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08" r:id="rId1"/>
  </p:sldMasterIdLst>
  <p:notesMasterIdLst>
    <p:notesMasterId r:id="rId9"/>
  </p:notesMasterIdLst>
  <p:sldIdLst>
    <p:sldId id="262" r:id="rId2"/>
    <p:sldId id="260" r:id="rId3"/>
    <p:sldId id="257" r:id="rId4"/>
    <p:sldId id="259" r:id="rId5"/>
    <p:sldId id="258" r:id="rId6"/>
    <p:sldId id="256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3BB119-90E0-BF81-5946-BE795BAF659C}" v="139" dt="2022-04-21T21:05:11.589"/>
    <p1510:client id="{0926D1AC-6E2A-76DD-26E9-96DFF66B5B53}" v="8" dt="2022-04-21T15:38:07.205"/>
    <p1510:client id="{10B13555-A42E-2059-3A64-53CF16C05200}" v="1417" dt="2022-04-23T20:52:19.761"/>
    <p1510:client id="{391B6E44-6464-63AD-AB5D-57483A9A5E87}" v="29" dt="2022-04-21T16:27:41.203"/>
    <p1510:client id="{588A0587-F372-30FB-8BD6-F44807CE03F3}" v="1" dt="2022-04-21T15:56:05.115"/>
    <p1510:client id="{6F283036-CF72-235D-792C-76F1F0FA9120}" v="75" dt="2022-04-22T20:40:42.368"/>
    <p1510:client id="{92166D8D-2614-5B0F-3FA7-EDF8F4CDCFDB}" v="503" dt="2022-04-24T11:59:34.345"/>
    <p1510:client id="{93A4841B-3821-BA81-B6A0-BADF0D938A6D}" v="1120" dt="2022-04-24T13:49:15.794"/>
    <p1510:client id="{A5256075-FD28-77FF-177D-BA373427648A}" v="20" dt="2022-04-21T16:07:57.598"/>
    <p1510:client id="{B0D4C055-9204-B782-B0DC-A7160CDDD1A7}" v="10" dt="2022-04-21T19:35:51.849"/>
    <p1510:client id="{B5D65818-9022-C71B-5F32-48F9DD48DAB9}" v="4" dt="2022-04-21T08:57:04.069"/>
    <p1510:client id="{B85C7470-07D0-1227-B980-8B178DF83A0F}" v="63" dt="2022-04-21T20:44:03.848"/>
    <p1510:client id="{BB73017E-76FD-ED2D-8618-725FE56D424A}" v="1381" dt="2022-04-22T16:16:42.030"/>
    <p1510:client id="{BD2C2757-7C80-8897-8914-75D748135FD1}" v="66" dt="2022-04-21T16:05:03.030"/>
    <p1510:client id="{C32AC6DC-BBC6-B7EA-9682-2FAC543ABE51}" v="43" dt="2022-04-21T12:48:15.871"/>
    <p1510:client id="{C489C2B3-865A-E6BA-4968-BD73141A9502}" v="26" dt="2022-04-21T15:30:34.284"/>
    <p1510:client id="{C9A9E6CA-9B73-17AD-453F-B1F3BB28E743}" v="98" dt="2022-04-21T17:00:41.415"/>
    <p1510:client id="{C9E31868-25DD-578B-18FB-4067A045EB07}" v="60" dt="2022-04-24T12:27:54.699"/>
    <p1510:client id="{CD7C9EB0-F254-1E3C-F2A5-B36C04C4F6BA}" v="335" dt="2022-04-24T14:34:10.235"/>
    <p1510:client id="{D6965594-8FD3-570D-FD39-750E3F8EB8E2}" v="242" dt="2022-04-24T15:16:00.302"/>
    <p1510:client id="{E0768E85-2DF8-EB3B-450E-5CF7C262709B}" v="2" dt="2022-04-21T15:43:23.934"/>
    <p1510:client id="{F471B1FD-DA1C-F2AA-E27A-85A0A19FD7CC}" v="1209" dt="2022-04-23T23:29:28.913"/>
    <p1510:client id="{F51FBD35-202A-79E0-F90B-9CF72A5910B2}" v="28" dt="2022-04-21T15:18:40.230"/>
    <p1510:client id="{F7B1B2A4-121F-45DB-9747-F0DEA991247E}" v="1" dt="2022-04-20T20:48:02.732"/>
    <p1510:client id="{F91FC7A8-9357-3AB5-18FB-2169EE7B539D}" v="20" dt="2022-04-21T10:18:35.1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7519E-E119-4225-99BF-A83E3126A69C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A58F0D-420B-4C12-97D4-892F7ED83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A58F0D-420B-4C12-97D4-892F7ED8384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764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387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653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058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394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825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472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382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103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025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24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75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408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732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8846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28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3374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19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5/13/2022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9293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09" r:id="rId1"/>
    <p:sldLayoutId id="2147484810" r:id="rId2"/>
    <p:sldLayoutId id="2147484811" r:id="rId3"/>
    <p:sldLayoutId id="2147484812" r:id="rId4"/>
    <p:sldLayoutId id="2147484813" r:id="rId5"/>
    <p:sldLayoutId id="2147484814" r:id="rId6"/>
    <p:sldLayoutId id="2147484815" r:id="rId7"/>
    <p:sldLayoutId id="2147484816" r:id="rId8"/>
    <p:sldLayoutId id="2147484817" r:id="rId9"/>
    <p:sldLayoutId id="2147484818" r:id="rId10"/>
    <p:sldLayoutId id="2147484819" r:id="rId11"/>
    <p:sldLayoutId id="2147484820" r:id="rId12"/>
    <p:sldLayoutId id="2147484821" r:id="rId13"/>
    <p:sldLayoutId id="2147484822" r:id="rId14"/>
    <p:sldLayoutId id="2147484823" r:id="rId15"/>
    <p:sldLayoutId id="2147484824" r:id="rId16"/>
    <p:sldLayoutId id="2147484825" r:id="rId17"/>
  </p:sldLayoutIdLst>
  <p:transition spd="med">
    <p:wipe dir="d"/>
  </p:transition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winston-churchills-simple-answer-to-the-hsbc-tax-scandal-37376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ompliancebuilding.com/2014/12/03/failure-to-register-with-the-sec-as-an-investment-adviser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image" Target="../media/image14.png"/><Relationship Id="rId4" Type="http://schemas.openxmlformats.org/officeDocument/2006/relationships/hyperlink" Target="https://owl.excelsior.edu/educator-resources/quick-reference-guid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1515115-95FB-41E0-86F3-8744438C0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31">
            <a:extLst>
              <a:ext uri="{FF2B5EF4-FFF2-40B4-BE49-F238E27FC236}">
                <a16:creationId xmlns:a16="http://schemas.microsoft.com/office/drawing/2014/main" id="{8222A33F-BE2D-4D69-92A0-5DF8B17BAA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49843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CE1C74D0-9609-468A-9597-5D87C8A42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998731" y="664312"/>
            <a:ext cx="6858001" cy="5529377"/>
          </a:xfrm>
          <a:custGeom>
            <a:avLst/>
            <a:gdLst>
              <a:gd name="connsiteX0" fmla="*/ 6858001 w 6858001"/>
              <a:gd name="connsiteY0" fmla="*/ 1177 h 5529377"/>
              <a:gd name="connsiteX1" fmla="*/ 6858001 w 6858001"/>
              <a:gd name="connsiteY1" fmla="*/ 1344715 h 5529377"/>
              <a:gd name="connsiteX2" fmla="*/ 6858000 w 6858001"/>
              <a:gd name="connsiteY2" fmla="*/ 1344715 h 5529377"/>
              <a:gd name="connsiteX3" fmla="*/ 6858000 w 6858001"/>
              <a:gd name="connsiteY3" fmla="*/ 5529377 h 5529377"/>
              <a:gd name="connsiteX4" fmla="*/ 0 w 6858001"/>
              <a:gd name="connsiteY4" fmla="*/ 5529376 h 5529377"/>
              <a:gd name="connsiteX5" fmla="*/ 0 w 6858001"/>
              <a:gd name="connsiteY5" fmla="*/ 891096 h 5529377"/>
              <a:gd name="connsiteX6" fmla="*/ 1 w 6858001"/>
              <a:gd name="connsiteY6" fmla="*/ 891096 h 5529377"/>
              <a:gd name="connsiteX7" fmla="*/ 1 w 6858001"/>
              <a:gd name="connsiteY7" fmla="*/ 0 h 5529377"/>
              <a:gd name="connsiteX8" fmla="*/ 40463 w 6858001"/>
              <a:gd name="connsiteY8" fmla="*/ 5883 h 5529377"/>
              <a:gd name="connsiteX9" fmla="*/ 159107 w 6858001"/>
              <a:gd name="connsiteY9" fmla="*/ 23196 h 5529377"/>
              <a:gd name="connsiteX10" fmla="*/ 245518 w 6858001"/>
              <a:gd name="connsiteY10" fmla="*/ 35299 h 5529377"/>
              <a:gd name="connsiteX11" fmla="*/ 348388 w 6858001"/>
              <a:gd name="connsiteY11" fmla="*/ 48073 h 5529377"/>
              <a:gd name="connsiteX12" fmla="*/ 470460 w 6858001"/>
              <a:gd name="connsiteY12" fmla="*/ 63369 h 5529377"/>
              <a:gd name="connsiteX13" fmla="*/ 605563 w 6858001"/>
              <a:gd name="connsiteY13" fmla="*/ 79506 h 5529377"/>
              <a:gd name="connsiteX14" fmla="*/ 757810 w 6858001"/>
              <a:gd name="connsiteY14" fmla="*/ 96483 h 5529377"/>
              <a:gd name="connsiteX15" fmla="*/ 923774 w 6858001"/>
              <a:gd name="connsiteY15" fmla="*/ 114469 h 5529377"/>
              <a:gd name="connsiteX16" fmla="*/ 1104139 w 6858001"/>
              <a:gd name="connsiteY16" fmla="*/ 132454 h 5529377"/>
              <a:gd name="connsiteX17" fmla="*/ 1296163 w 6858001"/>
              <a:gd name="connsiteY17" fmla="*/ 150776 h 5529377"/>
              <a:gd name="connsiteX18" fmla="*/ 1503275 w 6858001"/>
              <a:gd name="connsiteY18" fmla="*/ 167753 h 5529377"/>
              <a:gd name="connsiteX19" fmla="*/ 1719988 w 6858001"/>
              <a:gd name="connsiteY19" fmla="*/ 184058 h 5529377"/>
              <a:gd name="connsiteX20" fmla="*/ 1949045 w 6858001"/>
              <a:gd name="connsiteY20" fmla="*/ 198849 h 5529377"/>
              <a:gd name="connsiteX21" fmla="*/ 2187703 w 6858001"/>
              <a:gd name="connsiteY21" fmla="*/ 212969 h 5529377"/>
              <a:gd name="connsiteX22" fmla="*/ 2436649 w 6858001"/>
              <a:gd name="connsiteY22" fmla="*/ 226248 h 5529377"/>
              <a:gd name="connsiteX23" fmla="*/ 2564208 w 6858001"/>
              <a:gd name="connsiteY23" fmla="*/ 230955 h 5529377"/>
              <a:gd name="connsiteX24" fmla="*/ 2694509 w 6858001"/>
              <a:gd name="connsiteY24" fmla="*/ 236165 h 5529377"/>
              <a:gd name="connsiteX25" fmla="*/ 2826868 w 6858001"/>
              <a:gd name="connsiteY25" fmla="*/ 241040 h 5529377"/>
              <a:gd name="connsiteX26" fmla="*/ 2959914 w 6858001"/>
              <a:gd name="connsiteY26" fmla="*/ 244234 h 5529377"/>
              <a:gd name="connsiteX27" fmla="*/ 3095702 w 6858001"/>
              <a:gd name="connsiteY27" fmla="*/ 247091 h 5529377"/>
              <a:gd name="connsiteX28" fmla="*/ 3232862 w 6858001"/>
              <a:gd name="connsiteY28" fmla="*/ 250117 h 5529377"/>
              <a:gd name="connsiteX29" fmla="*/ 3372765 w 6858001"/>
              <a:gd name="connsiteY29" fmla="*/ 252134 h 5529377"/>
              <a:gd name="connsiteX30" fmla="*/ 3514040 w 6858001"/>
              <a:gd name="connsiteY30" fmla="*/ 252134 h 5529377"/>
              <a:gd name="connsiteX31" fmla="*/ 3656686 w 6858001"/>
              <a:gd name="connsiteY31" fmla="*/ 253142 h 5529377"/>
              <a:gd name="connsiteX32" fmla="*/ 3800704 w 6858001"/>
              <a:gd name="connsiteY32" fmla="*/ 252134 h 5529377"/>
              <a:gd name="connsiteX33" fmla="*/ 3946780 w 6858001"/>
              <a:gd name="connsiteY33" fmla="*/ 250117 h 5529377"/>
              <a:gd name="connsiteX34" fmla="*/ 4092855 w 6858001"/>
              <a:gd name="connsiteY34" fmla="*/ 248268 h 5529377"/>
              <a:gd name="connsiteX35" fmla="*/ 4240988 w 6858001"/>
              <a:gd name="connsiteY35" fmla="*/ 244234 h 5529377"/>
              <a:gd name="connsiteX36" fmla="*/ 4390492 w 6858001"/>
              <a:gd name="connsiteY36" fmla="*/ 240032 h 5529377"/>
              <a:gd name="connsiteX37" fmla="*/ 4539997 w 6858001"/>
              <a:gd name="connsiteY37" fmla="*/ 235157 h 5529377"/>
              <a:gd name="connsiteX38" fmla="*/ 4690873 w 6858001"/>
              <a:gd name="connsiteY38" fmla="*/ 228266 h 5529377"/>
              <a:gd name="connsiteX39" fmla="*/ 4843120 w 6858001"/>
              <a:gd name="connsiteY39" fmla="*/ 220029 h 5529377"/>
              <a:gd name="connsiteX40" fmla="*/ 4996054 w 6858001"/>
              <a:gd name="connsiteY40" fmla="*/ 212129 h 5529377"/>
              <a:gd name="connsiteX41" fmla="*/ 5148987 w 6858001"/>
              <a:gd name="connsiteY41" fmla="*/ 202044 h 5529377"/>
              <a:gd name="connsiteX42" fmla="*/ 5303978 w 6858001"/>
              <a:gd name="connsiteY42" fmla="*/ 189941 h 5529377"/>
              <a:gd name="connsiteX43" fmla="*/ 5456911 w 6858001"/>
              <a:gd name="connsiteY43" fmla="*/ 177839 h 5529377"/>
              <a:gd name="connsiteX44" fmla="*/ 5612588 w 6858001"/>
              <a:gd name="connsiteY44" fmla="*/ 163887 h 5529377"/>
              <a:gd name="connsiteX45" fmla="*/ 5768950 w 6858001"/>
              <a:gd name="connsiteY45" fmla="*/ 148591 h 5529377"/>
              <a:gd name="connsiteX46" fmla="*/ 5923255 w 6858001"/>
              <a:gd name="connsiteY46" fmla="*/ 132455 h 5529377"/>
              <a:gd name="connsiteX47" fmla="*/ 6079618 w 6858001"/>
              <a:gd name="connsiteY47" fmla="*/ 113629 h 5529377"/>
              <a:gd name="connsiteX48" fmla="*/ 6235294 w 6858001"/>
              <a:gd name="connsiteY48" fmla="*/ 93458 h 5529377"/>
              <a:gd name="connsiteX49" fmla="*/ 6391657 w 6858001"/>
              <a:gd name="connsiteY49" fmla="*/ 73455 h 5529377"/>
              <a:gd name="connsiteX50" fmla="*/ 6547333 w 6858001"/>
              <a:gd name="connsiteY50" fmla="*/ 50091 h 5529377"/>
              <a:gd name="connsiteX51" fmla="*/ 6702324 w 6858001"/>
              <a:gd name="connsiteY51" fmla="*/ 26222 h 5529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5529377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5529377"/>
                </a:lnTo>
                <a:lnTo>
                  <a:pt x="0" y="5529376"/>
                </a:lnTo>
                <a:lnTo>
                  <a:pt x="0" y="891096"/>
                </a:lnTo>
                <a:lnTo>
                  <a:pt x="1" y="891096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8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5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4" y="252134"/>
                </a:lnTo>
                <a:lnTo>
                  <a:pt x="3946780" y="250117"/>
                </a:lnTo>
                <a:lnTo>
                  <a:pt x="4092855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</p:sp>
      <p:pic>
        <p:nvPicPr>
          <p:cNvPr id="6" name="Graphic 5" descr="Head with Gears">
            <a:extLst>
              <a:ext uri="{FF2B5EF4-FFF2-40B4-BE49-F238E27FC236}">
                <a16:creationId xmlns:a16="http://schemas.microsoft.com/office/drawing/2014/main" id="{92E2361E-7EEE-6BAD-B36E-080733C70B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63742" y="1438929"/>
            <a:ext cx="3980139" cy="3980139"/>
          </a:xfrm>
          <a:prstGeom prst="rect">
            <a:avLst/>
          </a:prstGeom>
          <a:effectLst/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C137128D-E594-4905-9F76-E385F0831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A38EBD-61FB-120D-8967-50EE87CCDA5F}"/>
              </a:ext>
            </a:extLst>
          </p:cNvPr>
          <p:cNvSpPr txBox="1"/>
          <p:nvPr/>
        </p:nvSpPr>
        <p:spPr>
          <a:xfrm>
            <a:off x="648931" y="2438400"/>
            <a:ext cx="5616216" cy="378541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             Paulette </a:t>
            </a:r>
            <a:r>
              <a:rPr lang="en-US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Canegan</a:t>
            </a:r>
            <a:endParaRPr lang="en-US" dirty="0" err="1">
              <a:solidFill>
                <a:srgbClr val="000000"/>
              </a:solidFill>
              <a:latin typeface="+mj-lt"/>
              <a:ea typeface="+mj-ea"/>
              <a:cs typeface="+mj-cs"/>
            </a:endParaRPr>
          </a:p>
          <a:p>
            <a:pPr defTabSz="45720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                     ID 2123588</a:t>
            </a:r>
          </a:p>
          <a:p>
            <a:pPr defTabSz="45720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Digital Skills and Research Methods </a:t>
            </a:r>
          </a:p>
          <a:p>
            <a:pPr defTabSz="45720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n-US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                      BMSW4003</a:t>
            </a:r>
          </a:p>
          <a:p>
            <a:pPr defTabSz="457200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217264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16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93" name="Picture 18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94" name="Oval 20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5" name="Picture 22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97" name="Picture 24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99" name="Rectangle 26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1" name="Rectangle 28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ACB024-300D-6220-3B69-8C2FC74D6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1925" y="1325880"/>
            <a:ext cx="3352375" cy="306650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18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 </a:t>
            </a:r>
            <a:r>
              <a:rPr lang="en-US" sz="24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G</a:t>
            </a:r>
            <a:r>
              <a:rPr lang="en-US" sz="20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lobal financial institution </a:t>
            </a:r>
            <a:br>
              <a:rPr lang="en-US" sz="2000" b="0" i="0" kern="1200" dirty="0"/>
            </a:br>
            <a:br>
              <a:rPr lang="en-US" sz="2000" b="0" i="0" kern="1200" dirty="0"/>
            </a:br>
            <a:br>
              <a:rPr lang="en-US" sz="2000" b="0" i="0" kern="1200" dirty="0"/>
            </a:br>
            <a:br>
              <a:rPr lang="en-US" sz="2000" b="0" i="0" kern="1200" dirty="0"/>
            </a:br>
            <a:r>
              <a:rPr lang="en-US" sz="20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HSBC  operates 4,000 offices, across 70 countries, employs 235,000 people and serves 37 million customers. Operating  </a:t>
            </a:r>
            <a:endParaRPr lang="en-US" sz="2000" b="0" i="0" kern="1200" dirty="0">
              <a:solidFill>
                <a:srgbClr val="EBEBEB"/>
              </a:solidFill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en-US" sz="20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Over one hundred years </a:t>
            </a:r>
            <a:endParaRPr lang="en-US" sz="2000" b="0" i="0" kern="1200" dirty="0">
              <a:solidFill>
                <a:srgbClr val="EBEBEB"/>
              </a:solidFill>
              <a:latin typeface="+mj-lt"/>
            </a:endParaRPr>
          </a:p>
        </p:txBody>
      </p:sp>
      <p:sp>
        <p:nvSpPr>
          <p:cNvPr id="103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5" name="Freeform: Shape 32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809954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7" name="Rectangle 34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711E16C-EC9F-04E2-6F83-0C6C744E4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450"/>
              </a:spcAft>
            </a:pPr>
            <a:r>
              <a:rPr lang="en-US" dirty="0">
                <a:solidFill>
                  <a:srgbClr val="FFFFFF"/>
                </a:solidFill>
              </a:rPr>
              <a:t>1</a:t>
            </a:r>
          </a:p>
        </p:txBody>
      </p:sp>
      <p:pic>
        <p:nvPicPr>
          <p:cNvPr id="12" name="Picture 13" descr="A picture containing text, outdoor, sunset, night sky&#10;&#10;Description automatically generated">
            <a:extLst>
              <a:ext uri="{FF2B5EF4-FFF2-40B4-BE49-F238E27FC236}">
                <a16:creationId xmlns:a16="http://schemas.microsoft.com/office/drawing/2014/main" id="{00805F51-9C17-6A13-FFCD-3E9E42ACB1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854" y="1080296"/>
            <a:ext cx="6270662" cy="469694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5573066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ectangle 76">
            <a:extLst>
              <a:ext uri="{FF2B5EF4-FFF2-40B4-BE49-F238E27FC236}">
                <a16:creationId xmlns:a16="http://schemas.microsoft.com/office/drawing/2014/main" id="{B4AAD3FD-83A5-4B89-9F8F-01B887086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CD2DC2-AE99-1308-D5E3-25D1A82F1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893" y="341719"/>
            <a:ext cx="4166510" cy="162232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US" sz="2000" b="1">
                <a:solidFill>
                  <a:srgbClr val="EBEBEB"/>
                </a:solidFill>
                <a:ea typeface="+mj-lt"/>
                <a:cs typeface="+mj-lt"/>
              </a:rPr>
              <a:t>The Challenges HSBC face before modern  technology </a:t>
            </a:r>
            <a:br>
              <a:rPr lang="en-US" sz="2000" b="1">
                <a:solidFill>
                  <a:srgbClr val="EBEBEB"/>
                </a:solidFill>
                <a:ea typeface="+mj-lt"/>
                <a:cs typeface="+mj-lt"/>
              </a:rPr>
            </a:br>
            <a:r>
              <a:rPr lang="en-US" sz="2000" b="1">
                <a:solidFill>
                  <a:srgbClr val="EBEBEB"/>
                </a:solidFill>
                <a:ea typeface="+mj-lt"/>
                <a:cs typeface="+mj-lt"/>
              </a:rPr>
              <a:t> </a:t>
            </a:r>
            <a:br>
              <a:rPr lang="en-US" sz="2000" b="1">
                <a:solidFill>
                  <a:srgbClr val="EBEBEB"/>
                </a:solidFill>
                <a:ea typeface="+mj-lt"/>
                <a:cs typeface="+mj-lt"/>
              </a:rPr>
            </a:br>
            <a:br>
              <a:rPr lang="en-US" sz="2000" b="1">
                <a:solidFill>
                  <a:srgbClr val="EBEBEB"/>
                </a:solidFill>
                <a:ea typeface="+mj-lt"/>
                <a:cs typeface="+mj-lt"/>
              </a:rPr>
            </a:br>
            <a:endParaRPr lang="en-US" sz="2000" b="1">
              <a:solidFill>
                <a:srgbClr val="EBEBEB"/>
              </a:solidFill>
              <a:ea typeface="+mj-lt"/>
              <a:cs typeface="+mj-lt"/>
            </a:endParaRPr>
          </a:p>
          <a:p>
            <a:pPr>
              <a:lnSpc>
                <a:spcPct val="90000"/>
              </a:lnSpc>
              <a:spcBef>
                <a:spcPts val="750"/>
              </a:spcBef>
            </a:pPr>
            <a:endParaRPr lang="en-US" sz="2000">
              <a:solidFill>
                <a:srgbClr val="EBEBEB"/>
              </a:solidFill>
              <a:ea typeface="+mj-lt"/>
              <a:cs typeface="+mj-lt"/>
            </a:endParaRPr>
          </a:p>
          <a:p>
            <a:pPr>
              <a:lnSpc>
                <a:spcPct val="90000"/>
              </a:lnSpc>
              <a:spcBef>
                <a:spcPts val="750"/>
              </a:spcBef>
            </a:pPr>
            <a:endParaRPr lang="en-US" sz="2000">
              <a:solidFill>
                <a:srgbClr val="EBEBEB"/>
              </a:solidFill>
              <a:ea typeface="+mj-lt"/>
              <a:cs typeface="+mj-lt"/>
            </a:endParaRPr>
          </a:p>
          <a:p>
            <a:pPr>
              <a:lnSpc>
                <a:spcPct val="90000"/>
              </a:lnSpc>
            </a:pPr>
            <a:endParaRPr lang="en-US" sz="2000" b="1">
              <a:solidFill>
                <a:srgbClr val="EBEBEB"/>
              </a:solidFill>
              <a:ea typeface="+mj-lt"/>
              <a:cs typeface="+mj-lt"/>
            </a:endParaRPr>
          </a:p>
        </p:txBody>
      </p:sp>
      <p:sp>
        <p:nvSpPr>
          <p:cNvPr id="140" name="Freeform 31">
            <a:extLst>
              <a:ext uri="{FF2B5EF4-FFF2-40B4-BE49-F238E27FC236}">
                <a16:creationId xmlns:a16="http://schemas.microsoft.com/office/drawing/2014/main" id="{61752F1D-FC0F-4103-9584-630E643CC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9402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5" name="Freeform: Shape 80">
            <a:extLst>
              <a:ext uri="{FF2B5EF4-FFF2-40B4-BE49-F238E27FC236}">
                <a16:creationId xmlns:a16="http://schemas.microsoft.com/office/drawing/2014/main" id="{70151CB7-E7DE-4917-B831-01DF9CE01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270819" y="-63600"/>
            <a:ext cx="6858001" cy="6985200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6772 h 6985200"/>
              <a:gd name="connsiteX6" fmla="*/ 1 w 6858001"/>
              <a:gd name="connsiteY6" fmla="*/ 886772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6772"/>
                </a:lnTo>
                <a:lnTo>
                  <a:pt x="1" y="886772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</p:sp>
      <p:pic>
        <p:nvPicPr>
          <p:cNvPr id="5" name="Picture 5" descr="A picture containing text, building, outdoor, tall&#10;&#10;Description automatically generated">
            <a:extLst>
              <a:ext uri="{FF2B5EF4-FFF2-40B4-BE49-F238E27FC236}">
                <a16:creationId xmlns:a16="http://schemas.microsoft.com/office/drawing/2014/main" id="{086C8870-04F9-8E4C-F8F8-8E513A294A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4411" r="3308" b="-1"/>
          <a:stretch/>
        </p:blipFill>
        <p:spPr>
          <a:xfrm>
            <a:off x="6093992" y="1210102"/>
            <a:ext cx="5449889" cy="4437793"/>
          </a:xfrm>
          <a:prstGeom prst="rect">
            <a:avLst/>
          </a:prstGeom>
          <a:effectLst/>
        </p:spPr>
      </p:pic>
      <p:sp>
        <p:nvSpPr>
          <p:cNvPr id="147" name="Rectangle 82">
            <a:extLst>
              <a:ext uri="{FF2B5EF4-FFF2-40B4-BE49-F238E27FC236}">
                <a16:creationId xmlns:a16="http://schemas.microsoft.com/office/drawing/2014/main" id="{A92A1116-1C84-41DF-B803-1F7B0883EC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6" name="Content Placeholder 2">
            <a:extLst>
              <a:ext uri="{FF2B5EF4-FFF2-40B4-BE49-F238E27FC236}">
                <a16:creationId xmlns:a16="http://schemas.microsoft.com/office/drawing/2014/main" id="{FD642DE3-5AE8-7707-7534-97776B6D0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893" y="1446362"/>
            <a:ext cx="4166509" cy="3785419"/>
          </a:xfrm>
        </p:spPr>
        <p:txBody>
          <a:bodyPr vert="horz" lIns="68580" tIns="34290" rIns="68580" bIns="34290" rtlCol="0" anchor="t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US" sz="1400">
              <a:solidFill>
                <a:srgbClr val="EBEBEB"/>
              </a:solidFill>
            </a:endParaRPr>
          </a:p>
          <a:p>
            <a:pPr>
              <a:lnSpc>
                <a:spcPct val="90000"/>
              </a:lnSpc>
              <a:buClr>
                <a:srgbClr val="F7F7F7"/>
              </a:buClr>
            </a:pPr>
            <a:r>
              <a:rPr lang="en-US" dirty="0">
                <a:solidFill>
                  <a:srgbClr val="EBEBEB"/>
                </a:solidFill>
              </a:rPr>
              <a:t>paper-based processes</a:t>
            </a:r>
            <a:endParaRPr lang="en-US" dirty="0">
              <a:solidFill>
                <a:srgbClr val="EBEBEB"/>
              </a:solidFill>
              <a:ea typeface="+mj-lt"/>
              <a:cs typeface="+mj-lt"/>
            </a:endParaRPr>
          </a:p>
          <a:p>
            <a:pPr>
              <a:lnSpc>
                <a:spcPct val="90000"/>
              </a:lnSpc>
              <a:buClr>
                <a:srgbClr val="8AD0D6"/>
              </a:buClr>
            </a:pPr>
            <a:endParaRPr lang="en-US" dirty="0">
              <a:solidFill>
                <a:srgbClr val="EBEBEB"/>
              </a:solidFill>
            </a:endParaRPr>
          </a:p>
          <a:p>
            <a:pPr>
              <a:lnSpc>
                <a:spcPct val="90000"/>
              </a:lnSpc>
              <a:buClr>
                <a:srgbClr val="8AD0D6"/>
              </a:buClr>
            </a:pPr>
            <a:r>
              <a:rPr lang="en-US" dirty="0">
                <a:solidFill>
                  <a:srgbClr val="EBEBEB"/>
                </a:solidFill>
              </a:rPr>
              <a:t>Appointment and waiting    time</a:t>
            </a:r>
          </a:p>
          <a:p>
            <a:pPr>
              <a:lnSpc>
                <a:spcPct val="90000"/>
              </a:lnSpc>
              <a:buClr>
                <a:srgbClr val="8AD0D6"/>
              </a:buClr>
              <a:buFont typeface="Wingdings 3"/>
              <a:buChar char=""/>
            </a:pPr>
            <a:endParaRPr lang="en-US" dirty="0">
              <a:solidFill>
                <a:srgbClr val="EBEBEB"/>
              </a:solidFill>
              <a:ea typeface="+mj-lt"/>
              <a:cs typeface="+mj-lt"/>
            </a:endParaRPr>
          </a:p>
          <a:p>
            <a:pPr>
              <a:lnSpc>
                <a:spcPct val="90000"/>
              </a:lnSpc>
              <a:buClr>
                <a:srgbClr val="8AD0D6"/>
              </a:buClr>
              <a:buFont typeface="Wingdings 3"/>
              <a:buChar char=""/>
            </a:pPr>
            <a:r>
              <a:rPr lang="en-US" dirty="0">
                <a:solidFill>
                  <a:srgbClr val="EBEBEB"/>
                </a:solidFill>
                <a:ea typeface="+mj-lt"/>
                <a:cs typeface="+mj-lt"/>
              </a:rPr>
              <a:t>Checking</a:t>
            </a:r>
            <a:r>
              <a:rPr lang="en-US" dirty="0">
                <a:solidFill>
                  <a:srgbClr val="EBEBEB"/>
                </a:solidFill>
              </a:rPr>
              <a:t>  account balance </a:t>
            </a:r>
          </a:p>
          <a:p>
            <a:pPr>
              <a:lnSpc>
                <a:spcPct val="90000"/>
              </a:lnSpc>
            </a:pPr>
            <a:endParaRPr lang="en-US" i="1" dirty="0">
              <a:solidFill>
                <a:srgbClr val="EBEBEB"/>
              </a:solidFill>
              <a:ea typeface="+mj-lt"/>
              <a:cs typeface="+mj-lt"/>
            </a:endParaRPr>
          </a:p>
          <a:p>
            <a:pPr>
              <a:lnSpc>
                <a:spcPct val="90000"/>
              </a:lnSpc>
              <a:buClr>
                <a:srgbClr val="F7F7F7"/>
              </a:buClr>
            </a:pPr>
            <a:r>
              <a:rPr lang="en-US" i="1" dirty="0">
                <a:solidFill>
                  <a:srgbClr val="EBEBEB"/>
                </a:solidFill>
                <a:ea typeface="+mj-lt"/>
                <a:cs typeface="+mj-lt"/>
              </a:rPr>
              <a:t>Mortgage loan approval</a:t>
            </a:r>
            <a:endParaRPr lang="en-US" dirty="0">
              <a:solidFill>
                <a:srgbClr val="EBEBEB"/>
              </a:solidFill>
              <a:ea typeface="+mj-lt"/>
              <a:cs typeface="+mj-lt"/>
            </a:endParaRPr>
          </a:p>
          <a:p>
            <a:pPr>
              <a:lnSpc>
                <a:spcPct val="90000"/>
              </a:lnSpc>
            </a:pPr>
            <a:endParaRPr lang="en-US" i="1" dirty="0">
              <a:solidFill>
                <a:srgbClr val="EBEBEB"/>
              </a:solidFill>
              <a:ea typeface="+mj-lt"/>
              <a:cs typeface="+mj-lt"/>
            </a:endParaRPr>
          </a:p>
          <a:p>
            <a:pPr>
              <a:lnSpc>
                <a:spcPct val="90000"/>
              </a:lnSpc>
              <a:buClr>
                <a:srgbClr val="F7F7F7"/>
              </a:buClr>
            </a:pPr>
            <a:r>
              <a:rPr lang="en-US" i="1" dirty="0">
                <a:solidFill>
                  <a:srgbClr val="EBEBEB"/>
                </a:solidFill>
                <a:ea typeface="+mj-lt"/>
                <a:cs typeface="+mj-lt"/>
              </a:rPr>
              <a:t>Posting of document</a:t>
            </a:r>
            <a:r>
              <a:rPr lang="en-US" dirty="0">
                <a:solidFill>
                  <a:srgbClr val="EBEBEB"/>
                </a:solidFill>
                <a:ea typeface="+mj-lt"/>
                <a:cs typeface="+mj-lt"/>
              </a:rPr>
              <a:t>  </a:t>
            </a:r>
            <a:endParaRPr lang="en-US" dirty="0">
              <a:solidFill>
                <a:srgbClr val="EBEBEB"/>
              </a:solidFill>
            </a:endParaRPr>
          </a:p>
          <a:p>
            <a:pPr>
              <a:lnSpc>
                <a:spcPct val="90000"/>
              </a:lnSpc>
            </a:pPr>
            <a:endParaRPr lang="en-US" dirty="0">
              <a:solidFill>
                <a:srgbClr val="EBEBEB"/>
              </a:solidFill>
              <a:ea typeface="+mj-lt"/>
              <a:cs typeface="+mj-lt"/>
            </a:endParaRPr>
          </a:p>
          <a:p>
            <a:pPr>
              <a:lnSpc>
                <a:spcPct val="90000"/>
              </a:lnSpc>
              <a:buClr>
                <a:srgbClr val="F7F7F7"/>
              </a:buClr>
            </a:pPr>
            <a:r>
              <a:rPr lang="en-US" dirty="0">
                <a:solidFill>
                  <a:srgbClr val="EBEBEB"/>
                </a:solidFill>
                <a:ea typeface="+mj-lt"/>
                <a:cs typeface="+mj-lt"/>
              </a:rPr>
              <a:t>Answering phone calls to multiple agents </a:t>
            </a:r>
            <a:endParaRPr lang="en-US" dirty="0">
              <a:solidFill>
                <a:srgbClr val="EBEBEB"/>
              </a:solidFill>
            </a:endParaRPr>
          </a:p>
          <a:p>
            <a:pPr>
              <a:lnSpc>
                <a:spcPct val="90000"/>
              </a:lnSpc>
            </a:pPr>
            <a:endParaRPr lang="en-US" dirty="0">
              <a:solidFill>
                <a:srgbClr val="EBEBEB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268F11-7807-6CC3-B243-B97036952EF7}"/>
              </a:ext>
            </a:extLst>
          </p:cNvPr>
          <p:cNvSpPr txBox="1"/>
          <p:nvPr/>
        </p:nvSpPr>
        <p:spPr>
          <a:xfrm>
            <a:off x="8820057" y="5447840"/>
            <a:ext cx="272382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45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0E11B7-2DE6-4E8E-BC8B-D95B0715BC4A}"/>
              </a:ext>
            </a:extLst>
          </p:cNvPr>
          <p:cNvSpPr txBox="1"/>
          <p:nvPr/>
        </p:nvSpPr>
        <p:spPr>
          <a:xfrm>
            <a:off x="10548258" y="408215"/>
            <a:ext cx="576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 2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5896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09EB1B8-2E93-F7AA-A39E-DCAC6622B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697" y="935901"/>
            <a:ext cx="4984738" cy="1535306"/>
          </a:xfrm>
        </p:spPr>
        <p:txBody>
          <a:bodyPr/>
          <a:lstStyle/>
          <a:p>
            <a:r>
              <a:rPr lang="en-US" sz="2400" b="1" dirty="0">
                <a:solidFill>
                  <a:schemeClr val="bg1">
                    <a:lumMod val="95000"/>
                  </a:schemeClr>
                </a:solidFill>
              </a:rPr>
              <a:t>Reduction in Friction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E3EFDB-03F2-A29F-45E3-2E34E2476C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0699" y="2686051"/>
            <a:ext cx="3124882" cy="2839064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US" sz="1050">
              <a:solidFill>
                <a:srgbClr val="EBEBEB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050">
              <a:solidFill>
                <a:srgbClr val="EBEBEB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0A4CA4-47F0-D479-9743-B75AF646DCFA}"/>
              </a:ext>
            </a:extLst>
          </p:cNvPr>
          <p:cNvSpPr txBox="1"/>
          <p:nvPr/>
        </p:nvSpPr>
        <p:spPr>
          <a:xfrm>
            <a:off x="244774" y="2005412"/>
            <a:ext cx="7708825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350">
              <a:solidFill>
                <a:schemeClr val="bg1"/>
              </a:solidFill>
              <a:latin typeface="Open sans"/>
              <a:ea typeface="Open sans"/>
              <a:cs typeface="Open sans"/>
            </a:endParaRPr>
          </a:p>
          <a:p>
            <a:endParaRPr lang="en-US" sz="2000" dirty="0">
              <a:solidFill>
                <a:schemeClr val="bg1"/>
              </a:solidFill>
              <a:latin typeface="Open sans"/>
              <a:ea typeface="Open sans"/>
              <a:cs typeface="Open sans"/>
            </a:endParaRPr>
          </a:p>
          <a:p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+mn-lt"/>
                <a:cs typeface="+mn-lt"/>
              </a:rPr>
              <a:t>HSBC found itself in a situation </a:t>
            </a:r>
            <a:r>
              <a:rPr lang="en-US" sz="2000" dirty="0" err="1">
                <a:solidFill>
                  <a:schemeClr val="bg1">
                    <a:lumMod val="95000"/>
                  </a:schemeClr>
                </a:solidFill>
                <a:ea typeface="+mn-lt"/>
                <a:cs typeface="+mn-lt"/>
              </a:rPr>
              <a:t>diginomica</a:t>
            </a: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+mn-lt"/>
                <a:cs typeface="+mn-lt"/>
              </a:rPr>
              <a:t>  argued friction in the enterprise - whether consumer faced it or internally - puts the organization  at risk of losing out to competition that are more digitally enabled</a:t>
            </a:r>
            <a:endParaRPr lang="en-US" sz="2000">
              <a:solidFill>
                <a:schemeClr val="bg1">
                  <a:lumMod val="95000"/>
                </a:schemeClr>
              </a:solidFill>
              <a:ea typeface="+mn-lt"/>
              <a:cs typeface="+mn-lt"/>
            </a:endParaRPr>
          </a:p>
          <a:p>
            <a:endParaRPr lang="en-US" sz="2000" dirty="0">
              <a:solidFill>
                <a:schemeClr val="bg1">
                  <a:lumMod val="95000"/>
                </a:schemeClr>
              </a:solidFill>
              <a:ea typeface="+mn-lt"/>
              <a:cs typeface="+mn-lt"/>
            </a:endParaRPr>
          </a:p>
          <a:p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+mn-lt"/>
                <a:cs typeface="+mn-lt"/>
              </a:rPr>
              <a:t>Craig Johnson, Global Head of Multi-Channel and Staff Tables at HSBC  moved forward and</a:t>
            </a: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 </a:t>
            </a:r>
            <a:r>
              <a:rPr lang="en-US" sz="2000" dirty="0">
                <a:solidFill>
                  <a:schemeClr val="bg1">
                    <a:lumMod val="95000"/>
                  </a:schemeClr>
                </a:solidFill>
                <a:ea typeface="+mn-lt"/>
                <a:cs typeface="+mn-lt"/>
              </a:rPr>
              <a:t>facilitate the reduction in friction using digital by signing Adobe in  2015</a:t>
            </a:r>
          </a:p>
          <a:p>
            <a:endParaRPr lang="en-US" sz="2000" dirty="0">
              <a:solidFill>
                <a:schemeClr val="bg1">
                  <a:lumMod val="95000"/>
                </a:schemeClr>
              </a:solidFill>
              <a:ea typeface="+mn-lt"/>
              <a:cs typeface="+mn-lt"/>
            </a:endParaRPr>
          </a:p>
          <a:p>
            <a:endParaRPr lang="en-US" sz="2000" dirty="0">
              <a:solidFill>
                <a:schemeClr val="bg1">
                  <a:lumMod val="95000"/>
                </a:schemeClr>
              </a:solidFill>
              <a:latin typeface="Open sans"/>
              <a:ea typeface="Open sans"/>
              <a:cs typeface="Open sans"/>
            </a:endParaRPr>
          </a:p>
          <a:p>
            <a:endParaRPr lang="en-US" sz="2000" dirty="0">
              <a:solidFill>
                <a:schemeClr val="bg1">
                  <a:lumMod val="95000"/>
                </a:schemeClr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862F7224-B47F-F6A6-3D53-F376EB160C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0859" y="1812120"/>
            <a:ext cx="3934690" cy="45643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20D6C3-E377-40B1-96FE-C452A3BCE7E2}"/>
              </a:ext>
            </a:extLst>
          </p:cNvPr>
          <p:cNvSpPr txBox="1"/>
          <p:nvPr/>
        </p:nvSpPr>
        <p:spPr>
          <a:xfrm>
            <a:off x="10678887" y="293913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3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554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0530B-525F-D9D5-1C19-8F4E053C1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969" y="427983"/>
            <a:ext cx="9424681" cy="122398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 dirty="0"/>
              <a:t>HSBC reduces friction and boosts revenue by going paperless with Adobe</a:t>
            </a:r>
          </a:p>
          <a:p>
            <a:pPr>
              <a:lnSpc>
                <a:spcPct val="90000"/>
              </a:lnSpc>
            </a:pPr>
            <a:endParaRPr lang="en-US" sz="2400" dirty="0">
              <a:cs typeface="Calibri Light"/>
            </a:endParaRPr>
          </a:p>
        </p:txBody>
      </p:sp>
      <p:pic>
        <p:nvPicPr>
          <p:cNvPr id="5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37C3F356-DC1B-D045-5DAD-9C070CA4C9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170" r="393" b="2"/>
          <a:stretch/>
        </p:blipFill>
        <p:spPr>
          <a:xfrm>
            <a:off x="1949" y="2138477"/>
            <a:ext cx="5451627" cy="419618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9E15F5-BA4F-2A5E-5342-006C300CD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319" y="2095346"/>
            <a:ext cx="6523766" cy="4196185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>
              <a:buClr>
                <a:srgbClr val="F7F7F7"/>
              </a:buClr>
              <a:buNone/>
            </a:pPr>
            <a:endParaRPr lang="en-US" dirty="0">
              <a:ea typeface="+mj-lt"/>
              <a:cs typeface="+mj-lt"/>
            </a:endParaRPr>
          </a:p>
          <a:p>
            <a:pPr marL="0" indent="0">
              <a:buNone/>
            </a:pPr>
            <a:endParaRPr lang="en-US" dirty="0">
              <a:ea typeface="+mj-lt"/>
              <a:cs typeface="+mj-lt"/>
            </a:endParaRPr>
          </a:p>
          <a:p>
            <a:pPr marL="0" indent="0">
              <a:buNone/>
            </a:pPr>
            <a:r>
              <a:rPr lang="en-US" dirty="0">
                <a:ea typeface="+mj-lt"/>
                <a:cs typeface="+mj-lt"/>
              </a:rPr>
              <a:t>customers got the opportunity to signed documentation online, instead going into branch or via posting. HEBC said By using Adobe Sign, they were able to </a:t>
            </a:r>
            <a:r>
              <a:rPr lang="en-US" dirty="0" err="1">
                <a:ea typeface="+mj-lt"/>
                <a:cs typeface="+mj-lt"/>
              </a:rPr>
              <a:t>digitise</a:t>
            </a:r>
            <a:r>
              <a:rPr lang="en-US" dirty="0">
                <a:ea typeface="+mj-lt"/>
                <a:cs typeface="+mj-lt"/>
              </a:rPr>
              <a:t> the paper process and deliver documentation to their customer securely 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549464-9DCC-4626-A893-6D5856EE095F}"/>
              </a:ext>
            </a:extLst>
          </p:cNvPr>
          <p:cNvSpPr txBox="1"/>
          <p:nvPr/>
        </p:nvSpPr>
        <p:spPr>
          <a:xfrm>
            <a:off x="10548258" y="342900"/>
            <a:ext cx="560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645444"/>
      </p:ext>
    </p:extLst>
  </p:cSld>
  <p:clrMapOvr>
    <a:masterClrMapping/>
  </p:clrMapOvr>
  <p:transition spd="med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57763-BB20-7BC2-EDFB-EB8A36788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92193" y="1914346"/>
            <a:ext cx="1343051" cy="2525940"/>
          </a:xfrm>
        </p:spPr>
        <p:txBody>
          <a:bodyPr>
            <a:normAutofit/>
          </a:bodyPr>
          <a:lstStyle/>
          <a:p>
            <a:r>
              <a:rPr lang="en-US" sz="4500"/>
              <a:t> 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4EBD60-9CB3-B131-5EA8-2C4D7E80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36873" y="4440286"/>
            <a:ext cx="3298371" cy="646065"/>
          </a:xfrm>
        </p:spPr>
        <p:txBody>
          <a:bodyPr vert="horz" lIns="0" tIns="0" rIns="0" bIns="0" rtlCol="0">
            <a:normAutofit/>
          </a:bodyPr>
          <a:lstStyle/>
          <a:p>
            <a:pPr>
              <a:lnSpc>
                <a:spcPct val="90000"/>
              </a:lnSpc>
            </a:pPr>
            <a:endParaRPr lang="en-US" sz="1200"/>
          </a:p>
          <a:p>
            <a:pPr>
              <a:lnSpc>
                <a:spcPct val="90000"/>
              </a:lnSpc>
            </a:pPr>
            <a:endParaRPr lang="en-US" sz="12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1031A4-D16F-7854-2AA0-41C31B5C8BF1}"/>
              </a:ext>
            </a:extLst>
          </p:cNvPr>
          <p:cNvSpPr txBox="1"/>
          <p:nvPr/>
        </p:nvSpPr>
        <p:spPr>
          <a:xfrm>
            <a:off x="1732113" y="2876551"/>
            <a:ext cx="5440392" cy="18697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dirty="0"/>
              <a:t>According to the date  report in 2019 The</a:t>
            </a:r>
            <a:endParaRPr lang="en-US" sz="1350" dirty="0"/>
          </a:p>
          <a:p>
            <a:r>
              <a:rPr lang="en-US" sz="1800" dirty="0"/>
              <a:t>organization  </a:t>
            </a:r>
            <a:r>
              <a:rPr lang="en-US" sz="1800" dirty="0">
                <a:ea typeface="+mn-lt"/>
                <a:cs typeface="+mn-lt"/>
              </a:rPr>
              <a:t>still relies on paper </a:t>
            </a:r>
            <a:r>
              <a:rPr lang="en-US" dirty="0">
                <a:ea typeface="+mn-lt"/>
                <a:cs typeface="+mn-lt"/>
              </a:rPr>
              <a:t>with </a:t>
            </a:r>
            <a:r>
              <a:rPr lang="en-US" sz="1800" dirty="0">
                <a:ea typeface="+mn-lt"/>
                <a:cs typeface="+mn-lt"/>
              </a:rPr>
              <a:t>someone in the back-end inputting data </a:t>
            </a:r>
            <a:r>
              <a:rPr lang="en-US" dirty="0">
                <a:ea typeface="+mn-lt"/>
                <a:cs typeface="+mn-lt"/>
              </a:rPr>
              <a:t>thousands</a:t>
            </a:r>
            <a:r>
              <a:rPr lang="en-US" sz="1800" dirty="0">
                <a:ea typeface="+mn-lt"/>
                <a:cs typeface="+mn-lt"/>
              </a:rPr>
              <a:t> of HSBC employees in the back-end inputting data </a:t>
            </a:r>
            <a:endParaRPr lang="en-US" sz="1350" dirty="0">
              <a:ea typeface="+mn-lt"/>
              <a:cs typeface="+mn-lt"/>
            </a:endParaRPr>
          </a:p>
          <a:p>
            <a:endParaRPr lang="en-US" sz="1350"/>
          </a:p>
          <a:p>
            <a:endParaRPr lang="en-US" sz="135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3647F1-546D-DE7B-E986-D88DCD25EA7C}"/>
              </a:ext>
            </a:extLst>
          </p:cNvPr>
          <p:cNvSpPr txBox="1"/>
          <p:nvPr/>
        </p:nvSpPr>
        <p:spPr>
          <a:xfrm>
            <a:off x="1728225" y="1909674"/>
            <a:ext cx="5148465" cy="4385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dirty="0">
                <a:latin typeface="Roboto"/>
                <a:ea typeface="Roboto"/>
                <a:cs typeface="Roboto"/>
              </a:rPr>
              <a:t>          </a:t>
            </a:r>
            <a:r>
              <a:rPr lang="en-US" sz="2400" dirty="0">
                <a:latin typeface="Roboto"/>
                <a:ea typeface="Roboto"/>
                <a:cs typeface="Roboto"/>
              </a:rPr>
              <a:t>  struggle with legacy.</a:t>
            </a:r>
            <a:endParaRPr lang="en-US" sz="240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96F8B817-0C7C-9B0C-572F-EF8A49E619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2176" y="666968"/>
            <a:ext cx="4635323" cy="562850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7D493E9-97AF-4652-82B7-65C54D4D0DA1}"/>
              </a:ext>
            </a:extLst>
          </p:cNvPr>
          <p:cNvSpPr txBox="1"/>
          <p:nvPr/>
        </p:nvSpPr>
        <p:spPr>
          <a:xfrm flipH="1">
            <a:off x="10659290" y="195943"/>
            <a:ext cx="542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244508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6638E-98BE-325D-881C-81D956CDC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1122219"/>
            <a:ext cx="6246093" cy="1675975"/>
          </a:xfrm>
        </p:spPr>
        <p:txBody>
          <a:bodyPr>
            <a:normAutofit/>
          </a:bodyPr>
          <a:lstStyle/>
          <a:p>
            <a:r>
              <a:rPr lang="en-US" sz="3600" dirty="0"/>
              <a:t>            </a:t>
            </a:r>
            <a:r>
              <a:rPr lang="en-US" sz="2400" dirty="0"/>
              <a:t>    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98C193-BABC-8E0A-51AB-ECF170EC3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175" y="2484544"/>
            <a:ext cx="6253484" cy="3763855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           Sourced  Preez Du Derek   (2019)</a:t>
            </a:r>
          </a:p>
          <a:p>
            <a:pPr marL="0" indent="0">
              <a:buNone/>
            </a:pPr>
            <a:r>
              <a:rPr lang="en-US" i="1" dirty="0"/>
              <a:t>   https://diginomica.com&gt;hsb-friction-and-boosts</a:t>
            </a:r>
          </a:p>
        </p:txBody>
      </p:sp>
      <p:pic>
        <p:nvPicPr>
          <p:cNvPr id="8" name="Picture 8" descr="A picture containing icon&#10;&#10;Description automatically generated">
            <a:extLst>
              <a:ext uri="{FF2B5EF4-FFF2-40B4-BE49-F238E27FC236}">
                <a16:creationId xmlns:a16="http://schemas.microsoft.com/office/drawing/2014/main" id="{DA3ABCC3-D75A-7024-27F0-7E1CA4104E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3551" r="-4" b="17119"/>
          <a:stretch/>
        </p:blipFill>
        <p:spPr>
          <a:xfrm>
            <a:off x="7554138" y="609137"/>
            <a:ext cx="3990161" cy="27662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pic>
        <p:nvPicPr>
          <p:cNvPr id="6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DBF06800-6EE8-40FC-FF91-02471F14908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462" b="17210"/>
          <a:stretch/>
        </p:blipFill>
        <p:spPr>
          <a:xfrm>
            <a:off x="7554138" y="3482108"/>
            <a:ext cx="3990161" cy="27662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4BB543-36FA-C24B-942F-45FD141BEDDF}"/>
              </a:ext>
            </a:extLst>
          </p:cNvPr>
          <p:cNvSpPr txBox="1"/>
          <p:nvPr/>
        </p:nvSpPr>
        <p:spPr>
          <a:xfrm>
            <a:off x="8983983" y="3175372"/>
            <a:ext cx="2560316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99455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273</Words>
  <Application>Microsoft Office PowerPoint</Application>
  <PresentationFormat>Widescreen</PresentationFormat>
  <Paragraphs>46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Century Gothic</vt:lpstr>
      <vt:lpstr>Open sans</vt:lpstr>
      <vt:lpstr>Roboto</vt:lpstr>
      <vt:lpstr>Wingdings 3</vt:lpstr>
      <vt:lpstr>Ion</vt:lpstr>
      <vt:lpstr>PowerPoint Presentation</vt:lpstr>
      <vt:lpstr> Global financial institution     HSBC  operates 4,000 offices, across 70 countries, employs 235,000 people and serves 37 million customers. Operating   Over one hundred years </vt:lpstr>
      <vt:lpstr>The Challenges HSBC face before modern  technology        </vt:lpstr>
      <vt:lpstr>Reduction in Friction</vt:lpstr>
      <vt:lpstr>HSBC reduces friction and boosts revenue by going paperless with Adobe </vt:lpstr>
      <vt:lpstr>  </vt:lpstr>
      <vt:lpstr>                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AmitaveBanik</dc:creator>
  <cp:lastModifiedBy>Amitave Banik</cp:lastModifiedBy>
  <cp:revision>365</cp:revision>
  <dcterms:created xsi:type="dcterms:W3CDTF">2022-04-20T20:47:10Z</dcterms:created>
  <dcterms:modified xsi:type="dcterms:W3CDTF">2022-05-13T15:27:28Z</dcterms:modified>
</cp:coreProperties>
</file>