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304" r:id="rId2"/>
    <p:sldId id="309" r:id="rId3"/>
    <p:sldId id="314" r:id="rId4"/>
    <p:sldId id="346" r:id="rId5"/>
    <p:sldId id="347" r:id="rId6"/>
    <p:sldId id="348" r:id="rId7"/>
    <p:sldId id="305" r:id="rId8"/>
    <p:sldId id="349" r:id="rId9"/>
    <p:sldId id="307" r:id="rId10"/>
    <p:sldId id="308" r:id="rId11"/>
    <p:sldId id="350" r:id="rId12"/>
    <p:sldId id="301" r:id="rId13"/>
    <p:sldId id="342" r:id="rId14"/>
    <p:sldId id="302" r:id="rId15"/>
    <p:sldId id="327" r:id="rId16"/>
    <p:sldId id="328" r:id="rId17"/>
    <p:sldId id="329" r:id="rId18"/>
    <p:sldId id="330" r:id="rId19"/>
    <p:sldId id="351" r:id="rId20"/>
    <p:sldId id="375" r:id="rId21"/>
    <p:sldId id="325" r:id="rId22"/>
    <p:sldId id="332" r:id="rId23"/>
    <p:sldId id="333" r:id="rId24"/>
    <p:sldId id="334" r:id="rId25"/>
    <p:sldId id="335" r:id="rId26"/>
    <p:sldId id="337" r:id="rId27"/>
    <p:sldId id="360" r:id="rId28"/>
    <p:sldId id="338" r:id="rId29"/>
    <p:sldId id="371" r:id="rId30"/>
    <p:sldId id="313" r:id="rId31"/>
    <p:sldId id="339" r:id="rId32"/>
    <p:sldId id="340" r:id="rId33"/>
    <p:sldId id="341" r:id="rId34"/>
    <p:sldId id="361" r:id="rId35"/>
    <p:sldId id="343" r:id="rId36"/>
    <p:sldId id="344" r:id="rId37"/>
    <p:sldId id="345" r:id="rId38"/>
    <p:sldId id="362" r:id="rId39"/>
    <p:sldId id="363" r:id="rId40"/>
    <p:sldId id="372" r:id="rId41"/>
    <p:sldId id="364" r:id="rId42"/>
    <p:sldId id="365" r:id="rId43"/>
    <p:sldId id="366" r:id="rId44"/>
    <p:sldId id="373" r:id="rId45"/>
    <p:sldId id="367" r:id="rId46"/>
    <p:sldId id="352" r:id="rId47"/>
    <p:sldId id="353" r:id="rId48"/>
    <p:sldId id="354" r:id="rId49"/>
    <p:sldId id="355" r:id="rId50"/>
    <p:sldId id="356" r:id="rId51"/>
    <p:sldId id="374" r:id="rId52"/>
    <p:sldId id="357" r:id="rId53"/>
    <p:sldId id="359" r:id="rId54"/>
    <p:sldId id="358" r:id="rId55"/>
    <p:sldId id="369" r:id="rId56"/>
    <p:sldId id="270" r:id="rId57"/>
    <p:sldId id="370"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77E721-4F0C-0CC7-A4F4-6D47F7F31E49}" v="18" dt="2025-04-23T15:40:27.2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50" autoAdjust="0"/>
  </p:normalViewPr>
  <p:slideViewPr>
    <p:cSldViewPr snapToGrid="0">
      <p:cViewPr varScale="1">
        <p:scale>
          <a:sx n="92" d="100"/>
          <a:sy n="92" d="100"/>
        </p:scale>
        <p:origin x="84" y="354"/>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9909E74-84D5-C9FD-23B2-E91A4013FACC}"/>
    <pc:docChg chg="modSld">
      <pc:chgData name="" userId="" providerId="" clId="Web-{89909E74-84D5-C9FD-23B2-E91A4013FACC}" dt="2025-04-17T10:43:53.555" v="11"/>
      <pc:docMkLst>
        <pc:docMk/>
      </pc:docMkLst>
      <pc:sldChg chg="modSp">
        <pc:chgData name="" userId="" providerId="" clId="Web-{89909E74-84D5-C9FD-23B2-E91A4013FACC}" dt="2025-04-17T10:43:53.555" v="11"/>
        <pc:sldMkLst>
          <pc:docMk/>
          <pc:sldMk cId="8533254" sldId="305"/>
        </pc:sldMkLst>
        <pc:graphicFrameChg chg="mod modGraphic">
          <ac:chgData name="" userId="" providerId="" clId="Web-{89909E74-84D5-C9FD-23B2-E91A4013FACC}" dt="2025-04-17T10:43:53.555" v="11"/>
          <ac:graphicFrameMkLst>
            <pc:docMk/>
            <pc:sldMk cId="8533254" sldId="305"/>
            <ac:graphicFrameMk id="4" creationId="{00000000-0000-0000-0000-000000000000}"/>
          </ac:graphicFrameMkLst>
        </pc:graphicFrameChg>
      </pc:sldChg>
    </pc:docChg>
  </pc:docChgLst>
  <pc:docChgLst>
    <pc:chgData name="Ejike Udeogu" userId="S::e.udeogu@uwtsd.ac.uk::692df98c-5a84-4ce8-b765-f488e825945b" providerId="AD" clId="Web-{F177E721-4F0C-0CC7-A4F4-6D47F7F31E49}"/>
    <pc:docChg chg="modSld">
      <pc:chgData name="Ejike Udeogu" userId="S::e.udeogu@uwtsd.ac.uk::692df98c-5a84-4ce8-b765-f488e825945b" providerId="AD" clId="Web-{F177E721-4F0C-0CC7-A4F4-6D47F7F31E49}" dt="2025-04-23T15:40:24.608" v="15"/>
      <pc:docMkLst>
        <pc:docMk/>
      </pc:docMkLst>
      <pc:sldChg chg="modSp">
        <pc:chgData name="Ejike Udeogu" userId="S::e.udeogu@uwtsd.ac.uk::692df98c-5a84-4ce8-b765-f488e825945b" providerId="AD" clId="Web-{F177E721-4F0C-0CC7-A4F4-6D47F7F31E49}" dt="2025-04-23T15:40:24.608" v="15"/>
        <pc:sldMkLst>
          <pc:docMk/>
          <pc:sldMk cId="8533254" sldId="305"/>
        </pc:sldMkLst>
        <pc:graphicFrameChg chg="mod modGraphic">
          <ac:chgData name="Ejike Udeogu" userId="S::e.udeogu@uwtsd.ac.uk::692df98c-5a84-4ce8-b765-f488e825945b" providerId="AD" clId="Web-{F177E721-4F0C-0CC7-A4F4-6D47F7F31E49}" dt="2025-04-23T15:40:24.608" v="15"/>
          <ac:graphicFrameMkLst>
            <pc:docMk/>
            <pc:sldMk cId="8533254" sldId="305"/>
            <ac:graphicFrameMk id="4" creationId="{00000000-0000-0000-0000-000000000000}"/>
          </ac:graphicFrameMkLst>
        </pc:graphicFrameChg>
      </pc:sldChg>
    </pc:docChg>
  </pc:docChgLst>
  <pc:docChgLst>
    <pc:chgData name="Ejike Udeogu" userId="S::e.udeogu@uwtsd.ac.uk::692df98c-5a84-4ce8-b765-f488e825945b" providerId="AD" clId="Web-{89909E74-84D5-C9FD-23B2-E91A4013FACC}"/>
    <pc:docChg chg="modSld">
      <pc:chgData name="Ejike Udeogu" userId="S::e.udeogu@uwtsd.ac.uk::692df98c-5a84-4ce8-b765-f488e825945b" providerId="AD" clId="Web-{89909E74-84D5-C9FD-23B2-E91A4013FACC}" dt="2025-04-17T10:53:31.032" v="110" actId="1076"/>
      <pc:docMkLst>
        <pc:docMk/>
      </pc:docMkLst>
      <pc:sldChg chg="modSp">
        <pc:chgData name="Ejike Udeogu" userId="S::e.udeogu@uwtsd.ac.uk::692df98c-5a84-4ce8-b765-f488e825945b" providerId="AD" clId="Web-{89909E74-84D5-C9FD-23B2-E91A4013FACC}" dt="2025-04-17T10:44:17.602" v="93"/>
        <pc:sldMkLst>
          <pc:docMk/>
          <pc:sldMk cId="8533254" sldId="305"/>
        </pc:sldMkLst>
        <pc:graphicFrameChg chg="mod modGraphic">
          <ac:chgData name="Ejike Udeogu" userId="S::e.udeogu@uwtsd.ac.uk::692df98c-5a84-4ce8-b765-f488e825945b" providerId="AD" clId="Web-{89909E74-84D5-C9FD-23B2-E91A4013FACC}" dt="2025-04-17T10:44:17.602" v="93"/>
          <ac:graphicFrameMkLst>
            <pc:docMk/>
            <pc:sldMk cId="8533254" sldId="305"/>
            <ac:graphicFrameMk id="4" creationId="{00000000-0000-0000-0000-000000000000}"/>
          </ac:graphicFrameMkLst>
        </pc:graphicFrameChg>
      </pc:sldChg>
      <pc:sldChg chg="modSp">
        <pc:chgData name="Ejike Udeogu" userId="S::e.udeogu@uwtsd.ac.uk::692df98c-5a84-4ce8-b765-f488e825945b" providerId="AD" clId="Web-{89909E74-84D5-C9FD-23B2-E91A4013FACC}" dt="2025-04-17T10:53:31.032" v="110" actId="1076"/>
        <pc:sldMkLst>
          <pc:docMk/>
          <pc:sldMk cId="189076839" sldId="314"/>
        </pc:sldMkLst>
        <pc:spChg chg="mod">
          <ac:chgData name="Ejike Udeogu" userId="S::e.udeogu@uwtsd.ac.uk::692df98c-5a84-4ce8-b765-f488e825945b" providerId="AD" clId="Web-{89909E74-84D5-C9FD-23B2-E91A4013FACC}" dt="2025-04-17T10:53:31.032" v="110" actId="1076"/>
          <ac:spMkLst>
            <pc:docMk/>
            <pc:sldMk cId="189076839" sldId="314"/>
            <ac:spMk id="2" creationId="{00000000-0000-0000-0000-000000000000}"/>
          </ac:spMkLst>
        </pc:spChg>
        <pc:spChg chg="mod">
          <ac:chgData name="Ejike Udeogu" userId="S::e.udeogu@uwtsd.ac.uk::692df98c-5a84-4ce8-b765-f488e825945b" providerId="AD" clId="Web-{89909E74-84D5-C9FD-23B2-E91A4013FACC}" dt="2025-04-17T10:53:05.781" v="97" actId="1076"/>
          <ac:spMkLst>
            <pc:docMk/>
            <pc:sldMk cId="189076839" sldId="314"/>
            <ac:spMk id="7" creationId="{C0D3120F-5D7B-B01A-95F4-80CA587801B8}"/>
          </ac:spMkLst>
        </pc:spChg>
        <pc:graphicFrameChg chg="mod modGraphic">
          <ac:chgData name="Ejike Udeogu" userId="S::e.udeogu@uwtsd.ac.uk::692df98c-5a84-4ce8-b765-f488e825945b" providerId="AD" clId="Web-{89909E74-84D5-C9FD-23B2-E91A4013FACC}" dt="2025-04-17T10:53:25.845" v="109" actId="1076"/>
          <ac:graphicFrameMkLst>
            <pc:docMk/>
            <pc:sldMk cId="189076839" sldId="314"/>
            <ac:graphicFrameMk id="6" creationId="{CDA7F8E4-9C41-281C-847F-B84FABCC5523}"/>
          </ac:graphicFrameMkLst>
        </pc:graphicFrameChg>
      </pc:sldChg>
    </pc:docChg>
  </pc:docChgLst>
  <pc:docChgLst>
    <pc:chgData name="Ejike Udeogu" userId="S::e.udeogu@uwtsd.ac.uk::692df98c-5a84-4ce8-b765-f488e825945b" providerId="AD" clId="Web-{A9CD7183-5C35-4019-CFE7-040CD974C622}"/>
    <pc:docChg chg="modSld">
      <pc:chgData name="Ejike Udeogu" userId="S::e.udeogu@uwtsd.ac.uk::692df98c-5a84-4ce8-b765-f488e825945b" providerId="AD" clId="Web-{A9CD7183-5C35-4019-CFE7-040CD974C622}" dt="2025-04-14T14:23:50.816" v="553"/>
      <pc:docMkLst>
        <pc:docMk/>
      </pc:docMkLst>
      <pc:sldChg chg="modSp">
        <pc:chgData name="Ejike Udeogu" userId="S::e.udeogu@uwtsd.ac.uk::692df98c-5a84-4ce8-b765-f488e825945b" providerId="AD" clId="Web-{A9CD7183-5C35-4019-CFE7-040CD974C622}" dt="2025-04-14T14:23:50.816" v="553"/>
        <pc:sldMkLst>
          <pc:docMk/>
          <pc:sldMk cId="8533254" sldId="305"/>
        </pc:sldMkLst>
        <pc:graphicFrameChg chg="mod modGraphic">
          <ac:chgData name="Ejike Udeogu" userId="S::e.udeogu@uwtsd.ac.uk::692df98c-5a84-4ce8-b765-f488e825945b" providerId="AD" clId="Web-{A9CD7183-5C35-4019-CFE7-040CD974C622}" dt="2025-04-14T14:23:50.816" v="553"/>
          <ac:graphicFrameMkLst>
            <pc:docMk/>
            <pc:sldMk cId="8533254" sldId="305"/>
            <ac:graphicFrameMk id="4" creationId="{00000000-0000-0000-0000-000000000000}"/>
          </ac:graphicFrameMkLst>
        </pc:graphicFrameChg>
      </pc:sldChg>
    </pc:docChg>
  </pc:docChgLst>
  <pc:docChgLst>
    <pc:chgData name="Ejike Udeogu" userId="692df98c-5a84-4ce8-b765-f488e825945b" providerId="ADAL" clId="{8F5A3BF8-7C3A-4887-89CB-E79DD23C227C}"/>
    <pc:docChg chg="undo custSel addSld delSld modSld sldOrd">
      <pc:chgData name="Ejike Udeogu" userId="692df98c-5a84-4ce8-b765-f488e825945b" providerId="ADAL" clId="{8F5A3BF8-7C3A-4887-89CB-E79DD23C227C}" dt="2025-04-18T20:55:46.646" v="3202" actId="108"/>
      <pc:docMkLst>
        <pc:docMk/>
      </pc:docMkLst>
      <pc:sldChg chg="del">
        <pc:chgData name="Ejike Udeogu" userId="692df98c-5a84-4ce8-b765-f488e825945b" providerId="ADAL" clId="{8F5A3BF8-7C3A-4887-89CB-E79DD23C227C}" dt="2025-04-07T15:05:01.961" v="95" actId="47"/>
        <pc:sldMkLst>
          <pc:docMk/>
          <pc:sldMk cId="123279789" sldId="258"/>
        </pc:sldMkLst>
      </pc:sldChg>
      <pc:sldChg chg="del">
        <pc:chgData name="Ejike Udeogu" userId="692df98c-5a84-4ce8-b765-f488e825945b" providerId="ADAL" clId="{8F5A3BF8-7C3A-4887-89CB-E79DD23C227C}" dt="2025-04-07T15:22:52.423" v="1232" actId="47"/>
        <pc:sldMkLst>
          <pc:docMk/>
          <pc:sldMk cId="76286654" sldId="260"/>
        </pc:sldMkLst>
      </pc:sldChg>
      <pc:sldChg chg="del">
        <pc:chgData name="Ejike Udeogu" userId="692df98c-5a84-4ce8-b765-f488e825945b" providerId="ADAL" clId="{8F5A3BF8-7C3A-4887-89CB-E79DD23C227C}" dt="2025-04-07T15:22:54.081" v="1234" actId="47"/>
        <pc:sldMkLst>
          <pc:docMk/>
          <pc:sldMk cId="1429498424" sldId="263"/>
        </pc:sldMkLst>
      </pc:sldChg>
      <pc:sldChg chg="del">
        <pc:chgData name="Ejike Udeogu" userId="692df98c-5a84-4ce8-b765-f488e825945b" providerId="ADAL" clId="{8F5A3BF8-7C3A-4887-89CB-E79DD23C227C}" dt="2025-04-07T15:22:58.110" v="1241" actId="47"/>
        <pc:sldMkLst>
          <pc:docMk/>
          <pc:sldMk cId="3476620326" sldId="268"/>
        </pc:sldMkLst>
      </pc:sldChg>
      <pc:sldChg chg="del">
        <pc:chgData name="Ejike Udeogu" userId="692df98c-5a84-4ce8-b765-f488e825945b" providerId="ADAL" clId="{8F5A3BF8-7C3A-4887-89CB-E79DD23C227C}" dt="2025-04-07T15:22:59.132" v="1242" actId="47"/>
        <pc:sldMkLst>
          <pc:docMk/>
          <pc:sldMk cId="2698415513" sldId="269"/>
        </pc:sldMkLst>
      </pc:sldChg>
      <pc:sldChg chg="modSp mod modTransition">
        <pc:chgData name="Ejike Udeogu" userId="692df98c-5a84-4ce8-b765-f488e825945b" providerId="ADAL" clId="{8F5A3BF8-7C3A-4887-89CB-E79DD23C227C}" dt="2025-04-07T18:21:39.842" v="2578"/>
        <pc:sldMkLst>
          <pc:docMk/>
          <pc:sldMk cId="1310868303" sldId="270"/>
        </pc:sldMkLst>
        <pc:spChg chg="mod">
          <ac:chgData name="Ejike Udeogu" userId="692df98c-5a84-4ce8-b765-f488e825945b" providerId="ADAL" clId="{8F5A3BF8-7C3A-4887-89CB-E79DD23C227C}" dt="2025-04-07T15:58:53.192" v="2443" actId="20577"/>
          <ac:spMkLst>
            <pc:docMk/>
            <pc:sldMk cId="1310868303" sldId="270"/>
            <ac:spMk id="3" creationId="{00000000-0000-0000-0000-000000000000}"/>
          </ac:spMkLst>
        </pc:spChg>
        <pc:spChg chg="mod">
          <ac:chgData name="Ejike Udeogu" userId="692df98c-5a84-4ce8-b765-f488e825945b" providerId="ADAL" clId="{8F5A3BF8-7C3A-4887-89CB-E79DD23C227C}" dt="2025-04-07T16:04:50.552" v="2528" actId="20577"/>
          <ac:spMkLst>
            <pc:docMk/>
            <pc:sldMk cId="1310868303" sldId="270"/>
            <ac:spMk id="4" creationId="{00000000-0000-0000-0000-000000000000}"/>
          </ac:spMkLst>
        </pc:spChg>
      </pc:sldChg>
      <pc:sldChg chg="del">
        <pc:chgData name="Ejike Udeogu" userId="692df98c-5a84-4ce8-b765-f488e825945b" providerId="ADAL" clId="{8F5A3BF8-7C3A-4887-89CB-E79DD23C227C}" dt="2025-04-07T15:22:50.582" v="1228" actId="47"/>
        <pc:sldMkLst>
          <pc:docMk/>
          <pc:sldMk cId="759891435" sldId="297"/>
        </pc:sldMkLst>
      </pc:sldChg>
      <pc:sldChg chg="del">
        <pc:chgData name="Ejike Udeogu" userId="692df98c-5a84-4ce8-b765-f488e825945b" providerId="ADAL" clId="{8F5A3BF8-7C3A-4887-89CB-E79DD23C227C}" dt="2025-04-07T15:22:45.181" v="1224" actId="47"/>
        <pc:sldMkLst>
          <pc:docMk/>
          <pc:sldMk cId="1839635006" sldId="298"/>
        </pc:sldMkLst>
      </pc:sldChg>
      <pc:sldChg chg="modSp mod ord modTransition">
        <pc:chgData name="Ejike Udeogu" userId="692df98c-5a84-4ce8-b765-f488e825945b" providerId="ADAL" clId="{8F5A3BF8-7C3A-4887-89CB-E79DD23C227C}" dt="2025-04-07T18:21:39.842" v="2578"/>
        <pc:sldMkLst>
          <pc:docMk/>
          <pc:sldMk cId="3430442837" sldId="301"/>
        </pc:sldMkLst>
        <pc:spChg chg="mod">
          <ac:chgData name="Ejike Udeogu" userId="692df98c-5a84-4ce8-b765-f488e825945b" providerId="ADAL" clId="{8F5A3BF8-7C3A-4887-89CB-E79DD23C227C}" dt="2025-04-07T15:24:34.573" v="1262" actId="207"/>
          <ac:spMkLst>
            <pc:docMk/>
            <pc:sldMk cId="3430442837" sldId="301"/>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1559189539" sldId="302"/>
        </pc:sldMkLst>
        <pc:spChg chg="mod">
          <ac:chgData name="Ejike Udeogu" userId="692df98c-5a84-4ce8-b765-f488e825945b" providerId="ADAL" clId="{8F5A3BF8-7C3A-4887-89CB-E79DD23C227C}" dt="2025-04-07T15:25:02.026" v="1281" actId="20577"/>
          <ac:spMkLst>
            <pc:docMk/>
            <pc:sldMk cId="1559189539" sldId="302"/>
            <ac:spMk id="4" creationId="{00000000-0000-0000-0000-000000000000}"/>
          </ac:spMkLst>
        </pc:spChg>
        <pc:spChg chg="mod">
          <ac:chgData name="Ejike Udeogu" userId="692df98c-5a84-4ce8-b765-f488e825945b" providerId="ADAL" clId="{8F5A3BF8-7C3A-4887-89CB-E79DD23C227C}" dt="2025-04-07T15:25:55.011" v="1290" actId="207"/>
          <ac:spMkLst>
            <pc:docMk/>
            <pc:sldMk cId="1559189539" sldId="302"/>
            <ac:spMk id="5" creationId="{00000000-0000-0000-0000-000000000000}"/>
          </ac:spMkLst>
        </pc:spChg>
      </pc:sldChg>
      <pc:sldChg chg="modSp mod modTransition">
        <pc:chgData name="Ejike Udeogu" userId="692df98c-5a84-4ce8-b765-f488e825945b" providerId="ADAL" clId="{8F5A3BF8-7C3A-4887-89CB-E79DD23C227C}" dt="2025-04-18T20:55:46.646" v="3202" actId="108"/>
        <pc:sldMkLst>
          <pc:docMk/>
          <pc:sldMk cId="972570496" sldId="304"/>
        </pc:sldMkLst>
        <pc:spChg chg="mod">
          <ac:chgData name="Ejike Udeogu" userId="692df98c-5a84-4ce8-b765-f488e825945b" providerId="ADAL" clId="{8F5A3BF8-7C3A-4887-89CB-E79DD23C227C}" dt="2025-04-18T20:55:46.646" v="3202" actId="108"/>
          <ac:spMkLst>
            <pc:docMk/>
            <pc:sldMk cId="972570496" sldId="304"/>
            <ac:spMk id="2" creationId="{00000000-0000-0000-0000-000000000000}"/>
          </ac:spMkLst>
        </pc:spChg>
      </pc:sldChg>
      <pc:sldChg chg="modSp mod modTransition">
        <pc:chgData name="Ejike Udeogu" userId="692df98c-5a84-4ce8-b765-f488e825945b" providerId="ADAL" clId="{8F5A3BF8-7C3A-4887-89CB-E79DD23C227C}" dt="2025-04-18T00:08:51.208" v="3183" actId="13926"/>
        <pc:sldMkLst>
          <pc:docMk/>
          <pc:sldMk cId="8533254" sldId="305"/>
        </pc:sldMkLst>
        <pc:spChg chg="mod">
          <ac:chgData name="Ejike Udeogu" userId="692df98c-5a84-4ce8-b765-f488e825945b" providerId="ADAL" clId="{8F5A3BF8-7C3A-4887-89CB-E79DD23C227C}" dt="2025-04-07T17:30:13.550" v="2562" actId="14100"/>
          <ac:spMkLst>
            <pc:docMk/>
            <pc:sldMk cId="8533254" sldId="305"/>
            <ac:spMk id="2" creationId="{00000000-0000-0000-0000-000000000000}"/>
          </ac:spMkLst>
        </pc:spChg>
        <pc:graphicFrameChg chg="mod modGraphic">
          <ac:chgData name="Ejike Udeogu" userId="692df98c-5a84-4ce8-b765-f488e825945b" providerId="ADAL" clId="{8F5A3BF8-7C3A-4887-89CB-E79DD23C227C}" dt="2025-04-18T00:08:51.208" v="3183" actId="13926"/>
          <ac:graphicFrameMkLst>
            <pc:docMk/>
            <pc:sldMk cId="8533254" sldId="305"/>
            <ac:graphicFrameMk id="4" creationId="{00000000-0000-0000-0000-000000000000}"/>
          </ac:graphicFrameMkLst>
        </pc:graphicFrameChg>
      </pc:sldChg>
      <pc:sldChg chg="modSp mod modTransition">
        <pc:chgData name="Ejike Udeogu" userId="692df98c-5a84-4ce8-b765-f488e825945b" providerId="ADAL" clId="{8F5A3BF8-7C3A-4887-89CB-E79DD23C227C}" dt="2025-04-17T22:26:52.132" v="3027" actId="12"/>
        <pc:sldMkLst>
          <pc:docMk/>
          <pc:sldMk cId="1277906514" sldId="307"/>
        </pc:sldMkLst>
        <pc:spChg chg="mod">
          <ac:chgData name="Ejike Udeogu" userId="692df98c-5a84-4ce8-b765-f488e825945b" providerId="ADAL" clId="{8F5A3BF8-7C3A-4887-89CB-E79DD23C227C}" dt="2025-04-17T22:26:52.132" v="3027" actId="12"/>
          <ac:spMkLst>
            <pc:docMk/>
            <pc:sldMk cId="1277906514" sldId="307"/>
            <ac:spMk id="4" creationId="{00000000-0000-0000-0000-000000000000}"/>
          </ac:spMkLst>
        </pc:spChg>
      </pc:sldChg>
      <pc:sldChg chg="addSp delSp modSp mod modTransition">
        <pc:chgData name="Ejike Udeogu" userId="692df98c-5a84-4ce8-b765-f488e825945b" providerId="ADAL" clId="{8F5A3BF8-7C3A-4887-89CB-E79DD23C227C}" dt="2025-04-17T22:27:25.046" v="3034" actId="403"/>
        <pc:sldMkLst>
          <pc:docMk/>
          <pc:sldMk cId="3006856100" sldId="308"/>
        </pc:sldMkLst>
        <pc:spChg chg="mod">
          <ac:chgData name="Ejike Udeogu" userId="692df98c-5a84-4ce8-b765-f488e825945b" providerId="ADAL" clId="{8F5A3BF8-7C3A-4887-89CB-E79DD23C227C}" dt="2025-04-17T22:27:25.046" v="3034" actId="403"/>
          <ac:spMkLst>
            <pc:docMk/>
            <pc:sldMk cId="3006856100" sldId="308"/>
            <ac:spMk id="2" creationId="{00000000-0000-0000-0000-000000000000}"/>
          </ac:spMkLst>
        </pc:spChg>
        <pc:spChg chg="del">
          <ac:chgData name="Ejike Udeogu" userId="692df98c-5a84-4ce8-b765-f488e825945b" providerId="ADAL" clId="{8F5A3BF8-7C3A-4887-89CB-E79DD23C227C}" dt="2025-04-17T22:27:14.710" v="3028" actId="478"/>
          <ac:spMkLst>
            <pc:docMk/>
            <pc:sldMk cId="3006856100" sldId="308"/>
            <ac:spMk id="3" creationId="{00000000-0000-0000-0000-000000000000}"/>
          </ac:spMkLst>
        </pc:spChg>
        <pc:spChg chg="add del mod">
          <ac:chgData name="Ejike Udeogu" userId="692df98c-5a84-4ce8-b765-f488e825945b" providerId="ADAL" clId="{8F5A3BF8-7C3A-4887-89CB-E79DD23C227C}" dt="2025-04-17T22:27:17.090" v="3030" actId="478"/>
          <ac:spMkLst>
            <pc:docMk/>
            <pc:sldMk cId="3006856100" sldId="308"/>
            <ac:spMk id="5" creationId="{1C9ABAEC-80EF-0D70-0993-E5177F6C8BF0}"/>
          </ac:spMkLst>
        </pc:spChg>
      </pc:sldChg>
      <pc:sldChg chg="modSp mod modTransition">
        <pc:chgData name="Ejike Udeogu" userId="692df98c-5a84-4ce8-b765-f488e825945b" providerId="ADAL" clId="{8F5A3BF8-7C3A-4887-89CB-E79DD23C227C}" dt="2025-04-07T18:21:39.842" v="2578"/>
        <pc:sldMkLst>
          <pc:docMk/>
          <pc:sldMk cId="3586541201" sldId="309"/>
        </pc:sldMkLst>
        <pc:spChg chg="mod">
          <ac:chgData name="Ejike Udeogu" userId="692df98c-5a84-4ce8-b765-f488e825945b" providerId="ADAL" clId="{8F5A3BF8-7C3A-4887-89CB-E79DD23C227C}" dt="2025-04-07T15:05:50.546" v="130" actId="20577"/>
          <ac:spMkLst>
            <pc:docMk/>
            <pc:sldMk cId="3586541201" sldId="309"/>
            <ac:spMk id="5" creationId="{00000000-0000-0000-0000-000000000000}"/>
          </ac:spMkLst>
        </pc:spChg>
        <pc:spChg chg="mod">
          <ac:chgData name="Ejike Udeogu" userId="692df98c-5a84-4ce8-b765-f488e825945b" providerId="ADAL" clId="{8F5A3BF8-7C3A-4887-89CB-E79DD23C227C}" dt="2025-04-07T15:04:09.282" v="80" actId="1076"/>
          <ac:spMkLst>
            <pc:docMk/>
            <pc:sldMk cId="3586541201" sldId="309"/>
            <ac:spMk id="6" creationId="{00000000-0000-0000-0000-000000000000}"/>
          </ac:spMkLst>
        </pc:spChg>
      </pc:sldChg>
      <pc:sldChg chg="del">
        <pc:chgData name="Ejike Udeogu" userId="692df98c-5a84-4ce8-b765-f488e825945b" providerId="ADAL" clId="{8F5A3BF8-7C3A-4887-89CB-E79DD23C227C}" dt="2025-04-07T15:22:55.831" v="1237" actId="47"/>
        <pc:sldMkLst>
          <pc:docMk/>
          <pc:sldMk cId="68643810" sldId="311"/>
        </pc:sldMkLst>
      </pc:sldChg>
      <pc:sldChg chg="del">
        <pc:chgData name="Ejike Udeogu" userId="692df98c-5a84-4ce8-b765-f488e825945b" providerId="ADAL" clId="{8F5A3BF8-7C3A-4887-89CB-E79DD23C227C}" dt="2025-04-07T15:05:30.684" v="98" actId="47"/>
        <pc:sldMkLst>
          <pc:docMk/>
          <pc:sldMk cId="0" sldId="312"/>
        </pc:sldMkLst>
      </pc:sldChg>
      <pc:sldChg chg="add del">
        <pc:chgData name="Ejike Udeogu" userId="692df98c-5a84-4ce8-b765-f488e825945b" providerId="ADAL" clId="{8F5A3BF8-7C3A-4887-89CB-E79DD23C227C}" dt="2025-04-17T22:56:35.297" v="3182"/>
        <pc:sldMkLst>
          <pc:docMk/>
          <pc:sldMk cId="1339444565" sldId="313"/>
        </pc:sldMkLst>
      </pc:sldChg>
      <pc:sldChg chg="modSp mod modTransition">
        <pc:chgData name="Ejike Udeogu" userId="692df98c-5a84-4ce8-b765-f488e825945b" providerId="ADAL" clId="{8F5A3BF8-7C3A-4887-89CB-E79DD23C227C}" dt="2025-04-17T22:25:38.422" v="3025" actId="20577"/>
        <pc:sldMkLst>
          <pc:docMk/>
          <pc:sldMk cId="189076839" sldId="314"/>
        </pc:sldMkLst>
        <pc:spChg chg="mod">
          <ac:chgData name="Ejike Udeogu" userId="692df98c-5a84-4ce8-b765-f488e825945b" providerId="ADAL" clId="{8F5A3BF8-7C3A-4887-89CB-E79DD23C227C}" dt="2025-04-17T22:25:38.422" v="3025" actId="20577"/>
          <ac:spMkLst>
            <pc:docMk/>
            <pc:sldMk cId="189076839" sldId="314"/>
            <ac:spMk id="7" creationId="{C0D3120F-5D7B-B01A-95F4-80CA587801B8}"/>
          </ac:spMkLst>
        </pc:spChg>
      </pc:sldChg>
      <pc:sldChg chg="del">
        <pc:chgData name="Ejike Udeogu" userId="692df98c-5a84-4ce8-b765-f488e825945b" providerId="ADAL" clId="{8F5A3BF8-7C3A-4887-89CB-E79DD23C227C}" dt="2025-04-07T15:22:43.732" v="1223" actId="47"/>
        <pc:sldMkLst>
          <pc:docMk/>
          <pc:sldMk cId="3548224605" sldId="315"/>
        </pc:sldMkLst>
      </pc:sldChg>
      <pc:sldChg chg="del">
        <pc:chgData name="Ejike Udeogu" userId="692df98c-5a84-4ce8-b765-f488e825945b" providerId="ADAL" clId="{8F5A3BF8-7C3A-4887-89CB-E79DD23C227C}" dt="2025-04-07T15:22:47.991" v="1226" actId="47"/>
        <pc:sldMkLst>
          <pc:docMk/>
          <pc:sldMk cId="4163492141" sldId="316"/>
        </pc:sldMkLst>
      </pc:sldChg>
      <pc:sldChg chg="modSp del mod">
        <pc:chgData name="Ejike Udeogu" userId="692df98c-5a84-4ce8-b765-f488e825945b" providerId="ADAL" clId="{8F5A3BF8-7C3A-4887-89CB-E79DD23C227C}" dt="2025-04-07T18:21:09.423" v="2566" actId="47"/>
        <pc:sldMkLst>
          <pc:docMk/>
          <pc:sldMk cId="1604868580" sldId="317"/>
        </pc:sldMkLst>
      </pc:sldChg>
      <pc:sldChg chg="del">
        <pc:chgData name="Ejike Udeogu" userId="692df98c-5a84-4ce8-b765-f488e825945b" providerId="ADAL" clId="{8F5A3BF8-7C3A-4887-89CB-E79DD23C227C}" dt="2025-04-07T15:22:48.912" v="1227" actId="47"/>
        <pc:sldMkLst>
          <pc:docMk/>
          <pc:sldMk cId="2467066415" sldId="318"/>
        </pc:sldMkLst>
      </pc:sldChg>
      <pc:sldChg chg="del">
        <pc:chgData name="Ejike Udeogu" userId="692df98c-5a84-4ce8-b765-f488e825945b" providerId="ADAL" clId="{8F5A3BF8-7C3A-4887-89CB-E79DD23C227C}" dt="2025-04-07T15:22:51.820" v="1230" actId="47"/>
        <pc:sldMkLst>
          <pc:docMk/>
          <pc:sldMk cId="1859656307" sldId="319"/>
        </pc:sldMkLst>
      </pc:sldChg>
      <pc:sldChg chg="del">
        <pc:chgData name="Ejike Udeogu" userId="692df98c-5a84-4ce8-b765-f488e825945b" providerId="ADAL" clId="{8F5A3BF8-7C3A-4887-89CB-E79DD23C227C}" dt="2025-04-07T15:22:53.271" v="1233" actId="47"/>
        <pc:sldMkLst>
          <pc:docMk/>
          <pc:sldMk cId="4016310875" sldId="320"/>
        </pc:sldMkLst>
      </pc:sldChg>
      <pc:sldChg chg="del">
        <pc:chgData name="Ejike Udeogu" userId="692df98c-5a84-4ce8-b765-f488e825945b" providerId="ADAL" clId="{8F5A3BF8-7C3A-4887-89CB-E79DD23C227C}" dt="2025-04-07T15:22:55.380" v="1236" actId="47"/>
        <pc:sldMkLst>
          <pc:docMk/>
          <pc:sldMk cId="2763257604" sldId="321"/>
        </pc:sldMkLst>
      </pc:sldChg>
      <pc:sldChg chg="del">
        <pc:chgData name="Ejike Udeogu" userId="692df98c-5a84-4ce8-b765-f488e825945b" providerId="ADAL" clId="{8F5A3BF8-7C3A-4887-89CB-E79DD23C227C}" dt="2025-04-07T15:22:56.976" v="1239" actId="47"/>
        <pc:sldMkLst>
          <pc:docMk/>
          <pc:sldMk cId="2383791225" sldId="324"/>
        </pc:sldMkLst>
      </pc:sldChg>
      <pc:sldChg chg="del">
        <pc:chgData name="Ejike Udeogu" userId="692df98c-5a84-4ce8-b765-f488e825945b" providerId="ADAL" clId="{8F5A3BF8-7C3A-4887-89CB-E79DD23C227C}" dt="2025-04-07T15:22:57.641" v="1240" actId="47"/>
        <pc:sldMkLst>
          <pc:docMk/>
          <pc:sldMk cId="2626706884" sldId="325"/>
        </pc:sldMkLst>
      </pc:sldChg>
      <pc:sldChg chg="modSp mod modTransition">
        <pc:chgData name="Ejike Udeogu" userId="692df98c-5a84-4ce8-b765-f488e825945b" providerId="ADAL" clId="{8F5A3BF8-7C3A-4887-89CB-E79DD23C227C}" dt="2025-04-07T18:21:39.842" v="2578"/>
        <pc:sldMkLst>
          <pc:docMk/>
          <pc:sldMk cId="3724832458" sldId="325"/>
        </pc:sldMkLst>
        <pc:spChg chg="mod">
          <ac:chgData name="Ejike Udeogu" userId="692df98c-5a84-4ce8-b765-f488e825945b" providerId="ADAL" clId="{8F5A3BF8-7C3A-4887-89CB-E79DD23C227C}" dt="2025-04-07T15:32:23.272" v="1519" actId="122"/>
          <ac:spMkLst>
            <pc:docMk/>
            <pc:sldMk cId="3724832458" sldId="325"/>
            <ac:spMk id="4" creationId="{00000000-0000-0000-0000-000000000000}"/>
          </ac:spMkLst>
        </pc:spChg>
        <pc:spChg chg="mod">
          <ac:chgData name="Ejike Udeogu" userId="692df98c-5a84-4ce8-b765-f488e825945b" providerId="ADAL" clId="{8F5A3BF8-7C3A-4887-89CB-E79DD23C227C}" dt="2025-04-07T15:33:25.076" v="1526" actId="114"/>
          <ac:spMkLst>
            <pc:docMk/>
            <pc:sldMk cId="3724832458" sldId="325"/>
            <ac:spMk id="5" creationId="{00000000-0000-0000-0000-000000000000}"/>
          </ac:spMkLst>
        </pc:spChg>
      </pc:sldChg>
      <pc:sldChg chg="del">
        <pc:chgData name="Ejike Udeogu" userId="692df98c-5a84-4ce8-b765-f488e825945b" providerId="ADAL" clId="{8F5A3BF8-7C3A-4887-89CB-E79DD23C227C}" dt="2025-04-07T15:22:56.184" v="1238" actId="47"/>
        <pc:sldMkLst>
          <pc:docMk/>
          <pc:sldMk cId="2752245729" sldId="326"/>
        </pc:sldMkLst>
      </pc:sldChg>
      <pc:sldChg chg="modSp mod modTransition">
        <pc:chgData name="Ejike Udeogu" userId="692df98c-5a84-4ce8-b765-f488e825945b" providerId="ADAL" clId="{8F5A3BF8-7C3A-4887-89CB-E79DD23C227C}" dt="2025-04-07T18:21:39.842" v="2578"/>
        <pc:sldMkLst>
          <pc:docMk/>
          <pc:sldMk cId="1651817973" sldId="327"/>
        </pc:sldMkLst>
        <pc:spChg chg="mod">
          <ac:chgData name="Ejike Udeogu" userId="692df98c-5a84-4ce8-b765-f488e825945b" providerId="ADAL" clId="{8F5A3BF8-7C3A-4887-89CB-E79DD23C227C}" dt="2025-04-07T15:26:24.582" v="1314" actId="20577"/>
          <ac:spMkLst>
            <pc:docMk/>
            <pc:sldMk cId="1651817973" sldId="327"/>
            <ac:spMk id="4" creationId="{00000000-0000-0000-0000-000000000000}"/>
          </ac:spMkLst>
        </pc:spChg>
        <pc:spChg chg="mod">
          <ac:chgData name="Ejike Udeogu" userId="692df98c-5a84-4ce8-b765-f488e825945b" providerId="ADAL" clId="{8F5A3BF8-7C3A-4887-89CB-E79DD23C227C}" dt="2025-04-07T15:26:58.991" v="1316" actId="113"/>
          <ac:spMkLst>
            <pc:docMk/>
            <pc:sldMk cId="1651817973" sldId="327"/>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1244177624" sldId="328"/>
        </pc:sldMkLst>
        <pc:spChg chg="mod">
          <ac:chgData name="Ejike Udeogu" userId="692df98c-5a84-4ce8-b765-f488e825945b" providerId="ADAL" clId="{8F5A3BF8-7C3A-4887-89CB-E79DD23C227C}" dt="2025-04-07T15:27:43.372" v="1349" actId="20577"/>
          <ac:spMkLst>
            <pc:docMk/>
            <pc:sldMk cId="1244177624" sldId="328"/>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34381661" sldId="329"/>
        </pc:sldMkLst>
        <pc:spChg chg="mod">
          <ac:chgData name="Ejike Udeogu" userId="692df98c-5a84-4ce8-b765-f488e825945b" providerId="ADAL" clId="{8F5A3BF8-7C3A-4887-89CB-E79DD23C227C}" dt="2025-04-07T15:28:43.982" v="1403" actId="14100"/>
          <ac:spMkLst>
            <pc:docMk/>
            <pc:sldMk cId="234381661" sldId="329"/>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417647151" sldId="330"/>
        </pc:sldMkLst>
        <pc:spChg chg="mod">
          <ac:chgData name="Ejike Udeogu" userId="692df98c-5a84-4ce8-b765-f488e825945b" providerId="ADAL" clId="{8F5A3BF8-7C3A-4887-89CB-E79DD23C227C}" dt="2025-04-07T15:29:56.715" v="1476" actId="404"/>
          <ac:spMkLst>
            <pc:docMk/>
            <pc:sldMk cId="417647151" sldId="330"/>
            <ac:spMk id="4" creationId="{00000000-0000-0000-0000-000000000000}"/>
          </ac:spMkLst>
        </pc:spChg>
        <pc:spChg chg="mod">
          <ac:chgData name="Ejike Udeogu" userId="692df98c-5a84-4ce8-b765-f488e825945b" providerId="ADAL" clId="{8F5A3BF8-7C3A-4887-89CB-E79DD23C227C}" dt="2025-04-07T15:30:57.832" v="1490" actId="207"/>
          <ac:spMkLst>
            <pc:docMk/>
            <pc:sldMk cId="417647151" sldId="330"/>
            <ac:spMk id="5" creationId="{00000000-0000-0000-0000-000000000000}"/>
          </ac:spMkLst>
        </pc:spChg>
      </pc:sldChg>
      <pc:sldChg chg="del">
        <pc:chgData name="Ejike Udeogu" userId="692df98c-5a84-4ce8-b765-f488e825945b" providerId="ADAL" clId="{8F5A3BF8-7C3A-4887-89CB-E79DD23C227C}" dt="2025-04-07T15:22:54.822" v="1235" actId="47"/>
        <pc:sldMkLst>
          <pc:docMk/>
          <pc:sldMk cId="590086160" sldId="332"/>
        </pc:sldMkLst>
      </pc:sldChg>
      <pc:sldChg chg="modSp mod modTransition">
        <pc:chgData name="Ejike Udeogu" userId="692df98c-5a84-4ce8-b765-f488e825945b" providerId="ADAL" clId="{8F5A3BF8-7C3A-4887-89CB-E79DD23C227C}" dt="2025-04-07T18:21:39.842" v="2578"/>
        <pc:sldMkLst>
          <pc:docMk/>
          <pc:sldMk cId="596389269" sldId="332"/>
        </pc:sldMkLst>
        <pc:spChg chg="mod">
          <ac:chgData name="Ejike Udeogu" userId="692df98c-5a84-4ce8-b765-f488e825945b" providerId="ADAL" clId="{8F5A3BF8-7C3A-4887-89CB-E79DD23C227C}" dt="2025-04-07T15:33:55.641" v="1552" actId="20577"/>
          <ac:spMkLst>
            <pc:docMk/>
            <pc:sldMk cId="596389269" sldId="332"/>
            <ac:spMk id="4" creationId="{00000000-0000-0000-0000-000000000000}"/>
          </ac:spMkLst>
        </pc:spChg>
        <pc:spChg chg="mod">
          <ac:chgData name="Ejike Udeogu" userId="692df98c-5a84-4ce8-b765-f488e825945b" providerId="ADAL" clId="{8F5A3BF8-7C3A-4887-89CB-E79DD23C227C}" dt="2025-04-07T15:35:10.921" v="1562" actId="113"/>
          <ac:spMkLst>
            <pc:docMk/>
            <pc:sldMk cId="596389269" sldId="332"/>
            <ac:spMk id="5" creationId="{00000000-0000-0000-0000-000000000000}"/>
          </ac:spMkLst>
        </pc:spChg>
      </pc:sldChg>
      <pc:sldChg chg="del">
        <pc:chgData name="Ejike Udeogu" userId="692df98c-5a84-4ce8-b765-f488e825945b" providerId="ADAL" clId="{8F5A3BF8-7C3A-4887-89CB-E79DD23C227C}" dt="2025-04-07T15:22:23.361" v="1214" actId="47"/>
        <pc:sldMkLst>
          <pc:docMk/>
          <pc:sldMk cId="1049132459" sldId="333"/>
        </pc:sldMkLst>
      </pc:sldChg>
      <pc:sldChg chg="modSp mod modTransition">
        <pc:chgData name="Ejike Udeogu" userId="692df98c-5a84-4ce8-b765-f488e825945b" providerId="ADAL" clId="{8F5A3BF8-7C3A-4887-89CB-E79DD23C227C}" dt="2025-04-07T18:21:39.842" v="2578"/>
        <pc:sldMkLst>
          <pc:docMk/>
          <pc:sldMk cId="2532038916" sldId="333"/>
        </pc:sldMkLst>
        <pc:spChg chg="mod">
          <ac:chgData name="Ejike Udeogu" userId="692df98c-5a84-4ce8-b765-f488e825945b" providerId="ADAL" clId="{8F5A3BF8-7C3A-4887-89CB-E79DD23C227C}" dt="2025-04-07T15:35:35.881" v="1583" actId="20577"/>
          <ac:spMkLst>
            <pc:docMk/>
            <pc:sldMk cId="2532038916" sldId="333"/>
            <ac:spMk id="4" creationId="{00000000-0000-0000-0000-000000000000}"/>
          </ac:spMkLst>
        </pc:spChg>
        <pc:spChg chg="mod">
          <ac:chgData name="Ejike Udeogu" userId="692df98c-5a84-4ce8-b765-f488e825945b" providerId="ADAL" clId="{8F5A3BF8-7C3A-4887-89CB-E79DD23C227C}" dt="2025-04-07T15:35:55.941" v="1588" actId="1076"/>
          <ac:spMkLst>
            <pc:docMk/>
            <pc:sldMk cId="2532038916" sldId="333"/>
            <ac:spMk id="5" creationId="{00000000-0000-0000-0000-000000000000}"/>
          </ac:spMkLst>
        </pc:spChg>
      </pc:sldChg>
      <pc:sldChg chg="del">
        <pc:chgData name="Ejike Udeogu" userId="692df98c-5a84-4ce8-b765-f488e825945b" providerId="ADAL" clId="{8F5A3BF8-7C3A-4887-89CB-E79DD23C227C}" dt="2025-04-07T15:22:34.362" v="1218" actId="47"/>
        <pc:sldMkLst>
          <pc:docMk/>
          <pc:sldMk cId="753417377" sldId="334"/>
        </pc:sldMkLst>
      </pc:sldChg>
      <pc:sldChg chg="modSp mod modTransition">
        <pc:chgData name="Ejike Udeogu" userId="692df98c-5a84-4ce8-b765-f488e825945b" providerId="ADAL" clId="{8F5A3BF8-7C3A-4887-89CB-E79DD23C227C}" dt="2025-04-07T18:21:39.842" v="2578"/>
        <pc:sldMkLst>
          <pc:docMk/>
          <pc:sldMk cId="3870997718" sldId="334"/>
        </pc:sldMkLst>
        <pc:spChg chg="mod">
          <ac:chgData name="Ejike Udeogu" userId="692df98c-5a84-4ce8-b765-f488e825945b" providerId="ADAL" clId="{8F5A3BF8-7C3A-4887-89CB-E79DD23C227C}" dt="2025-04-07T15:36:25.651" v="1620" actId="20577"/>
          <ac:spMkLst>
            <pc:docMk/>
            <pc:sldMk cId="3870997718" sldId="334"/>
            <ac:spMk id="4" creationId="{00000000-0000-0000-0000-000000000000}"/>
          </ac:spMkLst>
        </pc:spChg>
        <pc:spChg chg="mod">
          <ac:chgData name="Ejike Udeogu" userId="692df98c-5a84-4ce8-b765-f488e825945b" providerId="ADAL" clId="{8F5A3BF8-7C3A-4887-89CB-E79DD23C227C}" dt="2025-04-07T15:36:44.382" v="1624" actId="1076"/>
          <ac:spMkLst>
            <pc:docMk/>
            <pc:sldMk cId="3870997718" sldId="334"/>
            <ac:spMk id="5" creationId="{00000000-0000-0000-0000-000000000000}"/>
          </ac:spMkLst>
        </pc:spChg>
      </pc:sldChg>
      <pc:sldChg chg="del">
        <pc:chgData name="Ejike Udeogu" userId="692df98c-5a84-4ce8-b765-f488e825945b" providerId="ADAL" clId="{8F5A3BF8-7C3A-4887-89CB-E79DD23C227C}" dt="2025-04-07T15:22:26.147" v="1215" actId="47"/>
        <pc:sldMkLst>
          <pc:docMk/>
          <pc:sldMk cId="2625935635" sldId="335"/>
        </pc:sldMkLst>
      </pc:sldChg>
      <pc:sldChg chg="modSp mod modTransition">
        <pc:chgData name="Ejike Udeogu" userId="692df98c-5a84-4ce8-b765-f488e825945b" providerId="ADAL" clId="{8F5A3BF8-7C3A-4887-89CB-E79DD23C227C}" dt="2025-04-07T18:21:39.842" v="2578"/>
        <pc:sldMkLst>
          <pc:docMk/>
          <pc:sldMk cId="3001106647" sldId="335"/>
        </pc:sldMkLst>
        <pc:spChg chg="mod">
          <ac:chgData name="Ejike Udeogu" userId="692df98c-5a84-4ce8-b765-f488e825945b" providerId="ADAL" clId="{8F5A3BF8-7C3A-4887-89CB-E79DD23C227C}" dt="2025-04-07T15:37:14.562" v="1646" actId="20577"/>
          <ac:spMkLst>
            <pc:docMk/>
            <pc:sldMk cId="3001106647" sldId="335"/>
            <ac:spMk id="4" creationId="{00000000-0000-0000-0000-000000000000}"/>
          </ac:spMkLst>
        </pc:spChg>
        <pc:spChg chg="mod">
          <ac:chgData name="Ejike Udeogu" userId="692df98c-5a84-4ce8-b765-f488e825945b" providerId="ADAL" clId="{8F5A3BF8-7C3A-4887-89CB-E79DD23C227C}" dt="2025-04-07T15:37:24.483" v="1649" actId="14100"/>
          <ac:spMkLst>
            <pc:docMk/>
            <pc:sldMk cId="3001106647" sldId="335"/>
            <ac:spMk id="5" creationId="{00000000-0000-0000-0000-000000000000}"/>
          </ac:spMkLst>
        </pc:spChg>
      </pc:sldChg>
      <pc:sldChg chg="del">
        <pc:chgData name="Ejike Udeogu" userId="692df98c-5a84-4ce8-b765-f488e825945b" providerId="ADAL" clId="{8F5A3BF8-7C3A-4887-89CB-E79DD23C227C}" dt="2025-04-07T15:22:30.853" v="1216" actId="47"/>
        <pc:sldMkLst>
          <pc:docMk/>
          <pc:sldMk cId="1595399246" sldId="336"/>
        </pc:sldMkLst>
      </pc:sldChg>
      <pc:sldChg chg="modSp mod modTransition">
        <pc:chgData name="Ejike Udeogu" userId="692df98c-5a84-4ce8-b765-f488e825945b" providerId="ADAL" clId="{8F5A3BF8-7C3A-4887-89CB-E79DD23C227C}" dt="2025-04-07T18:21:39.842" v="2578"/>
        <pc:sldMkLst>
          <pc:docMk/>
          <pc:sldMk cId="2069773962" sldId="337"/>
        </pc:sldMkLst>
        <pc:spChg chg="mod">
          <ac:chgData name="Ejike Udeogu" userId="692df98c-5a84-4ce8-b765-f488e825945b" providerId="ADAL" clId="{8F5A3BF8-7C3A-4887-89CB-E79DD23C227C}" dt="2025-04-07T15:38:01.221" v="1683" actId="27636"/>
          <ac:spMkLst>
            <pc:docMk/>
            <pc:sldMk cId="2069773962" sldId="337"/>
            <ac:spMk id="4" creationId="{00000000-0000-0000-0000-000000000000}"/>
          </ac:spMkLst>
        </pc:spChg>
      </pc:sldChg>
      <pc:sldChg chg="del">
        <pc:chgData name="Ejike Udeogu" userId="692df98c-5a84-4ce8-b765-f488e825945b" providerId="ADAL" clId="{8F5A3BF8-7C3A-4887-89CB-E79DD23C227C}" dt="2025-04-07T15:22:32.501" v="1217" actId="47"/>
        <pc:sldMkLst>
          <pc:docMk/>
          <pc:sldMk cId="2827378070" sldId="337"/>
        </pc:sldMkLst>
      </pc:sldChg>
      <pc:sldChg chg="del">
        <pc:chgData name="Ejike Udeogu" userId="692df98c-5a84-4ce8-b765-f488e825945b" providerId="ADAL" clId="{8F5A3BF8-7C3A-4887-89CB-E79DD23C227C}" dt="2025-04-07T15:22:36.453" v="1219" actId="47"/>
        <pc:sldMkLst>
          <pc:docMk/>
          <pc:sldMk cId="1358705917" sldId="338"/>
        </pc:sldMkLst>
      </pc:sldChg>
      <pc:sldChg chg="modSp mod modTransition">
        <pc:chgData name="Ejike Udeogu" userId="692df98c-5a84-4ce8-b765-f488e825945b" providerId="ADAL" clId="{8F5A3BF8-7C3A-4887-89CB-E79DD23C227C}" dt="2025-04-07T18:21:39.842" v="2578"/>
        <pc:sldMkLst>
          <pc:docMk/>
          <pc:sldMk cId="2775301105" sldId="338"/>
        </pc:sldMkLst>
        <pc:spChg chg="mod">
          <ac:chgData name="Ejike Udeogu" userId="692df98c-5a84-4ce8-b765-f488e825945b" providerId="ADAL" clId="{8F5A3BF8-7C3A-4887-89CB-E79DD23C227C}" dt="2025-04-07T15:39:05.361" v="1741" actId="27636"/>
          <ac:spMkLst>
            <pc:docMk/>
            <pc:sldMk cId="2775301105" sldId="338"/>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1674064279" sldId="339"/>
        </pc:sldMkLst>
        <pc:spChg chg="mod">
          <ac:chgData name="Ejike Udeogu" userId="692df98c-5a84-4ce8-b765-f488e825945b" providerId="ADAL" clId="{8F5A3BF8-7C3A-4887-89CB-E79DD23C227C}" dt="2025-04-07T15:39:39.507" v="1763" actId="1076"/>
          <ac:spMkLst>
            <pc:docMk/>
            <pc:sldMk cId="1674064279" sldId="339"/>
            <ac:spMk id="4" creationId="{00000000-0000-0000-0000-000000000000}"/>
          </ac:spMkLst>
        </pc:spChg>
        <pc:spChg chg="mod">
          <ac:chgData name="Ejike Udeogu" userId="692df98c-5a84-4ce8-b765-f488e825945b" providerId="ADAL" clId="{8F5A3BF8-7C3A-4887-89CB-E79DD23C227C}" dt="2025-04-07T15:43:50.051" v="1792" actId="20577"/>
          <ac:spMkLst>
            <pc:docMk/>
            <pc:sldMk cId="1674064279" sldId="339"/>
            <ac:spMk id="5" creationId="{00000000-0000-0000-0000-000000000000}"/>
          </ac:spMkLst>
        </pc:spChg>
      </pc:sldChg>
      <pc:sldChg chg="del">
        <pc:chgData name="Ejike Udeogu" userId="692df98c-5a84-4ce8-b765-f488e825945b" providerId="ADAL" clId="{8F5A3BF8-7C3A-4887-89CB-E79DD23C227C}" dt="2025-04-07T15:22:37.871" v="1220" actId="47"/>
        <pc:sldMkLst>
          <pc:docMk/>
          <pc:sldMk cId="3896675916" sldId="339"/>
        </pc:sldMkLst>
      </pc:sldChg>
      <pc:sldChg chg="del">
        <pc:chgData name="Ejike Udeogu" userId="692df98c-5a84-4ce8-b765-f488e825945b" providerId="ADAL" clId="{8F5A3BF8-7C3A-4887-89CB-E79DD23C227C}" dt="2025-04-07T15:22:39.585" v="1221" actId="47"/>
        <pc:sldMkLst>
          <pc:docMk/>
          <pc:sldMk cId="325143029" sldId="340"/>
        </pc:sldMkLst>
      </pc:sldChg>
      <pc:sldChg chg="modSp mod modTransition">
        <pc:chgData name="Ejike Udeogu" userId="692df98c-5a84-4ce8-b765-f488e825945b" providerId="ADAL" clId="{8F5A3BF8-7C3A-4887-89CB-E79DD23C227C}" dt="2025-04-07T18:21:39.842" v="2578"/>
        <pc:sldMkLst>
          <pc:docMk/>
          <pc:sldMk cId="2860432882" sldId="340"/>
        </pc:sldMkLst>
        <pc:spChg chg="mod">
          <ac:chgData name="Ejike Udeogu" userId="692df98c-5a84-4ce8-b765-f488e825945b" providerId="ADAL" clId="{8F5A3BF8-7C3A-4887-89CB-E79DD23C227C}" dt="2025-04-07T15:44:38.430" v="1819" actId="27636"/>
          <ac:spMkLst>
            <pc:docMk/>
            <pc:sldMk cId="2860432882" sldId="340"/>
            <ac:spMk id="4" creationId="{00000000-0000-0000-0000-000000000000}"/>
          </ac:spMkLst>
        </pc:spChg>
        <pc:spChg chg="mod">
          <ac:chgData name="Ejike Udeogu" userId="692df98c-5a84-4ce8-b765-f488e825945b" providerId="ADAL" clId="{8F5A3BF8-7C3A-4887-89CB-E79DD23C227C}" dt="2025-04-07T15:44:43.081" v="1820" actId="1076"/>
          <ac:spMkLst>
            <pc:docMk/>
            <pc:sldMk cId="2860432882" sldId="340"/>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885798936" sldId="341"/>
        </pc:sldMkLst>
        <pc:spChg chg="mod">
          <ac:chgData name="Ejike Udeogu" userId="692df98c-5a84-4ce8-b765-f488e825945b" providerId="ADAL" clId="{8F5A3BF8-7C3A-4887-89CB-E79DD23C227C}" dt="2025-04-07T15:45:11.392" v="1847" actId="27636"/>
          <ac:spMkLst>
            <pc:docMk/>
            <pc:sldMk cId="885798936" sldId="341"/>
            <ac:spMk id="4" creationId="{00000000-0000-0000-0000-000000000000}"/>
          </ac:spMkLst>
        </pc:spChg>
        <pc:spChg chg="mod">
          <ac:chgData name="Ejike Udeogu" userId="692df98c-5a84-4ce8-b765-f488e825945b" providerId="ADAL" clId="{8F5A3BF8-7C3A-4887-89CB-E79DD23C227C}" dt="2025-04-07T15:45:23.711" v="1850" actId="14100"/>
          <ac:spMkLst>
            <pc:docMk/>
            <pc:sldMk cId="885798936" sldId="341"/>
            <ac:spMk id="5" creationId="{00000000-0000-0000-0000-000000000000}"/>
          </ac:spMkLst>
        </pc:spChg>
      </pc:sldChg>
      <pc:sldChg chg="del">
        <pc:chgData name="Ejike Udeogu" userId="692df98c-5a84-4ce8-b765-f488e825945b" providerId="ADAL" clId="{8F5A3BF8-7C3A-4887-89CB-E79DD23C227C}" dt="2025-04-07T15:22:42.581" v="1222" actId="47"/>
        <pc:sldMkLst>
          <pc:docMk/>
          <pc:sldMk cId="1999319674" sldId="341"/>
        </pc:sldMkLst>
      </pc:sldChg>
      <pc:sldChg chg="addSp delSp modSp mod modTransition modClrScheme chgLayout">
        <pc:chgData name="Ejike Udeogu" userId="692df98c-5a84-4ce8-b765-f488e825945b" providerId="ADAL" clId="{8F5A3BF8-7C3A-4887-89CB-E79DD23C227C}" dt="2025-04-17T22:28:06.585" v="3038" actId="20577"/>
        <pc:sldMkLst>
          <pc:docMk/>
          <pc:sldMk cId="3401285425" sldId="342"/>
        </pc:sldMkLst>
        <pc:spChg chg="mod">
          <ac:chgData name="Ejike Udeogu" userId="692df98c-5a84-4ce8-b765-f488e825945b" providerId="ADAL" clId="{8F5A3BF8-7C3A-4887-89CB-E79DD23C227C}" dt="2025-04-07T15:22:02.635" v="1213" actId="26606"/>
          <ac:spMkLst>
            <pc:docMk/>
            <pc:sldMk cId="3401285425" sldId="342"/>
            <ac:spMk id="2" creationId="{00000000-0000-0000-0000-000000000000}"/>
          </ac:spMkLst>
        </pc:spChg>
        <pc:spChg chg="mod ord">
          <ac:chgData name="Ejike Udeogu" userId="692df98c-5a84-4ce8-b765-f488e825945b" providerId="ADAL" clId="{8F5A3BF8-7C3A-4887-89CB-E79DD23C227C}" dt="2025-04-17T22:28:06.585" v="3038" actId="20577"/>
          <ac:spMkLst>
            <pc:docMk/>
            <pc:sldMk cId="3401285425" sldId="342"/>
            <ac:spMk id="3" creationId="{00000000-0000-0000-0000-000000000000}"/>
          </ac:spMkLst>
        </pc:spChg>
        <pc:picChg chg="add mod">
          <ac:chgData name="Ejike Udeogu" userId="692df98c-5a84-4ce8-b765-f488e825945b" providerId="ADAL" clId="{8F5A3BF8-7C3A-4887-89CB-E79DD23C227C}" dt="2025-04-07T15:22:02.635" v="1213" actId="26606"/>
          <ac:picMkLst>
            <pc:docMk/>
            <pc:sldMk cId="3401285425" sldId="342"/>
            <ac:picMk id="6" creationId="{35ADCB79-21AA-4851-77F0-CDE01D6BCF9B}"/>
          </ac:picMkLst>
        </pc:picChg>
      </pc:sldChg>
      <pc:sldChg chg="del">
        <pc:chgData name="Ejike Udeogu" userId="692df98c-5a84-4ce8-b765-f488e825945b" providerId="ADAL" clId="{8F5A3BF8-7C3A-4887-89CB-E79DD23C227C}" dt="2025-04-07T15:22:46.672" v="1225" actId="47"/>
        <pc:sldMkLst>
          <pc:docMk/>
          <pc:sldMk cId="2019930759" sldId="343"/>
        </pc:sldMkLst>
      </pc:sldChg>
      <pc:sldChg chg="modSp mod modTransition">
        <pc:chgData name="Ejike Udeogu" userId="692df98c-5a84-4ce8-b765-f488e825945b" providerId="ADAL" clId="{8F5A3BF8-7C3A-4887-89CB-E79DD23C227C}" dt="2025-04-07T18:21:39.842" v="2578"/>
        <pc:sldMkLst>
          <pc:docMk/>
          <pc:sldMk cId="2034581011" sldId="343"/>
        </pc:sldMkLst>
        <pc:spChg chg="mod">
          <ac:chgData name="Ejike Udeogu" userId="692df98c-5a84-4ce8-b765-f488e825945b" providerId="ADAL" clId="{8F5A3BF8-7C3A-4887-89CB-E79DD23C227C}" dt="2025-04-07T15:46:09.241" v="1872" actId="20577"/>
          <ac:spMkLst>
            <pc:docMk/>
            <pc:sldMk cId="2034581011" sldId="343"/>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567422536" sldId="344"/>
        </pc:sldMkLst>
        <pc:spChg chg="mod">
          <ac:chgData name="Ejike Udeogu" userId="692df98c-5a84-4ce8-b765-f488e825945b" providerId="ADAL" clId="{8F5A3BF8-7C3A-4887-89CB-E79DD23C227C}" dt="2025-04-07T15:46:41.001" v="1904" actId="20577"/>
          <ac:spMkLst>
            <pc:docMk/>
            <pc:sldMk cId="567422536" sldId="344"/>
            <ac:spMk id="4" creationId="{00000000-0000-0000-0000-000000000000}"/>
          </ac:spMkLst>
        </pc:spChg>
        <pc:spChg chg="mod">
          <ac:chgData name="Ejike Udeogu" userId="692df98c-5a84-4ce8-b765-f488e825945b" providerId="ADAL" clId="{8F5A3BF8-7C3A-4887-89CB-E79DD23C227C}" dt="2025-04-07T15:46:55.401" v="1908" actId="1076"/>
          <ac:spMkLst>
            <pc:docMk/>
            <pc:sldMk cId="567422536" sldId="344"/>
            <ac:spMk id="5" creationId="{00000000-0000-0000-0000-000000000000}"/>
          </ac:spMkLst>
        </pc:spChg>
      </pc:sldChg>
      <pc:sldChg chg="del">
        <pc:chgData name="Ejike Udeogu" userId="692df98c-5a84-4ce8-b765-f488e825945b" providerId="ADAL" clId="{8F5A3BF8-7C3A-4887-89CB-E79DD23C227C}" dt="2025-04-07T15:22:51.492" v="1229" actId="47"/>
        <pc:sldMkLst>
          <pc:docMk/>
          <pc:sldMk cId="2700206774" sldId="344"/>
        </pc:sldMkLst>
      </pc:sldChg>
      <pc:sldChg chg="modSp mod modTransition">
        <pc:chgData name="Ejike Udeogu" userId="692df98c-5a84-4ce8-b765-f488e825945b" providerId="ADAL" clId="{8F5A3BF8-7C3A-4887-89CB-E79DD23C227C}" dt="2025-04-07T18:21:39.842" v="2578"/>
        <pc:sldMkLst>
          <pc:docMk/>
          <pc:sldMk cId="3873764197" sldId="345"/>
        </pc:sldMkLst>
        <pc:spChg chg="mod">
          <ac:chgData name="Ejike Udeogu" userId="692df98c-5a84-4ce8-b765-f488e825945b" providerId="ADAL" clId="{8F5A3BF8-7C3A-4887-89CB-E79DD23C227C}" dt="2025-04-07T15:47:10.151" v="1932" actId="20577"/>
          <ac:spMkLst>
            <pc:docMk/>
            <pc:sldMk cId="3873764197" sldId="345"/>
            <ac:spMk id="4" creationId="{00000000-0000-0000-0000-000000000000}"/>
          </ac:spMkLst>
        </pc:spChg>
        <pc:spChg chg="mod">
          <ac:chgData name="Ejike Udeogu" userId="692df98c-5a84-4ce8-b765-f488e825945b" providerId="ADAL" clId="{8F5A3BF8-7C3A-4887-89CB-E79DD23C227C}" dt="2025-04-07T15:47:18.501" v="1936" actId="1076"/>
          <ac:spMkLst>
            <pc:docMk/>
            <pc:sldMk cId="3873764197" sldId="345"/>
            <ac:spMk id="5" creationId="{00000000-0000-0000-0000-000000000000}"/>
          </ac:spMkLst>
        </pc:spChg>
      </pc:sldChg>
      <pc:sldChg chg="ord modTransition">
        <pc:chgData name="Ejike Udeogu" userId="692df98c-5a84-4ce8-b765-f488e825945b" providerId="ADAL" clId="{8F5A3BF8-7C3A-4887-89CB-E79DD23C227C}" dt="2025-04-07T18:21:39.842" v="2578"/>
        <pc:sldMkLst>
          <pc:docMk/>
          <pc:sldMk cId="2704267769" sldId="346"/>
        </pc:sldMkLst>
      </pc:sldChg>
      <pc:sldChg chg="ord modTransition">
        <pc:chgData name="Ejike Udeogu" userId="692df98c-5a84-4ce8-b765-f488e825945b" providerId="ADAL" clId="{8F5A3BF8-7C3A-4887-89CB-E79DD23C227C}" dt="2025-04-07T18:21:39.842" v="2578"/>
        <pc:sldMkLst>
          <pc:docMk/>
          <pc:sldMk cId="0" sldId="347"/>
        </pc:sldMkLst>
      </pc:sldChg>
      <pc:sldChg chg="ord modTransition">
        <pc:chgData name="Ejike Udeogu" userId="692df98c-5a84-4ce8-b765-f488e825945b" providerId="ADAL" clId="{8F5A3BF8-7C3A-4887-89CB-E79DD23C227C}" dt="2025-04-07T18:21:39.842" v="2578"/>
        <pc:sldMkLst>
          <pc:docMk/>
          <pc:sldMk cId="0" sldId="348"/>
        </pc:sldMkLst>
      </pc:sldChg>
      <pc:sldChg chg="modSp mod modTransition">
        <pc:chgData name="Ejike Udeogu" userId="692df98c-5a84-4ce8-b765-f488e825945b" providerId="ADAL" clId="{8F5A3BF8-7C3A-4887-89CB-E79DD23C227C}" dt="2025-04-07T18:21:39.842" v="2578"/>
        <pc:sldMkLst>
          <pc:docMk/>
          <pc:sldMk cId="0" sldId="349"/>
        </pc:sldMkLst>
        <pc:spChg chg="mod">
          <ac:chgData name="Ejike Udeogu" userId="692df98c-5a84-4ce8-b765-f488e825945b" providerId="ADAL" clId="{8F5A3BF8-7C3A-4887-89CB-E79DD23C227C}" dt="2025-04-07T15:14:58.871" v="689" actId="14100"/>
          <ac:spMkLst>
            <pc:docMk/>
            <pc:sldMk cId="0" sldId="349"/>
            <ac:spMk id="35843" creationId="{DBAD96B3-29B0-B249-B9E5-39687FB864CE}"/>
          </ac:spMkLst>
        </pc:spChg>
      </pc:sldChg>
      <pc:sldChg chg="addSp delSp modSp new mod modTransition modClrScheme chgLayout">
        <pc:chgData name="Ejike Udeogu" userId="692df98c-5a84-4ce8-b765-f488e825945b" providerId="ADAL" clId="{8F5A3BF8-7C3A-4887-89CB-E79DD23C227C}" dt="2025-04-07T18:21:39.842" v="2578"/>
        <pc:sldMkLst>
          <pc:docMk/>
          <pc:sldMk cId="4199620933" sldId="350"/>
        </pc:sldMkLst>
        <pc:spChg chg="mod ord">
          <ac:chgData name="Ejike Udeogu" userId="692df98c-5a84-4ce8-b765-f488e825945b" providerId="ADAL" clId="{8F5A3BF8-7C3A-4887-89CB-E79DD23C227C}" dt="2025-04-07T15:18:35.621" v="1177" actId="403"/>
          <ac:spMkLst>
            <pc:docMk/>
            <pc:sldMk cId="4199620933" sldId="350"/>
            <ac:spMk id="2" creationId="{0CE066C7-C42E-4525-1D07-130BBB69C9F2}"/>
          </ac:spMkLst>
        </pc:spChg>
      </pc:sldChg>
      <pc:sldChg chg="modSp mod modTransition">
        <pc:chgData name="Ejike Udeogu" userId="692df98c-5a84-4ce8-b765-f488e825945b" providerId="ADAL" clId="{8F5A3BF8-7C3A-4887-89CB-E79DD23C227C}" dt="2025-04-07T18:21:39.842" v="2578"/>
        <pc:sldMkLst>
          <pc:docMk/>
          <pc:sldMk cId="2024233059" sldId="351"/>
        </pc:sldMkLst>
        <pc:spChg chg="mod">
          <ac:chgData name="Ejike Udeogu" userId="692df98c-5a84-4ce8-b765-f488e825945b" providerId="ADAL" clId="{8F5A3BF8-7C3A-4887-89CB-E79DD23C227C}" dt="2025-04-07T15:31:16.511" v="1495" actId="113"/>
          <ac:spMkLst>
            <pc:docMk/>
            <pc:sldMk cId="2024233059" sldId="351"/>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45437190" sldId="352"/>
        </pc:sldMkLst>
        <pc:spChg chg="mod">
          <ac:chgData name="Ejike Udeogu" userId="692df98c-5a84-4ce8-b765-f488e825945b" providerId="ADAL" clId="{8F5A3BF8-7C3A-4887-89CB-E79DD23C227C}" dt="2025-04-07T15:49:34.222" v="2052" actId="20577"/>
          <ac:spMkLst>
            <pc:docMk/>
            <pc:sldMk cId="45437190" sldId="352"/>
            <ac:spMk id="4" creationId="{00000000-0000-0000-0000-000000000000}"/>
          </ac:spMkLst>
        </pc:spChg>
        <pc:spChg chg="mod">
          <ac:chgData name="Ejike Udeogu" userId="692df98c-5a84-4ce8-b765-f488e825945b" providerId="ADAL" clId="{8F5A3BF8-7C3A-4887-89CB-E79DD23C227C}" dt="2025-04-07T15:49:53.052" v="2058" actId="20577"/>
          <ac:spMkLst>
            <pc:docMk/>
            <pc:sldMk cId="45437190" sldId="352"/>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3210440862" sldId="353"/>
        </pc:sldMkLst>
        <pc:spChg chg="mod">
          <ac:chgData name="Ejike Udeogu" userId="692df98c-5a84-4ce8-b765-f488e825945b" providerId="ADAL" clId="{8F5A3BF8-7C3A-4887-89CB-E79DD23C227C}" dt="2025-04-07T15:50:07.012" v="2072" actId="113"/>
          <ac:spMkLst>
            <pc:docMk/>
            <pc:sldMk cId="3210440862" sldId="353"/>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3370769614" sldId="354"/>
        </pc:sldMkLst>
        <pc:spChg chg="mod">
          <ac:chgData name="Ejike Udeogu" userId="692df98c-5a84-4ce8-b765-f488e825945b" providerId="ADAL" clId="{8F5A3BF8-7C3A-4887-89CB-E79DD23C227C}" dt="2025-04-07T15:52:10.372" v="2155" actId="20577"/>
          <ac:spMkLst>
            <pc:docMk/>
            <pc:sldMk cId="3370769614" sldId="354"/>
            <ac:spMk id="4" creationId="{00000000-0000-0000-0000-000000000000}"/>
          </ac:spMkLst>
        </pc:spChg>
        <pc:spChg chg="mod">
          <ac:chgData name="Ejike Udeogu" userId="692df98c-5a84-4ce8-b765-f488e825945b" providerId="ADAL" clId="{8F5A3BF8-7C3A-4887-89CB-E79DD23C227C}" dt="2025-04-07T15:50:40.532" v="2102" actId="1076"/>
          <ac:spMkLst>
            <pc:docMk/>
            <pc:sldMk cId="3370769614" sldId="354"/>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3499620534" sldId="355"/>
        </pc:sldMkLst>
        <pc:spChg chg="mod">
          <ac:chgData name="Ejike Udeogu" userId="692df98c-5a84-4ce8-b765-f488e825945b" providerId="ADAL" clId="{8F5A3BF8-7C3A-4887-89CB-E79DD23C227C}" dt="2025-04-07T15:52:20.542" v="2171" actId="20577"/>
          <ac:spMkLst>
            <pc:docMk/>
            <pc:sldMk cId="3499620534" sldId="355"/>
            <ac:spMk id="4" creationId="{00000000-0000-0000-0000-000000000000}"/>
          </ac:spMkLst>
        </pc:spChg>
        <pc:spChg chg="mod">
          <ac:chgData name="Ejike Udeogu" userId="692df98c-5a84-4ce8-b765-f488e825945b" providerId="ADAL" clId="{8F5A3BF8-7C3A-4887-89CB-E79DD23C227C}" dt="2025-04-07T15:51:05.921" v="2131" actId="14100"/>
          <ac:spMkLst>
            <pc:docMk/>
            <pc:sldMk cId="3499620534" sldId="355"/>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451725968" sldId="356"/>
        </pc:sldMkLst>
        <pc:spChg chg="mod">
          <ac:chgData name="Ejike Udeogu" userId="692df98c-5a84-4ce8-b765-f488e825945b" providerId="ADAL" clId="{8F5A3BF8-7C3A-4887-89CB-E79DD23C227C}" dt="2025-04-07T15:52:41.622" v="2219" actId="20577"/>
          <ac:spMkLst>
            <pc:docMk/>
            <pc:sldMk cId="2451725968" sldId="356"/>
            <ac:spMk id="4" creationId="{00000000-0000-0000-0000-000000000000}"/>
          </ac:spMkLst>
        </pc:spChg>
        <pc:spChg chg="mod">
          <ac:chgData name="Ejike Udeogu" userId="692df98c-5a84-4ce8-b765-f488e825945b" providerId="ADAL" clId="{8F5A3BF8-7C3A-4887-89CB-E79DD23C227C}" dt="2025-04-07T15:52:46.560" v="2220" actId="1076"/>
          <ac:spMkLst>
            <pc:docMk/>
            <pc:sldMk cId="2451725968" sldId="356"/>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036968030" sldId="357"/>
        </pc:sldMkLst>
        <pc:spChg chg="mod">
          <ac:chgData name="Ejike Udeogu" userId="692df98c-5a84-4ce8-b765-f488e825945b" providerId="ADAL" clId="{8F5A3BF8-7C3A-4887-89CB-E79DD23C227C}" dt="2025-04-07T15:52:56.915" v="2228" actId="20577"/>
          <ac:spMkLst>
            <pc:docMk/>
            <pc:sldMk cId="2036968030" sldId="357"/>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4249189986" sldId="358"/>
        </pc:sldMkLst>
        <pc:spChg chg="mod">
          <ac:chgData name="Ejike Udeogu" userId="692df98c-5a84-4ce8-b765-f488e825945b" providerId="ADAL" clId="{8F5A3BF8-7C3A-4887-89CB-E79DD23C227C}" dt="2025-04-07T15:53:40.832" v="2263" actId="20577"/>
          <ac:spMkLst>
            <pc:docMk/>
            <pc:sldMk cId="4249189986" sldId="358"/>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074809948" sldId="359"/>
        </pc:sldMkLst>
        <pc:spChg chg="mod">
          <ac:chgData name="Ejike Udeogu" userId="692df98c-5a84-4ce8-b765-f488e825945b" providerId="ADAL" clId="{8F5A3BF8-7C3A-4887-89CB-E79DD23C227C}" dt="2025-04-07T15:53:31.765" v="2256" actId="20577"/>
          <ac:spMkLst>
            <pc:docMk/>
            <pc:sldMk cId="2074809948" sldId="359"/>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1533266692" sldId="360"/>
        </pc:sldMkLst>
        <pc:spChg chg="mod">
          <ac:chgData name="Ejike Udeogu" userId="692df98c-5a84-4ce8-b765-f488e825945b" providerId="ADAL" clId="{8F5A3BF8-7C3A-4887-89CB-E79DD23C227C}" dt="2025-04-07T15:38:35.785" v="1711" actId="27636"/>
          <ac:spMkLst>
            <pc:docMk/>
            <pc:sldMk cId="1533266692" sldId="360"/>
            <ac:spMk id="4" creationId="{00000000-0000-0000-0000-000000000000}"/>
          </ac:spMkLst>
        </pc:spChg>
        <pc:spChg chg="mod">
          <ac:chgData name="Ejike Udeogu" userId="692df98c-5a84-4ce8-b765-f488e825945b" providerId="ADAL" clId="{8F5A3BF8-7C3A-4887-89CB-E79DD23C227C}" dt="2025-04-07T15:38:39.571" v="1712" actId="1076"/>
          <ac:spMkLst>
            <pc:docMk/>
            <pc:sldMk cId="1533266692" sldId="360"/>
            <ac:spMk id="5" creationId="{00000000-0000-0000-0000-000000000000}"/>
          </ac:spMkLst>
        </pc:spChg>
      </pc:sldChg>
      <pc:sldChg chg="modSp mod modTransition">
        <pc:chgData name="Ejike Udeogu" userId="692df98c-5a84-4ce8-b765-f488e825945b" providerId="ADAL" clId="{8F5A3BF8-7C3A-4887-89CB-E79DD23C227C}" dt="2025-04-07T21:04:27.321" v="2718" actId="113"/>
        <pc:sldMkLst>
          <pc:docMk/>
          <pc:sldMk cId="3520638799" sldId="361"/>
        </pc:sldMkLst>
        <pc:spChg chg="mod">
          <ac:chgData name="Ejike Udeogu" userId="692df98c-5a84-4ce8-b765-f488e825945b" providerId="ADAL" clId="{8F5A3BF8-7C3A-4887-89CB-E79DD23C227C}" dt="2025-04-07T21:04:27.321" v="2718" actId="113"/>
          <ac:spMkLst>
            <pc:docMk/>
            <pc:sldMk cId="3520638799" sldId="361"/>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403364774" sldId="362"/>
        </pc:sldMkLst>
        <pc:spChg chg="mod">
          <ac:chgData name="Ejike Udeogu" userId="692df98c-5a84-4ce8-b765-f488e825945b" providerId="ADAL" clId="{8F5A3BF8-7C3A-4887-89CB-E79DD23C227C}" dt="2025-04-07T15:47:31.232" v="1950" actId="113"/>
          <ac:spMkLst>
            <pc:docMk/>
            <pc:sldMk cId="2403364774" sldId="362"/>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3646103584" sldId="363"/>
        </pc:sldMkLst>
        <pc:spChg chg="mod">
          <ac:chgData name="Ejike Udeogu" userId="692df98c-5a84-4ce8-b765-f488e825945b" providerId="ADAL" clId="{8F5A3BF8-7C3A-4887-89CB-E79DD23C227C}" dt="2025-04-07T15:47:46.552" v="1974" actId="20577"/>
          <ac:spMkLst>
            <pc:docMk/>
            <pc:sldMk cId="3646103584" sldId="363"/>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768575462" sldId="364"/>
        </pc:sldMkLst>
        <pc:spChg chg="mod">
          <ac:chgData name="Ejike Udeogu" userId="692df98c-5a84-4ce8-b765-f488e825945b" providerId="ADAL" clId="{8F5A3BF8-7C3A-4887-89CB-E79DD23C227C}" dt="2025-04-07T15:48:02.012" v="1979" actId="20577"/>
          <ac:spMkLst>
            <pc:docMk/>
            <pc:sldMk cId="768575462" sldId="364"/>
            <ac:spMk id="4"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980493241" sldId="365"/>
        </pc:sldMkLst>
        <pc:spChg chg="mod">
          <ac:chgData name="Ejike Udeogu" userId="692df98c-5a84-4ce8-b765-f488e825945b" providerId="ADAL" clId="{8F5A3BF8-7C3A-4887-89CB-E79DD23C227C}" dt="2025-04-07T15:48:27.994" v="2015" actId="404"/>
          <ac:spMkLst>
            <pc:docMk/>
            <pc:sldMk cId="2980493241" sldId="365"/>
            <ac:spMk id="4" creationId="{00000000-0000-0000-0000-000000000000}"/>
          </ac:spMkLst>
        </pc:spChg>
        <pc:spChg chg="mod">
          <ac:chgData name="Ejike Udeogu" userId="692df98c-5a84-4ce8-b765-f488e825945b" providerId="ADAL" clId="{8F5A3BF8-7C3A-4887-89CB-E79DD23C227C}" dt="2025-04-07T15:48:43.402" v="2019" actId="14100"/>
          <ac:spMkLst>
            <pc:docMk/>
            <pc:sldMk cId="2980493241" sldId="365"/>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1212822446" sldId="366"/>
        </pc:sldMkLst>
        <pc:spChg chg="mod">
          <ac:chgData name="Ejike Udeogu" userId="692df98c-5a84-4ce8-b765-f488e825945b" providerId="ADAL" clId="{8F5A3BF8-7C3A-4887-89CB-E79DD23C227C}" dt="2025-04-07T15:48:56.382" v="2025" actId="20577"/>
          <ac:spMkLst>
            <pc:docMk/>
            <pc:sldMk cId="1212822446" sldId="366"/>
            <ac:spMk id="4" creationId="{00000000-0000-0000-0000-000000000000}"/>
          </ac:spMkLst>
        </pc:spChg>
        <pc:spChg chg="mod">
          <ac:chgData name="Ejike Udeogu" userId="692df98c-5a84-4ce8-b765-f488e825945b" providerId="ADAL" clId="{8F5A3BF8-7C3A-4887-89CB-E79DD23C227C}" dt="2025-04-07T15:49:00.852" v="2026" actId="1076"/>
          <ac:spMkLst>
            <pc:docMk/>
            <pc:sldMk cId="1212822446" sldId="366"/>
            <ac:spMk id="5" creationId="{00000000-0000-0000-0000-000000000000}"/>
          </ac:spMkLst>
        </pc:spChg>
      </pc:sldChg>
      <pc:sldChg chg="modSp mod modTransition">
        <pc:chgData name="Ejike Udeogu" userId="692df98c-5a84-4ce8-b765-f488e825945b" providerId="ADAL" clId="{8F5A3BF8-7C3A-4887-89CB-E79DD23C227C}" dt="2025-04-07T18:21:39.842" v="2578"/>
        <pc:sldMkLst>
          <pc:docMk/>
          <pc:sldMk cId="2972910045" sldId="367"/>
        </pc:sldMkLst>
        <pc:spChg chg="mod">
          <ac:chgData name="Ejike Udeogu" userId="692df98c-5a84-4ce8-b765-f488e825945b" providerId="ADAL" clId="{8F5A3BF8-7C3A-4887-89CB-E79DD23C227C}" dt="2025-04-07T15:49:16.001" v="2031" actId="20577"/>
          <ac:spMkLst>
            <pc:docMk/>
            <pc:sldMk cId="2972910045" sldId="367"/>
            <ac:spMk id="4" creationId="{00000000-0000-0000-0000-000000000000}"/>
          </ac:spMkLst>
        </pc:spChg>
      </pc:sldChg>
      <pc:sldChg chg="del">
        <pc:chgData name="Ejike Udeogu" userId="692df98c-5a84-4ce8-b765-f488e825945b" providerId="ADAL" clId="{8F5A3BF8-7C3A-4887-89CB-E79DD23C227C}" dt="2025-04-07T15:54:14.421" v="2264" actId="47"/>
        <pc:sldMkLst>
          <pc:docMk/>
          <pc:sldMk cId="1865374625" sldId="368"/>
        </pc:sldMkLst>
      </pc:sldChg>
      <pc:sldChg chg="delSp modSp mod modTransition">
        <pc:chgData name="Ejike Udeogu" userId="692df98c-5a84-4ce8-b765-f488e825945b" providerId="ADAL" clId="{8F5A3BF8-7C3A-4887-89CB-E79DD23C227C}" dt="2025-04-07T21:14:14.688" v="3000" actId="478"/>
        <pc:sldMkLst>
          <pc:docMk/>
          <pc:sldMk cId="4283124980" sldId="369"/>
        </pc:sldMkLst>
        <pc:spChg chg="mod">
          <ac:chgData name="Ejike Udeogu" userId="692df98c-5a84-4ce8-b765-f488e825945b" providerId="ADAL" clId="{8F5A3BF8-7C3A-4887-89CB-E79DD23C227C}" dt="2025-04-07T21:12:10.755" v="2898" actId="20577"/>
          <ac:spMkLst>
            <pc:docMk/>
            <pc:sldMk cId="4283124980" sldId="369"/>
            <ac:spMk id="2" creationId="{5ED1AE55-1D9C-44EE-BBA2-CCAA746C9548}"/>
          </ac:spMkLst>
        </pc:spChg>
        <pc:spChg chg="mod">
          <ac:chgData name="Ejike Udeogu" userId="692df98c-5a84-4ce8-b765-f488e825945b" providerId="ADAL" clId="{8F5A3BF8-7C3A-4887-89CB-E79DD23C227C}" dt="2025-04-07T21:14:13.005" v="2999" actId="1076"/>
          <ac:spMkLst>
            <pc:docMk/>
            <pc:sldMk cId="4283124980" sldId="369"/>
            <ac:spMk id="3" creationId="{6EDE8BAD-3D2A-40B5-9E1F-3185F34A1BBE}"/>
          </ac:spMkLst>
        </pc:spChg>
      </pc:sldChg>
      <pc:sldChg chg="modSp del mod">
        <pc:chgData name="Ejike Udeogu" userId="692df98c-5a84-4ce8-b765-f488e825945b" providerId="ADAL" clId="{8F5A3BF8-7C3A-4887-89CB-E79DD23C227C}" dt="2025-04-07T15:54:42.062" v="2280" actId="47"/>
        <pc:sldMkLst>
          <pc:docMk/>
          <pc:sldMk cId="1852678267" sldId="370"/>
        </pc:sldMkLst>
      </pc:sldChg>
      <pc:sldChg chg="modSp add mod modTransition">
        <pc:chgData name="Ejike Udeogu" userId="692df98c-5a84-4ce8-b765-f488e825945b" providerId="ADAL" clId="{8F5A3BF8-7C3A-4887-89CB-E79DD23C227C}" dt="2025-04-18T16:27:49.997" v="3190" actId="1076"/>
        <pc:sldMkLst>
          <pc:docMk/>
          <pc:sldMk cId="1899170024" sldId="370"/>
        </pc:sldMkLst>
        <pc:spChg chg="mod">
          <ac:chgData name="Ejike Udeogu" userId="692df98c-5a84-4ce8-b765-f488e825945b" providerId="ADAL" clId="{8F5A3BF8-7C3A-4887-89CB-E79DD23C227C}" dt="2025-04-07T18:21:20.723" v="2577" actId="20577"/>
          <ac:spMkLst>
            <pc:docMk/>
            <pc:sldMk cId="1899170024" sldId="370"/>
            <ac:spMk id="2" creationId="{681FC88A-682C-B3A0-0A79-BA9F17F642B2}"/>
          </ac:spMkLst>
        </pc:spChg>
        <pc:spChg chg="mod">
          <ac:chgData name="Ejike Udeogu" userId="692df98c-5a84-4ce8-b765-f488e825945b" providerId="ADAL" clId="{8F5A3BF8-7C3A-4887-89CB-E79DD23C227C}" dt="2025-04-18T16:27:49.997" v="3190" actId="1076"/>
          <ac:spMkLst>
            <pc:docMk/>
            <pc:sldMk cId="1899170024" sldId="370"/>
            <ac:spMk id="4" creationId="{9D7E4325-449A-2F58-0A1A-73421F6DDD9B}"/>
          </ac:spMkLst>
        </pc:spChg>
      </pc:sldChg>
      <pc:sldChg chg="modSp new mod ord">
        <pc:chgData name="Ejike Udeogu" userId="692df98c-5a84-4ce8-b765-f488e825945b" providerId="ADAL" clId="{8F5A3BF8-7C3A-4887-89CB-E79DD23C227C}" dt="2025-04-07T21:03:45.798" v="2717"/>
        <pc:sldMkLst>
          <pc:docMk/>
          <pc:sldMk cId="1816377011" sldId="371"/>
        </pc:sldMkLst>
        <pc:spChg chg="mod">
          <ac:chgData name="Ejike Udeogu" userId="692df98c-5a84-4ce8-b765-f488e825945b" providerId="ADAL" clId="{8F5A3BF8-7C3A-4887-89CB-E79DD23C227C}" dt="2025-04-07T21:03:27.650" v="2715" actId="113"/>
          <ac:spMkLst>
            <pc:docMk/>
            <pc:sldMk cId="1816377011" sldId="371"/>
            <ac:spMk id="2" creationId="{D910C051-7E24-9D09-6234-BD61B9494C59}"/>
          </ac:spMkLst>
        </pc:spChg>
        <pc:spChg chg="mod">
          <ac:chgData name="Ejike Udeogu" userId="692df98c-5a84-4ce8-b765-f488e825945b" providerId="ADAL" clId="{8F5A3BF8-7C3A-4887-89CB-E79DD23C227C}" dt="2025-04-07T21:03:23.302" v="2714" actId="20577"/>
          <ac:spMkLst>
            <pc:docMk/>
            <pc:sldMk cId="1816377011" sldId="371"/>
            <ac:spMk id="3" creationId="{D167CC26-5C7B-7E4E-39D1-345EF124B606}"/>
          </ac:spMkLst>
        </pc:spChg>
      </pc:sldChg>
      <pc:sldChg chg="modSp del mod">
        <pc:chgData name="Ejike Udeogu" userId="692df98c-5a84-4ce8-b765-f488e825945b" providerId="ADAL" clId="{8F5A3BF8-7C3A-4887-89CB-E79DD23C227C}" dt="2025-04-07T15:55:00.763" v="2286" actId="47"/>
        <pc:sldMkLst>
          <pc:docMk/>
          <pc:sldMk cId="2024073411" sldId="371"/>
        </pc:sldMkLst>
      </pc:sldChg>
      <pc:sldChg chg="modSp new del mod">
        <pc:chgData name="Ejike Udeogu" userId="692df98c-5a84-4ce8-b765-f488e825945b" providerId="ADAL" clId="{8F5A3BF8-7C3A-4887-89CB-E79DD23C227C}" dt="2025-04-07T21:01:21.513" v="2620" actId="47"/>
        <pc:sldMkLst>
          <pc:docMk/>
          <pc:sldMk cId="2196867059" sldId="371"/>
        </pc:sldMkLst>
      </pc:sldChg>
      <pc:sldChg chg="modSp new del mod">
        <pc:chgData name="Ejike Udeogu" userId="692df98c-5a84-4ce8-b765-f488e825945b" providerId="ADAL" clId="{8F5A3BF8-7C3A-4887-89CB-E79DD23C227C}" dt="2025-04-07T21:06:19.212" v="2767" actId="2696"/>
        <pc:sldMkLst>
          <pc:docMk/>
          <pc:sldMk cId="441036828" sldId="372"/>
        </pc:sldMkLst>
      </pc:sldChg>
      <pc:sldChg chg="modSp del mod">
        <pc:chgData name="Ejike Udeogu" userId="692df98c-5a84-4ce8-b765-f488e825945b" providerId="ADAL" clId="{8F5A3BF8-7C3A-4887-89CB-E79DD23C227C}" dt="2025-04-07T15:55:14.452" v="2290" actId="47"/>
        <pc:sldMkLst>
          <pc:docMk/>
          <pc:sldMk cId="2866675024" sldId="372"/>
        </pc:sldMkLst>
      </pc:sldChg>
      <pc:sldChg chg="modSp add mod">
        <pc:chgData name="Ejike Udeogu" userId="692df98c-5a84-4ce8-b765-f488e825945b" providerId="ADAL" clId="{8F5A3BF8-7C3A-4887-89CB-E79DD23C227C}" dt="2025-04-17T22:36:20.374" v="3138" actId="404"/>
        <pc:sldMkLst>
          <pc:docMk/>
          <pc:sldMk cId="3824019819" sldId="372"/>
        </pc:sldMkLst>
        <pc:spChg chg="mod">
          <ac:chgData name="Ejike Udeogu" userId="692df98c-5a84-4ce8-b765-f488e825945b" providerId="ADAL" clId="{8F5A3BF8-7C3A-4887-89CB-E79DD23C227C}" dt="2025-04-17T22:36:20.374" v="3138" actId="404"/>
          <ac:spMkLst>
            <pc:docMk/>
            <pc:sldMk cId="3824019819" sldId="372"/>
            <ac:spMk id="2" creationId="{4AA7CD67-F452-0AC1-B752-77F1E6CAC418}"/>
          </ac:spMkLst>
        </pc:spChg>
      </pc:sldChg>
      <pc:sldChg chg="addSp delSp modSp new mod modClrScheme chgLayout">
        <pc:chgData name="Ejike Udeogu" userId="692df98c-5a84-4ce8-b765-f488e825945b" providerId="ADAL" clId="{8F5A3BF8-7C3A-4887-89CB-E79DD23C227C}" dt="2025-04-17T22:39:09.839" v="3158" actId="404"/>
        <pc:sldMkLst>
          <pc:docMk/>
          <pc:sldMk cId="1163852960" sldId="373"/>
        </pc:sldMkLst>
        <pc:spChg chg="mod">
          <ac:chgData name="Ejike Udeogu" userId="692df98c-5a84-4ce8-b765-f488e825945b" providerId="ADAL" clId="{8F5A3BF8-7C3A-4887-89CB-E79DD23C227C}" dt="2025-04-17T22:39:09.839" v="3158" actId="404"/>
          <ac:spMkLst>
            <pc:docMk/>
            <pc:sldMk cId="1163852960" sldId="373"/>
            <ac:spMk id="2" creationId="{B2622362-C371-3010-41BE-3FFD92834468}"/>
          </ac:spMkLst>
        </pc:spChg>
        <pc:spChg chg="mod">
          <ac:chgData name="Ejike Udeogu" userId="692df98c-5a84-4ce8-b765-f488e825945b" providerId="ADAL" clId="{8F5A3BF8-7C3A-4887-89CB-E79DD23C227C}" dt="2025-04-17T22:39:01.479" v="3156" actId="1076"/>
          <ac:spMkLst>
            <pc:docMk/>
            <pc:sldMk cId="1163852960" sldId="373"/>
            <ac:spMk id="3" creationId="{6D6B6B3A-55F1-1E2D-F39E-C49AF9B86129}"/>
          </ac:spMkLst>
        </pc:spChg>
        <pc:spChg chg="add del mod">
          <ac:chgData name="Ejike Udeogu" userId="692df98c-5a84-4ce8-b765-f488e825945b" providerId="ADAL" clId="{8F5A3BF8-7C3A-4887-89CB-E79DD23C227C}" dt="2025-04-17T22:38:33.837" v="3153" actId="931"/>
          <ac:spMkLst>
            <pc:docMk/>
            <pc:sldMk cId="1163852960" sldId="373"/>
            <ac:spMk id="8" creationId="{B5DD2F4F-F0DA-FBEC-6DAD-E9924A91E021}"/>
          </ac:spMkLst>
        </pc:spChg>
        <pc:picChg chg="add mod">
          <ac:chgData name="Ejike Udeogu" userId="692df98c-5a84-4ce8-b765-f488e825945b" providerId="ADAL" clId="{8F5A3BF8-7C3A-4887-89CB-E79DD23C227C}" dt="2025-04-17T22:38:57.513" v="3155" actId="1076"/>
          <ac:picMkLst>
            <pc:docMk/>
            <pc:sldMk cId="1163852960" sldId="373"/>
            <ac:picMk id="5" creationId="{601857AA-072E-B330-B5D2-E9846DD014F1}"/>
          </ac:picMkLst>
        </pc:picChg>
      </pc:sldChg>
      <pc:sldChg chg="modSp del mod">
        <pc:chgData name="Ejike Udeogu" userId="692df98c-5a84-4ce8-b765-f488e825945b" providerId="ADAL" clId="{8F5A3BF8-7C3A-4887-89CB-E79DD23C227C}" dt="2025-04-07T15:55:46.726" v="2294" actId="47"/>
        <pc:sldMkLst>
          <pc:docMk/>
          <pc:sldMk cId="3814653576" sldId="373"/>
        </pc:sldMkLst>
      </pc:sldChg>
      <pc:sldChg chg="addSp delSp modSp new mod ord modClrScheme chgLayout">
        <pc:chgData name="Ejike Udeogu" userId="692df98c-5a84-4ce8-b765-f488e825945b" providerId="ADAL" clId="{8F5A3BF8-7C3A-4887-89CB-E79DD23C227C}" dt="2025-04-17T22:40:40.965" v="3172" actId="1076"/>
        <pc:sldMkLst>
          <pc:docMk/>
          <pc:sldMk cId="89323976" sldId="374"/>
        </pc:sldMkLst>
        <pc:spChg chg="mod">
          <ac:chgData name="Ejike Udeogu" userId="692df98c-5a84-4ce8-b765-f488e825945b" providerId="ADAL" clId="{8F5A3BF8-7C3A-4887-89CB-E79DD23C227C}" dt="2025-04-17T22:39:53.201" v="3169" actId="26606"/>
          <ac:spMkLst>
            <pc:docMk/>
            <pc:sldMk cId="89323976" sldId="374"/>
            <ac:spMk id="2" creationId="{14AFF46B-06ED-C063-7AD1-4EDBFEF17D7A}"/>
          </ac:spMkLst>
        </pc:spChg>
        <pc:spChg chg="mod">
          <ac:chgData name="Ejike Udeogu" userId="692df98c-5a84-4ce8-b765-f488e825945b" providerId="ADAL" clId="{8F5A3BF8-7C3A-4887-89CB-E79DD23C227C}" dt="2025-04-17T22:40:40.965" v="3172" actId="1076"/>
          <ac:spMkLst>
            <pc:docMk/>
            <pc:sldMk cId="89323976" sldId="374"/>
            <ac:spMk id="3" creationId="{21DD8CDB-0E39-57A8-0649-600109D3BAD7}"/>
          </ac:spMkLst>
        </pc:spChg>
        <pc:spChg chg="add del mod">
          <ac:chgData name="Ejike Udeogu" userId="692df98c-5a84-4ce8-b765-f488e825945b" providerId="ADAL" clId="{8F5A3BF8-7C3A-4887-89CB-E79DD23C227C}" dt="2025-04-17T22:40:28.528" v="3170" actId="931"/>
          <ac:spMkLst>
            <pc:docMk/>
            <pc:sldMk cId="89323976" sldId="374"/>
            <ac:spMk id="8" creationId="{8A079D22-495C-4BC9-F665-B1C92A45A46D}"/>
          </ac:spMkLst>
        </pc:spChg>
        <pc:picChg chg="add mod">
          <ac:chgData name="Ejike Udeogu" userId="692df98c-5a84-4ce8-b765-f488e825945b" providerId="ADAL" clId="{8F5A3BF8-7C3A-4887-89CB-E79DD23C227C}" dt="2025-04-17T22:40:35.989" v="3171" actId="26606"/>
          <ac:picMkLst>
            <pc:docMk/>
            <pc:sldMk cId="89323976" sldId="374"/>
            <ac:picMk id="5" creationId="{EEA0D03E-9FFF-A060-69BD-EC46CBBEFE72}"/>
          </ac:picMkLst>
        </pc:picChg>
      </pc:sldChg>
      <pc:sldChg chg="modSp del mod">
        <pc:chgData name="Ejike Udeogu" userId="692df98c-5a84-4ce8-b765-f488e825945b" providerId="ADAL" clId="{8F5A3BF8-7C3A-4887-89CB-E79DD23C227C}" dt="2025-04-07T15:58:35.561" v="2436" actId="47"/>
        <pc:sldMkLst>
          <pc:docMk/>
          <pc:sldMk cId="614324451" sldId="374"/>
        </pc:sldMkLst>
      </pc:sldChg>
      <pc:sldChg chg="addSp modSp new mod">
        <pc:chgData name="Ejike Udeogu" userId="692df98c-5a84-4ce8-b765-f488e825945b" providerId="ADAL" clId="{8F5A3BF8-7C3A-4887-89CB-E79DD23C227C}" dt="2025-04-17T22:34:14.477" v="3126" actId="14100"/>
        <pc:sldMkLst>
          <pc:docMk/>
          <pc:sldMk cId="1173413297" sldId="375"/>
        </pc:sldMkLst>
        <pc:spChg chg="mod">
          <ac:chgData name="Ejike Udeogu" userId="692df98c-5a84-4ce8-b765-f488e825945b" providerId="ADAL" clId="{8F5A3BF8-7C3A-4887-89CB-E79DD23C227C}" dt="2025-04-17T22:29:44.239" v="3092" actId="404"/>
          <ac:spMkLst>
            <pc:docMk/>
            <pc:sldMk cId="1173413297" sldId="375"/>
            <ac:spMk id="2" creationId="{AAA24612-5700-60BA-CADB-1A1AEC87A707}"/>
          </ac:spMkLst>
        </pc:spChg>
        <pc:spChg chg="mod">
          <ac:chgData name="Ejike Udeogu" userId="692df98c-5a84-4ce8-b765-f488e825945b" providerId="ADAL" clId="{8F5A3BF8-7C3A-4887-89CB-E79DD23C227C}" dt="2025-04-17T22:34:14.477" v="3126" actId="14100"/>
          <ac:spMkLst>
            <pc:docMk/>
            <pc:sldMk cId="1173413297" sldId="375"/>
            <ac:spMk id="3" creationId="{2646EA99-2256-3817-36D1-C50BB73803FF}"/>
          </ac:spMkLst>
        </pc:spChg>
        <pc:picChg chg="add mod">
          <ac:chgData name="Ejike Udeogu" userId="692df98c-5a84-4ce8-b765-f488e825945b" providerId="ADAL" clId="{8F5A3BF8-7C3A-4887-89CB-E79DD23C227C}" dt="2025-04-17T22:34:11.820" v="3125" actId="14100"/>
          <ac:picMkLst>
            <pc:docMk/>
            <pc:sldMk cId="1173413297" sldId="375"/>
            <ac:picMk id="5" creationId="{CA52939A-D231-4762-CF00-45E586DBDE07}"/>
          </ac:picMkLst>
        </pc:picChg>
      </pc:sldChg>
      <pc:sldChg chg="del">
        <pc:chgData name="Ejike Udeogu" userId="692df98c-5a84-4ce8-b765-f488e825945b" providerId="ADAL" clId="{8F5A3BF8-7C3A-4887-89CB-E79DD23C227C}" dt="2025-04-07T15:58:38.771" v="2437" actId="47"/>
        <pc:sldMkLst>
          <pc:docMk/>
          <pc:sldMk cId="2141370627" sldId="375"/>
        </pc:sldMkLst>
      </pc:sldChg>
      <pc:sldChg chg="modSp new del mod">
        <pc:chgData name="Ejike Udeogu" userId="692df98c-5a84-4ce8-b765-f488e825945b" providerId="ADAL" clId="{8F5A3BF8-7C3A-4887-89CB-E79DD23C227C}" dt="2025-04-07T21:18:37.645" v="3024" actId="47"/>
        <pc:sldMkLst>
          <pc:docMk/>
          <pc:sldMk cId="3172334187" sldId="375"/>
        </pc:sldMkLst>
      </pc:sldChg>
      <pc:sldChg chg="del">
        <pc:chgData name="Ejike Udeogu" userId="692df98c-5a84-4ce8-b765-f488e825945b" providerId="ADAL" clId="{8F5A3BF8-7C3A-4887-89CB-E79DD23C227C}" dt="2025-04-07T15:58:39.803" v="2438" actId="47"/>
        <pc:sldMkLst>
          <pc:docMk/>
          <pc:sldMk cId="902785088" sldId="37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23/04/2025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56</a:t>
            </a:fld>
            <a:endParaRPr lang="en-US" dirty="0"/>
          </a:p>
        </p:txBody>
      </p:sp>
    </p:spTree>
    <p:extLst>
      <p:ext uri="{BB962C8B-B14F-4D97-AF65-F5344CB8AC3E}">
        <p14:creationId xmlns:p14="http://schemas.microsoft.com/office/powerpoint/2010/main" val="69732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4/23/2025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4/23/2025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4/23/2025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4/23/2025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4/23/2025</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4/23/2025</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4/23/2025</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4/23/2025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4/23/2025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4/23/2025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4/23/2025</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408790"/>
            <a:ext cx="82295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457200" y="1646238"/>
            <a:ext cx="82296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457200" y="1417638"/>
            <a:ext cx="86868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4596511"/>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376518"/>
            <a:ext cx="82295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457200" y="1666875"/>
            <a:ext cx="82296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457200" y="1417638"/>
            <a:ext cx="86868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237877312"/>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2" y="376518"/>
            <a:ext cx="8229598"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457201" y="1417638"/>
            <a:ext cx="86867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457201" y="1600200"/>
            <a:ext cx="8229600" cy="4724400"/>
          </a:xfrm>
        </p:spPr>
        <p:txBody>
          <a:bodyPr/>
          <a:lstStyle/>
          <a:p>
            <a:endParaRPr lang="en-US" dirty="0"/>
          </a:p>
        </p:txBody>
      </p:sp>
    </p:spTree>
    <p:extLst>
      <p:ext uri="{BB962C8B-B14F-4D97-AF65-F5344CB8AC3E}">
        <p14:creationId xmlns:p14="http://schemas.microsoft.com/office/powerpoint/2010/main" val="184657292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4/23/2025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6.xml"/><Relationship Id="rId4" Type="http://schemas.openxmlformats.org/officeDocument/2006/relationships/image" Target="../media/image7.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altLang="en-US" sz="3600" b="1" dirty="0">
                <a:solidFill>
                  <a:schemeClr val="accent2">
                    <a:lumMod val="20000"/>
                    <a:lumOff val="80000"/>
                  </a:schemeClr>
                </a:solidFill>
              </a:rPr>
              <a:t>LCMB7003 -</a:t>
            </a:r>
            <a:r>
              <a:rPr lang="en-GB" sz="3600" b="1" dirty="0">
                <a:solidFill>
                  <a:schemeClr val="accent2">
                    <a:lumMod val="20000"/>
                    <a:lumOff val="80000"/>
                  </a:schemeClr>
                </a:solidFill>
              </a:rPr>
              <a:t> Strategic 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60000"/>
                    <a:lumOff val="40000"/>
                  </a:schemeClr>
                </a:solidFill>
              </a:rPr>
              <a:t>Module </a:t>
            </a:r>
            <a:r>
              <a:rPr lang="en-GB" b="1" dirty="0">
                <a:solidFill>
                  <a:schemeClr val="accent2">
                    <a:lumMod val="60000"/>
                    <a:lumOff val="40000"/>
                  </a:schemeClr>
                </a:solidFill>
              </a:rPr>
              <a:t>Overview and Introduction to Strategic management &amp; Competitiveness</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2830" y="112003"/>
            <a:ext cx="8911988" cy="5517423"/>
          </a:xfrm>
          <a:prstGeom prst="rect">
            <a:avLst/>
          </a:prstGeom>
        </p:spPr>
      </p:pic>
      <p:sp>
        <p:nvSpPr>
          <p:cNvPr id="5" name="Content Placeholder 2"/>
          <p:cNvSpPr>
            <a:spLocks noGrp="1"/>
          </p:cNvSpPr>
          <p:nvPr>
            <p:ph idx="1"/>
          </p:nvPr>
        </p:nvSpPr>
        <p:spPr>
          <a:xfrm>
            <a:off x="1282536" y="2269118"/>
            <a:ext cx="7209208" cy="2125638"/>
          </a:xfrm>
        </p:spPr>
        <p:txBody>
          <a:bodyPr>
            <a:normAutofit fontScale="77500" lnSpcReduction="20000"/>
          </a:bodyPr>
          <a:lstStyle/>
          <a:p>
            <a:pPr marL="514350" indent="-457200"/>
            <a:r>
              <a:rPr lang="en-GB" b="1" dirty="0">
                <a:solidFill>
                  <a:schemeClr val="accent2">
                    <a:lumMod val="60000"/>
                    <a:lumOff val="40000"/>
                  </a:schemeClr>
                </a:solidFill>
              </a:rPr>
              <a:t>Module overview</a:t>
            </a:r>
          </a:p>
          <a:p>
            <a:pPr marL="514350" indent="-457200"/>
            <a:r>
              <a:rPr lang="en-GB" b="1" dirty="0">
                <a:solidFill>
                  <a:schemeClr val="accent2">
                    <a:lumMod val="60000"/>
                    <a:lumOff val="40000"/>
                  </a:schemeClr>
                </a:solidFill>
              </a:rPr>
              <a:t>Attendance</a:t>
            </a:r>
          </a:p>
          <a:p>
            <a:pPr marL="514350" indent="-457200"/>
            <a:r>
              <a:rPr lang="en-GB" b="1" dirty="0">
                <a:solidFill>
                  <a:schemeClr val="accent2">
                    <a:lumMod val="60000"/>
                    <a:lumOff val="40000"/>
                  </a:schemeClr>
                </a:solidFill>
              </a:rPr>
              <a:t>Teaching and learning approach</a:t>
            </a:r>
          </a:p>
          <a:p>
            <a:pPr marL="514350" indent="-457200"/>
            <a:r>
              <a:rPr lang="en-GB" b="1" dirty="0">
                <a:solidFill>
                  <a:schemeClr val="accent2">
                    <a:lumMod val="60000"/>
                    <a:lumOff val="40000"/>
                  </a:schemeClr>
                </a:solidFill>
              </a:rPr>
              <a:t>Assignment Brief</a:t>
            </a:r>
          </a:p>
          <a:p>
            <a:pPr marL="514350" indent="-457200"/>
            <a:r>
              <a:rPr lang="en-GB" b="1" dirty="0">
                <a:solidFill>
                  <a:schemeClr val="accent2">
                    <a:lumMod val="60000"/>
                    <a:lumOff val="40000"/>
                  </a:schemeClr>
                </a:solidFill>
              </a:rPr>
              <a:t>Virtual Code of Conduct</a:t>
            </a:r>
          </a:p>
          <a:p>
            <a:pPr marL="514350" indent="-457200"/>
            <a:r>
              <a:rPr lang="en-GB" b="1" dirty="0">
                <a:solidFill>
                  <a:schemeClr val="accent2">
                    <a:lumMod val="60000"/>
                    <a:lumOff val="40000"/>
                  </a:schemeClr>
                </a:solidFill>
              </a:rPr>
              <a:t>Essential reading</a:t>
            </a:r>
          </a:p>
          <a:p>
            <a:pPr marL="514350" indent="-457200"/>
            <a:r>
              <a:rPr lang="en-GB" b="1" dirty="0">
                <a:solidFill>
                  <a:schemeClr val="accent2">
                    <a:lumMod val="60000"/>
                    <a:lumOff val="40000"/>
                  </a:schemeClr>
                </a:solidFill>
              </a:rPr>
              <a:t>Introduction to strategic management</a:t>
            </a:r>
          </a:p>
          <a:p>
            <a:pPr marL="514350" indent="-457200"/>
            <a:endParaRPr lang="en-GB" b="1" dirty="0">
              <a:solidFill>
                <a:schemeClr val="accent2">
                  <a:lumMod val="60000"/>
                  <a:lumOff val="40000"/>
                </a:schemeClr>
              </a:solidFill>
            </a:endParaRPr>
          </a:p>
          <a:p>
            <a:pPr marL="57150" indent="0">
              <a:buNone/>
            </a:pPr>
            <a:endParaRPr lang="en-GB" b="1" dirty="0">
              <a:solidFill>
                <a:schemeClr val="accent2">
                  <a:lumMod val="60000"/>
                  <a:lumOff val="40000"/>
                </a:schemeClr>
              </a:solidFill>
            </a:endParaRPr>
          </a:p>
          <a:p>
            <a:endParaRPr lang="en-GB" b="1" dirty="0">
              <a:solidFill>
                <a:schemeClr val="accent2">
                  <a:lumMod val="60000"/>
                  <a:lumOff val="40000"/>
                </a:schemeClr>
              </a:solidFill>
            </a:endParaRPr>
          </a:p>
        </p:txBody>
      </p:sp>
      <p:sp>
        <p:nvSpPr>
          <p:cNvPr id="6" name="Title 1"/>
          <p:cNvSpPr>
            <a:spLocks noGrp="1"/>
          </p:cNvSpPr>
          <p:nvPr>
            <p:ph type="title"/>
          </p:nvPr>
        </p:nvSpPr>
        <p:spPr>
          <a:xfrm>
            <a:off x="109182" y="619061"/>
            <a:ext cx="8229600" cy="1143000"/>
          </a:xfrm>
        </p:spPr>
        <p:txBody>
          <a:bodyPr/>
          <a:lstStyle/>
          <a:p>
            <a:r>
              <a:rPr lang="en-GB" b="1" dirty="0">
                <a:solidFill>
                  <a:schemeClr val="accent2">
                    <a:lumMod val="60000"/>
                    <a:lumOff val="40000"/>
                  </a:schemeClr>
                </a:solidFill>
              </a:rPr>
              <a:t>Lesson Outline</a:t>
            </a:r>
          </a:p>
        </p:txBody>
      </p:sp>
    </p:spTree>
    <p:extLst>
      <p:ext uri="{BB962C8B-B14F-4D97-AF65-F5344CB8AC3E}">
        <p14:creationId xmlns:p14="http://schemas.microsoft.com/office/powerpoint/2010/main" val="358654120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682" y="4021"/>
            <a:ext cx="8229600" cy="490066"/>
          </a:xfrm>
        </p:spPr>
        <p:txBody>
          <a:bodyPr>
            <a:normAutofit fontScale="90000"/>
          </a:bodyPr>
          <a:lstStyle/>
          <a:p>
            <a:r>
              <a:rPr lang="en-GB" b="1" dirty="0"/>
              <a:t>Module Overview</a:t>
            </a:r>
          </a:p>
        </p:txBody>
      </p:sp>
      <p:graphicFrame>
        <p:nvGraphicFramePr>
          <p:cNvPr id="6" name="Content Placeholder 5">
            <a:extLst>
              <a:ext uri="{FF2B5EF4-FFF2-40B4-BE49-F238E27FC236}">
                <a16:creationId xmlns:a16="http://schemas.microsoft.com/office/drawing/2014/main" id="{CDA7F8E4-9C41-281C-847F-B84FABCC5523}"/>
              </a:ext>
            </a:extLst>
          </p:cNvPr>
          <p:cNvGraphicFramePr>
            <a:graphicFrameLocks noGrp="1"/>
          </p:cNvGraphicFramePr>
          <p:nvPr>
            <p:ph idx="1"/>
            <p:extLst>
              <p:ext uri="{D42A27DB-BD31-4B8C-83A1-F6EECF244321}">
                <p14:modId xmlns:p14="http://schemas.microsoft.com/office/powerpoint/2010/main" val="2651668462"/>
              </p:ext>
            </p:extLst>
          </p:nvPr>
        </p:nvGraphicFramePr>
        <p:xfrm>
          <a:off x="457200" y="482826"/>
          <a:ext cx="8229600" cy="1828800"/>
        </p:xfrm>
        <a:graphic>
          <a:graphicData uri="http://schemas.openxmlformats.org/drawingml/2006/table">
            <a:tbl>
              <a:tblPr firstRow="1" bandRow="1">
                <a:tableStyleId>{5C22544A-7EE6-4342-B048-85BDC9FD1C3A}</a:tableStyleId>
              </a:tblPr>
              <a:tblGrid>
                <a:gridCol w="1692234">
                  <a:extLst>
                    <a:ext uri="{9D8B030D-6E8A-4147-A177-3AD203B41FA5}">
                      <a16:colId xmlns:a16="http://schemas.microsoft.com/office/drawing/2014/main" val="1000426866"/>
                    </a:ext>
                  </a:extLst>
                </a:gridCol>
                <a:gridCol w="6537366">
                  <a:extLst>
                    <a:ext uri="{9D8B030D-6E8A-4147-A177-3AD203B41FA5}">
                      <a16:colId xmlns:a16="http://schemas.microsoft.com/office/drawing/2014/main" val="2506950577"/>
                    </a:ext>
                  </a:extLst>
                </a:gridCol>
              </a:tblGrid>
              <a:tr h="341798">
                <a:tc>
                  <a:txBody>
                    <a:bodyPr/>
                    <a:lstStyle/>
                    <a:p>
                      <a:r>
                        <a:rPr lang="en-GB" sz="1800" dirty="0"/>
                        <a:t>Module Code</a:t>
                      </a:r>
                    </a:p>
                  </a:txBody>
                  <a:tcPr/>
                </a:tc>
                <a:tc>
                  <a:txBody>
                    <a:bodyPr/>
                    <a:lstStyle/>
                    <a:p>
                      <a:r>
                        <a:rPr lang="en-GB" sz="1800" dirty="0"/>
                        <a:t>LCMB7003</a:t>
                      </a:r>
                    </a:p>
                  </a:txBody>
                  <a:tcPr/>
                </a:tc>
                <a:extLst>
                  <a:ext uri="{0D108BD9-81ED-4DB2-BD59-A6C34878D82A}">
                    <a16:rowId xmlns:a16="http://schemas.microsoft.com/office/drawing/2014/main" val="1541051393"/>
                  </a:ext>
                </a:extLst>
              </a:tr>
              <a:tr h="341798">
                <a:tc>
                  <a:txBody>
                    <a:bodyPr/>
                    <a:lstStyle/>
                    <a:p>
                      <a:r>
                        <a:rPr lang="en-GB" sz="1800" dirty="0"/>
                        <a:t>Title</a:t>
                      </a:r>
                    </a:p>
                  </a:txBody>
                  <a:tcPr/>
                </a:tc>
                <a:tc>
                  <a:txBody>
                    <a:bodyPr/>
                    <a:lstStyle/>
                    <a:p>
                      <a:r>
                        <a:rPr lang="en-GB" sz="1800" dirty="0"/>
                        <a:t>Strategic Management</a:t>
                      </a:r>
                    </a:p>
                  </a:txBody>
                  <a:tcPr/>
                </a:tc>
                <a:extLst>
                  <a:ext uri="{0D108BD9-81ED-4DB2-BD59-A6C34878D82A}">
                    <a16:rowId xmlns:a16="http://schemas.microsoft.com/office/drawing/2014/main" val="1274796446"/>
                  </a:ext>
                </a:extLst>
              </a:tr>
              <a:tr h="341798">
                <a:tc>
                  <a:txBody>
                    <a:bodyPr/>
                    <a:lstStyle/>
                    <a:p>
                      <a:r>
                        <a:rPr lang="en-GB" sz="1800" dirty="0"/>
                        <a:t>Level</a:t>
                      </a:r>
                    </a:p>
                  </a:txBody>
                  <a:tcPr/>
                </a:tc>
                <a:tc>
                  <a:txBody>
                    <a:bodyPr/>
                    <a:lstStyle/>
                    <a:p>
                      <a:r>
                        <a:rPr lang="en-GB" sz="1800" dirty="0"/>
                        <a:t>7</a:t>
                      </a:r>
                    </a:p>
                  </a:txBody>
                  <a:tcPr/>
                </a:tc>
                <a:extLst>
                  <a:ext uri="{0D108BD9-81ED-4DB2-BD59-A6C34878D82A}">
                    <a16:rowId xmlns:a16="http://schemas.microsoft.com/office/drawing/2014/main" val="3132339353"/>
                  </a:ext>
                </a:extLst>
              </a:tr>
              <a:tr h="341798">
                <a:tc>
                  <a:txBody>
                    <a:bodyPr/>
                    <a:lstStyle/>
                    <a:p>
                      <a:r>
                        <a:rPr lang="en-GB" sz="1800" dirty="0"/>
                        <a:t>Credits</a:t>
                      </a:r>
                    </a:p>
                  </a:txBody>
                  <a:tcPr/>
                </a:tc>
                <a:tc>
                  <a:txBody>
                    <a:bodyPr/>
                    <a:lstStyle/>
                    <a:p>
                      <a:r>
                        <a:rPr lang="en-GB" sz="1800" dirty="0"/>
                        <a:t>20</a:t>
                      </a:r>
                    </a:p>
                  </a:txBody>
                  <a:tcPr/>
                </a:tc>
                <a:extLst>
                  <a:ext uri="{0D108BD9-81ED-4DB2-BD59-A6C34878D82A}">
                    <a16:rowId xmlns:a16="http://schemas.microsoft.com/office/drawing/2014/main" val="1997575875"/>
                  </a:ext>
                </a:extLst>
              </a:tr>
              <a:tr h="341798">
                <a:tc>
                  <a:txBody>
                    <a:bodyPr/>
                    <a:lstStyle/>
                    <a:p>
                      <a:r>
                        <a:rPr lang="en-GB" sz="1800" dirty="0"/>
                        <a:t>Pre-requisites</a:t>
                      </a:r>
                    </a:p>
                  </a:txBody>
                  <a:tcPr/>
                </a:tc>
                <a:tc>
                  <a:txBody>
                    <a:bodyPr/>
                    <a:lstStyle/>
                    <a:p>
                      <a:r>
                        <a:rPr lang="en-GB" sz="1800" dirty="0"/>
                        <a:t>None</a:t>
                      </a:r>
                    </a:p>
                  </a:txBody>
                  <a:tcPr/>
                </a:tc>
                <a:extLst>
                  <a:ext uri="{0D108BD9-81ED-4DB2-BD59-A6C34878D82A}">
                    <a16:rowId xmlns:a16="http://schemas.microsoft.com/office/drawing/2014/main" val="723942114"/>
                  </a:ext>
                </a:extLst>
              </a:tr>
            </a:tbl>
          </a:graphicData>
        </a:graphic>
      </p:graphicFrame>
      <p:sp>
        <p:nvSpPr>
          <p:cNvPr id="7" name="TextBox 6">
            <a:extLst>
              <a:ext uri="{FF2B5EF4-FFF2-40B4-BE49-F238E27FC236}">
                <a16:creationId xmlns:a16="http://schemas.microsoft.com/office/drawing/2014/main" id="{C0D3120F-5D7B-B01A-95F4-80CA587801B8}"/>
              </a:ext>
            </a:extLst>
          </p:cNvPr>
          <p:cNvSpPr txBox="1"/>
          <p:nvPr/>
        </p:nvSpPr>
        <p:spPr>
          <a:xfrm>
            <a:off x="468461" y="2320807"/>
            <a:ext cx="8229600" cy="3416320"/>
          </a:xfrm>
          <a:prstGeom prst="rect">
            <a:avLst/>
          </a:prstGeom>
          <a:noFill/>
        </p:spPr>
        <p:txBody>
          <a:bodyPr wrap="square" lIns="91440" tIns="45720" rIns="91440" bIns="45720" rtlCol="0" anchor="t">
            <a:spAutoFit/>
          </a:bodyPr>
          <a:lstStyle/>
          <a:p>
            <a:r>
              <a:rPr lang="en-GB" b="1" dirty="0"/>
              <a:t>Aim(s)</a:t>
            </a:r>
          </a:p>
          <a:p>
            <a:pPr marL="285750" indent="-285750">
              <a:buFont typeface="Arial" panose="020B0604020202020204" pitchFamily="34" charset="0"/>
              <a:buChar char="•"/>
            </a:pPr>
            <a:r>
              <a:rPr lang="en-GB" dirty="0"/>
              <a:t>To provide insight into new perspectives and experiences of current strategic thinking which contribute to innovative decision-making at all business levels for sustainable competitiveness.</a:t>
            </a:r>
          </a:p>
          <a:p>
            <a:r>
              <a:rPr lang="en-GB" b="1" dirty="0"/>
              <a:t>Learning Outcomes</a:t>
            </a:r>
          </a:p>
          <a:p>
            <a:r>
              <a:rPr lang="en-GB" dirty="0"/>
              <a:t>Upon the successful completion of this module, you should be able to demonstrate the ability to:</a:t>
            </a:r>
          </a:p>
          <a:p>
            <a:pPr marL="285750" indent="-285750">
              <a:buFont typeface="Arial" panose="020B0604020202020204" pitchFamily="34" charset="0"/>
              <a:buChar char="•"/>
            </a:pPr>
            <a:r>
              <a:rPr lang="en-GB" dirty="0"/>
              <a:t>Synthesise the relationship between the external and internal environments of an organisation and their impact on its strategies.</a:t>
            </a:r>
          </a:p>
          <a:p>
            <a:pPr marL="285750" indent="-285750">
              <a:buFont typeface="Arial" panose="020B0604020202020204" pitchFamily="34" charset="0"/>
              <a:buChar char="•"/>
            </a:pPr>
            <a:r>
              <a:rPr lang="en-GB" dirty="0"/>
              <a:t>Critically evaluate competitive and development strategies, in the context of contemporary strategic management issues.</a:t>
            </a:r>
          </a:p>
          <a:p>
            <a:pPr marL="285750" indent="-285750">
              <a:buFont typeface="Arial" panose="020B0604020202020204" pitchFamily="34" charset="0"/>
              <a:buChar char="•"/>
            </a:pPr>
            <a:r>
              <a:rPr lang="en-GB" dirty="0"/>
              <a:t>Assess the factors that must be considered in strategy implementation</a:t>
            </a:r>
          </a:p>
        </p:txBody>
      </p:sp>
    </p:spTree>
    <p:extLst>
      <p:ext uri="{BB962C8B-B14F-4D97-AF65-F5344CB8AC3E}">
        <p14:creationId xmlns:p14="http://schemas.microsoft.com/office/powerpoint/2010/main" val="18907683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a:xfrm>
            <a:off x="457200" y="274638"/>
            <a:ext cx="8229600" cy="737416"/>
          </a:xfrm>
        </p:spPr>
        <p:txBody>
          <a:bodyPr anchor="ctr">
            <a:normAutofit/>
          </a:bodyPr>
          <a:lstStyle/>
          <a:p>
            <a:r>
              <a:rPr lang="en-US"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sz="half" idx="1"/>
          </p:nvPr>
        </p:nvSpPr>
        <p:spPr>
          <a:xfrm>
            <a:off x="457200" y="1331650"/>
            <a:ext cx="4038600" cy="4257591"/>
          </a:xfrm>
        </p:spPr>
        <p:txBody>
          <a:bodyPr>
            <a:normAutofit fontScale="92500" lnSpcReduction="10000"/>
          </a:bodyPr>
          <a:lstStyle/>
          <a:p>
            <a:pPr>
              <a:lnSpc>
                <a:spcPct val="90000"/>
              </a:lnSpc>
              <a:defRPr/>
            </a:pPr>
            <a:r>
              <a:rPr lang="en-GB" sz="1900" dirty="0"/>
              <a:t>Students are required to attend all term classes.</a:t>
            </a:r>
          </a:p>
          <a:p>
            <a:pPr marL="0" indent="0">
              <a:lnSpc>
                <a:spcPct val="90000"/>
              </a:lnSpc>
              <a:buNone/>
              <a:defRPr/>
            </a:pPr>
            <a:endParaRPr lang="en-GB" sz="1900" dirty="0"/>
          </a:p>
          <a:p>
            <a:pPr>
              <a:lnSpc>
                <a:spcPct val="90000"/>
              </a:lnSpc>
              <a:defRPr/>
            </a:pPr>
            <a:r>
              <a:rPr lang="en-GB" sz="1900" dirty="0"/>
              <a:t>Students will be marked LATE if </a:t>
            </a:r>
            <a:r>
              <a:rPr lang="en-GB" sz="1900" b="1" dirty="0"/>
              <a:t>arriving</a:t>
            </a:r>
            <a:r>
              <a:rPr lang="en-GB" sz="1900" dirty="0"/>
              <a:t> between 10 to 40 minutes after the beginning of their class. OR if</a:t>
            </a:r>
            <a:r>
              <a:rPr lang="en-GB" sz="1900" b="1" dirty="0"/>
              <a:t> leaving </a:t>
            </a:r>
            <a:r>
              <a:rPr lang="en-GB" sz="1900" dirty="0"/>
              <a:t>a class between 10 to 40 minutes before the end.</a:t>
            </a:r>
          </a:p>
          <a:p>
            <a:pPr marL="0" indent="0">
              <a:lnSpc>
                <a:spcPct val="90000"/>
              </a:lnSpc>
              <a:buNone/>
              <a:defRPr/>
            </a:pPr>
            <a:endParaRPr lang="en-GB" sz="1900" dirty="0"/>
          </a:p>
          <a:p>
            <a:pPr>
              <a:lnSpc>
                <a:spcPct val="90000"/>
              </a:lnSpc>
              <a:defRPr/>
            </a:pPr>
            <a:r>
              <a:rPr lang="en-GB" sz="1900" dirty="0"/>
              <a:t>Two late marks will be treated as an ABSENT mark.</a:t>
            </a:r>
          </a:p>
          <a:p>
            <a:pPr marL="0" indent="0">
              <a:lnSpc>
                <a:spcPct val="90000"/>
              </a:lnSpc>
              <a:buNone/>
              <a:defRPr/>
            </a:pPr>
            <a:endParaRPr lang="en-GB" sz="1900" dirty="0"/>
          </a:p>
          <a:p>
            <a:pPr>
              <a:lnSpc>
                <a:spcPct val="90000"/>
              </a:lnSpc>
              <a:defRPr/>
            </a:pPr>
            <a:r>
              <a:rPr lang="en-GB" sz="1900" dirty="0"/>
              <a:t>If your attendance mark is incorrect, only the </a:t>
            </a:r>
            <a:r>
              <a:rPr lang="en-GB" sz="1900" b="1" dirty="0"/>
              <a:t>lecturer</a:t>
            </a:r>
            <a:r>
              <a:rPr lang="en-GB" sz="1900" dirty="0"/>
              <a:t> can ask Student Services to change the mark.</a:t>
            </a:r>
          </a:p>
          <a:p>
            <a:pPr>
              <a:lnSpc>
                <a:spcPct val="90000"/>
              </a:lnSpc>
            </a:pPr>
            <a:endParaRPr lang="en-US" sz="1900" dirty="0"/>
          </a:p>
        </p:txBody>
      </p:sp>
      <p:pic>
        <p:nvPicPr>
          <p:cNvPr id="1026" name="Picture 2" descr="How Time Works | HowStuffWorks">
            <a:extLst>
              <a:ext uri="{FF2B5EF4-FFF2-40B4-BE49-F238E27FC236}">
                <a16:creationId xmlns:a16="http://schemas.microsoft.com/office/drawing/2014/main" id="{C0D34952-4915-7765-AF62-83FBAE5B3E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69" r="37482"/>
          <a:stretch/>
        </p:blipFill>
        <p:spPr bwMode="auto">
          <a:xfrm>
            <a:off x="4648200" y="1331650"/>
            <a:ext cx="4038600" cy="4257591"/>
          </a:xfrm>
          <a:prstGeom prst="rect">
            <a:avLst/>
          </a:prstGeom>
          <a:solidFill>
            <a:srgbClr val="FFFFFF"/>
          </a:solidFill>
        </p:spPr>
      </p:pic>
      <p:sp>
        <p:nvSpPr>
          <p:cNvPr id="4" name="Date Placeholder 3" hidden="1">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spcAft>
                <a:spcPts val="600"/>
              </a:spcAft>
              <a:defRPr/>
            </a:pPr>
            <a:fld id="{130ADD5E-52E0-0D44-B721-F95AB1FBEECE}" type="datetime1">
              <a:rPr lang="en-GB" altLang="en-US" smtClean="0"/>
              <a:pPr>
                <a:spcAft>
                  <a:spcPts val="600"/>
                </a:spcAft>
                <a:defRPr/>
              </a:pPr>
              <a:t>23/04/2025</a:t>
            </a:fld>
            <a:endParaRPr lang="en-GB" altLang="en-US"/>
          </a:p>
        </p:txBody>
      </p:sp>
      <p:sp>
        <p:nvSpPr>
          <p:cNvPr id="5" name="Slide Number Placeholder 4" hidden="1">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70426776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400" dirty="0"/>
              <a:t>You</a:t>
            </a:r>
            <a:r>
              <a:rPr lang="en-GB" altLang="en-US" dirty="0"/>
              <a:t> </a:t>
            </a:r>
            <a:r>
              <a:rPr lang="en-GB" altLang="en-US" sz="2400" b="1" dirty="0"/>
              <a:t>MUST</a:t>
            </a:r>
            <a:r>
              <a:rPr lang="en-GB" altLang="en-US" sz="2400" dirty="0"/>
              <a:t> stay connected for the entire session</a:t>
            </a:r>
          </a:p>
          <a:p>
            <a:pPr eaLnBrk="1" hangingPunct="1"/>
            <a:r>
              <a:rPr lang="en-GB" altLang="en-US" sz="2400" dirty="0"/>
              <a:t>Prepare in advance – look at Moodle before the class starts</a:t>
            </a:r>
          </a:p>
          <a:p>
            <a:pPr eaLnBrk="1" hangingPunct="1"/>
            <a:r>
              <a:rPr lang="en-GB" altLang="en-US" sz="2400" dirty="0"/>
              <a:t>Make notes during the session</a:t>
            </a:r>
          </a:p>
          <a:p>
            <a:pPr eaLnBrk="1" hangingPunct="1"/>
            <a:r>
              <a:rPr lang="en-GB" altLang="en-US" sz="2400" dirty="0"/>
              <a:t>Correspondence – name, student number, module – make sure you check your TSD email frequently</a:t>
            </a:r>
          </a:p>
          <a:p>
            <a:pPr eaLnBrk="1" hangingPunct="1"/>
            <a:endParaRPr lang="en-GB" altLang="en-US" dirty="0"/>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23/04/2025</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5</a:t>
            </a:fld>
            <a:endParaRPr lang="en-GB" altLang="en-US" sz="1200">
              <a:solidFill>
                <a:srgbClr val="898989"/>
              </a:solidFill>
            </a:endParaRPr>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400" b="1" dirty="0"/>
              <a:t>Mixture of:</a:t>
            </a:r>
          </a:p>
          <a:p>
            <a:pPr lvl="1"/>
            <a:r>
              <a:rPr lang="en-GB" altLang="en-US" sz="2400" dirty="0"/>
              <a:t>Lectures</a:t>
            </a:r>
          </a:p>
          <a:p>
            <a:pPr lvl="1"/>
            <a:r>
              <a:rPr lang="en-GB" altLang="en-US" sz="2400" dirty="0"/>
              <a:t>Seminars</a:t>
            </a:r>
          </a:p>
          <a:p>
            <a:pPr lvl="1"/>
            <a:r>
              <a:rPr lang="en-GB" altLang="en-US" sz="2400" dirty="0"/>
              <a:t>Discussions </a:t>
            </a:r>
          </a:p>
          <a:p>
            <a:pPr lvl="1"/>
            <a:r>
              <a:rPr lang="en-GB" altLang="en-US" sz="2400" dirty="0"/>
              <a:t>Group work</a:t>
            </a:r>
          </a:p>
          <a:p>
            <a:pPr lvl="1"/>
            <a:r>
              <a:rPr lang="en-GB" altLang="en-US" sz="2400" dirty="0"/>
              <a:t>Pair work</a:t>
            </a:r>
          </a:p>
          <a:p>
            <a:pPr lvl="1"/>
            <a:r>
              <a:rPr lang="en-GB" altLang="en-US" sz="2400"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204" y="116632"/>
            <a:ext cx="8229600" cy="340568"/>
          </a:xfrm>
        </p:spPr>
        <p:txBody>
          <a:bodyPr>
            <a:normAutofit fontScale="90000"/>
          </a:bodyPr>
          <a:lstStyle/>
          <a:p>
            <a:r>
              <a:rPr lang="en-GB" dirty="0"/>
              <a:t>Key Topics per Week</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24591689"/>
              </p:ext>
            </p:extLst>
          </p:nvPr>
        </p:nvGraphicFramePr>
        <p:xfrm>
          <a:off x="371962" y="606698"/>
          <a:ext cx="8400076" cy="5031219"/>
        </p:xfrm>
        <a:graphic>
          <a:graphicData uri="http://schemas.openxmlformats.org/drawingml/2006/table">
            <a:tbl>
              <a:tblPr firstRow="1" bandRow="1">
                <a:tableStyleId>{5C22544A-7EE6-4342-B048-85BDC9FD1C3A}</a:tableStyleId>
              </a:tblPr>
              <a:tblGrid>
                <a:gridCol w="1781217">
                  <a:extLst>
                    <a:ext uri="{9D8B030D-6E8A-4147-A177-3AD203B41FA5}">
                      <a16:colId xmlns:a16="http://schemas.microsoft.com/office/drawing/2014/main" val="3508980973"/>
                    </a:ext>
                  </a:extLst>
                </a:gridCol>
                <a:gridCol w="6618859">
                  <a:extLst>
                    <a:ext uri="{9D8B030D-6E8A-4147-A177-3AD203B41FA5}">
                      <a16:colId xmlns:a16="http://schemas.microsoft.com/office/drawing/2014/main" val="2941425508"/>
                    </a:ext>
                  </a:extLst>
                </a:gridCol>
              </a:tblGrid>
              <a:tr h="576643">
                <a:tc>
                  <a:txBody>
                    <a:bodyPr/>
                    <a:lstStyle/>
                    <a:p>
                      <a:r>
                        <a:rPr lang="en-GB" sz="1800" dirty="0"/>
                        <a:t>WEEK</a:t>
                      </a:r>
                    </a:p>
                  </a:txBody>
                  <a:tcPr/>
                </a:tc>
                <a:tc>
                  <a:txBody>
                    <a:bodyPr/>
                    <a:lstStyle/>
                    <a:p>
                      <a:r>
                        <a:rPr lang="en-GB" sz="1800" dirty="0"/>
                        <a:t>TOPICS</a:t>
                      </a:r>
                    </a:p>
                  </a:txBody>
                  <a:tcPr/>
                </a:tc>
                <a:extLst>
                  <a:ext uri="{0D108BD9-81ED-4DB2-BD59-A6C34878D82A}">
                    <a16:rowId xmlns:a16="http://schemas.microsoft.com/office/drawing/2014/main" val="1455651282"/>
                  </a:ext>
                </a:extLst>
              </a:tr>
              <a:tr h="430306">
                <a:tc>
                  <a:txBody>
                    <a:bodyPr/>
                    <a:lstStyle/>
                    <a:p>
                      <a:r>
                        <a:rPr lang="en-GB" sz="1800" dirty="0"/>
                        <a:t>WEEK 1</a:t>
                      </a:r>
                    </a:p>
                  </a:txBody>
                  <a:tcPr/>
                </a:tc>
                <a:tc>
                  <a:txBody>
                    <a:bodyPr/>
                    <a:lstStyle/>
                    <a:p>
                      <a:r>
                        <a:rPr lang="en-GB" sz="1800" baseline="0" dirty="0"/>
                        <a:t>Module Overview and introduction to Strategic Management </a:t>
                      </a:r>
                      <a:endParaRPr lang="en-GB" sz="1800" dirty="0"/>
                    </a:p>
                  </a:txBody>
                  <a:tcPr/>
                </a:tc>
                <a:extLst>
                  <a:ext uri="{0D108BD9-81ED-4DB2-BD59-A6C34878D82A}">
                    <a16:rowId xmlns:a16="http://schemas.microsoft.com/office/drawing/2014/main" val="1378505061"/>
                  </a:ext>
                </a:extLst>
              </a:tr>
              <a:tr h="402427">
                <a:tc>
                  <a:txBody>
                    <a:bodyPr/>
                    <a:lstStyle/>
                    <a:p>
                      <a:r>
                        <a:rPr lang="en-GB" sz="1800" dirty="0"/>
                        <a:t>WEEK 2</a:t>
                      </a:r>
                    </a:p>
                  </a:txBody>
                  <a:tcPr/>
                </a:tc>
                <a:tc>
                  <a:txBody>
                    <a:bodyPr/>
                    <a:lstStyle/>
                    <a:p>
                      <a:r>
                        <a:rPr lang="en-GB" sz="1800" dirty="0"/>
                        <a:t>The External Environment Analysis</a:t>
                      </a:r>
                    </a:p>
                  </a:txBody>
                  <a:tcPr/>
                </a:tc>
                <a:extLst>
                  <a:ext uri="{0D108BD9-81ED-4DB2-BD59-A6C34878D82A}">
                    <a16:rowId xmlns:a16="http://schemas.microsoft.com/office/drawing/2014/main" val="258109216"/>
                  </a:ext>
                </a:extLst>
              </a:tr>
              <a:tr h="402427">
                <a:tc>
                  <a:txBody>
                    <a:bodyPr/>
                    <a:lstStyle/>
                    <a:p>
                      <a:r>
                        <a:rPr lang="en-GB" sz="1800" dirty="0"/>
                        <a:t>WEEK 3</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dirty="0"/>
                        <a:t>The Internal Organisation</a:t>
                      </a:r>
                    </a:p>
                  </a:txBody>
                  <a:tcPr/>
                </a:tc>
                <a:extLst>
                  <a:ext uri="{0D108BD9-81ED-4DB2-BD59-A6C34878D82A}">
                    <a16:rowId xmlns:a16="http://schemas.microsoft.com/office/drawing/2014/main" val="421082560"/>
                  </a:ext>
                </a:extLst>
              </a:tr>
              <a:tr h="402427">
                <a:tc>
                  <a:txBody>
                    <a:bodyPr/>
                    <a:lstStyle/>
                    <a:p>
                      <a:r>
                        <a:rPr lang="en-GB" sz="1800" dirty="0"/>
                        <a:t>WEEK 4</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baseline="0" dirty="0"/>
                        <a:t>Business-Level &amp; Corporate-Level Strategies</a:t>
                      </a:r>
                      <a:endParaRPr lang="en-GB" sz="1800" dirty="0"/>
                    </a:p>
                  </a:txBody>
                  <a:tcPr/>
                </a:tc>
                <a:extLst>
                  <a:ext uri="{0D108BD9-81ED-4DB2-BD59-A6C34878D82A}">
                    <a16:rowId xmlns:a16="http://schemas.microsoft.com/office/drawing/2014/main" val="1525412374"/>
                  </a:ext>
                </a:extLst>
              </a:tr>
              <a:tr h="4024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latin typeface="+mn-lt"/>
                          <a:ea typeface="+mn-ea"/>
                          <a:cs typeface="+mn-cs"/>
                        </a:rPr>
                        <a:t>WEEK 5</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kern="1200" dirty="0">
                          <a:solidFill>
                            <a:schemeClr val="dk1"/>
                          </a:solidFill>
                          <a:latin typeface="+mn-lt"/>
                          <a:ea typeface="+mn-ea"/>
                          <a:cs typeface="+mn-cs"/>
                        </a:rPr>
                        <a:t>Competitive Rivalry and Dynamics</a:t>
                      </a:r>
                    </a:p>
                  </a:txBody>
                  <a:tcPr/>
                </a:tc>
                <a:extLst>
                  <a:ext uri="{0D108BD9-81ED-4DB2-BD59-A6C34878D82A}">
                    <a16:rowId xmlns:a16="http://schemas.microsoft.com/office/drawing/2014/main" val="3590033289"/>
                  </a:ext>
                </a:extLst>
              </a:tr>
              <a:tr h="4024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latin typeface="+mn-lt"/>
                          <a:ea typeface="+mn-ea"/>
                          <a:cs typeface="+mn-cs"/>
                        </a:rPr>
                        <a:t>WEEK 6</a:t>
                      </a:r>
                    </a:p>
                  </a:txBody>
                  <a:tcPr>
                    <a:noFill/>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kern="1200" dirty="0">
                          <a:solidFill>
                            <a:schemeClr val="dk1"/>
                          </a:solidFill>
                          <a:latin typeface="+mn-lt"/>
                          <a:ea typeface="+mn-ea"/>
                          <a:cs typeface="+mn-cs"/>
                        </a:rPr>
                        <a:t>Merger and Acquisition Strategies</a:t>
                      </a:r>
                    </a:p>
                  </a:txBody>
                  <a:tcPr>
                    <a:noFill/>
                  </a:tcPr>
                </a:tc>
                <a:extLst>
                  <a:ext uri="{0D108BD9-81ED-4DB2-BD59-A6C34878D82A}">
                    <a16:rowId xmlns:a16="http://schemas.microsoft.com/office/drawing/2014/main" val="1217383239"/>
                  </a:ext>
                </a:extLst>
              </a:tr>
              <a:tr h="4024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latin typeface="+mn-lt"/>
                          <a:ea typeface="+mn-ea"/>
                          <a:cs typeface="+mn-cs"/>
                        </a:rPr>
                        <a:t>WEEK 7</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kern="1200" dirty="0">
                          <a:solidFill>
                            <a:schemeClr val="dk1"/>
                          </a:solidFill>
                          <a:latin typeface="+mn-lt"/>
                          <a:ea typeface="+mn-ea"/>
                          <a:cs typeface="+mn-cs"/>
                        </a:rPr>
                        <a:t>International and Cooperative strategies</a:t>
                      </a:r>
                    </a:p>
                  </a:txBody>
                  <a:tcPr/>
                </a:tc>
                <a:extLst>
                  <a:ext uri="{0D108BD9-81ED-4DB2-BD59-A6C34878D82A}">
                    <a16:rowId xmlns:a16="http://schemas.microsoft.com/office/drawing/2014/main" val="3522238081"/>
                  </a:ext>
                </a:extLst>
              </a:tr>
              <a:tr h="402427">
                <a:tc>
                  <a:txBody>
                    <a:bodyPr/>
                    <a:lstStyle/>
                    <a:p>
                      <a:r>
                        <a:rPr lang="en-GB" sz="1800" dirty="0"/>
                        <a:t>WEEK 8</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dirty="0"/>
                        <a:t>Corporate Governance and Controls</a:t>
                      </a:r>
                    </a:p>
                  </a:txBody>
                  <a:tcPr/>
                </a:tc>
                <a:extLst>
                  <a:ext uri="{0D108BD9-81ED-4DB2-BD59-A6C34878D82A}">
                    <a16:rowId xmlns:a16="http://schemas.microsoft.com/office/drawing/2014/main" val="307989824"/>
                  </a:ext>
                </a:extLst>
              </a:tr>
              <a:tr h="402427">
                <a:tc>
                  <a:txBody>
                    <a:bodyPr/>
                    <a:lstStyle/>
                    <a:p>
                      <a:r>
                        <a:rPr lang="en-GB" sz="1800" dirty="0"/>
                        <a:t>WEEK 9</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dirty="0"/>
                        <a:t>Strategic Leadership</a:t>
                      </a:r>
                    </a:p>
                  </a:txBody>
                  <a:tcPr/>
                </a:tc>
                <a:extLst>
                  <a:ext uri="{0D108BD9-81ED-4DB2-BD59-A6C34878D82A}">
                    <a16:rowId xmlns:a16="http://schemas.microsoft.com/office/drawing/2014/main" val="1382191698"/>
                  </a:ext>
                </a:extLst>
              </a:tr>
              <a:tr h="402427">
                <a:tc>
                  <a:txBody>
                    <a:bodyPr/>
                    <a:lstStyle/>
                    <a:p>
                      <a:r>
                        <a:rPr lang="en-GB" sz="1800" dirty="0"/>
                        <a:t>WEEK 10</a:t>
                      </a:r>
                    </a:p>
                  </a:txBody>
                  <a:tcPr/>
                </a:tc>
                <a:tc>
                  <a:txBody>
                    <a:bodyPr/>
                    <a:lstStyle/>
                    <a:p>
                      <a:pPr marL="0" marR="0" indent="0" algn="l" rtl="0" eaLnBrk="1" fontAlgn="auto" latinLnBrk="0" hangingPunct="1">
                        <a:lnSpc>
                          <a:spcPct val="100000"/>
                        </a:lnSpc>
                        <a:spcBef>
                          <a:spcPts val="0"/>
                        </a:spcBef>
                        <a:spcAft>
                          <a:spcPts val="0"/>
                        </a:spcAft>
                        <a:buClrTx/>
                        <a:buSzTx/>
                        <a:buFontTx/>
                        <a:buNone/>
                      </a:pPr>
                      <a:r>
                        <a:rPr lang="en-GB" sz="1800" dirty="0"/>
                        <a:t>Strategic Entrepreneurship </a:t>
                      </a:r>
                    </a:p>
                  </a:txBody>
                  <a:tcPr/>
                </a:tc>
                <a:extLst>
                  <a:ext uri="{0D108BD9-81ED-4DB2-BD59-A6C34878D82A}">
                    <a16:rowId xmlns:a16="http://schemas.microsoft.com/office/drawing/2014/main" val="3497332834"/>
                  </a:ext>
                </a:extLst>
              </a:tr>
              <a:tr h="402427">
                <a:tc>
                  <a:txBody>
                    <a:bodyPr/>
                    <a:lstStyle/>
                    <a:p>
                      <a:r>
                        <a:rPr lang="en-GB" sz="1800" dirty="0"/>
                        <a:t>WEEK 11</a:t>
                      </a:r>
                    </a:p>
                  </a:txBody>
                  <a:tcPr>
                    <a:solidFill>
                      <a:schemeClr val="accent2">
                        <a:lumMod val="75000"/>
                      </a:scheme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a:t>Assignment</a:t>
                      </a:r>
                      <a:r>
                        <a:rPr lang="en-GB" sz="1800" baseline="0" dirty="0"/>
                        <a:t> Submission</a:t>
                      </a:r>
                      <a:endParaRPr lang="en-GB" sz="1800" dirty="0"/>
                    </a:p>
                  </a:txBody>
                  <a:tcPr>
                    <a:solidFill>
                      <a:schemeClr val="accent2">
                        <a:lumMod val="75000"/>
                      </a:schemeClr>
                    </a:solidFill>
                  </a:tcPr>
                </a:tc>
                <a:extLst>
                  <a:ext uri="{0D108BD9-81ED-4DB2-BD59-A6C34878D82A}">
                    <a16:rowId xmlns:a16="http://schemas.microsoft.com/office/drawing/2014/main" val="3822482138"/>
                  </a:ext>
                </a:extLst>
              </a:tr>
            </a:tbl>
          </a:graphicData>
        </a:graphic>
      </p:graphicFrame>
    </p:spTree>
    <p:extLst>
      <p:ext uri="{BB962C8B-B14F-4D97-AF65-F5344CB8AC3E}">
        <p14:creationId xmlns:p14="http://schemas.microsoft.com/office/powerpoint/2010/main" val="853325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755650" y="1600200"/>
            <a:ext cx="8067716" cy="3916363"/>
          </a:xfrm>
        </p:spPr>
        <p:txBody>
          <a:bodyPr/>
          <a:lstStyle/>
          <a:p>
            <a:pPr eaLnBrk="1" hangingPunct="1">
              <a:defRPr/>
            </a:pPr>
            <a:endParaRPr lang="en-GB" altLang="en-US" sz="2300" dirty="0"/>
          </a:p>
          <a:p>
            <a:pPr eaLnBrk="1" hangingPunct="1">
              <a:defRPr/>
            </a:pPr>
            <a:r>
              <a:rPr lang="en-GB" altLang="en-US" sz="2400" dirty="0"/>
              <a:t>All resources and teaching materials  available to you on Moodle</a:t>
            </a:r>
          </a:p>
          <a:p>
            <a:pPr marL="0" indent="0" eaLnBrk="1" hangingPunct="1">
              <a:buFont typeface="Arial" panose="020B0604020202020204" pitchFamily="34" charset="0"/>
              <a:buNone/>
              <a:defRPr/>
            </a:pPr>
            <a:endParaRPr lang="en-GB" altLang="en-US" sz="2400" dirty="0"/>
          </a:p>
          <a:p>
            <a:pPr eaLnBrk="1" hangingPunct="1">
              <a:defRPr/>
            </a:pPr>
            <a:r>
              <a:rPr lang="en-GB" altLang="en-US" sz="2400" dirty="0"/>
              <a:t>Important – </a:t>
            </a:r>
            <a:r>
              <a:rPr lang="en-GB" altLang="en-US" sz="2400" b="1" dirty="0"/>
              <a:t>Prepare</a:t>
            </a:r>
            <a:r>
              <a:rPr lang="en-GB" altLang="en-US" sz="2400" dirty="0"/>
              <a:t> - Check the Lesson schedule before coming to class</a:t>
            </a:r>
          </a:p>
          <a:p>
            <a:pPr marL="0" indent="0" eaLnBrk="1" hangingPunct="1">
              <a:buFont typeface="Arial" panose="020B0604020202020204" pitchFamily="34" charset="0"/>
              <a:buNone/>
              <a:defRPr/>
            </a:pPr>
            <a:endParaRPr lang="en-GB" altLang="en-US" dirty="0"/>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23/04/2025</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xfrm>
            <a:off x="7956550" y="6381750"/>
            <a:ext cx="730250" cy="339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defRPr/>
            </a:pPr>
            <a:fld id="{1B154F5C-D48F-F64E-8E4B-3224B1FA9E4E}" type="slidenum">
              <a:rPr lang="en-GB" altLang="en-US" smtClean="0"/>
              <a:pPr>
                <a:spcBef>
                  <a:spcPct val="0"/>
                </a:spcBef>
                <a:buFontTx/>
                <a:buNone/>
                <a:defRPr/>
              </a:pPr>
              <a:t>8</a:t>
            </a:fld>
            <a:endParaRPr lang="en-GB" altLang="en-US" sz="1200">
              <a:solidFill>
                <a:srgbClr val="898989"/>
              </a:solidFill>
            </a:endParaRP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anim calcmode="lin" valueType="num">
                                      <p:cBhvr additive="base">
                                        <p:cTn id="7"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3" end="3"/>
                                            </p:txEl>
                                          </p:spTgt>
                                        </p:tgtEl>
                                        <p:attrNameLst>
                                          <p:attrName>style.visibility</p:attrName>
                                        </p:attrNameLst>
                                      </p:cBhvr>
                                      <p:to>
                                        <p:strVal val="visible"/>
                                      </p:to>
                                    </p:set>
                                    <p:anim calcmode="lin" valueType="num">
                                      <p:cBhvr additive="base">
                                        <p:cTn id="13" dur="500" fill="hold"/>
                                        <p:tgtEl>
                                          <p:spTgt spid="3584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r>
              <a:rPr lang="en-GB" sz="3600" b="1" dirty="0"/>
              <a:t>Books and Materials </a:t>
            </a:r>
          </a:p>
        </p:txBody>
      </p:sp>
      <p:sp>
        <p:nvSpPr>
          <p:cNvPr id="4" name="Content Placeholder 3"/>
          <p:cNvSpPr>
            <a:spLocks noGrp="1"/>
          </p:cNvSpPr>
          <p:nvPr>
            <p:ph idx="1"/>
          </p:nvPr>
        </p:nvSpPr>
        <p:spPr>
          <a:xfrm>
            <a:off x="457200" y="836711"/>
            <a:ext cx="8484919" cy="4732815"/>
          </a:xfrm>
        </p:spPr>
        <p:txBody>
          <a:bodyPr>
            <a:normAutofit lnSpcReduction="10000"/>
          </a:bodyPr>
          <a:lstStyle/>
          <a:p>
            <a:pPr marL="0" indent="0">
              <a:spcAft>
                <a:spcPts val="600"/>
              </a:spcAft>
              <a:buNone/>
            </a:pPr>
            <a:r>
              <a:rPr lang="en-GB" sz="1600" b="1" dirty="0"/>
              <a:t>Essential: </a:t>
            </a:r>
          </a:p>
          <a:p>
            <a:pPr>
              <a:spcAft>
                <a:spcPts val="600"/>
              </a:spcAft>
            </a:pPr>
            <a:r>
              <a:rPr lang="en-GB" sz="1600" dirty="0"/>
              <a:t>Hitt, M. A., Ireland, R. D. and </a:t>
            </a:r>
            <a:r>
              <a:rPr lang="en-GB" sz="1600" dirty="0" err="1"/>
              <a:t>Hoskisson</a:t>
            </a:r>
            <a:r>
              <a:rPr lang="en-GB" sz="1600" dirty="0"/>
              <a:t>, R. E. (2019) </a:t>
            </a:r>
            <a:r>
              <a:rPr lang="en-GB" sz="1600" i="1" dirty="0"/>
              <a:t>Strategic Management: Competitiveness &amp; Globalization: Concepts &amp; Cases</a:t>
            </a:r>
            <a:r>
              <a:rPr lang="en-GB" sz="1600" dirty="0"/>
              <a:t>. Cengage learning. </a:t>
            </a:r>
          </a:p>
          <a:p>
            <a:pPr>
              <a:spcAft>
                <a:spcPts val="600"/>
              </a:spcAft>
            </a:pPr>
            <a:r>
              <a:rPr lang="en-GB" sz="1600" dirty="0"/>
              <a:t>David F. R., David, F. R and David, M. E.(2017). </a:t>
            </a:r>
            <a:r>
              <a:rPr lang="en-GB" sz="1600" i="1" dirty="0"/>
              <a:t>Strategic Management: Concepts and Cases: A Competitive Advantage Approach</a:t>
            </a:r>
            <a:r>
              <a:rPr lang="en-GB" sz="1600" dirty="0"/>
              <a:t>. Pearson</a:t>
            </a:r>
          </a:p>
          <a:p>
            <a:pPr>
              <a:spcAft>
                <a:spcPts val="600"/>
              </a:spcAft>
            </a:pPr>
            <a:endParaRPr lang="en-GB" sz="1600" dirty="0"/>
          </a:p>
          <a:p>
            <a:pPr marL="0" indent="0">
              <a:spcAft>
                <a:spcPts val="600"/>
              </a:spcAft>
              <a:buNone/>
            </a:pPr>
            <a:r>
              <a:rPr lang="en-GB" sz="1600" b="1" dirty="0"/>
              <a:t>Further reading:</a:t>
            </a:r>
          </a:p>
          <a:p>
            <a:pPr>
              <a:spcAft>
                <a:spcPts val="600"/>
              </a:spcAft>
            </a:pPr>
            <a:r>
              <a:rPr lang="en-GB" sz="1600" dirty="0"/>
              <a:t>Johnson, G and </a:t>
            </a:r>
            <a:r>
              <a:rPr lang="en-GB" sz="1600" dirty="0" err="1"/>
              <a:t>Schole</a:t>
            </a:r>
            <a:r>
              <a:rPr lang="en-GB" sz="1600" dirty="0"/>
              <a:t>, K. (2010). </a:t>
            </a:r>
            <a:r>
              <a:rPr lang="en-GB" sz="1600" i="1" dirty="0"/>
              <a:t>Exploring Strategy</a:t>
            </a:r>
            <a:r>
              <a:rPr lang="en-GB" sz="1600" dirty="0"/>
              <a:t>. Harlow: FT Prentice Hall.</a:t>
            </a:r>
          </a:p>
          <a:p>
            <a:pPr>
              <a:spcAft>
                <a:spcPts val="600"/>
              </a:spcAft>
            </a:pPr>
            <a:r>
              <a:rPr lang="en-GB" sz="1600" dirty="0"/>
              <a:t>Lynch, R., Corporate Strategy, Harlow: FT Prentice Hall, 2010.</a:t>
            </a:r>
          </a:p>
          <a:p>
            <a:pPr>
              <a:spcAft>
                <a:spcPts val="600"/>
              </a:spcAft>
            </a:pPr>
            <a:r>
              <a:rPr lang="en-GB" sz="1600" dirty="0"/>
              <a:t>Mintzberg, H., Ahlstrand, B., and Lampel, J. (2008). </a:t>
            </a:r>
            <a:r>
              <a:rPr lang="en-GB" sz="1600" i="1" dirty="0"/>
              <a:t>Strategy Safari: The Complete Guide Through the Wilds of Strategic Management.</a:t>
            </a:r>
            <a:r>
              <a:rPr lang="en-GB" sz="1600" dirty="0"/>
              <a:t> Harlow: FT Prentice Hall, 2008. </a:t>
            </a:r>
          </a:p>
          <a:p>
            <a:pPr>
              <a:spcAft>
                <a:spcPts val="600"/>
              </a:spcAft>
            </a:pPr>
            <a:r>
              <a:rPr lang="en-GB" sz="1600" dirty="0"/>
              <a:t>Hayes, J., (2010). </a:t>
            </a:r>
            <a:r>
              <a:rPr lang="en-GB" sz="1600" i="1" dirty="0"/>
              <a:t>The Theory and Practice of Change Management.</a:t>
            </a:r>
            <a:r>
              <a:rPr lang="en-GB" sz="1600" dirty="0"/>
              <a:t> Palgrave </a:t>
            </a:r>
          </a:p>
          <a:p>
            <a:pPr>
              <a:spcAft>
                <a:spcPts val="600"/>
              </a:spcAft>
            </a:pPr>
            <a:r>
              <a:rPr lang="en-GB" sz="1600" dirty="0" err="1"/>
              <a:t>Ridderstral</a:t>
            </a:r>
            <a:r>
              <a:rPr lang="en-GB" sz="1600" dirty="0"/>
              <a:t>, J. and Nordstrum, K. (2007) </a:t>
            </a:r>
            <a:r>
              <a:rPr lang="en-GB" sz="1600" i="1" dirty="0"/>
              <a:t>Funky Business.</a:t>
            </a:r>
            <a:r>
              <a:rPr lang="en-GB" sz="1600" dirty="0"/>
              <a:t> Harlow: FT Prentice Hall, 2007 </a:t>
            </a:r>
          </a:p>
          <a:p>
            <a:pPr>
              <a:spcAft>
                <a:spcPts val="600"/>
              </a:spcAft>
            </a:pPr>
            <a:r>
              <a:rPr lang="en-GB" sz="1600" dirty="0"/>
              <a:t>Senge, P. M. (2006) </a:t>
            </a:r>
            <a:r>
              <a:rPr lang="en-GB" sz="1600" i="1" dirty="0"/>
              <a:t>The Fifth Discipline</a:t>
            </a:r>
            <a:r>
              <a:rPr lang="en-GB" sz="1600" dirty="0"/>
              <a:t>. London: Random House Business Books</a:t>
            </a:r>
          </a:p>
        </p:txBody>
      </p:sp>
    </p:spTree>
    <p:extLst>
      <p:ext uri="{BB962C8B-B14F-4D97-AF65-F5344CB8AC3E}">
        <p14:creationId xmlns:p14="http://schemas.microsoft.com/office/powerpoint/2010/main" val="127790651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41641"/>
            <a:ext cx="8229600" cy="1143000"/>
          </a:xfrm>
        </p:spPr>
        <p:txBody>
          <a:bodyPr>
            <a:normAutofit/>
          </a:bodyPr>
          <a:lstStyle/>
          <a:p>
            <a:r>
              <a:rPr lang="en-GB" sz="4000" b="1" dirty="0"/>
              <a:t>Assignment Brief</a:t>
            </a:r>
          </a:p>
        </p:txBody>
      </p:sp>
    </p:spTree>
    <p:extLst>
      <p:ext uri="{BB962C8B-B14F-4D97-AF65-F5344CB8AC3E}">
        <p14:creationId xmlns:p14="http://schemas.microsoft.com/office/powerpoint/2010/main" val="300685610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066C7-C42E-4525-1D07-130BBB69C9F2}"/>
              </a:ext>
            </a:extLst>
          </p:cNvPr>
          <p:cNvSpPr>
            <a:spLocks noGrp="1"/>
          </p:cNvSpPr>
          <p:nvPr>
            <p:ph type="ctrTitle"/>
          </p:nvPr>
        </p:nvSpPr>
        <p:spPr>
          <a:xfrm>
            <a:off x="1007418" y="1626892"/>
            <a:ext cx="7772400" cy="1470025"/>
          </a:xfrm>
        </p:spPr>
        <p:txBody>
          <a:bodyPr>
            <a:normAutofit/>
          </a:bodyPr>
          <a:lstStyle/>
          <a:p>
            <a:r>
              <a:rPr lang="en-GB" sz="4000" b="1" dirty="0"/>
              <a:t>Introduction to strategic management</a:t>
            </a:r>
          </a:p>
        </p:txBody>
      </p:sp>
    </p:spTree>
    <p:extLst>
      <p:ext uri="{BB962C8B-B14F-4D97-AF65-F5344CB8AC3E}">
        <p14:creationId xmlns:p14="http://schemas.microsoft.com/office/powerpoint/2010/main" val="4199620933"/>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9816" y="618983"/>
            <a:ext cx="8229599" cy="354793"/>
          </a:xfrm>
        </p:spPr>
        <p:txBody>
          <a:bodyPr>
            <a:normAutofit fontScale="90000"/>
          </a:bodyPr>
          <a:lstStyle/>
          <a:p>
            <a:r>
              <a:rPr lang="en-US" dirty="0"/>
              <a:t>LEARNING OBJECTIVES</a:t>
            </a:r>
          </a:p>
        </p:txBody>
      </p:sp>
      <p:sp>
        <p:nvSpPr>
          <p:cNvPr id="5" name="Text Placeholder 4"/>
          <p:cNvSpPr>
            <a:spLocks noGrp="1"/>
          </p:cNvSpPr>
          <p:nvPr>
            <p:ph type="body" sz="quarter" idx="10"/>
          </p:nvPr>
        </p:nvSpPr>
        <p:spPr>
          <a:xfrm>
            <a:off x="169816" y="1582387"/>
            <a:ext cx="8804367" cy="3693226"/>
          </a:xfrm>
          <a:noFill/>
        </p:spPr>
        <p:txBody>
          <a:bodyPr/>
          <a:lstStyle/>
          <a:p>
            <a:pPr>
              <a:spcBef>
                <a:spcPts val="600"/>
              </a:spcBef>
            </a:pPr>
            <a:r>
              <a:rPr lang="en-US" sz="1800" b="1" dirty="0"/>
              <a:t>This session should provide you with the strategic management knowledge needed to:</a:t>
            </a:r>
          </a:p>
          <a:p>
            <a:pPr marL="571500" indent="-571500">
              <a:spcBef>
                <a:spcPts val="600"/>
              </a:spcBef>
              <a:buFont typeface="Arial" panose="020B0604020202020204" pitchFamily="34" charset="0"/>
              <a:buChar char="•"/>
              <a:tabLst>
                <a:tab pos="571500" algn="l"/>
              </a:tabLst>
            </a:pPr>
            <a:r>
              <a:rPr lang="en-US" sz="1800" dirty="0"/>
              <a:t>Define strategic competitiveness, strategy, competitive advantage, above-average returns, and the strategic management process.</a:t>
            </a:r>
          </a:p>
          <a:p>
            <a:pPr marL="571500" indent="-571500">
              <a:spcBef>
                <a:spcPts val="600"/>
              </a:spcBef>
              <a:buFont typeface="Arial" panose="020B0604020202020204" pitchFamily="34" charset="0"/>
              <a:buChar char="•"/>
              <a:tabLst>
                <a:tab pos="571500" algn="l"/>
              </a:tabLst>
            </a:pPr>
            <a:r>
              <a:rPr lang="en-US" sz="1800" dirty="0"/>
              <a:t>Describe the competitive landscape and explain how globalization and technological changes shape it.</a:t>
            </a:r>
          </a:p>
          <a:p>
            <a:pPr marL="571500" indent="-571500">
              <a:spcBef>
                <a:spcPts val="600"/>
              </a:spcBef>
              <a:buFont typeface="Arial" panose="020B0604020202020204" pitchFamily="34" charset="0"/>
              <a:buChar char="•"/>
              <a:tabLst>
                <a:tab pos="571500" algn="l"/>
              </a:tabLst>
            </a:pPr>
            <a:r>
              <a:rPr lang="en-US" sz="1800" dirty="0"/>
              <a:t>Use the industrial organization (I</a:t>
            </a:r>
            <a:r>
              <a:rPr lang="en-US" sz="1800" spc="-1000" dirty="0"/>
              <a:t> </a:t>
            </a:r>
            <a:r>
              <a:rPr lang="en-US" sz="1800" dirty="0"/>
              <a:t>/</a:t>
            </a:r>
            <a:r>
              <a:rPr lang="en-US" sz="1800" spc="-1000" dirty="0"/>
              <a:t> </a:t>
            </a:r>
            <a:r>
              <a:rPr lang="en-US" sz="1800" dirty="0"/>
              <a:t>O) model to explain how firms can earn above-average returns.</a:t>
            </a:r>
          </a:p>
          <a:p>
            <a:pPr marL="571500" indent="-571500">
              <a:spcBef>
                <a:spcPts val="600"/>
              </a:spcBef>
              <a:buFont typeface="Arial" panose="020B0604020202020204" pitchFamily="34" charset="0"/>
              <a:buChar char="•"/>
              <a:tabLst>
                <a:tab pos="571500" algn="l"/>
              </a:tabLst>
            </a:pPr>
            <a:r>
              <a:rPr lang="en-US" sz="1800" dirty="0"/>
              <a:t>Describe vision and mission and discuss their value.</a:t>
            </a:r>
          </a:p>
          <a:p>
            <a:pPr marL="571500" indent="-571500">
              <a:spcBef>
                <a:spcPts val="600"/>
              </a:spcBef>
              <a:buFont typeface="Arial" panose="020B0604020202020204" pitchFamily="34" charset="0"/>
              <a:buChar char="•"/>
              <a:tabLst>
                <a:tab pos="571500" algn="l"/>
              </a:tabLst>
            </a:pPr>
            <a:r>
              <a:rPr lang="en-US" sz="1800" dirty="0"/>
              <a:t>Describe the work of strategic leaders.</a:t>
            </a:r>
          </a:p>
          <a:p>
            <a:pPr marL="571500" indent="-571500">
              <a:spcBef>
                <a:spcPts val="600"/>
              </a:spcBef>
              <a:buFont typeface="Arial" panose="020B0604020202020204" pitchFamily="34" charset="0"/>
              <a:buChar char="•"/>
              <a:tabLst>
                <a:tab pos="571500" algn="l"/>
              </a:tabLst>
            </a:pPr>
            <a:r>
              <a:rPr lang="en-US" sz="1800" dirty="0"/>
              <a:t>Explain the strategic management process.</a:t>
            </a:r>
          </a:p>
        </p:txBody>
      </p:sp>
    </p:spTree>
    <p:extLst>
      <p:ext uri="{BB962C8B-B14F-4D97-AF65-F5344CB8AC3E}">
        <p14:creationId xmlns:p14="http://schemas.microsoft.com/office/powerpoint/2010/main" val="343044283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Defining Strategy</a:t>
            </a:r>
          </a:p>
        </p:txBody>
      </p:sp>
      <p:pic>
        <p:nvPicPr>
          <p:cNvPr id="6" name="Content Placeholder 5" descr="Person watching empty phone">
            <a:extLst>
              <a:ext uri="{FF2B5EF4-FFF2-40B4-BE49-F238E27FC236}">
                <a16:creationId xmlns:a16="http://schemas.microsoft.com/office/drawing/2014/main" id="{35ADCB79-21AA-4851-77F0-CDE01D6BCF9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l="32356" r="64" b="-2"/>
          <a:stretch/>
        </p:blipFill>
        <p:spPr>
          <a:xfrm>
            <a:off x="457200" y="1600201"/>
            <a:ext cx="4038600" cy="3989040"/>
          </a:xfrm>
          <a:noFill/>
        </p:spPr>
      </p:pic>
      <p:sp>
        <p:nvSpPr>
          <p:cNvPr id="3" name="Content Placeholder 2"/>
          <p:cNvSpPr>
            <a:spLocks noGrp="1"/>
          </p:cNvSpPr>
          <p:nvPr>
            <p:ph sz="half" idx="2"/>
          </p:nvPr>
        </p:nvSpPr>
        <p:spPr>
          <a:xfrm>
            <a:off x="4648200" y="1600201"/>
            <a:ext cx="4038600" cy="3989040"/>
          </a:xfrm>
        </p:spPr>
        <p:txBody>
          <a:bodyPr>
            <a:normAutofit/>
          </a:bodyPr>
          <a:lstStyle/>
          <a:p>
            <a:pPr marL="0" indent="0">
              <a:spcAft>
                <a:spcPts val="600"/>
              </a:spcAft>
              <a:buNone/>
            </a:pPr>
            <a:r>
              <a:rPr lang="en-GB" b="1" dirty="0"/>
              <a:t>Activity 1.1</a:t>
            </a:r>
          </a:p>
          <a:p>
            <a:pPr>
              <a:spcAft>
                <a:spcPts val="600"/>
              </a:spcAft>
            </a:pPr>
            <a:endParaRPr lang="en-GB" dirty="0"/>
          </a:p>
          <a:p>
            <a:pPr>
              <a:spcAft>
                <a:spcPts val="600"/>
              </a:spcAft>
            </a:pPr>
            <a:r>
              <a:rPr lang="en-GB" dirty="0"/>
              <a:t>Go to the Internet and search for the definition of </a:t>
            </a:r>
            <a:r>
              <a:rPr lang="en-GB" b="1" dirty="0"/>
              <a:t>Competitive advantage</a:t>
            </a:r>
            <a:r>
              <a:rPr lang="en-GB" dirty="0"/>
              <a:t>.</a:t>
            </a:r>
          </a:p>
          <a:p>
            <a:pPr>
              <a:spcAft>
                <a:spcPts val="600"/>
              </a:spcAft>
            </a:pPr>
            <a:r>
              <a:rPr lang="en-GB" dirty="0"/>
              <a:t>Highlight the key words / phrases in the strategy definition and let’s discuss. </a:t>
            </a:r>
          </a:p>
          <a:p>
            <a:pPr>
              <a:spcAft>
                <a:spcPts val="600"/>
              </a:spcAft>
            </a:pPr>
            <a:r>
              <a:rPr lang="en-GB" dirty="0"/>
              <a:t>Send your comments to week 1 discussion forum </a:t>
            </a:r>
          </a:p>
          <a:p>
            <a:pPr marL="0" indent="0">
              <a:spcAft>
                <a:spcPts val="600"/>
              </a:spcAft>
              <a:buNone/>
            </a:pPr>
            <a:endParaRPr lang="en-GB" dirty="0"/>
          </a:p>
        </p:txBody>
      </p:sp>
    </p:spTree>
    <p:extLst>
      <p:ext uri="{BB962C8B-B14F-4D97-AF65-F5344CB8AC3E}">
        <p14:creationId xmlns:p14="http://schemas.microsoft.com/office/powerpoint/2010/main" val="3401285425"/>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Defining Strategy</a:t>
            </a:r>
            <a:endParaRPr lang="en-US" sz="1800" dirty="0"/>
          </a:p>
        </p:txBody>
      </p:sp>
      <p:sp>
        <p:nvSpPr>
          <p:cNvPr id="5" name="Text Placeholder 4"/>
          <p:cNvSpPr>
            <a:spLocks noGrp="1"/>
          </p:cNvSpPr>
          <p:nvPr>
            <p:ph type="body" sz="quarter" idx="10"/>
          </p:nvPr>
        </p:nvSpPr>
        <p:spPr/>
        <p:txBody>
          <a:bodyPr/>
          <a:lstStyle/>
          <a:p>
            <a:pPr>
              <a:spcBef>
                <a:spcPts val="600"/>
              </a:spcBef>
            </a:pPr>
            <a:r>
              <a:rPr lang="en-US" dirty="0"/>
              <a:t>Firms achieve </a:t>
            </a:r>
            <a:r>
              <a:rPr lang="en-US" b="1" dirty="0"/>
              <a:t>strategic competitiveness </a:t>
            </a:r>
            <a:r>
              <a:rPr lang="en-US" dirty="0"/>
              <a:t>by formulating and implementing a value-creating strategy.</a:t>
            </a:r>
          </a:p>
          <a:p>
            <a:pPr lvl="1">
              <a:spcBef>
                <a:spcPts val="600"/>
              </a:spcBef>
            </a:pPr>
            <a:r>
              <a:rPr lang="en-US" dirty="0"/>
              <a:t>A </a:t>
            </a:r>
            <a:r>
              <a:rPr lang="en-US" b="1" dirty="0"/>
              <a:t>strategy</a:t>
            </a:r>
            <a:r>
              <a:rPr lang="en-US" dirty="0"/>
              <a:t> is an integrated and coordinated set of </a:t>
            </a:r>
            <a:r>
              <a:rPr lang="en-US" b="1" dirty="0">
                <a:solidFill>
                  <a:srgbClr val="0070C0"/>
                </a:solidFill>
              </a:rPr>
              <a:t>commitments</a:t>
            </a:r>
            <a:r>
              <a:rPr lang="en-US" dirty="0"/>
              <a:t> and </a:t>
            </a:r>
            <a:r>
              <a:rPr lang="en-US" b="1" dirty="0">
                <a:solidFill>
                  <a:srgbClr val="0070C0"/>
                </a:solidFill>
              </a:rPr>
              <a:t>actions</a:t>
            </a:r>
            <a:r>
              <a:rPr lang="en-US" dirty="0"/>
              <a:t> designed to </a:t>
            </a:r>
            <a:r>
              <a:rPr lang="en-US" b="1" dirty="0">
                <a:solidFill>
                  <a:srgbClr val="0070C0"/>
                </a:solidFill>
              </a:rPr>
              <a:t>exploit core competencies</a:t>
            </a:r>
            <a:r>
              <a:rPr lang="en-US" dirty="0"/>
              <a:t> and gain a </a:t>
            </a:r>
            <a:r>
              <a:rPr lang="en-US" b="1" dirty="0">
                <a:solidFill>
                  <a:srgbClr val="0070C0"/>
                </a:solidFill>
              </a:rPr>
              <a:t>competitive advantage</a:t>
            </a:r>
            <a:r>
              <a:rPr lang="en-US" dirty="0"/>
              <a:t>.</a:t>
            </a:r>
          </a:p>
          <a:p>
            <a:pPr lvl="2">
              <a:spcBef>
                <a:spcPts val="600"/>
              </a:spcBef>
            </a:pPr>
            <a:r>
              <a:rPr lang="en-US" dirty="0"/>
              <a:t>When choosing a strategy, firms make choices among competing alternatives as the pathway for deciding how they will pursue strategic competitiveness.</a:t>
            </a:r>
          </a:p>
          <a:p>
            <a:pPr lvl="3">
              <a:spcBef>
                <a:spcPts val="600"/>
              </a:spcBef>
            </a:pPr>
            <a:r>
              <a:rPr lang="en-US" dirty="0"/>
              <a:t>The chosen strategy indicates what the firm </a:t>
            </a:r>
            <a:r>
              <a:rPr lang="en-US" i="1" dirty="0"/>
              <a:t>will </a:t>
            </a:r>
            <a:r>
              <a:rPr lang="en-US" dirty="0"/>
              <a:t>and</a:t>
            </a:r>
            <a:r>
              <a:rPr lang="en-US" i="1" dirty="0"/>
              <a:t> will not do</a:t>
            </a:r>
            <a:r>
              <a:rPr lang="en-US" dirty="0"/>
              <a:t>.</a:t>
            </a:r>
          </a:p>
        </p:txBody>
      </p:sp>
    </p:spTree>
    <p:extLst>
      <p:ext uri="{BB962C8B-B14F-4D97-AF65-F5344CB8AC3E}">
        <p14:creationId xmlns:p14="http://schemas.microsoft.com/office/powerpoint/2010/main" val="1559189539"/>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Competitive Advantage</a:t>
            </a:r>
            <a:endParaRPr lang="en-US" sz="1800" dirty="0"/>
          </a:p>
        </p:txBody>
      </p:sp>
      <p:sp>
        <p:nvSpPr>
          <p:cNvPr id="5" name="Text Placeholder 4"/>
          <p:cNvSpPr>
            <a:spLocks noGrp="1"/>
          </p:cNvSpPr>
          <p:nvPr>
            <p:ph type="body" sz="quarter" idx="10"/>
          </p:nvPr>
        </p:nvSpPr>
        <p:spPr/>
        <p:txBody>
          <a:bodyPr/>
          <a:lstStyle/>
          <a:p>
            <a:pPr>
              <a:spcBef>
                <a:spcPts val="600"/>
              </a:spcBef>
            </a:pPr>
            <a:r>
              <a:rPr lang="en-US" dirty="0"/>
              <a:t>A firm has a </a:t>
            </a:r>
            <a:r>
              <a:rPr lang="en-US" b="1" dirty="0"/>
              <a:t>competitive advantage </a:t>
            </a:r>
            <a:r>
              <a:rPr lang="en-US" dirty="0"/>
              <a:t>when by implementing a chosen strategy, it creates </a:t>
            </a:r>
            <a:r>
              <a:rPr lang="en-US" b="1" dirty="0">
                <a:solidFill>
                  <a:srgbClr val="0070C0"/>
                </a:solidFill>
              </a:rPr>
              <a:t>superior value </a:t>
            </a:r>
            <a:r>
              <a:rPr lang="en-US" dirty="0"/>
              <a:t>for customers and when competitors are not able to imitate the value the firm’s products create or find it too expensive to attempt imitation.</a:t>
            </a:r>
          </a:p>
          <a:p>
            <a:pPr lvl="1">
              <a:spcBef>
                <a:spcPts val="600"/>
              </a:spcBef>
            </a:pPr>
            <a:r>
              <a:rPr lang="en-US" dirty="0"/>
              <a:t>No competitive advantage is permanent.</a:t>
            </a:r>
          </a:p>
          <a:p>
            <a:pPr lvl="2">
              <a:spcBef>
                <a:spcPts val="600"/>
              </a:spcBef>
            </a:pPr>
            <a:r>
              <a:rPr lang="en-US" sz="1800" dirty="0"/>
              <a:t>How long a competitive advantage will last depends on how quickly competitors can acquire the skills needed to duplicate the benefits of a firm’s value-creating strategy.</a:t>
            </a:r>
            <a:endParaRPr lang="en-US" sz="900" dirty="0"/>
          </a:p>
        </p:txBody>
      </p:sp>
    </p:spTree>
    <p:extLst>
      <p:ext uri="{BB962C8B-B14F-4D97-AF65-F5344CB8AC3E}">
        <p14:creationId xmlns:p14="http://schemas.microsoft.com/office/powerpoint/2010/main" val="165181797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Above-average returns</a:t>
            </a:r>
            <a:endParaRPr lang="en-US" sz="1800" dirty="0"/>
          </a:p>
        </p:txBody>
      </p:sp>
      <p:sp>
        <p:nvSpPr>
          <p:cNvPr id="5" name="Text Placeholder 4"/>
          <p:cNvSpPr>
            <a:spLocks noGrp="1"/>
          </p:cNvSpPr>
          <p:nvPr>
            <p:ph type="body" sz="quarter" idx="10"/>
          </p:nvPr>
        </p:nvSpPr>
        <p:spPr/>
        <p:txBody>
          <a:bodyPr/>
          <a:lstStyle/>
          <a:p>
            <a:pPr>
              <a:spcBef>
                <a:spcPts val="600"/>
              </a:spcBef>
            </a:pPr>
            <a:r>
              <a:rPr lang="en-US" b="1" dirty="0"/>
              <a:t>Above-average returns </a:t>
            </a:r>
            <a:r>
              <a:rPr lang="en-US" dirty="0"/>
              <a:t>are returns in excess of what an investor expects to earn from other investments with a similar amount of risk. </a:t>
            </a:r>
          </a:p>
          <a:p>
            <a:pPr lvl="1">
              <a:spcBef>
                <a:spcPts val="600"/>
              </a:spcBef>
            </a:pPr>
            <a:r>
              <a:rPr lang="en-US" b="1" dirty="0"/>
              <a:t>Risk</a:t>
            </a:r>
            <a:r>
              <a:rPr lang="en-US" dirty="0"/>
              <a:t> is an investor’s uncertainty about the economic gains or losses that will result from a particular investment.</a:t>
            </a:r>
          </a:p>
          <a:p>
            <a:pPr lvl="2">
              <a:spcBef>
                <a:spcPts val="600"/>
              </a:spcBef>
            </a:pPr>
            <a:r>
              <a:rPr lang="en-US" dirty="0"/>
              <a:t>The most successful companies learn how to manage risk effectively.</a:t>
            </a:r>
          </a:p>
          <a:p>
            <a:pPr lvl="3">
              <a:spcBef>
                <a:spcPts val="600"/>
              </a:spcBef>
            </a:pPr>
            <a:r>
              <a:rPr lang="en-US" dirty="0"/>
              <a:t>Doing so reduces investors’ uncertainty about the outcomes of their investment.</a:t>
            </a:r>
          </a:p>
        </p:txBody>
      </p:sp>
    </p:spTree>
    <p:extLst>
      <p:ext uri="{BB962C8B-B14F-4D97-AF65-F5344CB8AC3E}">
        <p14:creationId xmlns:p14="http://schemas.microsoft.com/office/powerpoint/2010/main" val="124417762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376518"/>
            <a:ext cx="8570259" cy="1041120"/>
          </a:xfrm>
        </p:spPr>
        <p:txBody>
          <a:bodyPr>
            <a:noAutofit/>
          </a:bodyPr>
          <a:lstStyle/>
          <a:p>
            <a:r>
              <a:rPr lang="en-US" sz="2800" dirty="0"/>
              <a:t>Competitive advantage &amp; above-average returns</a:t>
            </a:r>
            <a:endParaRPr lang="en-US" sz="1400" dirty="0"/>
          </a:p>
        </p:txBody>
      </p:sp>
      <p:sp>
        <p:nvSpPr>
          <p:cNvPr id="5" name="Text Placeholder 4"/>
          <p:cNvSpPr>
            <a:spLocks noGrp="1"/>
          </p:cNvSpPr>
          <p:nvPr>
            <p:ph type="body" sz="quarter" idx="10"/>
          </p:nvPr>
        </p:nvSpPr>
        <p:spPr/>
        <p:txBody>
          <a:bodyPr/>
          <a:lstStyle/>
          <a:p>
            <a:pPr marL="342900" lvl="2" indent="-342900">
              <a:spcBef>
                <a:spcPts val="600"/>
              </a:spcBef>
            </a:pPr>
            <a:r>
              <a:rPr lang="en-US" sz="2800" dirty="0">
                <a:ea typeface="+mn-ea"/>
                <a:cs typeface="+mn-cs"/>
              </a:rPr>
              <a:t>Firms without a competitive advantage or those that do not compete in an attractive industry earn, at best, average returns.</a:t>
            </a:r>
          </a:p>
          <a:p>
            <a:pPr lvl="1">
              <a:spcBef>
                <a:spcPts val="600"/>
              </a:spcBef>
            </a:pPr>
            <a:r>
              <a:rPr lang="en-US" b="1" dirty="0"/>
              <a:t>Average returns </a:t>
            </a:r>
            <a:r>
              <a:rPr lang="en-US" dirty="0"/>
              <a:t>are returns equal to those an investor expects to earn from other investments possessing a similar amount of risk.</a:t>
            </a:r>
          </a:p>
          <a:p>
            <a:pPr lvl="2">
              <a:spcBef>
                <a:spcPts val="600"/>
              </a:spcBef>
            </a:pPr>
            <a:r>
              <a:rPr lang="en-US" sz="1800" dirty="0"/>
              <a:t>Over time, an inability to earn at least average returns results first in decline and, eventually, failure.</a:t>
            </a:r>
          </a:p>
        </p:txBody>
      </p:sp>
    </p:spTree>
    <p:extLst>
      <p:ext uri="{BB962C8B-B14F-4D97-AF65-F5344CB8AC3E}">
        <p14:creationId xmlns:p14="http://schemas.microsoft.com/office/powerpoint/2010/main" val="23438166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dirty="0"/>
              <a:t>Strategic Management, competitiveness and above-average returns</a:t>
            </a:r>
            <a:endParaRPr lang="en-US" sz="1400" dirty="0"/>
          </a:p>
        </p:txBody>
      </p:sp>
      <p:sp>
        <p:nvSpPr>
          <p:cNvPr id="5" name="Text Placeholder 4"/>
          <p:cNvSpPr>
            <a:spLocks noGrp="1"/>
          </p:cNvSpPr>
          <p:nvPr>
            <p:ph type="body" sz="quarter" idx="10"/>
          </p:nvPr>
        </p:nvSpPr>
        <p:spPr/>
        <p:txBody>
          <a:bodyPr/>
          <a:lstStyle/>
          <a:p>
            <a:pPr marL="342900" lvl="2" indent="-342900">
              <a:spcBef>
                <a:spcPts val="600"/>
              </a:spcBef>
            </a:pPr>
            <a:r>
              <a:rPr lang="en-US" sz="2800" dirty="0">
                <a:ea typeface="+mn-ea"/>
                <a:cs typeface="+mn-cs"/>
              </a:rPr>
              <a:t>The </a:t>
            </a:r>
            <a:r>
              <a:rPr lang="en-US" sz="2800" b="1" dirty="0">
                <a:ea typeface="+mn-ea"/>
                <a:cs typeface="+mn-cs"/>
              </a:rPr>
              <a:t>strategic management process </a:t>
            </a:r>
            <a:r>
              <a:rPr lang="en-US" sz="2800" dirty="0">
                <a:ea typeface="+mn-ea"/>
                <a:cs typeface="+mn-cs"/>
              </a:rPr>
              <a:t>is the full set of commitments, decisions, and actions firms take to achieve </a:t>
            </a:r>
            <a:r>
              <a:rPr lang="en-US" sz="2800" b="1" dirty="0">
                <a:solidFill>
                  <a:srgbClr val="0070C0"/>
                </a:solidFill>
                <a:ea typeface="+mn-ea"/>
                <a:cs typeface="+mn-cs"/>
              </a:rPr>
              <a:t>strategic competitiveness </a:t>
            </a:r>
            <a:r>
              <a:rPr lang="en-US" sz="2800" dirty="0">
                <a:ea typeface="+mn-ea"/>
                <a:cs typeface="+mn-cs"/>
              </a:rPr>
              <a:t>and earn </a:t>
            </a:r>
            <a:r>
              <a:rPr lang="en-US" sz="2800" b="1" dirty="0">
                <a:solidFill>
                  <a:srgbClr val="0070C0"/>
                </a:solidFill>
                <a:ea typeface="+mn-ea"/>
                <a:cs typeface="+mn-cs"/>
              </a:rPr>
              <a:t>above-average returns</a:t>
            </a:r>
            <a:r>
              <a:rPr lang="en-US" sz="2800" dirty="0">
                <a:ea typeface="+mn-ea"/>
                <a:cs typeface="+mn-cs"/>
              </a:rPr>
              <a:t>.</a:t>
            </a:r>
          </a:p>
          <a:p>
            <a:pPr marL="800100" lvl="3" indent="-342900">
              <a:spcBef>
                <a:spcPts val="600"/>
              </a:spcBef>
            </a:pPr>
            <a:r>
              <a:rPr lang="en-US" sz="2400" dirty="0">
                <a:ea typeface="+mn-ea"/>
                <a:cs typeface="+mn-cs"/>
              </a:rPr>
              <a:t>The process involves </a:t>
            </a:r>
            <a:r>
              <a:rPr lang="en-US" sz="2400" b="1" dirty="0">
                <a:ea typeface="+mn-ea"/>
                <a:cs typeface="+mn-cs"/>
              </a:rPr>
              <a:t>analysis</a:t>
            </a:r>
            <a:r>
              <a:rPr lang="en-US" sz="2400" dirty="0">
                <a:ea typeface="+mn-ea"/>
                <a:cs typeface="+mn-cs"/>
              </a:rPr>
              <a:t>, </a:t>
            </a:r>
            <a:r>
              <a:rPr lang="en-US" sz="2400" b="1" dirty="0">
                <a:ea typeface="+mn-ea"/>
                <a:cs typeface="+mn-cs"/>
              </a:rPr>
              <a:t>strategy</a:t>
            </a:r>
            <a:r>
              <a:rPr lang="en-US" sz="2400" dirty="0">
                <a:ea typeface="+mn-ea"/>
                <a:cs typeface="+mn-cs"/>
              </a:rPr>
              <a:t>, and </a:t>
            </a:r>
            <a:r>
              <a:rPr lang="en-US" sz="2400" b="1" dirty="0">
                <a:ea typeface="+mn-ea"/>
                <a:cs typeface="+mn-cs"/>
              </a:rPr>
              <a:t>performance</a:t>
            </a:r>
            <a:r>
              <a:rPr lang="en-US" sz="2400" dirty="0">
                <a:ea typeface="+mn-ea"/>
                <a:cs typeface="+mn-cs"/>
              </a:rPr>
              <a:t> (the </a:t>
            </a:r>
            <a:r>
              <a:rPr lang="en-US" sz="2400" b="1" dirty="0">
                <a:ea typeface="+mn-ea"/>
                <a:cs typeface="+mn-cs"/>
              </a:rPr>
              <a:t>A</a:t>
            </a:r>
            <a:r>
              <a:rPr lang="en-US" sz="2400" b="1" spc="-1000" dirty="0">
                <a:ea typeface="+mn-ea"/>
                <a:cs typeface="+mn-cs"/>
              </a:rPr>
              <a:t> </a:t>
            </a:r>
            <a:r>
              <a:rPr lang="en-US" sz="2400" b="1" dirty="0">
                <a:ea typeface="+mn-ea"/>
                <a:cs typeface="+mn-cs"/>
              </a:rPr>
              <a:t>-</a:t>
            </a:r>
            <a:r>
              <a:rPr lang="en-US" sz="2400" b="1" spc="-1000" dirty="0">
                <a:ea typeface="+mn-ea"/>
                <a:cs typeface="+mn-cs"/>
              </a:rPr>
              <a:t> </a:t>
            </a:r>
            <a:r>
              <a:rPr lang="en-US" sz="2400" b="1" dirty="0">
                <a:ea typeface="+mn-ea"/>
                <a:cs typeface="+mn-cs"/>
              </a:rPr>
              <a:t>S</a:t>
            </a:r>
            <a:r>
              <a:rPr lang="en-US" sz="2400" b="1" spc="-1000" dirty="0">
                <a:ea typeface="+mn-ea"/>
                <a:cs typeface="+mn-cs"/>
              </a:rPr>
              <a:t> </a:t>
            </a:r>
            <a:r>
              <a:rPr lang="en-US" sz="2400" b="1" dirty="0">
                <a:ea typeface="+mn-ea"/>
                <a:cs typeface="+mn-cs"/>
              </a:rPr>
              <a:t>-</a:t>
            </a:r>
            <a:r>
              <a:rPr lang="en-US" sz="2400" b="1" spc="-1000" dirty="0">
                <a:ea typeface="+mn-ea"/>
                <a:cs typeface="+mn-cs"/>
              </a:rPr>
              <a:t> </a:t>
            </a:r>
            <a:r>
              <a:rPr lang="en-US" sz="2400" b="1" dirty="0">
                <a:ea typeface="+mn-ea"/>
                <a:cs typeface="+mn-cs"/>
              </a:rPr>
              <a:t>P model</a:t>
            </a:r>
            <a:r>
              <a:rPr lang="en-US" sz="2400" dirty="0">
                <a:ea typeface="+mn-ea"/>
                <a:cs typeface="+mn-cs"/>
              </a:rPr>
              <a:t>).</a:t>
            </a:r>
          </a:p>
          <a:p>
            <a:pPr lvl="2">
              <a:spcBef>
                <a:spcPts val="600"/>
              </a:spcBef>
            </a:pPr>
            <a:r>
              <a:rPr lang="en-US" spc="-10" dirty="0"/>
              <a:t>A firm </a:t>
            </a:r>
            <a:r>
              <a:rPr lang="en-US" b="1" i="1" spc="-10" dirty="0">
                <a:solidFill>
                  <a:srgbClr val="C00000"/>
                </a:solidFill>
              </a:rPr>
              <a:t>analyzes</a:t>
            </a:r>
            <a:r>
              <a:rPr lang="en-US" spc="-10" dirty="0"/>
              <a:t> the external environment and its internal organization, then formulates and implements </a:t>
            </a:r>
            <a:r>
              <a:rPr lang="en-US" b="1" i="1" dirty="0">
                <a:solidFill>
                  <a:srgbClr val="C00000"/>
                </a:solidFill>
              </a:rPr>
              <a:t>strategies</a:t>
            </a:r>
            <a:r>
              <a:rPr lang="en-US" i="1" dirty="0"/>
              <a:t> t</a:t>
            </a:r>
            <a:r>
              <a:rPr lang="en-US" dirty="0"/>
              <a:t>o achieve a desired level of </a:t>
            </a:r>
            <a:r>
              <a:rPr lang="en-US" b="1" i="1" dirty="0">
                <a:solidFill>
                  <a:srgbClr val="C00000"/>
                </a:solidFill>
              </a:rPr>
              <a:t>performance</a:t>
            </a:r>
            <a:r>
              <a:rPr lang="en-US" dirty="0"/>
              <a:t>.</a:t>
            </a:r>
          </a:p>
        </p:txBody>
      </p:sp>
    </p:spTree>
    <p:extLst>
      <p:ext uri="{BB962C8B-B14F-4D97-AF65-F5344CB8AC3E}">
        <p14:creationId xmlns:p14="http://schemas.microsoft.com/office/powerpoint/2010/main" val="41764715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The Strategic Management Process</a:t>
            </a:r>
          </a:p>
        </p:txBody>
      </p:sp>
      <p:pic>
        <p:nvPicPr>
          <p:cNvPr id="6" name="Picture Placeholder 5" descr="A figure shows a chart of the strategic management process. &#10;&#10;In the bottom-center of the figure is a square labeled Strategic Competitiveness Above-Average Returns. A leftward-pointing arrow extends from the bottom of the square. Another arrow extends from the tip of this arrow and points to the left and then turns to point upward. Another arrow pointing upward extends from the tip of this arrow and extends to the top of the figure. At the top of the figure, the arrow then branches off into two arrows pointing to the right. To the right of the first arrow is a square labeled Chapter 2 The External Environment. To the right of the second arrow is a square labeled Chapter 3 The Internal Organization. An arrow extends from the right side of both of these squares and points to a square to the right labeled Vision Mission. From the bottom-left and bottom-right of this square are two downward-pointing arrows. Below the first arrow is a large rectangle labeled Strategy Formulation. Inside the rectangle are two rows of three squares, for a total of six squares. The squares are labeled as follows: Chapter 4 Business-Level Strategy, Chapter 5 Competitive Rivalry and Competitive Dynamics, Chapter 6 Corporate-Level Strategy, Chapter 7 Merger and Acquisition Strategies, Chapter 8 International Strategy, and Chapter 9 Cooperative Strategy. Below the second arrow is large square labeled Strategy Implementation. Inside the square are two rows of two smaller squares, for a total of four squares. The squares are labeled as follows: Chapter 10 Corporate Governance, Chapter 11 Organizational Structure and Controls, Chapter 12 Strategic Leadership, and Chapter 13 Strategic Entrepreneurship. Between the large rectangle labeled Strategy Formulation and the large square labeled Strategic Implementation is a small double-headed arrow. A downward-pointing arrow extends from the bottom of the large rectangle labeled Strategy Formulation, and a downward-pointing arrow extends from the bottom of the large square labeled Strategy Implementation. Each arrow points to a square at the bottom-center of the figure labeled Strategic Competitiveness Above-Average Returns.&#10;&#10;At the far left of the figure, the word &quot;Analysis&quot; is shown vertically between the square labeled Chapter 2 The External Environment and the square labeled Chapter 3 The Internal Organization toward the top of the figure.&#10;&#10;At the far left of the figure, the word &quot;Strategy&quot; is shown vertically adjacent to the large rectangle labeled Strategy Formulation and the large square labeled Strategy Implementation in the middle of the figure.&#10;&#10;At the far left of the figure, the word &quot;Performance&quot; is shown vertically adjacent to the square labeled Strategic Competitiveness Above-Average Returns at the bottom-center of the figure." title="Figure 1.1 – The Strategic Management Proces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960474" y="1524000"/>
            <a:ext cx="5223053" cy="4800600"/>
          </a:xfrm>
        </p:spPr>
      </p:pic>
    </p:spTree>
    <p:extLst>
      <p:ext uri="{BB962C8B-B14F-4D97-AF65-F5344CB8AC3E}">
        <p14:creationId xmlns:p14="http://schemas.microsoft.com/office/powerpoint/2010/main" val="2024233059"/>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p:txBody>
          <a:bodyPr>
            <a:noAutofit/>
          </a:bodyPr>
          <a:lstStyle/>
          <a:p>
            <a:r>
              <a:rPr lang="en-GB" sz="2800" dirty="0"/>
              <a:t>Activity 1.2 – Quick Think-Pair-Share (5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457202" y="1751798"/>
            <a:ext cx="3661460" cy="4724400"/>
          </a:xfrm>
        </p:spPr>
        <p:txBody>
          <a:bodyPr>
            <a:normAutofit/>
          </a:bodyPr>
          <a:lstStyle/>
          <a:p>
            <a:r>
              <a:rPr lang="en-GB" sz="2000" dirty="0">
                <a:solidFill>
                  <a:srgbClr val="231F1F"/>
                </a:solidFill>
              </a:rPr>
              <a:t>Pair up and define "competitive advantage" in your own words based on a company you know (e.g., Starbucks). Share one example with the class.</a:t>
            </a: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8662" y="1751798"/>
            <a:ext cx="4864537" cy="3242233"/>
          </a:xfrm>
          <a:prstGeom prst="rect">
            <a:avLst/>
          </a:prstGeom>
        </p:spPr>
      </p:pic>
    </p:spTree>
    <p:extLst>
      <p:ext uri="{BB962C8B-B14F-4D97-AF65-F5344CB8AC3E}">
        <p14:creationId xmlns:p14="http://schemas.microsoft.com/office/powerpoint/2010/main" val="117341329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t>The Competitive Landscape</a:t>
            </a:r>
            <a:endParaRPr lang="en-US" sz="1800" dirty="0"/>
          </a:p>
        </p:txBody>
      </p:sp>
      <p:sp>
        <p:nvSpPr>
          <p:cNvPr id="5" name="Text Placeholder 4"/>
          <p:cNvSpPr>
            <a:spLocks noGrp="1"/>
          </p:cNvSpPr>
          <p:nvPr>
            <p:ph type="body" sz="quarter" idx="10"/>
          </p:nvPr>
        </p:nvSpPr>
        <p:spPr>
          <a:xfrm>
            <a:off x="233083" y="1418852"/>
            <a:ext cx="8803341" cy="4814607"/>
          </a:xfrm>
        </p:spPr>
        <p:txBody>
          <a:bodyPr>
            <a:normAutofit/>
          </a:bodyPr>
          <a:lstStyle/>
          <a:p>
            <a:r>
              <a:rPr lang="en-US" sz="2000" dirty="0"/>
              <a:t>The fundamental nature of competition in many of the world’s industries is changing.</a:t>
            </a:r>
          </a:p>
          <a:p>
            <a:pPr lvl="1"/>
            <a:r>
              <a:rPr lang="en-US" sz="1800" dirty="0"/>
              <a:t>Firms must understand the strategic implications and integrate digitalization (the process of converting something to digital form) effectively into their strategies.</a:t>
            </a:r>
          </a:p>
          <a:p>
            <a:pPr lvl="1"/>
            <a:r>
              <a:rPr lang="en-US" sz="1800" dirty="0"/>
              <a:t>Conventional sources of competitive advantage such as </a:t>
            </a:r>
            <a:r>
              <a:rPr lang="en-US" sz="1800" i="1" dirty="0"/>
              <a:t>large advertising budgets</a:t>
            </a:r>
            <a:r>
              <a:rPr lang="en-US" sz="1800" dirty="0"/>
              <a:t> and </a:t>
            </a:r>
            <a:r>
              <a:rPr lang="en-US" sz="1800" i="1" dirty="0"/>
              <a:t>economies of scale </a:t>
            </a:r>
            <a:r>
              <a:rPr lang="en-US" sz="1800" dirty="0"/>
              <a:t>are not as effective as they once were in helping firms earn above-average returns.</a:t>
            </a:r>
          </a:p>
          <a:p>
            <a:pPr lvl="1"/>
            <a:r>
              <a:rPr lang="en-US" sz="1800" dirty="0"/>
              <a:t>Managers must adopt a new mind-set that values:</a:t>
            </a:r>
          </a:p>
          <a:p>
            <a:pPr lvl="2"/>
            <a:r>
              <a:rPr lang="en-US" sz="1600" dirty="0"/>
              <a:t>Flexibility</a:t>
            </a:r>
          </a:p>
          <a:p>
            <a:pPr lvl="2"/>
            <a:r>
              <a:rPr lang="en-US" sz="1600" dirty="0"/>
              <a:t>Speed</a:t>
            </a:r>
          </a:p>
          <a:p>
            <a:pPr lvl="2"/>
            <a:r>
              <a:rPr lang="en-US" sz="1600" dirty="0"/>
              <a:t>Innovation</a:t>
            </a:r>
          </a:p>
          <a:p>
            <a:pPr lvl="2"/>
            <a:r>
              <a:rPr lang="en-US" sz="1600" dirty="0"/>
              <a:t>Integration</a:t>
            </a:r>
          </a:p>
          <a:p>
            <a:pPr lvl="2"/>
            <a:r>
              <a:rPr lang="en-US" sz="1600" dirty="0"/>
              <a:t>The challenges flowing from constantly changing conditions</a:t>
            </a:r>
          </a:p>
        </p:txBody>
      </p:sp>
    </p:spTree>
    <p:extLst>
      <p:ext uri="{BB962C8B-B14F-4D97-AF65-F5344CB8AC3E}">
        <p14:creationId xmlns:p14="http://schemas.microsoft.com/office/powerpoint/2010/main" val="372483245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t>The Competitive Landscape </a:t>
            </a:r>
            <a:r>
              <a:rPr lang="en-US" sz="1800" dirty="0"/>
              <a:t>(cont’d)</a:t>
            </a:r>
          </a:p>
        </p:txBody>
      </p:sp>
      <p:sp>
        <p:nvSpPr>
          <p:cNvPr id="5" name="Text Placeholder 4"/>
          <p:cNvSpPr>
            <a:spLocks noGrp="1"/>
          </p:cNvSpPr>
          <p:nvPr>
            <p:ph type="body" sz="quarter" idx="10"/>
          </p:nvPr>
        </p:nvSpPr>
        <p:spPr>
          <a:xfrm>
            <a:off x="367552" y="1496545"/>
            <a:ext cx="8561293" cy="4814607"/>
          </a:xfrm>
        </p:spPr>
        <p:txBody>
          <a:bodyPr>
            <a:normAutofit/>
          </a:bodyPr>
          <a:lstStyle/>
          <a:p>
            <a:pPr>
              <a:spcBef>
                <a:spcPts val="0"/>
              </a:spcBef>
            </a:pPr>
            <a:r>
              <a:rPr lang="en-US" sz="2400" b="1" dirty="0"/>
              <a:t>Hyper</a:t>
            </a:r>
            <a:r>
              <a:rPr lang="en-US" sz="2400" b="1" spc="-1000" dirty="0"/>
              <a:t> </a:t>
            </a:r>
            <a:r>
              <a:rPr lang="en-US" sz="2400" b="1" dirty="0"/>
              <a:t>competition</a:t>
            </a:r>
            <a:r>
              <a:rPr lang="en-US" sz="2400" dirty="0"/>
              <a:t> is a condition where competitors engage in intense rivalry, markets change quickly and often, and entry barriers are low.</a:t>
            </a:r>
          </a:p>
          <a:p>
            <a:pPr lvl="1">
              <a:spcBef>
                <a:spcPts val="0"/>
              </a:spcBef>
            </a:pPr>
            <a:r>
              <a:rPr lang="en-US" sz="2000" dirty="0"/>
              <a:t>Hyper</a:t>
            </a:r>
            <a:r>
              <a:rPr lang="en-US" sz="2000" spc="-1000" dirty="0"/>
              <a:t> </a:t>
            </a:r>
            <a:r>
              <a:rPr lang="en-US" sz="2000" dirty="0"/>
              <a:t>competition makes it difficult for firms to maintain a competitive advantage.</a:t>
            </a:r>
          </a:p>
          <a:p>
            <a:pPr lvl="1">
              <a:spcBef>
                <a:spcPts val="0"/>
              </a:spcBef>
            </a:pPr>
            <a:r>
              <a:rPr lang="en-US" sz="2000" dirty="0"/>
              <a:t>It is a condition of rapidly escalating competition based on:</a:t>
            </a:r>
          </a:p>
          <a:p>
            <a:pPr lvl="2">
              <a:spcBef>
                <a:spcPts val="0"/>
              </a:spcBef>
            </a:pPr>
            <a:r>
              <a:rPr lang="en-US" sz="1800" dirty="0"/>
              <a:t>Price-quality positioning</a:t>
            </a:r>
          </a:p>
          <a:p>
            <a:pPr lvl="2">
              <a:spcBef>
                <a:spcPts val="0"/>
              </a:spcBef>
            </a:pPr>
            <a:r>
              <a:rPr lang="en-US" sz="1800" dirty="0"/>
              <a:t>Competition to create new know-how and establish first-mover advantage</a:t>
            </a:r>
          </a:p>
          <a:p>
            <a:pPr lvl="2">
              <a:spcBef>
                <a:spcPts val="0"/>
              </a:spcBef>
            </a:pPr>
            <a:r>
              <a:rPr lang="en-US" sz="1800" dirty="0"/>
              <a:t>Competition to protect or invade established product and/or geographic markets</a:t>
            </a:r>
          </a:p>
          <a:p>
            <a:pPr lvl="1">
              <a:spcBef>
                <a:spcPts val="0"/>
              </a:spcBef>
            </a:pPr>
            <a:r>
              <a:rPr lang="en-US" sz="2000" dirty="0"/>
              <a:t>Two primary drivers of hyper</a:t>
            </a:r>
            <a:r>
              <a:rPr lang="en-US" sz="2000" spc="-1000" dirty="0"/>
              <a:t> </a:t>
            </a:r>
            <a:r>
              <a:rPr lang="en-US" sz="2000" dirty="0"/>
              <a:t>competition:</a:t>
            </a:r>
          </a:p>
          <a:p>
            <a:pPr marL="1200150" lvl="2" indent="-285750">
              <a:spcBef>
                <a:spcPts val="0"/>
              </a:spcBef>
              <a:buFont typeface="+mj-lt"/>
              <a:buAutoNum type="arabicPeriod"/>
            </a:pPr>
            <a:r>
              <a:rPr lang="en-US" sz="1800" dirty="0"/>
              <a:t>The emergence of a </a:t>
            </a:r>
            <a:r>
              <a:rPr lang="en-US" sz="1800" b="1" dirty="0"/>
              <a:t>global economy</a:t>
            </a:r>
          </a:p>
          <a:p>
            <a:pPr marL="1200150" lvl="2" indent="-285750">
              <a:spcBef>
                <a:spcPts val="0"/>
              </a:spcBef>
              <a:buFont typeface="+mj-lt"/>
              <a:buAutoNum type="arabicPeriod"/>
            </a:pPr>
            <a:r>
              <a:rPr lang="en-US" sz="1800" dirty="0"/>
              <a:t>Rapid </a:t>
            </a:r>
            <a:r>
              <a:rPr lang="en-US" sz="1800" b="1" dirty="0"/>
              <a:t>technological change</a:t>
            </a:r>
            <a:endParaRPr lang="en-US" sz="1600" b="1" dirty="0"/>
          </a:p>
        </p:txBody>
      </p:sp>
    </p:spTree>
    <p:extLst>
      <p:ext uri="{BB962C8B-B14F-4D97-AF65-F5344CB8AC3E}">
        <p14:creationId xmlns:p14="http://schemas.microsoft.com/office/powerpoint/2010/main" val="596389269"/>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Global Economy</a:t>
            </a:r>
            <a:endParaRPr lang="en-US" sz="1100" dirty="0"/>
          </a:p>
        </p:txBody>
      </p:sp>
      <p:sp>
        <p:nvSpPr>
          <p:cNvPr id="5" name="Text Placeholder 4"/>
          <p:cNvSpPr>
            <a:spLocks noGrp="1"/>
          </p:cNvSpPr>
          <p:nvPr>
            <p:ph type="body" sz="quarter" idx="10"/>
          </p:nvPr>
        </p:nvSpPr>
        <p:spPr>
          <a:xfrm>
            <a:off x="457200" y="1587967"/>
            <a:ext cx="8606119" cy="4657725"/>
          </a:xfrm>
        </p:spPr>
        <p:txBody>
          <a:bodyPr/>
          <a:lstStyle/>
          <a:p>
            <a:r>
              <a:rPr lang="en-US" sz="2000" dirty="0"/>
              <a:t>A </a:t>
            </a:r>
            <a:r>
              <a:rPr lang="en-US" sz="2000" b="1" dirty="0"/>
              <a:t>global economy </a:t>
            </a:r>
            <a:r>
              <a:rPr lang="en-US" sz="2000" dirty="0"/>
              <a:t>is one in which goods, services, people, skills, and ideas move freely across geographic borders.</a:t>
            </a:r>
          </a:p>
          <a:p>
            <a:r>
              <a:rPr lang="en-US" sz="2000" dirty="0"/>
              <a:t>The global economy significantly expands and complicates a firm’s competitive environment.</a:t>
            </a:r>
          </a:p>
          <a:p>
            <a:pPr marL="0" indent="0">
              <a:buNone/>
            </a:pPr>
            <a:r>
              <a:rPr lang="en-US" sz="2000" b="1" dirty="0"/>
              <a:t>The March of Globalization</a:t>
            </a:r>
          </a:p>
          <a:p>
            <a:r>
              <a:rPr lang="en-US" sz="2000" i="1" dirty="0"/>
              <a:t>Globalization</a:t>
            </a:r>
            <a:r>
              <a:rPr lang="en-US" sz="2000" dirty="0"/>
              <a:t> is the increasing economic interdependence among countries and their organizations as reflected in the flow of products, financial capital, and knowledge across country borders.</a:t>
            </a:r>
          </a:p>
          <a:p>
            <a:r>
              <a:rPr lang="en-US" sz="2000" dirty="0"/>
              <a:t>Globalization is a product of a large number of firms competing against one another in an increasing number of global economies.</a:t>
            </a:r>
          </a:p>
          <a:p>
            <a:r>
              <a:rPr lang="en-US" sz="2000" dirty="0"/>
              <a:t>The increasing opportunities available in emerging economies is a major driver of growth in the size of the global economy.</a:t>
            </a:r>
          </a:p>
        </p:txBody>
      </p:sp>
    </p:spTree>
    <p:extLst>
      <p:ext uri="{BB962C8B-B14F-4D97-AF65-F5344CB8AC3E}">
        <p14:creationId xmlns:p14="http://schemas.microsoft.com/office/powerpoint/2010/main" val="2532038916"/>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The Global Economy </a:t>
            </a:r>
            <a:r>
              <a:rPr lang="en-US" sz="1800" dirty="0"/>
              <a:t>(cont’d)</a:t>
            </a:r>
            <a:endParaRPr lang="en-US" sz="2000" dirty="0"/>
          </a:p>
        </p:txBody>
      </p:sp>
      <p:sp>
        <p:nvSpPr>
          <p:cNvPr id="5" name="Text Placeholder 4"/>
          <p:cNvSpPr>
            <a:spLocks noGrp="1"/>
          </p:cNvSpPr>
          <p:nvPr>
            <p:ph type="body" sz="quarter" idx="10"/>
          </p:nvPr>
        </p:nvSpPr>
        <p:spPr>
          <a:xfrm>
            <a:off x="457200" y="1345920"/>
            <a:ext cx="8588188" cy="4657725"/>
          </a:xfrm>
        </p:spPr>
        <p:txBody>
          <a:bodyPr>
            <a:normAutofit/>
          </a:bodyPr>
          <a:lstStyle/>
          <a:p>
            <a:r>
              <a:rPr lang="en-US" sz="2000" dirty="0"/>
              <a:t>Globalization has led to higher performance standards with respect to:</a:t>
            </a:r>
          </a:p>
          <a:p>
            <a:pPr lvl="1"/>
            <a:r>
              <a:rPr lang="en-US" sz="1800" dirty="0"/>
              <a:t>Quality</a:t>
            </a:r>
          </a:p>
          <a:p>
            <a:pPr lvl="1"/>
            <a:r>
              <a:rPr lang="en-US" sz="1800" dirty="0"/>
              <a:t>Cost</a:t>
            </a:r>
          </a:p>
          <a:p>
            <a:pPr lvl="1"/>
            <a:r>
              <a:rPr lang="en-US" sz="1800" dirty="0"/>
              <a:t>Productivity</a:t>
            </a:r>
          </a:p>
          <a:p>
            <a:pPr lvl="1"/>
            <a:r>
              <a:rPr lang="en-US" sz="1800" dirty="0"/>
              <a:t>Product introduction time</a:t>
            </a:r>
          </a:p>
          <a:p>
            <a:pPr lvl="1"/>
            <a:r>
              <a:rPr lang="en-US" sz="1800" dirty="0"/>
              <a:t>Operational efficiency</a:t>
            </a:r>
          </a:p>
          <a:p>
            <a:r>
              <a:rPr lang="en-US" sz="2000" dirty="0"/>
              <a:t>Globalization is not without risks.</a:t>
            </a:r>
          </a:p>
          <a:p>
            <a:pPr lvl="1"/>
            <a:r>
              <a:rPr lang="en-US" sz="1800" dirty="0"/>
              <a:t>“Liability of foreignness”</a:t>
            </a:r>
          </a:p>
          <a:p>
            <a:pPr lvl="1"/>
            <a:r>
              <a:rPr lang="en-US" sz="1800" dirty="0"/>
              <a:t>The amount of time required to learn to compete in new markets</a:t>
            </a:r>
          </a:p>
          <a:p>
            <a:pPr lvl="1"/>
            <a:r>
              <a:rPr lang="en-US" sz="1800" dirty="0"/>
              <a:t>Entering too many global markets either simultaneously or too quickly</a:t>
            </a:r>
          </a:p>
          <a:p>
            <a:r>
              <a:rPr lang="en-US" sz="2000" dirty="0"/>
              <a:t>Entry into international markets, even for firms with substantial experience in the global economy, requires effective use of the strategic management process.</a:t>
            </a:r>
            <a:endParaRPr lang="en-US" sz="1050" dirty="0"/>
          </a:p>
        </p:txBody>
      </p:sp>
    </p:spTree>
    <p:extLst>
      <p:ext uri="{BB962C8B-B14F-4D97-AF65-F5344CB8AC3E}">
        <p14:creationId xmlns:p14="http://schemas.microsoft.com/office/powerpoint/2010/main" val="3870997718"/>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Technology and Technological Changes</a:t>
            </a:r>
            <a:endParaRPr lang="en-US" sz="2000" dirty="0"/>
          </a:p>
        </p:txBody>
      </p:sp>
      <p:sp>
        <p:nvSpPr>
          <p:cNvPr id="5" name="Text Placeholder 4"/>
          <p:cNvSpPr>
            <a:spLocks noGrp="1"/>
          </p:cNvSpPr>
          <p:nvPr>
            <p:ph type="body" sz="quarter" idx="10"/>
          </p:nvPr>
        </p:nvSpPr>
        <p:spPr>
          <a:xfrm>
            <a:off x="457199" y="1417638"/>
            <a:ext cx="8543365" cy="4814607"/>
          </a:xfrm>
        </p:spPr>
        <p:txBody>
          <a:bodyPr>
            <a:normAutofit/>
          </a:bodyPr>
          <a:lstStyle/>
          <a:p>
            <a:r>
              <a:rPr lang="en-US" sz="1800" dirty="0"/>
              <a:t>Three categories of technology-related trends and conditions that affect today’s firms:</a:t>
            </a:r>
          </a:p>
          <a:p>
            <a:pPr lvl="1">
              <a:buFont typeface="+mj-lt"/>
              <a:buAutoNum type="arabicPeriod"/>
            </a:pPr>
            <a:r>
              <a:rPr lang="en-US" sz="1600" dirty="0"/>
              <a:t>Technology diffusion and disruptive technologies</a:t>
            </a:r>
          </a:p>
          <a:p>
            <a:pPr lvl="1">
              <a:buFont typeface="+mj-lt"/>
              <a:buAutoNum type="arabicPeriod"/>
            </a:pPr>
            <a:r>
              <a:rPr lang="en-US" sz="1600" dirty="0"/>
              <a:t>The information age</a:t>
            </a:r>
          </a:p>
          <a:p>
            <a:pPr lvl="1">
              <a:buFont typeface="+mj-lt"/>
              <a:buAutoNum type="arabicPeriod"/>
            </a:pPr>
            <a:r>
              <a:rPr lang="en-US" sz="1600" dirty="0"/>
              <a:t>Increasing knowledge intensity</a:t>
            </a:r>
          </a:p>
          <a:p>
            <a:endParaRPr lang="en-US" sz="1800" dirty="0"/>
          </a:p>
          <a:p>
            <a:pPr marL="0" indent="0">
              <a:buNone/>
            </a:pPr>
            <a:r>
              <a:rPr lang="en-US" sz="1800" b="1" dirty="0"/>
              <a:t>Technology Diffusion and Disruptive Technologies</a:t>
            </a:r>
          </a:p>
          <a:p>
            <a:r>
              <a:rPr lang="en-US" sz="1800" dirty="0"/>
              <a:t>Technology diffusion is the speed at which new technologies become available to firms and when firms choose to adopt them.</a:t>
            </a:r>
          </a:p>
          <a:p>
            <a:r>
              <a:rPr lang="en-US" sz="1800" i="1" dirty="0"/>
              <a:t>Perpetual innovation </a:t>
            </a:r>
            <a:r>
              <a:rPr lang="en-US" sz="1800" dirty="0"/>
              <a:t>describes how rapidly and consistently new, information-intensive technologies replace older ones.</a:t>
            </a:r>
          </a:p>
          <a:p>
            <a:r>
              <a:rPr lang="en-US" sz="1800" dirty="0"/>
              <a:t>Disruptive technologies are technologies that destroy the value of an existing technology and create new markets.</a:t>
            </a:r>
          </a:p>
          <a:p>
            <a:pPr lvl="1"/>
            <a:r>
              <a:rPr lang="en-US" sz="1600" b="1" dirty="0"/>
              <a:t>Examples:</a:t>
            </a:r>
            <a:r>
              <a:rPr lang="en-US" sz="1600" dirty="0"/>
              <a:t> Wi-Fi, i</a:t>
            </a:r>
            <a:r>
              <a:rPr lang="en-US" sz="1600" spc="-1000" dirty="0"/>
              <a:t> </a:t>
            </a:r>
            <a:r>
              <a:rPr lang="en-US" sz="1600" dirty="0"/>
              <a:t>Pads, the web browser</a:t>
            </a:r>
          </a:p>
        </p:txBody>
      </p:sp>
    </p:spTree>
    <p:extLst>
      <p:ext uri="{BB962C8B-B14F-4D97-AF65-F5344CB8AC3E}">
        <p14:creationId xmlns:p14="http://schemas.microsoft.com/office/powerpoint/2010/main" val="3001106647"/>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51012"/>
            <a:ext cx="8229599" cy="1041120"/>
          </a:xfrm>
        </p:spPr>
        <p:txBody>
          <a:bodyPr>
            <a:normAutofit/>
          </a:bodyPr>
          <a:lstStyle/>
          <a:p>
            <a:r>
              <a:rPr lang="en-US" sz="2800" dirty="0"/>
              <a:t>Technology and Technological Changes </a:t>
            </a:r>
            <a:r>
              <a:rPr lang="en-US" sz="1400" dirty="0"/>
              <a:t>(cont’d)</a:t>
            </a:r>
            <a:endParaRPr lang="en-US" sz="1600" dirty="0"/>
          </a:p>
        </p:txBody>
      </p:sp>
      <p:sp>
        <p:nvSpPr>
          <p:cNvPr id="5" name="Text Placeholder 4"/>
          <p:cNvSpPr>
            <a:spLocks noGrp="1"/>
          </p:cNvSpPr>
          <p:nvPr>
            <p:ph type="body" sz="quarter" idx="10"/>
          </p:nvPr>
        </p:nvSpPr>
        <p:spPr/>
        <p:txBody>
          <a:bodyPr/>
          <a:lstStyle/>
          <a:p>
            <a:pPr marL="0" indent="0">
              <a:buNone/>
            </a:pPr>
            <a:r>
              <a:rPr lang="en-US" sz="2400" b="1" dirty="0"/>
              <a:t>The Information Age</a:t>
            </a:r>
          </a:p>
          <a:p>
            <a:r>
              <a:rPr lang="en-US" sz="2400" dirty="0"/>
              <a:t>Data and information are vital to firms’ efforts to:</a:t>
            </a:r>
          </a:p>
          <a:p>
            <a:pPr lvl="1"/>
            <a:r>
              <a:rPr lang="en-US" sz="2000" dirty="0"/>
              <a:t>Understand customers and their needs</a:t>
            </a:r>
          </a:p>
          <a:p>
            <a:pPr lvl="1"/>
            <a:r>
              <a:rPr lang="en-US" sz="2000" dirty="0"/>
              <a:t>Implement strategies in ways that satisfy customers’ needs</a:t>
            </a:r>
          </a:p>
          <a:p>
            <a:pPr lvl="1"/>
            <a:r>
              <a:rPr lang="en-US" sz="2000" dirty="0"/>
              <a:t>Implement strategies in ways to satisfy the interests of all other stakeholders</a:t>
            </a:r>
          </a:p>
          <a:p>
            <a:pPr marL="342900" lvl="1" indent="-342900"/>
            <a:r>
              <a:rPr lang="en-US" dirty="0">
                <a:ea typeface="+mn-ea"/>
                <a:cs typeface="+mn-cs"/>
              </a:rPr>
              <a:t>The most successful firms envision information technology-derived innovations as opportunities to identify and serve new markets rather than as threats to the markets they serve currently.</a:t>
            </a:r>
          </a:p>
        </p:txBody>
      </p:sp>
    </p:spTree>
    <p:extLst>
      <p:ext uri="{BB962C8B-B14F-4D97-AF65-F5344CB8AC3E}">
        <p14:creationId xmlns:p14="http://schemas.microsoft.com/office/powerpoint/2010/main" val="2069773962"/>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Technology and Technological Changes </a:t>
            </a:r>
            <a:r>
              <a:rPr lang="en-US" sz="1400" dirty="0"/>
              <a:t>(cont’d)</a:t>
            </a:r>
            <a:endParaRPr lang="en-US" sz="1600" dirty="0"/>
          </a:p>
        </p:txBody>
      </p:sp>
      <p:sp>
        <p:nvSpPr>
          <p:cNvPr id="5" name="Text Placeholder 4"/>
          <p:cNvSpPr>
            <a:spLocks noGrp="1"/>
          </p:cNvSpPr>
          <p:nvPr>
            <p:ph type="body" sz="quarter" idx="10"/>
          </p:nvPr>
        </p:nvSpPr>
        <p:spPr>
          <a:xfrm>
            <a:off x="457200" y="1532404"/>
            <a:ext cx="8229600" cy="4657725"/>
          </a:xfrm>
        </p:spPr>
        <p:txBody>
          <a:bodyPr/>
          <a:lstStyle/>
          <a:p>
            <a:pPr marL="0" indent="0">
              <a:buNone/>
            </a:pPr>
            <a:r>
              <a:rPr lang="en-US" sz="2400" b="1" dirty="0"/>
              <a:t>Increasing Knowledge Intensity</a:t>
            </a:r>
          </a:p>
          <a:p>
            <a:r>
              <a:rPr lang="en-US" sz="2400" i="1" dirty="0"/>
              <a:t>Knowledge</a:t>
            </a:r>
            <a:r>
              <a:rPr lang="en-US" sz="2400" dirty="0"/>
              <a:t>:</a:t>
            </a:r>
          </a:p>
          <a:p>
            <a:pPr lvl="1"/>
            <a:r>
              <a:rPr lang="en-US" sz="2000" dirty="0"/>
              <a:t>Consists of information, intelligence, and expertise</a:t>
            </a:r>
          </a:p>
          <a:p>
            <a:pPr lvl="1"/>
            <a:r>
              <a:rPr lang="en-US" sz="2000" dirty="0"/>
              <a:t>Is the basis of technology and its application</a:t>
            </a:r>
          </a:p>
          <a:p>
            <a:pPr lvl="1"/>
            <a:r>
              <a:rPr lang="en-US" sz="2000" dirty="0"/>
              <a:t>Is acquired through experience, observation, and inference</a:t>
            </a:r>
          </a:p>
          <a:p>
            <a:pPr lvl="1"/>
            <a:r>
              <a:rPr lang="en-US" sz="2000" dirty="0"/>
              <a:t>Is developed by firms through training programs</a:t>
            </a:r>
          </a:p>
          <a:p>
            <a:pPr lvl="1"/>
            <a:r>
              <a:rPr lang="en-US" sz="2000" dirty="0"/>
              <a:t>Is acquired by firms by hiring educated and experienced employees</a:t>
            </a:r>
          </a:p>
          <a:p>
            <a:pPr lvl="1"/>
            <a:r>
              <a:rPr lang="en-US" sz="2000" dirty="0"/>
              <a:t>Must be integrated into the organization to create capabilities and then applied to gain a competitive advantage</a:t>
            </a:r>
          </a:p>
          <a:p>
            <a:pPr lvl="1"/>
            <a:r>
              <a:rPr lang="en-US" sz="2000" dirty="0"/>
              <a:t>Is necessary to create innovations</a:t>
            </a:r>
          </a:p>
        </p:txBody>
      </p:sp>
    </p:spTree>
    <p:extLst>
      <p:ext uri="{BB962C8B-B14F-4D97-AF65-F5344CB8AC3E}">
        <p14:creationId xmlns:p14="http://schemas.microsoft.com/office/powerpoint/2010/main" val="1533266692"/>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15153"/>
            <a:ext cx="8229599" cy="1041120"/>
          </a:xfrm>
        </p:spPr>
        <p:txBody>
          <a:bodyPr>
            <a:normAutofit/>
          </a:bodyPr>
          <a:lstStyle/>
          <a:p>
            <a:r>
              <a:rPr lang="en-US" sz="2800" dirty="0"/>
              <a:t>Technology and Technological Changes </a:t>
            </a:r>
            <a:r>
              <a:rPr lang="en-US" sz="1400" dirty="0"/>
              <a:t>(cont’d)</a:t>
            </a:r>
            <a:endParaRPr lang="en-US" sz="1600" dirty="0"/>
          </a:p>
        </p:txBody>
      </p:sp>
      <p:sp>
        <p:nvSpPr>
          <p:cNvPr id="5" name="Text Placeholder 4"/>
          <p:cNvSpPr>
            <a:spLocks noGrp="1"/>
          </p:cNvSpPr>
          <p:nvPr>
            <p:ph type="body" sz="quarter" idx="10"/>
          </p:nvPr>
        </p:nvSpPr>
        <p:spPr/>
        <p:txBody>
          <a:bodyPr/>
          <a:lstStyle/>
          <a:p>
            <a:r>
              <a:rPr lang="en-US" sz="2400" b="1" dirty="0"/>
              <a:t>Strategic flexibility </a:t>
            </a:r>
            <a:r>
              <a:rPr lang="en-US" sz="2400" dirty="0"/>
              <a:t>is a set of capabilities firms use to respond to various demands and opportunities existing in today’s dynamic and uncertain competitive environment.</a:t>
            </a:r>
          </a:p>
          <a:p>
            <a:pPr lvl="1"/>
            <a:r>
              <a:rPr lang="en-US" sz="2000" dirty="0"/>
              <a:t>Strategic flexibility:</a:t>
            </a:r>
          </a:p>
          <a:p>
            <a:pPr lvl="2"/>
            <a:r>
              <a:rPr lang="en-US" sz="1800" dirty="0"/>
              <a:t>Is not easy to build, largely because of inertia that can build over time</a:t>
            </a:r>
          </a:p>
          <a:p>
            <a:pPr lvl="2"/>
            <a:r>
              <a:rPr lang="en-US" sz="1800" dirty="0"/>
              <a:t>Requires developing the capacity for continuous learning and applying quickly the new and up-to-date skill sets achieved from learning</a:t>
            </a:r>
          </a:p>
          <a:p>
            <a:pPr lvl="2"/>
            <a:r>
              <a:rPr lang="en-US" sz="1800" dirty="0"/>
              <a:t>Increases the probability of dealing successfully with uncertain, hypercompetitive environments</a:t>
            </a:r>
          </a:p>
        </p:txBody>
      </p:sp>
    </p:spTree>
    <p:extLst>
      <p:ext uri="{BB962C8B-B14F-4D97-AF65-F5344CB8AC3E}">
        <p14:creationId xmlns:p14="http://schemas.microsoft.com/office/powerpoint/2010/main" val="2775301105"/>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0C051-7E24-9D09-6234-BD61B9494C59}"/>
              </a:ext>
            </a:extLst>
          </p:cNvPr>
          <p:cNvSpPr>
            <a:spLocks noGrp="1"/>
          </p:cNvSpPr>
          <p:nvPr>
            <p:ph type="title"/>
          </p:nvPr>
        </p:nvSpPr>
        <p:spPr/>
        <p:txBody>
          <a:bodyPr/>
          <a:lstStyle/>
          <a:p>
            <a:r>
              <a:rPr lang="en-GB" b="1" dirty="0"/>
              <a:t>Group Activity: Case Snippet Discussion</a:t>
            </a:r>
          </a:p>
        </p:txBody>
      </p:sp>
      <p:sp>
        <p:nvSpPr>
          <p:cNvPr id="3" name="Content Placeholder 2">
            <a:extLst>
              <a:ext uri="{FF2B5EF4-FFF2-40B4-BE49-F238E27FC236}">
                <a16:creationId xmlns:a16="http://schemas.microsoft.com/office/drawing/2014/main" id="{D167CC26-5C7B-7E4E-39D1-345EF124B606}"/>
              </a:ext>
            </a:extLst>
          </p:cNvPr>
          <p:cNvSpPr>
            <a:spLocks noGrp="1"/>
          </p:cNvSpPr>
          <p:nvPr>
            <p:ph idx="1"/>
          </p:nvPr>
        </p:nvSpPr>
        <p:spPr/>
        <p:txBody>
          <a:bodyPr>
            <a:normAutofit/>
          </a:bodyPr>
          <a:lstStyle/>
          <a:p>
            <a:r>
              <a:rPr lang="en-GB" sz="2800" dirty="0">
                <a:solidFill>
                  <a:srgbClr val="231F1F"/>
                </a:solidFill>
              </a:rPr>
              <a:t>Scenario: "How Netflix disrupted Blockbuster with streaming". </a:t>
            </a:r>
          </a:p>
          <a:p>
            <a:r>
              <a:rPr lang="en-GB" sz="2800" dirty="0">
                <a:solidFill>
                  <a:srgbClr val="231F1F"/>
                </a:solidFill>
              </a:rPr>
              <a:t>In small groups: Discuss how technology and globalization contributed to this shift? </a:t>
            </a:r>
          </a:p>
          <a:p>
            <a:r>
              <a:rPr lang="en-GB" sz="2800" dirty="0">
                <a:solidFill>
                  <a:srgbClr val="231F1F"/>
                </a:solidFill>
              </a:rPr>
              <a:t>Report one key insight.</a:t>
            </a:r>
          </a:p>
          <a:p>
            <a:pPr marL="0" indent="0">
              <a:buNone/>
            </a:pPr>
            <a:endParaRPr lang="en-GB" sz="4000" dirty="0"/>
          </a:p>
        </p:txBody>
      </p:sp>
    </p:spTree>
    <p:extLst>
      <p:ext uri="{BB962C8B-B14F-4D97-AF65-F5344CB8AC3E}">
        <p14:creationId xmlns:p14="http://schemas.microsoft.com/office/powerpoint/2010/main" val="18163770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1339444565"/>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42047"/>
            <a:ext cx="8229599" cy="1041120"/>
          </a:xfrm>
        </p:spPr>
        <p:txBody>
          <a:bodyPr>
            <a:normAutofit fontScale="90000"/>
          </a:bodyPr>
          <a:lstStyle/>
          <a:p>
            <a:r>
              <a:rPr lang="en-US" dirty="0"/>
              <a:t>The I</a:t>
            </a:r>
            <a:r>
              <a:rPr lang="en-US" spc="-1000" dirty="0"/>
              <a:t> </a:t>
            </a:r>
            <a:r>
              <a:rPr lang="en-US" dirty="0"/>
              <a:t>/</a:t>
            </a:r>
            <a:r>
              <a:rPr lang="en-US" spc="-1000" dirty="0"/>
              <a:t> </a:t>
            </a:r>
            <a:r>
              <a:rPr lang="en-US" dirty="0"/>
              <a:t>O Model of Above-Average Returns</a:t>
            </a:r>
            <a:endParaRPr lang="en-US" sz="1100" dirty="0"/>
          </a:p>
        </p:txBody>
      </p:sp>
      <p:sp>
        <p:nvSpPr>
          <p:cNvPr id="5" name="Text Placeholder 4"/>
          <p:cNvSpPr>
            <a:spLocks noGrp="1"/>
          </p:cNvSpPr>
          <p:nvPr>
            <p:ph type="body" sz="quarter" idx="10"/>
          </p:nvPr>
        </p:nvSpPr>
        <p:spPr>
          <a:xfrm>
            <a:off x="457199" y="1469652"/>
            <a:ext cx="8229600" cy="4657725"/>
          </a:xfrm>
        </p:spPr>
        <p:txBody>
          <a:bodyPr/>
          <a:lstStyle/>
          <a:p>
            <a:r>
              <a:rPr lang="en-US" sz="2000" dirty="0"/>
              <a:t>The logic of the I</a:t>
            </a:r>
            <a:r>
              <a:rPr lang="en-US" sz="2000" spc="-1000" dirty="0"/>
              <a:t> </a:t>
            </a:r>
            <a:r>
              <a:rPr lang="en-US" sz="2000" dirty="0"/>
              <a:t>/</a:t>
            </a:r>
            <a:r>
              <a:rPr lang="en-US" sz="2000" spc="-1000" dirty="0"/>
              <a:t> </a:t>
            </a:r>
            <a:r>
              <a:rPr lang="en-US" sz="2000" dirty="0"/>
              <a:t>O (Industrial Organization) model is that the profitability potential of an industry or a segment of it as well as the actions firms should take to operate profitably are determined by a set of industry characteristics, including:</a:t>
            </a:r>
          </a:p>
          <a:p>
            <a:pPr lvl="1"/>
            <a:r>
              <a:rPr lang="en-US" sz="1800" dirty="0"/>
              <a:t>Economies of scale</a:t>
            </a:r>
          </a:p>
          <a:p>
            <a:pPr lvl="1"/>
            <a:r>
              <a:rPr lang="en-US" sz="1800" dirty="0"/>
              <a:t>Barriers to market entry</a:t>
            </a:r>
          </a:p>
          <a:p>
            <a:pPr lvl="1"/>
            <a:r>
              <a:rPr lang="en-US" sz="1800" dirty="0"/>
              <a:t>Diversification</a:t>
            </a:r>
          </a:p>
          <a:p>
            <a:pPr lvl="1"/>
            <a:r>
              <a:rPr lang="en-US" sz="1800" dirty="0"/>
              <a:t>Product differentiation</a:t>
            </a:r>
          </a:p>
          <a:p>
            <a:pPr lvl="1"/>
            <a:r>
              <a:rPr lang="en-US" sz="1800" dirty="0"/>
              <a:t>The degree of concentration of firms in the industry</a:t>
            </a:r>
          </a:p>
          <a:p>
            <a:pPr lvl="1"/>
            <a:r>
              <a:rPr lang="en-US" sz="1800" dirty="0"/>
              <a:t>Market frictions</a:t>
            </a:r>
          </a:p>
          <a:p>
            <a:r>
              <a:rPr lang="en-US" sz="2000" dirty="0"/>
              <a:t>The I</a:t>
            </a:r>
            <a:r>
              <a:rPr lang="en-US" sz="2000" spc="-1000" dirty="0"/>
              <a:t> </a:t>
            </a:r>
            <a:r>
              <a:rPr lang="en-US" sz="2000" dirty="0"/>
              <a:t>/</a:t>
            </a:r>
            <a:r>
              <a:rPr lang="en-US" sz="2000" spc="-1000" dirty="0"/>
              <a:t> </a:t>
            </a:r>
            <a:r>
              <a:rPr lang="en-US" sz="2000" dirty="0"/>
              <a:t>O model suggests that returns are influenced more so by the characteristics of the external environment than a firm’s unique internal resources and capabilities.</a:t>
            </a:r>
          </a:p>
        </p:txBody>
      </p:sp>
    </p:spTree>
    <p:extLst>
      <p:ext uri="{BB962C8B-B14F-4D97-AF65-F5344CB8AC3E}">
        <p14:creationId xmlns:p14="http://schemas.microsoft.com/office/powerpoint/2010/main" val="1674064279"/>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The I</a:t>
            </a:r>
            <a:r>
              <a:rPr lang="en-US" sz="2800" spc="-1000" dirty="0"/>
              <a:t> </a:t>
            </a:r>
            <a:r>
              <a:rPr lang="en-US" sz="2800" dirty="0"/>
              <a:t>/</a:t>
            </a:r>
            <a:r>
              <a:rPr lang="en-US" sz="2800" spc="-1000" dirty="0"/>
              <a:t> </a:t>
            </a:r>
            <a:r>
              <a:rPr lang="en-US" sz="2800" dirty="0"/>
              <a:t>O Model of Above-Average Returns </a:t>
            </a:r>
            <a:r>
              <a:rPr lang="en-US" sz="1400" dirty="0"/>
              <a:t>(cont’d)</a:t>
            </a:r>
            <a:endParaRPr lang="en-US" sz="900" dirty="0"/>
          </a:p>
        </p:txBody>
      </p:sp>
      <p:sp>
        <p:nvSpPr>
          <p:cNvPr id="5" name="Text Placeholder 4"/>
          <p:cNvSpPr>
            <a:spLocks noGrp="1"/>
          </p:cNvSpPr>
          <p:nvPr>
            <p:ph type="body" sz="quarter" idx="10"/>
          </p:nvPr>
        </p:nvSpPr>
        <p:spPr>
          <a:xfrm>
            <a:off x="349624" y="1417638"/>
            <a:ext cx="8229600" cy="4657725"/>
          </a:xfrm>
        </p:spPr>
        <p:txBody>
          <a:bodyPr/>
          <a:lstStyle/>
          <a:p>
            <a:r>
              <a:rPr lang="en-US" sz="2000" dirty="0"/>
              <a:t>Four underlying assumptions of the I</a:t>
            </a:r>
            <a:r>
              <a:rPr lang="en-US" sz="2000" spc="-1000" dirty="0"/>
              <a:t> </a:t>
            </a:r>
            <a:r>
              <a:rPr lang="en-US" sz="2000" dirty="0"/>
              <a:t>/</a:t>
            </a:r>
            <a:r>
              <a:rPr lang="en-US" sz="2000" spc="-1000" dirty="0"/>
              <a:t> </a:t>
            </a:r>
            <a:r>
              <a:rPr lang="en-US" sz="2000" dirty="0"/>
              <a:t>O model:</a:t>
            </a:r>
          </a:p>
          <a:p>
            <a:pPr marL="800100" lvl="1" indent="-342900">
              <a:buFont typeface="+mj-lt"/>
              <a:buAutoNum type="arabicPeriod"/>
            </a:pPr>
            <a:r>
              <a:rPr lang="en-US" sz="1800" dirty="0"/>
              <a:t>The external environment imposes pressures and constraints that determine the strategies that would result in above-average returns.</a:t>
            </a:r>
          </a:p>
          <a:p>
            <a:pPr marL="800100" lvl="1" indent="-342900">
              <a:buFont typeface="+mj-lt"/>
              <a:buAutoNum type="arabicPeriod"/>
            </a:pPr>
            <a:r>
              <a:rPr lang="en-US" sz="1800" dirty="0"/>
              <a:t>Most firms competing within an industry or within a segment of that industry are assumed to control similar strategically relevant resources and to pursue similar strategies in light of those resources.</a:t>
            </a:r>
          </a:p>
          <a:p>
            <a:pPr marL="800100" lvl="1" indent="-342900">
              <a:buFont typeface="+mj-lt"/>
              <a:buAutoNum type="arabicPeriod"/>
            </a:pPr>
            <a:r>
              <a:rPr lang="en-US" sz="1800" dirty="0"/>
              <a:t>Firms assume that their resources are highly mobile, meaning that any resource differences that might develop between firms will be short-lived.</a:t>
            </a:r>
          </a:p>
          <a:p>
            <a:pPr marL="800100" lvl="1" indent="-342900">
              <a:buFont typeface="+mj-lt"/>
              <a:buAutoNum type="arabicPeriod"/>
            </a:pPr>
            <a:r>
              <a:rPr lang="en-US" sz="1800" dirty="0"/>
              <a:t>Organizational decision makers are rational individuals who are committed to acting in the firm’s best interests, as shown by their profit-maximizing behaviors.</a:t>
            </a:r>
          </a:p>
          <a:p>
            <a:pPr marL="342900" lvl="1" indent="-342900">
              <a:buFont typeface="+mj-lt"/>
              <a:buChar char="•"/>
            </a:pPr>
            <a:r>
              <a:rPr lang="en-US" sz="2000" dirty="0">
                <a:ea typeface="+mn-ea"/>
                <a:cs typeface="+mn-cs"/>
              </a:rPr>
              <a:t>The I</a:t>
            </a:r>
            <a:r>
              <a:rPr lang="en-US" sz="2000" spc="-1000" dirty="0">
                <a:ea typeface="+mn-ea"/>
                <a:cs typeface="+mn-cs"/>
              </a:rPr>
              <a:t> </a:t>
            </a:r>
            <a:r>
              <a:rPr lang="en-US" sz="2000" dirty="0">
                <a:ea typeface="+mn-ea"/>
                <a:cs typeface="+mn-cs"/>
              </a:rPr>
              <a:t>/</a:t>
            </a:r>
            <a:r>
              <a:rPr lang="en-US" sz="2000" spc="-1000" dirty="0">
                <a:ea typeface="+mn-ea"/>
                <a:cs typeface="+mn-cs"/>
              </a:rPr>
              <a:t> </a:t>
            </a:r>
            <a:r>
              <a:rPr lang="en-US" sz="2000" dirty="0">
                <a:ea typeface="+mn-ea"/>
                <a:cs typeface="+mn-cs"/>
              </a:rPr>
              <a:t>O model challenges firms to find the most attractive industry in which to compete.</a:t>
            </a:r>
          </a:p>
        </p:txBody>
      </p:sp>
    </p:spTree>
    <p:extLst>
      <p:ext uri="{BB962C8B-B14F-4D97-AF65-F5344CB8AC3E}">
        <p14:creationId xmlns:p14="http://schemas.microsoft.com/office/powerpoint/2010/main" val="2860432882"/>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sz="2800" dirty="0"/>
              <a:t>The I</a:t>
            </a:r>
            <a:r>
              <a:rPr lang="en-US" sz="2800" spc="-1000" dirty="0"/>
              <a:t> </a:t>
            </a:r>
            <a:r>
              <a:rPr lang="en-US" sz="2800" dirty="0"/>
              <a:t>/</a:t>
            </a:r>
            <a:r>
              <a:rPr lang="en-US" sz="2800" spc="-1000" dirty="0"/>
              <a:t> </a:t>
            </a:r>
            <a:r>
              <a:rPr lang="en-US" sz="2800" dirty="0"/>
              <a:t>O Model of Above-Average Returns </a:t>
            </a:r>
            <a:r>
              <a:rPr lang="en-US" sz="1400" dirty="0"/>
              <a:t>(cont’d)</a:t>
            </a:r>
            <a:endParaRPr lang="en-US" sz="900" dirty="0"/>
          </a:p>
        </p:txBody>
      </p:sp>
      <p:sp>
        <p:nvSpPr>
          <p:cNvPr id="5" name="Text Placeholder 4"/>
          <p:cNvSpPr>
            <a:spLocks noGrp="1"/>
          </p:cNvSpPr>
          <p:nvPr>
            <p:ph type="body" sz="quarter" idx="10"/>
          </p:nvPr>
        </p:nvSpPr>
        <p:spPr>
          <a:xfrm>
            <a:off x="143435" y="1417638"/>
            <a:ext cx="8830236" cy="4733925"/>
          </a:xfrm>
        </p:spPr>
        <p:txBody>
          <a:bodyPr>
            <a:normAutofit lnSpcReduction="10000"/>
          </a:bodyPr>
          <a:lstStyle/>
          <a:p>
            <a:r>
              <a:rPr lang="en-US" sz="2400" dirty="0"/>
              <a:t>The five forces model of competition is an analytical tool firms use to find the industry that is most attractive.</a:t>
            </a:r>
          </a:p>
          <a:p>
            <a:pPr lvl="1"/>
            <a:r>
              <a:rPr lang="en-US" sz="2000" dirty="0"/>
              <a:t>The five forces model suggests that:</a:t>
            </a:r>
          </a:p>
          <a:p>
            <a:pPr lvl="2"/>
            <a:r>
              <a:rPr lang="en-US" dirty="0"/>
              <a:t>An industry’s profitability is a function of interactions among:</a:t>
            </a:r>
          </a:p>
          <a:p>
            <a:pPr marL="1657350" lvl="3" indent="-285750">
              <a:buFont typeface="+mj-lt"/>
              <a:buAutoNum type="arabicPeriod"/>
            </a:pPr>
            <a:r>
              <a:rPr lang="en-US" dirty="0"/>
              <a:t>Suppliers</a:t>
            </a:r>
          </a:p>
          <a:p>
            <a:pPr marL="1657350" lvl="3" indent="-285750">
              <a:buFont typeface="+mj-lt"/>
              <a:buAutoNum type="arabicPeriod"/>
            </a:pPr>
            <a:r>
              <a:rPr lang="en-US" dirty="0"/>
              <a:t>Buyers</a:t>
            </a:r>
          </a:p>
          <a:p>
            <a:pPr marL="1657350" lvl="3" indent="-285750">
              <a:buFont typeface="+mj-lt"/>
              <a:buAutoNum type="arabicPeriod"/>
            </a:pPr>
            <a:r>
              <a:rPr lang="en-US" dirty="0"/>
              <a:t>Competitive rivalry among firms currently in the industry</a:t>
            </a:r>
          </a:p>
          <a:p>
            <a:pPr marL="1657350" lvl="3" indent="-285750">
              <a:buFont typeface="+mj-lt"/>
              <a:buAutoNum type="arabicPeriod"/>
            </a:pPr>
            <a:r>
              <a:rPr lang="en-US" dirty="0"/>
              <a:t>Product substitutes</a:t>
            </a:r>
          </a:p>
          <a:p>
            <a:pPr marL="1657350" lvl="3" indent="-285750">
              <a:buFont typeface="+mj-lt"/>
              <a:buAutoNum type="arabicPeriod"/>
            </a:pPr>
            <a:r>
              <a:rPr lang="en-US" dirty="0"/>
              <a:t>Potential entrants to the industry</a:t>
            </a:r>
          </a:p>
          <a:p>
            <a:pPr lvl="2"/>
            <a:r>
              <a:rPr lang="en-US" dirty="0"/>
              <a:t>Firms can earn above-average returns by producing either:</a:t>
            </a:r>
          </a:p>
          <a:p>
            <a:pPr lvl="3"/>
            <a:r>
              <a:rPr lang="en-US" dirty="0"/>
              <a:t>Standardized products at costs below those of competitors (a cost leadership strategy)</a:t>
            </a:r>
          </a:p>
          <a:p>
            <a:pPr lvl="3"/>
            <a:r>
              <a:rPr lang="en-US" dirty="0"/>
              <a:t>Differentiated products for which customers are willing to pay a price premium (a differentiation strategy)</a:t>
            </a:r>
          </a:p>
        </p:txBody>
      </p:sp>
    </p:spTree>
    <p:extLst>
      <p:ext uri="{BB962C8B-B14F-4D97-AF65-F5344CB8AC3E}">
        <p14:creationId xmlns:p14="http://schemas.microsoft.com/office/powerpoint/2010/main" val="885798936"/>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The I</a:t>
            </a:r>
            <a:r>
              <a:rPr lang="en-US" sz="2800" spc="-1000" dirty="0"/>
              <a:t> </a:t>
            </a:r>
            <a:r>
              <a:rPr lang="en-US" sz="2800" dirty="0"/>
              <a:t>/</a:t>
            </a:r>
            <a:r>
              <a:rPr lang="en-US" sz="2800" spc="-1000" dirty="0"/>
              <a:t> </a:t>
            </a:r>
            <a:r>
              <a:rPr lang="en-US" sz="2800" dirty="0"/>
              <a:t>O Model of Above-Average Returns</a:t>
            </a:r>
          </a:p>
        </p:txBody>
      </p:sp>
      <p:pic>
        <p:nvPicPr>
          <p:cNvPr id="5" name="Picture Placeholder 4" descr="A figure shows an overview of the I / O model of above-average returns. On the left side of the figure, the five steps of the model are listed. To the right of each step is a large rectangle that uses bulleted points to elaborate each step.&#10;&#10;Step one is as follows: Study the external environment, especially the industry environment. In the rectangle, the following heading is shown in bold: The External Environment. Below the heading are the following three bulleted points: The general environment, The industry environment, and The competitor environment. A downward-pointing arrow extends from the bottom of the rectangle and leads to the rectangle for step two.&#10;&#10;Step two is as follows: Locate an industry with high potential for above-average returns. In the rectangle, the following heading is shown in bold: An Attractive Industry. Below the heading is the following definition for attractive industry given in a bulleted point: An industry whose structural characteristics suggest above-average returns. A downward-pointing arrow extends from the bottom of the rectangle and leads to the rectangle for step three.&#10;&#10;Step three is as follows: Identify the strategy called for by the attractive industry to earn above-average returns. In the rectangle, the following heading is shown in bold: Strategy Formulation. Below the heading is the following definition for strategy formulation given in a bulleted point: Selection of a strategy linked with above-average returns in a particular industry. A downward-pointing arrow extends from the bottom of the rectangle and leads to the rectangle for step four.&#10;&#10;Step four is as follows: Develop or acquire assets and skills needed to implement the strategy. In the rectangle, the following heading is shown in bold: Assets and Skills. Below the heading is the following bulleted point: Assets and skills required to implement a chosen strategy. A downward-pointing arrow extends from the bottom of the rectangle and leads to the rectangle for step five.&#10;&#10;Step five is as follows: Use the firm's strengths, left parenthesis, its developed or acquired assets and skills, right parenthesis, to implement the strategy. In the rectangle, the following heading is shown in bold: Strategy Implementation. Below the heading is the following definition for strategy implementation given in a bulleted point: Selection of strategic actions linked with effective implementation of the chosen strategy. A downward-pointing arrow extends from the bottom of the rectangle and leads to another rectangle below. In the rectangle, the following heading is shown in bold: Superior Returns. Below the heading is the following bulleted point: Earning of above-average returns." title="Figure 1.2 – The I/O Model of Above-Average Return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600554" y="1524000"/>
            <a:ext cx="3942893" cy="4800600"/>
          </a:xfrm>
        </p:spPr>
      </p:pic>
    </p:spTree>
    <p:extLst>
      <p:ext uri="{BB962C8B-B14F-4D97-AF65-F5344CB8AC3E}">
        <p14:creationId xmlns:p14="http://schemas.microsoft.com/office/powerpoint/2010/main" val="3520638799"/>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Resource-Based Model of </a:t>
            </a:r>
            <a:br>
              <a:rPr lang="en-US" dirty="0"/>
            </a:br>
            <a:r>
              <a:rPr lang="en-US" dirty="0"/>
              <a:t>Above-Average Returns</a:t>
            </a:r>
            <a:endParaRPr lang="en-US" sz="1100" dirty="0"/>
          </a:p>
        </p:txBody>
      </p:sp>
      <p:sp>
        <p:nvSpPr>
          <p:cNvPr id="5" name="Text Placeholder 4"/>
          <p:cNvSpPr>
            <a:spLocks noGrp="1"/>
          </p:cNvSpPr>
          <p:nvPr>
            <p:ph type="body" sz="quarter" idx="10"/>
          </p:nvPr>
        </p:nvSpPr>
        <p:spPr/>
        <p:txBody>
          <a:bodyPr/>
          <a:lstStyle/>
          <a:p>
            <a:r>
              <a:rPr lang="en-US" dirty="0"/>
              <a:t>The resource-based model of above-average returns assumes that each organization is a collection of unique resources and capabilities.</a:t>
            </a:r>
          </a:p>
          <a:p>
            <a:pPr lvl="1"/>
            <a:r>
              <a:rPr lang="en-US" dirty="0"/>
              <a:t>The </a:t>
            </a:r>
            <a:r>
              <a:rPr lang="en-US" i="1" dirty="0"/>
              <a:t>uniqueness</a:t>
            </a:r>
            <a:r>
              <a:rPr lang="en-US" dirty="0"/>
              <a:t> of resources and capabilities is the basis of a firm’s strategy and its ability to earn above-average returns.</a:t>
            </a:r>
          </a:p>
        </p:txBody>
      </p:sp>
    </p:spTree>
    <p:extLst>
      <p:ext uri="{BB962C8B-B14F-4D97-AF65-F5344CB8AC3E}">
        <p14:creationId xmlns:p14="http://schemas.microsoft.com/office/powerpoint/2010/main" val="2034581011"/>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Resource-Based Model of </a:t>
            </a:r>
            <a:br>
              <a:rPr lang="en-US" dirty="0"/>
            </a:br>
            <a:r>
              <a:rPr lang="en-US" dirty="0"/>
              <a:t>Above-Average Returns </a:t>
            </a:r>
            <a:r>
              <a:rPr lang="en-US" sz="1800" dirty="0"/>
              <a:t>(cont’d)</a:t>
            </a:r>
            <a:endParaRPr lang="en-US" sz="1100" dirty="0"/>
          </a:p>
        </p:txBody>
      </p:sp>
      <p:sp>
        <p:nvSpPr>
          <p:cNvPr id="5" name="Text Placeholder 4"/>
          <p:cNvSpPr>
            <a:spLocks noGrp="1"/>
          </p:cNvSpPr>
          <p:nvPr>
            <p:ph type="body" sz="quarter" idx="10"/>
          </p:nvPr>
        </p:nvSpPr>
        <p:spPr>
          <a:xfrm>
            <a:off x="457200" y="1559299"/>
            <a:ext cx="8579225" cy="4814607"/>
          </a:xfrm>
        </p:spPr>
        <p:txBody>
          <a:bodyPr>
            <a:normAutofit/>
          </a:bodyPr>
          <a:lstStyle/>
          <a:p>
            <a:r>
              <a:rPr lang="en-US" sz="2000" b="1" dirty="0"/>
              <a:t>Resources</a:t>
            </a:r>
            <a:r>
              <a:rPr lang="en-US" sz="2000" dirty="0"/>
              <a:t> are inputs into a firm’s production process, such as capital equipment, the skills of individual employees, patents, finances, and talented managers.</a:t>
            </a:r>
          </a:p>
          <a:p>
            <a:pPr lvl="1"/>
            <a:r>
              <a:rPr lang="en-US" sz="1800" dirty="0"/>
              <a:t>Firms typically classify resources into three categories:</a:t>
            </a:r>
          </a:p>
          <a:p>
            <a:pPr marL="1200150" lvl="2" indent="-285750">
              <a:buFont typeface="+mj-lt"/>
              <a:buAutoNum type="arabicPeriod"/>
            </a:pPr>
            <a:r>
              <a:rPr lang="en-US" sz="1600" dirty="0"/>
              <a:t>Physical capital</a:t>
            </a:r>
          </a:p>
          <a:p>
            <a:pPr marL="1200150" lvl="2" indent="-285750">
              <a:buFont typeface="+mj-lt"/>
              <a:buAutoNum type="arabicPeriod"/>
            </a:pPr>
            <a:r>
              <a:rPr lang="en-US" sz="1600" dirty="0"/>
              <a:t>Human capital</a:t>
            </a:r>
          </a:p>
          <a:p>
            <a:pPr marL="1200150" lvl="2" indent="-285750">
              <a:buFont typeface="+mj-lt"/>
              <a:buAutoNum type="arabicPeriod"/>
            </a:pPr>
            <a:r>
              <a:rPr lang="en-US" sz="1600" dirty="0"/>
              <a:t>Organizational capital</a:t>
            </a:r>
          </a:p>
          <a:p>
            <a:r>
              <a:rPr lang="en-US" sz="2000" spc="-30" dirty="0"/>
              <a:t>Resources have a greater likelihood of being a competitive advantage when integrated to form a capability.</a:t>
            </a:r>
          </a:p>
          <a:p>
            <a:pPr lvl="1"/>
            <a:r>
              <a:rPr lang="en-US" sz="1800" dirty="0"/>
              <a:t>A </a:t>
            </a:r>
            <a:r>
              <a:rPr lang="en-US" sz="1800" b="1" dirty="0"/>
              <a:t>capability</a:t>
            </a:r>
            <a:r>
              <a:rPr lang="en-US" sz="1800" dirty="0"/>
              <a:t> is the capacity for a set of resources to perform a task or an activity in an integrative manner.</a:t>
            </a:r>
          </a:p>
          <a:p>
            <a:pPr lvl="1"/>
            <a:r>
              <a:rPr lang="en-US" sz="1800" b="1" dirty="0"/>
              <a:t>Core competencies </a:t>
            </a:r>
            <a:r>
              <a:rPr lang="en-US" sz="1800" dirty="0"/>
              <a:t>are capabilities that serve as a source of competitive advantage for a firm over its rivals.</a:t>
            </a:r>
            <a:endParaRPr lang="en-US" sz="1400" dirty="0"/>
          </a:p>
        </p:txBody>
      </p:sp>
    </p:spTree>
    <p:extLst>
      <p:ext uri="{BB962C8B-B14F-4D97-AF65-F5344CB8AC3E}">
        <p14:creationId xmlns:p14="http://schemas.microsoft.com/office/powerpoint/2010/main" val="567422536"/>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Resource-Based Model of </a:t>
            </a:r>
            <a:br>
              <a:rPr lang="en-US" dirty="0"/>
            </a:br>
            <a:r>
              <a:rPr lang="en-US" dirty="0"/>
              <a:t>Above-Average Returns </a:t>
            </a:r>
            <a:r>
              <a:rPr lang="en-US" sz="1800" dirty="0"/>
              <a:t>(cont’d)</a:t>
            </a:r>
            <a:endParaRPr lang="en-US" sz="1100" dirty="0"/>
          </a:p>
        </p:txBody>
      </p:sp>
      <p:sp>
        <p:nvSpPr>
          <p:cNvPr id="5" name="Text Placeholder 4"/>
          <p:cNvSpPr>
            <a:spLocks noGrp="1"/>
          </p:cNvSpPr>
          <p:nvPr>
            <p:ph type="body" sz="quarter" idx="10"/>
          </p:nvPr>
        </p:nvSpPr>
        <p:spPr>
          <a:xfrm>
            <a:off x="457200" y="1693769"/>
            <a:ext cx="8229600" cy="4657725"/>
          </a:xfrm>
        </p:spPr>
        <p:txBody>
          <a:bodyPr>
            <a:normAutofit/>
          </a:bodyPr>
          <a:lstStyle/>
          <a:p>
            <a:r>
              <a:rPr lang="en-US" sz="2000" dirty="0"/>
              <a:t>Four underlying assumptions of the resource-based model:</a:t>
            </a:r>
          </a:p>
          <a:p>
            <a:pPr marL="800100" lvl="1" indent="-342900">
              <a:buFont typeface="+mj-lt"/>
              <a:buAutoNum type="arabicPeriod"/>
            </a:pPr>
            <a:r>
              <a:rPr lang="en-US" sz="1800" dirty="0"/>
              <a:t>Differences in firms’ performances across time are due primarily to their unique resources and capabilities rather than the industry’s structural characteristics.</a:t>
            </a:r>
          </a:p>
          <a:p>
            <a:pPr marL="800100" lvl="1" indent="-342900">
              <a:buFont typeface="+mj-lt"/>
              <a:buAutoNum type="arabicPeriod"/>
            </a:pPr>
            <a:r>
              <a:rPr lang="en-US" sz="1800" dirty="0"/>
              <a:t>Firms acquire different resources and develop unique capabilities based on how they combine and use the resources.</a:t>
            </a:r>
          </a:p>
          <a:p>
            <a:pPr marL="800100" lvl="1" indent="-342900">
              <a:buFont typeface="+mj-lt"/>
              <a:buAutoNum type="arabicPeriod"/>
            </a:pPr>
            <a:r>
              <a:rPr lang="en-US" sz="1800" dirty="0"/>
              <a:t>Resources and capabilities are not highly mobile across firms.</a:t>
            </a:r>
          </a:p>
          <a:p>
            <a:pPr marL="800100" lvl="1" indent="-342900">
              <a:buFont typeface="+mj-lt"/>
              <a:buAutoNum type="arabicPeriod"/>
            </a:pPr>
            <a:r>
              <a:rPr lang="en-US" sz="1800" dirty="0"/>
              <a:t>Differences in resources and capabilities are the basis of competitive advantage.</a:t>
            </a:r>
          </a:p>
          <a:p>
            <a:pPr marL="342900" lvl="1" indent="-342900">
              <a:buFont typeface="+mj-lt"/>
              <a:buChar char="•"/>
            </a:pPr>
            <a:r>
              <a:rPr lang="en-US" sz="2000" dirty="0">
                <a:ea typeface="+mn-ea"/>
                <a:cs typeface="+mn-cs"/>
              </a:rPr>
              <a:t>As a source of competitive advantage, a capability must not be easily imitated but also not too complex to understand and manage.</a:t>
            </a:r>
          </a:p>
        </p:txBody>
      </p:sp>
    </p:spTree>
    <p:extLst>
      <p:ext uri="{BB962C8B-B14F-4D97-AF65-F5344CB8AC3E}">
        <p14:creationId xmlns:p14="http://schemas.microsoft.com/office/powerpoint/2010/main" val="3873764197"/>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400" dirty="0"/>
              <a:t>The Resource-Based Model of Above-Average Returns</a:t>
            </a:r>
          </a:p>
        </p:txBody>
      </p:sp>
      <p:pic>
        <p:nvPicPr>
          <p:cNvPr id="5" name="Picture Placeholder 4" descr="A figure shows an overview of the resource-based model of above-average returns. On the left side of the figure, the five steps of the model are listed. To the right of each step is a large rectangle that uses bulleted points to elaborate each step.&#10;&#10;Step one is as follows: Identify the firm's resources. Study its strengths and weaknesses compared with those of competitors. In the rectangle, the following heading is shown in bold: Resources. Below the heading is the following definition for resources given in a bulleted point: Inputs into a firm's production process. A downward-pointing arrow extends from the bottom of the rectangle and leads to the rectangle for step two.&#10;&#10;Step two is as follows: Determine the firm's capabilities. What do the capabilities allow the firm to do better than its competitors? In the rectangle, the following heading is shown in bold: Capability. Below the heading is the following definition for capability given in a bulleted point: Capacity of an integrated set of resources to integratively perform a task or activity. A downward-pointing arrow extends from the bottom of the rectangle and leads to the rectangle for step three.&#10;&#10;Step three is as follows: Determine the potential of the firm's resources and capabilities in terms of a competitive advantage. In the rectangle, the following heading is shown in bold: Competitive Advantage. Below the heading is the following definition for competitive advantage given in a bulleted point: Ability of a firm to create superior value for its customers. A downward-pointing arrow extends from the bottom of the rectangle and leads to the rectangle for step four.&#10;&#10;Step four is as follows: Locate an attractive industry. In the rectangle, the following heading is shown in bold: An attractive industry. Below the heading is the following definition for attractive industry in a bulleted point: An industry with opportunities that can be exploited by the firm's resources and capabilities. A downward-pointing arrow extends from the bottom of the rectangle and leads to the rectangle for step five.&#10;&#10;Step five is as follows: Select a strategy that best allows the firm to utilize its resources and capabilities relative to opportunities in the external environment. In the rectangle, the following heading is shown in bold: Strategy Formulation and Implementation. Below the heading is the following definition for strategy formulation and implementation given in a bulleted point: Strategic actions taken to earn above-average returns. A downward-pointing arrow extends from the bottom of the rectangle and leads to another rectangle below. In the rectangle, the following heading is shown in bold: Superior Returns. Below the heading is the following bulleted point: Earning of above-average returns." title="Figure 1.3 – The Resource-Based Model of Above-Average Return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549348" y="1524000"/>
            <a:ext cx="4045306" cy="4800600"/>
          </a:xfrm>
        </p:spPr>
      </p:pic>
    </p:spTree>
    <p:extLst>
      <p:ext uri="{BB962C8B-B14F-4D97-AF65-F5344CB8AC3E}">
        <p14:creationId xmlns:p14="http://schemas.microsoft.com/office/powerpoint/2010/main" val="2403364774"/>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Resource-Based Model of </a:t>
            </a:r>
            <a:br>
              <a:rPr lang="en-US" dirty="0"/>
            </a:br>
            <a:r>
              <a:rPr lang="en-US" dirty="0"/>
              <a:t>Above-Average Returns </a:t>
            </a:r>
            <a:r>
              <a:rPr lang="en-US" sz="1800" dirty="0"/>
              <a:t>(cont’d)</a:t>
            </a:r>
            <a:endParaRPr lang="en-US" sz="1100" dirty="0"/>
          </a:p>
        </p:txBody>
      </p:sp>
      <p:sp>
        <p:nvSpPr>
          <p:cNvPr id="5" name="Text Placeholder 4"/>
          <p:cNvSpPr>
            <a:spLocks noGrp="1"/>
          </p:cNvSpPr>
          <p:nvPr>
            <p:ph type="body" sz="quarter" idx="10"/>
          </p:nvPr>
        </p:nvSpPr>
        <p:spPr/>
        <p:txBody>
          <a:bodyPr/>
          <a:lstStyle/>
          <a:p>
            <a:r>
              <a:rPr lang="en-US" sz="2400" dirty="0"/>
              <a:t>Resources and capabilities have the potential to be the foundation for a competitive advantage when they are:</a:t>
            </a:r>
          </a:p>
          <a:p>
            <a:pPr lvl="1"/>
            <a:r>
              <a:rPr lang="en-US" sz="2000" i="1" dirty="0">
                <a:ea typeface="+mn-ea"/>
                <a:cs typeface="+mn-cs"/>
              </a:rPr>
              <a:t>Valuable </a:t>
            </a:r>
            <a:r>
              <a:rPr lang="en-US" sz="2000" dirty="0">
                <a:ea typeface="+mn-ea"/>
                <a:cs typeface="+mn-cs"/>
              </a:rPr>
              <a:t>(allow a firm to take advantage of opportunities or neutralize threats in its external environment)</a:t>
            </a:r>
          </a:p>
          <a:p>
            <a:pPr lvl="1"/>
            <a:r>
              <a:rPr lang="en-US" sz="2000" i="1" dirty="0"/>
              <a:t>Rare</a:t>
            </a:r>
            <a:r>
              <a:rPr lang="en-US" sz="2000" dirty="0"/>
              <a:t> (possessed by few, if any, current and potential competitors)</a:t>
            </a:r>
          </a:p>
          <a:p>
            <a:pPr lvl="1"/>
            <a:r>
              <a:rPr lang="en-US" sz="2000" i="1" dirty="0">
                <a:ea typeface="+mn-ea"/>
                <a:cs typeface="+mn-cs"/>
              </a:rPr>
              <a:t>Costly to imitate</a:t>
            </a:r>
            <a:r>
              <a:rPr lang="en-US" sz="2000" dirty="0">
                <a:ea typeface="+mn-ea"/>
                <a:cs typeface="+mn-cs"/>
              </a:rPr>
              <a:t> (are difficult for other firms to obtain)</a:t>
            </a:r>
          </a:p>
          <a:p>
            <a:pPr lvl="1"/>
            <a:r>
              <a:rPr lang="en-US" sz="2000" i="1" dirty="0"/>
              <a:t>Non-substitutable</a:t>
            </a:r>
            <a:r>
              <a:rPr lang="en-US" sz="2000" dirty="0"/>
              <a:t> (</a:t>
            </a:r>
            <a:r>
              <a:rPr lang="en-US" sz="2000" spc="-20" dirty="0">
                <a:ea typeface="+mn-ea"/>
                <a:cs typeface="+mn-cs"/>
              </a:rPr>
              <a:t>have no structural equivalents)</a:t>
            </a:r>
          </a:p>
        </p:txBody>
      </p:sp>
    </p:spTree>
    <p:extLst>
      <p:ext uri="{BB962C8B-B14F-4D97-AF65-F5344CB8AC3E}">
        <p14:creationId xmlns:p14="http://schemas.microsoft.com/office/powerpoint/2010/main" val="3646103584"/>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7CD67-F452-0AC1-B752-77F1E6CAC418}"/>
              </a:ext>
            </a:extLst>
          </p:cNvPr>
          <p:cNvSpPr>
            <a:spLocks noGrp="1"/>
          </p:cNvSpPr>
          <p:nvPr>
            <p:ph type="title"/>
          </p:nvPr>
        </p:nvSpPr>
        <p:spPr/>
        <p:txBody>
          <a:bodyPr>
            <a:normAutofit/>
          </a:bodyPr>
          <a:lstStyle/>
          <a:p>
            <a:r>
              <a:rPr lang="en-GB" sz="2800" b="1" dirty="0"/>
              <a:t>Group Activity: Model Match-Up (15 mins)</a:t>
            </a:r>
          </a:p>
        </p:txBody>
      </p:sp>
      <p:sp>
        <p:nvSpPr>
          <p:cNvPr id="3" name="Content Placeholder 2">
            <a:extLst>
              <a:ext uri="{FF2B5EF4-FFF2-40B4-BE49-F238E27FC236}">
                <a16:creationId xmlns:a16="http://schemas.microsoft.com/office/drawing/2014/main" id="{89E3EF8A-5A95-F28A-91B5-ADBA015F78B9}"/>
              </a:ext>
            </a:extLst>
          </p:cNvPr>
          <p:cNvSpPr>
            <a:spLocks noGrp="1"/>
          </p:cNvSpPr>
          <p:nvPr>
            <p:ph idx="1"/>
          </p:nvPr>
        </p:nvSpPr>
        <p:spPr/>
        <p:txBody>
          <a:bodyPr/>
          <a:lstStyle/>
          <a:p>
            <a:r>
              <a:rPr lang="en-GB" dirty="0">
                <a:solidFill>
                  <a:srgbClr val="231F1F"/>
                </a:solidFill>
              </a:rPr>
              <a:t>Provide students with a list of company traits (e.g., "Strong brand," "Operates in a growing industry"). </a:t>
            </a:r>
          </a:p>
          <a:p>
            <a:r>
              <a:rPr lang="en-GB" dirty="0">
                <a:solidFill>
                  <a:srgbClr val="231F1F"/>
                </a:solidFill>
              </a:rPr>
              <a:t>In pairs, decide if each trait aligns more with the I/O or Resource-Based model and why. </a:t>
            </a:r>
          </a:p>
          <a:p>
            <a:r>
              <a:rPr lang="en-GB" dirty="0">
                <a:solidFill>
                  <a:srgbClr val="231F1F"/>
                </a:solidFill>
              </a:rPr>
              <a:t>Discuss as a class.</a:t>
            </a:r>
          </a:p>
        </p:txBody>
      </p:sp>
    </p:spTree>
    <p:extLst>
      <p:ext uri="{BB962C8B-B14F-4D97-AF65-F5344CB8AC3E}">
        <p14:creationId xmlns:p14="http://schemas.microsoft.com/office/powerpoint/2010/main" val="3824019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Vision and Mission</a:t>
            </a:r>
            <a:endParaRPr lang="en-US" sz="1100" dirty="0"/>
          </a:p>
        </p:txBody>
      </p:sp>
      <p:sp>
        <p:nvSpPr>
          <p:cNvPr id="5" name="Text Placeholder 4"/>
          <p:cNvSpPr>
            <a:spLocks noGrp="1"/>
          </p:cNvSpPr>
          <p:nvPr>
            <p:ph type="body" sz="quarter" idx="10"/>
          </p:nvPr>
        </p:nvSpPr>
        <p:spPr/>
        <p:txBody>
          <a:bodyPr/>
          <a:lstStyle/>
          <a:p>
            <a:r>
              <a:rPr lang="en-US" dirty="0"/>
              <a:t>A key purpose of vision and mission statements is to inform stakeholders of:</a:t>
            </a:r>
          </a:p>
          <a:p>
            <a:pPr lvl="1"/>
            <a:r>
              <a:rPr lang="en-US" dirty="0"/>
              <a:t>What the firm is</a:t>
            </a:r>
          </a:p>
          <a:p>
            <a:pPr lvl="1"/>
            <a:r>
              <a:rPr lang="en-US" dirty="0"/>
              <a:t>What it seeks to accomplish</a:t>
            </a:r>
          </a:p>
          <a:p>
            <a:pPr lvl="1"/>
            <a:r>
              <a:rPr lang="en-US" dirty="0"/>
              <a:t>Who it seeks to serve</a:t>
            </a:r>
          </a:p>
          <a:p>
            <a:pPr marL="342900" lvl="1" indent="-342900"/>
            <a:r>
              <a:rPr lang="en-US" sz="2800" dirty="0">
                <a:ea typeface="+mn-ea"/>
                <a:cs typeface="+mn-cs"/>
              </a:rPr>
              <a:t>The vision and mission provide the foundation the firm needs to choose and implement one or more strategies.</a:t>
            </a:r>
          </a:p>
        </p:txBody>
      </p:sp>
    </p:spTree>
    <p:extLst>
      <p:ext uri="{BB962C8B-B14F-4D97-AF65-F5344CB8AC3E}">
        <p14:creationId xmlns:p14="http://schemas.microsoft.com/office/powerpoint/2010/main" val="768575462"/>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Vision </a:t>
            </a:r>
            <a:r>
              <a:rPr lang="en-US" sz="1800" dirty="0"/>
              <a:t>(cont’d)</a:t>
            </a:r>
            <a:endParaRPr lang="en-US" sz="1100" dirty="0"/>
          </a:p>
        </p:txBody>
      </p:sp>
      <p:sp>
        <p:nvSpPr>
          <p:cNvPr id="5" name="Text Placeholder 4"/>
          <p:cNvSpPr>
            <a:spLocks noGrp="1"/>
          </p:cNvSpPr>
          <p:nvPr>
            <p:ph type="body" sz="quarter" idx="10"/>
          </p:nvPr>
        </p:nvSpPr>
        <p:spPr>
          <a:xfrm>
            <a:off x="528918" y="1631016"/>
            <a:ext cx="8489576" cy="4657725"/>
          </a:xfrm>
        </p:spPr>
        <p:txBody>
          <a:bodyPr>
            <a:normAutofit/>
          </a:bodyPr>
          <a:lstStyle/>
          <a:p>
            <a:r>
              <a:rPr lang="en-US" sz="1800" b="1" dirty="0"/>
              <a:t>Vision</a:t>
            </a:r>
            <a:r>
              <a:rPr lang="en-US" sz="1800" dirty="0"/>
              <a:t> is a picture of what the firm wants to be and, in broad terms, what it wants to achieve.</a:t>
            </a:r>
          </a:p>
          <a:p>
            <a:r>
              <a:rPr lang="en-US" sz="1800" dirty="0"/>
              <a:t>A vision statement:</a:t>
            </a:r>
          </a:p>
          <a:p>
            <a:pPr lvl="1"/>
            <a:r>
              <a:rPr lang="en-US" sz="1600" dirty="0"/>
              <a:t>Articulates the ideal description of an organization and gives shapes to its intended future</a:t>
            </a:r>
          </a:p>
          <a:p>
            <a:pPr lvl="1"/>
            <a:r>
              <a:rPr lang="en-US" sz="1600" dirty="0"/>
              <a:t>Tends to be relatively short and concise</a:t>
            </a:r>
          </a:p>
          <a:p>
            <a:r>
              <a:rPr lang="en-US" sz="1800" dirty="0"/>
              <a:t>An effective vision:</a:t>
            </a:r>
          </a:p>
          <a:p>
            <a:pPr lvl="1"/>
            <a:r>
              <a:rPr lang="en-US" sz="1600" dirty="0"/>
              <a:t>Stretches and challenges people</a:t>
            </a:r>
          </a:p>
          <a:p>
            <a:pPr lvl="1"/>
            <a:r>
              <a:rPr lang="en-US" sz="1600" dirty="0"/>
              <a:t>Is developed by the C</a:t>
            </a:r>
            <a:r>
              <a:rPr lang="en-US" sz="1600" spc="-1000" dirty="0"/>
              <a:t> </a:t>
            </a:r>
            <a:r>
              <a:rPr lang="en-US" sz="1600" dirty="0"/>
              <a:t>E</a:t>
            </a:r>
            <a:r>
              <a:rPr lang="en-US" sz="1600" spc="-1000" dirty="0"/>
              <a:t> </a:t>
            </a:r>
            <a:r>
              <a:rPr lang="en-US" sz="1600" dirty="0"/>
              <a:t>O and other top-level managers, employees, suppliers, and customers</a:t>
            </a:r>
          </a:p>
          <a:p>
            <a:pPr lvl="1"/>
            <a:r>
              <a:rPr lang="en-US" sz="1600" dirty="0"/>
              <a:t>Is consistent with the decisions and actions of those involved with developing it</a:t>
            </a:r>
          </a:p>
          <a:p>
            <a:r>
              <a:rPr lang="en-US" sz="1800" dirty="0"/>
              <a:t>Conditions in the firm’s external environment and internal organization influence the forming of a vision statement.</a:t>
            </a:r>
          </a:p>
        </p:txBody>
      </p:sp>
    </p:spTree>
    <p:extLst>
      <p:ext uri="{BB962C8B-B14F-4D97-AF65-F5344CB8AC3E}">
        <p14:creationId xmlns:p14="http://schemas.microsoft.com/office/powerpoint/2010/main" val="2980493241"/>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Mission</a:t>
            </a:r>
            <a:endParaRPr lang="en-US" sz="1100" dirty="0"/>
          </a:p>
        </p:txBody>
      </p:sp>
      <p:sp>
        <p:nvSpPr>
          <p:cNvPr id="5" name="Text Placeholder 4"/>
          <p:cNvSpPr>
            <a:spLocks noGrp="1"/>
          </p:cNvSpPr>
          <p:nvPr>
            <p:ph type="body" sz="quarter" idx="10"/>
          </p:nvPr>
        </p:nvSpPr>
        <p:spPr>
          <a:xfrm>
            <a:off x="654424" y="1532404"/>
            <a:ext cx="8229600" cy="4657725"/>
          </a:xfrm>
        </p:spPr>
        <p:txBody>
          <a:bodyPr/>
          <a:lstStyle/>
          <a:p>
            <a:r>
              <a:rPr lang="en-US" sz="2400" dirty="0"/>
              <a:t>A </a:t>
            </a:r>
            <a:r>
              <a:rPr lang="en-US" sz="2400" b="1" dirty="0"/>
              <a:t>mission</a:t>
            </a:r>
            <a:r>
              <a:rPr lang="en-US" sz="2400" dirty="0"/>
              <a:t> specifies the businesses in which the firm intends to compete and the customers it intends to serve.</a:t>
            </a:r>
          </a:p>
          <a:p>
            <a:r>
              <a:rPr lang="en-US" sz="2400" dirty="0"/>
              <a:t>A mission:</a:t>
            </a:r>
          </a:p>
          <a:p>
            <a:pPr lvl="1"/>
            <a:r>
              <a:rPr lang="en-US" sz="2000" dirty="0"/>
              <a:t>Is more concrete than a firm’s vision</a:t>
            </a:r>
          </a:p>
          <a:p>
            <a:pPr lvl="1"/>
            <a:r>
              <a:rPr lang="en-US" sz="2000" dirty="0"/>
              <a:t>Should establish a firm’s individuality</a:t>
            </a:r>
          </a:p>
          <a:p>
            <a:pPr lvl="1"/>
            <a:r>
              <a:rPr lang="en-US" sz="2000" dirty="0"/>
              <a:t>Should be inspiring and relevant to all stakeholders</a:t>
            </a:r>
          </a:p>
          <a:p>
            <a:pPr lvl="1"/>
            <a:r>
              <a:rPr lang="en-US" sz="2000" dirty="0"/>
              <a:t>Deals more directly with product markets and customers</a:t>
            </a:r>
          </a:p>
          <a:p>
            <a:pPr lvl="1"/>
            <a:r>
              <a:rPr lang="en-US" sz="2000" dirty="0"/>
              <a:t>Should be developed by the C</a:t>
            </a:r>
            <a:r>
              <a:rPr lang="en-US" sz="2000" spc="-1000" dirty="0"/>
              <a:t> </a:t>
            </a:r>
            <a:r>
              <a:rPr lang="en-US" sz="2000" dirty="0"/>
              <a:t>E</a:t>
            </a:r>
            <a:r>
              <a:rPr lang="en-US" sz="2000" spc="-1000" dirty="0"/>
              <a:t> </a:t>
            </a:r>
            <a:r>
              <a:rPr lang="en-US" sz="2000" dirty="0"/>
              <a:t>O, top-level managers, and other organizational members</a:t>
            </a:r>
          </a:p>
          <a:p>
            <a:pPr lvl="1"/>
            <a:r>
              <a:rPr lang="en-US" sz="2000" dirty="0"/>
              <a:t>Has a higher probability of being effective when employees have a strong sense of ethics</a:t>
            </a:r>
          </a:p>
        </p:txBody>
      </p:sp>
    </p:spTree>
    <p:extLst>
      <p:ext uri="{BB962C8B-B14F-4D97-AF65-F5344CB8AC3E}">
        <p14:creationId xmlns:p14="http://schemas.microsoft.com/office/powerpoint/2010/main" val="1212822446"/>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2362-C371-3010-41BE-3FFD92834468}"/>
              </a:ext>
            </a:extLst>
          </p:cNvPr>
          <p:cNvSpPr>
            <a:spLocks noGrp="1"/>
          </p:cNvSpPr>
          <p:nvPr>
            <p:ph type="title"/>
          </p:nvPr>
        </p:nvSpPr>
        <p:spPr>
          <a:xfrm>
            <a:off x="457200" y="274638"/>
            <a:ext cx="8229600" cy="1143000"/>
          </a:xfrm>
        </p:spPr>
        <p:txBody>
          <a:bodyPr anchor="ctr">
            <a:normAutofit/>
          </a:bodyPr>
          <a:lstStyle/>
          <a:p>
            <a:r>
              <a:rPr lang="en-GB" sz="2800" b="1" dirty="0"/>
              <a:t>Individual Activity: Craft Your Own (10 mins)</a:t>
            </a:r>
          </a:p>
        </p:txBody>
      </p:sp>
      <p:sp>
        <p:nvSpPr>
          <p:cNvPr id="3" name="Content Placeholder 2">
            <a:extLst>
              <a:ext uri="{FF2B5EF4-FFF2-40B4-BE49-F238E27FC236}">
                <a16:creationId xmlns:a16="http://schemas.microsoft.com/office/drawing/2014/main" id="{6D6B6B3A-55F1-1E2D-F39E-C49AF9B86129}"/>
              </a:ext>
            </a:extLst>
          </p:cNvPr>
          <p:cNvSpPr>
            <a:spLocks noGrp="1"/>
          </p:cNvSpPr>
          <p:nvPr>
            <p:ph sz="half" idx="1"/>
          </p:nvPr>
        </p:nvSpPr>
        <p:spPr>
          <a:xfrm>
            <a:off x="457199" y="1791961"/>
            <a:ext cx="4038600" cy="3989040"/>
          </a:xfrm>
        </p:spPr>
        <p:txBody>
          <a:bodyPr>
            <a:normAutofit/>
          </a:bodyPr>
          <a:lstStyle/>
          <a:p>
            <a:r>
              <a:rPr lang="en-GB" dirty="0"/>
              <a:t>Students individually draft a vision and mission for a fictional startup (e.g., a sustainable clothing brand). </a:t>
            </a:r>
          </a:p>
          <a:p>
            <a:r>
              <a:rPr lang="en-GB" dirty="0"/>
              <a:t>Share with a partner to refine, then present one example to the class.</a:t>
            </a:r>
          </a:p>
        </p:txBody>
      </p:sp>
      <p:pic>
        <p:nvPicPr>
          <p:cNvPr id="5" name="Content Placeholder 4" descr="Led lights of different colors in rectangle shape">
            <a:extLst>
              <a:ext uri="{FF2B5EF4-FFF2-40B4-BE49-F238E27FC236}">
                <a16:creationId xmlns:a16="http://schemas.microsoft.com/office/drawing/2014/main" id="{601857AA-072E-B330-B5D2-E9846DD014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2" y="1791961"/>
            <a:ext cx="4038600" cy="2564511"/>
          </a:xfrm>
          <a:noFill/>
        </p:spPr>
      </p:pic>
    </p:spTree>
    <p:extLst>
      <p:ext uri="{BB962C8B-B14F-4D97-AF65-F5344CB8AC3E}">
        <p14:creationId xmlns:p14="http://schemas.microsoft.com/office/powerpoint/2010/main" val="11638529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Stakeholders</a:t>
            </a:r>
            <a:endParaRPr lang="en-US" sz="1100" dirty="0"/>
          </a:p>
        </p:txBody>
      </p:sp>
      <p:sp>
        <p:nvSpPr>
          <p:cNvPr id="5" name="Text Placeholder 4"/>
          <p:cNvSpPr>
            <a:spLocks noGrp="1"/>
          </p:cNvSpPr>
          <p:nvPr>
            <p:ph type="body" sz="quarter" idx="10"/>
          </p:nvPr>
        </p:nvSpPr>
        <p:spPr/>
        <p:txBody>
          <a:bodyPr/>
          <a:lstStyle/>
          <a:p>
            <a:r>
              <a:rPr lang="en-US" sz="2400" b="1" dirty="0"/>
              <a:t>Stakeholders</a:t>
            </a:r>
            <a:r>
              <a:rPr lang="en-US" sz="2400" dirty="0"/>
              <a:t> are individuals, groups, and organizations that can affect the firm’s vision and mission, are affected by the strategic outcomes achieved, and have enforceable claims on the firm’s performance.</a:t>
            </a:r>
          </a:p>
          <a:p>
            <a:r>
              <a:rPr lang="en-US" sz="2400" dirty="0"/>
              <a:t>Because firms are not equally dependent on all stakeholders at all times, stakeholders possess different degrees of ability to influence an organization.</a:t>
            </a:r>
          </a:p>
          <a:p>
            <a:pPr lvl="1"/>
            <a:r>
              <a:rPr lang="en-US" sz="2000" dirty="0"/>
              <a:t>Greater dependence gives the stakeholder more potential influence over a firm’s commitments, decisions, and actions.</a:t>
            </a:r>
          </a:p>
        </p:txBody>
      </p:sp>
    </p:spTree>
    <p:extLst>
      <p:ext uri="{BB962C8B-B14F-4D97-AF65-F5344CB8AC3E}">
        <p14:creationId xmlns:p14="http://schemas.microsoft.com/office/powerpoint/2010/main" val="2972910045"/>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Classifications of Stakeholders</a:t>
            </a:r>
            <a:endParaRPr lang="en-US" sz="700" dirty="0"/>
          </a:p>
        </p:txBody>
      </p:sp>
      <p:sp>
        <p:nvSpPr>
          <p:cNvPr id="5" name="Text Placeholder 4"/>
          <p:cNvSpPr>
            <a:spLocks noGrp="1"/>
          </p:cNvSpPr>
          <p:nvPr>
            <p:ph type="body" sz="quarter" idx="10"/>
          </p:nvPr>
        </p:nvSpPr>
        <p:spPr>
          <a:xfrm>
            <a:off x="457200" y="1684805"/>
            <a:ext cx="8229600" cy="4657725"/>
          </a:xfrm>
        </p:spPr>
        <p:txBody>
          <a:bodyPr>
            <a:normAutofit/>
          </a:bodyPr>
          <a:lstStyle/>
          <a:p>
            <a:r>
              <a:rPr lang="en-US" sz="2400" dirty="0"/>
              <a:t>Firms can separate the parties involved with their operations into at least three groups:</a:t>
            </a:r>
          </a:p>
          <a:p>
            <a:pPr marL="857250" lvl="1" indent="-400050">
              <a:buFont typeface="+mj-lt"/>
              <a:buAutoNum type="arabicPeriod"/>
            </a:pPr>
            <a:r>
              <a:rPr lang="en-US" sz="2000" dirty="0"/>
              <a:t>Capital market stakeholders</a:t>
            </a:r>
          </a:p>
          <a:p>
            <a:pPr marL="857250" lvl="1" indent="-400050">
              <a:buFont typeface="+mj-lt"/>
              <a:buAutoNum type="arabicPeriod"/>
            </a:pPr>
            <a:r>
              <a:rPr lang="en-US" sz="2000" dirty="0"/>
              <a:t>Product market stakeholders</a:t>
            </a:r>
          </a:p>
          <a:p>
            <a:pPr marL="857250" lvl="1" indent="-400050">
              <a:buFont typeface="+mj-lt"/>
              <a:buAutoNum type="arabicPeriod"/>
            </a:pPr>
            <a:r>
              <a:rPr lang="en-US" sz="2000" dirty="0"/>
              <a:t>Organizational stakeholders</a:t>
            </a:r>
          </a:p>
          <a:p>
            <a:pPr marL="342900" lvl="1" indent="-342900">
              <a:buFont typeface="+mj-lt"/>
              <a:buChar char="•"/>
            </a:pPr>
            <a:r>
              <a:rPr lang="en-US" dirty="0">
                <a:ea typeface="+mn-ea"/>
                <a:cs typeface="+mn-cs"/>
              </a:rPr>
              <a:t>The most obvious stakeholders, at least in U.</a:t>
            </a:r>
            <a:r>
              <a:rPr lang="en-US" spc="-1000" dirty="0">
                <a:ea typeface="+mn-ea"/>
                <a:cs typeface="+mn-cs"/>
              </a:rPr>
              <a:t> </a:t>
            </a:r>
            <a:r>
              <a:rPr lang="en-US" dirty="0">
                <a:ea typeface="+mn-ea"/>
                <a:cs typeface="+mn-cs"/>
              </a:rPr>
              <a:t>S/UK. organizations, are </a:t>
            </a:r>
            <a:r>
              <a:rPr lang="en-US" i="1" dirty="0">
                <a:ea typeface="+mn-ea"/>
                <a:cs typeface="+mn-cs"/>
              </a:rPr>
              <a:t>shareholders</a:t>
            </a:r>
            <a:r>
              <a:rPr lang="en-US" dirty="0">
                <a:ea typeface="+mn-ea"/>
                <a:cs typeface="+mn-cs"/>
              </a:rPr>
              <a:t>—individuals and groups who have invested capital in a firm in the expectation of earning a positive return on their investments.</a:t>
            </a:r>
          </a:p>
        </p:txBody>
      </p:sp>
    </p:spTree>
    <p:extLst>
      <p:ext uri="{BB962C8B-B14F-4D97-AF65-F5344CB8AC3E}">
        <p14:creationId xmlns:p14="http://schemas.microsoft.com/office/powerpoint/2010/main" val="45437190"/>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2800" dirty="0"/>
              <a:t>The Three Stakeholder Groups</a:t>
            </a:r>
          </a:p>
        </p:txBody>
      </p:sp>
      <p:pic>
        <p:nvPicPr>
          <p:cNvPr id="5" name="Picture Placeholder 4" descr="A figure shows an overview of the three stakeholder groups. &#10;&#10;In a long oval at the top of the figure is the word Stakeholder in bold. To the right of the word Stakeholder is an arrow pointing to the right. To the right of the arrow is the following definition: People who are affected by a firm's performance and who have claims on its performance.&#10;&#10;Below the oval, the three stakeholder groups, along with who are included are in each group, are listed in three rectangles.&#10;&#10;The first stakeholder group is Capital Market Stakeholders. They include Shareholders and Major suppliers of capital, such as banks.&#10;&#10;The second stakeholder group is Product Market Stakeholders. They include Primary customers, Suppliers, Host communities, and Unions.&#10;&#10;The third stakeholder group is Organizational Stakeholders. They include Employees, Managers, and Non managers." title="Figure 1.4 – The Three Stakeholder Group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1674572" y="1524000"/>
            <a:ext cx="5794858" cy="4800600"/>
          </a:xfrm>
        </p:spPr>
      </p:pic>
    </p:spTree>
    <p:extLst>
      <p:ext uri="{BB962C8B-B14F-4D97-AF65-F5344CB8AC3E}">
        <p14:creationId xmlns:p14="http://schemas.microsoft.com/office/powerpoint/2010/main" val="3210440862"/>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Capital Market Stakeholders </a:t>
            </a:r>
            <a:r>
              <a:rPr lang="en-US" sz="1800" dirty="0"/>
              <a:t>(cont’d)</a:t>
            </a:r>
            <a:endParaRPr lang="en-US" sz="700" dirty="0"/>
          </a:p>
        </p:txBody>
      </p:sp>
      <p:sp>
        <p:nvSpPr>
          <p:cNvPr id="5" name="Text Placeholder 4"/>
          <p:cNvSpPr>
            <a:spLocks noGrp="1"/>
          </p:cNvSpPr>
          <p:nvPr>
            <p:ph type="body" sz="quarter" idx="10"/>
          </p:nvPr>
        </p:nvSpPr>
        <p:spPr>
          <a:xfrm>
            <a:off x="537882" y="1668650"/>
            <a:ext cx="8606118" cy="4733925"/>
          </a:xfrm>
        </p:spPr>
        <p:txBody>
          <a:bodyPr>
            <a:normAutofit/>
          </a:bodyPr>
          <a:lstStyle/>
          <a:p>
            <a:r>
              <a:rPr lang="en-US" sz="1800" dirty="0"/>
              <a:t>When earning above-average returns, a firm generally has the resources to satisfy the interests of all stakeholders.</a:t>
            </a:r>
          </a:p>
          <a:p>
            <a:r>
              <a:rPr lang="en-US" sz="1800" dirty="0"/>
              <a:t>When earning only average returns, the firm must satisfy each stakeholder group’s minimal expectations.</a:t>
            </a:r>
          </a:p>
          <a:p>
            <a:r>
              <a:rPr lang="en-US" sz="1800" dirty="0"/>
              <a:t>A firm earning below-average returns must make trade-offs to minimize the amount of support it loses from unsatisfied stakeholders.</a:t>
            </a:r>
          </a:p>
          <a:p>
            <a:endParaRPr lang="en-US" sz="1800" dirty="0"/>
          </a:p>
          <a:p>
            <a:pPr marL="0" indent="0">
              <a:buNone/>
            </a:pPr>
            <a:r>
              <a:rPr lang="en-US" sz="1800" b="1" dirty="0"/>
              <a:t>Capital Market Stakeholders</a:t>
            </a:r>
          </a:p>
          <a:p>
            <a:r>
              <a:rPr lang="en-US" sz="1800" dirty="0"/>
              <a:t>Shareholders and lenders expect a firm to preserve and enhance their wealth.</a:t>
            </a:r>
          </a:p>
          <a:p>
            <a:r>
              <a:rPr lang="en-US" sz="1800" dirty="0"/>
              <a:t>Expected returns are correlated with the investments’ degree of risk:</a:t>
            </a:r>
          </a:p>
          <a:p>
            <a:pPr lvl="1"/>
            <a:r>
              <a:rPr lang="en-US" sz="1600" dirty="0"/>
              <a:t>Low-risk investments = lower returns</a:t>
            </a:r>
          </a:p>
          <a:p>
            <a:pPr lvl="1"/>
            <a:r>
              <a:rPr lang="en-US" sz="1600" dirty="0"/>
              <a:t>High-risk investments = higher returns</a:t>
            </a:r>
          </a:p>
        </p:txBody>
      </p:sp>
    </p:spTree>
    <p:extLst>
      <p:ext uri="{BB962C8B-B14F-4D97-AF65-F5344CB8AC3E}">
        <p14:creationId xmlns:p14="http://schemas.microsoft.com/office/powerpoint/2010/main" val="3370769614"/>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Product Market Stakeholders </a:t>
            </a:r>
            <a:r>
              <a:rPr lang="en-US" sz="1800" dirty="0"/>
              <a:t>(cont’d)</a:t>
            </a:r>
            <a:endParaRPr lang="en-US" sz="700" dirty="0"/>
          </a:p>
        </p:txBody>
      </p:sp>
      <p:sp>
        <p:nvSpPr>
          <p:cNvPr id="5" name="Text Placeholder 4"/>
          <p:cNvSpPr>
            <a:spLocks noGrp="1"/>
          </p:cNvSpPr>
          <p:nvPr>
            <p:ph type="body" sz="quarter" idx="10"/>
          </p:nvPr>
        </p:nvSpPr>
        <p:spPr>
          <a:xfrm>
            <a:off x="457200" y="1684804"/>
            <a:ext cx="8229600" cy="3685055"/>
          </a:xfrm>
        </p:spPr>
        <p:txBody>
          <a:bodyPr>
            <a:normAutofit/>
          </a:bodyPr>
          <a:lstStyle/>
          <a:p>
            <a:pPr marL="0" indent="0">
              <a:buNone/>
            </a:pPr>
            <a:r>
              <a:rPr lang="en-US" sz="1800" b="1" dirty="0"/>
              <a:t>Product Market Stakeholders</a:t>
            </a:r>
          </a:p>
          <a:p>
            <a:r>
              <a:rPr lang="en-US" sz="1800" dirty="0"/>
              <a:t>Customers seek reliable products at the lowest possible prices.</a:t>
            </a:r>
          </a:p>
          <a:p>
            <a:r>
              <a:rPr lang="en-US" sz="1800" dirty="0"/>
              <a:t>Suppliers seek loyal customers who are willing to pay the highest sustainable prices for products.</a:t>
            </a:r>
          </a:p>
          <a:p>
            <a:r>
              <a:rPr lang="en-US" sz="1800" dirty="0"/>
              <a:t>Host communities (the national, state</a:t>
            </a:r>
            <a:r>
              <a:rPr lang="en-US" sz="1800" spc="-1000" dirty="0"/>
              <a:t> </a:t>
            </a:r>
            <a:r>
              <a:rPr lang="en-US" sz="1800" dirty="0"/>
              <a:t>/</a:t>
            </a:r>
            <a:r>
              <a:rPr lang="en-US" sz="1800" spc="-1000" dirty="0"/>
              <a:t> </a:t>
            </a:r>
            <a:r>
              <a:rPr lang="en-US" sz="1800" dirty="0"/>
              <a:t>province, and local government entities with which the firm interacts) want companies willing to be long-term employers and providers of tax revenue without placing excessive demands on public support services.</a:t>
            </a:r>
          </a:p>
          <a:p>
            <a:r>
              <a:rPr lang="en-US" sz="1800" dirty="0"/>
              <a:t>Unions seek secure jobs and desirable working conditions for members.</a:t>
            </a:r>
          </a:p>
          <a:p>
            <a:r>
              <a:rPr lang="en-US" sz="1800" dirty="0"/>
              <a:t>Product market stakeholders are generally satisfied when a firm’s profit margin reflects at least a balance between the returns to capital market stakeholders and the returns in which they share.</a:t>
            </a:r>
          </a:p>
        </p:txBody>
      </p:sp>
    </p:spTree>
    <p:extLst>
      <p:ext uri="{BB962C8B-B14F-4D97-AF65-F5344CB8AC3E}">
        <p14:creationId xmlns:p14="http://schemas.microsoft.com/office/powerpoint/2010/main" val="3499620534"/>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Organizational Stakeholders</a:t>
            </a:r>
            <a:endParaRPr lang="en-US" sz="700" dirty="0"/>
          </a:p>
        </p:txBody>
      </p:sp>
      <p:sp>
        <p:nvSpPr>
          <p:cNvPr id="5" name="Text Placeholder 4"/>
          <p:cNvSpPr>
            <a:spLocks noGrp="1"/>
          </p:cNvSpPr>
          <p:nvPr>
            <p:ph type="body" sz="quarter" idx="10"/>
          </p:nvPr>
        </p:nvSpPr>
        <p:spPr>
          <a:xfrm>
            <a:off x="457200" y="1505511"/>
            <a:ext cx="8229600" cy="4657725"/>
          </a:xfrm>
        </p:spPr>
        <p:txBody>
          <a:bodyPr/>
          <a:lstStyle/>
          <a:p>
            <a:pPr marL="0" indent="0">
              <a:buNone/>
            </a:pPr>
            <a:r>
              <a:rPr lang="en-US" sz="2000" b="1" dirty="0"/>
              <a:t>Organizational Stakeholders</a:t>
            </a:r>
          </a:p>
          <a:p>
            <a:r>
              <a:rPr lang="en-US" sz="2000" dirty="0"/>
              <a:t>Employees: </a:t>
            </a:r>
          </a:p>
          <a:p>
            <a:pPr lvl="1"/>
            <a:r>
              <a:rPr lang="en-US" sz="1800" dirty="0"/>
              <a:t>Expect the firm to provide a dynamic, stimulating, and rewarding work environment</a:t>
            </a:r>
          </a:p>
          <a:p>
            <a:pPr lvl="1"/>
            <a:r>
              <a:rPr lang="en-US" sz="1800" dirty="0"/>
              <a:t>Generally prefer to work for a growing company in which they can develop their skills</a:t>
            </a:r>
          </a:p>
          <a:p>
            <a:pPr lvl="1"/>
            <a:r>
              <a:rPr lang="en-US" sz="1800" dirty="0"/>
              <a:t>Are critical to organizational success when they learn how to use new knowledge productively</a:t>
            </a:r>
          </a:p>
          <a:p>
            <a:r>
              <a:rPr lang="en-US" sz="2000" dirty="0"/>
              <a:t>Leaders:</a:t>
            </a:r>
          </a:p>
          <a:p>
            <a:pPr lvl="1"/>
            <a:r>
              <a:rPr lang="en-US" sz="1800" dirty="0"/>
              <a:t>Must use the firm’s human capital successfully to serve the day-to-day needs of stakeholders</a:t>
            </a:r>
          </a:p>
          <a:p>
            <a:pPr lvl="1"/>
            <a:r>
              <a:rPr lang="en-US" sz="1800" dirty="0"/>
              <a:t>Help a firm’s employees understand competition in the global competitive landscape through international assignments</a:t>
            </a:r>
          </a:p>
        </p:txBody>
      </p:sp>
    </p:spTree>
    <p:extLst>
      <p:ext uri="{BB962C8B-B14F-4D97-AF65-F5344CB8AC3E}">
        <p14:creationId xmlns:p14="http://schemas.microsoft.com/office/powerpoint/2010/main" val="2451725968"/>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FF46B-06ED-C063-7AD1-4EDBFEF17D7A}"/>
              </a:ext>
            </a:extLst>
          </p:cNvPr>
          <p:cNvSpPr>
            <a:spLocks noGrp="1"/>
          </p:cNvSpPr>
          <p:nvPr>
            <p:ph type="title"/>
          </p:nvPr>
        </p:nvSpPr>
        <p:spPr>
          <a:xfrm>
            <a:off x="457200" y="274638"/>
            <a:ext cx="8229600" cy="1143000"/>
          </a:xfrm>
        </p:spPr>
        <p:txBody>
          <a:bodyPr anchor="ctr">
            <a:normAutofit/>
          </a:bodyPr>
          <a:lstStyle/>
          <a:p>
            <a:r>
              <a:rPr lang="en-GB" b="1" dirty="0"/>
              <a:t>Classroom Activity: Stakeholder role-play (10 mins)</a:t>
            </a:r>
          </a:p>
        </p:txBody>
      </p:sp>
      <p:sp>
        <p:nvSpPr>
          <p:cNvPr id="3" name="Content Placeholder 2">
            <a:extLst>
              <a:ext uri="{FF2B5EF4-FFF2-40B4-BE49-F238E27FC236}">
                <a16:creationId xmlns:a16="http://schemas.microsoft.com/office/drawing/2014/main" id="{21DD8CDB-0E39-57A8-0649-600109D3BAD7}"/>
              </a:ext>
            </a:extLst>
          </p:cNvPr>
          <p:cNvSpPr>
            <a:spLocks noGrp="1"/>
          </p:cNvSpPr>
          <p:nvPr>
            <p:ph sz="half" idx="1"/>
          </p:nvPr>
        </p:nvSpPr>
        <p:spPr>
          <a:xfrm>
            <a:off x="457200" y="2246838"/>
            <a:ext cx="4038600" cy="3989040"/>
          </a:xfrm>
        </p:spPr>
        <p:txBody>
          <a:bodyPr>
            <a:normAutofit/>
          </a:bodyPr>
          <a:lstStyle/>
          <a:p>
            <a:r>
              <a:rPr lang="en-GB" dirty="0"/>
              <a:t>Assign groups different stakeholder roles (e.g., shareholders, customers) for a hypothetical firm.</a:t>
            </a:r>
          </a:p>
          <a:p>
            <a:r>
              <a:rPr lang="en-GB" dirty="0"/>
              <a:t>Each group lists one demand and how they’d influence the firm if unmet. Share with class</a:t>
            </a:r>
            <a:r>
              <a:rPr lang="en-GB" kern="100" dirty="0">
                <a:effectLst/>
              </a:rPr>
              <a:t>.</a:t>
            </a:r>
          </a:p>
        </p:txBody>
      </p:sp>
      <p:pic>
        <p:nvPicPr>
          <p:cNvPr id="5" name="Content Placeholder 4" descr="Firemen in a huddle">
            <a:extLst>
              <a:ext uri="{FF2B5EF4-FFF2-40B4-BE49-F238E27FC236}">
                <a16:creationId xmlns:a16="http://schemas.microsoft.com/office/drawing/2014/main" id="{EEA0D03E-9FFF-A060-69BD-EC46CBBEFE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246838"/>
            <a:ext cx="4038600" cy="2695765"/>
          </a:xfrm>
          <a:noFill/>
        </p:spPr>
      </p:pic>
    </p:spTree>
    <p:extLst>
      <p:ext uri="{BB962C8B-B14F-4D97-AF65-F5344CB8AC3E}">
        <p14:creationId xmlns:p14="http://schemas.microsoft.com/office/powerpoint/2010/main" val="893239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Strategic Leaders</a:t>
            </a:r>
            <a:endParaRPr lang="en-US" sz="200" dirty="0"/>
          </a:p>
        </p:txBody>
      </p:sp>
      <p:sp>
        <p:nvSpPr>
          <p:cNvPr id="5" name="Text Placeholder 4"/>
          <p:cNvSpPr>
            <a:spLocks noGrp="1"/>
          </p:cNvSpPr>
          <p:nvPr>
            <p:ph type="body" sz="quarter" idx="10"/>
          </p:nvPr>
        </p:nvSpPr>
        <p:spPr/>
        <p:txBody>
          <a:bodyPr/>
          <a:lstStyle/>
          <a:p>
            <a:r>
              <a:rPr lang="en-US" sz="2000" b="1" dirty="0"/>
              <a:t>Strategic leaders </a:t>
            </a:r>
            <a:r>
              <a:rPr lang="en-US" sz="2000" dirty="0"/>
              <a:t>are people located in different areas and levels of the firm using the strategic management process to select actions that help the firm achieve its vision and fulfill its mission.</a:t>
            </a:r>
          </a:p>
          <a:p>
            <a:r>
              <a:rPr lang="en-US" sz="2000" dirty="0"/>
              <a:t>Strategic leaders are:</a:t>
            </a:r>
          </a:p>
          <a:p>
            <a:pPr lvl="1"/>
            <a:r>
              <a:rPr lang="en-US" sz="1800" dirty="0"/>
              <a:t>Decisive</a:t>
            </a:r>
          </a:p>
          <a:p>
            <a:pPr lvl="1"/>
            <a:r>
              <a:rPr lang="en-US" sz="1800" dirty="0"/>
              <a:t>Committed to nurturing those around them</a:t>
            </a:r>
          </a:p>
          <a:p>
            <a:pPr lvl="1"/>
            <a:r>
              <a:rPr lang="en-US" sz="1800" dirty="0"/>
              <a:t>Committed to helping the firm create value for all stakeholder groups</a:t>
            </a:r>
          </a:p>
          <a:p>
            <a:r>
              <a:rPr lang="en-US" sz="2000" dirty="0"/>
              <a:t>In general, C</a:t>
            </a:r>
            <a:r>
              <a:rPr lang="en-US" sz="2000" spc="-1000" dirty="0"/>
              <a:t> </a:t>
            </a:r>
            <a:r>
              <a:rPr lang="en-US" sz="2000" dirty="0"/>
              <a:t>E</a:t>
            </a:r>
            <a:r>
              <a:rPr lang="en-US" sz="2000" spc="-1000" dirty="0"/>
              <a:t> </a:t>
            </a:r>
            <a:r>
              <a:rPr lang="en-US" sz="2000" dirty="0"/>
              <a:t>Os are responsible for making certain that their firms use the strategic management process properly.</a:t>
            </a:r>
          </a:p>
          <a:p>
            <a:r>
              <a:rPr lang="en-US" sz="2000" dirty="0"/>
              <a:t>The most effective C</a:t>
            </a:r>
            <a:r>
              <a:rPr lang="en-US" sz="2000" spc="-1000" dirty="0"/>
              <a:t> </a:t>
            </a:r>
            <a:r>
              <a:rPr lang="en-US" sz="2000" dirty="0"/>
              <a:t>E</a:t>
            </a:r>
            <a:r>
              <a:rPr lang="en-US" sz="2000" spc="-1000" dirty="0"/>
              <a:t> </a:t>
            </a:r>
            <a:r>
              <a:rPr lang="en-US" sz="2000" dirty="0"/>
              <a:t>Os and top-level managers understand how to delegate strategic responsibilities to people throughout the firm.</a:t>
            </a:r>
          </a:p>
        </p:txBody>
      </p:sp>
    </p:spTree>
    <p:extLst>
      <p:ext uri="{BB962C8B-B14F-4D97-AF65-F5344CB8AC3E}">
        <p14:creationId xmlns:p14="http://schemas.microsoft.com/office/powerpoint/2010/main" val="2036968030"/>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Organizational Culture</a:t>
            </a:r>
            <a:endParaRPr lang="en-US" sz="200" dirty="0"/>
          </a:p>
        </p:txBody>
      </p:sp>
      <p:sp>
        <p:nvSpPr>
          <p:cNvPr id="5" name="Text Placeholder 4"/>
          <p:cNvSpPr>
            <a:spLocks noGrp="1"/>
          </p:cNvSpPr>
          <p:nvPr>
            <p:ph type="body" sz="quarter" idx="10"/>
          </p:nvPr>
        </p:nvSpPr>
        <p:spPr/>
        <p:txBody>
          <a:bodyPr/>
          <a:lstStyle/>
          <a:p>
            <a:r>
              <a:rPr lang="en-US" dirty="0"/>
              <a:t>Organizational culture affects strategic leaders and their work.</a:t>
            </a:r>
          </a:p>
          <a:p>
            <a:pPr lvl="1"/>
            <a:r>
              <a:rPr lang="en-US" b="1" dirty="0"/>
              <a:t>Organizational culture </a:t>
            </a:r>
            <a:r>
              <a:rPr lang="en-US" dirty="0"/>
              <a:t>refers to the complex set of ideologies, symbols, and core values that individuals throughout the firm share and that influence how the firm conducts business.</a:t>
            </a:r>
          </a:p>
          <a:p>
            <a:pPr lvl="1"/>
            <a:r>
              <a:rPr lang="en-US" dirty="0"/>
              <a:t>It is the social energy that drives—or fails to drive—the organization.</a:t>
            </a:r>
          </a:p>
        </p:txBody>
      </p:sp>
    </p:spTree>
    <p:extLst>
      <p:ext uri="{BB962C8B-B14F-4D97-AF65-F5344CB8AC3E}">
        <p14:creationId xmlns:p14="http://schemas.microsoft.com/office/powerpoint/2010/main" val="2074809948"/>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The Work of Effective Strategic Leaders</a:t>
            </a:r>
            <a:endParaRPr lang="en-US" sz="700" dirty="0"/>
          </a:p>
        </p:txBody>
      </p:sp>
      <p:sp>
        <p:nvSpPr>
          <p:cNvPr id="5" name="Text Placeholder 4"/>
          <p:cNvSpPr>
            <a:spLocks noGrp="1"/>
          </p:cNvSpPr>
          <p:nvPr>
            <p:ph type="body" sz="quarter" idx="10"/>
          </p:nvPr>
        </p:nvSpPr>
        <p:spPr/>
        <p:txBody>
          <a:bodyPr/>
          <a:lstStyle/>
          <a:p>
            <a:r>
              <a:rPr lang="en-US" sz="2000" dirty="0"/>
              <a:t>Prerequisites to an individual’s success as a strategic leader:</a:t>
            </a:r>
          </a:p>
          <a:p>
            <a:pPr lvl="1"/>
            <a:r>
              <a:rPr lang="en-US" sz="1800" dirty="0"/>
              <a:t>Hard work</a:t>
            </a:r>
          </a:p>
          <a:p>
            <a:pPr lvl="1"/>
            <a:r>
              <a:rPr lang="en-US" sz="1800" dirty="0"/>
              <a:t>Thorough analyses</a:t>
            </a:r>
          </a:p>
          <a:p>
            <a:pPr lvl="1"/>
            <a:r>
              <a:rPr lang="en-US" sz="1800" dirty="0"/>
              <a:t>A willingness to be brutally honest</a:t>
            </a:r>
          </a:p>
          <a:p>
            <a:pPr lvl="1"/>
            <a:r>
              <a:rPr lang="en-US" sz="1800" dirty="0"/>
              <a:t>A penchant for wanting the firm and its people to achieve success</a:t>
            </a:r>
          </a:p>
          <a:p>
            <a:pPr lvl="1"/>
            <a:r>
              <a:rPr lang="en-US" sz="1800" dirty="0"/>
              <a:t>Tenacity</a:t>
            </a:r>
          </a:p>
          <a:p>
            <a:r>
              <a:rPr lang="en-US" sz="2000" dirty="0"/>
              <a:t>Strategic leaders must: </a:t>
            </a:r>
          </a:p>
          <a:p>
            <a:pPr lvl="1"/>
            <a:r>
              <a:rPr lang="en-US" sz="1800" dirty="0"/>
              <a:t>Have a strong strategic orientation while embracing change in today’s dynamic competitive landscape</a:t>
            </a:r>
          </a:p>
          <a:p>
            <a:pPr lvl="1"/>
            <a:r>
              <a:rPr lang="en-US" sz="1800" dirty="0"/>
              <a:t>Be innovative</a:t>
            </a:r>
          </a:p>
          <a:p>
            <a:pPr lvl="1"/>
            <a:r>
              <a:rPr lang="en-US" sz="1800" dirty="0"/>
              <a:t>Promote innovation in their organization to deal with change effectively</a:t>
            </a:r>
          </a:p>
          <a:p>
            <a:pPr lvl="1"/>
            <a:r>
              <a:rPr lang="en-US" sz="1800" dirty="0"/>
              <a:t>Have a global mind-set</a:t>
            </a:r>
          </a:p>
        </p:txBody>
      </p:sp>
    </p:spTree>
    <p:extLst>
      <p:ext uri="{BB962C8B-B14F-4D97-AF65-F5344CB8AC3E}">
        <p14:creationId xmlns:p14="http://schemas.microsoft.com/office/powerpoint/2010/main" val="4249189986"/>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1AE55-1D9C-44EE-BBA2-CCAA746C9548}"/>
              </a:ext>
            </a:extLst>
          </p:cNvPr>
          <p:cNvSpPr>
            <a:spLocks noGrp="1"/>
          </p:cNvSpPr>
          <p:nvPr>
            <p:ph type="title"/>
          </p:nvPr>
        </p:nvSpPr>
        <p:spPr/>
        <p:txBody>
          <a:bodyPr/>
          <a:lstStyle/>
          <a:p>
            <a:pPr algn="l"/>
            <a:r>
              <a:rPr lang="en-US" dirty="0"/>
              <a:t>Summary</a:t>
            </a:r>
          </a:p>
        </p:txBody>
      </p:sp>
      <p:sp>
        <p:nvSpPr>
          <p:cNvPr id="3" name="Text Placeholder 2">
            <a:extLst>
              <a:ext uri="{FF2B5EF4-FFF2-40B4-BE49-F238E27FC236}">
                <a16:creationId xmlns:a16="http://schemas.microsoft.com/office/drawing/2014/main" id="{6EDE8BAD-3D2A-40B5-9E1F-3185F34A1BBE}"/>
              </a:ext>
            </a:extLst>
          </p:cNvPr>
          <p:cNvSpPr>
            <a:spLocks noGrp="1"/>
          </p:cNvSpPr>
          <p:nvPr>
            <p:ph type="body" sz="quarter" idx="10"/>
          </p:nvPr>
        </p:nvSpPr>
        <p:spPr>
          <a:xfrm>
            <a:off x="537881" y="1417638"/>
            <a:ext cx="8435789" cy="4657725"/>
          </a:xfrm>
        </p:spPr>
        <p:txBody>
          <a:bodyPr>
            <a:normAutofit/>
          </a:bodyPr>
          <a:lstStyle/>
          <a:p>
            <a:pPr marL="0" indent="0">
              <a:buNone/>
            </a:pPr>
            <a:r>
              <a:rPr lang="en-US" sz="1800" dirty="0"/>
              <a:t>We’ve covered:</a:t>
            </a:r>
          </a:p>
          <a:p>
            <a:r>
              <a:rPr lang="en-US" sz="1800" dirty="0"/>
              <a:t>What the company’s strategic competitiveness, strategy, competitive advantage, above-average returns, and the strategic management processes are.</a:t>
            </a:r>
          </a:p>
          <a:p>
            <a:r>
              <a:rPr lang="en-US" sz="1800" dirty="0"/>
              <a:t>What are the characteristics of the current competitive landscape. What two factors are the primary drivers of this landscape.</a:t>
            </a:r>
          </a:p>
          <a:p>
            <a:r>
              <a:rPr lang="en-US" sz="1800" dirty="0"/>
              <a:t>According to the I/O model, what the firm should do to earn above-average returns</a:t>
            </a:r>
          </a:p>
          <a:p>
            <a:r>
              <a:rPr lang="en-US" sz="1800" dirty="0"/>
              <a:t>What the resource-based model suggests the firm should do to earn above-average returns</a:t>
            </a:r>
          </a:p>
          <a:p>
            <a:r>
              <a:rPr lang="en-US" sz="1800" dirty="0"/>
              <a:t>What are the company’s vision and mission and what is their value for the strategic management process</a:t>
            </a:r>
          </a:p>
          <a:p>
            <a:r>
              <a:rPr lang="en-US" sz="1800" dirty="0"/>
              <a:t>Who the stakeholders are and how the three primary stakeholder groups influence the organization?</a:t>
            </a:r>
          </a:p>
          <a:p>
            <a:endParaRPr lang="en-US" sz="1800" dirty="0"/>
          </a:p>
          <a:p>
            <a:endParaRPr lang="en-US" sz="1800" dirty="0"/>
          </a:p>
          <a:p>
            <a:endParaRPr lang="en-US" sz="1800" dirty="0"/>
          </a:p>
          <a:p>
            <a:endParaRPr lang="en-US" sz="1800" dirty="0"/>
          </a:p>
        </p:txBody>
      </p:sp>
    </p:spTree>
    <p:extLst>
      <p:ext uri="{BB962C8B-B14F-4D97-AF65-F5344CB8AC3E}">
        <p14:creationId xmlns:p14="http://schemas.microsoft.com/office/powerpoint/2010/main" val="4283124980"/>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4590" y="0"/>
            <a:ext cx="9048466" cy="5663821"/>
          </a:xfrm>
          <a:prstGeom prst="rect">
            <a:avLst/>
          </a:prstGeom>
        </p:spPr>
      </p:pic>
      <p:sp>
        <p:nvSpPr>
          <p:cNvPr id="3" name="Title 2"/>
          <p:cNvSpPr>
            <a:spLocks noGrp="1"/>
          </p:cNvSpPr>
          <p:nvPr>
            <p:ph type="title"/>
          </p:nvPr>
        </p:nvSpPr>
        <p:spPr>
          <a:xfrm>
            <a:off x="645193" y="2517158"/>
            <a:ext cx="8229600" cy="857250"/>
          </a:xfrm>
        </p:spPr>
        <p:txBody>
          <a:bodyPr>
            <a:noAutofit/>
          </a:bodyPr>
          <a:lstStyle/>
          <a:p>
            <a:pPr lvl="0"/>
            <a:r>
              <a:rPr lang="en-US" sz="6000" b="1" dirty="0">
                <a:solidFill>
                  <a:schemeClr val="accent2">
                    <a:lumMod val="60000"/>
                    <a:lumOff val="40000"/>
                  </a:schemeClr>
                </a:solidFill>
                <a:latin typeface="Corbel" panose="020B0503020204020204" pitchFamily="34" charset="0"/>
              </a:rPr>
              <a:t>Exit Quiz</a:t>
            </a:r>
            <a:endParaRPr lang="en-US" sz="4400" b="1" dirty="0">
              <a:solidFill>
                <a:schemeClr val="accent2">
                  <a:lumMod val="60000"/>
                  <a:lumOff val="40000"/>
                </a:schemeClr>
              </a:solidFill>
              <a:latin typeface="Corbel" panose="020B0503020204020204" pitchFamily="34" charset="0"/>
            </a:endParaRPr>
          </a:p>
        </p:txBody>
      </p:sp>
      <p:sp>
        <p:nvSpPr>
          <p:cNvPr id="4" name="Content Placeholder 3"/>
          <p:cNvSpPr>
            <a:spLocks noGrp="1"/>
          </p:cNvSpPr>
          <p:nvPr>
            <p:ph idx="1"/>
          </p:nvPr>
        </p:nvSpPr>
        <p:spPr>
          <a:xfrm>
            <a:off x="743804" y="4340842"/>
            <a:ext cx="8229600" cy="924635"/>
          </a:xfrm>
        </p:spPr>
        <p:txBody>
          <a:bodyPr>
            <a:normAutofit/>
          </a:bodyPr>
          <a:lstStyle/>
          <a:p>
            <a:pPr marL="0" lvl="1" indent="0" algn="ctr">
              <a:buNone/>
            </a:pPr>
            <a:r>
              <a:rPr lang="en-US" sz="2800" i="1" dirty="0">
                <a:solidFill>
                  <a:schemeClr val="accent2">
                    <a:lumMod val="40000"/>
                    <a:lumOff val="60000"/>
                  </a:schemeClr>
                </a:solidFill>
                <a:latin typeface="Corbel" panose="020B0503020204020204" pitchFamily="34" charset="0"/>
              </a:rPr>
              <a:t>Please complete the week 1 quiz on Moodle:</a:t>
            </a:r>
            <a:endParaRPr lang="en-US" sz="2800" dirty="0">
              <a:solidFill>
                <a:schemeClr val="accent2">
                  <a:lumMod val="40000"/>
                  <a:lumOff val="60000"/>
                </a:schemeClr>
              </a:solidFill>
              <a:latin typeface="Corbel" panose="020B0503020204020204" pitchFamily="34" charset="0"/>
            </a:endParaRPr>
          </a:p>
          <a:p>
            <a:pPr marL="342900" lvl="1" indent="0">
              <a:buNone/>
            </a:pPr>
            <a:endParaRPr lang="en-US" sz="3200" dirty="0">
              <a:solidFill>
                <a:schemeClr val="accent2">
                  <a:lumMod val="40000"/>
                  <a:lumOff val="60000"/>
                </a:schemeClr>
              </a:solidFill>
              <a:latin typeface="Corbel" panose="020B0503020204020204" pitchFamily="34" charset="0"/>
            </a:endParaRPr>
          </a:p>
          <a:p>
            <a:pPr marL="0" indent="0">
              <a:buNone/>
            </a:pPr>
            <a:endParaRPr lang="en-US" sz="3200" dirty="0">
              <a:solidFill>
                <a:schemeClr val="accent2">
                  <a:lumMod val="40000"/>
                  <a:lumOff val="60000"/>
                </a:schemeClr>
              </a:solidFill>
              <a:latin typeface="Corbel" panose="020B0503020204020204" pitchFamily="34" charset="0"/>
            </a:endParaRPr>
          </a:p>
          <a:p>
            <a:pPr marL="0" indent="0">
              <a:buNone/>
            </a:pPr>
            <a:endParaRPr lang="en-US" sz="3200" dirty="0">
              <a:solidFill>
                <a:schemeClr val="accent2">
                  <a:lumMod val="40000"/>
                  <a:lumOff val="60000"/>
                </a:schemeClr>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457200" y="274638"/>
            <a:ext cx="8229600" cy="562074"/>
          </a:xfrm>
        </p:spPr>
        <p:txBody>
          <a:bodyPr>
            <a:noAutofit/>
          </a:bodyPr>
          <a:lstStyle/>
          <a:p>
            <a:r>
              <a:rPr lang="en-GB" sz="3600" b="1" dirty="0"/>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457200" y="836712"/>
            <a:ext cx="8484919" cy="4732815"/>
          </a:xfrm>
        </p:spPr>
        <p:txBody>
          <a:bodyPr>
            <a:normAutofit lnSpcReduction="10000"/>
          </a:bodyPr>
          <a:lstStyle/>
          <a:p>
            <a:pPr marL="0" indent="0">
              <a:spcAft>
                <a:spcPts val="600"/>
              </a:spcAft>
              <a:buNone/>
            </a:pPr>
            <a:r>
              <a:rPr lang="en-GB" sz="1800" b="1" dirty="0"/>
              <a:t>Essential: </a:t>
            </a:r>
          </a:p>
          <a:p>
            <a:pPr>
              <a:spcAft>
                <a:spcPts val="600"/>
              </a:spcAft>
            </a:pPr>
            <a:r>
              <a:rPr lang="en-GB" sz="1800" dirty="0"/>
              <a:t>Hitt, M. A., Ireland, R. D. and </a:t>
            </a:r>
            <a:r>
              <a:rPr lang="en-GB" sz="1800" dirty="0" err="1"/>
              <a:t>Hoskisson</a:t>
            </a:r>
            <a:r>
              <a:rPr lang="en-GB" sz="1800" dirty="0"/>
              <a:t>, R. E. (2019, Ch. 1) </a:t>
            </a:r>
            <a:r>
              <a:rPr lang="en-GB" sz="1800" i="1" dirty="0"/>
              <a:t>Strategic Management: Competitiveness &amp; Globalization: Concepts &amp; Cases</a:t>
            </a:r>
            <a:r>
              <a:rPr lang="en-GB" sz="1800" dirty="0"/>
              <a:t>. Cengage learning. </a:t>
            </a:r>
          </a:p>
          <a:p>
            <a:pPr>
              <a:spcAft>
                <a:spcPts val="600"/>
              </a:spcAft>
            </a:pPr>
            <a:r>
              <a:rPr lang="en-GB" sz="1800" dirty="0"/>
              <a:t>David F. R., David, F. R and David, M. E.(2017). </a:t>
            </a:r>
            <a:r>
              <a:rPr lang="en-GB" sz="1800" i="1" dirty="0"/>
              <a:t>Strategic Management: Concepts and Cases: A Competitive Advantage Approach</a:t>
            </a:r>
            <a:r>
              <a:rPr lang="en-GB" sz="1800" dirty="0"/>
              <a:t>. Pearson</a:t>
            </a:r>
          </a:p>
          <a:p>
            <a:pPr>
              <a:spcAft>
                <a:spcPts val="600"/>
              </a:spcAft>
            </a:pPr>
            <a:endParaRPr lang="en-GB" sz="1800" dirty="0"/>
          </a:p>
          <a:p>
            <a:pPr marL="0" indent="0">
              <a:spcAft>
                <a:spcPts val="600"/>
              </a:spcAft>
              <a:buNone/>
            </a:pPr>
            <a:r>
              <a:rPr lang="en-GB" sz="1800" b="1" dirty="0"/>
              <a:t>Further reading:</a:t>
            </a:r>
          </a:p>
          <a:p>
            <a:pPr>
              <a:spcAft>
                <a:spcPts val="600"/>
              </a:spcAft>
            </a:pPr>
            <a:r>
              <a:rPr lang="en-GB" sz="1800" dirty="0"/>
              <a:t>Johnson, G and </a:t>
            </a:r>
            <a:r>
              <a:rPr lang="en-GB" sz="1800" dirty="0" err="1"/>
              <a:t>Schole</a:t>
            </a:r>
            <a:r>
              <a:rPr lang="en-GB" sz="1800" dirty="0"/>
              <a:t>, K. (2010). </a:t>
            </a:r>
            <a:r>
              <a:rPr lang="en-GB" sz="1800" i="1" dirty="0"/>
              <a:t>Exploring Strategy</a:t>
            </a:r>
            <a:r>
              <a:rPr lang="en-GB" sz="1800" dirty="0"/>
              <a:t>. Harlow: FT Prentice Hall.</a:t>
            </a:r>
          </a:p>
          <a:p>
            <a:pPr>
              <a:spcAft>
                <a:spcPts val="600"/>
              </a:spcAft>
            </a:pPr>
            <a:r>
              <a:rPr lang="en-GB" sz="1800" dirty="0"/>
              <a:t>Lynch, R., Corporate Strategy, Harlow: FT Prentice Hall, 2010.</a:t>
            </a:r>
          </a:p>
          <a:p>
            <a:pPr>
              <a:spcAft>
                <a:spcPts val="600"/>
              </a:spcAft>
            </a:pPr>
            <a:r>
              <a:rPr lang="en-GB" sz="1800" dirty="0"/>
              <a:t>Mintzberg, H., Ahlstrand, B., and Lampel, J. (2008). </a:t>
            </a:r>
            <a:r>
              <a:rPr lang="en-GB" sz="1800" i="1" dirty="0"/>
              <a:t>Strategy Safari: The Complete Guide Through the Wilds of Strategic Management.</a:t>
            </a:r>
            <a:r>
              <a:rPr lang="en-GB" sz="1800" dirty="0"/>
              <a:t> Harlow: FT Prentice Hall, 2008. </a:t>
            </a:r>
          </a:p>
          <a:p>
            <a:pPr>
              <a:spcAft>
                <a:spcPts val="600"/>
              </a:spcAft>
            </a:pPr>
            <a:r>
              <a:rPr lang="en-GB" sz="1800" dirty="0"/>
              <a:t>Hayes, J., (2010). </a:t>
            </a:r>
            <a:r>
              <a:rPr lang="en-GB" sz="1800" i="1" dirty="0"/>
              <a:t>The Theory and Practice of Change Management.</a:t>
            </a:r>
            <a:r>
              <a:rPr lang="en-GB" sz="18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779</TotalTime>
  <Words>4085</Words>
  <Application>Microsoft Office PowerPoint</Application>
  <PresentationFormat>On-screen Show (4:3)</PresentationFormat>
  <Paragraphs>395</Paragraphs>
  <Slides>57</Slides>
  <Notes>1</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20140311PresentationUWTSDTemplate</vt:lpstr>
      <vt:lpstr>Master of Business Administration  LCMB7003 - Strategic Management   Module Overview and Introduction to Strategic management &amp; Competitiveness</vt:lpstr>
      <vt:lpstr>Lesson Outline</vt:lpstr>
      <vt:lpstr>Module Overview</vt:lpstr>
      <vt:lpstr>Attendance</vt:lpstr>
      <vt:lpstr>Important</vt:lpstr>
      <vt:lpstr>Teaching and Learning</vt:lpstr>
      <vt:lpstr>Key Topics per Week</vt:lpstr>
      <vt:lpstr>Resources</vt:lpstr>
      <vt:lpstr>Books and Materials </vt:lpstr>
      <vt:lpstr>Assignment Brief</vt:lpstr>
      <vt:lpstr>Introduction to strategic management</vt:lpstr>
      <vt:lpstr>LEARNING OBJECTIVES</vt:lpstr>
      <vt:lpstr>Defining Strategy</vt:lpstr>
      <vt:lpstr>Defining Strategy</vt:lpstr>
      <vt:lpstr>Competitive Advantage</vt:lpstr>
      <vt:lpstr>Above-average returns</vt:lpstr>
      <vt:lpstr>Competitive advantage &amp; above-average returns</vt:lpstr>
      <vt:lpstr>Strategic Management, competitiveness and above-average returns</vt:lpstr>
      <vt:lpstr>The Strategic Management Process</vt:lpstr>
      <vt:lpstr>Activity 1.2 – Quick Think-Pair-Share (5 Mins)</vt:lpstr>
      <vt:lpstr>The Competitive Landscape</vt:lpstr>
      <vt:lpstr>The Competitive Landscape (cont’d)</vt:lpstr>
      <vt:lpstr>The Global Economy</vt:lpstr>
      <vt:lpstr>The Global Economy (cont’d)</vt:lpstr>
      <vt:lpstr>Technology and Technological Changes</vt:lpstr>
      <vt:lpstr>Technology and Technological Changes (cont’d)</vt:lpstr>
      <vt:lpstr>Technology and Technological Changes (cont’d)</vt:lpstr>
      <vt:lpstr>Technology and Technological Changes (cont’d)</vt:lpstr>
      <vt:lpstr>Group Activity: Case Snippet Discussion</vt:lpstr>
      <vt:lpstr>PowerPoint Presentation</vt:lpstr>
      <vt:lpstr>The I / O Model of Above-Average Returns</vt:lpstr>
      <vt:lpstr>The I / O Model of Above-Average Returns (cont’d)</vt:lpstr>
      <vt:lpstr>The I / O Model of Above-Average Returns (cont’d)</vt:lpstr>
      <vt:lpstr>The I / O Model of Above-Average Returns</vt:lpstr>
      <vt:lpstr>The Resource-Based Model of  Above-Average Returns</vt:lpstr>
      <vt:lpstr>The Resource-Based Model of  Above-Average Returns (cont’d)</vt:lpstr>
      <vt:lpstr>The Resource-Based Model of  Above-Average Returns (cont’d)</vt:lpstr>
      <vt:lpstr>The Resource-Based Model of Above-Average Returns</vt:lpstr>
      <vt:lpstr>The Resource-Based Model of  Above-Average Returns (cont’d)</vt:lpstr>
      <vt:lpstr>Group Activity: Model Match-Up (15 mins)</vt:lpstr>
      <vt:lpstr>Vision and Mission</vt:lpstr>
      <vt:lpstr>Vision (cont’d)</vt:lpstr>
      <vt:lpstr>Mission</vt:lpstr>
      <vt:lpstr>Individual Activity: Craft Your Own (10 mins)</vt:lpstr>
      <vt:lpstr>Stakeholders</vt:lpstr>
      <vt:lpstr>Classifications of Stakeholders</vt:lpstr>
      <vt:lpstr>The Three Stakeholder Groups</vt:lpstr>
      <vt:lpstr>Capital Market Stakeholders (cont’d)</vt:lpstr>
      <vt:lpstr>Product Market Stakeholders (cont’d)</vt:lpstr>
      <vt:lpstr>Organizational Stakeholders</vt:lpstr>
      <vt:lpstr>Classroom Activity: Stakeholder role-play (10 mins)</vt:lpstr>
      <vt:lpstr>Strategic Leaders</vt:lpstr>
      <vt:lpstr>Organizational Culture</vt:lpstr>
      <vt:lpstr>The Work of Effective Strategic Leaders</vt:lpstr>
      <vt:lpstr>Summary</vt:lpstr>
      <vt:lpstr>Exit Quiz</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Ejike Udeogu</cp:lastModifiedBy>
  <cp:revision>101</cp:revision>
  <dcterms:created xsi:type="dcterms:W3CDTF">2020-04-06T13:34:42Z</dcterms:created>
  <dcterms:modified xsi:type="dcterms:W3CDTF">2025-04-23T15:40:33Z</dcterms:modified>
</cp:coreProperties>
</file>