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7" r:id="rId1"/>
  </p:sldMasterIdLst>
  <p:notesMasterIdLst>
    <p:notesMasterId r:id="rId33"/>
  </p:notesMasterIdLst>
  <p:sldIdLst>
    <p:sldId id="274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8" r:id="rId15"/>
    <p:sldId id="289" r:id="rId16"/>
    <p:sldId id="290" r:id="rId17"/>
    <p:sldId id="256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73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4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3DBE0E2-EB9C-4705-84FA-A5A13FB2B6FD}" type="datetimeFigureOut">
              <a:rPr lang="en-GB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840F290-175C-488B-A523-6BFABD664B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704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65154542-8EE1-4A0F-9193-55ECBC25C895}" type="slidenum">
              <a:rPr lang="en-GB" altLang="en-US" sz="1200" smtClean="0"/>
              <a:pPr eaLnBrk="1" hangingPunct="1"/>
              <a:t>13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Finish to start – activity A must be completed before activity B starts</a:t>
            </a:r>
          </a:p>
          <a:p>
            <a:r>
              <a:rPr lang="en-GB" altLang="en-US"/>
              <a:t>Start to Start – Activity B may start as soon as activity A has begun</a:t>
            </a:r>
          </a:p>
          <a:p>
            <a:r>
              <a:rPr lang="en-GB" altLang="en-US"/>
              <a:t>Start to Finish – activity B cannot finish before activity A has started</a:t>
            </a:r>
          </a:p>
          <a:p>
            <a:r>
              <a:rPr lang="en-GB" altLang="en-US"/>
              <a:t>Finish to Finish – Activity B cannot finish before activity A</a:t>
            </a:r>
          </a:p>
          <a:p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FD0FB3BA-1C2F-43DC-A41B-7A15C6FC840E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73D31CEF-5554-4DD9-91C2-A800DCAEE0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4225214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B03E9B13-5478-48D7-9653-8888F2514AC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90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EA5A05-87D0-4C14-9678-88C07DC11F10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C5B30C26-A95B-469D-BD74-35AB53D841B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998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8C5BF0-24FD-4039-8C8A-30844E6A5E82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5F91B6-4472-4F47-857E-9ACDFFFBAD3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107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459C59-034A-482C-B619-39AF2716EF0A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0B1907-1372-488B-8CEB-B990FDA0576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370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97DA14-0414-4CED-BA31-60EDCC1C8FA3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4F8237-6D22-4A59-BBBB-D9785E6C1A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757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3AC55B-CA77-4CD0-9B6C-FBE09A5D0307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2CC4C8-1B70-47C1-80FA-977FDD53F03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35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6A0E6A-C000-4515-9E6D-4017D0C1343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5665FE-266D-4F21-B72F-A4D84639D9C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48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30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639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2622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878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2790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388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8A3199-9BA4-45E8-8520-37099FC88810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67C867-A420-49B8-853C-2BDF8CC7FFF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7806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B1D3A-A7B0-46E9-ACDA-8BBD3BA14082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C52F56-B33C-4AD9-AF79-1B56E3F3D28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236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B3CE8-A295-4E6B-804E-A4E8060294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21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  <p:sldLayoutId id="2147483870" r:id="rId13"/>
    <p:sldLayoutId id="2147483871" r:id="rId14"/>
    <p:sldLayoutId id="2147483872" r:id="rId15"/>
    <p:sldLayoutId id="2147483873" r:id="rId16"/>
    <p:sldLayoutId id="2147483874" r:id="rId17"/>
    <p:sldLayoutId id="2147483875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altLang="en-US" sz="4400" dirty="0"/>
              <a:t>Planning &amp; Scheduling</a:t>
            </a:r>
            <a:endParaRPr lang="en-GB" sz="4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1325"/>
            <a:ext cx="8534400" cy="701675"/>
          </a:xfrm>
        </p:spPr>
        <p:txBody>
          <a:bodyPr/>
          <a:lstStyle/>
          <a:p>
            <a:pPr eaLnBrk="1" hangingPunct="1"/>
            <a:r>
              <a:rPr lang="en-GB" altLang="en-US" sz="4000"/>
              <a:t>SOFTWARE PROJECT PLANNING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400"/>
              <a:t>What Software Project Planning Involves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Risk Analysis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Risk Management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Risk Monitoring - Project Tracking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Software Project Scheduling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Typical Task Network</a:t>
            </a:r>
          </a:p>
          <a:p>
            <a:pPr lvl="1"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000"/>
              <a:t>Approaches to Project Tracking</a:t>
            </a:r>
          </a:p>
          <a:p>
            <a:pPr eaLnBrk="1" hangingPunct="1"/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16581028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500"/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1325"/>
            <a:ext cx="8686800" cy="701675"/>
          </a:xfrm>
        </p:spPr>
        <p:txBody>
          <a:bodyPr/>
          <a:lstStyle/>
          <a:p>
            <a:pPr eaLnBrk="1" hangingPunct="1"/>
            <a:r>
              <a:rPr lang="en-GB" altLang="en-US" sz="4000"/>
              <a:t>SOFTWARE PROJECT PLANNING 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/>
              <a:t>Software Acquisition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/>
              <a:t>Software Acquisition Decision Tree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/>
              <a:t>Software Re-Engineering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/>
              <a:t>Organizational Planning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/>
              <a:t>Enhancements to a Good Organization</a:t>
            </a:r>
          </a:p>
          <a:p>
            <a:pPr eaLnBrk="1" hangingPunct="1">
              <a:lnSpc>
                <a:spcPct val="104000"/>
              </a:lnSpc>
              <a:spcBef>
                <a:spcPct val="0"/>
              </a:spcBef>
              <a:spcAft>
                <a:spcPct val="52000"/>
              </a:spcAft>
              <a:buFont typeface="Wingdings" pitchFamily="2" charset="2"/>
              <a:buChar char="l"/>
            </a:pPr>
            <a:r>
              <a:rPr lang="en-GB" altLang="en-US" sz="2800"/>
              <a:t>The Software Project Plan (SPP)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4086311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0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0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90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Risk Management (intro)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2400" dirty="0"/>
              <a:t>Create risk management and monitoring plan</a:t>
            </a:r>
          </a:p>
          <a:p>
            <a:pPr>
              <a:defRPr/>
            </a:pPr>
            <a:r>
              <a:rPr lang="en-GB" sz="2400" dirty="0"/>
              <a:t>For each risk triplet, define the risk management steps</a:t>
            </a:r>
          </a:p>
          <a:p>
            <a:pPr lvl="1">
              <a:defRPr/>
            </a:pPr>
            <a:r>
              <a:rPr lang="en-GB" sz="2000" dirty="0">
                <a:ea typeface="+mn-ea"/>
                <a:cs typeface="+mn-cs"/>
              </a:rPr>
              <a:t>What can go wrong?</a:t>
            </a:r>
          </a:p>
          <a:p>
            <a:pPr lvl="1">
              <a:defRPr/>
            </a:pPr>
            <a:r>
              <a:rPr lang="en-GB" sz="2000" dirty="0">
                <a:ea typeface="+mn-ea"/>
                <a:cs typeface="+mn-cs"/>
              </a:rPr>
              <a:t>What are the chances of this particular event happening?</a:t>
            </a:r>
          </a:p>
          <a:p>
            <a:pPr lvl="1">
              <a:defRPr/>
            </a:pPr>
            <a:r>
              <a:rPr lang="en-GB" sz="2000" dirty="0">
                <a:ea typeface="+mn-ea"/>
                <a:cs typeface="+mn-cs"/>
              </a:rPr>
              <a:t>What are the consequences?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2400"/>
              <a:t>Risk </a:t>
            </a:r>
            <a:r>
              <a:rPr lang="en-GB" sz="2400" dirty="0"/>
              <a:t>management incurs additional project cost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  <a:defRPr/>
            </a:pPr>
            <a:r>
              <a:rPr lang="en-GB" sz="2400" dirty="0"/>
              <a:t>For larger projects, there may be 30-40 risks identified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86804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500"/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Simple Example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0650" y="2348880"/>
            <a:ext cx="8110538" cy="4419600"/>
          </a:xfrm>
        </p:spPr>
        <p:txBody>
          <a:bodyPr/>
          <a:lstStyle/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800" b="1" dirty="0">
                <a:latin typeface="Arial" charset="0"/>
              </a:rPr>
              <a:t>Assume: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>
                <a:latin typeface="Arial" charset="0"/>
              </a:rPr>
              <a:t>Risk = High staff turnover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>
                <a:latin typeface="Arial" charset="0"/>
              </a:rPr>
              <a:t>Likelihood of occurrence = 70%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>
                <a:latin typeface="Arial" charset="0"/>
              </a:rPr>
              <a:t>Impact = Increase project time by 15%, project cost by 12%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1800" b="1" dirty="0">
                <a:latin typeface="Arial" charset="0"/>
              </a:rPr>
              <a:t>Risk Management steps may be: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>
                <a:latin typeface="Arial" charset="0"/>
              </a:rPr>
              <a:t>1. Identify high turnover causes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>
                <a:latin typeface="Arial" charset="0"/>
              </a:rPr>
              <a:t>2. Reduce causes before project starts</a:t>
            </a:r>
          </a:p>
          <a:p>
            <a:pPr lvl="1"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000" b="1" dirty="0">
                <a:latin typeface="Arial" charset="0"/>
              </a:rPr>
              <a:t>3. Develop techniques to assure work continuity in light of turnover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091342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404664"/>
            <a:ext cx="8162925" cy="762000"/>
          </a:xfrm>
        </p:spPr>
        <p:txBody>
          <a:bodyPr/>
          <a:lstStyle/>
          <a:p>
            <a:pPr eaLnBrk="1" hangingPunct="1"/>
            <a:r>
              <a:rPr lang="en-US" altLang="en-US" dirty="0"/>
              <a:t>Software Project Scheduling</a:t>
            </a:r>
            <a:endParaRPr lang="en-GB" altLang="en-US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340768"/>
            <a:ext cx="7521575" cy="3579812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The allocation of effort to specific sub-tasks</a:t>
            </a:r>
          </a:p>
          <a:p>
            <a:pPr eaLnBrk="1" hangingPunct="1"/>
            <a:r>
              <a:rPr lang="en-US" altLang="en-US" sz="2800" dirty="0"/>
              <a:t>The arrangement of the sub-tasks in time</a:t>
            </a:r>
          </a:p>
          <a:p>
            <a:pPr lvl="1" eaLnBrk="1" hangingPunct="1"/>
            <a:r>
              <a:rPr lang="en-US" altLang="en-US" sz="2400" dirty="0"/>
              <a:t>hopefully, no task will have to wait very long for completion of any dependent task</a:t>
            </a:r>
          </a:p>
          <a:p>
            <a:pPr lvl="1" eaLnBrk="1" hangingPunct="1"/>
            <a:r>
              <a:rPr lang="en-US" altLang="en-US" sz="2400" dirty="0"/>
              <a:t>at least, no resources should be wasted in this waiting</a:t>
            </a:r>
          </a:p>
          <a:p>
            <a:pPr eaLnBrk="1" hangingPunct="1"/>
            <a:r>
              <a:rPr lang="en-US" altLang="en-US" sz="2800" dirty="0"/>
              <a:t>Conversion of effort to people and time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081250614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41325"/>
            <a:ext cx="8534400" cy="701675"/>
          </a:xfrm>
        </p:spPr>
        <p:txBody>
          <a:bodyPr/>
          <a:lstStyle/>
          <a:p>
            <a:pPr eaLnBrk="1" hangingPunct="1"/>
            <a:r>
              <a:rPr lang="en-US" altLang="en-US" sz="3600" dirty="0"/>
              <a:t>Principles of Project Scheduling</a:t>
            </a:r>
            <a:endParaRPr lang="en-GB" altLang="en-US" sz="3600" dirty="0"/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624" y="2116352"/>
            <a:ext cx="7521575" cy="426497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 err="1"/>
              <a:t>Compartmentalisation</a:t>
            </a:r>
            <a:endParaRPr lang="en-US" altLang="en-US" dirty="0"/>
          </a:p>
          <a:p>
            <a:pPr eaLnBrk="1" hangingPunct="1"/>
            <a:r>
              <a:rPr lang="en-US" altLang="en-US" dirty="0"/>
              <a:t>Interdependencies between tasks</a:t>
            </a:r>
          </a:p>
          <a:p>
            <a:pPr eaLnBrk="1" hangingPunct="1"/>
            <a:r>
              <a:rPr lang="en-US" altLang="en-US" dirty="0"/>
              <a:t>Allocation of time to tasks</a:t>
            </a:r>
          </a:p>
          <a:p>
            <a:pPr eaLnBrk="1" hangingPunct="1"/>
            <a:r>
              <a:rPr lang="en-US" altLang="en-US" dirty="0"/>
              <a:t>Effort validation</a:t>
            </a:r>
          </a:p>
          <a:p>
            <a:pPr eaLnBrk="1" hangingPunct="1"/>
            <a:r>
              <a:rPr lang="en-US" altLang="en-US" dirty="0"/>
              <a:t>Defined responsibilities</a:t>
            </a:r>
          </a:p>
          <a:p>
            <a:pPr eaLnBrk="1" hangingPunct="1"/>
            <a:r>
              <a:rPr lang="en-US" altLang="en-US" dirty="0"/>
              <a:t>Defined outcomes</a:t>
            </a:r>
          </a:p>
          <a:p>
            <a:pPr eaLnBrk="1" hangingPunct="1"/>
            <a:r>
              <a:rPr lang="en-US" altLang="en-US" dirty="0"/>
              <a:t>Defined milestones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858579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Typical Task Network</a:t>
            </a:r>
          </a:p>
        </p:txBody>
      </p:sp>
      <p:graphicFrame>
        <p:nvGraphicFramePr>
          <p:cNvPr id="1026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57200" y="2057400"/>
          <a:ext cx="8047038" cy="3856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Microsoft Drawing" r:id="rId3" imgW="6043320" imgH="2768400" progId="MSDraw">
                  <p:embed/>
                </p:oleObj>
              </mc:Choice>
              <mc:Fallback>
                <p:oleObj name="Microsoft Drawing" r:id="rId3" imgW="6043320" imgH="2768400" progId="MSDraw">
                  <p:embed/>
                  <p:pic>
                    <p:nvPicPr>
                      <p:cNvPr id="1026" name="Object 3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2057400"/>
                        <a:ext cx="8047038" cy="3856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4"/>
          <p:cNvSpPr>
            <a:spLocks noChangeArrowheads="1"/>
          </p:cNvSpPr>
          <p:nvPr/>
        </p:nvSpPr>
        <p:spPr bwMode="auto">
          <a:xfrm>
            <a:off x="3962400" y="17526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2/5/00</a:t>
            </a:r>
          </a:p>
        </p:txBody>
      </p:sp>
      <p:sp>
        <p:nvSpPr>
          <p:cNvPr id="1030" name="Rectangle 5"/>
          <p:cNvSpPr>
            <a:spLocks noChangeArrowheads="1"/>
          </p:cNvSpPr>
          <p:nvPr/>
        </p:nvSpPr>
        <p:spPr bwMode="auto">
          <a:xfrm>
            <a:off x="2362200" y="26670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25/4/00</a:t>
            </a:r>
          </a:p>
        </p:txBody>
      </p:sp>
      <p:sp>
        <p:nvSpPr>
          <p:cNvPr id="1031" name="Rectangle 6"/>
          <p:cNvSpPr>
            <a:spLocks noChangeArrowheads="1"/>
          </p:cNvSpPr>
          <p:nvPr/>
        </p:nvSpPr>
        <p:spPr bwMode="auto">
          <a:xfrm>
            <a:off x="3962400" y="27432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32" name="Rectangle 7"/>
          <p:cNvSpPr>
            <a:spLocks noChangeArrowheads="1"/>
          </p:cNvSpPr>
          <p:nvPr/>
        </p:nvSpPr>
        <p:spPr bwMode="auto">
          <a:xfrm>
            <a:off x="2286000" y="37338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5</a:t>
            </a:r>
          </a:p>
        </p:txBody>
      </p:sp>
      <p:sp>
        <p:nvSpPr>
          <p:cNvPr id="1033" name="Rectangle 8"/>
          <p:cNvSpPr>
            <a:spLocks noChangeArrowheads="1"/>
          </p:cNvSpPr>
          <p:nvPr/>
        </p:nvSpPr>
        <p:spPr bwMode="auto">
          <a:xfrm>
            <a:off x="990600" y="26670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24/4/00</a:t>
            </a:r>
          </a:p>
        </p:txBody>
      </p:sp>
      <p:sp>
        <p:nvSpPr>
          <p:cNvPr id="1034" name="Rectangle 9"/>
          <p:cNvSpPr>
            <a:spLocks noChangeArrowheads="1"/>
          </p:cNvSpPr>
          <p:nvPr/>
        </p:nvSpPr>
        <p:spPr bwMode="auto">
          <a:xfrm>
            <a:off x="3886200" y="48768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30/4/00</a:t>
            </a:r>
          </a:p>
        </p:txBody>
      </p:sp>
      <p:sp>
        <p:nvSpPr>
          <p:cNvPr id="1035" name="Rectangle 10"/>
          <p:cNvSpPr>
            <a:spLocks noChangeArrowheads="1"/>
          </p:cNvSpPr>
          <p:nvPr/>
        </p:nvSpPr>
        <p:spPr bwMode="auto">
          <a:xfrm>
            <a:off x="2438400" y="48768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25/4/00</a:t>
            </a:r>
          </a:p>
        </p:txBody>
      </p:sp>
      <p:sp>
        <p:nvSpPr>
          <p:cNvPr id="1036" name="Rectangle 11"/>
          <p:cNvSpPr>
            <a:spLocks noChangeArrowheads="1"/>
          </p:cNvSpPr>
          <p:nvPr/>
        </p:nvSpPr>
        <p:spPr bwMode="auto">
          <a:xfrm>
            <a:off x="5867400" y="48768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 dirty="0">
                <a:latin typeface="Arial" charset="0"/>
              </a:rPr>
              <a:t>1/5/00</a:t>
            </a:r>
          </a:p>
        </p:txBody>
      </p:sp>
      <p:sp>
        <p:nvSpPr>
          <p:cNvPr id="1037" name="Rectangle 12"/>
          <p:cNvSpPr>
            <a:spLocks noChangeArrowheads="1"/>
          </p:cNvSpPr>
          <p:nvPr/>
        </p:nvSpPr>
        <p:spPr bwMode="auto">
          <a:xfrm>
            <a:off x="5638800" y="5943600"/>
            <a:ext cx="349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10</a:t>
            </a:r>
          </a:p>
        </p:txBody>
      </p:sp>
      <p:sp>
        <p:nvSpPr>
          <p:cNvPr id="1038" name="Rectangle 13"/>
          <p:cNvSpPr>
            <a:spLocks noChangeArrowheads="1"/>
          </p:cNvSpPr>
          <p:nvPr/>
        </p:nvSpPr>
        <p:spPr bwMode="auto">
          <a:xfrm>
            <a:off x="3810000" y="5943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1</a:t>
            </a:r>
          </a:p>
        </p:txBody>
      </p:sp>
      <p:sp>
        <p:nvSpPr>
          <p:cNvPr id="1039" name="Rectangle 14"/>
          <p:cNvSpPr>
            <a:spLocks noChangeArrowheads="1"/>
          </p:cNvSpPr>
          <p:nvPr/>
        </p:nvSpPr>
        <p:spPr bwMode="auto">
          <a:xfrm>
            <a:off x="2133600" y="5943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40" name="Rectangle 15"/>
          <p:cNvSpPr>
            <a:spLocks noChangeArrowheads="1"/>
          </p:cNvSpPr>
          <p:nvPr/>
        </p:nvSpPr>
        <p:spPr bwMode="auto">
          <a:xfrm>
            <a:off x="3733800" y="44196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4</a:t>
            </a:r>
          </a:p>
        </p:txBody>
      </p:sp>
      <p:sp>
        <p:nvSpPr>
          <p:cNvPr id="1041" name="Rectangle 16"/>
          <p:cNvSpPr>
            <a:spLocks noChangeArrowheads="1"/>
          </p:cNvSpPr>
          <p:nvPr/>
        </p:nvSpPr>
        <p:spPr bwMode="auto">
          <a:xfrm>
            <a:off x="5715000" y="38862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</a:t>
            </a:r>
          </a:p>
        </p:txBody>
      </p:sp>
      <p:sp>
        <p:nvSpPr>
          <p:cNvPr id="1042" name="Rectangle 17"/>
          <p:cNvSpPr>
            <a:spLocks noChangeArrowheads="1"/>
          </p:cNvSpPr>
          <p:nvPr/>
        </p:nvSpPr>
        <p:spPr bwMode="auto">
          <a:xfrm>
            <a:off x="7086600" y="3810000"/>
            <a:ext cx="222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3</a:t>
            </a:r>
          </a:p>
        </p:txBody>
      </p:sp>
      <p:sp>
        <p:nvSpPr>
          <p:cNvPr id="1043" name="Rectangle 18"/>
          <p:cNvSpPr>
            <a:spLocks noChangeArrowheads="1"/>
          </p:cNvSpPr>
          <p:nvPr/>
        </p:nvSpPr>
        <p:spPr bwMode="auto">
          <a:xfrm>
            <a:off x="7239000" y="2819400"/>
            <a:ext cx="857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5/15/90</a:t>
            </a:r>
          </a:p>
        </p:txBody>
      </p:sp>
      <p:sp>
        <p:nvSpPr>
          <p:cNvPr id="1044" name="Rectangle 19"/>
          <p:cNvSpPr>
            <a:spLocks noChangeArrowheads="1"/>
          </p:cNvSpPr>
          <p:nvPr/>
        </p:nvSpPr>
        <p:spPr bwMode="auto">
          <a:xfrm>
            <a:off x="5867400" y="28194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8/5/00</a:t>
            </a:r>
          </a:p>
        </p:txBody>
      </p:sp>
      <p:sp>
        <p:nvSpPr>
          <p:cNvPr id="1045" name="Rectangle 20"/>
          <p:cNvSpPr>
            <a:spLocks noChangeArrowheads="1"/>
          </p:cNvSpPr>
          <p:nvPr/>
        </p:nvSpPr>
        <p:spPr bwMode="auto">
          <a:xfrm>
            <a:off x="3886200" y="3505200"/>
            <a:ext cx="73025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800" b="1">
                <a:latin typeface="Arial" charset="0"/>
              </a:rPr>
              <a:t>2/5/00</a:t>
            </a:r>
          </a:p>
        </p:txBody>
      </p:sp>
      <p:sp>
        <p:nvSpPr>
          <p:cNvPr id="1046" name="Rectangle 21"/>
          <p:cNvSpPr>
            <a:spLocks noChangeArrowheads="1"/>
          </p:cNvSpPr>
          <p:nvPr/>
        </p:nvSpPr>
        <p:spPr bwMode="auto">
          <a:xfrm>
            <a:off x="4114800" y="2057400"/>
            <a:ext cx="6651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Begin </a:t>
            </a:r>
          </a:p>
          <a:p>
            <a:r>
              <a:rPr lang="en-GB" altLang="en-US" sz="1400" b="1">
                <a:latin typeface="Arial" charset="0"/>
              </a:rPr>
              <a:t>arch.</a:t>
            </a:r>
          </a:p>
          <a:p>
            <a:r>
              <a:rPr lang="en-GB" altLang="en-US" sz="1400" b="1">
                <a:latin typeface="Arial" charset="0"/>
              </a:rPr>
              <a:t>design</a:t>
            </a:r>
          </a:p>
        </p:txBody>
      </p:sp>
      <p:sp>
        <p:nvSpPr>
          <p:cNvPr id="1047" name="Rectangle 22"/>
          <p:cNvSpPr>
            <a:spLocks noChangeArrowheads="1"/>
          </p:cNvSpPr>
          <p:nvPr/>
        </p:nvSpPr>
        <p:spPr bwMode="auto">
          <a:xfrm>
            <a:off x="5867400" y="3124200"/>
            <a:ext cx="8429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Integrate</a:t>
            </a:r>
          </a:p>
          <a:p>
            <a:r>
              <a:rPr lang="en-GB" altLang="en-US" sz="1400" b="1">
                <a:latin typeface="Arial" charset="0"/>
              </a:rPr>
              <a:t>program</a:t>
            </a:r>
          </a:p>
          <a:p>
            <a:r>
              <a:rPr lang="en-GB" altLang="en-US" sz="1400" b="1">
                <a:latin typeface="Arial" charset="0"/>
              </a:rPr>
              <a:t>arch.</a:t>
            </a:r>
          </a:p>
        </p:txBody>
      </p:sp>
      <p:sp>
        <p:nvSpPr>
          <p:cNvPr id="1048" name="Rectangle 23"/>
          <p:cNvSpPr>
            <a:spLocks noChangeArrowheads="1"/>
          </p:cNvSpPr>
          <p:nvPr/>
        </p:nvSpPr>
        <p:spPr bwMode="auto">
          <a:xfrm>
            <a:off x="7239000" y="3124200"/>
            <a:ext cx="86360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Review</a:t>
            </a:r>
          </a:p>
          <a:p>
            <a:r>
              <a:rPr lang="en-GB" altLang="en-US" sz="1400" b="1">
                <a:latin typeface="Arial" charset="0"/>
              </a:rPr>
              <a:t>program</a:t>
            </a:r>
          </a:p>
          <a:p>
            <a:r>
              <a:rPr lang="en-GB" altLang="en-US" sz="1400" b="1">
                <a:latin typeface="Arial" charset="0"/>
              </a:rPr>
              <a:t>structure</a:t>
            </a:r>
          </a:p>
        </p:txBody>
      </p:sp>
      <p:sp>
        <p:nvSpPr>
          <p:cNvPr id="1049" name="Rectangle 24"/>
          <p:cNvSpPr>
            <a:spLocks noChangeArrowheads="1"/>
          </p:cNvSpPr>
          <p:nvPr/>
        </p:nvSpPr>
        <p:spPr bwMode="auto">
          <a:xfrm>
            <a:off x="5943600" y="5257800"/>
            <a:ext cx="106045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Design</a:t>
            </a:r>
          </a:p>
          <a:p>
            <a:r>
              <a:rPr lang="en-GB" altLang="en-US" sz="1400" b="1">
                <a:latin typeface="Arial" charset="0"/>
              </a:rPr>
              <a:t>test</a:t>
            </a:r>
          </a:p>
          <a:p>
            <a:r>
              <a:rPr lang="en-GB" altLang="en-US" sz="1400" b="1">
                <a:latin typeface="Arial" charset="0"/>
              </a:rPr>
              <a:t>procedures</a:t>
            </a:r>
          </a:p>
        </p:txBody>
      </p:sp>
      <p:sp>
        <p:nvSpPr>
          <p:cNvPr id="1050" name="Rectangle 25"/>
          <p:cNvSpPr>
            <a:spLocks noChangeArrowheads="1"/>
          </p:cNvSpPr>
          <p:nvPr/>
        </p:nvSpPr>
        <p:spPr bwMode="auto">
          <a:xfrm>
            <a:off x="4038600" y="5257800"/>
            <a:ext cx="755650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Review </a:t>
            </a:r>
          </a:p>
          <a:p>
            <a:r>
              <a:rPr lang="en-GB" altLang="en-US" sz="1400" b="1">
                <a:latin typeface="Arial" charset="0"/>
              </a:rPr>
              <a:t>test</a:t>
            </a:r>
          </a:p>
          <a:p>
            <a:r>
              <a:rPr lang="en-GB" altLang="en-US" sz="1400" b="1">
                <a:latin typeface="Arial" charset="0"/>
              </a:rPr>
              <a:t>plan</a:t>
            </a:r>
          </a:p>
        </p:txBody>
      </p:sp>
      <p:sp>
        <p:nvSpPr>
          <p:cNvPr id="1051" name="Rectangle 26"/>
          <p:cNvSpPr>
            <a:spLocks noChangeArrowheads="1"/>
          </p:cNvSpPr>
          <p:nvPr/>
        </p:nvSpPr>
        <p:spPr bwMode="auto">
          <a:xfrm>
            <a:off x="2514600" y="5257800"/>
            <a:ext cx="969963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Develop</a:t>
            </a:r>
          </a:p>
          <a:p>
            <a:r>
              <a:rPr lang="en-GB" altLang="en-US" sz="1400" b="1">
                <a:latin typeface="Arial" charset="0"/>
              </a:rPr>
              <a:t>test plan</a:t>
            </a:r>
          </a:p>
          <a:p>
            <a:r>
              <a:rPr lang="en-GB" altLang="en-US" sz="1400" b="1">
                <a:latin typeface="Arial" charset="0"/>
              </a:rPr>
              <a:t>and sched</a:t>
            </a:r>
          </a:p>
        </p:txBody>
      </p:sp>
      <p:sp>
        <p:nvSpPr>
          <p:cNvPr id="1052" name="Rectangle 27"/>
          <p:cNvSpPr>
            <a:spLocks noChangeArrowheads="1"/>
          </p:cNvSpPr>
          <p:nvPr/>
        </p:nvSpPr>
        <p:spPr bwMode="auto">
          <a:xfrm>
            <a:off x="4038600" y="3886200"/>
            <a:ext cx="833438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Design</a:t>
            </a:r>
          </a:p>
          <a:p>
            <a:r>
              <a:rPr lang="en-GB" altLang="en-US" sz="1400" b="1">
                <a:latin typeface="Arial" charset="0"/>
              </a:rPr>
              <a:t>interface</a:t>
            </a:r>
          </a:p>
        </p:txBody>
      </p:sp>
      <p:sp>
        <p:nvSpPr>
          <p:cNvPr id="1053" name="Rectangle 28"/>
          <p:cNvSpPr>
            <a:spLocks noChangeArrowheads="1"/>
          </p:cNvSpPr>
          <p:nvPr/>
        </p:nvSpPr>
        <p:spPr bwMode="auto">
          <a:xfrm>
            <a:off x="2514600" y="2971800"/>
            <a:ext cx="777875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Perform</a:t>
            </a:r>
          </a:p>
          <a:p>
            <a:r>
              <a:rPr lang="en-GB" altLang="en-US" sz="1400" b="1">
                <a:latin typeface="Arial" charset="0"/>
              </a:rPr>
              <a:t>Data</a:t>
            </a:r>
          </a:p>
          <a:p>
            <a:r>
              <a:rPr lang="en-GB" altLang="en-US" sz="1400" b="1">
                <a:latin typeface="Arial" charset="0"/>
              </a:rPr>
              <a:t>Design</a:t>
            </a:r>
          </a:p>
        </p:txBody>
      </p:sp>
      <p:sp>
        <p:nvSpPr>
          <p:cNvPr id="1054" name="Rectangle 29"/>
          <p:cNvSpPr>
            <a:spLocks noChangeArrowheads="1"/>
          </p:cNvSpPr>
          <p:nvPr/>
        </p:nvSpPr>
        <p:spPr bwMode="auto">
          <a:xfrm>
            <a:off x="1066800" y="3048000"/>
            <a:ext cx="873125" cy="67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47625" tIns="19050" rIns="47625" bIns="19050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en-GB" altLang="en-US" sz="1400" b="1">
                <a:latin typeface="Arial" charset="0"/>
              </a:rPr>
              <a:t>Analysis</a:t>
            </a:r>
          </a:p>
          <a:p>
            <a:r>
              <a:rPr lang="en-GB" altLang="en-US" sz="1400" b="1">
                <a:latin typeface="Arial" charset="0"/>
              </a:rPr>
              <a:t>activities</a:t>
            </a:r>
          </a:p>
          <a:p>
            <a:r>
              <a:rPr lang="en-GB" altLang="en-US" sz="1400" b="1">
                <a:latin typeface="Arial" charset="0"/>
              </a:rPr>
              <a:t>complete</a:t>
            </a:r>
          </a:p>
        </p:txBody>
      </p:sp>
    </p:spTree>
    <p:extLst>
      <p:ext uri="{BB962C8B-B14F-4D97-AF65-F5344CB8AC3E}">
        <p14:creationId xmlns:p14="http://schemas.microsoft.com/office/powerpoint/2010/main" val="1196151994"/>
      </p:ext>
    </p:extLst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01650"/>
            <a:ext cx="8162925" cy="641350"/>
          </a:xfrm>
        </p:spPr>
        <p:txBody>
          <a:bodyPr/>
          <a:lstStyle/>
          <a:p>
            <a:pPr eaLnBrk="1" hangingPunct="1"/>
            <a:r>
              <a:rPr lang="en-GB" altLang="en-US" sz="3600" b="1" i="1" dirty="0">
                <a:solidFill>
                  <a:schemeClr val="tx1"/>
                </a:solidFill>
                <a:latin typeface="Arial" charset="0"/>
              </a:rPr>
              <a:t>People-Work Relationships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2132856"/>
            <a:ext cx="7521575" cy="3579812"/>
          </a:xfrm>
        </p:spPr>
        <p:txBody>
          <a:bodyPr/>
          <a:lstStyle/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>
                <a:latin typeface="Arial" charset="0"/>
              </a:rPr>
              <a:t>Adding people to a project when behind schedule is counterproductive (</a:t>
            </a:r>
            <a:r>
              <a:rPr lang="en-GB" altLang="en-US" sz="2000" b="1" i="1" dirty="0">
                <a:latin typeface="Arial" charset="0"/>
              </a:rPr>
              <a:t>adding people to a late project makes it later</a:t>
            </a:r>
            <a:r>
              <a:rPr lang="en-GB" altLang="en-US" sz="2000" b="1" dirty="0">
                <a:latin typeface="Arial" charset="0"/>
              </a:rPr>
              <a:t>)</a:t>
            </a:r>
          </a:p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>
                <a:latin typeface="Arial" charset="0"/>
              </a:rPr>
              <a:t>Using fewer people over a longer period of time is more beneficial than lots of people for a shorter period of time</a:t>
            </a:r>
          </a:p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>
                <a:latin typeface="Arial" charset="0"/>
              </a:rPr>
              <a:t>Use of small, tightly-knit teams is productive</a:t>
            </a:r>
          </a:p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ct val="57000"/>
              </a:spcAft>
              <a:buFont typeface="Wingdings" pitchFamily="2" charset="2"/>
              <a:buChar char="l"/>
            </a:pPr>
            <a:r>
              <a:rPr lang="en-GB" altLang="en-US" sz="2000" b="1" dirty="0">
                <a:latin typeface="Arial" charset="0"/>
              </a:rPr>
              <a:t>Inspire creativity and self-motivation within the structure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224379448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2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2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2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501650"/>
            <a:ext cx="8162925" cy="641350"/>
          </a:xfrm>
        </p:spPr>
        <p:txBody>
          <a:bodyPr/>
          <a:lstStyle/>
          <a:p>
            <a:pPr eaLnBrk="1" hangingPunct="1"/>
            <a:r>
              <a:rPr lang="en-GB" altLang="en-US" sz="3600" b="1" i="1">
                <a:solidFill>
                  <a:schemeClr val="tx1"/>
                </a:solidFill>
                <a:latin typeface="Arial" charset="0"/>
              </a:rPr>
              <a:t>Scheduling Methods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2348880"/>
            <a:ext cx="7521575" cy="3579812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None/>
            </a:pPr>
            <a:r>
              <a:rPr lang="en-GB" altLang="en-US" sz="2400" b="1" dirty="0">
                <a:latin typeface="Arial" charset="0"/>
              </a:rPr>
              <a:t>PERT and CPM are:</a:t>
            </a:r>
          </a:p>
          <a:p>
            <a:pPr lvl="1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2400" b="1" dirty="0">
                <a:latin typeface="Arial" charset="0"/>
              </a:rPr>
              <a:t>Usually presented pictorially</a:t>
            </a:r>
          </a:p>
          <a:p>
            <a:pPr lvl="1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2400" b="1" dirty="0">
                <a:latin typeface="Arial" charset="0"/>
              </a:rPr>
              <a:t>Quantitative tools for the planner to determine:</a:t>
            </a:r>
          </a:p>
          <a:p>
            <a:pPr lvl="2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>
                <a:latin typeface="Arial" charset="0"/>
              </a:rPr>
              <a:t>Critical path</a:t>
            </a:r>
          </a:p>
          <a:p>
            <a:pPr lvl="2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>
                <a:latin typeface="Arial" charset="0"/>
              </a:rPr>
              <a:t>Most likely time estimates</a:t>
            </a:r>
          </a:p>
          <a:p>
            <a:pPr lvl="2" eaLnBrk="1" hangingPunct="1">
              <a:lnSpc>
                <a:spcPct val="103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m"/>
            </a:pPr>
            <a:r>
              <a:rPr lang="en-GB" altLang="en-US" b="1" dirty="0">
                <a:latin typeface="Arial" charset="0"/>
              </a:rPr>
              <a:t>Boundary times (earliest task start time, latest task start time, earliest task finish time, latest task finish time, total float time)</a:t>
            </a:r>
          </a:p>
          <a:p>
            <a:pPr eaLnBrk="1" hangingPunct="1"/>
            <a:endParaRPr lang="en-GB" altLang="en-US" sz="24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037891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457201"/>
            <a:ext cx="7704667" cy="1136134"/>
          </a:xfrm>
        </p:spPr>
        <p:txBody>
          <a:bodyPr/>
          <a:lstStyle/>
          <a:p>
            <a:pPr eaLnBrk="1" hangingPunct="1"/>
            <a:r>
              <a:rPr lang="en-GB" altLang="en-US" dirty="0"/>
              <a:t>Critical Path Network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11212" y="2060848"/>
            <a:ext cx="7521575" cy="3579812"/>
          </a:xfrm>
        </p:spPr>
        <p:txBody>
          <a:bodyPr>
            <a:normAutofit/>
          </a:bodyPr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The longest path or sequence of activities through the network diagram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Drives completion date for project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Delays on these activities may delay whole project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GB" altLang="en-US" sz="2800" dirty="0"/>
              <a:t>Other activities may have some flexibility</a:t>
            </a:r>
          </a:p>
        </p:txBody>
      </p:sp>
    </p:spTree>
    <p:extLst>
      <p:ext uri="{BB962C8B-B14F-4D97-AF65-F5344CB8AC3E}">
        <p14:creationId xmlns:p14="http://schemas.microsoft.com/office/powerpoint/2010/main" val="415429206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457201"/>
            <a:ext cx="7704667" cy="955575"/>
          </a:xfrm>
        </p:spPr>
        <p:txBody>
          <a:bodyPr/>
          <a:lstStyle/>
          <a:p>
            <a:r>
              <a:rPr lang="en-US" altLang="en-US" dirty="0"/>
              <a:t>Critical Path Analysis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1484784"/>
            <a:ext cx="7704667" cy="333281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Identifies ‘slack’ time (float).</a:t>
            </a:r>
          </a:p>
          <a:p>
            <a:pPr lvl="1" eaLnBrk="1" hangingPunct="1"/>
            <a:r>
              <a:rPr lang="en-GB" altLang="en-US" sz="2800" dirty="0"/>
              <a:t>The amount of delay that could be tolerated in the starting time or completion time of an activity.</a:t>
            </a:r>
          </a:p>
          <a:p>
            <a:pPr lvl="1" eaLnBrk="1" hangingPunct="1"/>
            <a:r>
              <a:rPr lang="en-GB" altLang="en-US" sz="2800" dirty="0"/>
              <a:t>Difference between the late finish time and the early finish time.</a:t>
            </a:r>
          </a:p>
        </p:txBody>
      </p:sp>
    </p:spTree>
    <p:extLst>
      <p:ext uri="{BB962C8B-B14F-4D97-AF65-F5344CB8AC3E}">
        <p14:creationId xmlns:p14="http://schemas.microsoft.com/office/powerpoint/2010/main" val="3988374543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457201"/>
            <a:ext cx="7704667" cy="1171599"/>
          </a:xfrm>
        </p:spPr>
        <p:txBody>
          <a:bodyPr/>
          <a:lstStyle/>
          <a:p>
            <a:pPr eaLnBrk="1" hangingPunct="1"/>
            <a:r>
              <a:rPr lang="en-US" altLang="en-US" dirty="0"/>
              <a:t>Representing the Plan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82133" y="1916832"/>
            <a:ext cx="7704667" cy="4082984"/>
          </a:xfrm>
        </p:spPr>
        <p:txBody>
          <a:bodyPr>
            <a:normAutofit fontScale="70000" lnSpcReduction="20000"/>
          </a:bodyPr>
          <a:lstStyle/>
          <a:p>
            <a:pPr eaLnBrk="1" hangingPunct="1"/>
            <a:r>
              <a:rPr lang="en-GB" altLang="en-US" sz="2900" dirty="0"/>
              <a:t>Dependencies need to be identified</a:t>
            </a:r>
          </a:p>
          <a:p>
            <a:pPr eaLnBrk="1" hangingPunct="1"/>
            <a:r>
              <a:rPr lang="en-GB" altLang="en-US" sz="2900" dirty="0"/>
              <a:t>Relationships between pairs of activities</a:t>
            </a:r>
          </a:p>
          <a:p>
            <a:pPr lvl="1" eaLnBrk="1" hangingPunct="1"/>
            <a:r>
              <a:rPr lang="en-GB" altLang="en-US" sz="2400" dirty="0"/>
              <a:t>Finish to start</a:t>
            </a:r>
          </a:p>
          <a:p>
            <a:pPr lvl="1" eaLnBrk="1" hangingPunct="1"/>
            <a:r>
              <a:rPr lang="en-GB" altLang="en-US" sz="2400" dirty="0"/>
              <a:t>Start to start</a:t>
            </a:r>
          </a:p>
          <a:p>
            <a:pPr lvl="1" eaLnBrk="1" hangingPunct="1"/>
            <a:r>
              <a:rPr lang="en-GB" altLang="en-US" sz="2400" dirty="0"/>
              <a:t>Start to finish</a:t>
            </a:r>
          </a:p>
          <a:p>
            <a:pPr lvl="1" eaLnBrk="1" hangingPunct="1"/>
            <a:r>
              <a:rPr lang="en-GB" altLang="en-US" sz="2400" dirty="0"/>
              <a:t>Finish to finish</a:t>
            </a:r>
          </a:p>
          <a:p>
            <a:r>
              <a:rPr lang="en-GB" altLang="en-US" sz="2800" dirty="0"/>
              <a:t>Constraints affect the relationship between activities:</a:t>
            </a:r>
          </a:p>
          <a:p>
            <a:pPr lvl="1"/>
            <a:r>
              <a:rPr lang="en-GB" altLang="en-US" sz="2400" dirty="0"/>
              <a:t>Technical</a:t>
            </a:r>
          </a:p>
          <a:p>
            <a:pPr lvl="1"/>
            <a:r>
              <a:rPr lang="en-GB" altLang="en-US" sz="2400" dirty="0"/>
              <a:t>Management</a:t>
            </a:r>
          </a:p>
          <a:p>
            <a:pPr lvl="1"/>
            <a:r>
              <a:rPr lang="en-GB" altLang="en-US" sz="2400" dirty="0"/>
              <a:t>Interproject</a:t>
            </a:r>
          </a:p>
          <a:p>
            <a:pPr lvl="1"/>
            <a:r>
              <a:rPr lang="en-GB" altLang="en-US" sz="2400" dirty="0"/>
              <a:t>Date</a:t>
            </a:r>
          </a:p>
          <a:p>
            <a:pPr lvl="1" eaLnBrk="1" hangingPunct="1"/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249858484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003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500"/>
                                        <p:tgtEl>
                                          <p:spTgt spid="1003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1003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1003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500"/>
                                        <p:tgtEl>
                                          <p:spTgt spid="1003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500"/>
                                        <p:tgtEl>
                                          <p:spTgt spid="1003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1043608" y="1484784"/>
            <a:ext cx="7200900" cy="415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Technical – one activity requires the output of another as input.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management – management decisions on what needs to be done not dependent upon technical needs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Inter-project – deliverables from one project are needed by another.  (e.g. when a very large project is broken down into smaller projects)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dirty="0"/>
              <a:t>Date – dates by which activities must be completed</a:t>
            </a:r>
          </a:p>
        </p:txBody>
      </p:sp>
    </p:spTree>
    <p:extLst>
      <p:ext uri="{BB962C8B-B14F-4D97-AF65-F5344CB8AC3E}">
        <p14:creationId xmlns:p14="http://schemas.microsoft.com/office/powerpoint/2010/main" val="15949141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Gantt charts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7664" y="2060848"/>
            <a:ext cx="7704667" cy="3332816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Bar chart</a:t>
            </a:r>
          </a:p>
          <a:p>
            <a:pPr eaLnBrk="1" hangingPunct="1"/>
            <a:r>
              <a:rPr lang="en-GB" altLang="en-US" sz="2400" dirty="0"/>
              <a:t>Indicates calendar chart of activities </a:t>
            </a:r>
          </a:p>
          <a:p>
            <a:pPr eaLnBrk="1" hangingPunct="1"/>
            <a:r>
              <a:rPr lang="en-GB" altLang="en-US" sz="2400" dirty="0"/>
              <a:t>Can reflect resource requirements</a:t>
            </a:r>
          </a:p>
          <a:p>
            <a:pPr marL="0" indent="0" eaLnBrk="1" hangingPunct="1"/>
            <a:r>
              <a:rPr lang="en-GB" altLang="en-US" sz="2400" dirty="0"/>
              <a:t>Computerised versions provide more details than original charts</a:t>
            </a:r>
          </a:p>
        </p:txBody>
      </p:sp>
    </p:spTree>
    <p:extLst>
      <p:ext uri="{BB962C8B-B14F-4D97-AF65-F5344CB8AC3E}">
        <p14:creationId xmlns:p14="http://schemas.microsoft.com/office/powerpoint/2010/main" val="3732037767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5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54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5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54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Date Placeholder 3"/>
          <p:cNvSpPr>
            <a:spLocks noGrp="1"/>
          </p:cNvSpPr>
          <p:nvPr>
            <p:ph type="dt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PPM</a:t>
            </a: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Project Tracking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988840"/>
            <a:ext cx="7704667" cy="333281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>
                <a:latin typeface="Arial" charset="0"/>
              </a:rPr>
              <a:t>Conducting periodic project status meetings in which each team member reports progress and problems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>
                <a:latin typeface="Arial" charset="0"/>
              </a:rPr>
              <a:t>Evaluating the results of all reviews conducted throughout the engineering process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>
                <a:latin typeface="Arial" charset="0"/>
              </a:rPr>
              <a:t>Determining whether formal project milestones have been accomplished by the scheduled date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>
                <a:latin typeface="Arial" charset="0"/>
              </a:rPr>
              <a:t>Comparing the actual start date to the planned start date for each task</a:t>
            </a:r>
          </a:p>
          <a:p>
            <a:pPr eaLnBrk="1" hangingPunct="1">
              <a:lnSpc>
                <a:spcPct val="101000"/>
              </a:lnSpc>
              <a:spcBef>
                <a:spcPct val="0"/>
              </a:spcBef>
              <a:spcAft>
                <a:spcPct val="51000"/>
              </a:spcAft>
              <a:buFont typeface="Wingdings" pitchFamily="2" charset="2"/>
              <a:buChar char="l"/>
            </a:pPr>
            <a:r>
              <a:rPr lang="en-GB" altLang="en-US" sz="1800" b="1" dirty="0">
                <a:latin typeface="Arial" charset="0"/>
              </a:rPr>
              <a:t>Meeting informally with software engineers to obtain their subjective assessments of the progress to date and problems on the horizon</a:t>
            </a:r>
          </a:p>
        </p:txBody>
      </p:sp>
    </p:spTree>
    <p:extLst>
      <p:ext uri="{BB962C8B-B14F-4D97-AF65-F5344CB8AC3E}">
        <p14:creationId xmlns:p14="http://schemas.microsoft.com/office/powerpoint/2010/main" val="2942509348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u="sng" dirty="0"/>
              <a:t>REPRESENTING PROJECT PLANS</a:t>
            </a:r>
            <a:endParaRPr lang="en-GB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Gantt and PERT charts</a:t>
            </a:r>
            <a:endParaRPr lang="en-US"/>
          </a:p>
        </p:txBody>
      </p:sp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/>
              <a:t>A Gantt chart is a graphical representation of a project that shows each task activity as a horizontal bar whose length is proportional to its time for completion.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/>
              <a:t>A PERT (Program Evaluation Review Technique) chart is a graphical depiction of project task activities and their inter-relationships). </a:t>
            </a:r>
            <a:r>
              <a:rPr lang="en-US" altLang="en-US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90250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Pert charts</a:t>
            </a:r>
            <a:endParaRPr lang="en-US"/>
          </a:p>
        </p:txBody>
      </p:sp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z="2800"/>
              <a:t>PERT is one of the most widely used and best known and requires that a project have</a:t>
            </a:r>
            <a:endParaRPr lang="en-US" altLang="en-US" sz="2800"/>
          </a:p>
          <a:p>
            <a:pPr lvl="1"/>
            <a:r>
              <a:rPr lang="en-GB" altLang="en-US" sz="2400"/>
              <a:t>Well-defined activities that have a clear beginning and end point</a:t>
            </a:r>
          </a:p>
          <a:p>
            <a:pPr lvl="1"/>
            <a:r>
              <a:rPr lang="en-GB" altLang="en-US" sz="2400"/>
              <a:t>Activities that can be worked on independently of other activities</a:t>
            </a:r>
          </a:p>
          <a:p>
            <a:pPr lvl="1"/>
            <a:r>
              <a:rPr lang="en-GB" altLang="en-US" sz="2400"/>
              <a:t>Activities that are ordered</a:t>
            </a:r>
          </a:p>
          <a:p>
            <a:pPr lvl="1"/>
            <a:r>
              <a:rPr lang="en-GB" altLang="en-US" sz="2400"/>
              <a:t>Activities that when completed serve the purpose of the project</a:t>
            </a:r>
            <a:endParaRPr lang="en-US" altLang="en-US" sz="2400"/>
          </a:p>
          <a:p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3910212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/>
              <a:t>Tasks in project planning and management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1259632" y="2060848"/>
            <a:ext cx="7521575" cy="357981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2800" b="1" i="1" dirty="0"/>
              <a:t>Identify each activity to be completed in the project. </a:t>
            </a:r>
          </a:p>
          <a:p>
            <a:pPr>
              <a:lnSpc>
                <a:spcPct val="80000"/>
              </a:lnSpc>
            </a:pPr>
            <a:endParaRPr lang="en-US" altLang="en-US" sz="2800" dirty="0"/>
          </a:p>
          <a:p>
            <a:pPr marL="0" indent="0">
              <a:lnSpc>
                <a:spcPct val="80000"/>
              </a:lnSpc>
              <a:buNone/>
            </a:pPr>
            <a:endParaRPr lang="en-US" altLang="en-US" sz="2800" dirty="0"/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Requirements collection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Screen design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Report design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Database construction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Software programming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System testing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User documentation creation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• System installation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77733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Determine time estimates and calculate the expected completion time for each activity.</a:t>
            </a:r>
            <a:endParaRPr lang="en-US" sz="2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1259632" y="2276872"/>
            <a:ext cx="7521575" cy="35798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The optimistic (o) and pessimistic (p) times reflect the minimum and maximum possible periods of time for an activity to be completed.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The realistic time (r) reflects the planner’s “best guess”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800" dirty="0"/>
              <a:t>From this an estimated time (ET) can be calculated</a:t>
            </a:r>
            <a:r>
              <a:rPr lang="en-US" alt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761939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Estimating time of tasks</a:t>
            </a:r>
            <a:endParaRPr lang="en-US"/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1259632" y="2132856"/>
            <a:ext cx="7704667" cy="3332816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800" b="1" dirty="0"/>
              <a:t>ET = </a:t>
            </a:r>
            <a:r>
              <a:rPr lang="en-GB" altLang="en-US" sz="2800" b="1" u="sng" dirty="0"/>
              <a:t>o + 4r + p</a:t>
            </a:r>
            <a:endParaRPr lang="en-GB" altLang="en-US" sz="2800" b="1" dirty="0"/>
          </a:p>
          <a:p>
            <a:pPr>
              <a:buFont typeface="Wingdings" pitchFamily="2" charset="2"/>
              <a:buNone/>
            </a:pPr>
            <a:r>
              <a:rPr lang="en-GB" altLang="en-US" sz="2800" b="1" dirty="0"/>
              <a:t>                  6</a:t>
            </a:r>
          </a:p>
          <a:p>
            <a:r>
              <a:rPr lang="en-GB" altLang="en-US" sz="2800" dirty="0"/>
              <a:t>where</a:t>
            </a:r>
          </a:p>
          <a:p>
            <a:pPr lvl="1"/>
            <a:r>
              <a:rPr lang="en-GB" altLang="en-US" sz="2400" dirty="0"/>
              <a:t>ET = estimated time for the completion for an activity</a:t>
            </a:r>
          </a:p>
          <a:p>
            <a:pPr lvl="1"/>
            <a:r>
              <a:rPr lang="en-GB" altLang="en-US" sz="2400" dirty="0"/>
              <a:t>o = optimistic completion time for an activity</a:t>
            </a:r>
          </a:p>
          <a:p>
            <a:pPr lvl="1"/>
            <a:r>
              <a:rPr lang="en-GB" altLang="en-US" sz="2400" dirty="0"/>
              <a:t>r	realistic completion lime for an activity</a:t>
            </a:r>
          </a:p>
          <a:p>
            <a:pPr lvl="1"/>
            <a:r>
              <a:rPr lang="en-GB" altLang="en-US" sz="2400" dirty="0"/>
              <a:t>p	pessimistic completion lime for an activity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610000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0" name="Rectangle 298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704667" cy="1752599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Calculating estimated time</a:t>
            </a:r>
            <a:endParaRPr lang="en-US" dirty="0"/>
          </a:p>
        </p:txBody>
      </p:sp>
      <p:graphicFrame>
        <p:nvGraphicFramePr>
          <p:cNvPr id="13617" name="Group 30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678817822"/>
              </p:ext>
            </p:extLst>
          </p:nvPr>
        </p:nvGraphicFramePr>
        <p:xfrm>
          <a:off x="899592" y="2438400"/>
          <a:ext cx="7643813" cy="3886203"/>
        </p:xfrm>
        <a:graphic>
          <a:graphicData uri="http://schemas.openxmlformats.org/drawingml/2006/table">
            <a:tbl>
              <a:tblPr/>
              <a:tblGrid>
                <a:gridCol w="3648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99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1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905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5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9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installation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47994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6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6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982133" y="685801"/>
            <a:ext cx="7704667" cy="137504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Calculating estimated time</a:t>
            </a:r>
            <a:endParaRPr lang="en-US" dirty="0"/>
          </a:p>
        </p:txBody>
      </p:sp>
      <p:graphicFrame>
        <p:nvGraphicFramePr>
          <p:cNvPr id="16387" name="Group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32806651"/>
              </p:ext>
            </p:extLst>
          </p:nvPr>
        </p:nvGraphicFramePr>
        <p:xfrm>
          <a:off x="827584" y="2285996"/>
          <a:ext cx="7643813" cy="3886203"/>
        </p:xfrm>
        <a:graphic>
          <a:graphicData uri="http://schemas.openxmlformats.org/drawingml/2006/table">
            <a:tbl>
              <a:tblPr/>
              <a:tblGrid>
                <a:gridCol w="3648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99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216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905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5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9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construction of a database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81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65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5670117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000" i="1" dirty="0"/>
              <a:t>Determine the sequence of the activities and precedence relationships among all the activities by constructing a Gantt and PERT chart</a:t>
            </a:r>
            <a:r>
              <a:rPr lang="en-GB" sz="2000" dirty="0"/>
              <a:t>. </a:t>
            </a:r>
            <a:endParaRPr lang="en-US" sz="2000" dirty="0"/>
          </a:p>
        </p:txBody>
      </p:sp>
      <p:graphicFrame>
        <p:nvGraphicFramePr>
          <p:cNvPr id="17510" name="Group 10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06412725"/>
              </p:ext>
            </p:extLst>
          </p:nvPr>
        </p:nvGraphicFramePr>
        <p:xfrm>
          <a:off x="1259632" y="2438400"/>
          <a:ext cx="7355160" cy="3747876"/>
        </p:xfrm>
        <a:graphic>
          <a:graphicData uri="http://schemas.openxmlformats.org/drawingml/2006/table">
            <a:tbl>
              <a:tblPr/>
              <a:tblGrid>
                <a:gridCol w="56901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650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08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Activity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4814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4814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3348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97405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i="1"/>
              <a:t>Determine the critical path</a:t>
            </a:r>
            <a:r>
              <a:rPr lang="en-GB"/>
              <a:t>. </a:t>
            </a:r>
            <a:endParaRPr lang="en-US"/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/>
              <a:t>Calculate each activities earliest and latest expected completion time.</a:t>
            </a:r>
          </a:p>
          <a:p>
            <a:r>
              <a:rPr lang="en-GB" altLang="en-US" sz="2000"/>
              <a:t>T</a:t>
            </a:r>
            <a:r>
              <a:rPr lang="en-GB" altLang="en-US" sz="1800"/>
              <a:t>E</a:t>
            </a:r>
            <a:r>
              <a:rPr lang="en-GB" altLang="en-US" sz="2000"/>
              <a:t>  = the sum of the estimated time (ET) for each activity from left to right. </a:t>
            </a:r>
          </a:p>
          <a:p>
            <a:r>
              <a:rPr lang="en-GB" altLang="en-US" sz="2000"/>
              <a:t>If two or more activities precede an activity, the largest expected completion time of these activities is used</a:t>
            </a:r>
            <a:r>
              <a:rPr lang="en-US" altLang="en-US" sz="20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78646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2352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</a:t>
            </a:r>
            <a:r>
              <a:rPr lang="en-GB" sz="1800" dirty="0"/>
              <a:t>E</a:t>
            </a:r>
            <a:endParaRPr lang="en-US" sz="1800" dirty="0"/>
          </a:p>
        </p:txBody>
      </p:sp>
      <p:graphicFrame>
        <p:nvGraphicFramePr>
          <p:cNvPr id="22764" name="Group 23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418040023"/>
              </p:ext>
            </p:extLst>
          </p:nvPr>
        </p:nvGraphicFramePr>
        <p:xfrm>
          <a:off x="683568" y="1124744"/>
          <a:ext cx="8229600" cy="3886202"/>
        </p:xfrm>
        <a:graphic>
          <a:graphicData uri="http://schemas.openxmlformats.org/drawingml/2006/table">
            <a:tbl>
              <a:tblPr/>
              <a:tblGrid>
                <a:gridCol w="45037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1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18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20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572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sum from 1- 8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54911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/>
              <a:t>Earliest time / Latest time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/>
              <a:t>(TL) refers to the time in which an activity can be completed without delaying the project.</a:t>
            </a:r>
            <a:r>
              <a:rPr lang="en-US" altLang="en-US" sz="2400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400" dirty="0"/>
              <a:t>To find the values for each activity’s latest expected completion time (TL), start at activity 8 and set TL equal to the final TE 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618840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03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9553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Calculating T</a:t>
            </a:r>
            <a:r>
              <a:rPr lang="en-GB" sz="1800" dirty="0"/>
              <a:t>L</a:t>
            </a:r>
            <a:endParaRPr lang="en-US" sz="1800" dirty="0"/>
          </a:p>
        </p:txBody>
      </p:sp>
      <p:graphicFrame>
        <p:nvGraphicFramePr>
          <p:cNvPr id="24884" name="Group 30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809558147"/>
              </p:ext>
            </p:extLst>
          </p:nvPr>
        </p:nvGraphicFramePr>
        <p:xfrm>
          <a:off x="827584" y="1844824"/>
          <a:ext cx="8229600" cy="3886202"/>
        </p:xfrm>
        <a:graphic>
          <a:graphicData uri="http://schemas.openxmlformats.org/drawingml/2006/table">
            <a:tbl>
              <a:tblPr/>
              <a:tblGrid>
                <a:gridCol w="3597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8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25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51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0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91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572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en-US" sz="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sum from</a:t>
                      </a: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1- 8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en-US" sz="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sum from</a:t>
                      </a: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8 -1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11 - 6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13 - 2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18 - 5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21 - 3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22 - 1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241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03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2352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Critical path</a:t>
            </a:r>
            <a:endParaRPr lang="en-US" dirty="0"/>
          </a:p>
        </p:txBody>
      </p:sp>
      <p:graphicFrame>
        <p:nvGraphicFramePr>
          <p:cNvPr id="26826" name="Group 20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499941977"/>
              </p:ext>
            </p:extLst>
          </p:nvPr>
        </p:nvGraphicFramePr>
        <p:xfrm>
          <a:off x="755576" y="2132856"/>
          <a:ext cx="8229600" cy="3886202"/>
        </p:xfrm>
        <a:graphic>
          <a:graphicData uri="http://schemas.openxmlformats.org/drawingml/2006/table">
            <a:tbl>
              <a:tblPr/>
              <a:tblGrid>
                <a:gridCol w="4030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2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2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81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51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6888"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Activity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Slack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 Critical Path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48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7044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Pert chart ( network diagram )</a:t>
            </a:r>
            <a:endParaRPr lang="en-US"/>
          </a:p>
        </p:txBody>
      </p:sp>
      <p:sp>
        <p:nvSpPr>
          <p:cNvPr id="24580" name="AutoShape 5"/>
          <p:cNvSpPr>
            <a:spLocks noChangeAspect="1" noChangeArrowheads="1"/>
          </p:cNvSpPr>
          <p:nvPr/>
        </p:nvSpPr>
        <p:spPr bwMode="auto">
          <a:xfrm>
            <a:off x="-1260475" y="2060575"/>
            <a:ext cx="9310688" cy="330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grpSp>
        <p:nvGrpSpPr>
          <p:cNvPr id="2" name="Group 1"/>
          <p:cNvGrpSpPr/>
          <p:nvPr/>
        </p:nvGrpSpPr>
        <p:grpSpPr>
          <a:xfrm>
            <a:off x="1093787" y="2924944"/>
            <a:ext cx="7191375" cy="2520950"/>
            <a:chOff x="827088" y="2781300"/>
            <a:chExt cx="7191375" cy="2520950"/>
          </a:xfrm>
        </p:grpSpPr>
        <p:sp>
          <p:nvSpPr>
            <p:cNvPr id="24581" name="Oval 6"/>
            <p:cNvSpPr>
              <a:spLocks noChangeArrowheads="1"/>
            </p:cNvSpPr>
            <p:nvPr/>
          </p:nvSpPr>
          <p:spPr bwMode="auto">
            <a:xfrm>
              <a:off x="827088" y="36449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1</a:t>
              </a:r>
              <a:endParaRPr lang="en-US" altLang="en-US"/>
            </a:p>
          </p:txBody>
        </p:sp>
        <p:sp>
          <p:nvSpPr>
            <p:cNvPr id="24582" name="Oval 7"/>
            <p:cNvSpPr>
              <a:spLocks noChangeArrowheads="1"/>
            </p:cNvSpPr>
            <p:nvPr/>
          </p:nvSpPr>
          <p:spPr bwMode="auto">
            <a:xfrm>
              <a:off x="1979613" y="27813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2</a:t>
              </a:r>
              <a:endParaRPr lang="en-US" altLang="en-US"/>
            </a:p>
          </p:txBody>
        </p:sp>
        <p:sp>
          <p:nvSpPr>
            <p:cNvPr id="24583" name="Oval 8"/>
            <p:cNvSpPr>
              <a:spLocks noChangeArrowheads="1"/>
            </p:cNvSpPr>
            <p:nvPr/>
          </p:nvSpPr>
          <p:spPr bwMode="auto">
            <a:xfrm>
              <a:off x="1892300" y="4483100"/>
              <a:ext cx="690563" cy="817563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3</a:t>
              </a:r>
              <a:endParaRPr lang="en-US" altLang="en-US"/>
            </a:p>
          </p:txBody>
        </p:sp>
        <p:sp>
          <p:nvSpPr>
            <p:cNvPr id="24584" name="Oval 9"/>
            <p:cNvSpPr>
              <a:spLocks noChangeArrowheads="1"/>
            </p:cNvSpPr>
            <p:nvPr/>
          </p:nvSpPr>
          <p:spPr bwMode="auto">
            <a:xfrm>
              <a:off x="3563938" y="36449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4</a:t>
              </a:r>
              <a:endParaRPr lang="en-US" altLang="en-US"/>
            </a:p>
          </p:txBody>
        </p:sp>
        <p:sp>
          <p:nvSpPr>
            <p:cNvPr id="24585" name="Oval 10"/>
            <p:cNvSpPr>
              <a:spLocks noChangeArrowheads="1"/>
            </p:cNvSpPr>
            <p:nvPr/>
          </p:nvSpPr>
          <p:spPr bwMode="auto">
            <a:xfrm>
              <a:off x="5027613" y="44831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6</a:t>
              </a:r>
              <a:endParaRPr lang="en-US" altLang="en-US"/>
            </a:p>
          </p:txBody>
        </p:sp>
        <p:sp>
          <p:nvSpPr>
            <p:cNvPr id="24586" name="Oval 11"/>
            <p:cNvSpPr>
              <a:spLocks noChangeArrowheads="1"/>
            </p:cNvSpPr>
            <p:nvPr/>
          </p:nvSpPr>
          <p:spPr bwMode="auto">
            <a:xfrm>
              <a:off x="5237163" y="2808288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5</a:t>
              </a:r>
              <a:endParaRPr lang="en-US" altLang="en-US"/>
            </a:p>
          </p:txBody>
        </p:sp>
        <p:sp>
          <p:nvSpPr>
            <p:cNvPr id="24587" name="Oval 12"/>
            <p:cNvSpPr>
              <a:spLocks noChangeArrowheads="1"/>
            </p:cNvSpPr>
            <p:nvPr/>
          </p:nvSpPr>
          <p:spPr bwMode="auto">
            <a:xfrm>
              <a:off x="7327900" y="4483100"/>
              <a:ext cx="690563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7</a:t>
              </a:r>
              <a:endParaRPr lang="en-US" altLang="en-US"/>
            </a:p>
          </p:txBody>
        </p:sp>
        <p:sp>
          <p:nvSpPr>
            <p:cNvPr id="24588" name="Oval 13"/>
            <p:cNvSpPr>
              <a:spLocks noChangeArrowheads="1"/>
            </p:cNvSpPr>
            <p:nvPr/>
          </p:nvSpPr>
          <p:spPr bwMode="auto">
            <a:xfrm>
              <a:off x="7327900" y="2808288"/>
              <a:ext cx="690563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8</a:t>
              </a:r>
              <a:endParaRPr lang="en-US" altLang="en-US"/>
            </a:p>
          </p:txBody>
        </p:sp>
        <p:sp>
          <p:nvSpPr>
            <p:cNvPr id="24589" name="Line 14"/>
            <p:cNvSpPr>
              <a:spLocks noChangeShapeType="1"/>
            </p:cNvSpPr>
            <p:nvPr/>
          </p:nvSpPr>
          <p:spPr bwMode="auto">
            <a:xfrm flipV="1">
              <a:off x="1476375" y="3284538"/>
              <a:ext cx="503238" cy="5048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0" name="Line 15"/>
            <p:cNvSpPr>
              <a:spLocks noChangeShapeType="1"/>
            </p:cNvSpPr>
            <p:nvPr/>
          </p:nvSpPr>
          <p:spPr bwMode="auto">
            <a:xfrm>
              <a:off x="1403350" y="4292600"/>
              <a:ext cx="552450" cy="382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1" name="Line 16"/>
            <p:cNvSpPr>
              <a:spLocks noChangeShapeType="1"/>
            </p:cNvSpPr>
            <p:nvPr/>
          </p:nvSpPr>
          <p:spPr bwMode="auto">
            <a:xfrm>
              <a:off x="2700338" y="3284538"/>
              <a:ext cx="927100" cy="5524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2" name="Line 17"/>
            <p:cNvSpPr>
              <a:spLocks noChangeShapeType="1"/>
            </p:cNvSpPr>
            <p:nvPr/>
          </p:nvSpPr>
          <p:spPr bwMode="auto">
            <a:xfrm flipV="1">
              <a:off x="2484438" y="4149725"/>
              <a:ext cx="1150937" cy="819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3" name="Line 18"/>
            <p:cNvSpPr>
              <a:spLocks noChangeShapeType="1"/>
            </p:cNvSpPr>
            <p:nvPr/>
          </p:nvSpPr>
          <p:spPr bwMode="auto">
            <a:xfrm>
              <a:off x="4170363" y="4064000"/>
              <a:ext cx="920750" cy="819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4" name="Line 19"/>
            <p:cNvSpPr>
              <a:spLocks noChangeShapeType="1"/>
            </p:cNvSpPr>
            <p:nvPr/>
          </p:nvSpPr>
          <p:spPr bwMode="auto">
            <a:xfrm flipV="1">
              <a:off x="4211638" y="3357563"/>
              <a:ext cx="1008062" cy="5032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5" name="Line 20"/>
            <p:cNvSpPr>
              <a:spLocks noChangeShapeType="1"/>
            </p:cNvSpPr>
            <p:nvPr/>
          </p:nvSpPr>
          <p:spPr bwMode="auto">
            <a:xfrm>
              <a:off x="5548313" y="5092700"/>
              <a:ext cx="1843087" cy="1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6" name="Line 21"/>
            <p:cNvSpPr>
              <a:spLocks noChangeShapeType="1"/>
            </p:cNvSpPr>
            <p:nvPr/>
          </p:nvSpPr>
          <p:spPr bwMode="auto">
            <a:xfrm flipV="1">
              <a:off x="7808913" y="3306763"/>
              <a:ext cx="1587" cy="13684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7" name="Line 22"/>
            <p:cNvSpPr>
              <a:spLocks noChangeShapeType="1"/>
            </p:cNvSpPr>
            <p:nvPr/>
          </p:nvSpPr>
          <p:spPr bwMode="auto">
            <a:xfrm>
              <a:off x="5780088" y="3209925"/>
              <a:ext cx="1611312" cy="1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819868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184</TotalTime>
  <Words>1518</Words>
  <Application>Microsoft Office PowerPoint</Application>
  <PresentationFormat>On-screen Show (4:3)</PresentationFormat>
  <Paragraphs>458</Paragraphs>
  <Slides>31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Calibri</vt:lpstr>
      <vt:lpstr>Corbel</vt:lpstr>
      <vt:lpstr>Times New Roman</vt:lpstr>
      <vt:lpstr>Verdana</vt:lpstr>
      <vt:lpstr>Wingdings</vt:lpstr>
      <vt:lpstr>Parallax</vt:lpstr>
      <vt:lpstr>Microsoft Drawing</vt:lpstr>
      <vt:lpstr>Project Management</vt:lpstr>
      <vt:lpstr>SOFTWARE PROJECT PLANNING</vt:lpstr>
      <vt:lpstr>SOFTWARE PROJECT PLANNING </vt:lpstr>
      <vt:lpstr>Risk Management (intro)</vt:lpstr>
      <vt:lpstr>Simple Example</vt:lpstr>
      <vt:lpstr>Software Project Scheduling</vt:lpstr>
      <vt:lpstr>Principles of Project Scheduling</vt:lpstr>
      <vt:lpstr>Typical Task Network</vt:lpstr>
      <vt:lpstr>People-Work Relationships</vt:lpstr>
      <vt:lpstr>Scheduling Methods</vt:lpstr>
      <vt:lpstr>Critical Path Network</vt:lpstr>
      <vt:lpstr>Critical Path Analysis</vt:lpstr>
      <vt:lpstr>Representing the Plan</vt:lpstr>
      <vt:lpstr>PowerPoint Presentation</vt:lpstr>
      <vt:lpstr>Gantt charts</vt:lpstr>
      <vt:lpstr>Project Tracking</vt:lpstr>
      <vt:lpstr>Project Management</vt:lpstr>
      <vt:lpstr>Gantt and PERT charts</vt:lpstr>
      <vt:lpstr>Pert charts</vt:lpstr>
      <vt:lpstr>Tasks in project planning and management </vt:lpstr>
      <vt:lpstr>Determine time estimates and calculate the expected completion time for each activity.</vt:lpstr>
      <vt:lpstr>Estimating time of tasks</vt:lpstr>
      <vt:lpstr>Calculating estimated time</vt:lpstr>
      <vt:lpstr>Calculating estimated time</vt:lpstr>
      <vt:lpstr>Determine the sequence of the activities and precedence relationships among all the activities by constructing a Gantt and PERT chart. </vt:lpstr>
      <vt:lpstr>Determine the critical path. </vt:lpstr>
      <vt:lpstr>TE</vt:lpstr>
      <vt:lpstr>Earliest time / Latest time</vt:lpstr>
      <vt:lpstr>Calculating TL</vt:lpstr>
      <vt:lpstr>Critical path</vt:lpstr>
      <vt:lpstr>Pert chart ( network diagram 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5</cp:revision>
  <dcterms:created xsi:type="dcterms:W3CDTF">2014-11-06T11:41:00Z</dcterms:created>
  <dcterms:modified xsi:type="dcterms:W3CDTF">2020-01-20T15:26:07Z</dcterms:modified>
</cp:coreProperties>
</file>