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"/>
  </p:notes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D910524-AE42-4CC7-8CA7-8DD350E6FF75}" v="529" dt="2023-02-06T08:27:48.40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67" d="100"/>
          <a:sy n="67" d="100"/>
        </p:scale>
        <p:origin x="452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Relationship Id="rId9" Type="http://schemas.microsoft.com/office/2015/10/relationships/revisionInfo" Target="revisionInfo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C74519D-3A96-4BE0-B8B4-F9C6B2F68D86}" type="datetimeFigureOut">
              <a:t>2/6/2023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1CA4BE-6281-4C4E-98C8-E6654ADD8C1E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61599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Weekday menu </a:t>
            </a:r>
          </a:p>
          <a:p>
            <a:r>
              <a:rPr lang="en-US" dirty="0"/>
              <a:t>Starters</a:t>
            </a:r>
          </a:p>
          <a:p>
            <a:r>
              <a:rPr lang="en-US" dirty="0"/>
              <a:t>Grilled bread topped with diced tomatoes £2.32</a:t>
            </a:r>
          </a:p>
          <a:p>
            <a:r>
              <a:rPr lang="en-US" dirty="0"/>
              <a:t>fried squid rings with a side of lemon and tartar sauce £4.32</a:t>
            </a:r>
          </a:p>
          <a:p>
            <a:r>
              <a:rPr lang="en-US" dirty="0"/>
              <a:t>Cooked prawns served in a bowl with lettuce £8.4</a:t>
            </a:r>
          </a:p>
          <a:p>
            <a:r>
              <a:rPr lang="en-US" dirty="0"/>
              <a:t>brie cheese baked served with crackers £2.1</a:t>
            </a:r>
          </a:p>
          <a:p>
            <a:endParaRPr lang="en-US" dirty="0"/>
          </a:p>
          <a:p>
            <a:r>
              <a:rPr lang="en-US" dirty="0"/>
              <a:t>Platters </a:t>
            </a:r>
          </a:p>
          <a:p>
            <a:r>
              <a:rPr lang="en-US" dirty="0"/>
              <a:t>smoked salmon, served with lemon wedges £3.2</a:t>
            </a:r>
          </a:p>
          <a:p>
            <a:r>
              <a:rPr lang="en-US" dirty="0"/>
              <a:t>hard-boiled egg wrapped in sausage meat £5.1</a:t>
            </a:r>
          </a:p>
          <a:p>
            <a:r>
              <a:rPr lang="en-US" dirty="0"/>
              <a:t>cherry tomatoes served with soy sauce £1.2</a:t>
            </a:r>
          </a:p>
          <a:p>
            <a:endParaRPr lang="en-US" dirty="0"/>
          </a:p>
          <a:p>
            <a:r>
              <a:rPr lang="en-US" dirty="0"/>
              <a:t>Weekend menu </a:t>
            </a:r>
          </a:p>
          <a:p>
            <a:r>
              <a:rPr lang="en-US" dirty="0"/>
              <a:t>starter</a:t>
            </a:r>
          </a:p>
          <a:p>
            <a:r>
              <a:rPr lang="en-US" dirty="0"/>
              <a:t>Veal Bolognaise Raviolo served with soy sauce £4.2</a:t>
            </a:r>
          </a:p>
          <a:p>
            <a:r>
              <a:rPr lang="en-US" dirty="0"/>
              <a:t>Hand Cut Fusilli Pasta served with sauces £1.9</a:t>
            </a:r>
          </a:p>
          <a:p>
            <a:r>
              <a:rPr lang="en-US" dirty="0"/>
              <a:t>Beef Tartare served with chips £3.2</a:t>
            </a:r>
          </a:p>
          <a:p>
            <a:r>
              <a:rPr lang="en-US" dirty="0"/>
              <a:t>Platter </a:t>
            </a:r>
          </a:p>
          <a:p>
            <a:r>
              <a:rPr lang="en-US" dirty="0"/>
              <a:t>Warm Smoked Salmon served with syrup £4.1</a:t>
            </a:r>
          </a:p>
          <a:p>
            <a:r>
              <a:rPr lang="en-US" dirty="0"/>
              <a:t>Salted Caramel served with red onion, and capers £4.3</a:t>
            </a:r>
          </a:p>
          <a:p>
            <a:r>
              <a:rPr lang="en-US" dirty="0"/>
              <a:t>Yellowfin Tuna served with </a:t>
            </a:r>
            <a:r>
              <a:rPr lang="en-US" dirty="0" err="1"/>
              <a:t>french</a:t>
            </a:r>
            <a:r>
              <a:rPr lang="en-US" dirty="0"/>
              <a:t> fries £2.4</a:t>
            </a:r>
          </a:p>
          <a:p>
            <a:endParaRPr lang="en-US" dirty="0"/>
          </a:p>
          <a:p>
            <a:endParaRPr lang="en-US" dirty="0"/>
          </a:p>
          <a:p>
            <a:r>
              <a:rPr lang="en-US" dirty="0"/>
              <a:t>Slide 2</a:t>
            </a:r>
          </a:p>
          <a:p>
            <a:r>
              <a:rPr lang="en-US" dirty="0"/>
              <a:t>BEVERAGES </a:t>
            </a:r>
          </a:p>
          <a:p>
            <a:r>
              <a:rPr lang="en-US" dirty="0"/>
              <a:t>SODAS </a:t>
            </a:r>
          </a:p>
          <a:p>
            <a:r>
              <a:rPr lang="en-US" dirty="0"/>
              <a:t>Coca cola |£0.9</a:t>
            </a:r>
          </a:p>
          <a:p>
            <a:r>
              <a:rPr lang="en-US" dirty="0"/>
              <a:t>Fanta |£0.9</a:t>
            </a:r>
          </a:p>
          <a:p>
            <a:r>
              <a:rPr lang="en-US" dirty="0"/>
              <a:t>Sprite |£0.9</a:t>
            </a:r>
          </a:p>
          <a:p>
            <a:r>
              <a:rPr lang="en-US" dirty="0"/>
              <a:t>Krest |£0.9</a:t>
            </a:r>
          </a:p>
          <a:p>
            <a:r>
              <a:rPr lang="en-US" dirty="0"/>
              <a:t>WINE </a:t>
            </a:r>
          </a:p>
          <a:p>
            <a:r>
              <a:rPr lang="en-US" dirty="0"/>
              <a:t>White Wines |£2.9</a:t>
            </a:r>
          </a:p>
          <a:p>
            <a:r>
              <a:rPr lang="en-US" dirty="0"/>
              <a:t>Rosé Wines |£2.7</a:t>
            </a:r>
          </a:p>
          <a:p>
            <a:r>
              <a:rPr lang="en-US" dirty="0"/>
              <a:t>Sparkling Wines |£2.9</a:t>
            </a:r>
          </a:p>
          <a:p>
            <a:endParaRPr lang="en-US" dirty="0"/>
          </a:p>
          <a:p>
            <a:endParaRPr lang="en-US" dirty="0"/>
          </a:p>
          <a:p>
            <a:r>
              <a:rPr lang="en-US" dirty="0"/>
              <a:t>DEPOSIT NEEDED FOR THE PREORDER.</a:t>
            </a:r>
          </a:p>
          <a:p>
            <a:r>
              <a:rPr lang="en-US" dirty="0"/>
              <a:t>OFFER ON WEEKEND</a:t>
            </a:r>
          </a:p>
          <a:p>
            <a:r>
              <a:rPr lang="en-US" dirty="0"/>
              <a:t>- 30% discount. Free 500ml soda</a:t>
            </a:r>
          </a:p>
          <a:p>
            <a:r>
              <a:rPr lang="en-US" dirty="0"/>
              <a:t>Music entertainment is always available for our customers</a:t>
            </a:r>
          </a:p>
          <a:p>
            <a:endParaRPr lang="en-US" dirty="0"/>
          </a:p>
          <a:p>
            <a:r>
              <a:rPr lang="en-US" b="1" dirty="0"/>
              <a:t>NOTE: </a:t>
            </a:r>
            <a:endParaRPr lang="en-US" dirty="0"/>
          </a:p>
          <a:p>
            <a:r>
              <a:rPr lang="en-US" dirty="0"/>
              <a:t>If you do have an allergic reaction to a particular dish, please ask a member of the staff to verify that your order is free of allergens.</a:t>
            </a:r>
          </a:p>
          <a:p>
            <a:endParaRPr lang="en-US" dirty="0"/>
          </a:p>
          <a:p>
            <a:endParaRPr lang="en-US" dirty="0">
              <a:ea typeface="Calibri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21CA4BE-6281-4C4E-98C8-E6654ADD8C1E}" type="slidenum"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140849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References </a:t>
            </a:r>
          </a:p>
          <a:p>
            <a:r>
              <a:rPr lang="en-GB" dirty="0"/>
              <a:t>Cousins, J. (2020) </a:t>
            </a:r>
            <a:r>
              <a:rPr lang="en-GB" i="1" dirty="0"/>
              <a:t>Food and beverage service</a:t>
            </a:r>
            <a:r>
              <a:rPr lang="en-GB" dirty="0"/>
              <a:t>. 9th ed. London: Hodder Education Group.**</a:t>
            </a:r>
            <a:endParaRPr lang="en-US" dirty="0"/>
          </a:p>
          <a:p>
            <a:endParaRPr lang="en-US" dirty="0"/>
          </a:p>
          <a:p>
            <a:r>
              <a:rPr lang="en-GB" dirty="0"/>
              <a:t>Davis, B </a:t>
            </a:r>
            <a:r>
              <a:rPr lang="en-GB" i="1" dirty="0"/>
              <a:t>et al</a:t>
            </a:r>
            <a:r>
              <a:rPr lang="en-GB" dirty="0"/>
              <a:t>. (2018) Food and Beverage Management. 6 </a:t>
            </a:r>
            <a:r>
              <a:rPr lang="en-GB" dirty="0" err="1"/>
              <a:t>edn</a:t>
            </a:r>
            <a:r>
              <a:rPr lang="en-GB" dirty="0"/>
              <a:t> London: Routledge.**</a:t>
            </a:r>
            <a:endParaRPr lang="en-US" dirty="0"/>
          </a:p>
          <a:p>
            <a:endParaRPr lang="en-US" dirty="0"/>
          </a:p>
          <a:p>
            <a:r>
              <a:rPr lang="en-GB" dirty="0"/>
              <a:t>Johnston, R. (2012) </a:t>
            </a:r>
            <a:r>
              <a:rPr lang="en-GB" i="1" dirty="0"/>
              <a:t>Service operations management : improving service delivery</a:t>
            </a:r>
            <a:r>
              <a:rPr lang="en-GB" dirty="0"/>
              <a:t>. 4th ed. Harlow, England: Pearson.*</a:t>
            </a:r>
            <a:endParaRPr lang="en-US" dirty="0"/>
          </a:p>
          <a:p>
            <a:endParaRPr lang="en-US" dirty="0"/>
          </a:p>
          <a:p>
            <a:r>
              <a:rPr lang="en-GB" dirty="0" err="1"/>
              <a:t>Boussard</a:t>
            </a:r>
            <a:r>
              <a:rPr lang="en-GB" dirty="0"/>
              <a:t>, S (2021) </a:t>
            </a:r>
            <a:r>
              <a:rPr lang="en-GB" i="1" dirty="0"/>
              <a:t>Food and Beverage Management in the Luxury Hotel Industry</a:t>
            </a:r>
            <a:r>
              <a:rPr lang="en-GB" dirty="0"/>
              <a:t>. New York: Business Expert Press**</a:t>
            </a:r>
            <a:endParaRPr lang="en-US" dirty="0"/>
          </a:p>
          <a:p>
            <a:endParaRPr lang="en-US" dirty="0"/>
          </a:p>
          <a:p>
            <a:endParaRPr lang="en-US" dirty="0"/>
          </a:p>
          <a:p>
            <a:r>
              <a:rPr lang="en-GB" dirty="0"/>
              <a:t>Foskett, D. </a:t>
            </a:r>
            <a:r>
              <a:rPr lang="en-GB" i="1" dirty="0"/>
              <a:t>et al</a:t>
            </a:r>
            <a:r>
              <a:rPr lang="en-GB" dirty="0"/>
              <a:t>. (2021) </a:t>
            </a:r>
            <a:r>
              <a:rPr lang="en-GB" i="1" dirty="0"/>
              <a:t>The Theory of Hospitality and Catering</a:t>
            </a:r>
            <a:r>
              <a:rPr lang="en-GB" dirty="0"/>
              <a:t>. 14th Edition. London: Hodder Education Group.*</a:t>
            </a:r>
            <a:endParaRPr lang="en-US" dirty="0"/>
          </a:p>
          <a:p>
            <a:endParaRPr lang="en-US" dirty="0"/>
          </a:p>
          <a:p>
            <a:r>
              <a:rPr lang="en-GB" dirty="0"/>
              <a:t>Walker, J (2017) </a:t>
            </a:r>
            <a:r>
              <a:rPr lang="en-GB" i="1" dirty="0"/>
              <a:t>Introduction to Hospitality</a:t>
            </a:r>
            <a:r>
              <a:rPr lang="en-GB" dirty="0"/>
              <a:t>. Harlow: Pearson Education Limited.*</a:t>
            </a:r>
            <a:endParaRPr lang="en-US" dirty="0"/>
          </a:p>
          <a:p>
            <a:r>
              <a:rPr lang="en-GB" dirty="0"/>
              <a:t>Wood, R. (2013) </a:t>
            </a:r>
            <a:r>
              <a:rPr lang="en-GB" i="1" dirty="0"/>
              <a:t>Key Concepts in Hospitality Management</a:t>
            </a:r>
            <a:r>
              <a:rPr lang="en-GB" dirty="0"/>
              <a:t>. London: Sage*</a:t>
            </a:r>
            <a:endParaRPr lang="en-US" dirty="0"/>
          </a:p>
          <a:p>
            <a:endParaRPr lang="en-US" dirty="0"/>
          </a:p>
          <a:p>
            <a:endParaRPr lang="en-US" dirty="0">
              <a:ea typeface="Calibri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21CA4BE-6281-4C4E-98C8-E6654ADD8C1E}" type="slidenum"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708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2/6/2023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2/6/2023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2/6/2023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2/6/2023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2/6/2023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2/6/2023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2/6/2023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image" Target="../media/image9.png"/><Relationship Id="rId3" Type="http://schemas.openxmlformats.org/officeDocument/2006/relationships/image" Target="../media/image1.png"/><Relationship Id="rId7" Type="http://schemas.openxmlformats.org/officeDocument/2006/relationships/hyperlink" Target="http://greedygirlcooks.blogspot.com/2015/03/fried-shrimp-tartar-sauce.html" TargetMode="External"/><Relationship Id="rId12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eg"/><Relationship Id="rId11" Type="http://schemas.openxmlformats.org/officeDocument/2006/relationships/image" Target="../media/image7.png"/><Relationship Id="rId5" Type="http://schemas.openxmlformats.org/officeDocument/2006/relationships/hyperlink" Target="https://www.freefoodphotos.com/imagelibrary/drink/slides/open_white_wine.html" TargetMode="External"/><Relationship Id="rId10" Type="http://schemas.openxmlformats.org/officeDocument/2006/relationships/image" Target="../media/image6.png"/><Relationship Id="rId4" Type="http://schemas.openxmlformats.org/officeDocument/2006/relationships/image" Target="../media/image2.jpeg"/><Relationship Id="rId9" Type="http://schemas.openxmlformats.org/officeDocument/2006/relationships/image" Target="../media/image5.png"/><Relationship Id="rId14" Type="http://schemas.openxmlformats.org/officeDocument/2006/relationships/image" Target="../media/image10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umakemehungry.com/2015/09/zzang-korean-food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EB02AAE5-9267-4F01-8F71-0D0AF8886295}"/>
              </a:ext>
            </a:extLst>
          </p:cNvPr>
          <p:cNvSpPr txBox="1"/>
          <p:nvPr/>
        </p:nvSpPr>
        <p:spPr>
          <a:xfrm>
            <a:off x="5751" y="5751"/>
            <a:ext cx="5664680" cy="6894195"/>
          </a:xfrm>
          <a:prstGeom prst="rect">
            <a:avLst/>
          </a:prstGeom>
          <a:solidFill>
            <a:srgbClr val="C00000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800" b="1" dirty="0">
                <a:solidFill>
                  <a:srgbClr val="0070C0"/>
                </a:solidFill>
                <a:highlight>
                  <a:srgbClr val="800080"/>
                </a:highlight>
                <a:ea typeface="Calibri"/>
                <a:cs typeface="Calibri"/>
              </a:rPr>
              <a:t>HOTEL TRINITY</a:t>
            </a:r>
          </a:p>
          <a:p>
            <a:pPr algn="ctr"/>
            <a:endParaRPr lang="en-US" dirty="0">
              <a:ea typeface="Calibri"/>
              <a:cs typeface="Calibri"/>
            </a:endParaRPr>
          </a:p>
          <a:p>
            <a:r>
              <a:rPr lang="en-US" b="1" dirty="0">
                <a:solidFill>
                  <a:srgbClr val="00B0F0"/>
                </a:solidFill>
                <a:highlight>
                  <a:srgbClr val="00FF00"/>
                </a:highlight>
                <a:ea typeface="Calibri"/>
                <a:cs typeface="Calibri"/>
              </a:rPr>
              <a:t>WEEKDAY MENU</a:t>
            </a:r>
            <a:r>
              <a:rPr lang="en-US" b="1" dirty="0">
                <a:ea typeface="Calibri"/>
                <a:cs typeface="Calibri"/>
              </a:rPr>
              <a:t> </a:t>
            </a:r>
          </a:p>
          <a:p>
            <a:r>
              <a:rPr lang="en-US" b="1" dirty="0">
                <a:solidFill>
                  <a:schemeClr val="accent2">
                    <a:lumMod val="75000"/>
                  </a:schemeClr>
                </a:solidFill>
                <a:highlight>
                  <a:srgbClr val="008080"/>
                </a:highlight>
                <a:ea typeface="Calibri"/>
                <a:cs typeface="Calibri"/>
              </a:rPr>
              <a:t>STARTER</a:t>
            </a:r>
          </a:p>
          <a:p>
            <a:r>
              <a:rPr lang="en-US" dirty="0">
                <a:ea typeface="+mn-lt"/>
                <a:cs typeface="+mn-lt"/>
              </a:rPr>
              <a:t>Grilled bread topped </a:t>
            </a:r>
            <a:r>
              <a:rPr lang="en-US" i="1" dirty="0">
                <a:ea typeface="+mn-lt"/>
                <a:cs typeface="+mn-lt"/>
              </a:rPr>
              <a:t>with diced tomatoes</a:t>
            </a:r>
            <a:r>
              <a:rPr lang="en-US" dirty="0">
                <a:ea typeface="+mn-lt"/>
                <a:cs typeface="+mn-lt"/>
              </a:rPr>
              <a:t> £2.32</a:t>
            </a:r>
          </a:p>
          <a:p>
            <a:r>
              <a:rPr lang="en-US" dirty="0">
                <a:ea typeface="+mn-lt"/>
                <a:cs typeface="+mn-lt"/>
              </a:rPr>
              <a:t>Fried squid rings </a:t>
            </a:r>
            <a:r>
              <a:rPr lang="en-US" i="1" dirty="0">
                <a:ea typeface="+mn-lt"/>
                <a:cs typeface="+mn-lt"/>
              </a:rPr>
              <a:t>with lemon and tartar sauce</a:t>
            </a:r>
            <a:r>
              <a:rPr lang="en-US" dirty="0">
                <a:ea typeface="+mn-lt"/>
                <a:cs typeface="+mn-lt"/>
              </a:rPr>
              <a:t> £4.32</a:t>
            </a:r>
          </a:p>
          <a:p>
            <a:r>
              <a:rPr lang="en-US" dirty="0">
                <a:ea typeface="+mn-lt"/>
                <a:cs typeface="+mn-lt"/>
              </a:rPr>
              <a:t>Cooked prawns </a:t>
            </a:r>
            <a:r>
              <a:rPr lang="en-US" i="1" dirty="0">
                <a:ea typeface="+mn-lt"/>
                <a:cs typeface="+mn-lt"/>
              </a:rPr>
              <a:t>served in a bowl with lettuce</a:t>
            </a:r>
            <a:r>
              <a:rPr lang="en-US" dirty="0">
                <a:ea typeface="+mn-lt"/>
                <a:cs typeface="+mn-lt"/>
              </a:rPr>
              <a:t> £8.4</a:t>
            </a:r>
          </a:p>
          <a:p>
            <a:r>
              <a:rPr lang="en-US" dirty="0">
                <a:ea typeface="+mn-lt"/>
                <a:cs typeface="+mn-lt"/>
              </a:rPr>
              <a:t>Brie cheese baked </a:t>
            </a:r>
            <a:r>
              <a:rPr lang="en-US" i="1" dirty="0">
                <a:ea typeface="+mn-lt"/>
                <a:cs typeface="+mn-lt"/>
              </a:rPr>
              <a:t>served with cracker</a:t>
            </a:r>
            <a:r>
              <a:rPr lang="en-US" dirty="0">
                <a:ea typeface="+mn-lt"/>
                <a:cs typeface="+mn-lt"/>
              </a:rPr>
              <a:t>s £2.1</a:t>
            </a:r>
          </a:p>
          <a:p>
            <a:endParaRPr lang="en-US" dirty="0">
              <a:ea typeface="+mn-lt"/>
              <a:cs typeface="+mn-lt"/>
            </a:endParaRPr>
          </a:p>
          <a:p>
            <a:r>
              <a:rPr lang="en-US" b="1" dirty="0">
                <a:solidFill>
                  <a:schemeClr val="accent4"/>
                </a:solidFill>
                <a:highlight>
                  <a:srgbClr val="FF00FF"/>
                </a:highlight>
                <a:ea typeface="+mn-lt"/>
                <a:cs typeface="+mn-lt"/>
              </a:rPr>
              <a:t>PLATTER</a:t>
            </a:r>
          </a:p>
          <a:p>
            <a:r>
              <a:rPr lang="en-US" dirty="0">
                <a:ea typeface="+mn-lt"/>
                <a:cs typeface="+mn-lt"/>
              </a:rPr>
              <a:t>Smoked salmon, served </a:t>
            </a:r>
            <a:r>
              <a:rPr lang="en-US" i="1" dirty="0">
                <a:ea typeface="+mn-lt"/>
                <a:cs typeface="+mn-lt"/>
              </a:rPr>
              <a:t>with lemon wedges </a:t>
            </a:r>
            <a:r>
              <a:rPr lang="en-US" dirty="0">
                <a:ea typeface="+mn-lt"/>
                <a:cs typeface="+mn-lt"/>
              </a:rPr>
              <a:t>£3.2</a:t>
            </a:r>
          </a:p>
          <a:p>
            <a:r>
              <a:rPr lang="en-US" dirty="0">
                <a:ea typeface="+mn-lt"/>
                <a:cs typeface="+mn-lt"/>
              </a:rPr>
              <a:t>Hard-boiled egg wrapped </a:t>
            </a:r>
            <a:r>
              <a:rPr lang="en-US" i="1" dirty="0">
                <a:ea typeface="+mn-lt"/>
                <a:cs typeface="+mn-lt"/>
              </a:rPr>
              <a:t>in sausage meat </a:t>
            </a:r>
            <a:r>
              <a:rPr lang="en-US" dirty="0">
                <a:ea typeface="+mn-lt"/>
                <a:cs typeface="+mn-lt"/>
              </a:rPr>
              <a:t>£5.1</a:t>
            </a:r>
          </a:p>
          <a:p>
            <a:r>
              <a:rPr lang="en-US" dirty="0">
                <a:ea typeface="+mn-lt"/>
                <a:cs typeface="+mn-lt"/>
              </a:rPr>
              <a:t>Cherry tomatoes served </a:t>
            </a:r>
            <a:r>
              <a:rPr lang="en-US" i="1" dirty="0">
                <a:ea typeface="+mn-lt"/>
                <a:cs typeface="+mn-lt"/>
              </a:rPr>
              <a:t>with soy sauce </a:t>
            </a:r>
            <a:r>
              <a:rPr lang="en-US" dirty="0">
                <a:ea typeface="+mn-lt"/>
                <a:cs typeface="+mn-lt"/>
              </a:rPr>
              <a:t>£1.2</a:t>
            </a:r>
          </a:p>
          <a:p>
            <a:endParaRPr lang="en-US" dirty="0">
              <a:ea typeface="Calibri"/>
              <a:cs typeface="Calibri"/>
            </a:endParaRPr>
          </a:p>
          <a:p>
            <a:pPr algn="ctr"/>
            <a:r>
              <a:rPr lang="en-US" b="1" dirty="0">
                <a:highlight>
                  <a:srgbClr val="FF0000"/>
                </a:highlight>
                <a:ea typeface="Calibri"/>
                <a:cs typeface="Calibri"/>
              </a:rPr>
              <a:t>BEVERAGES </a:t>
            </a:r>
            <a:endParaRPr lang="en-US" b="1" dirty="0">
              <a:highlight>
                <a:srgbClr val="FF0000"/>
              </a:highlight>
              <a:ea typeface="+mn-lt"/>
              <a:cs typeface="+mn-lt"/>
            </a:endParaRPr>
          </a:p>
          <a:p>
            <a:r>
              <a:rPr lang="en-US" b="1" dirty="0">
                <a:solidFill>
                  <a:srgbClr val="00B0F0"/>
                </a:solidFill>
                <a:highlight>
                  <a:srgbClr val="000080"/>
                </a:highlight>
                <a:ea typeface="Calibri"/>
                <a:cs typeface="Calibri"/>
              </a:rPr>
              <a:t>SODA</a:t>
            </a:r>
            <a:endParaRPr lang="en-US" b="1" dirty="0">
              <a:solidFill>
                <a:srgbClr val="00B0F0"/>
              </a:solidFill>
              <a:highlight>
                <a:srgbClr val="000080"/>
              </a:highlight>
              <a:ea typeface="+mn-lt"/>
              <a:cs typeface="+mn-lt"/>
            </a:endParaRPr>
          </a:p>
          <a:p>
            <a:r>
              <a:rPr lang="en-US" dirty="0">
                <a:ea typeface="Calibri"/>
                <a:cs typeface="Calibri"/>
              </a:rPr>
              <a:t>Coca cola |£0.9</a:t>
            </a:r>
            <a:endParaRPr lang="en-US" dirty="0">
              <a:ea typeface="+mn-lt"/>
              <a:cs typeface="+mn-lt"/>
            </a:endParaRPr>
          </a:p>
          <a:p>
            <a:r>
              <a:rPr lang="en-US" dirty="0">
                <a:ea typeface="Calibri"/>
                <a:cs typeface="Calibri"/>
              </a:rPr>
              <a:t>Fanta |£0.9</a:t>
            </a:r>
            <a:endParaRPr lang="en-US" dirty="0">
              <a:ea typeface="+mn-lt"/>
              <a:cs typeface="+mn-lt"/>
            </a:endParaRPr>
          </a:p>
          <a:p>
            <a:r>
              <a:rPr lang="en-US" dirty="0">
                <a:ea typeface="Calibri"/>
                <a:cs typeface="Calibri"/>
              </a:rPr>
              <a:t>Sprite |£0.9</a:t>
            </a:r>
            <a:endParaRPr lang="en-US" dirty="0">
              <a:ea typeface="+mn-lt"/>
              <a:cs typeface="+mn-lt"/>
            </a:endParaRPr>
          </a:p>
          <a:p>
            <a:r>
              <a:rPr lang="en-US" dirty="0">
                <a:ea typeface="Calibri"/>
                <a:cs typeface="Calibri"/>
              </a:rPr>
              <a:t>Krest |£0.9</a:t>
            </a:r>
            <a:endParaRPr lang="en-US" dirty="0">
              <a:ea typeface="+mn-lt"/>
              <a:cs typeface="+mn-lt"/>
            </a:endParaRPr>
          </a:p>
          <a:p>
            <a:r>
              <a:rPr lang="en-US" b="1" dirty="0">
                <a:solidFill>
                  <a:srgbClr val="00B0F0"/>
                </a:solidFill>
                <a:highlight>
                  <a:srgbClr val="000080"/>
                </a:highlight>
                <a:ea typeface="Calibri"/>
                <a:cs typeface="Calibri"/>
              </a:rPr>
              <a:t>WINE</a:t>
            </a:r>
            <a:r>
              <a:rPr lang="en-US" dirty="0">
                <a:ea typeface="Calibri"/>
                <a:cs typeface="Calibri"/>
              </a:rPr>
              <a:t> </a:t>
            </a:r>
            <a:endParaRPr lang="en-US" dirty="0">
              <a:ea typeface="+mn-lt"/>
              <a:cs typeface="+mn-lt"/>
            </a:endParaRPr>
          </a:p>
          <a:p>
            <a:r>
              <a:rPr lang="en-US" dirty="0">
                <a:ea typeface="Calibri"/>
                <a:cs typeface="Calibri"/>
              </a:rPr>
              <a:t>White Wines |£2.9</a:t>
            </a:r>
            <a:endParaRPr lang="en-US" dirty="0">
              <a:ea typeface="+mn-lt"/>
              <a:cs typeface="+mn-lt"/>
            </a:endParaRPr>
          </a:p>
          <a:p>
            <a:r>
              <a:rPr lang="en-US" dirty="0">
                <a:ea typeface="Calibri"/>
                <a:cs typeface="Calibri"/>
              </a:rPr>
              <a:t>Rosé Wines |£2.7</a:t>
            </a:r>
            <a:endParaRPr lang="en-US" dirty="0">
              <a:ea typeface="+mn-lt"/>
              <a:cs typeface="+mn-lt"/>
            </a:endParaRPr>
          </a:p>
          <a:p>
            <a:r>
              <a:rPr lang="en-US" dirty="0">
                <a:ea typeface="Calibri"/>
                <a:cs typeface="Calibri"/>
              </a:rPr>
              <a:t>Sparkling Wines |£2.9</a:t>
            </a:r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153840B-1156-E740-0F94-2C1FB9028B92}"/>
              </a:ext>
            </a:extLst>
          </p:cNvPr>
          <p:cNvSpPr txBox="1"/>
          <p:nvPr/>
        </p:nvSpPr>
        <p:spPr>
          <a:xfrm>
            <a:off x="5679955" y="23003"/>
            <a:ext cx="6487064" cy="6894195"/>
          </a:xfrm>
          <a:prstGeom prst="rect">
            <a:avLst/>
          </a:prstGeom>
          <a:solidFill>
            <a:srgbClr val="FF0000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endParaRPr lang="en-US" sz="1200" dirty="0">
              <a:solidFill>
                <a:srgbClr val="374151"/>
              </a:solidFill>
              <a:latin typeface="Times New Roman"/>
              <a:ea typeface="Segoe UI"/>
              <a:cs typeface="Segoe UI"/>
            </a:endParaRPr>
          </a:p>
          <a:p>
            <a:pPr algn="ctr"/>
            <a:r>
              <a:rPr lang="en-US" b="1" dirty="0">
                <a:solidFill>
                  <a:srgbClr val="00B0F0"/>
                </a:solidFill>
                <a:highlight>
                  <a:srgbClr val="00FF00"/>
                </a:highlight>
                <a:latin typeface="Times New Roman"/>
                <a:ea typeface="Segoe UI"/>
                <a:cs typeface="Segoe UI"/>
              </a:rPr>
              <a:t>WEEKEND MENU</a:t>
            </a:r>
            <a:r>
              <a:rPr lang="en-US" b="1" dirty="0">
                <a:solidFill>
                  <a:srgbClr val="374151"/>
                </a:solidFill>
                <a:latin typeface="Times New Roman"/>
                <a:ea typeface="Segoe UI"/>
                <a:cs typeface="Segoe UI"/>
              </a:rPr>
              <a:t> </a:t>
            </a:r>
            <a:r>
              <a:rPr lang="en-US" b="1" dirty="0">
                <a:solidFill>
                  <a:srgbClr val="374151"/>
                </a:solidFill>
                <a:latin typeface="Times New Roman"/>
                <a:ea typeface="Times New Roman"/>
                <a:cs typeface="Times New Roman"/>
              </a:rPr>
              <a:t> </a:t>
            </a:r>
            <a:endParaRPr lang="en-US" b="1" dirty="0">
              <a:latin typeface="Times New Roman"/>
              <a:ea typeface="Calibri" panose="020F0502020204030204"/>
              <a:cs typeface="Calibri" panose="020F0502020204030204"/>
            </a:endParaRPr>
          </a:p>
          <a:p>
            <a:pPr rtl="0"/>
            <a:r>
              <a:rPr lang="en-US" b="1" dirty="0">
                <a:solidFill>
                  <a:schemeClr val="accent2">
                    <a:lumMod val="75000"/>
                  </a:schemeClr>
                </a:solidFill>
                <a:highlight>
                  <a:srgbClr val="008080"/>
                </a:highlight>
                <a:latin typeface="Times New Roman"/>
                <a:ea typeface="Times New Roman"/>
                <a:cs typeface="Segoe UI"/>
              </a:rPr>
              <a:t>STARTER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  <a:highlight>
                  <a:srgbClr val="008080"/>
                </a:highlight>
                <a:latin typeface="Times New Roman"/>
                <a:ea typeface="Times New Roman"/>
                <a:cs typeface="Times New Roman"/>
              </a:rPr>
              <a:t> </a:t>
            </a:r>
          </a:p>
          <a:p>
            <a:pPr rtl="0"/>
            <a:r>
              <a:rPr lang="en-US" dirty="0">
                <a:latin typeface="Times New Roman"/>
                <a:ea typeface="Segoe UI"/>
                <a:cs typeface="Segoe UI"/>
              </a:rPr>
              <a:t>Veal Bolognaise Raviolo </a:t>
            </a:r>
            <a:r>
              <a:rPr lang="en-US" i="1" dirty="0">
                <a:solidFill>
                  <a:srgbClr val="374151"/>
                </a:solidFill>
                <a:latin typeface="Times New Roman"/>
                <a:ea typeface="Segoe UI"/>
                <a:cs typeface="Segoe UI"/>
              </a:rPr>
              <a:t>served with soy sauce</a:t>
            </a:r>
            <a:r>
              <a:rPr lang="en-US" dirty="0">
                <a:solidFill>
                  <a:srgbClr val="374151"/>
                </a:solidFill>
                <a:latin typeface="Times New Roman"/>
                <a:ea typeface="Segoe UI"/>
                <a:cs typeface="Segoe UI"/>
              </a:rPr>
              <a:t> </a:t>
            </a:r>
            <a:r>
              <a:rPr lang="en-US" dirty="0">
                <a:latin typeface="Times New Roman"/>
                <a:ea typeface="Segoe UI"/>
                <a:cs typeface="Segoe UI"/>
              </a:rPr>
              <a:t>£4.2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 </a:t>
            </a:r>
          </a:p>
          <a:p>
            <a:pPr rtl="0"/>
            <a:r>
              <a:rPr lang="en-US" dirty="0">
                <a:latin typeface="Times New Roman"/>
                <a:ea typeface="Segoe UI"/>
                <a:cs typeface="Segoe UI"/>
              </a:rPr>
              <a:t>Hand Cut Fusilli Pasta </a:t>
            </a:r>
            <a:r>
              <a:rPr lang="en-US" i="1" dirty="0">
                <a:solidFill>
                  <a:srgbClr val="374151"/>
                </a:solidFill>
                <a:latin typeface="Times New Roman"/>
                <a:ea typeface="Segoe UI"/>
                <a:cs typeface="Segoe UI"/>
              </a:rPr>
              <a:t>served with sauces</a:t>
            </a:r>
            <a:r>
              <a:rPr lang="en-US" dirty="0">
                <a:solidFill>
                  <a:srgbClr val="374151"/>
                </a:solidFill>
                <a:latin typeface="Times New Roman"/>
                <a:ea typeface="Segoe UI"/>
                <a:cs typeface="Segoe UI"/>
              </a:rPr>
              <a:t> </a:t>
            </a:r>
            <a:r>
              <a:rPr lang="en-US" dirty="0">
                <a:latin typeface="Times New Roman"/>
                <a:ea typeface="Segoe UI"/>
                <a:cs typeface="Segoe UI"/>
              </a:rPr>
              <a:t>£1.9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 </a:t>
            </a:r>
          </a:p>
          <a:p>
            <a:pPr rtl="0"/>
            <a:r>
              <a:rPr lang="en-US" dirty="0">
                <a:latin typeface="Times New Roman"/>
                <a:ea typeface="Segoe UI"/>
                <a:cs typeface="Segoe UI"/>
              </a:rPr>
              <a:t>Beef Tartare </a:t>
            </a:r>
            <a:r>
              <a:rPr lang="en-US" i="1" dirty="0">
                <a:solidFill>
                  <a:srgbClr val="374151"/>
                </a:solidFill>
                <a:latin typeface="Times New Roman"/>
                <a:ea typeface="Segoe UI"/>
                <a:cs typeface="Segoe UI"/>
              </a:rPr>
              <a:t>served with chips</a:t>
            </a:r>
            <a:r>
              <a:rPr lang="en-US" dirty="0">
                <a:solidFill>
                  <a:srgbClr val="374151"/>
                </a:solidFill>
                <a:latin typeface="Times New Roman"/>
                <a:ea typeface="Segoe UI"/>
                <a:cs typeface="Segoe UI"/>
              </a:rPr>
              <a:t> </a:t>
            </a:r>
            <a:r>
              <a:rPr lang="en-US" dirty="0">
                <a:latin typeface="Times New Roman"/>
                <a:ea typeface="Segoe UI"/>
                <a:cs typeface="Segoe UI"/>
              </a:rPr>
              <a:t>£3.2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 </a:t>
            </a:r>
          </a:p>
          <a:p>
            <a:endParaRPr lang="en-US" dirty="0">
              <a:solidFill>
                <a:srgbClr val="374151"/>
              </a:solidFill>
              <a:latin typeface="Times New Roman"/>
              <a:ea typeface="Segoe UI"/>
              <a:cs typeface="Segoe UI"/>
            </a:endParaRPr>
          </a:p>
          <a:p>
            <a:r>
              <a:rPr lang="en-US" b="1" dirty="0">
                <a:solidFill>
                  <a:schemeClr val="accent4"/>
                </a:solidFill>
                <a:highlight>
                  <a:srgbClr val="FF00FF"/>
                </a:highlight>
                <a:latin typeface="Times New Roman"/>
                <a:ea typeface="Segoe UI"/>
                <a:cs typeface="Segoe UI"/>
              </a:rPr>
              <a:t>PLATTER</a:t>
            </a:r>
            <a:r>
              <a:rPr lang="en-US" dirty="0">
                <a:solidFill>
                  <a:schemeClr val="accent4"/>
                </a:solidFill>
                <a:latin typeface="Times New Roman"/>
                <a:ea typeface="Segoe UI"/>
                <a:cs typeface="Segoe UI"/>
              </a:rPr>
              <a:t> </a:t>
            </a:r>
            <a:r>
              <a:rPr lang="en-US" dirty="0">
                <a:solidFill>
                  <a:schemeClr val="accent4"/>
                </a:solidFill>
                <a:latin typeface="Times New Roman"/>
                <a:ea typeface="Times New Roman"/>
                <a:cs typeface="Times New Roman"/>
              </a:rPr>
              <a:t> </a:t>
            </a:r>
            <a:endParaRPr lang="en-US" dirty="0">
              <a:solidFill>
                <a:schemeClr val="accent4"/>
              </a:solidFill>
              <a:latin typeface="Times New Roman"/>
              <a:ea typeface="Calibri"/>
              <a:cs typeface="Calibri"/>
            </a:endParaRPr>
          </a:p>
          <a:p>
            <a:pPr rtl="0"/>
            <a:r>
              <a:rPr lang="en-US" dirty="0">
                <a:latin typeface="Times New Roman"/>
                <a:ea typeface="Segoe UI"/>
                <a:cs typeface="Segoe UI"/>
              </a:rPr>
              <a:t>Warm Smoked Salmon </a:t>
            </a:r>
            <a:r>
              <a:rPr lang="en-US" i="1" dirty="0">
                <a:latin typeface="Times New Roman"/>
                <a:ea typeface="Segoe UI"/>
                <a:cs typeface="Segoe UI"/>
              </a:rPr>
              <a:t>served with </a:t>
            </a:r>
            <a:r>
              <a:rPr lang="en-US" i="1" dirty="0">
                <a:solidFill>
                  <a:srgbClr val="374151"/>
                </a:solidFill>
                <a:latin typeface="Times New Roman"/>
                <a:ea typeface="Segoe UI"/>
                <a:cs typeface="Segoe UI"/>
              </a:rPr>
              <a:t>syrup</a:t>
            </a:r>
            <a:r>
              <a:rPr lang="en-US" dirty="0">
                <a:solidFill>
                  <a:srgbClr val="374151"/>
                </a:solidFill>
                <a:latin typeface="Times New Roman"/>
                <a:ea typeface="Segoe UI"/>
                <a:cs typeface="Segoe UI"/>
              </a:rPr>
              <a:t> </a:t>
            </a:r>
            <a:r>
              <a:rPr lang="en-US" dirty="0">
                <a:latin typeface="Times New Roman"/>
                <a:ea typeface="Segoe UI"/>
                <a:cs typeface="Segoe UI"/>
              </a:rPr>
              <a:t>£4.1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 </a:t>
            </a:r>
          </a:p>
          <a:p>
            <a:pPr rtl="0"/>
            <a:r>
              <a:rPr lang="en-US" dirty="0">
                <a:latin typeface="Times New Roman"/>
                <a:ea typeface="Segoe UI"/>
                <a:cs typeface="Segoe UI"/>
              </a:rPr>
              <a:t>Salted Caramel </a:t>
            </a:r>
            <a:r>
              <a:rPr lang="en-US" i="1" dirty="0">
                <a:latin typeface="Times New Roman"/>
                <a:ea typeface="Segoe UI"/>
                <a:cs typeface="Segoe UI"/>
              </a:rPr>
              <a:t>served with </a:t>
            </a:r>
            <a:r>
              <a:rPr lang="en-US" i="1" dirty="0">
                <a:solidFill>
                  <a:srgbClr val="374151"/>
                </a:solidFill>
                <a:latin typeface="Times New Roman"/>
                <a:ea typeface="Segoe UI"/>
                <a:cs typeface="Segoe UI"/>
              </a:rPr>
              <a:t>red onion, and capers</a:t>
            </a:r>
            <a:r>
              <a:rPr lang="en-US" dirty="0">
                <a:solidFill>
                  <a:srgbClr val="374151"/>
                </a:solidFill>
                <a:latin typeface="Times New Roman"/>
                <a:ea typeface="Segoe UI"/>
                <a:cs typeface="Segoe UI"/>
              </a:rPr>
              <a:t> </a:t>
            </a:r>
            <a:r>
              <a:rPr lang="en-US" dirty="0">
                <a:latin typeface="Times New Roman"/>
                <a:ea typeface="Segoe UI"/>
                <a:cs typeface="Segoe UI"/>
              </a:rPr>
              <a:t>£4.3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 </a:t>
            </a:r>
          </a:p>
          <a:p>
            <a:pPr rtl="0"/>
            <a:r>
              <a:rPr lang="en-US" dirty="0">
                <a:latin typeface="Times New Roman"/>
                <a:ea typeface="Segoe UI"/>
                <a:cs typeface="Segoe UI"/>
              </a:rPr>
              <a:t>Yellowfin Tuna </a:t>
            </a:r>
            <a:r>
              <a:rPr lang="en-US" i="1" dirty="0">
                <a:latin typeface="Times New Roman"/>
                <a:ea typeface="Segoe UI"/>
                <a:cs typeface="Segoe UI"/>
              </a:rPr>
              <a:t>served with </a:t>
            </a:r>
            <a:r>
              <a:rPr lang="en-US" i="1" dirty="0" err="1">
                <a:solidFill>
                  <a:srgbClr val="374151"/>
                </a:solidFill>
                <a:latin typeface="Times New Roman"/>
                <a:ea typeface="Segoe UI"/>
                <a:cs typeface="Segoe UI"/>
              </a:rPr>
              <a:t>french</a:t>
            </a:r>
            <a:r>
              <a:rPr lang="en-US" i="1" dirty="0">
                <a:solidFill>
                  <a:srgbClr val="374151"/>
                </a:solidFill>
                <a:latin typeface="Times New Roman"/>
                <a:ea typeface="Segoe UI"/>
                <a:cs typeface="Segoe UI"/>
              </a:rPr>
              <a:t> frie</a:t>
            </a:r>
            <a:r>
              <a:rPr lang="en-US" dirty="0">
                <a:solidFill>
                  <a:srgbClr val="374151"/>
                </a:solidFill>
                <a:latin typeface="Times New Roman"/>
                <a:ea typeface="Segoe UI"/>
                <a:cs typeface="Segoe UI"/>
              </a:rPr>
              <a:t>s </a:t>
            </a:r>
            <a:r>
              <a:rPr lang="en-US" dirty="0">
                <a:latin typeface="Times New Roman"/>
                <a:ea typeface="Segoe UI"/>
                <a:cs typeface="Segoe UI"/>
              </a:rPr>
              <a:t>£2.4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 </a:t>
            </a:r>
          </a:p>
          <a:p>
            <a:endParaRPr lang="en-US" dirty="0">
              <a:ea typeface="Calibri" panose="020F0502020204030204"/>
              <a:cs typeface="Calibri" panose="020F0502020204030204"/>
            </a:endParaRPr>
          </a:p>
          <a:p>
            <a:endParaRPr lang="en-US" sz="1200" dirty="0">
              <a:solidFill>
                <a:srgbClr val="000000"/>
              </a:solidFill>
              <a:latin typeface="Calibri" panose="020F0502020204030204"/>
              <a:ea typeface="Calibri" panose="020F0502020204030204"/>
              <a:cs typeface="Calibri" panose="020F0502020204030204"/>
            </a:endParaRPr>
          </a:p>
          <a:p>
            <a:endParaRPr lang="en-US" sz="1200" dirty="0">
              <a:ea typeface="+mn-lt"/>
              <a:cs typeface="+mn-lt"/>
            </a:endParaRPr>
          </a:p>
          <a:p>
            <a:endParaRPr lang="en-US" sz="1600" b="1" dirty="0">
              <a:solidFill>
                <a:srgbClr val="FFFF00"/>
              </a:solidFill>
              <a:highlight>
                <a:srgbClr val="000080"/>
              </a:highlight>
              <a:ea typeface="+mn-lt"/>
              <a:cs typeface="+mn-lt"/>
            </a:endParaRPr>
          </a:p>
          <a:p>
            <a:endParaRPr lang="en-US" sz="1600" b="1" dirty="0">
              <a:solidFill>
                <a:srgbClr val="FFFF00"/>
              </a:solidFill>
              <a:highlight>
                <a:srgbClr val="000080"/>
              </a:highlight>
              <a:ea typeface="+mn-lt"/>
              <a:cs typeface="+mn-lt"/>
            </a:endParaRPr>
          </a:p>
          <a:p>
            <a:r>
              <a:rPr lang="en-US" sz="1600" b="1" dirty="0">
                <a:solidFill>
                  <a:srgbClr val="FFFF00"/>
                </a:solidFill>
                <a:highlight>
                  <a:srgbClr val="000080"/>
                </a:highlight>
                <a:ea typeface="+mn-lt"/>
                <a:cs typeface="+mn-lt"/>
              </a:rPr>
              <a:t>DEPOSIT NEEDED FOR THE PREORDER.</a:t>
            </a:r>
            <a:endParaRPr lang="en-US" dirty="0"/>
          </a:p>
          <a:p>
            <a:endParaRPr lang="en-US" sz="1600" b="1" dirty="0">
              <a:ea typeface="+mn-lt"/>
              <a:cs typeface="+mn-lt"/>
            </a:endParaRPr>
          </a:p>
          <a:p>
            <a:r>
              <a:rPr lang="en-US" sz="1600" b="1" dirty="0">
                <a:solidFill>
                  <a:srgbClr val="C00000"/>
                </a:solidFill>
                <a:highlight>
                  <a:srgbClr val="FFFF00"/>
                </a:highlight>
                <a:ea typeface="+mn-lt"/>
                <a:cs typeface="+mn-lt"/>
              </a:rPr>
              <a:t>OFFER ON WEEKEND</a:t>
            </a:r>
            <a:endParaRPr lang="en-US" dirty="0">
              <a:solidFill>
                <a:srgbClr val="C00000"/>
              </a:solidFill>
              <a:highlight>
                <a:srgbClr val="FFFF00"/>
              </a:highlight>
            </a:endParaRPr>
          </a:p>
          <a:p>
            <a:r>
              <a:rPr lang="en-US" sz="1600" b="1" dirty="0">
                <a:solidFill>
                  <a:srgbClr val="FFFF00"/>
                </a:solidFill>
                <a:highlight>
                  <a:srgbClr val="000080"/>
                </a:highlight>
                <a:ea typeface="+mn-lt"/>
                <a:cs typeface="+mn-lt"/>
              </a:rPr>
              <a:t>- 30% DISCOUNT. FREE 500ML SODA</a:t>
            </a:r>
          </a:p>
          <a:p>
            <a:r>
              <a:rPr lang="en-US" sz="1600" b="1" dirty="0">
                <a:solidFill>
                  <a:srgbClr val="FFFF00"/>
                </a:solidFill>
                <a:highlight>
                  <a:srgbClr val="000080"/>
                </a:highlight>
                <a:ea typeface="+mn-lt"/>
                <a:cs typeface="+mn-lt"/>
              </a:rPr>
              <a:t>MUSIC ENTERTAINMENT IS ALWAYS AVAILABLE FOR OUR CUSTOMERS</a:t>
            </a:r>
          </a:p>
          <a:p>
            <a:endParaRPr lang="en-US" sz="1600" b="1" dirty="0">
              <a:ea typeface="+mn-lt"/>
              <a:cs typeface="+mn-lt"/>
            </a:endParaRPr>
          </a:p>
          <a:p>
            <a:endParaRPr lang="en-US" sz="1600" b="1" dirty="0">
              <a:solidFill>
                <a:schemeClr val="accent4">
                  <a:lumMod val="50000"/>
                </a:schemeClr>
              </a:solidFill>
              <a:highlight>
                <a:srgbClr val="008080"/>
              </a:highlight>
              <a:ea typeface="+mn-lt"/>
              <a:cs typeface="+mn-lt"/>
            </a:endParaRPr>
          </a:p>
          <a:p>
            <a:r>
              <a:rPr lang="en-US" b="1" dirty="0">
                <a:solidFill>
                  <a:schemeClr val="accent4">
                    <a:lumMod val="50000"/>
                  </a:schemeClr>
                </a:solidFill>
                <a:highlight>
                  <a:srgbClr val="008080"/>
                </a:highlight>
                <a:ea typeface="+mn-lt"/>
                <a:cs typeface="+mn-lt"/>
              </a:rPr>
              <a:t>NOTE: </a:t>
            </a:r>
            <a:endParaRPr lang="en-US" sz="2000" dirty="0">
              <a:solidFill>
                <a:schemeClr val="accent4">
                  <a:lumMod val="50000"/>
                </a:schemeClr>
              </a:solidFill>
            </a:endParaRPr>
          </a:p>
          <a:p>
            <a:r>
              <a:rPr lang="en-US" sz="1600" b="1" dirty="0">
                <a:solidFill>
                  <a:srgbClr val="FF0000"/>
                </a:solidFill>
                <a:highlight>
                  <a:srgbClr val="C0C0C0"/>
                </a:highlight>
                <a:ea typeface="+mn-lt"/>
                <a:cs typeface="+mn-lt"/>
              </a:rPr>
              <a:t>IF YOU DO HAVE AN ALLERGIC REACTION TO A PARTICULAR DISH, PLEASE ASK A MEMBER OF THE STAFF TO VERIFY THAT YOUR ORDER IS FREE OF ALLERGENS.</a:t>
            </a:r>
          </a:p>
        </p:txBody>
      </p:sp>
      <p:pic>
        <p:nvPicPr>
          <p:cNvPr id="7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498C3B18-9018-17F7-4078-DFA041A70D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84740" y="23003"/>
            <a:ext cx="2664483" cy="1261025"/>
          </a:xfrm>
          <a:prstGeom prst="rect">
            <a:avLst/>
          </a:prstGeom>
        </p:spPr>
      </p:pic>
      <p:pic>
        <p:nvPicPr>
          <p:cNvPr id="9" name="Picture 9" descr="A picture containing wine, table, indoor, glass&#10;&#10;Description automatically generated">
            <a:extLst>
              <a:ext uri="{FF2B5EF4-FFF2-40B4-BE49-F238E27FC236}">
                <a16:creationId xmlns:a16="http://schemas.microsoft.com/office/drawing/2014/main" id="{D2686AFD-A61A-B8E4-D008-3F55B12AC08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1607060" y="4376467"/>
            <a:ext cx="1875464" cy="1627517"/>
          </a:xfrm>
          <a:prstGeom prst="rect">
            <a:avLst/>
          </a:prstGeom>
        </p:spPr>
      </p:pic>
      <p:pic>
        <p:nvPicPr>
          <p:cNvPr id="12" name="Picture 12">
            <a:extLst>
              <a:ext uri="{FF2B5EF4-FFF2-40B4-BE49-F238E27FC236}">
                <a16:creationId xmlns:a16="http://schemas.microsoft.com/office/drawing/2014/main" id="{5DA68707-9A09-940A-847A-C07176F6474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10191751" y="1316785"/>
            <a:ext cx="1829250" cy="1124311"/>
          </a:xfrm>
          <a:prstGeom prst="rect">
            <a:avLst/>
          </a:prstGeom>
        </p:spPr>
      </p:pic>
      <p:pic>
        <p:nvPicPr>
          <p:cNvPr id="15" name="Picture 15" descr="A picture containing food, dish, meal, several&#10;&#10;Description automatically generated">
            <a:extLst>
              <a:ext uri="{FF2B5EF4-FFF2-40B4-BE49-F238E27FC236}">
                <a16:creationId xmlns:a16="http://schemas.microsoft.com/office/drawing/2014/main" id="{AD9072B4-51CE-C8F8-6051-DE93EF79533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191751" y="2955445"/>
            <a:ext cx="1829250" cy="1639014"/>
          </a:xfrm>
          <a:prstGeom prst="rect">
            <a:avLst/>
          </a:prstGeom>
        </p:spPr>
      </p:pic>
      <p:pic>
        <p:nvPicPr>
          <p:cNvPr id="16" name="Picture 16">
            <a:extLst>
              <a:ext uri="{FF2B5EF4-FFF2-40B4-BE49-F238E27FC236}">
                <a16:creationId xmlns:a16="http://schemas.microsoft.com/office/drawing/2014/main" id="{FDC4E739-8F60-7A34-E29E-B2CC00CEA8E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268728" y="2356180"/>
            <a:ext cx="1313372" cy="679151"/>
          </a:xfrm>
          <a:prstGeom prst="rect">
            <a:avLst/>
          </a:prstGeom>
        </p:spPr>
      </p:pic>
      <p:pic>
        <p:nvPicPr>
          <p:cNvPr id="17" name="Picture 17" descr="Background pattern&#10;&#10;Description automatically generated">
            <a:extLst>
              <a:ext uri="{FF2B5EF4-FFF2-40B4-BE49-F238E27FC236}">
                <a16:creationId xmlns:a16="http://schemas.microsoft.com/office/drawing/2014/main" id="{FB1C005C-6BD8-3D13-00D6-3A9E028ED4C8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482524" y="4892435"/>
            <a:ext cx="2166699" cy="1959814"/>
          </a:xfrm>
          <a:prstGeom prst="rect">
            <a:avLst/>
          </a:prstGeom>
        </p:spPr>
      </p:pic>
      <p:pic>
        <p:nvPicPr>
          <p:cNvPr id="18" name="Picture 18" descr="A picture containing text, deer, mammal&#10;&#10;Description automatically generated">
            <a:extLst>
              <a:ext uri="{FF2B5EF4-FFF2-40B4-BE49-F238E27FC236}">
                <a16:creationId xmlns:a16="http://schemas.microsoft.com/office/drawing/2014/main" id="{A269134D-3F7B-8B01-FCFC-9D72C42CB566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523844" y="3016282"/>
            <a:ext cx="2031341" cy="1096094"/>
          </a:xfrm>
          <a:prstGeom prst="rect">
            <a:avLst/>
          </a:prstGeom>
        </p:spPr>
      </p:pic>
      <p:pic>
        <p:nvPicPr>
          <p:cNvPr id="19" name="Picture 19">
            <a:extLst>
              <a:ext uri="{FF2B5EF4-FFF2-40B4-BE49-F238E27FC236}">
                <a16:creationId xmlns:a16="http://schemas.microsoft.com/office/drawing/2014/main" id="{C4A14CE1-7744-32A7-57D0-809E8117C184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466170" y="3793916"/>
            <a:ext cx="2214235" cy="1096094"/>
          </a:xfrm>
          <a:prstGeom prst="rect">
            <a:avLst/>
          </a:prstGeom>
        </p:spPr>
      </p:pic>
      <p:pic>
        <p:nvPicPr>
          <p:cNvPr id="21" name="Picture 21" descr="A picture containing text, tree, red&#10;&#10;Description automatically generated">
            <a:extLst>
              <a:ext uri="{FF2B5EF4-FFF2-40B4-BE49-F238E27FC236}">
                <a16:creationId xmlns:a16="http://schemas.microsoft.com/office/drawing/2014/main" id="{516C466C-0C76-D55F-C7DF-50EBF6169C3E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933575" y="552450"/>
            <a:ext cx="996441" cy="781410"/>
          </a:xfrm>
          <a:prstGeom prst="rect">
            <a:avLst/>
          </a:prstGeom>
        </p:spPr>
      </p:pic>
      <p:pic>
        <p:nvPicPr>
          <p:cNvPr id="22" name="Picture 22" descr="A picture containing clipart&#10;&#10;Description automatically generated">
            <a:extLst>
              <a:ext uri="{FF2B5EF4-FFF2-40B4-BE49-F238E27FC236}">
                <a16:creationId xmlns:a16="http://schemas.microsoft.com/office/drawing/2014/main" id="{21275B2C-902D-C3C5-A94B-C7B3CBF10CC3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9915525" y="2554"/>
            <a:ext cx="2239273" cy="82410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Graphical user interface&#10;&#10;Description automatically generated">
            <a:extLst>
              <a:ext uri="{FF2B5EF4-FFF2-40B4-BE49-F238E27FC236}">
                <a16:creationId xmlns:a16="http://schemas.microsoft.com/office/drawing/2014/main" id="{E9BA0F91-BFF6-23B0-0D93-C37E8E88656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rcRect r="9091" b="26423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257363FD-7E77-4145-9483-331A807ADF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6802" cy="6858000"/>
          </a:xfrm>
          <a:prstGeom prst="rect">
            <a:avLst/>
          </a:prstGeom>
          <a:gradFill flip="none" rotWithShape="1">
            <a:gsLst>
              <a:gs pos="28000">
                <a:schemeClr val="bg2">
                  <a:alpha val="84000"/>
                </a:schemeClr>
              </a:gs>
              <a:gs pos="74000">
                <a:schemeClr val="bg1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D04F2E-EDA7-6DDC-3094-2B65D3D03EB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solidFill>
            <a:srgbClr val="FF0000"/>
          </a:solidFill>
        </p:spPr>
        <p:txBody>
          <a:bodyPr vert="horz" lIns="91440" tIns="45720" rIns="91440" bIns="45720" rtlCol="0">
            <a:normAutofit/>
          </a:bodyPr>
          <a:lstStyle/>
          <a:p>
            <a:pPr marL="0" indent="0">
              <a:buNone/>
            </a:pPr>
            <a:r>
              <a:rPr lang="en-US" sz="2000" b="1">
                <a:highlight>
                  <a:srgbClr val="800080"/>
                </a:highlight>
                <a:latin typeface="Calibri Light"/>
                <a:ea typeface="Calibri Light"/>
                <a:cs typeface="Calibri Light"/>
              </a:rPr>
              <a:t>REFERENCES </a:t>
            </a:r>
            <a:endParaRPr lang="en-US" sz="2000" b="1">
              <a:highlight>
                <a:srgbClr val="800080"/>
              </a:highlight>
            </a:endParaRPr>
          </a:p>
          <a:p>
            <a:r>
              <a:rPr lang="en-GB" sz="2000">
                <a:ea typeface="+mn-lt"/>
                <a:cs typeface="+mn-lt"/>
              </a:rPr>
              <a:t>Cousins, J. (2020) </a:t>
            </a:r>
            <a:r>
              <a:rPr lang="en-GB" sz="2000" i="1">
                <a:ea typeface="+mn-lt"/>
                <a:cs typeface="+mn-lt"/>
              </a:rPr>
              <a:t>Food and beverage service</a:t>
            </a:r>
            <a:r>
              <a:rPr lang="en-GB" sz="2000">
                <a:ea typeface="+mn-lt"/>
                <a:cs typeface="+mn-lt"/>
              </a:rPr>
              <a:t>. 9th ed. London: Hodder Education Group.**</a:t>
            </a:r>
            <a:endParaRPr lang="en-US" sz="2000">
              <a:ea typeface="+mn-lt"/>
              <a:cs typeface="+mn-lt"/>
            </a:endParaRPr>
          </a:p>
          <a:p>
            <a:r>
              <a:rPr lang="en-GB" sz="2000">
                <a:ea typeface="+mn-lt"/>
                <a:cs typeface="+mn-lt"/>
              </a:rPr>
              <a:t>Davis, B </a:t>
            </a:r>
            <a:r>
              <a:rPr lang="en-GB" sz="2000" i="1">
                <a:ea typeface="+mn-lt"/>
                <a:cs typeface="+mn-lt"/>
              </a:rPr>
              <a:t>et al</a:t>
            </a:r>
            <a:r>
              <a:rPr lang="en-GB" sz="2000">
                <a:ea typeface="+mn-lt"/>
                <a:cs typeface="+mn-lt"/>
              </a:rPr>
              <a:t>. (2018) Food and Beverage Management. 6 edn London: Routledge.**</a:t>
            </a:r>
            <a:endParaRPr lang="en-US" sz="2000">
              <a:ea typeface="+mn-lt"/>
              <a:cs typeface="+mn-lt"/>
            </a:endParaRPr>
          </a:p>
          <a:p>
            <a:r>
              <a:rPr lang="en-GB" sz="2000">
                <a:ea typeface="+mn-lt"/>
                <a:cs typeface="+mn-lt"/>
              </a:rPr>
              <a:t>Johnston, R. (2012) </a:t>
            </a:r>
            <a:r>
              <a:rPr lang="en-GB" sz="2000" i="1">
                <a:ea typeface="+mn-lt"/>
                <a:cs typeface="+mn-lt"/>
              </a:rPr>
              <a:t>Service operations management : improving service delivery</a:t>
            </a:r>
            <a:r>
              <a:rPr lang="en-GB" sz="2000">
                <a:ea typeface="+mn-lt"/>
                <a:cs typeface="+mn-lt"/>
              </a:rPr>
              <a:t>. 4th ed. Harlow, England: Pearson.*</a:t>
            </a:r>
            <a:endParaRPr lang="en-US" sz="2000">
              <a:ea typeface="+mn-lt"/>
              <a:cs typeface="+mn-lt"/>
            </a:endParaRPr>
          </a:p>
          <a:p>
            <a:r>
              <a:rPr lang="en-GB" sz="2000">
                <a:ea typeface="+mn-lt"/>
                <a:cs typeface="+mn-lt"/>
              </a:rPr>
              <a:t>Boussard, S (2021) </a:t>
            </a:r>
            <a:r>
              <a:rPr lang="en-GB" sz="2000" i="1">
                <a:ea typeface="+mn-lt"/>
                <a:cs typeface="+mn-lt"/>
              </a:rPr>
              <a:t>Food and Beverage Management in the Luxury Hotel Industry</a:t>
            </a:r>
            <a:r>
              <a:rPr lang="en-GB" sz="2000">
                <a:ea typeface="+mn-lt"/>
                <a:cs typeface="+mn-lt"/>
              </a:rPr>
              <a:t>. New York: Business Expert Press**</a:t>
            </a:r>
            <a:endParaRPr lang="en-US" sz="2000">
              <a:ea typeface="+mn-lt"/>
              <a:cs typeface="+mn-lt"/>
            </a:endParaRPr>
          </a:p>
          <a:p>
            <a:r>
              <a:rPr lang="en-GB" sz="2000">
                <a:ea typeface="+mn-lt"/>
                <a:cs typeface="+mn-lt"/>
              </a:rPr>
              <a:t>Foskett, D. </a:t>
            </a:r>
            <a:r>
              <a:rPr lang="en-GB" sz="2000" i="1">
                <a:ea typeface="+mn-lt"/>
                <a:cs typeface="+mn-lt"/>
              </a:rPr>
              <a:t>et al</a:t>
            </a:r>
            <a:r>
              <a:rPr lang="en-GB" sz="2000">
                <a:ea typeface="+mn-lt"/>
                <a:cs typeface="+mn-lt"/>
              </a:rPr>
              <a:t>. (2021) </a:t>
            </a:r>
            <a:r>
              <a:rPr lang="en-GB" sz="2000" i="1">
                <a:ea typeface="+mn-lt"/>
                <a:cs typeface="+mn-lt"/>
              </a:rPr>
              <a:t>The Theory of Hospitality and Catering</a:t>
            </a:r>
            <a:r>
              <a:rPr lang="en-GB" sz="2000">
                <a:ea typeface="+mn-lt"/>
                <a:cs typeface="+mn-lt"/>
              </a:rPr>
              <a:t>. 14th Edition. London: Hodder Education Group.*</a:t>
            </a:r>
            <a:endParaRPr lang="en-US" sz="2000">
              <a:ea typeface="+mn-lt"/>
              <a:cs typeface="+mn-lt"/>
            </a:endParaRPr>
          </a:p>
          <a:p>
            <a:r>
              <a:rPr lang="en-GB" sz="2000">
                <a:ea typeface="+mn-lt"/>
                <a:cs typeface="+mn-lt"/>
              </a:rPr>
              <a:t>Walker, J (2017) </a:t>
            </a:r>
            <a:r>
              <a:rPr lang="en-GB" sz="2000" i="1">
                <a:ea typeface="+mn-lt"/>
                <a:cs typeface="+mn-lt"/>
              </a:rPr>
              <a:t>Introduction to Hospitality</a:t>
            </a:r>
            <a:r>
              <a:rPr lang="en-GB" sz="2000">
                <a:ea typeface="+mn-lt"/>
                <a:cs typeface="+mn-lt"/>
              </a:rPr>
              <a:t>. Harlow: Pearson Education Limited.*</a:t>
            </a:r>
            <a:endParaRPr lang="en-US" sz="2000">
              <a:ea typeface="+mn-lt"/>
              <a:cs typeface="+mn-lt"/>
            </a:endParaRPr>
          </a:p>
          <a:p>
            <a:r>
              <a:rPr lang="en-GB" sz="2000">
                <a:ea typeface="+mn-lt"/>
                <a:cs typeface="+mn-lt"/>
              </a:rPr>
              <a:t>Wood, R. (2013) </a:t>
            </a:r>
            <a:r>
              <a:rPr lang="en-GB" sz="2000" i="1">
                <a:ea typeface="+mn-lt"/>
                <a:cs typeface="+mn-lt"/>
              </a:rPr>
              <a:t>Key Concepts in Hospitality Management</a:t>
            </a:r>
            <a:r>
              <a:rPr lang="en-GB" sz="2000">
                <a:ea typeface="+mn-lt"/>
                <a:cs typeface="+mn-lt"/>
              </a:rPr>
              <a:t>. London: Sage*</a:t>
            </a:r>
            <a:endParaRPr lang="en-US" sz="2000">
              <a:ea typeface="+mn-lt"/>
              <a:cs typeface="+mn-lt"/>
            </a:endParaRPr>
          </a:p>
          <a:p>
            <a:endParaRPr lang="en-US" sz="2000">
              <a:ea typeface="+mn-lt"/>
              <a:cs typeface="+mn-lt"/>
            </a:endParaRPr>
          </a:p>
          <a:p>
            <a:endParaRPr lang="en-US" sz="2000"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91823417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</TotalTime>
  <Words>713</Words>
  <Application>Microsoft Office PowerPoint</Application>
  <PresentationFormat>Widescreen</PresentationFormat>
  <Paragraphs>116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PM 3</cp:lastModifiedBy>
  <cp:revision>197</cp:revision>
  <dcterms:created xsi:type="dcterms:W3CDTF">2013-07-15T20:26:40Z</dcterms:created>
  <dcterms:modified xsi:type="dcterms:W3CDTF">2023-02-06T08:44:50Z</dcterms:modified>
</cp:coreProperties>
</file>