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7" r:id="rId1"/>
    <p:sldMasterId id="2147483854" r:id="rId2"/>
  </p:sldMasterIdLst>
  <p:sldIdLst>
    <p:sldId id="260" r:id="rId3"/>
    <p:sldId id="267" r:id="rId4"/>
    <p:sldId id="272" r:id="rId5"/>
    <p:sldId id="271" r:id="rId6"/>
    <p:sldId id="27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eth Tearle" initials="BT" lastIdx="1" clrIdx="0">
    <p:extLst>
      <p:ext uri="{19B8F6BF-5375-455C-9EA6-DF929625EA0E}">
        <p15:presenceInfo xmlns:p15="http://schemas.microsoft.com/office/powerpoint/2012/main" userId="Beth Tearle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6397" autoAdjust="0"/>
    <p:restoredTop sz="94660"/>
  </p:normalViewPr>
  <p:slideViewPr>
    <p:cSldViewPr snapToGrid="0">
      <p:cViewPr varScale="1">
        <p:scale>
          <a:sx n="72" d="100"/>
          <a:sy n="72" d="100"/>
        </p:scale>
        <p:origin x="100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432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8535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86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042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33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343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178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877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539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002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154233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2713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089101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1093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1122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18C2D-5102-48F2-A859-5366198EAF86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9565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09600" y="3699804"/>
            <a:ext cx="110744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609600" y="1433732"/>
            <a:ext cx="110744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cxnSp>
        <p:nvCxnSpPr>
          <p:cNvPr id="8" name="Straight Connector 7"/>
          <p:cNvCxnSpPr/>
          <p:nvPr/>
        </p:nvCxnSpPr>
        <p:spPr>
          <a:xfrm>
            <a:off x="1951501" y="3550126"/>
            <a:ext cx="39624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6278099" y="3550126"/>
            <a:ext cx="39624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6053797" y="3526302"/>
            <a:ext cx="6096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23/03/2020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9052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609600" y="1524000"/>
            <a:ext cx="109728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23/03/2020</a:t>
            </a:fld>
            <a:endParaRPr lang="en-GB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595987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505200"/>
            <a:ext cx="105664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4958864"/>
            <a:ext cx="105664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914400" y="4916993"/>
            <a:ext cx="105664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42043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23/03/2020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609600" y="1524000"/>
            <a:ext cx="5413248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6197600" y="1524000"/>
            <a:ext cx="5413248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263679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23/03/2020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399593"/>
            <a:ext cx="5386917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half" idx="2"/>
          </p:nvPr>
        </p:nvSpPr>
        <p:spPr>
          <a:xfrm>
            <a:off x="609600" y="2201896"/>
            <a:ext cx="5384800" cy="391363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6199717" y="2201896"/>
            <a:ext cx="5384800" cy="391363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55448"/>
            <a:ext cx="109728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6197600" y="1399593"/>
            <a:ext cx="5386917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750593" y="2180219"/>
            <a:ext cx="499872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6339840" y="2180219"/>
            <a:ext cx="499872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06399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23/03/2020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587885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23/03/2020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49754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609600" y="457200"/>
            <a:ext cx="8331200" cy="5715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042400" y="1600200"/>
            <a:ext cx="2645664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9042400" y="457200"/>
            <a:ext cx="26416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23/03/2020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38001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9200" y="457200"/>
            <a:ext cx="2743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09600" y="457200"/>
            <a:ext cx="80264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39200" y="1600200"/>
            <a:ext cx="27432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23/03/2020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34669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68834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DAC6C-0303-4693-864E-61C6583C0F7A}" type="datetimeFigureOut">
              <a:rPr lang="en-GB" smtClean="0"/>
              <a:pPr/>
              <a:t>23/03/2020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686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518C2D-5102-48F2-A859-5366198EAF86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16770B8-A6B1-4CEF-AECB-E2ECB1633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522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850" r:id="rId13"/>
    <p:sldLayoutId id="2147483851" r:id="rId14"/>
    <p:sldLayoutId id="2147483852" r:id="rId15"/>
    <p:sldLayoutId id="214748385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609600" y="1447800"/>
            <a:ext cx="109728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7721600" y="6203667"/>
            <a:ext cx="34544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DFDAC6C-0303-4693-864E-61C6583C0F7A}" type="datetimeFigureOut">
              <a:rPr lang="en-GB" smtClean="0"/>
              <a:pPr/>
              <a:t>23/03/2020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844800" y="6203667"/>
            <a:ext cx="47752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11214100" y="6181531"/>
            <a:ext cx="8128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1439907F-EA58-4FF4-889C-6B552DE65E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9728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18957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5.JP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JP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8.JP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7.JP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9.JP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D05189B-721B-42E5-8081-E92AF62878CF}"/>
              </a:ext>
            </a:extLst>
          </p:cNvPr>
          <p:cNvSpPr txBox="1"/>
          <p:nvPr/>
        </p:nvSpPr>
        <p:spPr>
          <a:xfrm>
            <a:off x="259307" y="371061"/>
            <a:ext cx="1168248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Welcome to the Scenography: Stage Design Realisation Module</a:t>
            </a:r>
          </a:p>
          <a:p>
            <a:pPr algn="ctr"/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SESSION – The Influences of Expressionism in Cinema: </a:t>
            </a:r>
            <a:r>
              <a:rPr lang="en-GB" sz="2200" b="1" i="1" dirty="0">
                <a:latin typeface="Calibri" panose="020F0502020204030204" pitchFamily="34" charset="0"/>
                <a:cs typeface="Calibri" panose="020F0502020204030204" pitchFamily="34" charset="0"/>
              </a:rPr>
              <a:t>The Cabinet of </a:t>
            </a:r>
            <a:r>
              <a:rPr lang="en-GB" sz="2200" b="1" i="1" dirty="0" err="1">
                <a:latin typeface="Calibri" panose="020F0502020204030204" pitchFamily="34" charset="0"/>
                <a:cs typeface="Calibri" panose="020F0502020204030204" pitchFamily="34" charset="0"/>
              </a:rPr>
              <a:t>Dr.</a:t>
            </a:r>
            <a:r>
              <a:rPr lang="en-GB" sz="2200" b="1" i="1" dirty="0">
                <a:latin typeface="Calibri" panose="020F0502020204030204" pitchFamily="34" charset="0"/>
                <a:cs typeface="Calibri" panose="020F0502020204030204" pitchFamily="34" charset="0"/>
              </a:rPr>
              <a:t> Caligari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(Part 2)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Okay so now you’ve watched the film I’m going to highlight some of the </a:t>
            </a:r>
            <a:r>
              <a:rPr lang="en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Expressionist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aspects of the film to think about!</a:t>
            </a:r>
          </a:p>
          <a:p>
            <a:pPr lvl="1"/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Caligari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and expressionism generally drew many of it’s </a:t>
            </a:r>
            <a:r>
              <a:rPr lang="en-GB" sz="2000" u="sng" dirty="0">
                <a:latin typeface="Calibri" panose="020F0502020204030204" pitchFamily="34" charset="0"/>
                <a:cs typeface="Calibri" panose="020F0502020204030204" pitchFamily="34" charset="0"/>
              </a:rPr>
              <a:t>themes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from Romantic Traditions. For Example: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The Grotesque and Uncanny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Insanity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The Outcry against Authority and an Older Generation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AND Visually…..Expressionist painting and theatrical settings showed ‘recognisable but distorted, sharp angular shapes and bright almost deranged colours’.</a:t>
            </a:r>
          </a:p>
          <a:p>
            <a:pPr lvl="1"/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The makers of 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Caligari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carefully selected those elements of Expressionism that would fit into the popular and commercial context of Cinema at that time.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67118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duotone>
              <a:schemeClr val="bg2">
                <a:shade val="12000"/>
                <a:satMod val="240000"/>
              </a:schemeClr>
              <a:schemeClr val="bg2">
                <a:tint val="6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53A5B67-712C-4893-AC37-42A73B4AD522}"/>
              </a:ext>
            </a:extLst>
          </p:cNvPr>
          <p:cNvSpPr/>
          <p:nvPr/>
        </p:nvSpPr>
        <p:spPr>
          <a:xfrm>
            <a:off x="215900" y="232497"/>
            <a:ext cx="11760199" cy="73866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en-GB" sz="2000" b="1" u="sng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3600" b="1" u="sng" dirty="0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The Cabinet of </a:t>
            </a:r>
            <a:r>
              <a:rPr lang="en-GB" sz="3600" b="1" u="sng" dirty="0" err="1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Dr.</a:t>
            </a:r>
            <a:r>
              <a:rPr lang="en-GB" sz="3600" b="1" u="sng" dirty="0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 Caligari</a:t>
            </a:r>
          </a:p>
          <a:p>
            <a:pPr lvl="0" algn="ctr"/>
            <a:r>
              <a:rPr lang="en-GB" sz="2200" b="1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SCENOGRAPHY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*The SETTINGS in </a:t>
            </a:r>
            <a:r>
              <a:rPr lang="en-GB" sz="2000" b="1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Caligari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present the most disturbing and MODERNIST elements.</a:t>
            </a:r>
          </a:p>
          <a:p>
            <a:pPr lvl="0" algn="ctr"/>
            <a:r>
              <a:rPr lang="en-GB" b="1" dirty="0">
                <a:solidFill>
                  <a:schemeClr val="tx1">
                    <a:lumMod val="8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“Films must be drawings brought to life” (Hermann Warm)</a:t>
            </a:r>
          </a:p>
          <a:p>
            <a:pPr lvl="0" algn="ctr"/>
            <a:endParaRPr lang="en-GB" b="1" dirty="0">
              <a:solidFill>
                <a:schemeClr val="tx1">
                  <a:lumMod val="8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                </a:t>
            </a: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*ANGULAR, splintery shapes, tilted houses, leaning walls and DISTORTED perspectives.</a:t>
            </a:r>
            <a:endParaRPr lang="en-GB" sz="1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1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 The film continually repeats the same limited view of its world, leading to an UNCANNY sense of déjà </a:t>
            </a:r>
            <a:r>
              <a:rPr lang="en-GB" sz="2000" b="1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vous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1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1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*Jane’s domestic world is a softer and more feminine world, round and soft shapes as opposed to knife like and threatening shapes of the masculine public world which is sharp and harsher.</a:t>
            </a: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8" name="Audio 37">
            <a:hlinkClick r:id="" action="ppaction://media"/>
            <a:extLst>
              <a:ext uri="{FF2B5EF4-FFF2-40B4-BE49-F238E27FC236}">
                <a16:creationId xmlns:a16="http://schemas.microsoft.com/office/drawing/2014/main" id="{43EA2EB1-AA24-49A0-845D-B8EDCFC0AB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77265" y="5785976"/>
            <a:ext cx="839527" cy="83952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32B0105-8481-428A-87EF-92317B78877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9622" y="2093697"/>
            <a:ext cx="2732756" cy="2232644"/>
          </a:xfrm>
          <a:prstGeom prst="rect">
            <a:avLst/>
          </a:prstGeom>
          <a:effectLst>
            <a:softEdge rad="3175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93828CC-0A2E-431D-9B82-B90424083F5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5776" y="2093697"/>
            <a:ext cx="2969788" cy="2232644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84F1EC0-C8D5-43C1-B052-E1B9E00C62D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6436" y="2093697"/>
            <a:ext cx="2970657" cy="2232644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4211416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duotone>
              <a:schemeClr val="bg2">
                <a:shade val="12000"/>
                <a:satMod val="240000"/>
              </a:schemeClr>
              <a:schemeClr val="bg2">
                <a:tint val="6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53A5B67-712C-4893-AC37-42A73B4AD522}"/>
              </a:ext>
            </a:extLst>
          </p:cNvPr>
          <p:cNvSpPr/>
          <p:nvPr/>
        </p:nvSpPr>
        <p:spPr>
          <a:xfrm>
            <a:off x="398827" y="232497"/>
            <a:ext cx="11263086" cy="75405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endParaRPr lang="en-GB" sz="2000" b="1" u="sng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3600" b="1" u="sng" dirty="0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The Cabinet of </a:t>
            </a:r>
            <a:r>
              <a:rPr lang="en-GB" sz="3600" b="1" u="sng" dirty="0" err="1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Dr.</a:t>
            </a:r>
            <a:r>
              <a:rPr lang="en-GB" sz="3600" b="1" u="sng" dirty="0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 Caligari</a:t>
            </a:r>
            <a:endParaRPr lang="en-GB" sz="3600" b="1" u="sng" dirty="0">
              <a:solidFill>
                <a:prstClr val="black"/>
              </a:solidFill>
              <a:latin typeface="Vladimir Script" panose="03050402040407070305" pitchFamily="66" charset="0"/>
              <a:cs typeface="Calibri" panose="020F0502020204030204" pitchFamily="34" charset="0"/>
            </a:endParaRPr>
          </a:p>
          <a:p>
            <a:pPr lvl="0" algn="ctr"/>
            <a:r>
              <a:rPr lang="en-GB" sz="2400" b="1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LIGHTING</a:t>
            </a:r>
          </a:p>
          <a:p>
            <a:pPr lvl="0" algn="ctr"/>
            <a:r>
              <a:rPr lang="en-GB" sz="2400" b="1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*Caligari</a:t>
            </a:r>
            <a:r>
              <a:rPr lang="en-GB" sz="24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combines real light and painted light! </a:t>
            </a:r>
          </a:p>
          <a:p>
            <a:pPr lvl="0" algn="ctr"/>
            <a:endParaRPr lang="en-GB" sz="24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4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4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4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4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4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4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24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*In……..</a:t>
            </a:r>
            <a:r>
              <a:rPr lang="en-GB" sz="2400" b="1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Caligari</a:t>
            </a:r>
            <a:r>
              <a:rPr lang="en-GB" sz="24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the director uses light to comment on the story itself. It is a totally integrated element. </a:t>
            </a:r>
          </a:p>
          <a:p>
            <a:pPr lvl="0" algn="ctr"/>
            <a:r>
              <a:rPr lang="en-GB" sz="24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*Film technique is often obvious - Use of the IRIS closing and isolating scene’s &amp; characters.</a:t>
            </a: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3268A005-1678-4C5A-8C4D-D3515899A2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90830" y="5631590"/>
            <a:ext cx="871083" cy="87108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F82552B-4842-4A36-A658-21857D5E556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9"/>
          <a:stretch/>
        </p:blipFill>
        <p:spPr>
          <a:xfrm>
            <a:off x="2756848" y="1878057"/>
            <a:ext cx="3339152" cy="2458541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47110F8-45BC-4C62-BC03-5A10FDE6C75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96000" y="1878057"/>
            <a:ext cx="3239070" cy="2448282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4155007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894"/>
    </mc:Choice>
    <mc:Fallback xmlns="">
      <p:transition spd="slow" advTm="728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duotone>
              <a:schemeClr val="bg2">
                <a:shade val="12000"/>
                <a:satMod val="240000"/>
              </a:schemeClr>
              <a:schemeClr val="bg2">
                <a:tint val="6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53A5B67-712C-4893-AC37-42A73B4AD522}"/>
              </a:ext>
            </a:extLst>
          </p:cNvPr>
          <p:cNvSpPr/>
          <p:nvPr/>
        </p:nvSpPr>
        <p:spPr>
          <a:xfrm>
            <a:off x="398827" y="232497"/>
            <a:ext cx="11263086" cy="67710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3600" b="1" u="sng" dirty="0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The Cabinet of </a:t>
            </a:r>
            <a:r>
              <a:rPr lang="en-GB" sz="3600" b="1" u="sng" dirty="0" err="1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Dr.</a:t>
            </a:r>
            <a:r>
              <a:rPr lang="en-GB" sz="3600" b="1" u="sng" dirty="0">
                <a:solidFill>
                  <a:prstClr val="black"/>
                </a:solidFill>
                <a:latin typeface="Vladimir Script" panose="03050402040407070305" pitchFamily="66" charset="0"/>
                <a:cs typeface="Arial" panose="020B0604020202020204" pitchFamily="34" charset="0"/>
              </a:rPr>
              <a:t> Caligari</a:t>
            </a:r>
          </a:p>
          <a:p>
            <a:pPr lvl="0" algn="ctr"/>
            <a:r>
              <a:rPr lang="en-GB" sz="2200" b="1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COSTUME &amp; MAKE-UP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*Expressionist Characters – </a:t>
            </a:r>
            <a:r>
              <a:rPr lang="en-GB" sz="2000" b="1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Caligari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&amp; </a:t>
            </a:r>
            <a:r>
              <a:rPr lang="en-GB" sz="2000" b="1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Cesare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seem to be the only two people who totally belong in this INSANE world!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*Their make-up &amp; costumes are stylised and Expressionistic.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*Costumes are ominous!</a:t>
            </a: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2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2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2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2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200" b="1" u="sng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200" b="1" u="sng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endParaRPr lang="en-GB" sz="2200" b="1" u="sng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 algn="ctr"/>
            <a:r>
              <a:rPr lang="en-GB" sz="2200" b="1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PERFORMANCE STYLE</a:t>
            </a:r>
          </a:p>
          <a:p>
            <a:pPr lvl="0" algn="ctr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</a:t>
            </a:r>
            <a:r>
              <a:rPr lang="en-GB" sz="2000" b="1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Caligari’s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gestures are furtive &amp; compulsive while </a:t>
            </a:r>
            <a:r>
              <a:rPr lang="en-GB" sz="2000" b="1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Cesare’s</a:t>
            </a:r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are eerily slow and murderously sudden.</a:t>
            </a:r>
          </a:p>
          <a:p>
            <a:pPr lvl="0" algn="ctr"/>
            <a:r>
              <a:rPr lang="en-GB" sz="2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algn="ctr"/>
            <a:r>
              <a:rPr lang="en-GB" sz="20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* Mannered acting is used to illuminate internal physiological states rather than linear narrative.</a:t>
            </a:r>
          </a:p>
          <a:p>
            <a:pPr lvl="0" algn="ctr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000" b="1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7FA5A2CE-F7C1-4037-A929-75B29B41BB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04713" y="5870713"/>
            <a:ext cx="771387" cy="77138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4857E0A-DFB8-48C9-B712-3CB108EE9C7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1804" y="2415654"/>
            <a:ext cx="3928392" cy="2620371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3022462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045"/>
    </mc:Choice>
    <mc:Fallback xmlns="">
      <p:transition spd="slow" advTm="660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D05189B-721B-42E5-8081-E92AF62878CF}"/>
              </a:ext>
            </a:extLst>
          </p:cNvPr>
          <p:cNvSpPr txBox="1"/>
          <p:nvPr/>
        </p:nvSpPr>
        <p:spPr>
          <a:xfrm>
            <a:off x="259307" y="371061"/>
            <a:ext cx="116824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endParaRPr lang="en-GB" dirty="0">
              <a:cs typeface="Arial" panose="020B0604020202020204" pitchFamily="34" charset="0"/>
            </a:endParaRPr>
          </a:p>
          <a:p>
            <a:pPr fontAlgn="base"/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CDAE9C6-DF99-46F0-AB3F-98F9B8E5F226}"/>
              </a:ext>
            </a:extLst>
          </p:cNvPr>
          <p:cNvSpPr/>
          <p:nvPr/>
        </p:nvSpPr>
        <p:spPr>
          <a:xfrm>
            <a:off x="250209" y="191069"/>
            <a:ext cx="11682484" cy="64894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GB" sz="20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Okay well, I can definitely see what you’re talking about in terms of performance style, use of lighting, costume/make-up and scenography…….but I guess I’m a little confused how the story itself falls under the heading of Expressionism:</a:t>
            </a:r>
            <a:endParaRPr lang="en-GB" sz="2000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sz="2000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Ok. The story that the film is based upon is much more direct in its message than the film itself. The author of the screenplay, </a:t>
            </a:r>
            <a:r>
              <a:rPr lang="en-GB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Hans Janowitz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initially scripted the tale with his friend </a:t>
            </a:r>
            <a:r>
              <a:rPr lang="en-GB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Carl Mayer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as an accusation of the power </a:t>
            </a:r>
            <a:r>
              <a:rPr lang="en-GB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Authority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has to exercise control over its subjects </a:t>
            </a:r>
            <a:r>
              <a:rPr lang="en-GB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(a very Expressionist theme, particularly in the aftermath of WWI).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character Francis, in the original tale, was never an inmate of the mental asylum </a:t>
            </a:r>
            <a:r>
              <a:rPr lang="en-GB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Caligari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oversaw; he was simply a witness to the events he describes.</a:t>
            </a:r>
          </a:p>
          <a:p>
            <a:pPr lvl="1"/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director of the film </a:t>
            </a:r>
            <a:r>
              <a:rPr lang="en-GB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Robert </a:t>
            </a:r>
            <a:r>
              <a:rPr lang="en-GB" dirty="0" err="1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Wiene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added Francis’ suggested insanity as a framing devise to ‘bookend’ the story’s narrative (most probably to lessen what was a very obvious attack on political leaders of the not-too-distant-past). Suddenly, it was a completely different story that had been outfitted with a ‘twist’! Had the film been created as </a:t>
            </a:r>
            <a:r>
              <a:rPr lang="en-GB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Hans Janowitz 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conceived it (a simple story of the power-crazed </a:t>
            </a:r>
            <a:r>
              <a:rPr lang="en-GB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Caligari 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brainwashing his subject </a:t>
            </a:r>
            <a:r>
              <a:rPr lang="en-GB" i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Cesare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to murder unthinkingly and on command) it would have served more powerfully as a symbolic narrative illustrating the ability of Heads of State to condition their subjects and bend them to their will. Of course, the finished product is still a brilliant piece of storytelling - it’s just NOT the story the writers intended.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>
              <a:solidFill>
                <a:prstClr val="black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u="sng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Hans Janowitz </a:t>
            </a: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(who was a devout pacifist after witnessing the horrors of WWI first-hand) undoubtedly intended to criticise those who led Germany to WWI, never knowing that his tale would unintentionally serve as a warning of the rise of Adolf Hitler and the Nazi party in the decade to come.      </a:t>
            </a:r>
          </a:p>
        </p:txBody>
      </p:sp>
    </p:spTree>
    <p:extLst>
      <p:ext uri="{BB962C8B-B14F-4D97-AF65-F5344CB8AC3E}">
        <p14:creationId xmlns:p14="http://schemas.microsoft.com/office/powerpoint/2010/main" val="796808493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acet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Paper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2110</TotalTime>
  <Words>709</Words>
  <Application>Microsoft Office PowerPoint</Application>
  <PresentationFormat>Widescreen</PresentationFormat>
  <Paragraphs>79</Paragraphs>
  <Slides>5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</vt:i4>
      </vt:variant>
    </vt:vector>
  </HeadingPairs>
  <TitlesOfParts>
    <vt:vector size="14" baseType="lpstr">
      <vt:lpstr>Arial</vt:lpstr>
      <vt:lpstr>Calibri</vt:lpstr>
      <vt:lpstr>Constantia</vt:lpstr>
      <vt:lpstr>Trebuchet MS</vt:lpstr>
      <vt:lpstr>Vladimir Script</vt:lpstr>
      <vt:lpstr>Wingdings 2</vt:lpstr>
      <vt:lpstr>Wingdings 3</vt:lpstr>
      <vt:lpstr>Facet</vt:lpstr>
      <vt:lpstr>Paper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Beth Tearle</dc:creator>
  <cp:lastModifiedBy>Beth Tearle</cp:lastModifiedBy>
  <cp:revision>195</cp:revision>
  <dcterms:created xsi:type="dcterms:W3CDTF">2020-03-19T21:03:25Z</dcterms:created>
  <dcterms:modified xsi:type="dcterms:W3CDTF">2020-03-23T23:31:46Z</dcterms:modified>
</cp:coreProperties>
</file>