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626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948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201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26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7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24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08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443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177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615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981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021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cipd.org/uk/knowledge/factsheets/pestle-analysis-factsheet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food-safety-for-food-delivery/food-safety-for-food-delivery" TargetMode="External"/><Relationship Id="rId2" Type="http://schemas.openxmlformats.org/officeDocument/2006/relationships/hyperlink" Target="https://asq.org/quality-resources/fishbon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ns.gov.uk/employmentandlabourmarket/peopleinwork/employmentandemployeetypes/articles/whohasaccesstohybridworkingreatbritain/2025-06-11" TargetMode="External"/><Relationship Id="rId5" Type="http://schemas.openxmlformats.org/officeDocument/2006/relationships/hyperlink" Target="https://www.ihi.org/library/tools/cause-and-effect-diagram" TargetMode="External"/><Relationship Id="rId4" Type="http://schemas.openxmlformats.org/officeDocument/2006/relationships/hyperlink" Target="https://www.gov.uk/business-rates-relief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74B9-C0E2-B0E4-612C-A3ACD9A01D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5489" y="573567"/>
            <a:ext cx="12124069" cy="5474586"/>
          </a:xfrm>
        </p:spPr>
        <p:txBody>
          <a:bodyPr>
            <a:normAutofit/>
          </a:bodyPr>
          <a:lstStyle/>
          <a:p>
            <a:pPr algn="l"/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Name: Dalia Juliana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Plesca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g60906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Annamarie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Dufficy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Anita Nan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28106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7726E0-1D51-5C65-8212-F9398297B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349" y="502960"/>
            <a:ext cx="8978605" cy="58520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700" dirty="0"/>
              <a:t>Good morning/afternoon,</a:t>
            </a:r>
          </a:p>
          <a:p>
            <a:pPr marL="0" indent="0">
              <a:buNone/>
            </a:pPr>
            <a:r>
              <a:rPr lang="en-GB" sz="3700" dirty="0"/>
              <a:t>My name is Dalia and in my presentation I will show you an overview of Basils Bakery and the nature and scope of the problems they currently have. I will provide a critique and application of the PESTLE framework and of the cause and effect model. Lastly I will show you a summary of the key findings.</a:t>
            </a:r>
            <a:endParaRPr lang="en-US" sz="3700" dirty="0"/>
          </a:p>
        </p:txBody>
      </p:sp>
    </p:spTree>
    <p:extLst>
      <p:ext uri="{BB962C8B-B14F-4D97-AF65-F5344CB8AC3E}">
        <p14:creationId xmlns:p14="http://schemas.microsoft.com/office/powerpoint/2010/main" val="3456382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9895B-F19E-38CA-AC58-5531DDFDA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Basils Bakery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7C031-E9D4-8A90-D4F1-C8B09F40F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Basil Bakery is an independent bakery which sells bread, cakes and pastries. </a:t>
            </a:r>
          </a:p>
          <a:p>
            <a:r>
              <a:rPr lang="en-GB" dirty="0"/>
              <a:t>They are located in a retail park in Coventry</a:t>
            </a:r>
          </a:p>
          <a:p>
            <a:r>
              <a:rPr lang="en-GB" dirty="0"/>
              <a:t>Opened in 2015</a:t>
            </a:r>
          </a:p>
          <a:p>
            <a:r>
              <a:rPr lang="en-GB" dirty="0"/>
              <a:t>In 2020 due to COVID, the sales decreased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836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E981F-1B36-1B95-4EFC-3B5C68118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en-GB" dirty="0"/>
              <a:t>Nature and scope of the problem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87963-00F0-23B2-17D8-4C6B1A4E59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07847" cy="710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The main issues that are affecting Basil’s Bakery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0268F6-C1F9-E86E-8A9E-8AFC7D5D3297}"/>
              </a:ext>
            </a:extLst>
          </p:cNvPr>
          <p:cNvSpPr txBox="1"/>
          <p:nvPr/>
        </p:nvSpPr>
        <p:spPr>
          <a:xfrm>
            <a:off x="838200" y="2535635"/>
            <a:ext cx="52578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/>
              <a:t>External problems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Customers have decreased as less people visit the retail park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Operating and ingredients costs have increased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Hybrid working has decreased customer visits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43F20C-85A6-1CAD-BFC3-2DF75FCCC040}"/>
              </a:ext>
            </a:extLst>
          </p:cNvPr>
          <p:cNvSpPr txBox="1"/>
          <p:nvPr/>
        </p:nvSpPr>
        <p:spPr>
          <a:xfrm>
            <a:off x="5942124" y="2522370"/>
            <a:ext cx="52578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/>
              <a:t>Internal problems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Options to order are limited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Long waiting times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business has limited time to manage orders while baking.</a:t>
            </a:r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D49DCE-09AD-F3A0-AF4F-45F966C7139D}"/>
              </a:ext>
            </a:extLst>
          </p:cNvPr>
          <p:cNvSpPr txBox="1"/>
          <p:nvPr/>
        </p:nvSpPr>
        <p:spPr>
          <a:xfrm>
            <a:off x="838200" y="5311840"/>
            <a:ext cx="105156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/>
              <a:t>The impact this has on the Basil’s Bakery is that they have less sales opportunities and they are uncertain of the future of the business.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3563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EAD8F-0D8E-4AB0-9695-B4AD5CC7D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Critique of the PESTEL framework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DD5EC0-7473-BFC3-D191-B6FDC4897202}"/>
              </a:ext>
            </a:extLst>
          </p:cNvPr>
          <p:cNvSpPr txBox="1"/>
          <p:nvPr/>
        </p:nvSpPr>
        <p:spPr>
          <a:xfrm>
            <a:off x="494710" y="2505670"/>
            <a:ext cx="112025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/>
              <a:t>Purpose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business is able to understand its environment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It helps identify external opportunities and threats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A3740C-894F-228E-2BA3-D7ACDA2A3375}"/>
              </a:ext>
            </a:extLst>
          </p:cNvPr>
          <p:cNvSpPr txBox="1"/>
          <p:nvPr/>
        </p:nvSpPr>
        <p:spPr>
          <a:xfrm>
            <a:off x="494710" y="3429000"/>
            <a:ext cx="114078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/>
              <a:t>Benefits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Its structure is simple and organised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covers 6 external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The business can identify risks before making a decision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3B9EF9-BE1C-1791-811E-C3BB07F86B19}"/>
              </a:ext>
            </a:extLst>
          </p:cNvPr>
          <p:cNvSpPr txBox="1"/>
          <p:nvPr/>
        </p:nvSpPr>
        <p:spPr>
          <a:xfrm>
            <a:off x="494710" y="4743858"/>
            <a:ext cx="114078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/>
              <a:t>Limitations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It isn’t a detailed analysis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Doesn’t show which factor is most essential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results depend on the quality of available evidence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C1C6F8-2542-4B7A-AC5C-5AC07CCF6D8D}"/>
              </a:ext>
            </a:extLst>
          </p:cNvPr>
          <p:cNvSpPr txBox="1"/>
          <p:nvPr/>
        </p:nvSpPr>
        <p:spPr>
          <a:xfrm>
            <a:off x="494710" y="1359515"/>
            <a:ext cx="1152598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/>
              <a:t>What is pestle </a:t>
            </a:r>
          </a:p>
          <a:p>
            <a:r>
              <a:rPr lang="en-GB" dirty="0"/>
              <a:t>A PESTLE analysis studies the key external factors (Political, Economic, Sociological, Technological, Legal and Environmental) that influence an organisation. </a:t>
            </a:r>
            <a:r>
              <a:rPr lang="en-GB" sz="1800" b="0" i="0" dirty="0">
                <a:effectLst/>
                <a:latin typeface="Helvetica" pitchFamily="2" charset="0"/>
                <a:hlinkClick r:id="rId2"/>
              </a:rPr>
              <a:t>https://</a:t>
            </a:r>
            <a:r>
              <a:rPr lang="en-GB" sz="1800" b="0" i="0" dirty="0" err="1">
                <a:effectLst/>
                <a:latin typeface="Helvetica" pitchFamily="2" charset="0"/>
                <a:hlinkClick r:id="rId2"/>
              </a:rPr>
              <a:t>www.cipd.org</a:t>
            </a:r>
            <a:r>
              <a:rPr lang="en-GB" sz="1800" b="0" i="0" dirty="0">
                <a:effectLst/>
                <a:latin typeface="Helvetica" pitchFamily="2" charset="0"/>
                <a:hlinkClick r:id="rId2"/>
              </a:rPr>
              <a:t>/uk/knowledge/factsheets/pestle-analysis-factsheet/</a:t>
            </a:r>
            <a:endParaRPr lang="en-GB" sz="1800" dirty="0">
              <a:effectLst/>
              <a:latin typeface="Helvetica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5BDEFC-EBE4-35CC-4D99-57B25318AEB2}"/>
              </a:ext>
            </a:extLst>
          </p:cNvPr>
          <p:cNvSpPr txBox="1"/>
          <p:nvPr/>
        </p:nvSpPr>
        <p:spPr>
          <a:xfrm>
            <a:off x="494710" y="6058716"/>
            <a:ext cx="7412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Source: </a:t>
            </a:r>
            <a:r>
              <a:rPr lang="en-GB" dirty="0" err="1"/>
              <a:t>Sammut-Bonnici</a:t>
            </a:r>
            <a:r>
              <a:rPr lang="en-GB" dirty="0"/>
              <a:t> and Galea (2015); Johnson we al. (2017)</a:t>
            </a: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E81F85-B88D-B865-D7EC-2EE7EF1C1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418" y="2505670"/>
            <a:ext cx="2750656" cy="360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14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F98E0-0608-9957-405A-B4EACA027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F5F5733-8FB5-0D4F-CBA1-BA5328E96E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6218461"/>
              </p:ext>
            </p:extLst>
          </p:nvPr>
        </p:nvGraphicFramePr>
        <p:xfrm>
          <a:off x="1339111" y="463815"/>
          <a:ext cx="9513777" cy="5872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1259">
                  <a:extLst>
                    <a:ext uri="{9D8B030D-6E8A-4147-A177-3AD203B41FA5}">
                      <a16:colId xmlns:a16="http://schemas.microsoft.com/office/drawing/2014/main" val="2534023597"/>
                    </a:ext>
                  </a:extLst>
                </a:gridCol>
                <a:gridCol w="3171259">
                  <a:extLst>
                    <a:ext uri="{9D8B030D-6E8A-4147-A177-3AD203B41FA5}">
                      <a16:colId xmlns:a16="http://schemas.microsoft.com/office/drawing/2014/main" val="224724953"/>
                    </a:ext>
                  </a:extLst>
                </a:gridCol>
                <a:gridCol w="3171259">
                  <a:extLst>
                    <a:ext uri="{9D8B030D-6E8A-4147-A177-3AD203B41FA5}">
                      <a16:colId xmlns:a16="http://schemas.microsoft.com/office/drawing/2014/main" val="1760581555"/>
                    </a:ext>
                  </a:extLst>
                </a:gridCol>
              </a:tblGrid>
              <a:tr h="542660">
                <a:tc>
                  <a:txBody>
                    <a:bodyPr/>
                    <a:lstStyle/>
                    <a:p>
                      <a:r>
                        <a:rPr lang="en-GB" dirty="0"/>
                        <a:t>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 factor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 factor 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567120"/>
                  </a:ext>
                </a:extLst>
              </a:tr>
              <a:tr h="542660">
                <a:tc>
                  <a:txBody>
                    <a:bodyPr/>
                    <a:lstStyle/>
                    <a:p>
                      <a:r>
                        <a:rPr lang="en-GB" dirty="0"/>
                        <a:t>Political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Business rates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Changes to government support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4204703"/>
                  </a:ext>
                </a:extLst>
              </a:tr>
              <a:tr h="794137">
                <a:tc>
                  <a:txBody>
                    <a:bodyPr/>
                    <a:lstStyle/>
                    <a:p>
                      <a:r>
                        <a:rPr lang="en-GB" dirty="0"/>
                        <a:t>Economical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Rising costs causing higher rent and increase of ingredients cost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Profit is reduced when expenses are increased due to unpredicted price changes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184883"/>
                  </a:ext>
                </a:extLst>
              </a:tr>
              <a:tr h="794137">
                <a:tc>
                  <a:txBody>
                    <a:bodyPr/>
                    <a:lstStyle/>
                    <a:p>
                      <a:r>
                        <a:rPr lang="en-GB" dirty="0"/>
                        <a:t>Social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Customer behaviour changing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Fewer people visit retail parks due to hybrid working which reduces sales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712369"/>
                  </a:ext>
                </a:extLst>
              </a:tr>
              <a:tr h="1032378">
                <a:tc>
                  <a:txBody>
                    <a:bodyPr/>
                    <a:lstStyle/>
                    <a:p>
                      <a:r>
                        <a:rPr lang="en-GB" dirty="0"/>
                        <a:t>Technological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Ordering technology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business struggles to manage phone orders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1391066"/>
                  </a:ext>
                </a:extLst>
              </a:tr>
              <a:tr h="794137">
                <a:tc>
                  <a:txBody>
                    <a:bodyPr/>
                    <a:lstStyle/>
                    <a:p>
                      <a:r>
                        <a:rPr lang="en-GB" dirty="0"/>
                        <a:t>Legal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Food safety requirements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bakery must follow food safety and allergen information requirements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733907"/>
                  </a:ext>
                </a:extLst>
              </a:tr>
              <a:tr h="555896">
                <a:tc>
                  <a:txBody>
                    <a:bodyPr/>
                    <a:lstStyle/>
                    <a:p>
                      <a:r>
                        <a:rPr lang="en-GB" dirty="0"/>
                        <a:t>Environmental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Crop failure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Poor growing conditions causes unpredictable ingredient supplies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71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58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6303F-EAD3-0DB0-D2BA-A628946C4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898" y="385689"/>
            <a:ext cx="10515600" cy="1325563"/>
          </a:xfrm>
        </p:spPr>
        <p:txBody>
          <a:bodyPr/>
          <a:lstStyle/>
          <a:p>
            <a:r>
              <a:rPr lang="en-GB" dirty="0"/>
              <a:t>Critique of the cause and effect model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6ED9A-4BB2-BB94-8FD3-FA8F11B90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898" y="1973299"/>
            <a:ext cx="10515600" cy="1455701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What is the cause and effect model?</a:t>
            </a:r>
          </a:p>
          <a:p>
            <a:r>
              <a:rPr lang="en-GB" dirty="0"/>
              <a:t>It is an visual tool that is used to identify and organise possible causes of a problem. Its purpose is that it finds out the root causes,  groups causes into different categories and supports problems solving.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181F8-3493-D312-A3D8-70EF6691E9FF}"/>
              </a:ext>
            </a:extLst>
          </p:cNvPr>
          <p:cNvSpPr txBox="1"/>
          <p:nvPr/>
        </p:nvSpPr>
        <p:spPr>
          <a:xfrm>
            <a:off x="882502" y="3428998"/>
            <a:ext cx="580655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Benefits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/>
              <a:t>It is simple so easy to visually understand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/>
              <a:t>Organises complex problems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C9E9C2-3DC9-2A92-473D-0484B37B8A33}"/>
              </a:ext>
            </a:extLst>
          </p:cNvPr>
          <p:cNvSpPr txBox="1"/>
          <p:nvPr/>
        </p:nvSpPr>
        <p:spPr>
          <a:xfrm>
            <a:off x="6051698" y="3428999"/>
            <a:ext cx="5806558" cy="2729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Limitations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/>
              <a:t>It has no evidence that a cause is responsible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/>
              <a:t>It can rely on assumptions or incomplete information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/>
              <a:t>It doesn’t tell us which cause is most important </a:t>
            </a:r>
            <a:endParaRPr 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623797-3017-009F-2F62-A03DB32C3F83}"/>
              </a:ext>
            </a:extLst>
          </p:cNvPr>
          <p:cNvSpPr txBox="1"/>
          <p:nvPr/>
        </p:nvSpPr>
        <p:spPr>
          <a:xfrm>
            <a:off x="1941621" y="6158022"/>
            <a:ext cx="9798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Sources: American society for quality (n.d.); institute for health care improvement (n.d).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048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5B5E9-7F62-1C14-9EEE-9F70919BA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Application of the cause and effect model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A731B-3E59-9BEC-0C42-EC74A0696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92111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Root problem- sales decrease approximately 25% below 2019 levels.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6A1EF0-88AA-2C2D-0195-BF40E3872B60}"/>
              </a:ext>
            </a:extLst>
          </p:cNvPr>
          <p:cNvSpPr txBox="1"/>
          <p:nvPr/>
        </p:nvSpPr>
        <p:spPr>
          <a:xfrm>
            <a:off x="4605078" y="2746422"/>
            <a:ext cx="3664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Machines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There is no ordering system online described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E57766-50F7-E545-8AD3-8733965110D0}"/>
              </a:ext>
            </a:extLst>
          </p:cNvPr>
          <p:cNvSpPr txBox="1"/>
          <p:nvPr/>
        </p:nvSpPr>
        <p:spPr>
          <a:xfrm>
            <a:off x="1179032" y="2746423"/>
            <a:ext cx="3664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Methods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There is no delivery service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Waiting times are long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Phone calls are missed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BE5F93-D32E-531C-4D31-5E7BFDD1B16D}"/>
              </a:ext>
            </a:extLst>
          </p:cNvPr>
          <p:cNvSpPr txBox="1"/>
          <p:nvPr/>
        </p:nvSpPr>
        <p:spPr>
          <a:xfrm>
            <a:off x="8156350" y="2746422"/>
            <a:ext cx="38802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People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Extra orders are difficult to manage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The baker must present at all times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Less time to answer calls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21DB53-6D0C-CC87-8478-0DE127BE51AE}"/>
              </a:ext>
            </a:extLst>
          </p:cNvPr>
          <p:cNvSpPr txBox="1"/>
          <p:nvPr/>
        </p:nvSpPr>
        <p:spPr>
          <a:xfrm>
            <a:off x="1168404" y="4500748"/>
            <a:ext cx="3664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Materials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Supplies are affected due to crop failure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Ingredients can change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53BB12-EDAC-7467-1DC7-02083ED39346}"/>
              </a:ext>
            </a:extLst>
          </p:cNvPr>
          <p:cNvSpPr txBox="1"/>
          <p:nvPr/>
        </p:nvSpPr>
        <p:spPr>
          <a:xfrm>
            <a:off x="4491661" y="4500748"/>
            <a:ext cx="3664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Measurements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There is no data on missed orders or waiting times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No detailed sales breakeven provided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E3F520-02D4-9DFD-AC8D-2C6890E14A54}"/>
              </a:ext>
            </a:extLst>
          </p:cNvPr>
          <p:cNvSpPr txBox="1"/>
          <p:nvPr/>
        </p:nvSpPr>
        <p:spPr>
          <a:xfrm>
            <a:off x="7754088" y="4500747"/>
            <a:ext cx="3880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Environmental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Working patterns have changed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Covid-19 has a huge effect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Decline of retail park activity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7BB08C-FE57-FE45-9405-490A936D5BF6}"/>
              </a:ext>
            </a:extLst>
          </p:cNvPr>
          <p:cNvSpPr txBox="1"/>
          <p:nvPr/>
        </p:nvSpPr>
        <p:spPr>
          <a:xfrm>
            <a:off x="838200" y="5889181"/>
            <a:ext cx="10515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Sources: Authors own distance based on Basil’s Bakery case study and American Society for Quality (n.d.)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644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5517E-87D8-A467-A6B6-97511A3DC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findings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99DA8-BEEF-A274-93D4-A8A094D9B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917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600" dirty="0"/>
              <a:t>It states that sales remain around 25% below the 2019 level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/>
              <a:t>Reduced footfall, hybrid working and rising costs are all external factors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/>
              <a:t>Missed orders, long waiting times and limited ordering options are internal operational limitations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/>
              <a:t>PESTLE and the cause of effect model helps the business identify possible causes however further evidence is required to confirm their impact.</a:t>
            </a:r>
          </a:p>
          <a:p>
            <a:pPr marL="514350" indent="-514350">
              <a:buFont typeface="+mj-lt"/>
              <a:buAutoNum type="arabicPeriod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83232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7D7C6-57D5-0BFE-DAAD-4DE217EA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8604C-AA3D-98FB-BB80-3331568BB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err="1">
                <a:hlinkClick r:id="rId2"/>
              </a:rPr>
              <a:t>asq.org</a:t>
            </a:r>
            <a:r>
              <a:rPr lang="en-GB" dirty="0">
                <a:hlinkClick r:id="rId2"/>
              </a:rPr>
              <a:t>/quality-resources/fishbone</a:t>
            </a:r>
            <a:endParaRPr lang="en-GB" dirty="0"/>
          </a:p>
          <a:p>
            <a:r>
              <a:rPr lang="en-GB" dirty="0">
                <a:hlinkClick r:id="rId3"/>
              </a:rPr>
              <a:t>https://www.gov.uk/government/publications/food-safety-for-food-delivery/food-safety-for-food-delivery</a:t>
            </a:r>
            <a:endParaRPr lang="en-GB" dirty="0"/>
          </a:p>
          <a:p>
            <a:r>
              <a:rPr lang="en-GB" dirty="0">
                <a:hlinkClick r:id="rId4"/>
              </a:rPr>
              <a:t>https://www.gov.uk/business-rates-relief</a:t>
            </a:r>
            <a:endParaRPr lang="en-GB" dirty="0"/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err="1">
                <a:hlinkClick r:id="rId5"/>
              </a:rPr>
              <a:t>www.ihi.org</a:t>
            </a:r>
            <a:r>
              <a:rPr lang="en-GB" dirty="0">
                <a:hlinkClick r:id="rId5"/>
              </a:rPr>
              <a:t>/library/tools/cause-and-effect-diagram</a:t>
            </a:r>
            <a:endParaRPr lang="en-GB" dirty="0"/>
          </a:p>
          <a:p>
            <a:r>
              <a:rPr lang="en-GB" dirty="0">
                <a:hlinkClick r:id="rId6"/>
              </a:rPr>
              <a:t>https://www.ons.gov.uk/employmentandlabourmarket/</a:t>
            </a:r>
            <a:r>
              <a:rPr lang="en-GB" dirty="0" err="1">
                <a:hlinkClick r:id="rId6"/>
              </a:rPr>
              <a:t>peopleinwork</a:t>
            </a:r>
            <a:r>
              <a:rPr lang="en-GB" dirty="0">
                <a:hlinkClick r:id="rId6"/>
              </a:rPr>
              <a:t>/employmentandemployeetypes/articles/whohasaccesstohybridworkingreatbritain/2025-06-11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214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88BF5C7-86BF-AFB1-E44D-40B7FFA80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9" r="-2" b="15646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545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8412d91d-9e36-4b7b-9f0e-6cb709942add}" enabled="1" method="Standard" siteId="{e8549c2e-0d2e-4560-9591-3186755fc58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Student Name: Dalia Juliana Plesca  Student ID:  g60906  Lecturer’s Name: Annamarie Dufficy Anita Nan  Module Code:  LCLM 4004  Module Name:  Problem Solving and Decision-Making  Component 1:  Basil’s Bakery</vt:lpstr>
      <vt:lpstr>PowerPoint Presentation</vt:lpstr>
      <vt:lpstr>Basils Bakery</vt:lpstr>
      <vt:lpstr>Nature and scope of the problem</vt:lpstr>
      <vt:lpstr>Critique of the PESTEL framework</vt:lpstr>
      <vt:lpstr>PowerPoint Presentation</vt:lpstr>
      <vt:lpstr>Critique of the cause and effect model</vt:lpstr>
      <vt:lpstr>Application of the cause and effect model</vt:lpstr>
      <vt:lpstr>Key findings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Name: Dalia Juliana Plesca  Student ID:  g60906  Lecturer’s Name: Annamarie Dufficy Anita Nan  Module Code:  LCLM 4004  Module Name:  Problem Solving and Decision-Making  Component 1:  Basil’s Bakery</dc:title>
  <dc:creator>Dalia-Juliana Plesca</dc:creator>
  <cp:lastModifiedBy>Dalia-Juliana Plesca</cp:lastModifiedBy>
  <cp:revision>1</cp:revision>
  <dcterms:created xsi:type="dcterms:W3CDTF">2026-10-15T18:28:53Z</dcterms:created>
  <dcterms:modified xsi:type="dcterms:W3CDTF">2026-10-15T22:38:57Z</dcterms:modified>
</cp:coreProperties>
</file>