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8" r:id="rId6"/>
    <p:sldId id="269" r:id="rId7"/>
    <p:sldId id="270" r:id="rId8"/>
    <p:sldId id="260" r:id="rId9"/>
    <p:sldId id="274" r:id="rId10"/>
    <p:sldId id="261" r:id="rId11"/>
    <p:sldId id="262" r:id="rId12"/>
    <p:sldId id="263" r:id="rId13"/>
    <p:sldId id="264" r:id="rId14"/>
    <p:sldId id="265" r:id="rId15"/>
    <p:sldId id="266" r:id="rId16"/>
    <p:sldId id="271" r:id="rId17"/>
    <p:sldId id="272" r:id="rId18"/>
    <p:sldId id="273" r:id="rId19"/>
    <p:sldId id="26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434030-F5ED-D54F-9AEC-A90079BA34EE}" v="11" dt="2021-09-22T09:17:03.7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809"/>
    <p:restoredTop sz="96327"/>
  </p:normalViewPr>
  <p:slideViewPr>
    <p:cSldViewPr snapToGrid="0" snapToObjects="1">
      <p:cViewPr varScale="1">
        <p:scale>
          <a:sx n="102" d="100"/>
          <a:sy n="102" d="100"/>
        </p:scale>
        <p:origin x="216" y="9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06DEE-F5BF-A547-9058-433BA18475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F9675F-4481-084C-983B-4F32065603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2283E7-F19B-8649-ACE0-231D66231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CFE859-76A6-474E-B190-DB850F16F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8C47E-D9A0-E24B-A943-D9256DDA7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374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4E6B5-C0A5-3540-B19E-7C1799F59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D8857-2A40-2A43-A946-8AA5352067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4C80E-7C38-6A4E-AA05-083B8C04D2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E2DC8F-086C-E745-9744-3C3A462E3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081F6E-6B0C-2A44-A04F-7F79FCDF3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089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7D8C8-9594-4044-AEE1-9224656F0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A619E0-82E4-1449-AE53-C8B1798D00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512376-1AD6-514C-B0F7-38678B950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F6F680-1E2B-F249-9910-6FF83DFC9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BDE6E-BFF4-2144-8CD4-7C1972416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894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4F7DB-2138-E443-947E-F17FC60FD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833DD-D287-6A42-B9C4-6A3EDD78AA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619FB1-CD83-8843-A0DD-DB7A46A71E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3FE5D8-4385-634C-BE12-6B23A62EC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4624BB-EFBC-FE45-9D72-3E3C4B08F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FD1C18-6F88-A14A-B84D-0A7634E35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618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604D5-24B0-2448-BDC5-2C1799CEA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6EDAD7-AD2B-6041-A6A8-3F817C50BC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A85EF5-47F3-9146-8B87-4B3E190D18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E32F81-B1DD-264B-AABE-32FA9D483D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44CB4D-A4CA-A048-87E3-3AC59555E0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A1C502-98D4-384D-B579-DFA24374F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9/27/21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AD91A4-1D2D-C244-81F4-D35D7F96D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55C3AD-8A9B-CB49-9A5D-412720ABC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226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74C27-B6E6-AF4E-B753-A59D8716A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A37338-78F8-F543-ACD2-C3F58A84B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9/27/21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74D0E0-4D67-CD48-A02C-DD240C2F3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E369FF-CE3F-DA48-A382-D665962D2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276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39528B-F479-E74B-962B-2EB0726E6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9/27/21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0C623D-0700-924C-A4CF-E80C0078C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A60D79-8BE9-DE4F-AD88-F8D276584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1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294EB-5642-E84D-81BF-4D60723ED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D3D3E-A8FC-754D-B27E-7B8EFC9E8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D3E4C3-5261-C449-A314-91A1B129C9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50CB08-B6F9-6647-97A3-B7A540269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724C26-0781-8B42-910D-92C1ACD74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9D737-7E63-0648-86A6-E77D2C423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670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F30F5-F5FC-8148-A8D5-DFEC43BF7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84DD03-BCD5-F141-9F55-DFCA11A886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ED4A-7262-CF4A-8B7A-C8F69C587A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C11DD8-56B4-2449-BABB-755817512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CA8F4-E008-7140-B4FD-C41E1B899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23A8E-1865-1145-A777-230471BB4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52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D01FC-43EF-514C-AF57-FFBF71554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865A6A-AD09-A548-8462-B66290B6E2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C55179-3F84-7342-BC83-51D2B2CE9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97E870-1999-CD49-9B0E-29577D5BB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C9F406-1E8F-BE4A-AE42-B93965FF2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600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7E03B7-583C-DB4C-8A3E-E7EB644325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70F817-6F9F-6C46-ABE4-9457957029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52F3FD-1CC4-CA44-A34C-DD3A9C438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18223-9E98-5842-9C9A-590AB4314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F241A-993A-D246-ADF1-1790B00C3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553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48C1DB-3ACB-7F48-B480-40F0D471A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E41C2A-90E5-AC45-953D-7A91FCC04C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7BAA29-1F47-D64D-B5E0-9A97FDA95C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D7595C-0650-D741-82E4-4BB5ED98DE47}" type="datetimeFigureOut">
              <a:rPr lang="en-US" smtClean="0"/>
              <a:t>9/27/21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6C72A2-A78F-944B-9E3A-DB85F4C6F3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B84A9-14D7-0341-8526-04BD4D64A7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265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E5B45-6368-824F-A5B4-3A9D020712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6007 Support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55B6C6-80BD-AD4E-A9C8-7B01A45D0C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3872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409CE-BB30-9D4B-B8F8-38989475F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03345-3764-EA47-BDC6-405AB404D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Planning and structure of the assignment</a:t>
            </a:r>
          </a:p>
          <a:p>
            <a:pPr fontAlgn="base"/>
            <a:r>
              <a:rPr lang="en-GB" dirty="0"/>
              <a:t>Finding suitable literature based on a critical incident</a:t>
            </a:r>
          </a:p>
          <a:p>
            <a:pPr fontAlgn="base"/>
            <a:r>
              <a:rPr lang="en-GB" dirty="0"/>
              <a:t>Reviewing literature</a:t>
            </a:r>
          </a:p>
          <a:p>
            <a:pPr fontAlgn="base"/>
            <a:r>
              <a:rPr lang="en-GB" dirty="0"/>
              <a:t>Being critical in approaching work</a:t>
            </a:r>
          </a:p>
          <a:p>
            <a:pPr fontAlgn="base"/>
            <a:r>
              <a:rPr lang="en-GB" dirty="0"/>
              <a:t>Opportunity to discuss your assignment in general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9133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7F785-BC30-7B41-8C8B-9B540A4DF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C2CD4-E5E3-0544-B162-C0A461D67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Before starting the assignment – plan the main structural elements</a:t>
            </a:r>
          </a:p>
          <a:p>
            <a:pPr lvl="3"/>
            <a:r>
              <a:rPr lang="en-US" dirty="0"/>
              <a:t>There is a suggested overall structure in the assignment brief</a:t>
            </a:r>
          </a:p>
          <a:p>
            <a:pPr lvl="3"/>
            <a:endParaRPr lang="en-US" dirty="0"/>
          </a:p>
          <a:p>
            <a:r>
              <a:rPr lang="en-US" dirty="0"/>
              <a:t>Once you know the structure overall, consider how you might structure each of these sections</a:t>
            </a:r>
          </a:p>
          <a:p>
            <a:endParaRPr lang="en-US" dirty="0"/>
          </a:p>
          <a:p>
            <a:r>
              <a:rPr lang="en-US" dirty="0"/>
              <a:t>This is important as each section serves a very different purpose – consider:</a:t>
            </a:r>
          </a:p>
          <a:p>
            <a:pPr lvl="1"/>
            <a:r>
              <a:rPr lang="en-US" dirty="0"/>
              <a:t>What is the purpose of this section?</a:t>
            </a:r>
          </a:p>
          <a:p>
            <a:pPr lvl="1"/>
            <a:r>
              <a:rPr lang="en-US" dirty="0"/>
              <a:t>What content and structure achieves this?</a:t>
            </a:r>
          </a:p>
          <a:p>
            <a:pPr lvl="1"/>
            <a:r>
              <a:rPr lang="en-US" dirty="0"/>
              <a:t>Remember! The structure we have defined links directly to the mark scheme!</a:t>
            </a:r>
          </a:p>
        </p:txBody>
      </p:sp>
    </p:spTree>
    <p:extLst>
      <p:ext uri="{BB962C8B-B14F-4D97-AF65-F5344CB8AC3E}">
        <p14:creationId xmlns:p14="http://schemas.microsoft.com/office/powerpoint/2010/main" val="2359148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6F070-244B-B143-85E6-2C08471E5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Example: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DCD44-2C10-4949-BA18-5E837E6B1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the purpose of the introduction?</a:t>
            </a:r>
          </a:p>
          <a:p>
            <a:endParaRPr lang="en-US" dirty="0"/>
          </a:p>
          <a:p>
            <a:r>
              <a:rPr lang="en-US" dirty="0"/>
              <a:t>Introduce the reader to a number of things, possibly:</a:t>
            </a:r>
          </a:p>
          <a:p>
            <a:pPr lvl="2"/>
            <a:r>
              <a:rPr lang="en-US" dirty="0"/>
              <a:t>The assignment question</a:t>
            </a:r>
          </a:p>
          <a:p>
            <a:pPr lvl="2"/>
            <a:r>
              <a:rPr lang="en-US" dirty="0"/>
              <a:t>What is a critical incident</a:t>
            </a:r>
          </a:p>
          <a:p>
            <a:pPr lvl="2"/>
            <a:r>
              <a:rPr lang="en-US" dirty="0"/>
              <a:t>Why is it important</a:t>
            </a:r>
          </a:p>
          <a:p>
            <a:pPr lvl="2"/>
            <a:r>
              <a:rPr lang="en-US" dirty="0"/>
              <a:t>Key terminology</a:t>
            </a:r>
          </a:p>
          <a:p>
            <a:pPr lvl="2"/>
            <a:r>
              <a:rPr lang="en-US" dirty="0"/>
              <a:t>What will you be doing in the assignment</a:t>
            </a:r>
          </a:p>
        </p:txBody>
      </p:sp>
    </p:spTree>
    <p:extLst>
      <p:ext uri="{BB962C8B-B14F-4D97-AF65-F5344CB8AC3E}">
        <p14:creationId xmlns:p14="http://schemas.microsoft.com/office/powerpoint/2010/main" val="593378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509E5-9252-A044-8F18-8E82FD6A7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role of critical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79056-B851-6A4C-8AC5-C16B20E651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this section you need to demonstrate you have an awareness of why reflection is important and and what can be done in terms of reflection</a:t>
            </a:r>
          </a:p>
          <a:p>
            <a:endParaRPr lang="en-US" dirty="0"/>
          </a:p>
          <a:p>
            <a:r>
              <a:rPr lang="en-US" dirty="0"/>
              <a:t>Can discuss: </a:t>
            </a:r>
          </a:p>
          <a:p>
            <a:pPr lvl="1"/>
            <a:r>
              <a:rPr lang="en-US" dirty="0"/>
              <a:t>Reflective models</a:t>
            </a:r>
          </a:p>
          <a:p>
            <a:pPr lvl="1"/>
            <a:r>
              <a:rPr lang="en-US" dirty="0"/>
              <a:t>ITE/Curriculum Reform in Wales</a:t>
            </a:r>
          </a:p>
          <a:p>
            <a:pPr lvl="1"/>
            <a:r>
              <a:rPr lang="en-US" dirty="0"/>
              <a:t>Professional Standards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Make sure to cite any texts referred to!</a:t>
            </a:r>
          </a:p>
        </p:txBody>
      </p:sp>
    </p:spTree>
    <p:extLst>
      <p:ext uri="{BB962C8B-B14F-4D97-AF65-F5344CB8AC3E}">
        <p14:creationId xmlns:p14="http://schemas.microsoft.com/office/powerpoint/2010/main" val="2297798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69761-5ED1-8A45-95D2-244AFD367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Observation/Context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707A6-025C-E446-8098-17624794F9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Introduce the context/setting of the observation </a:t>
            </a:r>
          </a:p>
          <a:p>
            <a:endParaRPr lang="en-US" dirty="0"/>
          </a:p>
          <a:p>
            <a:r>
              <a:rPr lang="en-US" dirty="0"/>
              <a:t>MUST be BERA compliant</a:t>
            </a:r>
          </a:p>
        </p:txBody>
      </p:sp>
    </p:spTree>
    <p:extLst>
      <p:ext uri="{BB962C8B-B14F-4D97-AF65-F5344CB8AC3E}">
        <p14:creationId xmlns:p14="http://schemas.microsoft.com/office/powerpoint/2010/main" val="3840808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1E3AAB1-66CB-9646-A190-96EF9DEA8C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0728" y="184870"/>
            <a:ext cx="10295347" cy="4831973"/>
          </a:xfrm>
          <a:prstGeom prst="rect">
            <a:avLst/>
          </a:prstGeom>
        </p:spPr>
      </p:pic>
      <p:sp>
        <p:nvSpPr>
          <p:cNvPr id="5" name="Left Brace 4">
            <a:extLst>
              <a:ext uri="{FF2B5EF4-FFF2-40B4-BE49-F238E27FC236}">
                <a16:creationId xmlns:a16="http://schemas.microsoft.com/office/drawing/2014/main" id="{47721FB8-4167-6444-B71B-1841FB7EB644}"/>
              </a:ext>
            </a:extLst>
          </p:cNvPr>
          <p:cNvSpPr/>
          <p:nvPr/>
        </p:nvSpPr>
        <p:spPr>
          <a:xfrm>
            <a:off x="1286283" y="184870"/>
            <a:ext cx="474445" cy="1087394"/>
          </a:xfrm>
          <a:prstGeom prst="leftBrac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Left Brace 5">
            <a:extLst>
              <a:ext uri="{FF2B5EF4-FFF2-40B4-BE49-F238E27FC236}">
                <a16:creationId xmlns:a16="http://schemas.microsoft.com/office/drawing/2014/main" id="{18B6235F-6F73-374A-BC0A-F4BF9C2AC94B}"/>
              </a:ext>
            </a:extLst>
          </p:cNvPr>
          <p:cNvSpPr/>
          <p:nvPr/>
        </p:nvSpPr>
        <p:spPr>
          <a:xfrm>
            <a:off x="1286282" y="1458783"/>
            <a:ext cx="474445" cy="3471026"/>
          </a:xfrm>
          <a:prstGeom prst="leftBrac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A0D87D-5509-8C47-950C-618C2694BB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7226" y="5770938"/>
            <a:ext cx="8558849" cy="902192"/>
          </a:xfrm>
          <a:prstGeom prst="rect">
            <a:avLst/>
          </a:prstGeom>
        </p:spPr>
      </p:pic>
      <p:sp>
        <p:nvSpPr>
          <p:cNvPr id="8" name="Left Brace 7">
            <a:extLst>
              <a:ext uri="{FF2B5EF4-FFF2-40B4-BE49-F238E27FC236}">
                <a16:creationId xmlns:a16="http://schemas.microsoft.com/office/drawing/2014/main" id="{FF262ECF-A81D-2945-845D-FAAD1D82506E}"/>
              </a:ext>
            </a:extLst>
          </p:cNvPr>
          <p:cNvSpPr/>
          <p:nvPr/>
        </p:nvSpPr>
        <p:spPr>
          <a:xfrm>
            <a:off x="3260003" y="5770938"/>
            <a:ext cx="474445" cy="902192"/>
          </a:xfrm>
          <a:prstGeom prst="leftBrac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1DAE619-7AEF-1449-9B5F-6E2D840DA0F0}"/>
              </a:ext>
            </a:extLst>
          </p:cNvPr>
          <p:cNvSpPr txBox="1"/>
          <p:nvPr/>
        </p:nvSpPr>
        <p:spPr>
          <a:xfrm>
            <a:off x="1" y="184870"/>
            <a:ext cx="12862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Intro to BERA and anonymity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D46E43-2472-3C47-BBD7-8036428044C6}"/>
              </a:ext>
            </a:extLst>
          </p:cNvPr>
          <p:cNvSpPr txBox="1"/>
          <p:nvPr/>
        </p:nvSpPr>
        <p:spPr>
          <a:xfrm>
            <a:off x="0" y="2871130"/>
            <a:ext cx="1422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Generic identification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24526D-058C-7B44-BA81-A5C35FC05C38}"/>
              </a:ext>
            </a:extLst>
          </p:cNvPr>
          <p:cNvSpPr txBox="1"/>
          <p:nvPr/>
        </p:nvSpPr>
        <p:spPr>
          <a:xfrm>
            <a:off x="1956409" y="5817318"/>
            <a:ext cx="1422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Anonymized in references</a:t>
            </a:r>
          </a:p>
        </p:txBody>
      </p:sp>
    </p:spTree>
    <p:extLst>
      <p:ext uri="{BB962C8B-B14F-4D97-AF65-F5344CB8AC3E}">
        <p14:creationId xmlns:p14="http://schemas.microsoft.com/office/powerpoint/2010/main" val="1078975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6F070-244B-B143-85E6-2C08471E5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Example: The critical Incident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DCD44-2C10-4949-BA18-5E837E6B1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the purpose of this section?</a:t>
            </a:r>
          </a:p>
          <a:p>
            <a:endParaRPr lang="en-US" dirty="0"/>
          </a:p>
          <a:p>
            <a:r>
              <a:rPr lang="en-US" dirty="0"/>
              <a:t>Introduce the reader to a number of things, possibly:</a:t>
            </a:r>
          </a:p>
          <a:p>
            <a:pPr lvl="2"/>
            <a:r>
              <a:rPr lang="en-US" dirty="0"/>
              <a:t>What your CI was</a:t>
            </a:r>
          </a:p>
          <a:p>
            <a:pPr lvl="2"/>
            <a:r>
              <a:rPr lang="en-US" dirty="0"/>
              <a:t>Which part of your observation is the CI (make sure you identify the one aspect that is the CI)</a:t>
            </a:r>
          </a:p>
          <a:p>
            <a:pPr lvl="2"/>
            <a:r>
              <a:rPr lang="en-US" dirty="0"/>
              <a:t>Link it to at least one of the 4 purposes – how does it link? </a:t>
            </a:r>
          </a:p>
        </p:txBody>
      </p:sp>
    </p:spTree>
    <p:extLst>
      <p:ext uri="{BB962C8B-B14F-4D97-AF65-F5344CB8AC3E}">
        <p14:creationId xmlns:p14="http://schemas.microsoft.com/office/powerpoint/2010/main" val="751621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E0A7B-0F6A-8D49-BAE3-454FE505F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US" dirty="0"/>
              <a:t>The four purposes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CE7F2-31FA-5D42-B91C-2616E09A42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137558"/>
            <a:ext cx="3505494" cy="4086261"/>
          </a:xfrm>
        </p:spPr>
        <p:txBody>
          <a:bodyPr>
            <a:normAutofit/>
          </a:bodyPr>
          <a:lstStyle/>
          <a:p>
            <a:r>
              <a:rPr lang="en-US" sz="2000" dirty="0"/>
              <a:t>Will be covered in detail this week in 008</a:t>
            </a:r>
          </a:p>
          <a:p>
            <a:endParaRPr lang="en-US" sz="2000" dirty="0"/>
          </a:p>
          <a:p>
            <a:r>
              <a:rPr lang="en-US" sz="2000" dirty="0"/>
              <a:t>Part of the Donaldson curriculum review – stated that:</a:t>
            </a:r>
          </a:p>
          <a:p>
            <a:pPr lvl="1"/>
            <a:r>
              <a:rPr lang="en-GB" sz="2000" dirty="0"/>
              <a:t>The curriculum should have four purposes that mean all children and young people will be</a:t>
            </a:r>
          </a:p>
          <a:p>
            <a:pPr lvl="1"/>
            <a:endParaRPr lang="en-GB" sz="2000" dirty="0"/>
          </a:p>
          <a:p>
            <a:r>
              <a:rPr lang="en-GB" sz="2000" dirty="0"/>
              <a:t>Make sure to describe your incident, and consider its links to these</a:t>
            </a:r>
            <a:endParaRPr lang="en-US" sz="20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F5E9BC-A2FB-1D40-BA42-BEFCFDF22F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117459"/>
            <a:ext cx="6019331" cy="4619835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54288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F4CAC-09DA-5941-B0F8-2B3709BB74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Finding Suitable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FBCEA-7DA0-8D42-986F-D55CF69246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Once you have your CI, consider the the literature you could use that links to it</a:t>
            </a:r>
          </a:p>
          <a:p>
            <a:endParaRPr lang="en-US" dirty="0"/>
          </a:p>
          <a:p>
            <a:r>
              <a:rPr lang="en-US" dirty="0"/>
              <a:t>You can use the library Journal Search or even sites like Google scholar – make a list of key words related to the areas you are exploring</a:t>
            </a:r>
          </a:p>
          <a:p>
            <a:endParaRPr lang="en-US" dirty="0"/>
          </a:p>
          <a:p>
            <a:r>
              <a:rPr lang="en-US" dirty="0"/>
              <a:t>Be wary when you are considering your literature</a:t>
            </a:r>
          </a:p>
        </p:txBody>
      </p:sp>
    </p:spTree>
    <p:extLst>
      <p:ext uri="{BB962C8B-B14F-4D97-AF65-F5344CB8AC3E}">
        <p14:creationId xmlns:p14="http://schemas.microsoft.com/office/powerpoint/2010/main" val="18187018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18E8E-1412-1D48-B0B6-A4C7237C8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aspects to consider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C4947-AC71-1248-97C4-C8DEF8F0C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Who is writing the text? Are they key to the field?</a:t>
            </a:r>
          </a:p>
          <a:p>
            <a:endParaRPr lang="en-US" dirty="0"/>
          </a:p>
          <a:p>
            <a:r>
              <a:rPr lang="en-US" dirty="0"/>
              <a:t>Where is it published? Is it a peer reviewed article? Blogs and general articles are difficult in that they can be unsubstantiated</a:t>
            </a:r>
          </a:p>
          <a:p>
            <a:endParaRPr lang="en-US" dirty="0"/>
          </a:p>
          <a:p>
            <a:r>
              <a:rPr lang="en-US" dirty="0"/>
              <a:t>Don’t rely too much on single texts – ensure a wider and balanced perspective</a:t>
            </a:r>
          </a:p>
          <a:p>
            <a:endParaRPr lang="en-US" dirty="0"/>
          </a:p>
          <a:p>
            <a:r>
              <a:rPr lang="en-US" dirty="0"/>
              <a:t>Beware of making blanket unsubstantiated statements e.g. </a:t>
            </a:r>
            <a:r>
              <a:rPr lang="en-US" i="1" dirty="0"/>
              <a:t>reflection is an important part of the teaching profession </a:t>
            </a:r>
            <a:r>
              <a:rPr lang="en-US" dirty="0"/>
              <a:t>&lt;- no doubt there is literature to support that!</a:t>
            </a:r>
          </a:p>
        </p:txBody>
      </p:sp>
    </p:spTree>
    <p:extLst>
      <p:ext uri="{BB962C8B-B14F-4D97-AF65-F5344CB8AC3E}">
        <p14:creationId xmlns:p14="http://schemas.microsoft.com/office/powerpoint/2010/main" val="10065216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1833B-89AC-304E-BD4C-B2FE5C400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Conducting a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636A5-9A7E-3145-A7A7-78570C4AA7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Consider your structure, what area areas are you discussing</a:t>
            </a:r>
          </a:p>
          <a:p>
            <a:endParaRPr lang="en-US" dirty="0"/>
          </a:p>
          <a:p>
            <a:r>
              <a:rPr lang="en-US" dirty="0"/>
              <a:t>A possible approach is </a:t>
            </a:r>
          </a:p>
          <a:p>
            <a:pPr lvl="2"/>
            <a:r>
              <a:rPr lang="en-US" dirty="0"/>
              <a:t>The literature supporting</a:t>
            </a:r>
          </a:p>
          <a:p>
            <a:pPr lvl="2"/>
            <a:r>
              <a:rPr lang="en-US" dirty="0"/>
              <a:t>The literature that is against or questions</a:t>
            </a:r>
          </a:p>
          <a:p>
            <a:pPr lvl="2"/>
            <a:r>
              <a:rPr lang="en-US" dirty="0"/>
              <a:t>Critical conclusions</a:t>
            </a:r>
          </a:p>
          <a:p>
            <a:pPr lvl="2"/>
            <a:endParaRPr lang="en-US" dirty="0"/>
          </a:p>
          <a:p>
            <a:pPr marL="914400" lvl="2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3670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F0F71-7155-F143-B1CB-78C5126BF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considerations for a Lit Review 1/2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8755D-7308-7146-84F4-B44A4A32A2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 What are the significant and established themes of your topic? What are the relevant sources? Why? Are they reliable sources? Why? </a:t>
            </a:r>
          </a:p>
          <a:p>
            <a:pPr marL="0" indent="0">
              <a:buNone/>
            </a:pPr>
            <a:r>
              <a:rPr lang="en-GB" dirty="0"/>
              <a:t>• What are the recent developments? Are they significant? Why? </a:t>
            </a:r>
          </a:p>
          <a:p>
            <a:pPr marL="0" indent="0">
              <a:buNone/>
            </a:pPr>
            <a:r>
              <a:rPr lang="en-GB" dirty="0"/>
              <a:t>• What are the strengths of the themes of your chosen topic? What evidence have you found that supports this?</a:t>
            </a:r>
          </a:p>
          <a:p>
            <a:pPr marL="0" indent="0">
              <a:buNone/>
            </a:pPr>
            <a:r>
              <a:rPr lang="en-GB" dirty="0"/>
              <a:t>• Where are the gaps or weak areas in the literature? What are they?</a:t>
            </a:r>
          </a:p>
          <a:p>
            <a:pPr marL="0" indent="0">
              <a:buNone/>
            </a:pPr>
            <a:r>
              <a:rPr lang="en-GB" dirty="0"/>
              <a:t>• Are there areas of controversy? What are they?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99926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F0F71-7155-F143-B1CB-78C5126BF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considerations for a Lit Review 2/2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8755D-7308-7146-84F4-B44A4A32A2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 What do you think? Why do you think that? (Based on the evidence you have gathered.)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How does your CI link into this? (Try to give an explicit statement for your reader).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94486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87EB6-C49D-B240-A67B-5CBC52B6F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Being Critical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05582-73E8-BC45-84F3-F6A6F106F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Being critical can be difficult – try to constantly question what you are writing in your assignments</a:t>
            </a:r>
          </a:p>
          <a:p>
            <a:endParaRPr lang="en-US" dirty="0"/>
          </a:p>
          <a:p>
            <a:r>
              <a:rPr lang="en-US" dirty="0"/>
              <a:t>Question the literature – e.g. a study shows that a specific technique works – where was it tried? What was the context? Are assumptions being made? Does other literature argue a differing point?</a:t>
            </a:r>
          </a:p>
          <a:p>
            <a:endParaRPr lang="en-US" dirty="0"/>
          </a:p>
          <a:p>
            <a:r>
              <a:rPr lang="en-US" dirty="0"/>
              <a:t>Your work – e.g. X has shown my Y – What is wrong with that? Could you be using a limited scope to make a decision, are you biased? Does the literature support you</a:t>
            </a:r>
          </a:p>
        </p:txBody>
      </p:sp>
    </p:spTree>
    <p:extLst>
      <p:ext uri="{BB962C8B-B14F-4D97-AF65-F5344CB8AC3E}">
        <p14:creationId xmlns:p14="http://schemas.microsoft.com/office/powerpoint/2010/main" val="34978168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DE437-6AE0-0944-BAC5-A38F41A04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Using citations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93826-8FBF-4D40-A0EB-B8706BBB99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Citations built into text – work with flow of reading</a:t>
            </a:r>
          </a:p>
          <a:p>
            <a:endParaRPr lang="en-US" dirty="0"/>
          </a:p>
          <a:p>
            <a:r>
              <a:rPr lang="en-US" dirty="0"/>
              <a:t>Clear where points are attributed to authors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F7D0A0-E7E4-C34A-9CE5-040EFDC72F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40811"/>
            <a:ext cx="12192000" cy="2325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7280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3DDA4-3E9F-8242-AC3A-2BBF84F43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Big issues last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79256-6CE8-1844-960E-782DA1AA5A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Using unsuitable sources (heavy reliance on legislation, blogs, self published books)</a:t>
            </a:r>
          </a:p>
          <a:p>
            <a:r>
              <a:rPr lang="en-US" dirty="0"/>
              <a:t>Not citing – over citing</a:t>
            </a:r>
          </a:p>
          <a:p>
            <a:r>
              <a:rPr lang="en-US" dirty="0"/>
              <a:t>Critical of the teacher observed/unprofessional language</a:t>
            </a:r>
          </a:p>
          <a:p>
            <a:r>
              <a:rPr lang="en-US" dirty="0"/>
              <a:t>Identifying next steps for the teacher and not yourself</a:t>
            </a:r>
          </a:p>
          <a:p>
            <a:r>
              <a:rPr lang="en-US" dirty="0"/>
              <a:t>Referring to the incident/next steps in the lit review – keep them separate!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5679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BD548-18B3-FA47-9BFD-DFC832B3C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Section lengths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8311B-66F3-A34B-9EA7-0B7B162668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Not strict, but a reason they exist!</a:t>
            </a:r>
          </a:p>
          <a:p>
            <a:endParaRPr lang="en-US" dirty="0"/>
          </a:p>
          <a:p>
            <a:pPr lvl="1"/>
            <a:r>
              <a:rPr lang="en-GB" dirty="0"/>
              <a:t>INTRODUCTION (approximately 250 words) </a:t>
            </a:r>
          </a:p>
          <a:p>
            <a:pPr lvl="1"/>
            <a:r>
              <a:rPr lang="en-GB" dirty="0"/>
              <a:t>THE ROLE OF CRITICAL REFLECTION (approximately 500 words) </a:t>
            </a:r>
          </a:p>
          <a:p>
            <a:pPr lvl="1"/>
            <a:r>
              <a:rPr lang="en-GB" dirty="0"/>
              <a:t>OBSERVATION School &amp; Class context (approximately 250 words) </a:t>
            </a:r>
          </a:p>
          <a:p>
            <a:pPr lvl="1"/>
            <a:r>
              <a:rPr lang="en-GB" dirty="0"/>
              <a:t>CRITICAL INCIDENT LINKED TO DONALDSON’S FOUR PURPOSES (approximately 500 words)</a:t>
            </a:r>
          </a:p>
          <a:p>
            <a:pPr lvl="1"/>
            <a:r>
              <a:rPr lang="en-GB" dirty="0"/>
              <a:t>LITERATURE REVIEW (approximately 1,500 words)</a:t>
            </a:r>
          </a:p>
          <a:p>
            <a:pPr lvl="1"/>
            <a:r>
              <a:rPr lang="en-GB" dirty="0"/>
              <a:t>REFLECTION / EVALUATION &amp; NEXT STEPS (approximately 700 words)</a:t>
            </a:r>
          </a:p>
          <a:p>
            <a:pPr lvl="1"/>
            <a:r>
              <a:rPr lang="en-GB" dirty="0"/>
              <a:t>CONCLUSION (approximately 300 words)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3994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A5662-D855-3C44-82D1-1E9697B55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</a:t>
            </a:r>
            <a:r>
              <a:rPr lang="en-US"/>
              <a:t>general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21892-11CA-A947-B3A4-0772FA0FB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0746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2256</TotalTime>
  <Words>911</Words>
  <Application>Microsoft Macintosh PowerPoint</Application>
  <PresentationFormat>Widescreen</PresentationFormat>
  <Paragraphs>113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6007 Support</vt:lpstr>
      <vt:lpstr>PowerPoint Presentation</vt:lpstr>
      <vt:lpstr>Planning</vt:lpstr>
      <vt:lpstr>Example: Introduction</vt:lpstr>
      <vt:lpstr>The role of critical reflection</vt:lpstr>
      <vt:lpstr>Observation/Context</vt:lpstr>
      <vt:lpstr>PowerPoint Presentation</vt:lpstr>
      <vt:lpstr>Example: The critical Incident</vt:lpstr>
      <vt:lpstr>The four purposes</vt:lpstr>
      <vt:lpstr>Finding Suitable Literature</vt:lpstr>
      <vt:lpstr>Some aspects to consider </vt:lpstr>
      <vt:lpstr>Conducting a Literature Review</vt:lpstr>
      <vt:lpstr>Some considerations for a Lit Review 1/2</vt:lpstr>
      <vt:lpstr>Some considerations for a Lit Review 2/2</vt:lpstr>
      <vt:lpstr>Being Critical </vt:lpstr>
      <vt:lpstr>Using citations</vt:lpstr>
      <vt:lpstr>Big issues last year</vt:lpstr>
      <vt:lpstr>Section lengths</vt:lpstr>
      <vt:lpstr>Some general support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6007 Support</dc:title>
  <dc:creator>Karl Jones</dc:creator>
  <cp:lastModifiedBy>Karl Jones</cp:lastModifiedBy>
  <cp:revision>6</cp:revision>
  <dcterms:created xsi:type="dcterms:W3CDTF">2020-12-13T19:37:52Z</dcterms:created>
  <dcterms:modified xsi:type="dcterms:W3CDTF">2021-09-27T10:07:41Z</dcterms:modified>
</cp:coreProperties>
</file>