
<file path=[Content_Types].xml><?xml version="1.0" encoding="utf-8"?>
<Types xmlns="http://schemas.openxmlformats.org/package/2006/content-types">
  <Override PartName="/ppt/slides/slide6.xml" ContentType="application/vnd.openxmlformats-officedocument.presentationml.slide+xml"/>
  <Override PartName="/ppt/diagrams/colors1.xml" ContentType="application/vnd.openxmlformats-officedocument.drawingml.diagramColors+xml"/>
  <Override PartName="/ppt/notesSlides/notesSlide2.xml" ContentType="application/vnd.openxmlformats-officedocument.presentationml.notesSlide+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Default Extension="rels" ContentType="application/vnd.openxmlformats-package.relationships+xml"/>
  <Default Extension="xml" ContentType="application/xml"/>
  <Override PartName="/ppt/notesMasters/notesMaster1.xml" ContentType="application/vnd.openxmlformats-officedocument.presentationml.notesMaster+xml"/>
  <Default Extension="fntdata" ContentType="application/x-fontdata"/>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drawing9.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colors6.xml" ContentType="application/vnd.openxmlformats-officedocument.drawingml.diagramColors+xml"/>
  <Override PartName="/ppt/notesSlides/notesSlide6.xml" ContentType="application/vnd.openxmlformats-officedocument.presentationml.notesSlide+xml"/>
  <Override PartName="/ppt/diagrams/quickStyle8.xml" ContentType="application/vnd.openxmlformats-officedocument.drawingml.diagramStyle+xml"/>
  <Override PartName="/ppt/diagrams/quickStyle9.xml" ContentType="application/vnd.openxmlformats-officedocument.drawingml.diagramStyle+xml"/>
  <Override PartName="/ppt/diagrams/drawing6.xml" ContentType="application/vnd.ms-office.drawingml.diagramDrawing+xml"/>
  <Override PartName="/ppt/diagrams/drawing7.xml" ContentType="application/vnd.ms-office.drawingml.diagramDrawing+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quickStyle6.xml" ContentType="application/vnd.openxmlformats-officedocument.drawingml.diagramStyle+xml"/>
  <Override PartName="/ppt/diagrams/quickStyle7.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presentation.xml" ContentType="application/vnd.openxmlformats-officedocument.presentationml.presentation.main+xml"/>
  <Override PartName="/ppt/slideLayouts/slideLayout1.xml" ContentType="application/vnd.openxmlformats-officedocument.presentationml.slideLayout+xml"/>
  <Override PartName="/ppt/diagrams/layout6.xml" ContentType="application/vnd.openxmlformats-officedocument.drawingml.diagramLayout+xml"/>
  <Override PartName="/ppt/diagrams/data9.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drawing8.xml" ContentType="application/vnd.ms-office.drawingml.diagramDrawing+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37"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Squada One" charset="0"/>
      <p:regular r:id="rId15"/>
    </p:embeddedFont>
    <p:embeddedFont>
      <p:font typeface="Roboto Condensed Light"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E5302B3B-1A91-4CB1-A6BF-22881AECBA33}">
  <a:tblStyle styleId="{E5302B3B-1A91-4CB1-A6BF-22881AECBA3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8351" autoAdjust="0"/>
  </p:normalViewPr>
  <p:slideViewPr>
    <p:cSldViewPr>
      <p:cViewPr varScale="1">
        <p:scale>
          <a:sx n="86" d="100"/>
          <a:sy n="86" d="100"/>
        </p:scale>
        <p:origin x="-906" y="-78"/>
      </p:cViewPr>
      <p:guideLst>
        <p:guide orient="horz" pos="1620"/>
        <p:guide pos="2880"/>
      </p:guideLst>
    </p:cSldViewPr>
  </p:slideViewPr>
  <p:notesTextViewPr>
    <p:cViewPr>
      <p:scale>
        <a:sx n="100" d="100"/>
        <a:sy n="100" d="100"/>
      </p:scale>
      <p:origin x="0" y="54"/>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BC69CE-B545-4A77-8B74-C2F10DB6909C}"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IN"/>
        </a:p>
      </dgm:t>
    </dgm:pt>
    <dgm:pt modelId="{F4F1F06A-090F-43D8-843B-CDE50EA187F5}">
      <dgm:prSet phldrT="[Text]" custT="1"/>
      <dgm:spPr/>
      <dgm:t>
        <a:bodyPr/>
        <a:lstStyle/>
        <a:p>
          <a:pPr algn="ctr"/>
          <a:r>
            <a:rPr lang="en-IN" sz="4800" dirty="0">
              <a:solidFill>
                <a:srgbClr val="FFC000"/>
              </a:solidFill>
              <a:effectLst>
                <a:glow rad="228600">
                  <a:schemeClr val="accent2">
                    <a:satMod val="175000"/>
                    <a:alpha val="40000"/>
                  </a:schemeClr>
                </a:glow>
              </a:effectLst>
              <a:latin typeface="+mn-lt"/>
            </a:rPr>
            <a:t>Table of Content</a:t>
          </a:r>
        </a:p>
      </dgm:t>
    </dgm:pt>
    <dgm:pt modelId="{872E0C4E-F04F-4CC6-AA8F-8B17FB4F94EC}" type="parTrans" cxnId="{6822C4BF-C114-4934-942B-6097A90FDD5F}">
      <dgm:prSet/>
      <dgm:spPr/>
      <dgm:t>
        <a:bodyPr/>
        <a:lstStyle/>
        <a:p>
          <a:endParaRPr lang="en-IN"/>
        </a:p>
      </dgm:t>
    </dgm:pt>
    <dgm:pt modelId="{1DAED296-7530-4D1C-B376-BEE76D3F1A2D}" type="sibTrans" cxnId="{6822C4BF-C114-4934-942B-6097A90FDD5F}">
      <dgm:prSet/>
      <dgm:spPr/>
      <dgm:t>
        <a:bodyPr/>
        <a:lstStyle/>
        <a:p>
          <a:endParaRPr lang="en-IN"/>
        </a:p>
      </dgm:t>
    </dgm:pt>
    <dgm:pt modelId="{81590A18-6055-474E-84E4-3AF0EAECC529}" type="pres">
      <dgm:prSet presAssocID="{01BC69CE-B545-4A77-8B74-C2F10DB6909C}" presName="linear" presStyleCnt="0">
        <dgm:presLayoutVars>
          <dgm:animLvl val="lvl"/>
          <dgm:resizeHandles val="exact"/>
        </dgm:presLayoutVars>
      </dgm:prSet>
      <dgm:spPr/>
      <dgm:t>
        <a:bodyPr/>
        <a:lstStyle/>
        <a:p>
          <a:endParaRPr lang="en-GB"/>
        </a:p>
      </dgm:t>
    </dgm:pt>
    <dgm:pt modelId="{347F0C35-D3B3-43C2-8173-F2F6A79C538B}" type="pres">
      <dgm:prSet presAssocID="{F4F1F06A-090F-43D8-843B-CDE50EA187F5}" presName="parentText" presStyleLbl="node1" presStyleIdx="0" presStyleCnt="1" custLinFactNeighborX="8599" custLinFactNeighborY="-44473">
        <dgm:presLayoutVars>
          <dgm:chMax val="0"/>
          <dgm:bulletEnabled val="1"/>
        </dgm:presLayoutVars>
      </dgm:prSet>
      <dgm:spPr/>
      <dgm:t>
        <a:bodyPr/>
        <a:lstStyle/>
        <a:p>
          <a:endParaRPr lang="en-GB"/>
        </a:p>
      </dgm:t>
    </dgm:pt>
  </dgm:ptLst>
  <dgm:cxnLst>
    <dgm:cxn modelId="{497F0156-C949-40BB-B554-094269D9D57A}" type="presOf" srcId="{F4F1F06A-090F-43D8-843B-CDE50EA187F5}" destId="{347F0C35-D3B3-43C2-8173-F2F6A79C538B}" srcOrd="0" destOrd="0" presId="urn:microsoft.com/office/officeart/2005/8/layout/vList2"/>
    <dgm:cxn modelId="{2D002453-12A5-4A7E-9184-F93F6B4DBC66}" type="presOf" srcId="{01BC69CE-B545-4A77-8B74-C2F10DB6909C}" destId="{81590A18-6055-474E-84E4-3AF0EAECC529}" srcOrd="0" destOrd="0" presId="urn:microsoft.com/office/officeart/2005/8/layout/vList2"/>
    <dgm:cxn modelId="{6822C4BF-C114-4934-942B-6097A90FDD5F}" srcId="{01BC69CE-B545-4A77-8B74-C2F10DB6909C}" destId="{F4F1F06A-090F-43D8-843B-CDE50EA187F5}" srcOrd="0" destOrd="0" parTransId="{872E0C4E-F04F-4CC6-AA8F-8B17FB4F94EC}" sibTransId="{1DAED296-7530-4D1C-B376-BEE76D3F1A2D}"/>
    <dgm:cxn modelId="{1DBBD82D-5098-47AF-9CDD-CB26EACB04AC}" type="presParOf" srcId="{81590A18-6055-474E-84E4-3AF0EAECC529}" destId="{347F0C35-D3B3-43C2-8173-F2F6A79C538B}"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F7E1A4-F0EB-48F6-9C57-8CFCE1651566}" type="doc">
      <dgm:prSet loTypeId="urn:microsoft.com/office/officeart/2005/8/layout/vList2" loCatId="list" qsTypeId="urn:microsoft.com/office/officeart/2005/8/quickstyle/3d2#1" qsCatId="3D" csTypeId="urn:microsoft.com/office/officeart/2005/8/colors/colorful2" csCatId="colorful" phldr="1"/>
      <dgm:spPr/>
      <dgm:t>
        <a:bodyPr/>
        <a:lstStyle/>
        <a:p>
          <a:endParaRPr lang="en-IN"/>
        </a:p>
      </dgm:t>
    </dgm:pt>
    <dgm:pt modelId="{2C774F1D-62F1-4F53-B9BE-1CBE7DA0AE83}">
      <dgm:prSet phldrT="[Text]" custT="1"/>
      <dgm:spPr/>
      <dgm:t>
        <a:bodyPr/>
        <a:lstStyle/>
        <a:p>
          <a:pPr algn="ctr"/>
          <a:r>
            <a:rPr lang="en-GB" sz="4800" b="0" dirty="0">
              <a:solidFill>
                <a:srgbClr val="FFC000"/>
              </a:solidFill>
              <a:latin typeface="+mj-lt"/>
            </a:rPr>
            <a:t>Introduction</a:t>
          </a:r>
          <a:endParaRPr lang="en-IN" sz="4800" b="0" dirty="0">
            <a:solidFill>
              <a:srgbClr val="FFC000"/>
            </a:solidFill>
            <a:latin typeface="+mj-lt"/>
          </a:endParaRPr>
        </a:p>
      </dgm:t>
    </dgm:pt>
    <dgm:pt modelId="{0DA0A1C1-401F-4615-A109-6B29B960BA6D}" type="parTrans" cxnId="{F67F5CD7-7C70-453D-8638-BCA202365C41}">
      <dgm:prSet/>
      <dgm:spPr/>
      <dgm:t>
        <a:bodyPr/>
        <a:lstStyle/>
        <a:p>
          <a:endParaRPr lang="en-IN"/>
        </a:p>
      </dgm:t>
    </dgm:pt>
    <dgm:pt modelId="{F6D911B5-A0F1-48CE-98EA-C52030953144}" type="sibTrans" cxnId="{F67F5CD7-7C70-453D-8638-BCA202365C41}">
      <dgm:prSet/>
      <dgm:spPr/>
      <dgm:t>
        <a:bodyPr/>
        <a:lstStyle/>
        <a:p>
          <a:endParaRPr lang="en-IN"/>
        </a:p>
      </dgm:t>
    </dgm:pt>
    <dgm:pt modelId="{5B14223F-A291-4507-A809-3829D84BB0D4}">
      <dgm:prSet phldrT="[Text]" phldr="1"/>
      <dgm:spPr/>
      <dgm:t>
        <a:bodyPr/>
        <a:lstStyle/>
        <a:p>
          <a:endParaRPr lang="en-IN"/>
        </a:p>
      </dgm:t>
    </dgm:pt>
    <dgm:pt modelId="{594B33AE-8F83-4858-B970-261108F47C18}" type="parTrans" cxnId="{FB9102A6-132E-437B-AC0B-473431938E23}">
      <dgm:prSet/>
      <dgm:spPr/>
      <dgm:t>
        <a:bodyPr/>
        <a:lstStyle/>
        <a:p>
          <a:endParaRPr lang="en-IN"/>
        </a:p>
      </dgm:t>
    </dgm:pt>
    <dgm:pt modelId="{FFC72690-198D-429B-B146-143E93EDB1A2}" type="sibTrans" cxnId="{FB9102A6-132E-437B-AC0B-473431938E23}">
      <dgm:prSet/>
      <dgm:spPr/>
      <dgm:t>
        <a:bodyPr/>
        <a:lstStyle/>
        <a:p>
          <a:endParaRPr lang="en-IN"/>
        </a:p>
      </dgm:t>
    </dgm:pt>
    <dgm:pt modelId="{035835AF-36B0-434A-B2E8-FB0D35168AA8}" type="pres">
      <dgm:prSet presAssocID="{98F7E1A4-F0EB-48F6-9C57-8CFCE1651566}" presName="linear" presStyleCnt="0">
        <dgm:presLayoutVars>
          <dgm:animLvl val="lvl"/>
          <dgm:resizeHandles val="exact"/>
        </dgm:presLayoutVars>
      </dgm:prSet>
      <dgm:spPr/>
      <dgm:t>
        <a:bodyPr/>
        <a:lstStyle/>
        <a:p>
          <a:endParaRPr lang="en-GB"/>
        </a:p>
      </dgm:t>
    </dgm:pt>
    <dgm:pt modelId="{D6C35285-696A-4904-ACA0-E1C4EA761915}" type="pres">
      <dgm:prSet presAssocID="{2C774F1D-62F1-4F53-B9BE-1CBE7DA0AE83}" presName="parentText" presStyleLbl="node1" presStyleIdx="0" presStyleCnt="1">
        <dgm:presLayoutVars>
          <dgm:chMax val="0"/>
          <dgm:bulletEnabled val="1"/>
        </dgm:presLayoutVars>
      </dgm:prSet>
      <dgm:spPr/>
      <dgm:t>
        <a:bodyPr/>
        <a:lstStyle/>
        <a:p>
          <a:endParaRPr lang="en-GB"/>
        </a:p>
      </dgm:t>
    </dgm:pt>
    <dgm:pt modelId="{88838750-52B0-4BD0-A580-1408E55D1D8E}" type="pres">
      <dgm:prSet presAssocID="{2C774F1D-62F1-4F53-B9BE-1CBE7DA0AE83}" presName="childText" presStyleLbl="revTx" presStyleIdx="0" presStyleCnt="1">
        <dgm:presLayoutVars>
          <dgm:bulletEnabled val="1"/>
        </dgm:presLayoutVars>
      </dgm:prSet>
      <dgm:spPr/>
      <dgm:t>
        <a:bodyPr/>
        <a:lstStyle/>
        <a:p>
          <a:endParaRPr lang="en-GB"/>
        </a:p>
      </dgm:t>
    </dgm:pt>
  </dgm:ptLst>
  <dgm:cxnLst>
    <dgm:cxn modelId="{FB9102A6-132E-437B-AC0B-473431938E23}" srcId="{2C774F1D-62F1-4F53-B9BE-1CBE7DA0AE83}" destId="{5B14223F-A291-4507-A809-3829D84BB0D4}" srcOrd="0" destOrd="0" parTransId="{594B33AE-8F83-4858-B970-261108F47C18}" sibTransId="{FFC72690-198D-429B-B146-143E93EDB1A2}"/>
    <dgm:cxn modelId="{C4067942-F44B-4CE9-A665-C026D1EC417C}" type="presOf" srcId="{5B14223F-A291-4507-A809-3829D84BB0D4}" destId="{88838750-52B0-4BD0-A580-1408E55D1D8E}" srcOrd="0" destOrd="0" presId="urn:microsoft.com/office/officeart/2005/8/layout/vList2"/>
    <dgm:cxn modelId="{0839B53C-FB68-4B21-AD36-10A657BE2E5A}" type="presOf" srcId="{2C774F1D-62F1-4F53-B9BE-1CBE7DA0AE83}" destId="{D6C35285-696A-4904-ACA0-E1C4EA761915}" srcOrd="0" destOrd="0" presId="urn:microsoft.com/office/officeart/2005/8/layout/vList2"/>
    <dgm:cxn modelId="{78E1374C-3054-4B61-B9B8-C2219F298666}" type="presOf" srcId="{98F7E1A4-F0EB-48F6-9C57-8CFCE1651566}" destId="{035835AF-36B0-434A-B2E8-FB0D35168AA8}" srcOrd="0" destOrd="0" presId="urn:microsoft.com/office/officeart/2005/8/layout/vList2"/>
    <dgm:cxn modelId="{F67F5CD7-7C70-453D-8638-BCA202365C41}" srcId="{98F7E1A4-F0EB-48F6-9C57-8CFCE1651566}" destId="{2C774F1D-62F1-4F53-B9BE-1CBE7DA0AE83}" srcOrd="0" destOrd="0" parTransId="{0DA0A1C1-401F-4615-A109-6B29B960BA6D}" sibTransId="{F6D911B5-A0F1-48CE-98EA-C52030953144}"/>
    <dgm:cxn modelId="{71173C12-1096-4635-BD27-B1069DF8FDC2}" type="presParOf" srcId="{035835AF-36B0-434A-B2E8-FB0D35168AA8}" destId="{D6C35285-696A-4904-ACA0-E1C4EA761915}" srcOrd="0" destOrd="0" presId="urn:microsoft.com/office/officeart/2005/8/layout/vList2"/>
    <dgm:cxn modelId="{B00CA516-A529-46EE-B46F-F927947CFA8F}" type="presParOf" srcId="{035835AF-36B0-434A-B2E8-FB0D35168AA8}" destId="{88838750-52B0-4BD0-A580-1408E55D1D8E}" srcOrd="1"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C63D31-851C-4EF1-8E94-9465B062C99C}" type="doc">
      <dgm:prSet loTypeId="urn:microsoft.com/office/officeart/2005/8/layout/vList2" loCatId="list" qsTypeId="urn:microsoft.com/office/officeart/2005/8/quickstyle/3d3" qsCatId="3D" csTypeId="urn:microsoft.com/office/officeart/2005/8/colors/accent6_5" csCatId="accent6" phldr="1"/>
      <dgm:spPr/>
      <dgm:t>
        <a:bodyPr/>
        <a:lstStyle/>
        <a:p>
          <a:endParaRPr lang="en-IN"/>
        </a:p>
      </dgm:t>
    </dgm:pt>
    <dgm:pt modelId="{90708E84-9E2C-4F93-BBA8-FD99F37D404D}">
      <dgm:prSet phldrT="[Text]" custT="1"/>
      <dgm:spPr/>
      <dgm:t>
        <a:bodyPr/>
        <a:lstStyle/>
        <a:p>
          <a:pPr algn="ctr"/>
          <a:r>
            <a:rPr lang="en-GB" sz="4000" b="0" dirty="0">
              <a:solidFill>
                <a:srgbClr val="FFC000"/>
              </a:solidFill>
              <a:effectLst>
                <a:glow rad="228600">
                  <a:schemeClr val="accent2">
                    <a:satMod val="175000"/>
                    <a:alpha val="40000"/>
                  </a:schemeClr>
                </a:glow>
              </a:effectLst>
              <a:latin typeface="+mn-lt"/>
            </a:rPr>
            <a:t>Understanding the industry</a:t>
          </a:r>
          <a:endParaRPr lang="en-IN" sz="4800" b="0" dirty="0">
            <a:solidFill>
              <a:srgbClr val="FFC000"/>
            </a:solidFill>
            <a:effectLst>
              <a:glow rad="228600">
                <a:schemeClr val="accent2">
                  <a:satMod val="175000"/>
                  <a:alpha val="40000"/>
                </a:schemeClr>
              </a:glow>
            </a:effectLst>
            <a:latin typeface="+mn-lt"/>
          </a:endParaRPr>
        </a:p>
      </dgm:t>
    </dgm:pt>
    <dgm:pt modelId="{B8BA45A1-1257-43E3-AEFB-D576AB7EE934}" type="parTrans" cxnId="{DF61B11E-4550-409D-8646-5F88646219DC}">
      <dgm:prSet/>
      <dgm:spPr/>
      <dgm:t>
        <a:bodyPr/>
        <a:lstStyle/>
        <a:p>
          <a:endParaRPr lang="en-IN"/>
        </a:p>
      </dgm:t>
    </dgm:pt>
    <dgm:pt modelId="{AAC0017D-75C6-4858-A046-609034021855}" type="sibTrans" cxnId="{DF61B11E-4550-409D-8646-5F88646219DC}">
      <dgm:prSet/>
      <dgm:spPr/>
      <dgm:t>
        <a:bodyPr/>
        <a:lstStyle/>
        <a:p>
          <a:endParaRPr lang="en-IN"/>
        </a:p>
      </dgm:t>
    </dgm:pt>
    <dgm:pt modelId="{6CAE2972-C054-4C2D-AB8B-3659D85D4762}">
      <dgm:prSet phldrT="[Text]" phldr="1"/>
      <dgm:spPr/>
      <dgm:t>
        <a:bodyPr/>
        <a:lstStyle/>
        <a:p>
          <a:endParaRPr lang="en-IN" dirty="0"/>
        </a:p>
      </dgm:t>
    </dgm:pt>
    <dgm:pt modelId="{9B00552C-1DF3-4A24-9415-290609BD619E}" type="parTrans" cxnId="{E26E15BE-9AFF-404E-A1D6-1251BE75418E}">
      <dgm:prSet/>
      <dgm:spPr/>
      <dgm:t>
        <a:bodyPr/>
        <a:lstStyle/>
        <a:p>
          <a:endParaRPr lang="en-IN"/>
        </a:p>
      </dgm:t>
    </dgm:pt>
    <dgm:pt modelId="{8B1F80EA-296A-4200-88BC-D54D371B5262}" type="sibTrans" cxnId="{E26E15BE-9AFF-404E-A1D6-1251BE75418E}">
      <dgm:prSet/>
      <dgm:spPr/>
      <dgm:t>
        <a:bodyPr/>
        <a:lstStyle/>
        <a:p>
          <a:endParaRPr lang="en-IN"/>
        </a:p>
      </dgm:t>
    </dgm:pt>
    <dgm:pt modelId="{ABA4B1FA-0FCC-448C-ACAF-10C4BEEBC972}" type="pres">
      <dgm:prSet presAssocID="{CCC63D31-851C-4EF1-8E94-9465B062C99C}" presName="linear" presStyleCnt="0">
        <dgm:presLayoutVars>
          <dgm:animLvl val="lvl"/>
          <dgm:resizeHandles val="exact"/>
        </dgm:presLayoutVars>
      </dgm:prSet>
      <dgm:spPr/>
      <dgm:t>
        <a:bodyPr/>
        <a:lstStyle/>
        <a:p>
          <a:endParaRPr lang="en-GB"/>
        </a:p>
      </dgm:t>
    </dgm:pt>
    <dgm:pt modelId="{16CAE373-2E6B-41F0-BBE3-4EBB8CDA4D6B}" type="pres">
      <dgm:prSet presAssocID="{90708E84-9E2C-4F93-BBA8-FD99F37D404D}" presName="parentText" presStyleLbl="node1" presStyleIdx="0" presStyleCnt="1">
        <dgm:presLayoutVars>
          <dgm:chMax val="0"/>
          <dgm:bulletEnabled val="1"/>
        </dgm:presLayoutVars>
      </dgm:prSet>
      <dgm:spPr/>
      <dgm:t>
        <a:bodyPr/>
        <a:lstStyle/>
        <a:p>
          <a:endParaRPr lang="en-GB"/>
        </a:p>
      </dgm:t>
    </dgm:pt>
    <dgm:pt modelId="{99B7764A-3567-4785-B511-1069413BD09B}" type="pres">
      <dgm:prSet presAssocID="{90708E84-9E2C-4F93-BBA8-FD99F37D404D}" presName="childText" presStyleLbl="revTx" presStyleIdx="0" presStyleCnt="1">
        <dgm:presLayoutVars>
          <dgm:bulletEnabled val="1"/>
        </dgm:presLayoutVars>
      </dgm:prSet>
      <dgm:spPr/>
      <dgm:t>
        <a:bodyPr/>
        <a:lstStyle/>
        <a:p>
          <a:endParaRPr lang="en-GB"/>
        </a:p>
      </dgm:t>
    </dgm:pt>
  </dgm:ptLst>
  <dgm:cxnLst>
    <dgm:cxn modelId="{DF61B11E-4550-409D-8646-5F88646219DC}" srcId="{CCC63D31-851C-4EF1-8E94-9465B062C99C}" destId="{90708E84-9E2C-4F93-BBA8-FD99F37D404D}" srcOrd="0" destOrd="0" parTransId="{B8BA45A1-1257-43E3-AEFB-D576AB7EE934}" sibTransId="{AAC0017D-75C6-4858-A046-609034021855}"/>
    <dgm:cxn modelId="{9618A9CB-EC7E-4205-82E6-D23351EE0D9C}" type="presOf" srcId="{90708E84-9E2C-4F93-BBA8-FD99F37D404D}" destId="{16CAE373-2E6B-41F0-BBE3-4EBB8CDA4D6B}" srcOrd="0" destOrd="0" presId="urn:microsoft.com/office/officeart/2005/8/layout/vList2"/>
    <dgm:cxn modelId="{E26E15BE-9AFF-404E-A1D6-1251BE75418E}" srcId="{90708E84-9E2C-4F93-BBA8-FD99F37D404D}" destId="{6CAE2972-C054-4C2D-AB8B-3659D85D4762}" srcOrd="0" destOrd="0" parTransId="{9B00552C-1DF3-4A24-9415-290609BD619E}" sibTransId="{8B1F80EA-296A-4200-88BC-D54D371B5262}"/>
    <dgm:cxn modelId="{E1D25A10-04DA-4324-B6BA-873FEF75D633}" type="presOf" srcId="{CCC63D31-851C-4EF1-8E94-9465B062C99C}" destId="{ABA4B1FA-0FCC-448C-ACAF-10C4BEEBC972}" srcOrd="0" destOrd="0" presId="urn:microsoft.com/office/officeart/2005/8/layout/vList2"/>
    <dgm:cxn modelId="{FB6D972A-6B70-4A4B-BEA8-E16BA0636527}" type="presOf" srcId="{6CAE2972-C054-4C2D-AB8B-3659D85D4762}" destId="{99B7764A-3567-4785-B511-1069413BD09B}" srcOrd="0" destOrd="0" presId="urn:microsoft.com/office/officeart/2005/8/layout/vList2"/>
    <dgm:cxn modelId="{8A0D145C-0DCE-48E8-BE25-EC82A5965F7C}" type="presParOf" srcId="{ABA4B1FA-0FCC-448C-ACAF-10C4BEEBC972}" destId="{16CAE373-2E6B-41F0-BBE3-4EBB8CDA4D6B}" srcOrd="0" destOrd="0" presId="urn:microsoft.com/office/officeart/2005/8/layout/vList2"/>
    <dgm:cxn modelId="{2BFFE1BB-5C8E-41CC-BDBD-11CD27CEE26E}" type="presParOf" srcId="{ABA4B1FA-0FCC-448C-ACAF-10C4BEEBC972}" destId="{99B7764A-3567-4785-B511-1069413BD09B}" srcOrd="1" destOrd="0" presId="urn:microsoft.com/office/officeart/2005/8/layout/vList2"/>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E50BBA-08E5-47F3-9E5D-BB52C03FB9E1}"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IN"/>
        </a:p>
      </dgm:t>
    </dgm:pt>
    <dgm:pt modelId="{A141EB75-FD05-4186-A999-E8105779205C}">
      <dgm:prSet phldrT="[Text]" custT="1"/>
      <dgm:spPr/>
      <dgm:t>
        <a:bodyPr/>
        <a:lstStyle/>
        <a:p>
          <a:pPr algn="ctr"/>
          <a:r>
            <a:rPr lang="en-GB" sz="3200" dirty="0">
              <a:solidFill>
                <a:srgbClr val="FFC000"/>
              </a:solidFill>
              <a:effectLst>
                <a:glow rad="228600">
                  <a:schemeClr val="accent2">
                    <a:satMod val="175000"/>
                    <a:alpha val="40000"/>
                  </a:schemeClr>
                </a:glow>
              </a:effectLst>
              <a:latin typeface="+mn-lt"/>
            </a:rPr>
            <a:t>Understanding the Technology</a:t>
          </a:r>
          <a:endParaRPr lang="en-IN" sz="3200" dirty="0">
            <a:solidFill>
              <a:srgbClr val="FFC000"/>
            </a:solidFill>
            <a:latin typeface="+mn-lt"/>
          </a:endParaRPr>
        </a:p>
      </dgm:t>
    </dgm:pt>
    <dgm:pt modelId="{109118A5-3D7C-4CC4-A47B-19D45728F4AB}" type="parTrans" cxnId="{038685DE-9C81-4B5C-8A1B-5066A2E810B4}">
      <dgm:prSet/>
      <dgm:spPr/>
      <dgm:t>
        <a:bodyPr/>
        <a:lstStyle/>
        <a:p>
          <a:endParaRPr lang="en-IN"/>
        </a:p>
      </dgm:t>
    </dgm:pt>
    <dgm:pt modelId="{8CECD1C4-CF66-4EF3-B7EA-2502CA83F0B1}" type="sibTrans" cxnId="{038685DE-9C81-4B5C-8A1B-5066A2E810B4}">
      <dgm:prSet/>
      <dgm:spPr/>
      <dgm:t>
        <a:bodyPr/>
        <a:lstStyle/>
        <a:p>
          <a:endParaRPr lang="en-IN"/>
        </a:p>
      </dgm:t>
    </dgm:pt>
    <dgm:pt modelId="{5CB4786E-19A2-4DB8-90C1-78D62A0340BE}">
      <dgm:prSet phldrT="[Text]" phldr="1"/>
      <dgm:spPr/>
      <dgm:t>
        <a:bodyPr/>
        <a:lstStyle/>
        <a:p>
          <a:endParaRPr lang="en-IN" dirty="0"/>
        </a:p>
      </dgm:t>
    </dgm:pt>
    <dgm:pt modelId="{0D4EF540-5595-4019-B33E-93A3CE0F4B88}" type="parTrans" cxnId="{1F3370AD-A791-454F-BA62-E91C941B088D}">
      <dgm:prSet/>
      <dgm:spPr/>
      <dgm:t>
        <a:bodyPr/>
        <a:lstStyle/>
        <a:p>
          <a:endParaRPr lang="en-IN"/>
        </a:p>
      </dgm:t>
    </dgm:pt>
    <dgm:pt modelId="{6A3597BD-D47C-4F50-A174-D73FD3B24709}" type="sibTrans" cxnId="{1F3370AD-A791-454F-BA62-E91C941B088D}">
      <dgm:prSet/>
      <dgm:spPr/>
      <dgm:t>
        <a:bodyPr/>
        <a:lstStyle/>
        <a:p>
          <a:endParaRPr lang="en-IN"/>
        </a:p>
      </dgm:t>
    </dgm:pt>
    <dgm:pt modelId="{DE0F21A4-A517-4738-A939-B73058530940}" type="pres">
      <dgm:prSet presAssocID="{B4E50BBA-08E5-47F3-9E5D-BB52C03FB9E1}" presName="linear" presStyleCnt="0">
        <dgm:presLayoutVars>
          <dgm:animLvl val="lvl"/>
          <dgm:resizeHandles val="exact"/>
        </dgm:presLayoutVars>
      </dgm:prSet>
      <dgm:spPr/>
      <dgm:t>
        <a:bodyPr/>
        <a:lstStyle/>
        <a:p>
          <a:endParaRPr lang="en-GB"/>
        </a:p>
      </dgm:t>
    </dgm:pt>
    <dgm:pt modelId="{60818150-BED7-4C0F-A885-4A20626B01F4}" type="pres">
      <dgm:prSet presAssocID="{A141EB75-FD05-4186-A999-E8105779205C}" presName="parentText" presStyleLbl="node1" presStyleIdx="0" presStyleCnt="1">
        <dgm:presLayoutVars>
          <dgm:chMax val="0"/>
          <dgm:bulletEnabled val="1"/>
        </dgm:presLayoutVars>
      </dgm:prSet>
      <dgm:spPr/>
      <dgm:t>
        <a:bodyPr/>
        <a:lstStyle/>
        <a:p>
          <a:endParaRPr lang="en-GB"/>
        </a:p>
      </dgm:t>
    </dgm:pt>
    <dgm:pt modelId="{D4B6DA1C-B903-4946-A3AE-BD6E7F699A37}" type="pres">
      <dgm:prSet presAssocID="{A141EB75-FD05-4186-A999-E8105779205C}" presName="childText" presStyleLbl="revTx" presStyleIdx="0" presStyleCnt="1">
        <dgm:presLayoutVars>
          <dgm:bulletEnabled val="1"/>
        </dgm:presLayoutVars>
      </dgm:prSet>
      <dgm:spPr/>
      <dgm:t>
        <a:bodyPr/>
        <a:lstStyle/>
        <a:p>
          <a:endParaRPr lang="en-GB"/>
        </a:p>
      </dgm:t>
    </dgm:pt>
  </dgm:ptLst>
  <dgm:cxnLst>
    <dgm:cxn modelId="{88F7FEA1-71E1-457F-8768-042BD68A05F1}" type="presOf" srcId="{5CB4786E-19A2-4DB8-90C1-78D62A0340BE}" destId="{D4B6DA1C-B903-4946-A3AE-BD6E7F699A37}" srcOrd="0" destOrd="0" presId="urn:microsoft.com/office/officeart/2005/8/layout/vList2"/>
    <dgm:cxn modelId="{038685DE-9C81-4B5C-8A1B-5066A2E810B4}" srcId="{B4E50BBA-08E5-47F3-9E5D-BB52C03FB9E1}" destId="{A141EB75-FD05-4186-A999-E8105779205C}" srcOrd="0" destOrd="0" parTransId="{109118A5-3D7C-4CC4-A47B-19D45728F4AB}" sibTransId="{8CECD1C4-CF66-4EF3-B7EA-2502CA83F0B1}"/>
    <dgm:cxn modelId="{87AC3FEE-B004-42DA-9349-B692913184C5}" type="presOf" srcId="{B4E50BBA-08E5-47F3-9E5D-BB52C03FB9E1}" destId="{DE0F21A4-A517-4738-A939-B73058530940}" srcOrd="0" destOrd="0" presId="urn:microsoft.com/office/officeart/2005/8/layout/vList2"/>
    <dgm:cxn modelId="{1F3370AD-A791-454F-BA62-E91C941B088D}" srcId="{A141EB75-FD05-4186-A999-E8105779205C}" destId="{5CB4786E-19A2-4DB8-90C1-78D62A0340BE}" srcOrd="0" destOrd="0" parTransId="{0D4EF540-5595-4019-B33E-93A3CE0F4B88}" sibTransId="{6A3597BD-D47C-4F50-A174-D73FD3B24709}"/>
    <dgm:cxn modelId="{E62B35EA-CCD6-4F53-951F-8E046972F759}" type="presOf" srcId="{A141EB75-FD05-4186-A999-E8105779205C}" destId="{60818150-BED7-4C0F-A885-4A20626B01F4}" srcOrd="0" destOrd="0" presId="urn:microsoft.com/office/officeart/2005/8/layout/vList2"/>
    <dgm:cxn modelId="{0A38D601-E9FA-4C01-9213-2BBB710E73E6}" type="presParOf" srcId="{DE0F21A4-A517-4738-A939-B73058530940}" destId="{60818150-BED7-4C0F-A885-4A20626B01F4}" srcOrd="0" destOrd="0" presId="urn:microsoft.com/office/officeart/2005/8/layout/vList2"/>
    <dgm:cxn modelId="{F07E8123-C86F-491C-9159-6FC6A9A9DD04}" type="presParOf" srcId="{DE0F21A4-A517-4738-A939-B73058530940}" destId="{D4B6DA1C-B903-4946-A3AE-BD6E7F699A37}" srcOrd="1" destOrd="0" presId="urn:microsoft.com/office/officeart/2005/8/layout/vList2"/>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5795EC-89B8-4DA6-8FC1-D6EC375C168C}" type="doc">
      <dgm:prSet loTypeId="urn:microsoft.com/office/officeart/2005/8/layout/vList2" loCatId="list" qsTypeId="urn:microsoft.com/office/officeart/2005/8/quickstyle/3d2#2" qsCatId="3D" csTypeId="urn:microsoft.com/office/officeart/2005/8/colors/colorful2" csCatId="colorful" phldr="1"/>
      <dgm:spPr/>
      <dgm:t>
        <a:bodyPr/>
        <a:lstStyle/>
        <a:p>
          <a:endParaRPr lang="en-IN"/>
        </a:p>
      </dgm:t>
    </dgm:pt>
    <dgm:pt modelId="{41868513-9FF2-4818-A255-4EC2F827527D}">
      <dgm:prSet phldrT="[Text]" custT="1"/>
      <dgm:spPr/>
      <dgm:t>
        <a:bodyPr/>
        <a:lstStyle/>
        <a:p>
          <a:pPr algn="ctr"/>
          <a:r>
            <a:rPr lang="en-GB" sz="3200" dirty="0">
              <a:solidFill>
                <a:srgbClr val="FFC000"/>
              </a:solidFill>
              <a:effectLst>
                <a:glow rad="228600">
                  <a:schemeClr val="accent2">
                    <a:lumMod val="50000"/>
                    <a:alpha val="40000"/>
                  </a:schemeClr>
                </a:glow>
              </a:effectLst>
              <a:latin typeface="+mn-lt"/>
            </a:rPr>
            <a:t>Impact of the Technology in the Industry</a:t>
          </a:r>
          <a:endParaRPr lang="en-IN" sz="3200" dirty="0">
            <a:solidFill>
              <a:srgbClr val="FFC000"/>
            </a:solidFill>
            <a:latin typeface="+mn-lt"/>
          </a:endParaRPr>
        </a:p>
      </dgm:t>
    </dgm:pt>
    <dgm:pt modelId="{D9AACF16-F2D5-4A01-9218-74C53FF0F53A}" type="parTrans" cxnId="{76AA8199-C30F-4AA5-9872-437019D9E5EE}">
      <dgm:prSet/>
      <dgm:spPr/>
      <dgm:t>
        <a:bodyPr/>
        <a:lstStyle/>
        <a:p>
          <a:endParaRPr lang="en-IN"/>
        </a:p>
      </dgm:t>
    </dgm:pt>
    <dgm:pt modelId="{ABBB701F-44F6-4FFB-A3F8-2AA32C2EB313}" type="sibTrans" cxnId="{76AA8199-C30F-4AA5-9872-437019D9E5EE}">
      <dgm:prSet/>
      <dgm:spPr/>
      <dgm:t>
        <a:bodyPr/>
        <a:lstStyle/>
        <a:p>
          <a:endParaRPr lang="en-IN"/>
        </a:p>
      </dgm:t>
    </dgm:pt>
    <dgm:pt modelId="{099943E5-FB31-4539-BAB7-D4E1AE34D542}">
      <dgm:prSet phldrT="[Text]" phldr="1"/>
      <dgm:spPr/>
      <dgm:t>
        <a:bodyPr/>
        <a:lstStyle/>
        <a:p>
          <a:endParaRPr lang="en-IN"/>
        </a:p>
      </dgm:t>
    </dgm:pt>
    <dgm:pt modelId="{1B02780D-D684-4923-BC46-8B73A2907381}" type="parTrans" cxnId="{9AF3E459-EF59-470D-AD49-B6E4EDE3D991}">
      <dgm:prSet/>
      <dgm:spPr/>
      <dgm:t>
        <a:bodyPr/>
        <a:lstStyle/>
        <a:p>
          <a:endParaRPr lang="en-IN"/>
        </a:p>
      </dgm:t>
    </dgm:pt>
    <dgm:pt modelId="{3A4E3ADC-5B52-468F-ABC2-5A9FBEAA86E8}" type="sibTrans" cxnId="{9AF3E459-EF59-470D-AD49-B6E4EDE3D991}">
      <dgm:prSet/>
      <dgm:spPr/>
      <dgm:t>
        <a:bodyPr/>
        <a:lstStyle/>
        <a:p>
          <a:endParaRPr lang="en-IN"/>
        </a:p>
      </dgm:t>
    </dgm:pt>
    <dgm:pt modelId="{7BE61852-5284-4136-84B8-D8D4C6E492BC}" type="pres">
      <dgm:prSet presAssocID="{8B5795EC-89B8-4DA6-8FC1-D6EC375C168C}" presName="linear" presStyleCnt="0">
        <dgm:presLayoutVars>
          <dgm:animLvl val="lvl"/>
          <dgm:resizeHandles val="exact"/>
        </dgm:presLayoutVars>
      </dgm:prSet>
      <dgm:spPr/>
      <dgm:t>
        <a:bodyPr/>
        <a:lstStyle/>
        <a:p>
          <a:endParaRPr lang="en-GB"/>
        </a:p>
      </dgm:t>
    </dgm:pt>
    <dgm:pt modelId="{FEDB89EC-6B18-4799-BBBB-C42AF0337612}" type="pres">
      <dgm:prSet presAssocID="{41868513-9FF2-4818-A255-4EC2F827527D}" presName="parentText" presStyleLbl="node1" presStyleIdx="0" presStyleCnt="1">
        <dgm:presLayoutVars>
          <dgm:chMax val="0"/>
          <dgm:bulletEnabled val="1"/>
        </dgm:presLayoutVars>
      </dgm:prSet>
      <dgm:spPr/>
      <dgm:t>
        <a:bodyPr/>
        <a:lstStyle/>
        <a:p>
          <a:endParaRPr lang="en-GB"/>
        </a:p>
      </dgm:t>
    </dgm:pt>
    <dgm:pt modelId="{8CB2659E-AAB0-45BA-ACFC-8D984A3F8846}" type="pres">
      <dgm:prSet presAssocID="{41868513-9FF2-4818-A255-4EC2F827527D}" presName="childText" presStyleLbl="revTx" presStyleIdx="0" presStyleCnt="1">
        <dgm:presLayoutVars>
          <dgm:bulletEnabled val="1"/>
        </dgm:presLayoutVars>
      </dgm:prSet>
      <dgm:spPr/>
      <dgm:t>
        <a:bodyPr/>
        <a:lstStyle/>
        <a:p>
          <a:endParaRPr lang="en-GB"/>
        </a:p>
      </dgm:t>
    </dgm:pt>
  </dgm:ptLst>
  <dgm:cxnLst>
    <dgm:cxn modelId="{76AA8199-C30F-4AA5-9872-437019D9E5EE}" srcId="{8B5795EC-89B8-4DA6-8FC1-D6EC375C168C}" destId="{41868513-9FF2-4818-A255-4EC2F827527D}" srcOrd="0" destOrd="0" parTransId="{D9AACF16-F2D5-4A01-9218-74C53FF0F53A}" sibTransId="{ABBB701F-44F6-4FFB-A3F8-2AA32C2EB313}"/>
    <dgm:cxn modelId="{EDD6662A-75BD-4831-AFFC-D4F0C062A2A8}" type="presOf" srcId="{099943E5-FB31-4539-BAB7-D4E1AE34D542}" destId="{8CB2659E-AAB0-45BA-ACFC-8D984A3F8846}" srcOrd="0" destOrd="0" presId="urn:microsoft.com/office/officeart/2005/8/layout/vList2"/>
    <dgm:cxn modelId="{9AF3E459-EF59-470D-AD49-B6E4EDE3D991}" srcId="{41868513-9FF2-4818-A255-4EC2F827527D}" destId="{099943E5-FB31-4539-BAB7-D4E1AE34D542}" srcOrd="0" destOrd="0" parTransId="{1B02780D-D684-4923-BC46-8B73A2907381}" sibTransId="{3A4E3ADC-5B52-468F-ABC2-5A9FBEAA86E8}"/>
    <dgm:cxn modelId="{0F5CBCE5-8C2B-416A-A710-AB5ADD4790A9}" type="presOf" srcId="{8B5795EC-89B8-4DA6-8FC1-D6EC375C168C}" destId="{7BE61852-5284-4136-84B8-D8D4C6E492BC}" srcOrd="0" destOrd="0" presId="urn:microsoft.com/office/officeart/2005/8/layout/vList2"/>
    <dgm:cxn modelId="{BE47717D-D510-4346-A323-2AC91DA316ED}" type="presOf" srcId="{41868513-9FF2-4818-A255-4EC2F827527D}" destId="{FEDB89EC-6B18-4799-BBBB-C42AF0337612}" srcOrd="0" destOrd="0" presId="urn:microsoft.com/office/officeart/2005/8/layout/vList2"/>
    <dgm:cxn modelId="{02BE4E3A-B6B5-429E-B79E-F33AD090FF48}" type="presParOf" srcId="{7BE61852-5284-4136-84B8-D8D4C6E492BC}" destId="{FEDB89EC-6B18-4799-BBBB-C42AF0337612}" srcOrd="0" destOrd="0" presId="urn:microsoft.com/office/officeart/2005/8/layout/vList2"/>
    <dgm:cxn modelId="{7B4E29B7-6BDE-4D4E-B03A-35BB9B4E40C4}" type="presParOf" srcId="{7BE61852-5284-4136-84B8-D8D4C6E492BC}" destId="{8CB2659E-AAB0-45BA-ACFC-8D984A3F8846}" srcOrd="1" destOrd="0" presId="urn:microsoft.com/office/officeart/2005/8/layout/vList2"/>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6A7809-9CE0-406B-818D-7C237EFD3778}"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IN"/>
        </a:p>
      </dgm:t>
    </dgm:pt>
    <dgm:pt modelId="{83B81471-75F1-438D-A2AE-1C962C635A23}">
      <dgm:prSet phldrT="[Text]" custT="1"/>
      <dgm:spPr/>
      <dgm:t>
        <a:bodyPr/>
        <a:lstStyle/>
        <a:p>
          <a:pPr algn="ctr"/>
          <a:r>
            <a:rPr lang="en-GB" sz="2800" dirty="0">
              <a:solidFill>
                <a:srgbClr val="FFC000"/>
              </a:solidFill>
              <a:effectLst>
                <a:glow rad="228600">
                  <a:schemeClr val="accent6">
                    <a:satMod val="175000"/>
                    <a:alpha val="40000"/>
                  </a:schemeClr>
                </a:glow>
              </a:effectLst>
              <a:latin typeface="+mn-lt"/>
            </a:rPr>
            <a:t>Application of the </a:t>
          </a:r>
        </a:p>
        <a:p>
          <a:pPr algn="ctr"/>
          <a:r>
            <a:rPr lang="en-GB" sz="2800" dirty="0">
              <a:solidFill>
                <a:srgbClr val="FFC000"/>
              </a:solidFill>
              <a:effectLst>
                <a:glow rad="228600">
                  <a:schemeClr val="accent6">
                    <a:satMod val="175000"/>
                    <a:alpha val="40000"/>
                  </a:schemeClr>
                </a:glow>
              </a:effectLst>
              <a:latin typeface="+mn-lt"/>
            </a:rPr>
            <a:t>Technology in the Industry</a:t>
          </a:r>
          <a:endParaRPr lang="en-IN" sz="2800" dirty="0">
            <a:solidFill>
              <a:srgbClr val="FFC000"/>
            </a:solidFill>
            <a:effectLst>
              <a:glow rad="228600">
                <a:schemeClr val="accent6">
                  <a:satMod val="175000"/>
                  <a:alpha val="40000"/>
                </a:schemeClr>
              </a:glow>
            </a:effectLst>
            <a:latin typeface="+mn-lt"/>
          </a:endParaRPr>
        </a:p>
      </dgm:t>
    </dgm:pt>
    <dgm:pt modelId="{31EED3AE-6264-45A5-8675-93E6E720F5C0}" type="parTrans" cxnId="{4DF3407A-07E0-44A9-AE8C-18254498C2F6}">
      <dgm:prSet/>
      <dgm:spPr/>
      <dgm:t>
        <a:bodyPr/>
        <a:lstStyle/>
        <a:p>
          <a:endParaRPr lang="en-IN"/>
        </a:p>
      </dgm:t>
    </dgm:pt>
    <dgm:pt modelId="{E28930E0-AB9A-46AC-B79E-B35D27BDDABC}" type="sibTrans" cxnId="{4DF3407A-07E0-44A9-AE8C-18254498C2F6}">
      <dgm:prSet/>
      <dgm:spPr/>
      <dgm:t>
        <a:bodyPr/>
        <a:lstStyle/>
        <a:p>
          <a:endParaRPr lang="en-IN"/>
        </a:p>
      </dgm:t>
    </dgm:pt>
    <dgm:pt modelId="{89B79FCF-A56D-47C4-8EBC-3F8E6867112E}">
      <dgm:prSet phldrT="[Text]" phldr="1"/>
      <dgm:spPr/>
      <dgm:t>
        <a:bodyPr/>
        <a:lstStyle/>
        <a:p>
          <a:endParaRPr lang="en-IN"/>
        </a:p>
      </dgm:t>
    </dgm:pt>
    <dgm:pt modelId="{984477F8-DF3E-475A-849C-BB9FC78BFA1E}" type="parTrans" cxnId="{4B759C3C-49B0-4A3B-AE83-807F4B385E8F}">
      <dgm:prSet/>
      <dgm:spPr/>
      <dgm:t>
        <a:bodyPr/>
        <a:lstStyle/>
        <a:p>
          <a:endParaRPr lang="en-IN"/>
        </a:p>
      </dgm:t>
    </dgm:pt>
    <dgm:pt modelId="{DF11158A-322E-4082-8D54-9281593DFA15}" type="sibTrans" cxnId="{4B759C3C-49B0-4A3B-AE83-807F4B385E8F}">
      <dgm:prSet/>
      <dgm:spPr/>
      <dgm:t>
        <a:bodyPr/>
        <a:lstStyle/>
        <a:p>
          <a:endParaRPr lang="en-IN"/>
        </a:p>
      </dgm:t>
    </dgm:pt>
    <dgm:pt modelId="{DCF5F23F-7E9A-40BF-AC91-CE2E61E7F0CD}" type="pres">
      <dgm:prSet presAssocID="{926A7809-9CE0-406B-818D-7C237EFD3778}" presName="linear" presStyleCnt="0">
        <dgm:presLayoutVars>
          <dgm:animLvl val="lvl"/>
          <dgm:resizeHandles val="exact"/>
        </dgm:presLayoutVars>
      </dgm:prSet>
      <dgm:spPr/>
      <dgm:t>
        <a:bodyPr/>
        <a:lstStyle/>
        <a:p>
          <a:endParaRPr lang="en-GB"/>
        </a:p>
      </dgm:t>
    </dgm:pt>
    <dgm:pt modelId="{8B4BE883-D676-4D9B-84B1-B9ABFBEF0F3C}" type="pres">
      <dgm:prSet presAssocID="{83B81471-75F1-438D-A2AE-1C962C635A23}" presName="parentText" presStyleLbl="node1" presStyleIdx="0" presStyleCnt="1">
        <dgm:presLayoutVars>
          <dgm:chMax val="0"/>
          <dgm:bulletEnabled val="1"/>
        </dgm:presLayoutVars>
      </dgm:prSet>
      <dgm:spPr/>
      <dgm:t>
        <a:bodyPr/>
        <a:lstStyle/>
        <a:p>
          <a:endParaRPr lang="en-GB"/>
        </a:p>
      </dgm:t>
    </dgm:pt>
    <dgm:pt modelId="{4B83A78C-E3E0-4E4D-97F7-BA559798F507}" type="pres">
      <dgm:prSet presAssocID="{83B81471-75F1-438D-A2AE-1C962C635A23}" presName="childText" presStyleLbl="revTx" presStyleIdx="0" presStyleCnt="1">
        <dgm:presLayoutVars>
          <dgm:bulletEnabled val="1"/>
        </dgm:presLayoutVars>
      </dgm:prSet>
      <dgm:spPr/>
      <dgm:t>
        <a:bodyPr/>
        <a:lstStyle/>
        <a:p>
          <a:endParaRPr lang="en-GB"/>
        </a:p>
      </dgm:t>
    </dgm:pt>
  </dgm:ptLst>
  <dgm:cxnLst>
    <dgm:cxn modelId="{8BB6AB26-D629-42EA-91DD-C3AEAFDA625C}" type="presOf" srcId="{83B81471-75F1-438D-A2AE-1C962C635A23}" destId="{8B4BE883-D676-4D9B-84B1-B9ABFBEF0F3C}" srcOrd="0" destOrd="0" presId="urn:microsoft.com/office/officeart/2005/8/layout/vList2"/>
    <dgm:cxn modelId="{B63A5E76-2978-42C1-80BA-EFD654289840}" type="presOf" srcId="{926A7809-9CE0-406B-818D-7C237EFD3778}" destId="{DCF5F23F-7E9A-40BF-AC91-CE2E61E7F0CD}" srcOrd="0" destOrd="0" presId="urn:microsoft.com/office/officeart/2005/8/layout/vList2"/>
    <dgm:cxn modelId="{4DF3407A-07E0-44A9-AE8C-18254498C2F6}" srcId="{926A7809-9CE0-406B-818D-7C237EFD3778}" destId="{83B81471-75F1-438D-A2AE-1C962C635A23}" srcOrd="0" destOrd="0" parTransId="{31EED3AE-6264-45A5-8675-93E6E720F5C0}" sibTransId="{E28930E0-AB9A-46AC-B79E-B35D27BDDABC}"/>
    <dgm:cxn modelId="{4B759C3C-49B0-4A3B-AE83-807F4B385E8F}" srcId="{83B81471-75F1-438D-A2AE-1C962C635A23}" destId="{89B79FCF-A56D-47C4-8EBC-3F8E6867112E}" srcOrd="0" destOrd="0" parTransId="{984477F8-DF3E-475A-849C-BB9FC78BFA1E}" sibTransId="{DF11158A-322E-4082-8D54-9281593DFA15}"/>
    <dgm:cxn modelId="{83F3574D-880C-4C33-BB2C-954E5AC3524B}" type="presOf" srcId="{89B79FCF-A56D-47C4-8EBC-3F8E6867112E}" destId="{4B83A78C-E3E0-4E4D-97F7-BA559798F507}" srcOrd="0" destOrd="0" presId="urn:microsoft.com/office/officeart/2005/8/layout/vList2"/>
    <dgm:cxn modelId="{33D407AB-6B1D-4246-AA09-D31ADC086FE7}" type="presParOf" srcId="{DCF5F23F-7E9A-40BF-AC91-CE2E61E7F0CD}" destId="{8B4BE883-D676-4D9B-84B1-B9ABFBEF0F3C}" srcOrd="0" destOrd="0" presId="urn:microsoft.com/office/officeart/2005/8/layout/vList2"/>
    <dgm:cxn modelId="{270556E6-E791-414A-A62F-B5C5C5B812A8}" type="presParOf" srcId="{DCF5F23F-7E9A-40BF-AC91-CE2E61E7F0CD}" destId="{4B83A78C-E3E0-4E4D-97F7-BA559798F507}" srcOrd="1" destOrd="0" presId="urn:microsoft.com/office/officeart/2005/8/layout/vList2"/>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8189ED-97D3-498B-8D0A-1F59306BE0AF}"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IN"/>
        </a:p>
      </dgm:t>
    </dgm:pt>
    <dgm:pt modelId="{AF7D3E14-AC79-4DBA-85B4-968807BBCD84}">
      <dgm:prSet phldrT="[Text]" custT="1"/>
      <dgm:spPr/>
      <dgm:t>
        <a:bodyPr/>
        <a:lstStyle/>
        <a:p>
          <a:pPr algn="ctr"/>
          <a:r>
            <a:rPr lang="en-GB" sz="2800" dirty="0">
              <a:solidFill>
                <a:srgbClr val="FFC000"/>
              </a:solidFill>
              <a:effectLst>
                <a:glow rad="139700">
                  <a:schemeClr val="accent2">
                    <a:satMod val="175000"/>
                    <a:alpha val="40000"/>
                  </a:schemeClr>
                </a:glow>
              </a:effectLst>
              <a:latin typeface="+mn-lt"/>
            </a:rPr>
            <a:t>Evaluation of the Future Policies</a:t>
          </a:r>
          <a:endParaRPr lang="en-IN" sz="2800" dirty="0">
            <a:solidFill>
              <a:srgbClr val="FFC000"/>
            </a:solidFill>
            <a:effectLst>
              <a:glow rad="139700">
                <a:schemeClr val="accent2">
                  <a:satMod val="175000"/>
                  <a:alpha val="40000"/>
                </a:schemeClr>
              </a:glow>
            </a:effectLst>
            <a:latin typeface="+mn-lt"/>
          </a:endParaRPr>
        </a:p>
      </dgm:t>
    </dgm:pt>
    <dgm:pt modelId="{A9F2B67C-9093-4EC9-894D-D6B10E088395}" type="parTrans" cxnId="{B36D5FC7-F15A-4C35-82AD-BDBC4FD1C203}">
      <dgm:prSet/>
      <dgm:spPr/>
      <dgm:t>
        <a:bodyPr/>
        <a:lstStyle/>
        <a:p>
          <a:endParaRPr lang="en-IN"/>
        </a:p>
      </dgm:t>
    </dgm:pt>
    <dgm:pt modelId="{E766037D-2659-4CF5-9546-FE1C7FC45825}" type="sibTrans" cxnId="{B36D5FC7-F15A-4C35-82AD-BDBC4FD1C203}">
      <dgm:prSet/>
      <dgm:spPr/>
      <dgm:t>
        <a:bodyPr/>
        <a:lstStyle/>
        <a:p>
          <a:endParaRPr lang="en-IN"/>
        </a:p>
      </dgm:t>
    </dgm:pt>
    <dgm:pt modelId="{32ADD8B2-83FE-4388-B2C0-97FE54EDAD2A}">
      <dgm:prSet phldrT="[Text]" phldr="1"/>
      <dgm:spPr/>
      <dgm:t>
        <a:bodyPr/>
        <a:lstStyle/>
        <a:p>
          <a:endParaRPr lang="en-IN"/>
        </a:p>
      </dgm:t>
    </dgm:pt>
    <dgm:pt modelId="{4ED194A9-D935-4DCA-AFDA-816628EEC299}" type="parTrans" cxnId="{BE4A98AA-9BDB-4EF3-A2E5-8FE2885B5B69}">
      <dgm:prSet/>
      <dgm:spPr/>
      <dgm:t>
        <a:bodyPr/>
        <a:lstStyle/>
        <a:p>
          <a:endParaRPr lang="en-IN"/>
        </a:p>
      </dgm:t>
    </dgm:pt>
    <dgm:pt modelId="{1E65513E-561B-493A-AB89-3DA6D1AC0D9B}" type="sibTrans" cxnId="{BE4A98AA-9BDB-4EF3-A2E5-8FE2885B5B69}">
      <dgm:prSet/>
      <dgm:spPr/>
      <dgm:t>
        <a:bodyPr/>
        <a:lstStyle/>
        <a:p>
          <a:endParaRPr lang="en-IN"/>
        </a:p>
      </dgm:t>
    </dgm:pt>
    <dgm:pt modelId="{885E0E0B-8DDF-42C1-8FEC-ADCA5A4BFD39}" type="pres">
      <dgm:prSet presAssocID="{D78189ED-97D3-498B-8D0A-1F59306BE0AF}" presName="linear" presStyleCnt="0">
        <dgm:presLayoutVars>
          <dgm:animLvl val="lvl"/>
          <dgm:resizeHandles val="exact"/>
        </dgm:presLayoutVars>
      </dgm:prSet>
      <dgm:spPr/>
      <dgm:t>
        <a:bodyPr/>
        <a:lstStyle/>
        <a:p>
          <a:endParaRPr lang="en-GB"/>
        </a:p>
      </dgm:t>
    </dgm:pt>
    <dgm:pt modelId="{71AE779C-AD04-40CA-A18A-16FCABE7A24D}" type="pres">
      <dgm:prSet presAssocID="{AF7D3E14-AC79-4DBA-85B4-968807BBCD84}" presName="parentText" presStyleLbl="node1" presStyleIdx="0" presStyleCnt="1" custScaleY="139887">
        <dgm:presLayoutVars>
          <dgm:chMax val="0"/>
          <dgm:bulletEnabled val="1"/>
        </dgm:presLayoutVars>
      </dgm:prSet>
      <dgm:spPr/>
      <dgm:t>
        <a:bodyPr/>
        <a:lstStyle/>
        <a:p>
          <a:endParaRPr lang="en-GB"/>
        </a:p>
      </dgm:t>
    </dgm:pt>
    <dgm:pt modelId="{741DDCD4-E8AD-46F6-82EF-844591ECC4B1}" type="pres">
      <dgm:prSet presAssocID="{AF7D3E14-AC79-4DBA-85B4-968807BBCD84}" presName="childText" presStyleLbl="revTx" presStyleIdx="0" presStyleCnt="1">
        <dgm:presLayoutVars>
          <dgm:bulletEnabled val="1"/>
        </dgm:presLayoutVars>
      </dgm:prSet>
      <dgm:spPr/>
      <dgm:t>
        <a:bodyPr/>
        <a:lstStyle/>
        <a:p>
          <a:endParaRPr lang="en-GB"/>
        </a:p>
      </dgm:t>
    </dgm:pt>
  </dgm:ptLst>
  <dgm:cxnLst>
    <dgm:cxn modelId="{50327DFC-3D07-4600-AA35-B70F305C4386}" type="presOf" srcId="{32ADD8B2-83FE-4388-B2C0-97FE54EDAD2A}" destId="{741DDCD4-E8AD-46F6-82EF-844591ECC4B1}" srcOrd="0" destOrd="0" presId="urn:microsoft.com/office/officeart/2005/8/layout/vList2"/>
    <dgm:cxn modelId="{BE4A98AA-9BDB-4EF3-A2E5-8FE2885B5B69}" srcId="{AF7D3E14-AC79-4DBA-85B4-968807BBCD84}" destId="{32ADD8B2-83FE-4388-B2C0-97FE54EDAD2A}" srcOrd="0" destOrd="0" parTransId="{4ED194A9-D935-4DCA-AFDA-816628EEC299}" sibTransId="{1E65513E-561B-493A-AB89-3DA6D1AC0D9B}"/>
    <dgm:cxn modelId="{BA1CCFBA-6438-4597-9052-A0208BE867D1}" type="presOf" srcId="{D78189ED-97D3-498B-8D0A-1F59306BE0AF}" destId="{885E0E0B-8DDF-42C1-8FEC-ADCA5A4BFD39}" srcOrd="0" destOrd="0" presId="urn:microsoft.com/office/officeart/2005/8/layout/vList2"/>
    <dgm:cxn modelId="{B36D5FC7-F15A-4C35-82AD-BDBC4FD1C203}" srcId="{D78189ED-97D3-498B-8D0A-1F59306BE0AF}" destId="{AF7D3E14-AC79-4DBA-85B4-968807BBCD84}" srcOrd="0" destOrd="0" parTransId="{A9F2B67C-9093-4EC9-894D-D6B10E088395}" sibTransId="{E766037D-2659-4CF5-9546-FE1C7FC45825}"/>
    <dgm:cxn modelId="{2119B659-58D8-4129-B7E8-B607CA907B3B}" type="presOf" srcId="{AF7D3E14-AC79-4DBA-85B4-968807BBCD84}" destId="{71AE779C-AD04-40CA-A18A-16FCABE7A24D}" srcOrd="0" destOrd="0" presId="urn:microsoft.com/office/officeart/2005/8/layout/vList2"/>
    <dgm:cxn modelId="{4C7CC95C-9391-4D62-81B6-BC56AE7804D5}" type="presParOf" srcId="{885E0E0B-8DDF-42C1-8FEC-ADCA5A4BFD39}" destId="{71AE779C-AD04-40CA-A18A-16FCABE7A24D}" srcOrd="0" destOrd="0" presId="urn:microsoft.com/office/officeart/2005/8/layout/vList2"/>
    <dgm:cxn modelId="{B1928C52-A47E-41D4-B968-89F054BBB4BB}" type="presParOf" srcId="{885E0E0B-8DDF-42C1-8FEC-ADCA5A4BFD39}" destId="{741DDCD4-E8AD-46F6-82EF-844591ECC4B1}" srcOrd="1" destOrd="0" presId="urn:microsoft.com/office/officeart/2005/8/layout/vList2"/>
  </dgm:cxnLst>
  <dgm:bg/>
  <dgm:whole/>
  <dgm:extLst>
    <a:ext uri="http://schemas.microsoft.com/office/drawing/2008/diagram">
      <dsp:dataModelExt xmlns=""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83DF14-0923-4DEB-8A0A-7AF53DAC339B}" type="doc">
      <dgm:prSet loTypeId="urn:microsoft.com/office/officeart/2005/8/layout/vList2" loCatId="list" qsTypeId="urn:microsoft.com/office/officeart/2005/8/quickstyle/3d1" qsCatId="3D" csTypeId="urn:microsoft.com/office/officeart/2005/8/colors/colorful1#3" csCatId="colorful" phldr="1"/>
      <dgm:spPr/>
      <dgm:t>
        <a:bodyPr/>
        <a:lstStyle/>
        <a:p>
          <a:endParaRPr lang="en-IN"/>
        </a:p>
      </dgm:t>
    </dgm:pt>
    <dgm:pt modelId="{63A1608E-C47E-4B92-BDB1-85E8A5B2DEFE}">
      <dgm:prSet phldrT="[Text]"/>
      <dgm:spPr/>
      <dgm:t>
        <a:bodyPr/>
        <a:lstStyle/>
        <a:p>
          <a:r>
            <a:rPr lang="en-IN" dirty="0">
              <a:solidFill>
                <a:srgbClr val="FFC000"/>
              </a:solidFill>
              <a:effectLst>
                <a:glow rad="228600">
                  <a:schemeClr val="accent2">
                    <a:satMod val="175000"/>
                    <a:alpha val="40000"/>
                  </a:schemeClr>
                </a:glow>
              </a:effectLst>
              <a:latin typeface="+mn-lt"/>
            </a:rPr>
            <a:t>Conclusion</a:t>
          </a:r>
        </a:p>
      </dgm:t>
    </dgm:pt>
    <dgm:pt modelId="{3D93CCD3-7B18-43E3-8B27-A3BF1130AC7E}" type="parTrans" cxnId="{59043B36-FA0A-491C-B0E3-A401EB28973E}">
      <dgm:prSet/>
      <dgm:spPr/>
      <dgm:t>
        <a:bodyPr/>
        <a:lstStyle/>
        <a:p>
          <a:endParaRPr lang="en-IN"/>
        </a:p>
      </dgm:t>
    </dgm:pt>
    <dgm:pt modelId="{6AB04611-AE6C-48CB-AB23-5D248DEFF920}" type="sibTrans" cxnId="{59043B36-FA0A-491C-B0E3-A401EB28973E}">
      <dgm:prSet/>
      <dgm:spPr/>
      <dgm:t>
        <a:bodyPr/>
        <a:lstStyle/>
        <a:p>
          <a:endParaRPr lang="en-IN"/>
        </a:p>
      </dgm:t>
    </dgm:pt>
    <dgm:pt modelId="{96C71EA9-90C1-4B4E-A320-18832D8E357E}" type="pres">
      <dgm:prSet presAssocID="{2783DF14-0923-4DEB-8A0A-7AF53DAC339B}" presName="linear" presStyleCnt="0">
        <dgm:presLayoutVars>
          <dgm:animLvl val="lvl"/>
          <dgm:resizeHandles val="exact"/>
        </dgm:presLayoutVars>
      </dgm:prSet>
      <dgm:spPr/>
      <dgm:t>
        <a:bodyPr/>
        <a:lstStyle/>
        <a:p>
          <a:endParaRPr lang="en-GB"/>
        </a:p>
      </dgm:t>
    </dgm:pt>
    <dgm:pt modelId="{23BAD572-EEB8-4DBB-A803-35A4926AC96D}" type="pres">
      <dgm:prSet presAssocID="{63A1608E-C47E-4B92-BDB1-85E8A5B2DEFE}" presName="parentText" presStyleLbl="node1" presStyleIdx="0" presStyleCnt="1">
        <dgm:presLayoutVars>
          <dgm:chMax val="0"/>
          <dgm:bulletEnabled val="1"/>
        </dgm:presLayoutVars>
      </dgm:prSet>
      <dgm:spPr/>
      <dgm:t>
        <a:bodyPr/>
        <a:lstStyle/>
        <a:p>
          <a:endParaRPr lang="en-GB"/>
        </a:p>
      </dgm:t>
    </dgm:pt>
  </dgm:ptLst>
  <dgm:cxnLst>
    <dgm:cxn modelId="{59043B36-FA0A-491C-B0E3-A401EB28973E}" srcId="{2783DF14-0923-4DEB-8A0A-7AF53DAC339B}" destId="{63A1608E-C47E-4B92-BDB1-85E8A5B2DEFE}" srcOrd="0" destOrd="0" parTransId="{3D93CCD3-7B18-43E3-8B27-A3BF1130AC7E}" sibTransId="{6AB04611-AE6C-48CB-AB23-5D248DEFF920}"/>
    <dgm:cxn modelId="{1284C079-D0E6-4BB6-AFE8-7512527BDEA9}" type="presOf" srcId="{2783DF14-0923-4DEB-8A0A-7AF53DAC339B}" destId="{96C71EA9-90C1-4B4E-A320-18832D8E357E}" srcOrd="0" destOrd="0" presId="urn:microsoft.com/office/officeart/2005/8/layout/vList2"/>
    <dgm:cxn modelId="{D9B2E25E-8911-4166-B6DD-344E524EA313}" type="presOf" srcId="{63A1608E-C47E-4B92-BDB1-85E8A5B2DEFE}" destId="{23BAD572-EEB8-4DBB-A803-35A4926AC96D}" srcOrd="0" destOrd="0" presId="urn:microsoft.com/office/officeart/2005/8/layout/vList2"/>
    <dgm:cxn modelId="{E5E80F1B-B68C-4B0D-AA34-B7D65D6EEB92}" type="presParOf" srcId="{96C71EA9-90C1-4B4E-A320-18832D8E357E}" destId="{23BAD572-EEB8-4DBB-A803-35A4926AC96D}" srcOrd="0"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6633F87-6963-4012-8A14-676BDABFA616}" type="doc">
      <dgm:prSet loTypeId="urn:microsoft.com/office/officeart/2005/8/layout/vList2" loCatId="list" qsTypeId="urn:microsoft.com/office/officeart/2005/8/quickstyle/3d2#3" qsCatId="3D" csTypeId="urn:microsoft.com/office/officeart/2005/8/colors/colorful2" csCatId="colorful" phldr="1"/>
      <dgm:spPr/>
      <dgm:t>
        <a:bodyPr/>
        <a:lstStyle/>
        <a:p>
          <a:endParaRPr lang="en-IN"/>
        </a:p>
      </dgm:t>
    </dgm:pt>
    <dgm:pt modelId="{3249751C-263E-405F-BF86-4DF76D8E896A}">
      <dgm:prSet phldrT="[Text]" custT="1"/>
      <dgm:spPr/>
      <dgm:t>
        <a:bodyPr/>
        <a:lstStyle/>
        <a:p>
          <a:pPr algn="ctr"/>
          <a:r>
            <a:rPr lang="en-IN" sz="4400" dirty="0">
              <a:solidFill>
                <a:srgbClr val="FFC000"/>
              </a:solidFill>
              <a:effectLst>
                <a:glow rad="139700">
                  <a:schemeClr val="accent2">
                    <a:satMod val="175000"/>
                    <a:alpha val="40000"/>
                  </a:schemeClr>
                </a:glow>
              </a:effectLst>
              <a:latin typeface="+mn-lt"/>
            </a:rPr>
            <a:t>References</a:t>
          </a:r>
        </a:p>
      </dgm:t>
    </dgm:pt>
    <dgm:pt modelId="{9C352AE6-A286-4FC9-B0DD-F7C7D6E0F984}" type="parTrans" cxnId="{EE9A6960-B8B4-4DEF-A847-8435673642F4}">
      <dgm:prSet/>
      <dgm:spPr/>
      <dgm:t>
        <a:bodyPr/>
        <a:lstStyle/>
        <a:p>
          <a:endParaRPr lang="en-IN"/>
        </a:p>
      </dgm:t>
    </dgm:pt>
    <dgm:pt modelId="{58696902-40B8-4003-9C8F-C2D9AE5EBFCE}" type="sibTrans" cxnId="{EE9A6960-B8B4-4DEF-A847-8435673642F4}">
      <dgm:prSet/>
      <dgm:spPr/>
      <dgm:t>
        <a:bodyPr/>
        <a:lstStyle/>
        <a:p>
          <a:endParaRPr lang="en-IN"/>
        </a:p>
      </dgm:t>
    </dgm:pt>
    <dgm:pt modelId="{9343D7C2-E0BD-4AA8-93A1-532929EBC3D7}" type="pres">
      <dgm:prSet presAssocID="{26633F87-6963-4012-8A14-676BDABFA616}" presName="linear" presStyleCnt="0">
        <dgm:presLayoutVars>
          <dgm:animLvl val="lvl"/>
          <dgm:resizeHandles val="exact"/>
        </dgm:presLayoutVars>
      </dgm:prSet>
      <dgm:spPr/>
      <dgm:t>
        <a:bodyPr/>
        <a:lstStyle/>
        <a:p>
          <a:endParaRPr lang="en-GB"/>
        </a:p>
      </dgm:t>
    </dgm:pt>
    <dgm:pt modelId="{CE68449E-FB5E-4FC0-A55C-DA0FB4BA310B}" type="pres">
      <dgm:prSet presAssocID="{3249751C-263E-405F-BF86-4DF76D8E896A}" presName="parentText" presStyleLbl="node1" presStyleIdx="0" presStyleCnt="1" custLinFactNeighborY="-27627">
        <dgm:presLayoutVars>
          <dgm:chMax val="0"/>
          <dgm:bulletEnabled val="1"/>
        </dgm:presLayoutVars>
      </dgm:prSet>
      <dgm:spPr/>
      <dgm:t>
        <a:bodyPr/>
        <a:lstStyle/>
        <a:p>
          <a:endParaRPr lang="en-GB"/>
        </a:p>
      </dgm:t>
    </dgm:pt>
  </dgm:ptLst>
  <dgm:cxnLst>
    <dgm:cxn modelId="{68EE783C-F3EE-4F6E-BCDC-AE96B4A7D61D}" type="presOf" srcId="{26633F87-6963-4012-8A14-676BDABFA616}" destId="{9343D7C2-E0BD-4AA8-93A1-532929EBC3D7}" srcOrd="0" destOrd="0" presId="urn:microsoft.com/office/officeart/2005/8/layout/vList2"/>
    <dgm:cxn modelId="{5B007C5F-D92D-4E39-B662-68E8DFE90D82}" type="presOf" srcId="{3249751C-263E-405F-BF86-4DF76D8E896A}" destId="{CE68449E-FB5E-4FC0-A55C-DA0FB4BA310B}" srcOrd="0" destOrd="0" presId="urn:microsoft.com/office/officeart/2005/8/layout/vList2"/>
    <dgm:cxn modelId="{EE9A6960-B8B4-4DEF-A847-8435673642F4}" srcId="{26633F87-6963-4012-8A14-676BDABFA616}" destId="{3249751C-263E-405F-BF86-4DF76D8E896A}" srcOrd="0" destOrd="0" parTransId="{9C352AE6-A286-4FC9-B0DD-F7C7D6E0F984}" sibTransId="{58696902-40B8-4003-9C8F-C2D9AE5EBFCE}"/>
    <dgm:cxn modelId="{6EA0E0EA-ED42-41D9-AE40-53AD6EDDFD47}" type="presParOf" srcId="{9343D7C2-E0BD-4AA8-93A1-532929EBC3D7}" destId="{CE68449E-FB5E-4FC0-A55C-DA0FB4BA310B}" srcOrd="0" destOrd="0" presId="urn:microsoft.com/office/officeart/2005/8/layout/vList2"/>
  </dgm:cxnLst>
  <dgm:bg/>
  <dgm:whole/>
  <dgm:extLst>
    <a:ext uri="http://schemas.microsoft.com/office/drawing/2008/diagram">
      <dsp:dataModelExt xmlns=""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F0C35-D3B3-43C2-8173-F2F6A79C538B}">
      <dsp:nvSpPr>
        <dsp:cNvPr id="0" name=""/>
        <dsp:cNvSpPr/>
      </dsp:nvSpPr>
      <dsp:spPr>
        <a:xfrm>
          <a:off x="0" y="0"/>
          <a:ext cx="9144000" cy="714065"/>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IN" sz="4800" kern="1200" dirty="0">
              <a:solidFill>
                <a:srgbClr val="FFC000"/>
              </a:solidFill>
              <a:effectLst>
                <a:glow rad="228600">
                  <a:schemeClr val="accent2">
                    <a:satMod val="175000"/>
                    <a:alpha val="40000"/>
                  </a:schemeClr>
                </a:glow>
              </a:effectLst>
              <a:latin typeface="+mn-lt"/>
            </a:rPr>
            <a:t>Table of Content</a:t>
          </a:r>
        </a:p>
      </dsp:txBody>
      <dsp:txXfrm>
        <a:off x="34858" y="34858"/>
        <a:ext cx="9074284" cy="6443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35285-696A-4904-ACA0-E1C4EA761915}">
      <dsp:nvSpPr>
        <dsp:cNvPr id="0" name=""/>
        <dsp:cNvSpPr/>
      </dsp:nvSpPr>
      <dsp:spPr>
        <a:xfrm>
          <a:off x="0" y="4336"/>
          <a:ext cx="4262446" cy="110448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b="0" kern="1200" dirty="0">
              <a:solidFill>
                <a:srgbClr val="FFC000"/>
              </a:solidFill>
              <a:latin typeface="+mj-lt"/>
            </a:rPr>
            <a:t>Introduction</a:t>
          </a:r>
          <a:endParaRPr lang="en-IN" sz="4800" b="0" kern="1200" dirty="0">
            <a:solidFill>
              <a:srgbClr val="FFC000"/>
            </a:solidFill>
            <a:latin typeface="+mj-lt"/>
          </a:endParaRPr>
        </a:p>
      </dsp:txBody>
      <dsp:txXfrm>
        <a:off x="53916" y="58252"/>
        <a:ext cx="4154614" cy="996648"/>
      </dsp:txXfrm>
    </dsp:sp>
    <dsp:sp modelId="{88838750-52B0-4BD0-A580-1408E55D1D8E}">
      <dsp:nvSpPr>
        <dsp:cNvPr id="0" name=""/>
        <dsp:cNvSpPr/>
      </dsp:nvSpPr>
      <dsp:spPr>
        <a:xfrm>
          <a:off x="0" y="1108817"/>
          <a:ext cx="4262446" cy="529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33" tIns="40640" rIns="227584" bIns="40640" numCol="1" spcCol="1270" anchor="t" anchorCtr="0">
          <a:noAutofit/>
        </a:bodyPr>
        <a:lstStyle/>
        <a:p>
          <a:pPr marL="228600" lvl="1" indent="-228600" algn="l" defTabSz="1111250">
            <a:lnSpc>
              <a:spcPct val="90000"/>
            </a:lnSpc>
            <a:spcBef>
              <a:spcPct val="0"/>
            </a:spcBef>
            <a:spcAft>
              <a:spcPct val="20000"/>
            </a:spcAft>
            <a:buChar char="•"/>
          </a:pPr>
          <a:endParaRPr lang="en-IN" sz="2500" kern="1200"/>
        </a:p>
      </dsp:txBody>
      <dsp:txXfrm>
        <a:off x="0" y="1108817"/>
        <a:ext cx="4262446" cy="529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AE373-2E6B-41F0-BBE3-4EBB8CDA4D6B}">
      <dsp:nvSpPr>
        <dsp:cNvPr id="0" name=""/>
        <dsp:cNvSpPr/>
      </dsp:nvSpPr>
      <dsp:spPr>
        <a:xfrm>
          <a:off x="0" y="61"/>
          <a:ext cx="3929090" cy="1423743"/>
        </a:xfrm>
        <a:prstGeom prst="roundRect">
          <a:avLst/>
        </a:prstGeom>
        <a:solidFill>
          <a:schemeClr val="accent6">
            <a:alpha val="9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solidFill>
                <a:srgbClr val="FFC000"/>
              </a:solidFill>
              <a:effectLst>
                <a:glow rad="228600">
                  <a:schemeClr val="accent2">
                    <a:satMod val="175000"/>
                    <a:alpha val="40000"/>
                  </a:schemeClr>
                </a:glow>
              </a:effectLst>
              <a:latin typeface="+mn-lt"/>
            </a:rPr>
            <a:t>Understanding the industry</a:t>
          </a:r>
          <a:endParaRPr lang="en-IN" sz="4800" b="0" kern="1200" dirty="0">
            <a:solidFill>
              <a:srgbClr val="FFC000"/>
            </a:solidFill>
            <a:effectLst>
              <a:glow rad="228600">
                <a:schemeClr val="accent2">
                  <a:satMod val="175000"/>
                  <a:alpha val="40000"/>
                </a:schemeClr>
              </a:glow>
            </a:effectLst>
            <a:latin typeface="+mn-lt"/>
          </a:endParaRPr>
        </a:p>
      </dsp:txBody>
      <dsp:txXfrm>
        <a:off x="69501" y="69562"/>
        <a:ext cx="3790088" cy="1284741"/>
      </dsp:txXfrm>
    </dsp:sp>
    <dsp:sp modelId="{99B7764A-3567-4785-B511-1069413BD09B}">
      <dsp:nvSpPr>
        <dsp:cNvPr id="0" name=""/>
        <dsp:cNvSpPr/>
      </dsp:nvSpPr>
      <dsp:spPr>
        <a:xfrm>
          <a:off x="0" y="1423805"/>
          <a:ext cx="3929090" cy="76331"/>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4749"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IN" sz="400" kern="1200" dirty="0"/>
        </a:p>
      </dsp:txBody>
      <dsp:txXfrm>
        <a:off x="0" y="1423805"/>
        <a:ext cx="3929090" cy="763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18150-BED7-4C0F-A885-4A20626B01F4}">
      <dsp:nvSpPr>
        <dsp:cNvPr id="0" name=""/>
        <dsp:cNvSpPr/>
      </dsp:nvSpPr>
      <dsp:spPr>
        <a:xfrm>
          <a:off x="0" y="512"/>
          <a:ext cx="4191008" cy="935451"/>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rgbClr val="FFC000"/>
              </a:solidFill>
              <a:effectLst>
                <a:glow rad="228600">
                  <a:schemeClr val="accent2">
                    <a:satMod val="175000"/>
                    <a:alpha val="40000"/>
                  </a:schemeClr>
                </a:glow>
              </a:effectLst>
              <a:latin typeface="+mn-lt"/>
            </a:rPr>
            <a:t>Understanding the Technology</a:t>
          </a:r>
          <a:endParaRPr lang="en-IN" sz="3200" kern="1200" dirty="0">
            <a:solidFill>
              <a:srgbClr val="FFC000"/>
            </a:solidFill>
            <a:latin typeface="+mn-lt"/>
          </a:endParaRPr>
        </a:p>
      </dsp:txBody>
      <dsp:txXfrm>
        <a:off x="45665" y="46177"/>
        <a:ext cx="4099678" cy="844121"/>
      </dsp:txXfrm>
    </dsp:sp>
    <dsp:sp modelId="{D4B6DA1C-B903-4946-A3AE-BD6E7F699A37}">
      <dsp:nvSpPr>
        <dsp:cNvPr id="0" name=""/>
        <dsp:cNvSpPr/>
      </dsp:nvSpPr>
      <dsp:spPr>
        <a:xfrm>
          <a:off x="0" y="935964"/>
          <a:ext cx="4191008" cy="63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65"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IN" sz="400" kern="1200" dirty="0"/>
        </a:p>
      </dsp:txBody>
      <dsp:txXfrm>
        <a:off x="0" y="935964"/>
        <a:ext cx="4191008" cy="636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B89EC-6B18-4799-BBBB-C42AF0337612}">
      <dsp:nvSpPr>
        <dsp:cNvPr id="0" name=""/>
        <dsp:cNvSpPr/>
      </dsp:nvSpPr>
      <dsp:spPr>
        <a:xfrm>
          <a:off x="0" y="3333"/>
          <a:ext cx="3833818" cy="1691235"/>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rgbClr val="FFC000"/>
              </a:solidFill>
              <a:effectLst>
                <a:glow rad="228600">
                  <a:schemeClr val="accent2">
                    <a:lumMod val="50000"/>
                    <a:alpha val="40000"/>
                  </a:schemeClr>
                </a:glow>
              </a:effectLst>
              <a:latin typeface="+mn-lt"/>
            </a:rPr>
            <a:t>Impact of the Technology in the Industry</a:t>
          </a:r>
          <a:endParaRPr lang="en-IN" sz="3200" kern="1200" dirty="0">
            <a:solidFill>
              <a:srgbClr val="FFC000"/>
            </a:solidFill>
            <a:latin typeface="+mn-lt"/>
          </a:endParaRPr>
        </a:p>
      </dsp:txBody>
      <dsp:txXfrm>
        <a:off x="82559" y="85892"/>
        <a:ext cx="3668700" cy="1526117"/>
      </dsp:txXfrm>
    </dsp:sp>
    <dsp:sp modelId="{8CB2659E-AAB0-45BA-ACFC-8D984A3F8846}">
      <dsp:nvSpPr>
        <dsp:cNvPr id="0" name=""/>
        <dsp:cNvSpPr/>
      </dsp:nvSpPr>
      <dsp:spPr>
        <a:xfrm>
          <a:off x="0" y="1694568"/>
          <a:ext cx="3833818" cy="97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724" tIns="74930" rIns="419608" bIns="74930" numCol="1" spcCol="1270" anchor="t" anchorCtr="0">
          <a:noAutofit/>
        </a:bodyPr>
        <a:lstStyle/>
        <a:p>
          <a:pPr marL="285750" lvl="1" indent="-285750" algn="l" defTabSz="2044700">
            <a:lnSpc>
              <a:spcPct val="90000"/>
            </a:lnSpc>
            <a:spcBef>
              <a:spcPct val="0"/>
            </a:spcBef>
            <a:spcAft>
              <a:spcPct val="20000"/>
            </a:spcAft>
            <a:buChar char="•"/>
          </a:pPr>
          <a:endParaRPr lang="en-IN" sz="4600" kern="1200"/>
        </a:p>
      </dsp:txBody>
      <dsp:txXfrm>
        <a:off x="0" y="1694568"/>
        <a:ext cx="3833818" cy="977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BE883-D676-4D9B-84B1-B9ABFBEF0F3C}">
      <dsp:nvSpPr>
        <dsp:cNvPr id="0" name=""/>
        <dsp:cNvSpPr/>
      </dsp:nvSpPr>
      <dsp:spPr>
        <a:xfrm>
          <a:off x="0" y="6952"/>
          <a:ext cx="3643338" cy="162162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rgbClr val="FFC000"/>
              </a:solidFill>
              <a:effectLst>
                <a:glow rad="228600">
                  <a:schemeClr val="accent6">
                    <a:satMod val="175000"/>
                    <a:alpha val="40000"/>
                  </a:schemeClr>
                </a:glow>
              </a:effectLst>
              <a:latin typeface="+mn-lt"/>
            </a:rPr>
            <a:t>Application of the </a:t>
          </a:r>
        </a:p>
        <a:p>
          <a:pPr marL="0" lvl="0" indent="0" algn="ctr" defTabSz="1244600">
            <a:lnSpc>
              <a:spcPct val="90000"/>
            </a:lnSpc>
            <a:spcBef>
              <a:spcPct val="0"/>
            </a:spcBef>
            <a:spcAft>
              <a:spcPct val="35000"/>
            </a:spcAft>
            <a:buNone/>
          </a:pPr>
          <a:r>
            <a:rPr lang="en-GB" sz="2800" kern="1200" dirty="0">
              <a:solidFill>
                <a:srgbClr val="FFC000"/>
              </a:solidFill>
              <a:effectLst>
                <a:glow rad="228600">
                  <a:schemeClr val="accent6">
                    <a:satMod val="175000"/>
                    <a:alpha val="40000"/>
                  </a:schemeClr>
                </a:glow>
              </a:effectLst>
              <a:latin typeface="+mn-lt"/>
            </a:rPr>
            <a:t>Technology in the Industry</a:t>
          </a:r>
          <a:endParaRPr lang="en-IN" sz="2800" kern="1200" dirty="0">
            <a:solidFill>
              <a:srgbClr val="FFC000"/>
            </a:solidFill>
            <a:effectLst>
              <a:glow rad="228600">
                <a:schemeClr val="accent6">
                  <a:satMod val="175000"/>
                  <a:alpha val="40000"/>
                </a:schemeClr>
              </a:glow>
            </a:effectLst>
            <a:latin typeface="+mn-lt"/>
          </a:endParaRPr>
        </a:p>
      </dsp:txBody>
      <dsp:txXfrm>
        <a:off x="79161" y="86113"/>
        <a:ext cx="3485016" cy="1463298"/>
      </dsp:txXfrm>
    </dsp:sp>
    <dsp:sp modelId="{4B83A78C-E3E0-4E4D-97F7-BA559798F507}">
      <dsp:nvSpPr>
        <dsp:cNvPr id="0" name=""/>
        <dsp:cNvSpPr/>
      </dsp:nvSpPr>
      <dsp:spPr>
        <a:xfrm>
          <a:off x="0" y="1628573"/>
          <a:ext cx="3643338" cy="182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676" tIns="13970" rIns="78232" bIns="13970" numCol="1" spcCol="1270" anchor="t" anchorCtr="0">
          <a:noAutofit/>
        </a:bodyPr>
        <a:lstStyle/>
        <a:p>
          <a:pPr marL="57150" lvl="1" indent="-57150" algn="l" defTabSz="400050">
            <a:lnSpc>
              <a:spcPct val="90000"/>
            </a:lnSpc>
            <a:spcBef>
              <a:spcPct val="0"/>
            </a:spcBef>
            <a:spcAft>
              <a:spcPct val="20000"/>
            </a:spcAft>
            <a:buChar char="•"/>
          </a:pPr>
          <a:endParaRPr lang="en-IN" sz="900" kern="1200"/>
        </a:p>
      </dsp:txBody>
      <dsp:txXfrm>
        <a:off x="0" y="1628573"/>
        <a:ext cx="3643338" cy="1821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E779C-AD04-40CA-A18A-16FCABE7A24D}">
      <dsp:nvSpPr>
        <dsp:cNvPr id="0" name=""/>
        <dsp:cNvSpPr/>
      </dsp:nvSpPr>
      <dsp:spPr>
        <a:xfrm>
          <a:off x="0" y="216"/>
          <a:ext cx="4619636" cy="1449994"/>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rgbClr val="FFC000"/>
              </a:solidFill>
              <a:effectLst>
                <a:glow rad="139700">
                  <a:schemeClr val="accent2">
                    <a:satMod val="175000"/>
                    <a:alpha val="40000"/>
                  </a:schemeClr>
                </a:glow>
              </a:effectLst>
              <a:latin typeface="+mn-lt"/>
            </a:rPr>
            <a:t>Evaluation of the Future Policies</a:t>
          </a:r>
          <a:endParaRPr lang="en-IN" sz="2800" kern="1200" dirty="0">
            <a:solidFill>
              <a:srgbClr val="FFC000"/>
            </a:solidFill>
            <a:effectLst>
              <a:glow rad="139700">
                <a:schemeClr val="accent2">
                  <a:satMod val="175000"/>
                  <a:alpha val="40000"/>
                </a:schemeClr>
              </a:glow>
            </a:effectLst>
            <a:latin typeface="+mn-lt"/>
          </a:endParaRPr>
        </a:p>
      </dsp:txBody>
      <dsp:txXfrm>
        <a:off x="70783" y="70999"/>
        <a:ext cx="4478070" cy="1308428"/>
      </dsp:txXfrm>
    </dsp:sp>
    <dsp:sp modelId="{741DDCD4-E8AD-46F6-82EF-844591ECC4B1}">
      <dsp:nvSpPr>
        <dsp:cNvPr id="0" name=""/>
        <dsp:cNvSpPr/>
      </dsp:nvSpPr>
      <dsp:spPr>
        <a:xfrm>
          <a:off x="0" y="1450211"/>
          <a:ext cx="4619636" cy="8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673"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IN" sz="400" kern="1200"/>
        </a:p>
      </dsp:txBody>
      <dsp:txXfrm>
        <a:off x="0" y="1450211"/>
        <a:ext cx="4619636" cy="815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AD572-EEB8-4DBB-A803-35A4926AC96D}">
      <dsp:nvSpPr>
        <dsp:cNvPr id="0" name=""/>
        <dsp:cNvSpPr/>
      </dsp:nvSpPr>
      <dsp:spPr>
        <a:xfrm>
          <a:off x="0" y="121847"/>
          <a:ext cx="3905256" cy="121680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IN" sz="5200" kern="1200" dirty="0">
              <a:solidFill>
                <a:srgbClr val="FFC000"/>
              </a:solidFill>
              <a:effectLst>
                <a:glow rad="228600">
                  <a:schemeClr val="accent2">
                    <a:satMod val="175000"/>
                    <a:alpha val="40000"/>
                  </a:schemeClr>
                </a:glow>
              </a:effectLst>
              <a:latin typeface="+mn-lt"/>
            </a:rPr>
            <a:t>Conclusion</a:t>
          </a:r>
        </a:p>
      </dsp:txBody>
      <dsp:txXfrm>
        <a:off x="59399" y="181246"/>
        <a:ext cx="3786458"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68449E-FB5E-4FC0-A55C-DA0FB4BA310B}">
      <dsp:nvSpPr>
        <dsp:cNvPr id="0" name=""/>
        <dsp:cNvSpPr/>
      </dsp:nvSpPr>
      <dsp:spPr>
        <a:xfrm>
          <a:off x="0" y="0"/>
          <a:ext cx="3357586" cy="121680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IN" sz="4400" kern="1200" dirty="0">
              <a:solidFill>
                <a:srgbClr val="FFC000"/>
              </a:solidFill>
              <a:effectLst>
                <a:glow rad="139700">
                  <a:schemeClr val="accent2">
                    <a:satMod val="175000"/>
                    <a:alpha val="40000"/>
                  </a:schemeClr>
                </a:glow>
              </a:effectLst>
              <a:latin typeface="+mn-lt"/>
            </a:rPr>
            <a:t>References</a:t>
          </a:r>
        </a:p>
      </dsp:txBody>
      <dsp:txXfrm>
        <a:off x="59399" y="59399"/>
        <a:ext cx="3238788"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3">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1"/>
        <p:cNvGrpSpPr/>
        <p:nvPr/>
      </p:nvGrpSpPr>
      <p:grpSpPr>
        <a:xfrm>
          <a:off x="0" y="0"/>
          <a:ext cx="0" cy="0"/>
          <a:chOff x="0" y="0"/>
          <a:chExt cx="0" cy="0"/>
        </a:xfrm>
      </p:grpSpPr>
      <p:sp>
        <p:nvSpPr>
          <p:cNvPr id="762" name="Google Shape;7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3" name="Google Shape;7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Looking at the report of </a:t>
            </a:r>
            <a:r>
              <a:rPr lang="en-GB" sz="1100" b="0" i="0" u="none" strike="noStrike" cap="none" dirty="0" err="1">
                <a:solidFill>
                  <a:srgbClr val="000000"/>
                </a:solidFill>
                <a:latin typeface="Arial"/>
                <a:ea typeface="Arial"/>
                <a:cs typeface="Arial"/>
                <a:sym typeface="Arial"/>
              </a:rPr>
              <a:t>Deri</a:t>
            </a:r>
            <a:r>
              <a:rPr lang="en-GB" sz="1100" b="0" i="0" u="none" strike="noStrike" cap="none" dirty="0">
                <a:solidFill>
                  <a:srgbClr val="000000"/>
                </a:solidFill>
                <a:latin typeface="Arial"/>
                <a:ea typeface="Arial"/>
                <a:cs typeface="Arial"/>
                <a:sym typeface="Arial"/>
              </a:rPr>
              <a:t> </a:t>
            </a:r>
            <a:r>
              <a:rPr lang="en-GB" sz="1100" b="0" i="1" u="none" strike="noStrike" cap="none" dirty="0">
                <a:solidFill>
                  <a:srgbClr val="000000"/>
                </a:solidFill>
                <a:latin typeface="Arial"/>
                <a:ea typeface="Arial"/>
                <a:cs typeface="Arial"/>
                <a:sym typeface="Arial"/>
              </a:rPr>
              <a:t>et al.</a:t>
            </a:r>
            <a:r>
              <a:rPr lang="en-GB" sz="1100" b="0" i="0" u="none" strike="noStrike" cap="none" dirty="0">
                <a:solidFill>
                  <a:srgbClr val="000000"/>
                </a:solidFill>
                <a:latin typeface="Arial"/>
                <a:ea typeface="Arial"/>
                <a:cs typeface="Arial"/>
                <a:sym typeface="Arial"/>
              </a:rPr>
              <a:t> (2023), this can be seen that the global hospitality industry is making a positive business scenario in the contemporary market. The organisations in this industry are running with success tackling the external threats with potentials. This is making a better outcome of the whole business scenario in terms of profit, reputation and customer satisfaction. According to </a:t>
            </a:r>
            <a:r>
              <a:rPr lang="en-GB" sz="1100" b="0" i="0" u="none" strike="noStrike" cap="none" dirty="0" err="1">
                <a:solidFill>
                  <a:srgbClr val="000000"/>
                </a:solidFill>
                <a:latin typeface="Arial"/>
                <a:ea typeface="Arial"/>
                <a:cs typeface="Arial"/>
                <a:sym typeface="Arial"/>
              </a:rPr>
              <a:t>Statista</a:t>
            </a:r>
            <a:r>
              <a:rPr lang="en-GB" sz="1100" b="0" i="0" u="none" strike="noStrike" cap="none" dirty="0">
                <a:solidFill>
                  <a:srgbClr val="000000"/>
                </a:solidFill>
                <a:latin typeface="Arial"/>
                <a:ea typeface="Arial"/>
                <a:cs typeface="Arial"/>
                <a:sym typeface="Arial"/>
              </a:rPr>
              <a:t> (2023), the global hospitality industry earned 4.7 trillion dollars in 2022. In short, all the important areas of the sector is handled well with the business scenario.</a:t>
            </a:r>
            <a:endParaRPr lang="en-I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technological factors in the hospitality industry are making a positive outcome for the business and this is causing the industry with a better business scenario. Taking the report of </a:t>
            </a:r>
            <a:r>
              <a:rPr lang="en-GB" sz="1100" b="0" i="0" u="none" strike="noStrike" cap="none" dirty="0" err="1">
                <a:solidFill>
                  <a:srgbClr val="000000"/>
                </a:solidFill>
                <a:latin typeface="Arial"/>
                <a:ea typeface="Arial"/>
                <a:cs typeface="Arial"/>
                <a:sym typeface="Arial"/>
              </a:rPr>
              <a:t>Kazandzhieva</a:t>
            </a:r>
            <a:r>
              <a:rPr lang="en-GB" sz="1100" b="0" i="0" u="none" strike="noStrike" cap="none" dirty="0">
                <a:solidFill>
                  <a:srgbClr val="000000"/>
                </a:solidFill>
                <a:latin typeface="Arial"/>
                <a:ea typeface="Arial"/>
                <a:cs typeface="Arial"/>
                <a:sym typeface="Arial"/>
              </a:rPr>
              <a:t> </a:t>
            </a:r>
            <a:r>
              <a:rPr lang="en-GB" sz="1100" b="0" i="1" u="none" strike="noStrike" cap="none" dirty="0">
                <a:solidFill>
                  <a:srgbClr val="000000"/>
                </a:solidFill>
                <a:latin typeface="Arial"/>
                <a:ea typeface="Arial"/>
                <a:cs typeface="Arial"/>
                <a:sym typeface="Arial"/>
              </a:rPr>
              <a:t>et al.</a:t>
            </a:r>
            <a:r>
              <a:rPr lang="en-GB" sz="1100" b="0" i="0" u="none" strike="noStrike" cap="none" dirty="0">
                <a:solidFill>
                  <a:srgbClr val="000000"/>
                </a:solidFill>
                <a:latin typeface="Arial"/>
                <a:ea typeface="Arial"/>
                <a:cs typeface="Arial"/>
                <a:sym typeface="Arial"/>
              </a:rPr>
              <a:t> (2017) into account, this can be said that the digital technologies like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are making a better outcome of the business policies which are helpful to make a better outcome of the whole business scenario.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has several benefits on hospitality business and this is the technology that is ensuring a better outcome of the business scenario in the entire contemporary hospitality industry.</a:t>
            </a:r>
            <a:endParaRPr lang="en-I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report of </a:t>
            </a:r>
            <a:r>
              <a:rPr lang="en-GB" sz="1100" b="0" i="0" u="none" strike="noStrike" cap="none" dirty="0" err="1">
                <a:solidFill>
                  <a:srgbClr val="000000"/>
                </a:solidFill>
                <a:latin typeface="Arial"/>
                <a:ea typeface="Arial"/>
                <a:cs typeface="Arial"/>
                <a:sym typeface="Arial"/>
              </a:rPr>
              <a:t>Khamesra</a:t>
            </a:r>
            <a:r>
              <a:rPr lang="en-GB" sz="1100" b="0" i="0" u="none" strike="noStrike" cap="none" dirty="0">
                <a:solidFill>
                  <a:srgbClr val="000000"/>
                </a:solidFill>
                <a:latin typeface="Arial"/>
                <a:ea typeface="Arial"/>
                <a:cs typeface="Arial"/>
                <a:sym typeface="Arial"/>
              </a:rPr>
              <a:t> and </a:t>
            </a:r>
            <a:r>
              <a:rPr lang="en-GB" sz="1100" b="0" i="0" u="none" strike="noStrike" cap="none" dirty="0" err="1">
                <a:solidFill>
                  <a:srgbClr val="000000"/>
                </a:solidFill>
                <a:latin typeface="Arial"/>
                <a:ea typeface="Arial"/>
                <a:cs typeface="Arial"/>
                <a:sym typeface="Arial"/>
              </a:rPr>
              <a:t>Priya</a:t>
            </a:r>
            <a:r>
              <a:rPr lang="en-GB" sz="1100" b="0" i="0" u="none" strike="noStrike" cap="none" dirty="0">
                <a:solidFill>
                  <a:srgbClr val="000000"/>
                </a:solidFill>
                <a:latin typeface="Arial"/>
                <a:ea typeface="Arial"/>
                <a:cs typeface="Arial"/>
                <a:sym typeface="Arial"/>
              </a:rPr>
              <a:t> (2017) served that the technological factors of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is making a positive outcome of the whole business scenario. One of the most important factors is that the organisations of the hospitality industry are making developments in terms of profit, reputation and business values. The most helpful factor is that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is ensuring customer satisfaction which is helping to manage the business attracting the potential customers in the business scenario. According to Sharma and Gupta (2021), the changing business scenario in the contemporary hospitality market is well supported by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and this is causing a positive business outcome.</a:t>
            </a:r>
            <a:endParaRPr lang="en-I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is changing the business scenario in the global hospitality industry and this is making a positive outcome of the whole scenario. This has been seen from the report of Raman </a:t>
            </a:r>
            <a:r>
              <a:rPr lang="en-GB" sz="1100" b="0" i="1" u="none" strike="noStrike" cap="none" dirty="0">
                <a:solidFill>
                  <a:srgbClr val="000000"/>
                </a:solidFill>
                <a:latin typeface="Arial"/>
                <a:ea typeface="Arial"/>
                <a:cs typeface="Arial"/>
                <a:sym typeface="Arial"/>
              </a:rPr>
              <a:t>et al. </a:t>
            </a:r>
            <a:r>
              <a:rPr lang="en-GB" sz="1100" b="0" i="0" u="none" strike="noStrike" cap="none" dirty="0">
                <a:solidFill>
                  <a:srgbClr val="000000"/>
                </a:solidFill>
                <a:latin typeface="Arial"/>
                <a:ea typeface="Arial"/>
                <a:cs typeface="Arial"/>
                <a:sym typeface="Arial"/>
              </a:rPr>
              <a:t>(2023) that the organisations of the hospitality industry are changing rapidly implementing the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factors and this is bringing success to them. Taking this opinion into account, this can be said that the overall scenario around the hospitality business is growing with the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factors which are ensuring ease and productivity to the organisations. In short,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factors are making a positive business scenario contributing in various factors of the business.</a:t>
            </a:r>
            <a:endParaRPr lang="en-I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latin typeface="Arial"/>
                <a:ea typeface="Arial"/>
                <a:cs typeface="Arial"/>
                <a:sym typeface="Arial"/>
              </a:rPr>
              <a:t>The above discussion has served that </a:t>
            </a:r>
            <a:r>
              <a:rPr lang="en-GB" sz="1100" b="0" i="0" u="none" strike="noStrike" cap="none" dirty="0" err="1">
                <a:solidFill>
                  <a:srgbClr val="000000"/>
                </a:solidFill>
                <a:latin typeface="Arial"/>
                <a:ea typeface="Arial"/>
                <a:cs typeface="Arial"/>
                <a:sym typeface="Arial"/>
              </a:rPr>
              <a:t>IoT</a:t>
            </a:r>
            <a:r>
              <a:rPr lang="en-GB" sz="1100" b="0" i="0" u="none" strike="noStrike" cap="none" dirty="0">
                <a:solidFill>
                  <a:srgbClr val="000000"/>
                </a:solidFill>
                <a:latin typeface="Arial"/>
                <a:ea typeface="Arial"/>
                <a:cs typeface="Arial"/>
                <a:sym typeface="Arial"/>
              </a:rPr>
              <a:t> is making the business scenario in the hospitality industry easier with several benefits. However, these factors can also be challenging with few limitations. This is important to ensure a better handling of the factors with proper implications. The recommendations are estimated to be useful for the business organisations in this scenario.</a:t>
            </a:r>
            <a:endParaRPr lang="en-IN" sz="1100" b="0" i="0" u="none" strike="noStrike" cap="none" dirty="0">
              <a:solidFill>
                <a:srgbClr val="000000"/>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gradFill>
          <a:gsLst>
            <a:gs pos="0">
              <a:schemeClr val="accent1"/>
            </a:gs>
            <a:gs pos="100000">
              <a:schemeClr val="accent2"/>
            </a:gs>
          </a:gsLst>
          <a:lin ang="5400012" scaled="0"/>
        </a:gra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
        <p:nvSpPr>
          <p:cNvPr id="11" name="Google Shape;11;p2"/>
          <p:cNvSpPr txBox="1"/>
          <p:nvPr/>
        </p:nvSpPr>
        <p:spPr>
          <a:xfrm flipH="1">
            <a:off x="1375550" y="3092475"/>
            <a:ext cx="6393000" cy="6705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endParaRPr sz="6000">
              <a:solidFill>
                <a:srgbClr val="FFFFFF"/>
              </a:solidFill>
              <a:latin typeface="Squada One"/>
              <a:ea typeface="Squada One"/>
              <a:cs typeface="Squada One"/>
              <a:sym typeface="Squada One"/>
            </a:endParaRPr>
          </a:p>
        </p:txBody>
      </p:sp>
      <p:pic>
        <p:nvPicPr>
          <p:cNvPr id="12" name="Google Shape;12;p2"/>
          <p:cNvPicPr preferRelativeResize="0"/>
          <p:nvPr/>
        </p:nvPicPr>
        <p:blipFill>
          <a:blip r:embed="rId2">
            <a:alphaModFix/>
          </a:blip>
          <a:stretch>
            <a:fillRect/>
          </a:stretch>
        </p:blipFill>
        <p:spPr>
          <a:xfrm>
            <a:off x="63" y="-399756"/>
            <a:ext cx="9144000" cy="4369387"/>
          </a:xfrm>
          <a:prstGeom prst="rect">
            <a:avLst/>
          </a:prstGeom>
          <a:noFill/>
          <a:ln>
            <a:noFill/>
          </a:ln>
        </p:spPr>
      </p:pic>
      <p:sp>
        <p:nvSpPr>
          <p:cNvPr id="13" name="Google Shape;13;p2"/>
          <p:cNvSpPr txBox="1">
            <a:spLocks noGrp="1"/>
          </p:cNvSpPr>
          <p:nvPr>
            <p:ph type="title"/>
          </p:nvPr>
        </p:nvSpPr>
        <p:spPr>
          <a:xfrm>
            <a:off x="457200" y="2932650"/>
            <a:ext cx="8229600" cy="510900"/>
          </a:xfrm>
          <a:prstGeom prst="rect">
            <a:avLst/>
          </a:prstGeom>
        </p:spPr>
        <p:txBody>
          <a:bodyPr spcFirstLastPara="1" wrap="square" lIns="91425" tIns="91425" rIns="91425" bIns="91425" anchor="ctr" anchorCtr="0">
            <a:noAutofit/>
          </a:bodyPr>
          <a:lstStyle>
            <a:lvl1pPr lvl="0">
              <a:spcBef>
                <a:spcPts val="0"/>
              </a:spcBef>
              <a:spcAft>
                <a:spcPts val="0"/>
              </a:spcAft>
              <a:buSzPts val="6000"/>
              <a:buNone/>
              <a:defRPr sz="6000"/>
            </a:lvl1pPr>
            <a:lvl2pPr lvl="1">
              <a:spcBef>
                <a:spcPts val="0"/>
              </a:spcBef>
              <a:spcAft>
                <a:spcPts val="0"/>
              </a:spcAft>
              <a:buSzPts val="3000"/>
              <a:buFont typeface="Squada One"/>
              <a:buNone/>
              <a:defRPr sz="3000">
                <a:latin typeface="Squada One"/>
                <a:ea typeface="Squada One"/>
                <a:cs typeface="Squada One"/>
                <a:sym typeface="Squada One"/>
              </a:defRPr>
            </a:lvl2pPr>
            <a:lvl3pPr lvl="2">
              <a:spcBef>
                <a:spcPts val="0"/>
              </a:spcBef>
              <a:spcAft>
                <a:spcPts val="0"/>
              </a:spcAft>
              <a:buSzPts val="3000"/>
              <a:buFont typeface="Squada One"/>
              <a:buNone/>
              <a:defRPr sz="3000">
                <a:latin typeface="Squada One"/>
                <a:ea typeface="Squada One"/>
                <a:cs typeface="Squada One"/>
                <a:sym typeface="Squada One"/>
              </a:defRPr>
            </a:lvl3pPr>
            <a:lvl4pPr lvl="3">
              <a:spcBef>
                <a:spcPts val="0"/>
              </a:spcBef>
              <a:spcAft>
                <a:spcPts val="0"/>
              </a:spcAft>
              <a:buSzPts val="3000"/>
              <a:buFont typeface="Squada One"/>
              <a:buNone/>
              <a:defRPr sz="3000">
                <a:latin typeface="Squada One"/>
                <a:ea typeface="Squada One"/>
                <a:cs typeface="Squada One"/>
                <a:sym typeface="Squada One"/>
              </a:defRPr>
            </a:lvl4pPr>
            <a:lvl5pPr lvl="4">
              <a:spcBef>
                <a:spcPts val="0"/>
              </a:spcBef>
              <a:spcAft>
                <a:spcPts val="0"/>
              </a:spcAft>
              <a:buSzPts val="3000"/>
              <a:buFont typeface="Squada One"/>
              <a:buNone/>
              <a:defRPr sz="3000">
                <a:latin typeface="Squada One"/>
                <a:ea typeface="Squada One"/>
                <a:cs typeface="Squada One"/>
                <a:sym typeface="Squada One"/>
              </a:defRPr>
            </a:lvl5pPr>
            <a:lvl6pPr lvl="5">
              <a:spcBef>
                <a:spcPts val="0"/>
              </a:spcBef>
              <a:spcAft>
                <a:spcPts val="0"/>
              </a:spcAft>
              <a:buSzPts val="3000"/>
              <a:buFont typeface="Squada One"/>
              <a:buNone/>
              <a:defRPr sz="3000">
                <a:latin typeface="Squada One"/>
                <a:ea typeface="Squada One"/>
                <a:cs typeface="Squada One"/>
                <a:sym typeface="Squada One"/>
              </a:defRPr>
            </a:lvl6pPr>
            <a:lvl7pPr lvl="6">
              <a:spcBef>
                <a:spcPts val="0"/>
              </a:spcBef>
              <a:spcAft>
                <a:spcPts val="0"/>
              </a:spcAft>
              <a:buSzPts val="3000"/>
              <a:buFont typeface="Squada One"/>
              <a:buNone/>
              <a:defRPr sz="3000">
                <a:latin typeface="Squada One"/>
                <a:ea typeface="Squada One"/>
                <a:cs typeface="Squada One"/>
                <a:sym typeface="Squada One"/>
              </a:defRPr>
            </a:lvl7pPr>
            <a:lvl8pPr lvl="7">
              <a:spcBef>
                <a:spcPts val="0"/>
              </a:spcBef>
              <a:spcAft>
                <a:spcPts val="0"/>
              </a:spcAft>
              <a:buSzPts val="3000"/>
              <a:buFont typeface="Squada One"/>
              <a:buNone/>
              <a:defRPr sz="3000">
                <a:latin typeface="Squada One"/>
                <a:ea typeface="Squada One"/>
                <a:cs typeface="Squada One"/>
                <a:sym typeface="Squada One"/>
              </a:defRPr>
            </a:lvl8pPr>
            <a:lvl9pPr lvl="8">
              <a:spcBef>
                <a:spcPts val="0"/>
              </a:spcBef>
              <a:spcAft>
                <a:spcPts val="0"/>
              </a:spcAft>
              <a:buSzPts val="3000"/>
              <a:buFont typeface="Squada One"/>
              <a:buNone/>
              <a:defRPr sz="3000">
                <a:latin typeface="Squada One"/>
                <a:ea typeface="Squada One"/>
                <a:cs typeface="Squada One"/>
                <a:sym typeface="Squada One"/>
              </a:defRPr>
            </a:lvl9pPr>
          </a:lstStyle>
          <a:p>
            <a:endParaRPr/>
          </a:p>
        </p:txBody>
      </p:sp>
      <p:sp>
        <p:nvSpPr>
          <p:cNvPr id="14" name="Google Shape;14;p2"/>
          <p:cNvSpPr txBox="1">
            <a:spLocks noGrp="1"/>
          </p:cNvSpPr>
          <p:nvPr>
            <p:ph type="subTitle" idx="1"/>
          </p:nvPr>
        </p:nvSpPr>
        <p:spPr>
          <a:xfrm>
            <a:off x="457275" y="3192525"/>
            <a:ext cx="8229600" cy="417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1600"/>
              </a:spcBef>
              <a:spcAft>
                <a:spcPts val="0"/>
              </a:spcAft>
              <a:buSzPts val="1400"/>
              <a:buNone/>
              <a:defRPr/>
            </a:lvl2pPr>
            <a:lvl3pPr lvl="2" algn="ctr">
              <a:lnSpc>
                <a:spcPct val="100000"/>
              </a:lnSpc>
              <a:spcBef>
                <a:spcPts val="1600"/>
              </a:spcBef>
              <a:spcAft>
                <a:spcPts val="0"/>
              </a:spcAft>
              <a:buSzPts val="1400"/>
              <a:buNone/>
              <a:defRPr/>
            </a:lvl3pPr>
            <a:lvl4pPr lvl="3" algn="ctr">
              <a:lnSpc>
                <a:spcPct val="100000"/>
              </a:lnSpc>
              <a:spcBef>
                <a:spcPts val="1600"/>
              </a:spcBef>
              <a:spcAft>
                <a:spcPts val="0"/>
              </a:spcAft>
              <a:buSzPts val="1400"/>
              <a:buNone/>
              <a:defRPr/>
            </a:lvl4pPr>
            <a:lvl5pPr lvl="4" algn="ctr">
              <a:lnSpc>
                <a:spcPct val="100000"/>
              </a:lnSpc>
              <a:spcBef>
                <a:spcPts val="1600"/>
              </a:spcBef>
              <a:spcAft>
                <a:spcPts val="0"/>
              </a:spcAft>
              <a:buSzPts val="1400"/>
              <a:buNone/>
              <a:defRPr/>
            </a:lvl5pPr>
            <a:lvl6pPr lvl="5" algn="ctr">
              <a:lnSpc>
                <a:spcPct val="100000"/>
              </a:lnSpc>
              <a:spcBef>
                <a:spcPts val="1600"/>
              </a:spcBef>
              <a:spcAft>
                <a:spcPts val="0"/>
              </a:spcAft>
              <a:buSzPts val="1400"/>
              <a:buNone/>
              <a:defRPr/>
            </a:lvl6pPr>
            <a:lvl7pPr lvl="6" algn="ctr">
              <a:lnSpc>
                <a:spcPct val="100000"/>
              </a:lnSpc>
              <a:spcBef>
                <a:spcPts val="1600"/>
              </a:spcBef>
              <a:spcAft>
                <a:spcPts val="0"/>
              </a:spcAft>
              <a:buSzPts val="1400"/>
              <a:buNone/>
              <a:defRPr/>
            </a:lvl7pPr>
            <a:lvl8pPr lvl="7" algn="ctr">
              <a:lnSpc>
                <a:spcPct val="100000"/>
              </a:lnSpc>
              <a:spcBef>
                <a:spcPts val="1600"/>
              </a:spcBef>
              <a:spcAft>
                <a:spcPts val="0"/>
              </a:spcAft>
              <a:buSzPts val="1400"/>
              <a:buNone/>
              <a:defRPr/>
            </a:lvl8pPr>
            <a:lvl9pPr lvl="8" algn="ctr">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pic>
        <p:nvPicPr>
          <p:cNvPr id="24" name="Google Shape;24;p4"/>
          <p:cNvPicPr preferRelativeResize="0"/>
          <p:nvPr/>
        </p:nvPicPr>
        <p:blipFill>
          <a:blip r:embed="rId2">
            <a:alphaModFix/>
          </a:blip>
          <a:stretch>
            <a:fillRect/>
          </a:stretch>
        </p:blipFill>
        <p:spPr>
          <a:xfrm>
            <a:off x="-580849" y="-923890"/>
            <a:ext cx="2300675" cy="2075900"/>
          </a:xfrm>
          <a:prstGeom prst="rect">
            <a:avLst/>
          </a:prstGeom>
          <a:noFill/>
          <a:ln>
            <a:noFill/>
          </a:ln>
        </p:spPr>
      </p:pic>
      <p:pic>
        <p:nvPicPr>
          <p:cNvPr id="25" name="Google Shape;25;p4"/>
          <p:cNvPicPr preferRelativeResize="0"/>
          <p:nvPr/>
        </p:nvPicPr>
        <p:blipFill>
          <a:blip r:embed="rId2">
            <a:alphaModFix/>
          </a:blip>
          <a:stretch>
            <a:fillRect/>
          </a:stretch>
        </p:blipFill>
        <p:spPr>
          <a:xfrm rot="10800000">
            <a:off x="7251655" y="3988100"/>
            <a:ext cx="2300675" cy="2075900"/>
          </a:xfrm>
          <a:prstGeom prst="rect">
            <a:avLst/>
          </a:prstGeom>
          <a:noFill/>
          <a:ln>
            <a:noFill/>
          </a:ln>
        </p:spPr>
      </p:pic>
      <p:sp>
        <p:nvSpPr>
          <p:cNvPr id="26" name="Google Shape;26;p4"/>
          <p:cNvSpPr txBox="1">
            <a:spLocks noGrp="1"/>
          </p:cNvSpPr>
          <p:nvPr>
            <p:ph type="ctrTitle"/>
          </p:nvPr>
        </p:nvSpPr>
        <p:spPr>
          <a:xfrm flipH="1">
            <a:off x="502200" y="445025"/>
            <a:ext cx="8184600" cy="6705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FFFFFF"/>
              </a:buClr>
              <a:buSzPts val="3600"/>
              <a:buNone/>
              <a:defRPr sz="36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27" name="Google Shape;27;p4"/>
          <p:cNvSpPr txBox="1">
            <a:spLocks noGrp="1"/>
          </p:cNvSpPr>
          <p:nvPr>
            <p:ph type="subTitle" idx="1"/>
          </p:nvPr>
        </p:nvSpPr>
        <p:spPr>
          <a:xfrm>
            <a:off x="1255350" y="1454625"/>
            <a:ext cx="6633300" cy="3243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rgbClr val="434343"/>
              </a:buClr>
              <a:buSzPts val="1200"/>
              <a:buFont typeface="Livvic"/>
              <a:buAutoNum type="arabicPeriod"/>
              <a:defRPr sz="1200"/>
            </a:lvl1pPr>
            <a:lvl2pPr lvl="1" rtl="0">
              <a:lnSpc>
                <a:spcPct val="100000"/>
              </a:lnSpc>
              <a:spcBef>
                <a:spcPts val="0"/>
              </a:spcBef>
              <a:spcAft>
                <a:spcPts val="0"/>
              </a:spcAft>
              <a:buSzPts val="1200"/>
              <a:buAutoNum type="alphaLcPeriod"/>
              <a:defRPr sz="1200"/>
            </a:lvl2pPr>
            <a:lvl3pPr lvl="2" rtl="0">
              <a:lnSpc>
                <a:spcPct val="100000"/>
              </a:lnSpc>
              <a:spcBef>
                <a:spcPts val="0"/>
              </a:spcBef>
              <a:spcAft>
                <a:spcPts val="0"/>
              </a:spcAft>
              <a:buSzPts val="1200"/>
              <a:buAutoNum type="romanLcPeriod"/>
              <a:defRPr sz="1200"/>
            </a:lvl3pPr>
            <a:lvl4pPr lvl="3" rtl="0">
              <a:lnSpc>
                <a:spcPct val="100000"/>
              </a:lnSpc>
              <a:spcBef>
                <a:spcPts val="0"/>
              </a:spcBef>
              <a:spcAft>
                <a:spcPts val="0"/>
              </a:spcAft>
              <a:buSzPts val="1200"/>
              <a:buAutoNum type="arabicPeriod"/>
              <a:defRPr sz="1200"/>
            </a:lvl4pPr>
            <a:lvl5pPr lvl="4" rtl="0">
              <a:lnSpc>
                <a:spcPct val="100000"/>
              </a:lnSpc>
              <a:spcBef>
                <a:spcPts val="0"/>
              </a:spcBef>
              <a:spcAft>
                <a:spcPts val="0"/>
              </a:spcAft>
              <a:buSzPts val="1200"/>
              <a:buAutoNum type="alphaLcPeriod"/>
              <a:defRPr sz="1200"/>
            </a:lvl5pPr>
            <a:lvl6pPr lvl="5" rtl="0">
              <a:lnSpc>
                <a:spcPct val="100000"/>
              </a:lnSpc>
              <a:spcBef>
                <a:spcPts val="0"/>
              </a:spcBef>
              <a:spcAft>
                <a:spcPts val="0"/>
              </a:spcAft>
              <a:buSzPts val="1200"/>
              <a:buAutoNum type="romanLcPeriod"/>
              <a:defRPr sz="1200"/>
            </a:lvl6pPr>
            <a:lvl7pPr lvl="6" rtl="0">
              <a:lnSpc>
                <a:spcPct val="100000"/>
              </a:lnSpc>
              <a:spcBef>
                <a:spcPts val="0"/>
              </a:spcBef>
              <a:spcAft>
                <a:spcPts val="0"/>
              </a:spcAft>
              <a:buSzPts val="1200"/>
              <a:buAutoNum type="arabicPeriod"/>
              <a:defRPr sz="1200"/>
            </a:lvl7pPr>
            <a:lvl8pPr lvl="7" rtl="0">
              <a:lnSpc>
                <a:spcPct val="100000"/>
              </a:lnSpc>
              <a:spcBef>
                <a:spcPts val="0"/>
              </a:spcBef>
              <a:spcAft>
                <a:spcPts val="0"/>
              </a:spcAft>
              <a:buSzPts val="1200"/>
              <a:buAutoNum type="alphaLcPeriod"/>
              <a:defRPr sz="1200"/>
            </a:lvl8pPr>
            <a:lvl9pPr lvl="8" rtl="0">
              <a:lnSpc>
                <a:spcPct val="100000"/>
              </a:lnSpc>
              <a:spcBef>
                <a:spcPts val="0"/>
              </a:spcBef>
              <a:spcAft>
                <a:spcPts val="0"/>
              </a:spcAft>
              <a:buSzPts val="1200"/>
              <a:buAutoNum type="romanLcPeriod"/>
              <a:defRPr sz="12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8"/>
        <p:cNvGrpSpPr/>
        <p:nvPr/>
      </p:nvGrpSpPr>
      <p:grpSpPr>
        <a:xfrm>
          <a:off x="0" y="0"/>
          <a:ext cx="0" cy="0"/>
          <a:chOff x="0" y="0"/>
          <a:chExt cx="0" cy="0"/>
        </a:xfrm>
      </p:grpSpPr>
      <p:sp>
        <p:nvSpPr>
          <p:cNvPr id="79" name="Google Shape;7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7">
  <p:cSld name="CUSTOM_25">
    <p:spTree>
      <p:nvGrpSpPr>
        <p:cNvPr id="1" name="Shape 462"/>
        <p:cNvGrpSpPr/>
        <p:nvPr/>
      </p:nvGrpSpPr>
      <p:grpSpPr>
        <a:xfrm>
          <a:off x="0" y="0"/>
          <a:ext cx="0" cy="0"/>
          <a:chOff x="0" y="0"/>
          <a:chExt cx="0" cy="0"/>
        </a:xfrm>
      </p:grpSpPr>
      <p:pic>
        <p:nvPicPr>
          <p:cNvPr id="463" name="Google Shape;463;p50"/>
          <p:cNvPicPr preferRelativeResize="0"/>
          <p:nvPr/>
        </p:nvPicPr>
        <p:blipFill>
          <a:blip r:embed="rId2">
            <a:alphaModFix/>
          </a:blip>
          <a:stretch>
            <a:fillRect/>
          </a:stretch>
        </p:blipFill>
        <p:spPr>
          <a:xfrm>
            <a:off x="-551926" y="-847134"/>
            <a:ext cx="3136825" cy="2830350"/>
          </a:xfrm>
          <a:prstGeom prst="rect">
            <a:avLst/>
          </a:prstGeom>
          <a:noFill/>
          <a:ln>
            <a:noFill/>
          </a:ln>
        </p:spPr>
      </p:pic>
      <p:pic>
        <p:nvPicPr>
          <p:cNvPr id="464" name="Google Shape;464;p50"/>
          <p:cNvPicPr preferRelativeResize="0"/>
          <p:nvPr/>
        </p:nvPicPr>
        <p:blipFill>
          <a:blip r:embed="rId2">
            <a:alphaModFix/>
          </a:blip>
          <a:stretch>
            <a:fillRect/>
          </a:stretch>
        </p:blipFill>
        <p:spPr>
          <a:xfrm flipH="1">
            <a:off x="6559554" y="-846583"/>
            <a:ext cx="3136825" cy="2830350"/>
          </a:xfrm>
          <a:prstGeom prst="rect">
            <a:avLst/>
          </a:prstGeom>
          <a:noFill/>
          <a:ln>
            <a:noFill/>
          </a:ln>
        </p:spPr>
      </p:pic>
      <p:pic>
        <p:nvPicPr>
          <p:cNvPr id="465" name="Google Shape;465;p50"/>
          <p:cNvPicPr preferRelativeResize="0"/>
          <p:nvPr/>
        </p:nvPicPr>
        <p:blipFill>
          <a:blip r:embed="rId2">
            <a:alphaModFix/>
          </a:blip>
          <a:stretch>
            <a:fillRect/>
          </a:stretch>
        </p:blipFill>
        <p:spPr>
          <a:xfrm rot="10800000" flipH="1">
            <a:off x="-552472" y="2791087"/>
            <a:ext cx="3136825" cy="2830350"/>
          </a:xfrm>
          <a:prstGeom prst="rect">
            <a:avLst/>
          </a:prstGeom>
          <a:noFill/>
          <a:ln>
            <a:noFill/>
          </a:ln>
        </p:spPr>
      </p:pic>
      <p:pic>
        <p:nvPicPr>
          <p:cNvPr id="466" name="Google Shape;466;p50"/>
          <p:cNvPicPr preferRelativeResize="0"/>
          <p:nvPr/>
        </p:nvPicPr>
        <p:blipFill>
          <a:blip r:embed="rId2">
            <a:alphaModFix/>
          </a:blip>
          <a:stretch>
            <a:fillRect/>
          </a:stretch>
        </p:blipFill>
        <p:spPr>
          <a:xfrm rot="10800000">
            <a:off x="6549518" y="2790536"/>
            <a:ext cx="3136825" cy="2830350"/>
          </a:xfrm>
          <a:prstGeom prst="rect">
            <a:avLst/>
          </a:prstGeom>
          <a:noFill/>
          <a:ln>
            <a:noFill/>
          </a:ln>
        </p:spPr>
      </p:pic>
      <p:sp>
        <p:nvSpPr>
          <p:cNvPr id="467" name="Google Shape;467;p50"/>
          <p:cNvSpPr txBox="1">
            <a:spLocks noGrp="1"/>
          </p:cNvSpPr>
          <p:nvPr>
            <p:ph type="ctrTitle"/>
          </p:nvPr>
        </p:nvSpPr>
        <p:spPr>
          <a:xfrm flipH="1">
            <a:off x="540000" y="452237"/>
            <a:ext cx="8064000" cy="670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36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CUSTOM_41">
    <p:spTree>
      <p:nvGrpSpPr>
        <p:cNvPr id="1" name="Shape 561"/>
        <p:cNvGrpSpPr/>
        <p:nvPr/>
      </p:nvGrpSpPr>
      <p:grpSpPr>
        <a:xfrm>
          <a:off x="0" y="0"/>
          <a:ext cx="0" cy="0"/>
          <a:chOff x="0" y="0"/>
          <a:chExt cx="0" cy="0"/>
        </a:xfrm>
      </p:grpSpPr>
      <p:pic>
        <p:nvPicPr>
          <p:cNvPr id="562" name="Google Shape;562;p63"/>
          <p:cNvPicPr preferRelativeResize="0"/>
          <p:nvPr/>
        </p:nvPicPr>
        <p:blipFill>
          <a:blip r:embed="rId2">
            <a:alphaModFix/>
          </a:blip>
          <a:stretch>
            <a:fillRect/>
          </a:stretch>
        </p:blipFill>
        <p:spPr>
          <a:xfrm rot="10800000">
            <a:off x="6843313" y="-9498"/>
            <a:ext cx="2300675" cy="2075900"/>
          </a:xfrm>
          <a:prstGeom prst="rect">
            <a:avLst/>
          </a:prstGeom>
          <a:noFill/>
          <a:ln>
            <a:noFill/>
          </a:ln>
        </p:spPr>
      </p:pic>
      <p:pic>
        <p:nvPicPr>
          <p:cNvPr id="563" name="Google Shape;563;p63"/>
          <p:cNvPicPr preferRelativeResize="0"/>
          <p:nvPr/>
        </p:nvPicPr>
        <p:blipFill>
          <a:blip r:embed="rId2">
            <a:alphaModFix/>
          </a:blip>
          <a:stretch>
            <a:fillRect/>
          </a:stretch>
        </p:blipFill>
        <p:spPr>
          <a:xfrm rot="10800000" flipH="1">
            <a:off x="-12" y="-9498"/>
            <a:ext cx="2300675" cy="207590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2">
  <p:cSld name="CUSTOM_41_1">
    <p:spTree>
      <p:nvGrpSpPr>
        <p:cNvPr id="1" name="Shape 564"/>
        <p:cNvGrpSpPr/>
        <p:nvPr/>
      </p:nvGrpSpPr>
      <p:grpSpPr>
        <a:xfrm>
          <a:off x="0" y="0"/>
          <a:ext cx="0" cy="0"/>
          <a:chOff x="0" y="0"/>
          <a:chExt cx="0" cy="0"/>
        </a:xfrm>
      </p:grpSpPr>
      <p:pic>
        <p:nvPicPr>
          <p:cNvPr id="565" name="Google Shape;565;p64"/>
          <p:cNvPicPr preferRelativeResize="0"/>
          <p:nvPr/>
        </p:nvPicPr>
        <p:blipFill>
          <a:blip r:embed="rId2">
            <a:alphaModFix/>
          </a:blip>
          <a:stretch>
            <a:fillRect/>
          </a:stretch>
        </p:blipFill>
        <p:spPr>
          <a:xfrm rot="10800000">
            <a:off x="7247964" y="3135292"/>
            <a:ext cx="2300675" cy="2075900"/>
          </a:xfrm>
          <a:prstGeom prst="rect">
            <a:avLst/>
          </a:prstGeom>
          <a:noFill/>
          <a:ln>
            <a:noFill/>
          </a:ln>
        </p:spPr>
      </p:pic>
      <p:pic>
        <p:nvPicPr>
          <p:cNvPr id="566" name="Google Shape;566;p64"/>
          <p:cNvPicPr preferRelativeResize="0"/>
          <p:nvPr/>
        </p:nvPicPr>
        <p:blipFill>
          <a:blip r:embed="rId2">
            <a:alphaModFix/>
          </a:blip>
          <a:stretch>
            <a:fillRect/>
          </a:stretch>
        </p:blipFill>
        <p:spPr>
          <a:xfrm rot="10800000" flipH="1">
            <a:off x="-984228" y="3055367"/>
            <a:ext cx="2300675" cy="20759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accent1"/>
            </a:gs>
            <a:gs pos="100000">
              <a:schemeClr val="accent2"/>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445025"/>
            <a:ext cx="8229600" cy="5727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3000"/>
              <a:buFont typeface="Squada One"/>
              <a:buNone/>
              <a:defRPr sz="3000">
                <a:solidFill>
                  <a:schemeClr val="lt1"/>
                </a:solidFill>
                <a:latin typeface="Squada One"/>
                <a:ea typeface="Squada One"/>
                <a:cs typeface="Squada One"/>
                <a:sym typeface="Squada One"/>
              </a:defRPr>
            </a:lvl1pPr>
            <a:lvl2pPr lvl="1" algn="ctr">
              <a:spcBef>
                <a:spcPts val="0"/>
              </a:spcBef>
              <a:spcAft>
                <a:spcPts val="0"/>
              </a:spcAft>
              <a:buClr>
                <a:schemeClr val="lt1"/>
              </a:buClr>
              <a:buSzPts val="2800"/>
              <a:buNone/>
              <a:defRPr sz="2800">
                <a:solidFill>
                  <a:schemeClr val="lt1"/>
                </a:solidFill>
              </a:defRPr>
            </a:lvl2pPr>
            <a:lvl3pPr lvl="2" algn="ctr">
              <a:spcBef>
                <a:spcPts val="0"/>
              </a:spcBef>
              <a:spcAft>
                <a:spcPts val="0"/>
              </a:spcAft>
              <a:buClr>
                <a:schemeClr val="lt1"/>
              </a:buClr>
              <a:buSzPts val="2800"/>
              <a:buNone/>
              <a:defRPr sz="2800">
                <a:solidFill>
                  <a:schemeClr val="lt1"/>
                </a:solidFill>
              </a:defRPr>
            </a:lvl3pPr>
            <a:lvl4pPr lvl="3" algn="ctr">
              <a:spcBef>
                <a:spcPts val="0"/>
              </a:spcBef>
              <a:spcAft>
                <a:spcPts val="0"/>
              </a:spcAft>
              <a:buClr>
                <a:schemeClr val="lt1"/>
              </a:buClr>
              <a:buSzPts val="2800"/>
              <a:buNone/>
              <a:defRPr sz="2800">
                <a:solidFill>
                  <a:schemeClr val="lt1"/>
                </a:solidFill>
              </a:defRPr>
            </a:lvl4pPr>
            <a:lvl5pPr lvl="4" algn="ctr">
              <a:spcBef>
                <a:spcPts val="0"/>
              </a:spcBef>
              <a:spcAft>
                <a:spcPts val="0"/>
              </a:spcAft>
              <a:buClr>
                <a:schemeClr val="lt1"/>
              </a:buClr>
              <a:buSzPts val="2800"/>
              <a:buNone/>
              <a:defRPr sz="2800">
                <a:solidFill>
                  <a:schemeClr val="lt1"/>
                </a:solidFill>
              </a:defRPr>
            </a:lvl5pPr>
            <a:lvl6pPr lvl="5" algn="ctr">
              <a:spcBef>
                <a:spcPts val="0"/>
              </a:spcBef>
              <a:spcAft>
                <a:spcPts val="0"/>
              </a:spcAft>
              <a:buClr>
                <a:schemeClr val="lt1"/>
              </a:buClr>
              <a:buSzPts val="2800"/>
              <a:buNone/>
              <a:defRPr sz="2800">
                <a:solidFill>
                  <a:schemeClr val="lt1"/>
                </a:solidFill>
              </a:defRPr>
            </a:lvl6pPr>
            <a:lvl7pPr lvl="6" algn="ctr">
              <a:spcBef>
                <a:spcPts val="0"/>
              </a:spcBef>
              <a:spcAft>
                <a:spcPts val="0"/>
              </a:spcAft>
              <a:buClr>
                <a:schemeClr val="lt1"/>
              </a:buClr>
              <a:buSzPts val="2800"/>
              <a:buNone/>
              <a:defRPr sz="2800">
                <a:solidFill>
                  <a:schemeClr val="lt1"/>
                </a:solidFill>
              </a:defRPr>
            </a:lvl7pPr>
            <a:lvl8pPr lvl="7" algn="ctr">
              <a:spcBef>
                <a:spcPts val="0"/>
              </a:spcBef>
              <a:spcAft>
                <a:spcPts val="0"/>
              </a:spcAft>
              <a:buClr>
                <a:schemeClr val="lt1"/>
              </a:buClr>
              <a:buSzPts val="2800"/>
              <a:buNone/>
              <a:defRPr sz="2800">
                <a:solidFill>
                  <a:schemeClr val="lt1"/>
                </a:solidFill>
              </a:defRPr>
            </a:lvl8pPr>
            <a:lvl9pPr lvl="8" algn="ctr">
              <a:spcBef>
                <a:spcPts val="0"/>
              </a:spcBef>
              <a:spcAft>
                <a:spcPts val="0"/>
              </a:spcAft>
              <a:buClr>
                <a:schemeClr val="lt1"/>
              </a:buClr>
              <a:buSzPts val="2800"/>
              <a:buNone/>
              <a:defRPr sz="2800">
                <a:solidFill>
                  <a:schemeClr val="lt1"/>
                </a:solidFill>
              </a:defRPr>
            </a:lvl9pPr>
          </a:lstStyle>
          <a:p>
            <a:endParaRPr/>
          </a:p>
        </p:txBody>
      </p:sp>
      <p:sp>
        <p:nvSpPr>
          <p:cNvPr id="7" name="Google Shape;7;p1"/>
          <p:cNvSpPr txBox="1">
            <a:spLocks noGrp="1"/>
          </p:cNvSpPr>
          <p:nvPr>
            <p:ph type="body" idx="1"/>
          </p:nvPr>
        </p:nvSpPr>
        <p:spPr>
          <a:xfrm>
            <a:off x="457200" y="1152475"/>
            <a:ext cx="8229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Roboto Condensed Light"/>
              <a:buChar char="●"/>
              <a:defRPr sz="1800">
                <a:solidFill>
                  <a:schemeClr val="lt1"/>
                </a:solidFill>
                <a:latin typeface="Roboto Condensed Light"/>
                <a:ea typeface="Roboto Condensed Light"/>
                <a:cs typeface="Roboto Condensed Light"/>
                <a:sym typeface="Roboto Condensed Light"/>
              </a:defRPr>
            </a:lvl1pPr>
            <a:lvl2pPr marL="914400" lvl="1"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2pPr>
            <a:lvl3pPr marL="1371600" lvl="2"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3pPr>
            <a:lvl4pPr marL="1828800" lvl="3"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4pPr>
            <a:lvl5pPr marL="2286000" lvl="4"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5pPr>
            <a:lvl6pPr marL="2743200" lvl="5"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6pPr>
            <a:lvl7pPr marL="3200400" lvl="6"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7pPr>
            <a:lvl8pPr marL="3657600" lvl="7" indent="-317500">
              <a:lnSpc>
                <a:spcPct val="115000"/>
              </a:lnSpc>
              <a:spcBef>
                <a:spcPts val="1600"/>
              </a:spcBef>
              <a:spcAft>
                <a:spcPts val="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8pPr>
            <a:lvl9pPr marL="4114800" lvl="8" indent="-317500">
              <a:lnSpc>
                <a:spcPct val="115000"/>
              </a:lnSpc>
              <a:spcBef>
                <a:spcPts val="1600"/>
              </a:spcBef>
              <a:spcAft>
                <a:spcPts val="1600"/>
              </a:spcAft>
              <a:buClr>
                <a:schemeClr val="lt1"/>
              </a:buClr>
              <a:buSzPts val="1400"/>
              <a:buFont typeface="Roboto Condensed Light"/>
              <a:buChar char="■"/>
              <a:defRPr>
                <a:solidFill>
                  <a:schemeClr val="lt1"/>
                </a:solidFill>
                <a:latin typeface="Roboto Condensed Light"/>
                <a:ea typeface="Roboto Condensed Light"/>
                <a:cs typeface="Roboto Condensed Light"/>
                <a:sym typeface="Roboto Condensed Ligh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96" r:id="rId4"/>
    <p:sldLayoutId id="2147483709" r:id="rId5"/>
    <p:sldLayoutId id="2147483710"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jpe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e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hyperlink" Target="https://www.techtarget.com/iotagenda/definition/Internet-of-Things-IoT" TargetMode="External"/><Relationship Id="rId7" Type="http://schemas.openxmlformats.org/officeDocument/2006/relationships/diagramQuickStyle" Target="../diagrams/quickStyle9.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hyperlink" Target="https://www.statista.com/statistics/1247012/global-market-size-of-the-hospitality-industry/" TargetMode="External"/><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64"/>
        <p:cNvGrpSpPr/>
        <p:nvPr/>
      </p:nvGrpSpPr>
      <p:grpSpPr>
        <a:xfrm>
          <a:off x="0" y="0"/>
          <a:ext cx="0" cy="0"/>
          <a:chOff x="0" y="0"/>
          <a:chExt cx="0" cy="0"/>
        </a:xfrm>
      </p:grpSpPr>
      <p:sp>
        <p:nvSpPr>
          <p:cNvPr id="6" name="Freeform 5"/>
          <p:cNvSpPr/>
          <p:nvPr/>
        </p:nvSpPr>
        <p:spPr>
          <a:xfrm>
            <a:off x="0" y="0"/>
            <a:ext cx="6429388" cy="5143500"/>
          </a:xfrm>
          <a:custGeom>
            <a:avLst/>
            <a:gdLst>
              <a:gd name="connsiteX0" fmla="*/ 0 w 6429388"/>
              <a:gd name="connsiteY0" fmla="*/ 0 h 5143500"/>
              <a:gd name="connsiteX1" fmla="*/ 3857638 w 6429388"/>
              <a:gd name="connsiteY1" fmla="*/ 0 h 5143500"/>
              <a:gd name="connsiteX2" fmla="*/ 6429388 w 6429388"/>
              <a:gd name="connsiteY2" fmla="*/ 2571750 h 5143500"/>
              <a:gd name="connsiteX3" fmla="*/ 3857638 w 6429388"/>
              <a:gd name="connsiteY3" fmla="*/ 5143500 h 5143500"/>
              <a:gd name="connsiteX4" fmla="*/ 0 w 6429388"/>
              <a:gd name="connsiteY4" fmla="*/ 5143500 h 5143500"/>
              <a:gd name="connsiteX5" fmla="*/ 2571750 w 6429388"/>
              <a:gd name="connsiteY5" fmla="*/ 2571750 h 5143500"/>
              <a:gd name="connsiteX6" fmla="*/ 0 w 6429388"/>
              <a:gd name="connsiteY6" fmla="*/ 0 h 5143500"/>
              <a:gd name="connsiteX0" fmla="*/ 0 w 6429388"/>
              <a:gd name="connsiteY0" fmla="*/ 0 h 5143500"/>
              <a:gd name="connsiteX1" fmla="*/ 3857638 w 6429388"/>
              <a:gd name="connsiteY1" fmla="*/ 0 h 5143500"/>
              <a:gd name="connsiteX2" fmla="*/ 6429388 w 6429388"/>
              <a:gd name="connsiteY2" fmla="*/ 2571750 h 5143500"/>
              <a:gd name="connsiteX3" fmla="*/ 3857638 w 6429388"/>
              <a:gd name="connsiteY3" fmla="*/ 5143500 h 5143500"/>
              <a:gd name="connsiteX4" fmla="*/ 0 w 6429388"/>
              <a:gd name="connsiteY4" fmla="*/ 5143500 h 5143500"/>
              <a:gd name="connsiteX5" fmla="*/ 2571750 w 6429388"/>
              <a:gd name="connsiteY5" fmla="*/ 2571750 h 5143500"/>
              <a:gd name="connsiteX6" fmla="*/ 2511972 w 6429388"/>
              <a:gd name="connsiteY6" fmla="*/ 2522483 h 5143500"/>
              <a:gd name="connsiteX7" fmla="*/ 0 w 6429388"/>
              <a:gd name="connsiteY7" fmla="*/ 0 h 514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9388" h="5143500">
                <a:moveTo>
                  <a:pt x="0" y="0"/>
                </a:moveTo>
                <a:lnTo>
                  <a:pt x="3857638" y="0"/>
                </a:lnTo>
                <a:lnTo>
                  <a:pt x="6429388" y="2571750"/>
                </a:lnTo>
                <a:lnTo>
                  <a:pt x="3857638" y="5143500"/>
                </a:lnTo>
                <a:lnTo>
                  <a:pt x="0" y="5143500"/>
                </a:lnTo>
                <a:lnTo>
                  <a:pt x="2571750" y="2571750"/>
                </a:lnTo>
                <a:lnTo>
                  <a:pt x="2511972" y="2522483"/>
                </a:lnTo>
                <a:lnTo>
                  <a:pt x="0" y="0"/>
                </a:lnTo>
                <a:close/>
              </a:path>
            </a:pathLst>
          </a:cu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9" name="Rectangle 8"/>
          <p:cNvSpPr/>
          <p:nvPr/>
        </p:nvSpPr>
        <p:spPr>
          <a:xfrm>
            <a:off x="5360592" y="0"/>
            <a:ext cx="3783408" cy="2308324"/>
          </a:xfrm>
          <a:prstGeom prst="rect">
            <a:avLst/>
          </a:prstGeom>
        </p:spPr>
        <p:txBody>
          <a:bodyPr wrap="none">
            <a:spAutoFit/>
          </a:bodyPr>
          <a:lstStyle/>
          <a:p>
            <a:pPr lvl="0" algn="r"/>
            <a:r>
              <a:rPr lang="en-GB" sz="4800" dirty="0">
                <a:solidFill>
                  <a:srgbClr val="FFC000"/>
                </a:solidFill>
                <a:effectLst>
                  <a:glow rad="228600">
                    <a:schemeClr val="accent2">
                      <a:satMod val="175000"/>
                      <a:alpha val="40000"/>
                    </a:schemeClr>
                  </a:glow>
                </a:effectLst>
                <a:latin typeface="+mj-lt"/>
              </a:rPr>
              <a:t>International </a:t>
            </a:r>
          </a:p>
          <a:p>
            <a:pPr lvl="0" algn="r"/>
            <a:r>
              <a:rPr lang="en-GB" sz="4800" dirty="0">
                <a:solidFill>
                  <a:srgbClr val="FFC000"/>
                </a:solidFill>
                <a:effectLst>
                  <a:glow rad="228600">
                    <a:schemeClr val="accent2">
                      <a:satMod val="175000"/>
                      <a:alpha val="40000"/>
                    </a:schemeClr>
                  </a:glow>
                </a:effectLst>
                <a:latin typeface="+mj-lt"/>
              </a:rPr>
              <a:t>Hotel </a:t>
            </a:r>
          </a:p>
          <a:p>
            <a:pPr lvl="0" algn="r"/>
            <a:r>
              <a:rPr lang="en-GB" sz="4800" dirty="0">
                <a:solidFill>
                  <a:srgbClr val="FFC000"/>
                </a:solidFill>
                <a:effectLst>
                  <a:glow rad="228600">
                    <a:schemeClr val="accent2">
                      <a:satMod val="175000"/>
                      <a:alpha val="40000"/>
                    </a:schemeClr>
                  </a:glow>
                </a:effectLst>
                <a:latin typeface="+mj-lt"/>
              </a:rPr>
              <a:t>Management</a:t>
            </a:r>
            <a:endParaRPr lang="en-IN" sz="4800" dirty="0">
              <a:solidFill>
                <a:srgbClr val="FFC000"/>
              </a:solidFill>
              <a:effectLst>
                <a:glow rad="228600">
                  <a:schemeClr val="accent2">
                    <a:satMod val="175000"/>
                    <a:alpha val="40000"/>
                  </a:schemeClr>
                </a:glow>
              </a:effectLst>
              <a:latin typeface="+mj-lt"/>
            </a:endParaRPr>
          </a:p>
        </p:txBody>
      </p:sp>
      <p:sp>
        <p:nvSpPr>
          <p:cNvPr id="10" name="TextBox 9"/>
          <p:cNvSpPr txBox="1"/>
          <p:nvPr/>
        </p:nvSpPr>
        <p:spPr>
          <a:xfrm>
            <a:off x="5786446" y="3500444"/>
            <a:ext cx="3071834" cy="1200329"/>
          </a:xfrm>
          <a:prstGeom prst="rect">
            <a:avLst/>
          </a:prstGeom>
          <a:noFill/>
        </p:spPr>
        <p:txBody>
          <a:bodyPr wrap="square" rtlCol="0">
            <a:spAutoFit/>
          </a:bodyPr>
          <a:lstStyle/>
          <a:p>
            <a:pPr algn="ctr"/>
            <a:r>
              <a:rPr lang="en-GB" sz="2400" dirty="0">
                <a:solidFill>
                  <a:srgbClr val="FFFF00"/>
                </a:solidFill>
                <a:effectLst>
                  <a:glow rad="139700">
                    <a:schemeClr val="accent3">
                      <a:satMod val="175000"/>
                      <a:alpha val="40000"/>
                    </a:schemeClr>
                  </a:glow>
                </a:effectLst>
                <a:latin typeface="+mj-lt"/>
              </a:rPr>
              <a:t>Contemporary Themes: Internet of Things</a:t>
            </a:r>
            <a:endParaRPr lang="en-IN" sz="2400" dirty="0">
              <a:solidFill>
                <a:srgbClr val="FFFF00"/>
              </a:solidFill>
              <a:effectLst>
                <a:glow rad="139700">
                  <a:schemeClr val="accent3">
                    <a:satMod val="175000"/>
                    <a:alpha val="40000"/>
                  </a:schemeClr>
                </a:glow>
              </a:effectLst>
              <a:latin typeface="+mj-lt"/>
            </a:endParaRPr>
          </a:p>
        </p:txBody>
      </p:sp>
      <p:pic>
        <p:nvPicPr>
          <p:cNvPr id="5" name="image1.jpg" descr="uwtsd-logo-bilingual"/>
          <p:cNvPicPr/>
          <p:nvPr/>
        </p:nvPicPr>
        <p:blipFill>
          <a:blip r:embed="rId4"/>
          <a:srcRect/>
          <a:stretch>
            <a:fillRect/>
          </a:stretch>
        </p:blipFill>
        <p:spPr>
          <a:xfrm>
            <a:off x="714348" y="0"/>
            <a:ext cx="2305050" cy="762000"/>
          </a:xfrm>
          <a:prstGeom prst="rect">
            <a:avLst/>
          </a:prstGeo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1679897562"/>
              </p:ext>
            </p:extLst>
          </p:nvPr>
        </p:nvGraphicFramePr>
        <p:xfrm>
          <a:off x="0" y="0"/>
          <a:ext cx="9144000" cy="714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 xmlns:p14="http://schemas.microsoft.com/office/powerpoint/2010/main" val="1306429655"/>
              </p:ext>
            </p:extLst>
          </p:nvPr>
        </p:nvGraphicFramePr>
        <p:xfrm>
          <a:off x="1643042" y="1214428"/>
          <a:ext cx="6096000" cy="3337560"/>
        </p:xfrm>
        <a:graphic>
          <a:graphicData uri="http://schemas.openxmlformats.org/drawingml/2006/table">
            <a:tbl>
              <a:tblPr firstRow="1" bandRow="1">
                <a:tableStyleId>{3C2FFA5D-87B4-456A-9821-1D502468CF0F}</a:tableStyleId>
              </a:tblPr>
              <a:tblGrid>
                <a:gridCol w="5072098">
                  <a:extLst>
                    <a:ext uri="{9D8B030D-6E8A-4147-A177-3AD203B41FA5}">
                      <a16:colId xmlns="" xmlns:a16="http://schemas.microsoft.com/office/drawing/2014/main" val="20000"/>
                    </a:ext>
                  </a:extLst>
                </a:gridCol>
                <a:gridCol w="1023902">
                  <a:extLst>
                    <a:ext uri="{9D8B030D-6E8A-4147-A177-3AD203B41FA5}">
                      <a16:colId xmlns="" xmlns:a16="http://schemas.microsoft.com/office/drawing/2014/main" val="20001"/>
                    </a:ext>
                  </a:extLst>
                </a:gridCol>
              </a:tblGrid>
              <a:tr h="370840">
                <a:tc>
                  <a:txBody>
                    <a:bodyPr/>
                    <a:lstStyle/>
                    <a:p>
                      <a:pPr algn="ctr"/>
                      <a:r>
                        <a:rPr lang="en-IN" dirty="0">
                          <a:solidFill>
                            <a:srgbClr val="FFFF00"/>
                          </a:solidFill>
                          <a:latin typeface="+mj-lt"/>
                        </a:rPr>
                        <a:t>Content</a:t>
                      </a:r>
                    </a:p>
                  </a:txBody>
                  <a:tcPr anchor="ctr">
                    <a:lnL w="9525" cap="flat" cmpd="sng" algn="ctr">
                      <a:noFill/>
                      <a:prstDash val="solid"/>
                    </a:lnL>
                    <a:lnR>
                      <a:noFill/>
                    </a:lnR>
                    <a:lnT w="9525" cap="flat" cmpd="sng" algn="ctr">
                      <a:noFill/>
                      <a:prstDash val="solid"/>
                    </a:lnT>
                    <a:lnB w="25400" cap="flat" cmpd="sng" algn="ctr">
                      <a:noFill/>
                      <a:prstDash val="solid"/>
                    </a:lnB>
                    <a:lnTlToBr w="12700" cmpd="sng">
                      <a:noFill/>
                      <a:prstDash val="solid"/>
                    </a:lnTlToBr>
                    <a:lnBlToTr w="12700" cmpd="sng">
                      <a:noFill/>
                      <a:prstDash val="solid"/>
                    </a:lnBlToTr>
                  </a:tcPr>
                </a:tc>
                <a:tc>
                  <a:txBody>
                    <a:bodyPr/>
                    <a:lstStyle/>
                    <a:p>
                      <a:pPr algn="ctr"/>
                      <a:r>
                        <a:rPr lang="en-IN" dirty="0">
                          <a:solidFill>
                            <a:srgbClr val="FFFF00"/>
                          </a:solidFill>
                          <a:latin typeface="+mj-lt"/>
                        </a:rPr>
                        <a:t>Slides</a:t>
                      </a:r>
                    </a:p>
                  </a:txBody>
                  <a:tcPr anchor="ctr">
                    <a:lnL>
                      <a:noFill/>
                    </a:lnL>
                    <a:lnR w="9525" cap="flat" cmpd="sng" algn="ctr">
                      <a:noFill/>
                      <a:prstDash val="solid"/>
                    </a:lnR>
                    <a:lnT w="9525" cap="flat" cmpd="sng" algn="ctr">
                      <a:noFill/>
                      <a:prstDash val="solid"/>
                    </a:lnT>
                    <a:lnB w="25400"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0"/>
                  </a:ext>
                </a:extLst>
              </a:tr>
              <a:tr h="370840">
                <a:tc>
                  <a:txBody>
                    <a:bodyPr/>
                    <a:lstStyle/>
                    <a:p>
                      <a:pPr algn="ctr"/>
                      <a:r>
                        <a:rPr lang="en-GB" sz="1600" u="none" strike="noStrike" cap="none" dirty="0">
                          <a:latin typeface="+mj-lt"/>
                          <a:sym typeface="Arial"/>
                        </a:rPr>
                        <a:t>Introduction</a:t>
                      </a:r>
                      <a:endParaRPr lang="en-IN" sz="1600" dirty="0">
                        <a:latin typeface="+mj-lt"/>
                      </a:endParaRPr>
                    </a:p>
                  </a:txBody>
                  <a:tcPr anchor="ctr">
                    <a:lnL w="9525" cap="flat" cmpd="sng" algn="ctr">
                      <a:noFill/>
                      <a:prstDash val="solid"/>
                    </a:lnL>
                    <a:lnR w="9525" cap="flat" cmpd="sng" algn="ctr">
                      <a:noFill/>
                      <a:prstDash val="solid"/>
                    </a:lnR>
                    <a:lnT w="25400"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 03</a:t>
                      </a:r>
                    </a:p>
                  </a:txBody>
                  <a:tcPr anchor="ctr">
                    <a:lnL w="9525" cap="flat" cmpd="sng" algn="ctr">
                      <a:noFill/>
                      <a:prstDash val="solid"/>
                    </a:lnL>
                    <a:lnR w="9525" cap="flat" cmpd="sng" algn="ctr">
                      <a:noFill/>
                      <a:prstDash val="solid"/>
                    </a:lnR>
                    <a:lnT w="25400"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1"/>
                  </a:ext>
                </a:extLst>
              </a:tr>
              <a:tr h="370840">
                <a:tc>
                  <a:txBody>
                    <a:bodyPr/>
                    <a:lstStyle/>
                    <a:p>
                      <a:pPr algn="ctr"/>
                      <a:r>
                        <a:rPr lang="en-GB" sz="1600" u="none" strike="noStrike" cap="none" dirty="0">
                          <a:latin typeface="+mj-lt"/>
                          <a:sym typeface="Arial"/>
                        </a:rPr>
                        <a:t>Understanding the Industry</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05</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2"/>
                  </a:ext>
                </a:extLst>
              </a:tr>
              <a:tr h="370840">
                <a:tc>
                  <a:txBody>
                    <a:bodyPr/>
                    <a:lstStyle/>
                    <a:p>
                      <a:pPr algn="ctr"/>
                      <a:r>
                        <a:rPr lang="en-GB" sz="1600" u="none" strike="noStrike" cap="none" dirty="0">
                          <a:latin typeface="+mj-lt"/>
                          <a:sym typeface="Arial"/>
                        </a:rPr>
                        <a:t>Understanding the Technology</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06</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3"/>
                  </a:ext>
                </a:extLst>
              </a:tr>
              <a:tr h="370840">
                <a:tc>
                  <a:txBody>
                    <a:bodyPr/>
                    <a:lstStyle/>
                    <a:p>
                      <a:pPr algn="ctr"/>
                      <a:r>
                        <a:rPr lang="en-GB" sz="1600" u="none" strike="noStrike" cap="none" dirty="0">
                          <a:latin typeface="+mj-lt"/>
                          <a:sym typeface="Arial"/>
                        </a:rPr>
                        <a:t>Impact of the Technology in the Industry</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07</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4"/>
                  </a:ext>
                </a:extLst>
              </a:tr>
              <a:tr h="370840">
                <a:tc>
                  <a:txBody>
                    <a:bodyPr/>
                    <a:lstStyle/>
                    <a:p>
                      <a:pPr algn="ctr"/>
                      <a:r>
                        <a:rPr lang="en-GB" sz="1600" u="none" strike="noStrike" cap="none" dirty="0">
                          <a:latin typeface="+mj-lt"/>
                          <a:sym typeface="Arial"/>
                        </a:rPr>
                        <a:t>Application of the Technology in the Industry</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08</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5"/>
                  </a:ext>
                </a:extLst>
              </a:tr>
              <a:tr h="370840">
                <a:tc>
                  <a:txBody>
                    <a:bodyPr/>
                    <a:lstStyle/>
                    <a:p>
                      <a:pPr algn="ctr"/>
                      <a:r>
                        <a:rPr lang="en-GB" sz="1600" u="none" strike="noStrike" cap="none" dirty="0">
                          <a:latin typeface="+mj-lt"/>
                          <a:sym typeface="Arial"/>
                        </a:rPr>
                        <a:t>Evaluation of the Future Policies</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09</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6"/>
                  </a:ext>
                </a:extLst>
              </a:tr>
              <a:tr h="370840">
                <a:tc>
                  <a:txBody>
                    <a:bodyPr/>
                    <a:lstStyle/>
                    <a:p>
                      <a:pPr algn="ctr"/>
                      <a:r>
                        <a:rPr lang="en-GB" sz="1600" u="none" strike="noStrike" cap="none" dirty="0">
                          <a:latin typeface="+mj-lt"/>
                          <a:sym typeface="Arial"/>
                        </a:rPr>
                        <a:t>Conclusion</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10</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7"/>
                  </a:ext>
                </a:extLst>
              </a:tr>
              <a:tr h="370840">
                <a:tc>
                  <a:txBody>
                    <a:bodyPr/>
                    <a:lstStyle/>
                    <a:p>
                      <a:pPr algn="ctr"/>
                      <a:r>
                        <a:rPr lang="en-GB" sz="1600" u="none" strike="noStrike" cap="none" dirty="0">
                          <a:latin typeface="+mj-lt"/>
                          <a:sym typeface="Arial"/>
                        </a:rPr>
                        <a:t>References</a:t>
                      </a:r>
                      <a:endParaRPr lang="en-IN" sz="1600" dirty="0">
                        <a:latin typeface="+mj-lt"/>
                      </a:endParaRP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tc>
                  <a:txBody>
                    <a:bodyPr/>
                    <a:lstStyle/>
                    <a:p>
                      <a:pPr algn="ctr"/>
                      <a:r>
                        <a:rPr lang="en-IN" dirty="0">
                          <a:latin typeface="+mj-lt"/>
                        </a:rPr>
                        <a:t>11</a:t>
                      </a:r>
                    </a:p>
                  </a:txBody>
                  <a:tcPr anchor="ctr">
                    <a:lnL w="9525" cap="flat" cmpd="sng" algn="ctr">
                      <a:noFill/>
                      <a:prstDash val="solid"/>
                    </a:lnL>
                    <a:lnR w="9525" cap="flat" cmpd="sng" algn="ctr">
                      <a:noFill/>
                      <a:prstDash val="solid"/>
                    </a:lnR>
                    <a:lnT w="9525" cap="flat" cmpd="sng" algn="ctr">
                      <a:noFill/>
                      <a:prstDash val="solid"/>
                    </a:lnT>
                    <a:lnB w="9525" cap="flat" cmpd="sng" algn="ctr">
                      <a:noFill/>
                      <a:prstDash val="solid"/>
                    </a:lnB>
                    <a:lnTlToBr w="12700" cmpd="sng">
                      <a:noFill/>
                      <a:prstDash val="solid"/>
                    </a:lnTlToBr>
                    <a:lnBlToTr w="12700" cmpd="sng">
                      <a:noFill/>
                      <a:prstDash val="solid"/>
                    </a:lnBlToTr>
                  </a:tcPr>
                </a:tc>
                <a:extLst>
                  <a:ext uri="{0D108BD9-81ED-4DB2-BD59-A6C34878D82A}">
                    <a16:rowId xmlns="" xmlns:a16="http://schemas.microsoft.com/office/drawing/2014/main" val="1000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p:cNvSpPr/>
          <p:nvPr/>
        </p:nvSpPr>
        <p:spPr>
          <a:xfrm>
            <a:off x="0" y="0"/>
            <a:ext cx="5072066" cy="5143500"/>
          </a:xfrm>
          <a:prstGeom prst="homePlate">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p:cNvSpPr txBox="1"/>
          <p:nvPr/>
        </p:nvSpPr>
        <p:spPr>
          <a:xfrm>
            <a:off x="5357818" y="428610"/>
            <a:ext cx="3643338" cy="3477875"/>
          </a:xfrm>
          <a:prstGeom prst="rect">
            <a:avLst/>
          </a:prstGeom>
          <a:noFill/>
        </p:spPr>
        <p:txBody>
          <a:bodyPr wrap="square" rtlCol="0">
            <a:spAutoFit/>
          </a:bodyPr>
          <a:lstStyle/>
          <a:p>
            <a:pPr algn="just"/>
            <a:r>
              <a:rPr lang="en-GB" sz="2000" dirty="0">
                <a:solidFill>
                  <a:srgbClr val="FFFF00"/>
                </a:solidFill>
                <a:latin typeface="+mn-lt"/>
              </a:rPr>
              <a:t>The overall hospitality industry is changing according to the customer demands and market trends. The technological factors are serving a positive outcome of the business and helping the organisations to grow. This presentation is serving a positive idea about the </a:t>
            </a:r>
            <a:r>
              <a:rPr lang="en-GB" sz="2000" dirty="0" err="1">
                <a:solidFill>
                  <a:srgbClr val="FFFF00"/>
                </a:solidFill>
                <a:latin typeface="+mn-lt"/>
              </a:rPr>
              <a:t>IoT</a:t>
            </a:r>
            <a:r>
              <a:rPr lang="en-GB" sz="2000" dirty="0">
                <a:solidFill>
                  <a:srgbClr val="FFFF00"/>
                </a:solidFill>
                <a:latin typeface="+mn-lt"/>
              </a:rPr>
              <a:t> factors in hospitality sector.</a:t>
            </a:r>
            <a:endParaRPr lang="en-IN" sz="2000" dirty="0">
              <a:solidFill>
                <a:srgbClr val="FFFF00"/>
              </a:solidFill>
              <a:latin typeface="+mn-lt"/>
            </a:endParaRPr>
          </a:p>
        </p:txBody>
      </p:sp>
      <p:graphicFrame>
        <p:nvGraphicFramePr>
          <p:cNvPr id="8" name="Diagram 7"/>
          <p:cNvGraphicFramePr/>
          <p:nvPr>
            <p:extLst>
              <p:ext uri="{D42A27DB-BD31-4B8C-83A1-F6EECF244321}">
                <p14:modId xmlns="" xmlns:p14="http://schemas.microsoft.com/office/powerpoint/2010/main" val="2243788269"/>
              </p:ext>
            </p:extLst>
          </p:nvPr>
        </p:nvGraphicFramePr>
        <p:xfrm>
          <a:off x="0" y="1714494"/>
          <a:ext cx="4262446" cy="16430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5000" b="-15000"/>
          </a:stretch>
        </a:blipFill>
        <a:effectLst/>
      </p:bgPr>
    </p:bg>
    <p:spTree>
      <p:nvGrpSpPr>
        <p:cNvPr id="1" name=""/>
        <p:cNvGrpSpPr/>
        <p:nvPr/>
      </p:nvGrpSpPr>
      <p:grpSpPr>
        <a:xfrm>
          <a:off x="0" y="0"/>
          <a:ext cx="0" cy="0"/>
          <a:chOff x="0" y="0"/>
          <a:chExt cx="0" cy="0"/>
        </a:xfrm>
      </p:grpSpPr>
      <p:sp>
        <p:nvSpPr>
          <p:cNvPr id="8" name="Rectangle 7"/>
          <p:cNvSpPr/>
          <p:nvPr/>
        </p:nvSpPr>
        <p:spPr>
          <a:xfrm>
            <a:off x="1214414" y="1857370"/>
            <a:ext cx="7072362" cy="1754326"/>
          </a:xfrm>
          <a:prstGeom prst="rect">
            <a:avLst/>
          </a:prstGeom>
          <a:noFill/>
        </p:spPr>
        <p:txBody>
          <a:bodyPr wrap="square" lIns="91440" tIns="45720" rIns="91440" bIns="45720">
            <a:spAutoFit/>
          </a:bodyPr>
          <a:lstStyle/>
          <a:p>
            <a:pPr algn="ctr"/>
            <a:r>
              <a:rPr lang="en-GB" sz="5400" dirty="0">
                <a:ln w="18415" cmpd="sng">
                  <a:solidFill>
                    <a:srgbClr val="FFFFFF"/>
                  </a:solidFill>
                  <a:prstDash val="solid"/>
                </a:ln>
                <a:solidFill>
                  <a:srgbClr val="FFFFFF"/>
                </a:solidFill>
                <a:effectLst>
                  <a:glow rad="139700">
                    <a:schemeClr val="accent5">
                      <a:satMod val="175000"/>
                      <a:alpha val="40000"/>
                    </a:schemeClr>
                  </a:glow>
                  <a:outerShdw blurRad="63500" dir="3600000" algn="tl" rotWithShape="0">
                    <a:srgbClr val="000000">
                      <a:alpha val="70000"/>
                    </a:srgbClr>
                  </a:outerShdw>
                </a:effectLst>
                <a:latin typeface="+mj-lt"/>
              </a:rPr>
              <a:t>Overview of the Literature</a:t>
            </a:r>
            <a:endParaRPr lang="en-IN" sz="5400" dirty="0">
              <a:ln w="18415" cmpd="sng">
                <a:solidFill>
                  <a:srgbClr val="FFFFFF"/>
                </a:solidFill>
                <a:prstDash val="solid"/>
              </a:ln>
              <a:solidFill>
                <a:srgbClr val="FFFFFF"/>
              </a:solidFill>
              <a:effectLst>
                <a:glow rad="139700">
                  <a:schemeClr val="accent5">
                    <a:satMod val="175000"/>
                    <a:alpha val="40000"/>
                  </a:schemeClr>
                </a:glow>
                <a:outerShdw blurRad="63500" dir="3600000" algn="tl" rotWithShape="0">
                  <a:srgbClr val="000000">
                    <a:alpha val="70000"/>
                  </a:srgbClr>
                </a:outerShdw>
              </a:effectLst>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p:cNvSpPr/>
          <p:nvPr/>
        </p:nvSpPr>
        <p:spPr>
          <a:xfrm flipH="1">
            <a:off x="3857620" y="0"/>
            <a:ext cx="5286380" cy="5143500"/>
          </a:xfrm>
          <a:prstGeom prst="homePlate">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p:cNvSpPr txBox="1"/>
          <p:nvPr/>
        </p:nvSpPr>
        <p:spPr>
          <a:xfrm>
            <a:off x="214282" y="428610"/>
            <a:ext cx="3643338" cy="4370427"/>
          </a:xfrm>
          <a:prstGeom prst="rect">
            <a:avLst/>
          </a:prstGeom>
          <a:noFill/>
        </p:spPr>
        <p:txBody>
          <a:bodyPr wrap="square" rtlCol="0">
            <a:spAutoFit/>
          </a:bodyPr>
          <a:lstStyle/>
          <a:p>
            <a:pPr lvl="0" algn="just">
              <a:lnSpc>
                <a:spcPct val="150000"/>
              </a:lnSpc>
              <a:buFont typeface="Arial" pitchFamily="34" charset="0"/>
              <a:buChar char="•"/>
            </a:pPr>
            <a:r>
              <a:rPr lang="en-GB" sz="1600" dirty="0">
                <a:solidFill>
                  <a:srgbClr val="FFFF00"/>
                </a:solidFill>
                <a:latin typeface="+mn-lt"/>
              </a:rPr>
              <a:t>The hospitality industry is running with support from different other industries like the transport industry.</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Around 320 million people are working in this industry globally.</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The industry has a least chance of foreign investment which makes a negative outcome.</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The industry has a huge scope for betterment with innovation and technology.</a:t>
            </a:r>
            <a:endParaRPr lang="en-IN" sz="1600" dirty="0">
              <a:solidFill>
                <a:srgbClr val="FFFF00"/>
              </a:solidFill>
              <a:latin typeface="+mn-lt"/>
            </a:endParaRPr>
          </a:p>
          <a:p>
            <a:pPr algn="r"/>
            <a:r>
              <a:rPr lang="en-GB" dirty="0">
                <a:solidFill>
                  <a:srgbClr val="FFFF00"/>
                </a:solidFill>
                <a:latin typeface="+mn-lt"/>
              </a:rPr>
              <a:t>(Source: </a:t>
            </a:r>
            <a:r>
              <a:rPr lang="en-GB" dirty="0" err="1">
                <a:solidFill>
                  <a:srgbClr val="FFFF00"/>
                </a:solidFill>
                <a:latin typeface="+mn-lt"/>
              </a:rPr>
              <a:t>Panteleiev</a:t>
            </a:r>
            <a:r>
              <a:rPr lang="en-GB" dirty="0">
                <a:solidFill>
                  <a:srgbClr val="FFFF00"/>
                </a:solidFill>
                <a:latin typeface="+mn-lt"/>
              </a:rPr>
              <a:t>, 2023)</a:t>
            </a:r>
            <a:endParaRPr lang="en-IN" dirty="0">
              <a:solidFill>
                <a:srgbClr val="FFFF00"/>
              </a:solidFill>
              <a:latin typeface="+mn-lt"/>
            </a:endParaRPr>
          </a:p>
        </p:txBody>
      </p:sp>
      <p:graphicFrame>
        <p:nvGraphicFramePr>
          <p:cNvPr id="8" name="Diagram 7"/>
          <p:cNvGraphicFramePr/>
          <p:nvPr>
            <p:extLst>
              <p:ext uri="{D42A27DB-BD31-4B8C-83A1-F6EECF244321}">
                <p14:modId xmlns="" xmlns:p14="http://schemas.microsoft.com/office/powerpoint/2010/main" val="790385149"/>
              </p:ext>
            </p:extLst>
          </p:nvPr>
        </p:nvGraphicFramePr>
        <p:xfrm>
          <a:off x="5214910" y="1714494"/>
          <a:ext cx="3929090" cy="15001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p:cNvSpPr/>
          <p:nvPr/>
        </p:nvSpPr>
        <p:spPr>
          <a:xfrm>
            <a:off x="0" y="0"/>
            <a:ext cx="5214942" cy="5143500"/>
          </a:xfrm>
          <a:prstGeom prst="homePlate">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TextBox 5"/>
          <p:cNvSpPr txBox="1"/>
          <p:nvPr/>
        </p:nvSpPr>
        <p:spPr>
          <a:xfrm>
            <a:off x="5286380" y="214296"/>
            <a:ext cx="3643338" cy="3970318"/>
          </a:xfrm>
          <a:prstGeom prst="rect">
            <a:avLst/>
          </a:prstGeom>
          <a:noFill/>
        </p:spPr>
        <p:txBody>
          <a:bodyPr wrap="square" rtlCol="0">
            <a:spAutoFit/>
          </a:bodyPr>
          <a:lstStyle/>
          <a:p>
            <a:pPr lvl="0" algn="just">
              <a:lnSpc>
                <a:spcPct val="150000"/>
              </a:lnSpc>
              <a:buFont typeface="Arial" pitchFamily="34" charset="0"/>
              <a:buChar char="•"/>
            </a:pPr>
            <a:r>
              <a:rPr lang="en-GB" sz="1600" dirty="0" err="1">
                <a:solidFill>
                  <a:srgbClr val="FFFF00"/>
                </a:solidFill>
                <a:latin typeface="+mn-lt"/>
              </a:rPr>
              <a:t>IoT</a:t>
            </a:r>
            <a:r>
              <a:rPr lang="en-GB" sz="1600" dirty="0">
                <a:solidFill>
                  <a:srgbClr val="FFFF00"/>
                </a:solidFill>
                <a:latin typeface="+mn-lt"/>
              </a:rPr>
              <a:t> is the network of interrelated devices that are helpful to exchange data in digital formats.</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This technology enhances human-to-human or human-to-computer interactions.</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Web-enable smart devices are used to maintain and handle </a:t>
            </a:r>
            <a:r>
              <a:rPr lang="en-GB" sz="1600" dirty="0" err="1">
                <a:solidFill>
                  <a:srgbClr val="FFFF00"/>
                </a:solidFill>
                <a:latin typeface="+mn-lt"/>
              </a:rPr>
              <a:t>IoT</a:t>
            </a:r>
            <a:r>
              <a:rPr lang="en-GB" sz="1600" dirty="0">
                <a:solidFill>
                  <a:srgbClr val="FFFF00"/>
                </a:solidFill>
                <a:latin typeface="+mn-lt"/>
              </a:rPr>
              <a:t> services.</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This technology is widely used in the contemporary hospitality industry.</a:t>
            </a:r>
            <a:endParaRPr lang="en-IN" sz="1600" dirty="0">
              <a:solidFill>
                <a:srgbClr val="FFFF00"/>
              </a:solidFill>
              <a:latin typeface="+mn-lt"/>
            </a:endParaRPr>
          </a:p>
          <a:p>
            <a:pPr algn="r"/>
            <a:r>
              <a:rPr lang="en-GB" sz="1100" dirty="0">
                <a:solidFill>
                  <a:srgbClr val="FFFF00"/>
                </a:solidFill>
                <a:latin typeface="+mn-lt"/>
              </a:rPr>
              <a:t>(Source: Gillis, 2023)</a:t>
            </a:r>
            <a:endParaRPr lang="en-IN" sz="1100" dirty="0">
              <a:solidFill>
                <a:srgbClr val="FFFF00"/>
              </a:solidFill>
              <a:latin typeface="+mn-lt"/>
            </a:endParaRPr>
          </a:p>
        </p:txBody>
      </p:sp>
      <p:graphicFrame>
        <p:nvGraphicFramePr>
          <p:cNvPr id="8" name="Diagram 7"/>
          <p:cNvGraphicFramePr/>
          <p:nvPr>
            <p:extLst>
              <p:ext uri="{D42A27DB-BD31-4B8C-83A1-F6EECF244321}">
                <p14:modId xmlns="" xmlns:p14="http://schemas.microsoft.com/office/powerpoint/2010/main" val="1521256199"/>
              </p:ext>
            </p:extLst>
          </p:nvPr>
        </p:nvGraphicFramePr>
        <p:xfrm>
          <a:off x="142844" y="2143122"/>
          <a:ext cx="4191008" cy="10001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p:cNvSpPr/>
          <p:nvPr/>
        </p:nvSpPr>
        <p:spPr>
          <a:xfrm flipH="1">
            <a:off x="3786182" y="0"/>
            <a:ext cx="5357818" cy="5143500"/>
          </a:xfrm>
          <a:prstGeom prst="homePlate">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8" name="TextBox 7"/>
          <p:cNvSpPr txBox="1"/>
          <p:nvPr/>
        </p:nvSpPr>
        <p:spPr>
          <a:xfrm>
            <a:off x="142844" y="285734"/>
            <a:ext cx="3500462" cy="4028475"/>
          </a:xfrm>
          <a:prstGeom prst="rect">
            <a:avLst/>
          </a:prstGeom>
          <a:noFill/>
        </p:spPr>
        <p:txBody>
          <a:bodyPr wrap="square" rtlCol="0">
            <a:spAutoFit/>
          </a:bodyPr>
          <a:lstStyle/>
          <a:p>
            <a:pPr lvl="0" algn="just">
              <a:lnSpc>
                <a:spcPct val="150000"/>
              </a:lnSpc>
              <a:buFont typeface="Arial" pitchFamily="34" charset="0"/>
              <a:buChar char="•"/>
            </a:pPr>
            <a:r>
              <a:rPr lang="en-GB" sz="1600" dirty="0" err="1">
                <a:solidFill>
                  <a:srgbClr val="FFFF00"/>
                </a:solidFill>
                <a:latin typeface="+mn-lt"/>
              </a:rPr>
              <a:t>IoT</a:t>
            </a:r>
            <a:r>
              <a:rPr lang="en-GB" sz="1600" dirty="0">
                <a:solidFill>
                  <a:srgbClr val="FFFF00"/>
                </a:solidFill>
                <a:latin typeface="+mn-lt"/>
              </a:rPr>
              <a:t> has changed the business scenario putting automation to the business operations.</a:t>
            </a:r>
            <a:endParaRPr lang="en-IN" sz="1600" dirty="0">
              <a:solidFill>
                <a:srgbClr val="FFFF00"/>
              </a:solidFill>
              <a:latin typeface="+mn-lt"/>
            </a:endParaRPr>
          </a:p>
          <a:p>
            <a:pPr lvl="0" algn="just">
              <a:lnSpc>
                <a:spcPct val="150000"/>
              </a:lnSpc>
              <a:buFont typeface="Arial" pitchFamily="34" charset="0"/>
              <a:buChar char="•"/>
            </a:pPr>
            <a:r>
              <a:rPr lang="en-GB" sz="1600" dirty="0">
                <a:solidFill>
                  <a:srgbClr val="FFFF00"/>
                </a:solidFill>
                <a:latin typeface="+mn-lt"/>
              </a:rPr>
              <a:t>Marriott has lowered energy consumption by 20% using </a:t>
            </a:r>
            <a:r>
              <a:rPr lang="en-GB" sz="1600" dirty="0" err="1">
                <a:solidFill>
                  <a:srgbClr val="FFFF00"/>
                </a:solidFill>
                <a:latin typeface="+mn-lt"/>
              </a:rPr>
              <a:t>IoT</a:t>
            </a:r>
            <a:r>
              <a:rPr lang="en-GB" sz="1600" dirty="0">
                <a:solidFill>
                  <a:srgbClr val="FFFF00"/>
                </a:solidFill>
                <a:latin typeface="+mn-lt"/>
              </a:rPr>
              <a:t> and this is making a positive outcome.</a:t>
            </a:r>
            <a:endParaRPr lang="en-IN" sz="1600" dirty="0">
              <a:solidFill>
                <a:srgbClr val="FFFF00"/>
              </a:solidFill>
              <a:latin typeface="+mn-lt"/>
            </a:endParaRPr>
          </a:p>
          <a:p>
            <a:pPr lvl="0" algn="just">
              <a:lnSpc>
                <a:spcPct val="150000"/>
              </a:lnSpc>
              <a:buFont typeface="Arial" pitchFamily="34" charset="0"/>
              <a:buChar char="•"/>
            </a:pPr>
            <a:r>
              <a:rPr lang="en-GB" sz="1600" dirty="0" err="1">
                <a:solidFill>
                  <a:srgbClr val="FFFF00"/>
                </a:solidFill>
                <a:latin typeface="+mn-lt"/>
              </a:rPr>
              <a:t>IoT</a:t>
            </a:r>
            <a:r>
              <a:rPr lang="en-GB" sz="1600" dirty="0">
                <a:solidFill>
                  <a:srgbClr val="FFFF00"/>
                </a:solidFill>
                <a:latin typeface="+mn-lt"/>
              </a:rPr>
              <a:t> factors helped Hilton to implement new business strategy “connected rooms” to ensure better customer service.</a:t>
            </a:r>
            <a:endParaRPr lang="en-IN" sz="1600" dirty="0">
              <a:solidFill>
                <a:srgbClr val="FFFF00"/>
              </a:solidFill>
              <a:latin typeface="+mn-lt"/>
            </a:endParaRPr>
          </a:p>
          <a:p>
            <a:pPr algn="r">
              <a:lnSpc>
                <a:spcPct val="150000"/>
              </a:lnSpc>
            </a:pPr>
            <a:r>
              <a:rPr lang="en-GB" sz="1100" dirty="0">
                <a:solidFill>
                  <a:srgbClr val="FFFF00"/>
                </a:solidFill>
                <a:latin typeface="+mn-lt"/>
              </a:rPr>
              <a:t>(Source: Sharma and Gupta, 2021)</a:t>
            </a:r>
            <a:endParaRPr lang="en-IN" sz="1100" dirty="0">
              <a:solidFill>
                <a:srgbClr val="FFFF00"/>
              </a:solidFill>
              <a:latin typeface="+mn-lt"/>
            </a:endParaRPr>
          </a:p>
        </p:txBody>
      </p:sp>
      <p:graphicFrame>
        <p:nvGraphicFramePr>
          <p:cNvPr id="9" name="Diagram 8"/>
          <p:cNvGraphicFramePr/>
          <p:nvPr>
            <p:extLst>
              <p:ext uri="{D42A27DB-BD31-4B8C-83A1-F6EECF244321}">
                <p14:modId xmlns="" xmlns:p14="http://schemas.microsoft.com/office/powerpoint/2010/main" val="1538185945"/>
              </p:ext>
            </p:extLst>
          </p:nvPr>
        </p:nvGraphicFramePr>
        <p:xfrm>
          <a:off x="5000628" y="1428742"/>
          <a:ext cx="3833818" cy="26749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p:cNvSpPr/>
          <p:nvPr/>
        </p:nvSpPr>
        <p:spPr>
          <a:xfrm>
            <a:off x="0" y="0"/>
            <a:ext cx="5072066" cy="5143500"/>
          </a:xfrm>
          <a:prstGeom prst="homePlate">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p:cNvSpPr txBox="1"/>
          <p:nvPr/>
        </p:nvSpPr>
        <p:spPr>
          <a:xfrm>
            <a:off x="5214942" y="428610"/>
            <a:ext cx="3714776" cy="4047262"/>
          </a:xfrm>
          <a:prstGeom prst="rect">
            <a:avLst/>
          </a:prstGeom>
          <a:noFill/>
        </p:spPr>
        <p:txBody>
          <a:bodyPr wrap="square" rtlCol="0">
            <a:spAutoFit/>
          </a:bodyPr>
          <a:lstStyle/>
          <a:p>
            <a:pPr lvl="0" algn="just">
              <a:lnSpc>
                <a:spcPct val="150000"/>
              </a:lnSpc>
              <a:buFont typeface="Arial" pitchFamily="34" charset="0"/>
              <a:buChar char="•"/>
            </a:pPr>
            <a:r>
              <a:rPr lang="en-GB" sz="1800" dirty="0" err="1">
                <a:solidFill>
                  <a:srgbClr val="FFFF00"/>
                </a:solidFill>
                <a:latin typeface="+mn-lt"/>
              </a:rPr>
              <a:t>IoT</a:t>
            </a:r>
            <a:r>
              <a:rPr lang="en-GB" sz="1800" dirty="0">
                <a:solidFill>
                  <a:srgbClr val="FFFF00"/>
                </a:solidFill>
                <a:latin typeface="+mn-lt"/>
              </a:rPr>
              <a:t> is helpful to ensure a secure business pleasing the customers.</a:t>
            </a:r>
            <a:endParaRPr lang="en-IN" sz="1800" dirty="0">
              <a:solidFill>
                <a:srgbClr val="FFFF00"/>
              </a:solidFill>
              <a:latin typeface="+mn-lt"/>
            </a:endParaRPr>
          </a:p>
          <a:p>
            <a:pPr lvl="0" algn="just">
              <a:lnSpc>
                <a:spcPct val="150000"/>
              </a:lnSpc>
              <a:buFont typeface="Arial" pitchFamily="34" charset="0"/>
              <a:buChar char="•"/>
            </a:pPr>
            <a:r>
              <a:rPr lang="en-GB" sz="1800" dirty="0">
                <a:solidFill>
                  <a:srgbClr val="FFFF00"/>
                </a:solidFill>
                <a:latin typeface="+mn-lt"/>
              </a:rPr>
              <a:t>This is serving business automation to the operational factors in hospitality business.</a:t>
            </a:r>
            <a:endParaRPr lang="en-IN" sz="1800" dirty="0">
              <a:solidFill>
                <a:srgbClr val="FFFF00"/>
              </a:solidFill>
              <a:latin typeface="+mn-lt"/>
            </a:endParaRPr>
          </a:p>
          <a:p>
            <a:pPr lvl="0" algn="just">
              <a:lnSpc>
                <a:spcPct val="150000"/>
              </a:lnSpc>
              <a:buFont typeface="Arial" pitchFamily="34" charset="0"/>
              <a:buChar char="•"/>
            </a:pPr>
            <a:r>
              <a:rPr lang="en-GB" sz="1800" dirty="0" err="1">
                <a:solidFill>
                  <a:srgbClr val="FFFF00"/>
                </a:solidFill>
                <a:latin typeface="+mn-lt"/>
              </a:rPr>
              <a:t>IoT</a:t>
            </a:r>
            <a:r>
              <a:rPr lang="en-GB" sz="1800" dirty="0">
                <a:solidFill>
                  <a:srgbClr val="FFFF00"/>
                </a:solidFill>
                <a:latin typeface="+mn-lt"/>
              </a:rPr>
              <a:t> is helping to manage the risk management factors ensuring better monitoring of the business factors.</a:t>
            </a:r>
            <a:endParaRPr lang="en-IN" sz="1800" dirty="0">
              <a:solidFill>
                <a:srgbClr val="FFFF00"/>
              </a:solidFill>
              <a:latin typeface="+mn-lt"/>
            </a:endParaRPr>
          </a:p>
          <a:p>
            <a:pPr algn="r"/>
            <a:r>
              <a:rPr lang="en-GB" sz="1200" dirty="0">
                <a:solidFill>
                  <a:srgbClr val="FFFF00"/>
                </a:solidFill>
                <a:latin typeface="+mn-lt"/>
              </a:rPr>
              <a:t>(Source: </a:t>
            </a:r>
            <a:r>
              <a:rPr lang="en-GB" sz="1200" dirty="0" err="1">
                <a:solidFill>
                  <a:srgbClr val="FFFF00"/>
                </a:solidFill>
                <a:latin typeface="+mn-lt"/>
              </a:rPr>
              <a:t>Shani</a:t>
            </a:r>
            <a:r>
              <a:rPr lang="en-GB" sz="1200" dirty="0">
                <a:solidFill>
                  <a:srgbClr val="FFFF00"/>
                </a:solidFill>
                <a:latin typeface="+mn-lt"/>
              </a:rPr>
              <a:t> </a:t>
            </a:r>
            <a:r>
              <a:rPr lang="en-GB" sz="1200" i="1" dirty="0">
                <a:solidFill>
                  <a:srgbClr val="FFFF00"/>
                </a:solidFill>
                <a:latin typeface="+mn-lt"/>
              </a:rPr>
              <a:t>et al.,</a:t>
            </a:r>
            <a:r>
              <a:rPr lang="en-GB" sz="1200" dirty="0">
                <a:solidFill>
                  <a:srgbClr val="FFFF00"/>
                </a:solidFill>
                <a:latin typeface="+mn-lt"/>
              </a:rPr>
              <a:t> 2023)</a:t>
            </a:r>
            <a:endParaRPr lang="en-IN" sz="1200" dirty="0">
              <a:solidFill>
                <a:srgbClr val="FFFF00"/>
              </a:solidFill>
              <a:latin typeface="+mn-lt"/>
            </a:endParaRPr>
          </a:p>
        </p:txBody>
      </p:sp>
      <p:graphicFrame>
        <p:nvGraphicFramePr>
          <p:cNvPr id="7" name="Diagram 6"/>
          <p:cNvGraphicFramePr/>
          <p:nvPr>
            <p:extLst>
              <p:ext uri="{D42A27DB-BD31-4B8C-83A1-F6EECF244321}">
                <p14:modId xmlns="" xmlns:p14="http://schemas.microsoft.com/office/powerpoint/2010/main" val="2588489671"/>
              </p:ext>
            </p:extLst>
          </p:nvPr>
        </p:nvGraphicFramePr>
        <p:xfrm>
          <a:off x="214282" y="1643056"/>
          <a:ext cx="3643338" cy="18176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p:cNvSpPr/>
          <p:nvPr/>
        </p:nvSpPr>
        <p:spPr>
          <a:xfrm flipH="1">
            <a:off x="3786182" y="0"/>
            <a:ext cx="5357818" cy="5143500"/>
          </a:xfrm>
          <a:prstGeom prst="homePlate">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p:cNvSpPr txBox="1"/>
          <p:nvPr/>
        </p:nvSpPr>
        <p:spPr>
          <a:xfrm>
            <a:off x="285720" y="357172"/>
            <a:ext cx="3357586" cy="4185761"/>
          </a:xfrm>
          <a:prstGeom prst="rect">
            <a:avLst/>
          </a:prstGeom>
          <a:noFill/>
        </p:spPr>
        <p:txBody>
          <a:bodyPr wrap="square" rtlCol="0">
            <a:spAutoFit/>
          </a:bodyPr>
          <a:lstStyle/>
          <a:p>
            <a:pPr lvl="0" algn="just">
              <a:lnSpc>
                <a:spcPct val="150000"/>
              </a:lnSpc>
              <a:buFont typeface="Arial" pitchFamily="34" charset="0"/>
              <a:buChar char="•"/>
            </a:pPr>
            <a:r>
              <a:rPr lang="en-GB" sz="2400" dirty="0">
                <a:solidFill>
                  <a:srgbClr val="FFFF00"/>
                </a:solidFill>
                <a:latin typeface="+mn-lt"/>
              </a:rPr>
              <a:t>This is important to recruit talented staff to handle </a:t>
            </a:r>
            <a:r>
              <a:rPr lang="en-GB" sz="2400" dirty="0" err="1">
                <a:solidFill>
                  <a:srgbClr val="FFFF00"/>
                </a:solidFill>
                <a:latin typeface="+mn-lt"/>
              </a:rPr>
              <a:t>IoT</a:t>
            </a:r>
            <a:r>
              <a:rPr lang="en-GB" sz="2400" dirty="0">
                <a:solidFill>
                  <a:srgbClr val="FFFF00"/>
                </a:solidFill>
                <a:latin typeface="+mn-lt"/>
              </a:rPr>
              <a:t> with excellence.</a:t>
            </a:r>
            <a:endParaRPr lang="en-IN" sz="2400" dirty="0">
              <a:solidFill>
                <a:srgbClr val="FFFF00"/>
              </a:solidFill>
              <a:latin typeface="+mn-lt"/>
            </a:endParaRPr>
          </a:p>
          <a:p>
            <a:pPr lvl="0" algn="just">
              <a:lnSpc>
                <a:spcPct val="150000"/>
              </a:lnSpc>
              <a:buFont typeface="Arial" pitchFamily="34" charset="0"/>
              <a:buChar char="•"/>
            </a:pPr>
            <a:r>
              <a:rPr lang="en-GB" sz="2400" dirty="0">
                <a:solidFill>
                  <a:srgbClr val="FFFF00"/>
                </a:solidFill>
                <a:latin typeface="+mn-lt"/>
              </a:rPr>
              <a:t>Proper monitoring and protection from cyber security is important.</a:t>
            </a:r>
            <a:endParaRPr lang="en-IN" sz="2400" dirty="0">
              <a:solidFill>
                <a:srgbClr val="FFFF00"/>
              </a:solidFill>
              <a:latin typeface="+mn-lt"/>
            </a:endParaRPr>
          </a:p>
          <a:p>
            <a:pPr algn="r"/>
            <a:r>
              <a:rPr lang="en-GB" dirty="0">
                <a:solidFill>
                  <a:srgbClr val="FFFF00"/>
                </a:solidFill>
                <a:latin typeface="+mn-lt"/>
              </a:rPr>
              <a:t>(Source: </a:t>
            </a:r>
            <a:r>
              <a:rPr lang="en-GB" dirty="0" err="1">
                <a:solidFill>
                  <a:srgbClr val="FFFF00"/>
                </a:solidFill>
                <a:latin typeface="+mn-lt"/>
              </a:rPr>
              <a:t>Ayarekar</a:t>
            </a:r>
            <a:r>
              <a:rPr lang="en-GB" dirty="0">
                <a:solidFill>
                  <a:srgbClr val="FFFF00"/>
                </a:solidFill>
                <a:latin typeface="+mn-lt"/>
              </a:rPr>
              <a:t> </a:t>
            </a:r>
            <a:r>
              <a:rPr lang="en-GB" i="1" dirty="0">
                <a:solidFill>
                  <a:srgbClr val="FFFF00"/>
                </a:solidFill>
                <a:latin typeface="+mn-lt"/>
              </a:rPr>
              <a:t>et al.,</a:t>
            </a:r>
            <a:r>
              <a:rPr lang="en-GB" dirty="0">
                <a:solidFill>
                  <a:srgbClr val="FFFF00"/>
                </a:solidFill>
                <a:latin typeface="+mn-lt"/>
              </a:rPr>
              <a:t> 2023)</a:t>
            </a:r>
            <a:endParaRPr lang="en-IN" dirty="0">
              <a:solidFill>
                <a:srgbClr val="FFFF00"/>
              </a:solidFill>
              <a:latin typeface="+mn-lt"/>
            </a:endParaRPr>
          </a:p>
        </p:txBody>
      </p:sp>
      <p:graphicFrame>
        <p:nvGraphicFramePr>
          <p:cNvPr id="7" name="Diagram 6"/>
          <p:cNvGraphicFramePr/>
          <p:nvPr>
            <p:extLst>
              <p:ext uri="{D42A27DB-BD31-4B8C-83A1-F6EECF244321}">
                <p14:modId xmlns="" xmlns:p14="http://schemas.microsoft.com/office/powerpoint/2010/main" val="4069614576"/>
              </p:ext>
            </p:extLst>
          </p:nvPr>
        </p:nvGraphicFramePr>
        <p:xfrm>
          <a:off x="4524364" y="1857370"/>
          <a:ext cx="4619636" cy="15319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p:cNvSpPr/>
          <p:nvPr/>
        </p:nvSpPr>
        <p:spPr>
          <a:xfrm>
            <a:off x="0" y="0"/>
            <a:ext cx="5000628" cy="5143500"/>
          </a:xfrm>
          <a:prstGeom prst="homePlate">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p:cNvSpPr txBox="1"/>
          <p:nvPr/>
        </p:nvSpPr>
        <p:spPr>
          <a:xfrm>
            <a:off x="5143504" y="642924"/>
            <a:ext cx="3643338" cy="3370666"/>
          </a:xfrm>
          <a:prstGeom prst="rect">
            <a:avLst/>
          </a:prstGeom>
          <a:noFill/>
        </p:spPr>
        <p:txBody>
          <a:bodyPr wrap="square" rtlCol="0">
            <a:spAutoFit/>
          </a:bodyPr>
          <a:lstStyle/>
          <a:p>
            <a:pPr algn="just">
              <a:lnSpc>
                <a:spcPct val="150000"/>
              </a:lnSpc>
            </a:pPr>
            <a:r>
              <a:rPr lang="en-GB" sz="1600" dirty="0">
                <a:solidFill>
                  <a:srgbClr val="FFFF00"/>
                </a:solidFill>
                <a:latin typeface="+mn-lt"/>
              </a:rPr>
              <a:t>Summarising the whole factor, this can be said that the hospitality industry is getting better with the implication of </a:t>
            </a:r>
            <a:r>
              <a:rPr lang="en-GB" sz="1600" dirty="0" err="1">
                <a:solidFill>
                  <a:srgbClr val="FFFF00"/>
                </a:solidFill>
                <a:latin typeface="+mn-lt"/>
              </a:rPr>
              <a:t>IoT</a:t>
            </a:r>
            <a:r>
              <a:rPr lang="en-GB" sz="1600" dirty="0">
                <a:solidFill>
                  <a:srgbClr val="FFFF00"/>
                </a:solidFill>
                <a:latin typeface="+mn-lt"/>
              </a:rPr>
              <a:t>. A better handling of the business scenario can be seen in the contemporary market which is ensured with </a:t>
            </a:r>
            <a:r>
              <a:rPr lang="en-GB" sz="1600" dirty="0" err="1">
                <a:solidFill>
                  <a:srgbClr val="FFFF00"/>
                </a:solidFill>
                <a:latin typeface="+mn-lt"/>
              </a:rPr>
              <a:t>IoT</a:t>
            </a:r>
            <a:r>
              <a:rPr lang="en-GB" sz="1600" dirty="0">
                <a:solidFill>
                  <a:srgbClr val="FFFF00"/>
                </a:solidFill>
                <a:latin typeface="+mn-lt"/>
              </a:rPr>
              <a:t>. However, this is important to maintain the factors properly in order to avoid any threat.</a:t>
            </a:r>
            <a:endParaRPr lang="en-IN" sz="1600" dirty="0">
              <a:solidFill>
                <a:srgbClr val="FFFF00"/>
              </a:solidFill>
              <a:latin typeface="+mn-lt"/>
            </a:endParaRPr>
          </a:p>
        </p:txBody>
      </p:sp>
      <p:graphicFrame>
        <p:nvGraphicFramePr>
          <p:cNvPr id="8" name="Diagram 7"/>
          <p:cNvGraphicFramePr/>
          <p:nvPr>
            <p:extLst>
              <p:ext uri="{D42A27DB-BD31-4B8C-83A1-F6EECF244321}">
                <p14:modId xmlns="" xmlns:p14="http://schemas.microsoft.com/office/powerpoint/2010/main" val="1361719426"/>
              </p:ext>
            </p:extLst>
          </p:nvPr>
        </p:nvGraphicFramePr>
        <p:xfrm>
          <a:off x="142844" y="1785932"/>
          <a:ext cx="3905256" cy="1460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p:cNvSpPr/>
          <p:nvPr/>
        </p:nvSpPr>
        <p:spPr>
          <a:xfrm flipH="1">
            <a:off x="4357686" y="0"/>
            <a:ext cx="4786314" cy="5143500"/>
          </a:xfrm>
          <a:prstGeom prst="homePlate">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p:cNvSpPr txBox="1"/>
          <p:nvPr/>
        </p:nvSpPr>
        <p:spPr>
          <a:xfrm>
            <a:off x="0" y="285734"/>
            <a:ext cx="4143372" cy="4154984"/>
          </a:xfrm>
          <a:prstGeom prst="rect">
            <a:avLst/>
          </a:prstGeom>
          <a:noFill/>
        </p:spPr>
        <p:txBody>
          <a:bodyPr wrap="square" rtlCol="0">
            <a:spAutoFit/>
          </a:bodyPr>
          <a:lstStyle/>
          <a:p>
            <a:pPr algn="just"/>
            <a:r>
              <a:rPr lang="en-GB" sz="800" dirty="0" err="1">
                <a:solidFill>
                  <a:srgbClr val="FFFF00"/>
                </a:solidFill>
                <a:latin typeface="+mn-lt"/>
              </a:rPr>
              <a:t>Ayarekar</a:t>
            </a:r>
            <a:r>
              <a:rPr lang="en-GB" sz="800" dirty="0">
                <a:solidFill>
                  <a:srgbClr val="FFFF00"/>
                </a:solidFill>
                <a:latin typeface="+mn-lt"/>
              </a:rPr>
              <a:t>, S.V., </a:t>
            </a:r>
            <a:r>
              <a:rPr lang="en-GB" sz="800" dirty="0" err="1">
                <a:solidFill>
                  <a:srgbClr val="FFFF00"/>
                </a:solidFill>
                <a:latin typeface="+mn-lt"/>
              </a:rPr>
              <a:t>Vidyapeeth</a:t>
            </a:r>
            <a:r>
              <a:rPr lang="en-GB" sz="800" dirty="0">
                <a:solidFill>
                  <a:srgbClr val="FFFF00"/>
                </a:solidFill>
                <a:latin typeface="+mn-lt"/>
              </a:rPr>
              <a:t>, B., </a:t>
            </a:r>
            <a:r>
              <a:rPr lang="en-GB" sz="800" dirty="0" err="1">
                <a:solidFill>
                  <a:srgbClr val="FFFF00"/>
                </a:solidFill>
                <a:latin typeface="+mn-lt"/>
              </a:rPr>
              <a:t>Pawar</a:t>
            </a:r>
            <a:r>
              <a:rPr lang="en-GB" sz="800" dirty="0">
                <a:solidFill>
                  <a:srgbClr val="FFFF00"/>
                </a:solidFill>
                <a:latin typeface="+mn-lt"/>
              </a:rPr>
              <a:t>, P.B., </a:t>
            </a:r>
            <a:r>
              <a:rPr lang="en-GB" sz="800" dirty="0" err="1">
                <a:solidFill>
                  <a:srgbClr val="FFFF00"/>
                </a:solidFill>
                <a:latin typeface="+mn-lt"/>
              </a:rPr>
              <a:t>Vidyapeeth</a:t>
            </a:r>
            <a:r>
              <a:rPr lang="en-GB" sz="800" dirty="0">
                <a:solidFill>
                  <a:srgbClr val="FFFF00"/>
                </a:solidFill>
                <a:latin typeface="+mn-lt"/>
              </a:rPr>
              <a:t>, A.P.B. and </a:t>
            </a:r>
            <a:r>
              <a:rPr lang="en-GB" sz="800" dirty="0" err="1">
                <a:solidFill>
                  <a:srgbClr val="FFFF00"/>
                </a:solidFill>
                <a:latin typeface="+mn-lt"/>
              </a:rPr>
              <a:t>Pawar</a:t>
            </a:r>
            <a:r>
              <a:rPr lang="en-GB" sz="800" dirty="0">
                <a:solidFill>
                  <a:srgbClr val="FFFF00"/>
                </a:solidFill>
                <a:latin typeface="+mn-lt"/>
              </a:rPr>
              <a:t>, M.A., 2023. IOT IN REINFORCEMENT LEARNING. </a:t>
            </a:r>
            <a:r>
              <a:rPr lang="en-GB" sz="800" i="1" dirty="0">
                <a:solidFill>
                  <a:srgbClr val="FFFF00"/>
                </a:solidFill>
                <a:latin typeface="+mn-lt"/>
              </a:rPr>
              <a:t>The Online Journal of Distance Education and e-Learning</a:t>
            </a:r>
            <a:r>
              <a:rPr lang="en-GB" sz="800" dirty="0">
                <a:solidFill>
                  <a:srgbClr val="FFFF00"/>
                </a:solidFill>
                <a:latin typeface="+mn-lt"/>
              </a:rPr>
              <a:t>, </a:t>
            </a:r>
            <a:r>
              <a:rPr lang="en-GB" sz="800" i="1" dirty="0">
                <a:solidFill>
                  <a:srgbClr val="FFFF00"/>
                </a:solidFill>
                <a:latin typeface="+mn-lt"/>
              </a:rPr>
              <a:t>11</a:t>
            </a:r>
            <a:r>
              <a:rPr lang="en-GB" sz="800" dirty="0">
                <a:solidFill>
                  <a:srgbClr val="FFFF00"/>
                </a:solidFill>
                <a:latin typeface="+mn-lt"/>
              </a:rPr>
              <a:t>(2).</a:t>
            </a:r>
            <a:endParaRPr lang="en-IN" sz="800" dirty="0">
              <a:solidFill>
                <a:srgbClr val="FFFF00"/>
              </a:solidFill>
              <a:latin typeface="+mn-lt"/>
            </a:endParaRPr>
          </a:p>
          <a:p>
            <a:pPr algn="just"/>
            <a:r>
              <a:rPr lang="en-GB" sz="800" dirty="0" err="1">
                <a:solidFill>
                  <a:srgbClr val="FFFF00"/>
                </a:solidFill>
                <a:latin typeface="+mn-lt"/>
              </a:rPr>
              <a:t>Deri</a:t>
            </a:r>
            <a:r>
              <a:rPr lang="en-GB" sz="800" dirty="0">
                <a:solidFill>
                  <a:srgbClr val="FFFF00"/>
                </a:solidFill>
                <a:latin typeface="+mn-lt"/>
              </a:rPr>
              <a:t>, M.N., </a:t>
            </a:r>
            <a:r>
              <a:rPr lang="en-GB" sz="800" dirty="0" err="1">
                <a:solidFill>
                  <a:srgbClr val="FFFF00"/>
                </a:solidFill>
                <a:latin typeface="+mn-lt"/>
              </a:rPr>
              <a:t>Zaazie</a:t>
            </a:r>
            <a:r>
              <a:rPr lang="en-GB" sz="800" dirty="0">
                <a:solidFill>
                  <a:srgbClr val="FFFF00"/>
                </a:solidFill>
                <a:latin typeface="+mn-lt"/>
              </a:rPr>
              <a:t>, P. and Singh, A., 2023. Digital Future of the Hospitality Industry and Hospitality Education Globally. In </a:t>
            </a:r>
            <a:r>
              <a:rPr lang="en-GB" sz="800" i="1" dirty="0">
                <a:solidFill>
                  <a:srgbClr val="FFFF00"/>
                </a:solidFill>
                <a:latin typeface="+mn-lt"/>
              </a:rPr>
              <a:t>International Handbook of Skill, Education, Learning, and Research Development in Tourism and Hospitality</a:t>
            </a:r>
            <a:r>
              <a:rPr lang="en-GB" sz="800" dirty="0">
                <a:solidFill>
                  <a:srgbClr val="FFFF00"/>
                </a:solidFill>
                <a:latin typeface="+mn-lt"/>
              </a:rPr>
              <a:t> (pp. 1-23). Singapore: Springer Nature Singapore.</a:t>
            </a:r>
            <a:endParaRPr lang="en-IN" sz="800" dirty="0">
              <a:solidFill>
                <a:srgbClr val="FFFF00"/>
              </a:solidFill>
              <a:latin typeface="+mn-lt"/>
            </a:endParaRPr>
          </a:p>
          <a:p>
            <a:pPr algn="just"/>
            <a:r>
              <a:rPr lang="en-GB" sz="800" dirty="0">
                <a:solidFill>
                  <a:srgbClr val="FFFF00"/>
                </a:solidFill>
                <a:latin typeface="+mn-lt"/>
              </a:rPr>
              <a:t>Gillis, A. 2023. </a:t>
            </a:r>
            <a:r>
              <a:rPr lang="en-GB" sz="800" i="1" dirty="0">
                <a:solidFill>
                  <a:srgbClr val="FFFF00"/>
                </a:solidFill>
                <a:latin typeface="+mn-lt"/>
              </a:rPr>
              <a:t>What is </a:t>
            </a:r>
            <a:r>
              <a:rPr lang="en-GB" sz="800" i="1" dirty="0" err="1">
                <a:solidFill>
                  <a:srgbClr val="FFFF00"/>
                </a:solidFill>
                <a:latin typeface="+mn-lt"/>
              </a:rPr>
              <a:t>iot</a:t>
            </a:r>
            <a:r>
              <a:rPr lang="en-GB" sz="800" i="1" dirty="0">
                <a:solidFill>
                  <a:srgbClr val="FFFF00"/>
                </a:solidFill>
                <a:latin typeface="+mn-lt"/>
              </a:rPr>
              <a:t> (internet of things) and how does it work?</a:t>
            </a:r>
            <a:r>
              <a:rPr lang="en-GB" sz="800" dirty="0">
                <a:solidFill>
                  <a:srgbClr val="FFFF00"/>
                </a:solidFill>
                <a:latin typeface="+mn-lt"/>
              </a:rPr>
              <a:t> [online] </a:t>
            </a:r>
            <a:r>
              <a:rPr lang="en-GB" sz="800" dirty="0" err="1">
                <a:solidFill>
                  <a:srgbClr val="FFFF00"/>
                </a:solidFill>
                <a:latin typeface="+mn-lt"/>
              </a:rPr>
              <a:t>IoT</a:t>
            </a:r>
            <a:r>
              <a:rPr lang="en-GB" sz="800" dirty="0">
                <a:solidFill>
                  <a:srgbClr val="FFFF00"/>
                </a:solidFill>
                <a:latin typeface="+mn-lt"/>
              </a:rPr>
              <a:t> Agenda. Available at: </a:t>
            </a:r>
            <a:r>
              <a:rPr lang="en-GB" sz="800" u="sng" dirty="0">
                <a:solidFill>
                  <a:srgbClr val="FFFF00"/>
                </a:solidFill>
                <a:latin typeface="+mn-lt"/>
                <a:hlinkClick r:id="rId3"/>
              </a:rPr>
              <a:t>https://www.techtarget.com/iotagenda/definition/Internet-of-Things-IoT</a:t>
            </a:r>
            <a:r>
              <a:rPr lang="en-GB" sz="800" dirty="0">
                <a:solidFill>
                  <a:srgbClr val="FFFF00"/>
                </a:solidFill>
                <a:latin typeface="+mn-lt"/>
              </a:rPr>
              <a:t>. [Accessed on: 29/01/2024]</a:t>
            </a:r>
            <a:endParaRPr lang="en-IN" sz="800" dirty="0">
              <a:solidFill>
                <a:srgbClr val="FFFF00"/>
              </a:solidFill>
              <a:latin typeface="+mn-lt"/>
            </a:endParaRPr>
          </a:p>
          <a:p>
            <a:pPr algn="just"/>
            <a:r>
              <a:rPr lang="en-GB" sz="800" dirty="0" err="1">
                <a:solidFill>
                  <a:srgbClr val="FFFF00"/>
                </a:solidFill>
                <a:latin typeface="+mn-lt"/>
              </a:rPr>
              <a:t>Kazandzhieva</a:t>
            </a:r>
            <a:r>
              <a:rPr lang="en-GB" sz="800" dirty="0">
                <a:solidFill>
                  <a:srgbClr val="FFFF00"/>
                </a:solidFill>
                <a:latin typeface="+mn-lt"/>
              </a:rPr>
              <a:t>, V., </a:t>
            </a:r>
            <a:r>
              <a:rPr lang="en-GB" sz="800" dirty="0" err="1">
                <a:solidFill>
                  <a:srgbClr val="FFFF00"/>
                </a:solidFill>
                <a:latin typeface="+mn-lt"/>
              </a:rPr>
              <a:t>Ilieva</a:t>
            </a:r>
            <a:r>
              <a:rPr lang="en-GB" sz="800" dirty="0">
                <a:solidFill>
                  <a:srgbClr val="FFFF00"/>
                </a:solidFill>
                <a:latin typeface="+mn-lt"/>
              </a:rPr>
              <a:t>, G. and </a:t>
            </a:r>
            <a:r>
              <a:rPr lang="en-GB" sz="800" dirty="0" err="1">
                <a:solidFill>
                  <a:srgbClr val="FFFF00"/>
                </a:solidFill>
                <a:latin typeface="+mn-lt"/>
              </a:rPr>
              <a:t>Filipova</a:t>
            </a:r>
            <a:r>
              <a:rPr lang="en-GB" sz="800" dirty="0">
                <a:solidFill>
                  <a:srgbClr val="FFFF00"/>
                </a:solidFill>
                <a:latin typeface="+mn-lt"/>
              </a:rPr>
              <a:t>, H., 2017. The impact of technological innovations on hospitality service. In </a:t>
            </a:r>
            <a:r>
              <a:rPr lang="en-GB" sz="800" i="1" dirty="0">
                <a:solidFill>
                  <a:srgbClr val="FFFF00"/>
                </a:solidFill>
                <a:latin typeface="+mn-lt"/>
              </a:rPr>
              <a:t>Conference paper of Contemporary Tourism Traditions and Innovations</a:t>
            </a:r>
            <a:r>
              <a:rPr lang="en-GB" sz="800" dirty="0">
                <a:solidFill>
                  <a:srgbClr val="FFFF00"/>
                </a:solidFill>
                <a:latin typeface="+mn-lt"/>
              </a:rPr>
              <a:t>.</a:t>
            </a:r>
            <a:endParaRPr lang="en-IN" sz="800" dirty="0">
              <a:solidFill>
                <a:srgbClr val="FFFF00"/>
              </a:solidFill>
              <a:latin typeface="+mn-lt"/>
            </a:endParaRPr>
          </a:p>
          <a:p>
            <a:pPr algn="just"/>
            <a:r>
              <a:rPr lang="en-GB" sz="800" dirty="0" err="1">
                <a:solidFill>
                  <a:srgbClr val="FFFF00"/>
                </a:solidFill>
                <a:latin typeface="+mn-lt"/>
              </a:rPr>
              <a:t>Khamesra</a:t>
            </a:r>
            <a:r>
              <a:rPr lang="en-GB" sz="800" dirty="0">
                <a:solidFill>
                  <a:srgbClr val="FFFF00"/>
                </a:solidFill>
                <a:latin typeface="+mn-lt"/>
              </a:rPr>
              <a:t>, B. and </a:t>
            </a:r>
            <a:r>
              <a:rPr lang="en-GB" sz="800" dirty="0" err="1">
                <a:solidFill>
                  <a:srgbClr val="FFFF00"/>
                </a:solidFill>
                <a:latin typeface="+mn-lt"/>
              </a:rPr>
              <a:t>Priya</a:t>
            </a:r>
            <a:r>
              <a:rPr lang="en-GB" sz="800" dirty="0">
                <a:solidFill>
                  <a:srgbClr val="FFFF00"/>
                </a:solidFill>
                <a:latin typeface="+mn-lt"/>
              </a:rPr>
              <a:t>, N. 2017. IMPACT OF INTERNET OF THINGS (IOT) IN TERMS OF GUEST SERVICE SATISFACTION IN HOTEL INDUSTRY World Journal of Engineering Research and Technology WJERT www.wjert.org ISSN 2454-695X Original Article SJIF Impact Factor: 4.326 *Corresponding Author.</a:t>
            </a:r>
            <a:endParaRPr lang="en-IN" sz="800" dirty="0">
              <a:solidFill>
                <a:srgbClr val="FFFF00"/>
              </a:solidFill>
              <a:latin typeface="+mn-lt"/>
            </a:endParaRPr>
          </a:p>
          <a:p>
            <a:pPr algn="just"/>
            <a:r>
              <a:rPr lang="en-GB" sz="800" dirty="0" err="1">
                <a:solidFill>
                  <a:srgbClr val="FFFF00"/>
                </a:solidFill>
                <a:latin typeface="+mn-lt"/>
              </a:rPr>
              <a:t>Panteleiev</a:t>
            </a:r>
            <a:r>
              <a:rPr lang="en-GB" sz="800" dirty="0">
                <a:solidFill>
                  <a:srgbClr val="FFFF00"/>
                </a:solidFill>
                <a:latin typeface="+mn-lt"/>
              </a:rPr>
              <a:t>, V., 2023. Application of SWOT Analysis to Justify the Strategy of Hotel Business Enterprises. </a:t>
            </a:r>
            <a:r>
              <a:rPr lang="en-GB" sz="800" i="1" dirty="0">
                <a:solidFill>
                  <a:srgbClr val="FFFF00"/>
                </a:solidFill>
                <a:latin typeface="+mn-lt"/>
              </a:rPr>
              <a:t>Technology Audit and Production Reserves</a:t>
            </a:r>
            <a:r>
              <a:rPr lang="en-GB" sz="800" dirty="0">
                <a:solidFill>
                  <a:srgbClr val="FFFF00"/>
                </a:solidFill>
                <a:latin typeface="+mn-lt"/>
              </a:rPr>
              <a:t>, </a:t>
            </a:r>
            <a:r>
              <a:rPr lang="en-GB" sz="800" i="1" dirty="0">
                <a:solidFill>
                  <a:srgbClr val="FFFF00"/>
                </a:solidFill>
                <a:latin typeface="+mn-lt"/>
              </a:rPr>
              <a:t>1</a:t>
            </a:r>
            <a:r>
              <a:rPr lang="en-GB" sz="800" dirty="0">
                <a:solidFill>
                  <a:srgbClr val="FFFF00"/>
                </a:solidFill>
                <a:latin typeface="+mn-lt"/>
              </a:rPr>
              <a:t>(4), p.69.</a:t>
            </a:r>
            <a:endParaRPr lang="en-IN" sz="800" dirty="0">
              <a:solidFill>
                <a:srgbClr val="FFFF00"/>
              </a:solidFill>
              <a:latin typeface="+mn-lt"/>
            </a:endParaRPr>
          </a:p>
          <a:p>
            <a:pPr algn="just"/>
            <a:r>
              <a:rPr lang="en-GB" sz="800" dirty="0">
                <a:solidFill>
                  <a:srgbClr val="FFFF00"/>
                </a:solidFill>
                <a:latin typeface="+mn-lt"/>
              </a:rPr>
              <a:t>Raman, R., Joshi, K., Kumar, G.S., </a:t>
            </a:r>
            <a:r>
              <a:rPr lang="en-GB" sz="800" dirty="0" err="1">
                <a:solidFill>
                  <a:srgbClr val="FFFF00"/>
                </a:solidFill>
                <a:latin typeface="+mn-lt"/>
              </a:rPr>
              <a:t>Ramachandran</a:t>
            </a:r>
            <a:r>
              <a:rPr lang="en-GB" sz="800" dirty="0">
                <a:solidFill>
                  <a:srgbClr val="FFFF00"/>
                </a:solidFill>
                <a:latin typeface="+mn-lt"/>
              </a:rPr>
              <a:t>, K.K., Bothe, S. and </a:t>
            </a:r>
            <a:r>
              <a:rPr lang="en-GB" sz="800" dirty="0" err="1">
                <a:solidFill>
                  <a:srgbClr val="FFFF00"/>
                </a:solidFill>
                <a:latin typeface="+mn-lt"/>
              </a:rPr>
              <a:t>Trivedi</a:t>
            </a:r>
            <a:r>
              <a:rPr lang="en-GB" sz="800" dirty="0">
                <a:solidFill>
                  <a:srgbClr val="FFFF00"/>
                </a:solidFill>
                <a:latin typeface="+mn-lt"/>
              </a:rPr>
              <a:t>, S., 2023, May. Benefits of implementing an ad-hoc network for hospitality businesses with IOT smart devices. In </a:t>
            </a:r>
            <a:r>
              <a:rPr lang="en-GB" sz="800" i="1" dirty="0">
                <a:solidFill>
                  <a:srgbClr val="FFFF00"/>
                </a:solidFill>
                <a:latin typeface="+mn-lt"/>
              </a:rPr>
              <a:t>2023 3rd International Conference on Advance Computing and Innovative Technologies in Engineering (ICACITE)</a:t>
            </a:r>
            <a:r>
              <a:rPr lang="en-GB" sz="800" dirty="0">
                <a:solidFill>
                  <a:srgbClr val="FFFF00"/>
                </a:solidFill>
                <a:latin typeface="+mn-lt"/>
              </a:rPr>
              <a:t> (pp. 2042-2046). IEEE.</a:t>
            </a:r>
            <a:endParaRPr lang="en-IN" sz="800" dirty="0">
              <a:solidFill>
                <a:srgbClr val="FFFF00"/>
              </a:solidFill>
              <a:latin typeface="+mn-lt"/>
            </a:endParaRPr>
          </a:p>
          <a:p>
            <a:pPr algn="just"/>
            <a:r>
              <a:rPr lang="en-GB" sz="800" dirty="0" err="1">
                <a:solidFill>
                  <a:srgbClr val="FFFF00"/>
                </a:solidFill>
                <a:latin typeface="+mn-lt"/>
              </a:rPr>
              <a:t>Shani</a:t>
            </a:r>
            <a:r>
              <a:rPr lang="en-GB" sz="800" dirty="0">
                <a:solidFill>
                  <a:srgbClr val="FFFF00"/>
                </a:solidFill>
                <a:latin typeface="+mn-lt"/>
              </a:rPr>
              <a:t>, S., </a:t>
            </a:r>
            <a:r>
              <a:rPr lang="en-GB" sz="800" dirty="0" err="1">
                <a:solidFill>
                  <a:srgbClr val="FFFF00"/>
                </a:solidFill>
                <a:latin typeface="+mn-lt"/>
              </a:rPr>
              <a:t>Majeed</a:t>
            </a:r>
            <a:r>
              <a:rPr lang="en-GB" sz="800" dirty="0">
                <a:solidFill>
                  <a:srgbClr val="FFFF00"/>
                </a:solidFill>
                <a:latin typeface="+mn-lt"/>
              </a:rPr>
              <a:t>, M., </a:t>
            </a:r>
            <a:r>
              <a:rPr lang="en-GB" sz="800" dirty="0" err="1">
                <a:solidFill>
                  <a:srgbClr val="FFFF00"/>
                </a:solidFill>
                <a:latin typeface="+mn-lt"/>
              </a:rPr>
              <a:t>Alhassan</a:t>
            </a:r>
            <a:r>
              <a:rPr lang="en-GB" sz="800" dirty="0">
                <a:solidFill>
                  <a:srgbClr val="FFFF00"/>
                </a:solidFill>
                <a:latin typeface="+mn-lt"/>
              </a:rPr>
              <a:t>, S. and Gideon, A., 2023. Internet of Things (</a:t>
            </a:r>
            <a:r>
              <a:rPr lang="en-GB" sz="800" dirty="0" err="1">
                <a:solidFill>
                  <a:srgbClr val="FFFF00"/>
                </a:solidFill>
                <a:latin typeface="+mn-lt"/>
              </a:rPr>
              <a:t>IoTs</a:t>
            </a:r>
            <a:r>
              <a:rPr lang="en-GB" sz="800" dirty="0">
                <a:solidFill>
                  <a:srgbClr val="FFFF00"/>
                </a:solidFill>
                <a:latin typeface="+mn-lt"/>
              </a:rPr>
              <a:t>) in the Hospitality Sector: Challenges and Opportunities. </a:t>
            </a:r>
            <a:r>
              <a:rPr lang="en-GB" sz="800" i="1" dirty="0">
                <a:solidFill>
                  <a:srgbClr val="FFFF00"/>
                </a:solidFill>
                <a:latin typeface="+mn-lt"/>
              </a:rPr>
              <a:t>Advances in Information Communication Technology and Computing: Proceedings of AICTC 2022</a:t>
            </a:r>
            <a:r>
              <a:rPr lang="en-GB" sz="800" dirty="0">
                <a:solidFill>
                  <a:srgbClr val="FFFF00"/>
                </a:solidFill>
                <a:latin typeface="+mn-lt"/>
              </a:rPr>
              <a:t>, pp.67-81.</a:t>
            </a:r>
            <a:endParaRPr lang="en-IN" sz="800" dirty="0">
              <a:solidFill>
                <a:srgbClr val="FFFF00"/>
              </a:solidFill>
              <a:latin typeface="+mn-lt"/>
            </a:endParaRPr>
          </a:p>
          <a:p>
            <a:pPr algn="just"/>
            <a:r>
              <a:rPr lang="en-GB" sz="800" dirty="0">
                <a:solidFill>
                  <a:srgbClr val="FFFF00"/>
                </a:solidFill>
                <a:latin typeface="+mn-lt"/>
              </a:rPr>
              <a:t>Sharma, U. and Gupta, D., 2021, July. Analyzing the applications of internet of things in hotel industry. In </a:t>
            </a:r>
            <a:r>
              <a:rPr lang="en-GB" sz="800" i="1" dirty="0">
                <a:solidFill>
                  <a:srgbClr val="FFFF00"/>
                </a:solidFill>
                <a:latin typeface="+mn-lt"/>
              </a:rPr>
              <a:t>Journal of Physics: Conference Series</a:t>
            </a:r>
            <a:r>
              <a:rPr lang="en-GB" sz="800" dirty="0">
                <a:solidFill>
                  <a:srgbClr val="FFFF00"/>
                </a:solidFill>
                <a:latin typeface="+mn-lt"/>
              </a:rPr>
              <a:t> (Vol. 1969, No. 1, p. 012041). IOP Publishing.</a:t>
            </a:r>
            <a:endParaRPr lang="en-IN" sz="800" dirty="0">
              <a:solidFill>
                <a:srgbClr val="FFFF00"/>
              </a:solidFill>
              <a:latin typeface="+mn-lt"/>
            </a:endParaRPr>
          </a:p>
          <a:p>
            <a:pPr algn="just"/>
            <a:r>
              <a:rPr lang="en-GB" sz="800" dirty="0" err="1">
                <a:solidFill>
                  <a:srgbClr val="FFFF00"/>
                </a:solidFill>
                <a:latin typeface="+mn-lt"/>
              </a:rPr>
              <a:t>Statista</a:t>
            </a:r>
            <a:r>
              <a:rPr lang="en-GB" sz="800" dirty="0">
                <a:solidFill>
                  <a:srgbClr val="FFFF00"/>
                </a:solidFill>
                <a:latin typeface="+mn-lt"/>
              </a:rPr>
              <a:t>. 2023. </a:t>
            </a:r>
            <a:r>
              <a:rPr lang="en-GB" sz="800" i="1" dirty="0">
                <a:solidFill>
                  <a:srgbClr val="FFFF00"/>
                </a:solidFill>
                <a:latin typeface="+mn-lt"/>
              </a:rPr>
              <a:t>Global market size of the hospitality industry 2020.</a:t>
            </a:r>
            <a:r>
              <a:rPr lang="en-GB" sz="800" dirty="0">
                <a:solidFill>
                  <a:srgbClr val="FFFF00"/>
                </a:solidFill>
                <a:latin typeface="+mn-lt"/>
              </a:rPr>
              <a:t> [online] </a:t>
            </a:r>
            <a:r>
              <a:rPr lang="en-GB" sz="800" dirty="0" err="1">
                <a:solidFill>
                  <a:srgbClr val="FFFF00"/>
                </a:solidFill>
                <a:latin typeface="+mn-lt"/>
              </a:rPr>
              <a:t>Statista</a:t>
            </a:r>
            <a:r>
              <a:rPr lang="en-GB" sz="800" dirty="0">
                <a:solidFill>
                  <a:srgbClr val="FFFF00"/>
                </a:solidFill>
                <a:latin typeface="+mn-lt"/>
              </a:rPr>
              <a:t>. Available at: </a:t>
            </a:r>
            <a:r>
              <a:rPr lang="en-GB" sz="800" u="sng" dirty="0">
                <a:solidFill>
                  <a:srgbClr val="FFFF00"/>
                </a:solidFill>
                <a:latin typeface="+mn-lt"/>
                <a:hlinkClick r:id="rId4"/>
              </a:rPr>
              <a:t>https://www.statista.com/statistics/1247012/global-market-size-of-the-hospitality-industry/</a:t>
            </a:r>
            <a:r>
              <a:rPr lang="en-GB" sz="800" dirty="0">
                <a:solidFill>
                  <a:srgbClr val="FFFF00"/>
                </a:solidFill>
                <a:latin typeface="+mn-lt"/>
              </a:rPr>
              <a:t>. [Accessed on: 29/01/2024]</a:t>
            </a:r>
            <a:endParaRPr lang="en-IN" sz="800" dirty="0">
              <a:solidFill>
                <a:srgbClr val="FFFF00"/>
              </a:solidFill>
              <a:latin typeface="+mn-lt"/>
            </a:endParaRPr>
          </a:p>
          <a:p>
            <a:pPr algn="just"/>
            <a:endParaRPr lang="en-IN" sz="800" dirty="0"/>
          </a:p>
        </p:txBody>
      </p:sp>
      <p:graphicFrame>
        <p:nvGraphicFramePr>
          <p:cNvPr id="7" name="Diagram 6"/>
          <p:cNvGraphicFramePr/>
          <p:nvPr>
            <p:extLst>
              <p:ext uri="{D42A27DB-BD31-4B8C-83A1-F6EECF244321}">
                <p14:modId xmlns="" xmlns:p14="http://schemas.microsoft.com/office/powerpoint/2010/main" val="4265339288"/>
              </p:ext>
            </p:extLst>
          </p:nvPr>
        </p:nvGraphicFramePr>
        <p:xfrm>
          <a:off x="5572132" y="2071684"/>
          <a:ext cx="3357586" cy="13573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TextBox 7"/>
          <p:cNvSpPr txBox="1"/>
          <p:nvPr/>
        </p:nvSpPr>
        <p:spPr>
          <a:xfrm>
            <a:off x="2750331" y="987574"/>
            <a:ext cx="3643338" cy="3046988"/>
          </a:xfrm>
          <a:prstGeom prst="rect">
            <a:avLst/>
          </a:prstGeom>
          <a:noFill/>
        </p:spPr>
        <p:txBody>
          <a:bodyPr wrap="square" rtlCol="0">
            <a:spAutoFit/>
          </a:bodyPr>
          <a:lstStyle/>
          <a:p>
            <a:pPr algn="ctr"/>
            <a:r>
              <a:rPr lang="en-IN" sz="9600" dirty="0">
                <a:solidFill>
                  <a:srgbClr val="FFC000"/>
                </a:solidFill>
                <a:effectLst>
                  <a:glow rad="228600">
                    <a:schemeClr val="accent2">
                      <a:satMod val="175000"/>
                      <a:alpha val="40000"/>
                    </a:schemeClr>
                  </a:glow>
                </a:effectLst>
                <a:latin typeface="+mj-lt"/>
              </a:rPr>
              <a:t>Thank You</a:t>
            </a:r>
            <a:endParaRPr lang="en-IN" dirty="0">
              <a:solidFill>
                <a:srgbClr val="FFC000"/>
              </a:solidFill>
              <a:effectLst>
                <a:glow rad="228600">
                  <a:schemeClr val="accent2">
                    <a:satMod val="175000"/>
                    <a:alpha val="40000"/>
                  </a:schemeClr>
                </a:glow>
              </a:effectLst>
              <a:latin typeface="+mj-lt"/>
            </a:endParaRPr>
          </a:p>
        </p:txBody>
      </p:sp>
    </p:spTree>
  </p:cSld>
  <p:clrMapOvr>
    <a:masterClrMapping/>
  </p:clrMapOvr>
</p:sld>
</file>

<file path=ppt/theme/theme1.xml><?xml version="1.0" encoding="utf-8"?>
<a:theme xmlns:a="http://schemas.openxmlformats.org/drawingml/2006/main" name="Tech Startup XL by Slidesgo">
  <a:themeElements>
    <a:clrScheme name="Simple Light">
      <a:dk1>
        <a:srgbClr val="000000"/>
      </a:dk1>
      <a:lt1>
        <a:srgbClr val="FFFFFF"/>
      </a:lt1>
      <a:dk2>
        <a:srgbClr val="595959"/>
      </a:dk2>
      <a:lt2>
        <a:srgbClr val="EEEEEE"/>
      </a:lt2>
      <a:accent1>
        <a:srgbClr val="88D3CE"/>
      </a:accent1>
      <a:accent2>
        <a:srgbClr val="423864"/>
      </a:accent2>
      <a:accent3>
        <a:srgbClr val="78909C"/>
      </a:accent3>
      <a:accent4>
        <a:srgbClr val="88D3CE"/>
      </a:accent4>
      <a:accent5>
        <a:srgbClr val="0097A7"/>
      </a:accent5>
      <a:accent6>
        <a:srgbClr val="423864"/>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107</TotalTime>
  <Words>974</Words>
  <PresentationFormat>On-screen Show (16:9)</PresentationFormat>
  <Paragraphs>72</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Squada One</vt:lpstr>
      <vt:lpstr>Roboto Condensed Light</vt:lpstr>
      <vt:lpstr>Livvic</vt:lpstr>
      <vt:lpstr>Tech Startup XL by Slidesgo</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dell</cp:lastModifiedBy>
  <cp:revision>1</cp:revision>
  <dcterms:modified xsi:type="dcterms:W3CDTF">2024-01-30T18:45:42Z</dcterms:modified>
</cp:coreProperties>
</file>