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2" r:id="rId4"/>
  </p:sldMasterIdLst>
  <p:notesMasterIdLst>
    <p:notesMasterId r:id="rId19"/>
  </p:notesMasterIdLst>
  <p:sldIdLst>
    <p:sldId id="256" r:id="rId5"/>
    <p:sldId id="268" r:id="rId6"/>
    <p:sldId id="257" r:id="rId7"/>
    <p:sldId id="258" r:id="rId8"/>
    <p:sldId id="269" r:id="rId9"/>
    <p:sldId id="270" r:id="rId10"/>
    <p:sldId id="271" r:id="rId11"/>
    <p:sldId id="259" r:id="rId12"/>
    <p:sldId id="261" r:id="rId13"/>
    <p:sldId id="262" r:id="rId14"/>
    <p:sldId id="263" r:id="rId15"/>
    <p:sldId id="272" r:id="rId16"/>
    <p:sldId id="264" r:id="rId17"/>
    <p:sldId id="27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80B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199D5F-87CD-4B5E-ADC6-93C0E5ED3F7E}" v="4" dt="2021-11-23T00:08:48.1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26" autoAdjust="0"/>
    <p:restoredTop sz="94061" autoAdjust="0"/>
  </p:normalViewPr>
  <p:slideViewPr>
    <p:cSldViewPr snapToGrid="0">
      <p:cViewPr varScale="1">
        <p:scale>
          <a:sx n="65" d="100"/>
          <a:sy n="65" d="100"/>
        </p:scale>
        <p:origin x="90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iana Migaes (2026738)" userId="S::2026738@student.uwtsd.ac.uk::9c98a486-47fa-4a55-8823-2c8a87d8a43c" providerId="AD" clId="Web-{B0199D5F-87CD-4B5E-ADC6-93C0E5ED3F7E}"/>
    <pc:docChg chg="modSld">
      <pc:chgData name="Andriana Migaes (2026738)" userId="S::2026738@student.uwtsd.ac.uk::9c98a486-47fa-4a55-8823-2c8a87d8a43c" providerId="AD" clId="Web-{B0199D5F-87CD-4B5E-ADC6-93C0E5ED3F7E}" dt="2021-11-23T00:08:47.734" v="2" actId="20577"/>
      <pc:docMkLst>
        <pc:docMk/>
      </pc:docMkLst>
      <pc:sldChg chg="modSp">
        <pc:chgData name="Andriana Migaes (2026738)" userId="S::2026738@student.uwtsd.ac.uk::9c98a486-47fa-4a55-8823-2c8a87d8a43c" providerId="AD" clId="Web-{B0199D5F-87CD-4B5E-ADC6-93C0E5ED3F7E}" dt="2021-11-23T00:08:47.734" v="2" actId="20577"/>
        <pc:sldMkLst>
          <pc:docMk/>
          <pc:sldMk cId="2747455291" sldId="256"/>
        </pc:sldMkLst>
        <pc:spChg chg="mod">
          <ac:chgData name="Andriana Migaes (2026738)" userId="S::2026738@student.uwtsd.ac.uk::9c98a486-47fa-4a55-8823-2c8a87d8a43c" providerId="AD" clId="Web-{B0199D5F-87CD-4B5E-ADC6-93C0E5ED3F7E}" dt="2021-11-23T00:08:47.734" v="2" actId="20577"/>
          <ac:spMkLst>
            <pc:docMk/>
            <pc:sldMk cId="2747455291" sldId="256"/>
            <ac:spMk id="3" creationId="{44D526C4-1CDE-417B-94D2-7ECBB03EDB75}"/>
          </ac:spMkLst>
        </pc:spChg>
      </pc:sldChg>
    </pc:docChg>
  </pc:docChgLst>
</pc:chgInfo>
</file>

<file path=ppt/diagrams/_rels/data2.xml.rels><?xml version="1.0" encoding="UTF-8" standalone="yes"?>
<Relationships xmlns="http://schemas.openxmlformats.org/package/2006/relationships"><Relationship Id="rId2" Type="http://schemas.openxmlformats.org/officeDocument/2006/relationships/hyperlink" Target="https://www.google.com/search?sxsrf=AOaemvKpP4qp2K1TuTPF5lRkNZgBUQ6Cww:1636969455495&amp;q=John+Boot&amp;stick=H4sIAAAAAAAAAOPgE-LUz9U3MIwvMshQgjILqwq11LOTrfSTSosz81KLi-GM-PyC1KLEksz8PKu0_NK8lNSiRaycXvkZeQpO-fklO1gZAVJzaF5QAAAA&amp;sa=X&amp;ved=2ahUKEwjY_5u3ipr0AhUTesAKHQoCBB8QmxMoAXoECEgQAw" TargetMode="External"/><Relationship Id="rId1" Type="http://schemas.openxmlformats.org/officeDocument/2006/relationships/hyperlink" Target="https://www.google.com/search?sxsrf=AOaemvKpP4qp2K1TuTPF5lRkNZgBUQ6Cww:1636969455495&amp;q=Nottingham&amp;stick=H4sIAAAAAAAAAOPgE-LUz9U3MIwvMshQ4gAxLUtyMrRUs5Ot9POL0hPzMqsSSzLz81A4Vmn5pXkpqSmLWLn88ktKMvPSMxJzd7AyAgBu2vbHTgAAAA&amp;sa=X&amp;ved=2ahUKEwjY_5u3ipr0AhUTesAKHQoCBB8QmxMoAXoECEUQAw" TargetMode="External"/></Relationships>
</file>

<file path=ppt/diagrams/_rels/drawing2.xml.rels><?xml version="1.0" encoding="UTF-8" standalone="yes"?>
<Relationships xmlns="http://schemas.openxmlformats.org/package/2006/relationships"><Relationship Id="rId2" Type="http://schemas.openxmlformats.org/officeDocument/2006/relationships/hyperlink" Target="https://www.google.com/search?sxsrf=AOaemvKpP4qp2K1TuTPF5lRkNZgBUQ6Cww:1636969455495&amp;q=John+Boot&amp;stick=H4sIAAAAAAAAAOPgE-LUz9U3MIwvMshQgjILqwq11LOTrfSTSosz81KLi-GM-PyC1KLEksz8PKu0_NK8lNSiRaycXvkZeQpO-fklO1gZAVJzaF5QAAAA&amp;sa=X&amp;ved=2ahUKEwjY_5u3ipr0AhUTesAKHQoCBB8QmxMoAXoECEgQAw" TargetMode="External"/><Relationship Id="rId1" Type="http://schemas.openxmlformats.org/officeDocument/2006/relationships/hyperlink" Target="https://www.google.com/search?sxsrf=AOaemvKpP4qp2K1TuTPF5lRkNZgBUQ6Cww:1636969455495&amp;q=Nottingham&amp;stick=H4sIAAAAAAAAAOPgE-LUz9U3MIwvMshQ4gAxLUtyMrRUs5Ot9POL0hPzMqsSSzLz81A4Vmn5pXkpqSmLWLn88ktKMvPSMxJzd7AyAgBu2vbHTgAAAA&amp;sa=X&amp;ved=2ahUKEwjY_5u3ipr0AhUTesAKHQoCBB8QmxMoAXoECEUQAw"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A5DC4C-0C39-441D-AC0D-91B5AD6FE20E}"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3A88C86B-0F0A-4CF3-A03A-4A57C687476B}">
      <dgm:prSet/>
      <dgm:spPr/>
      <dgm:t>
        <a:bodyPr/>
        <a:lstStyle/>
        <a:p>
          <a:r>
            <a:rPr lang="en-GB" dirty="0">
              <a:solidFill>
                <a:schemeClr val="tx1"/>
              </a:solidFill>
            </a:rPr>
            <a:t>Boots- overview. </a:t>
          </a:r>
        </a:p>
      </dgm:t>
    </dgm:pt>
    <dgm:pt modelId="{B03579BA-3736-4ABC-A7CA-02529FA9BA85}" type="parTrans" cxnId="{75A96247-C5CF-447D-97FF-64387F6FBA78}">
      <dgm:prSet/>
      <dgm:spPr/>
      <dgm:t>
        <a:bodyPr/>
        <a:lstStyle/>
        <a:p>
          <a:endParaRPr lang="en-US"/>
        </a:p>
      </dgm:t>
    </dgm:pt>
    <dgm:pt modelId="{E7CACB07-216C-491F-8AB9-27C878889E40}" type="sibTrans" cxnId="{75A96247-C5CF-447D-97FF-64387F6FBA78}">
      <dgm:prSet/>
      <dgm:spPr/>
      <dgm:t>
        <a:bodyPr/>
        <a:lstStyle/>
        <a:p>
          <a:endParaRPr lang="en-US">
            <a:solidFill>
              <a:schemeClr val="tx1"/>
            </a:solidFill>
          </a:endParaRPr>
        </a:p>
      </dgm:t>
    </dgm:pt>
    <dgm:pt modelId="{D9147B39-627F-4564-BFD0-1236F2290B28}">
      <dgm:prSet/>
      <dgm:spPr>
        <a:solidFill>
          <a:srgbClr val="FFFF00"/>
        </a:solidFill>
      </dgm:spPr>
      <dgm:t>
        <a:bodyPr/>
        <a:lstStyle/>
        <a:p>
          <a:r>
            <a:rPr lang="en-GB" b="0" i="0" dirty="0">
              <a:solidFill>
                <a:schemeClr val="tx1"/>
              </a:solidFill>
            </a:rPr>
            <a:t>The channels of communication.</a:t>
          </a:r>
          <a:endParaRPr lang="en-US" dirty="0">
            <a:solidFill>
              <a:schemeClr val="tx1"/>
            </a:solidFill>
          </a:endParaRPr>
        </a:p>
      </dgm:t>
    </dgm:pt>
    <dgm:pt modelId="{ACEA5B2D-5971-451F-84A4-B1D13A7E245A}" type="parTrans" cxnId="{98E9F597-D703-4922-AC8C-278784B4568C}">
      <dgm:prSet/>
      <dgm:spPr/>
      <dgm:t>
        <a:bodyPr/>
        <a:lstStyle/>
        <a:p>
          <a:endParaRPr lang="en-US"/>
        </a:p>
      </dgm:t>
    </dgm:pt>
    <dgm:pt modelId="{B79A62CB-2872-47F5-9B49-9DE1AE5D9A79}" type="sibTrans" cxnId="{98E9F597-D703-4922-AC8C-278784B4568C}">
      <dgm:prSet/>
      <dgm:spPr/>
      <dgm:t>
        <a:bodyPr/>
        <a:lstStyle/>
        <a:p>
          <a:endParaRPr lang="en-US"/>
        </a:p>
      </dgm:t>
    </dgm:pt>
    <dgm:pt modelId="{05B1B9D2-8258-44F8-84BA-A8E72AD7E0CE}">
      <dgm:prSet/>
      <dgm:spPr>
        <a:solidFill>
          <a:srgbClr val="FFC000"/>
        </a:solidFill>
      </dgm:spPr>
      <dgm:t>
        <a:bodyPr/>
        <a:lstStyle/>
        <a:p>
          <a:r>
            <a:rPr lang="en-GB" dirty="0">
              <a:solidFill>
                <a:schemeClr val="tx1"/>
              </a:solidFill>
            </a:rPr>
            <a:t>Barriers in the communication process.</a:t>
          </a:r>
          <a:endParaRPr lang="en-US" dirty="0">
            <a:solidFill>
              <a:schemeClr val="tx1"/>
            </a:solidFill>
          </a:endParaRPr>
        </a:p>
      </dgm:t>
    </dgm:pt>
    <dgm:pt modelId="{ED1FBD1D-7C1A-4288-A298-1EAD1F4DBD9A}" type="parTrans" cxnId="{F8B06D26-793C-4B84-B371-2AF3A7D8DB3C}">
      <dgm:prSet/>
      <dgm:spPr/>
      <dgm:t>
        <a:bodyPr/>
        <a:lstStyle/>
        <a:p>
          <a:endParaRPr lang="en-US"/>
        </a:p>
      </dgm:t>
    </dgm:pt>
    <dgm:pt modelId="{96C78BDC-596F-4246-BC43-32132A5CC25E}" type="sibTrans" cxnId="{F8B06D26-793C-4B84-B371-2AF3A7D8DB3C}">
      <dgm:prSet/>
      <dgm:spPr/>
      <dgm:t>
        <a:bodyPr/>
        <a:lstStyle/>
        <a:p>
          <a:endParaRPr lang="en-US"/>
        </a:p>
      </dgm:t>
    </dgm:pt>
    <dgm:pt modelId="{C59F7535-1250-4F92-812F-01E7EF354EED}">
      <dgm:prSet/>
      <dgm:spPr/>
      <dgm:t>
        <a:bodyPr/>
        <a:lstStyle/>
        <a:p>
          <a:r>
            <a:rPr lang="en-GB" b="0" i="0" dirty="0">
              <a:solidFill>
                <a:schemeClr val="tx1"/>
              </a:solidFill>
            </a:rPr>
            <a:t>The impact of effective communication on the organisation’s business process.</a:t>
          </a:r>
          <a:endParaRPr lang="en-US" dirty="0">
            <a:solidFill>
              <a:schemeClr val="tx1"/>
            </a:solidFill>
          </a:endParaRPr>
        </a:p>
      </dgm:t>
    </dgm:pt>
    <dgm:pt modelId="{05D9F53C-93A9-4FDC-A8E6-4D0B124A809E}" type="parTrans" cxnId="{9ED2127C-9A39-4312-B477-566851311F90}">
      <dgm:prSet/>
      <dgm:spPr/>
      <dgm:t>
        <a:bodyPr/>
        <a:lstStyle/>
        <a:p>
          <a:endParaRPr lang="en-US"/>
        </a:p>
      </dgm:t>
    </dgm:pt>
    <dgm:pt modelId="{496BB330-0B55-49EB-A37E-68A0893EFE9E}" type="sibTrans" cxnId="{9ED2127C-9A39-4312-B477-566851311F90}">
      <dgm:prSet/>
      <dgm:spPr/>
      <dgm:t>
        <a:bodyPr/>
        <a:lstStyle/>
        <a:p>
          <a:endParaRPr lang="en-US"/>
        </a:p>
      </dgm:t>
    </dgm:pt>
    <dgm:pt modelId="{39B0F82F-D8C9-41DF-9E80-E8508BF7D1E7}">
      <dgm:prSet/>
      <dgm:spPr>
        <a:solidFill>
          <a:schemeClr val="accent3">
            <a:lumMod val="60000"/>
            <a:lumOff val="40000"/>
          </a:schemeClr>
        </a:solidFill>
      </dgm:spPr>
      <dgm:t>
        <a:bodyPr/>
        <a:lstStyle/>
        <a:p>
          <a:r>
            <a:rPr lang="en-GB" dirty="0">
              <a:solidFill>
                <a:schemeClr val="tx1"/>
              </a:solidFill>
            </a:rPr>
            <a:t>Communication. Mo</a:t>
          </a:r>
          <a:r>
            <a:rPr lang="en-GB" b="0" i="0" dirty="0">
              <a:solidFill>
                <a:schemeClr val="tx1"/>
              </a:solidFill>
            </a:rPr>
            <a:t>dels of communication.</a:t>
          </a:r>
          <a:endParaRPr lang="en-US" dirty="0">
            <a:solidFill>
              <a:schemeClr val="tx1"/>
            </a:solidFill>
          </a:endParaRPr>
        </a:p>
      </dgm:t>
    </dgm:pt>
    <dgm:pt modelId="{006F7DE3-4F6E-4BDD-9087-3A53B2EBE1A8}" type="parTrans" cxnId="{03395963-8DA7-47D3-9052-194BB2C178FF}">
      <dgm:prSet/>
      <dgm:spPr/>
      <dgm:t>
        <a:bodyPr/>
        <a:lstStyle/>
        <a:p>
          <a:endParaRPr lang="en-US"/>
        </a:p>
      </dgm:t>
    </dgm:pt>
    <dgm:pt modelId="{453C1769-2CBF-49CB-9CF7-79510B44D17F}" type="sibTrans" cxnId="{03395963-8DA7-47D3-9052-194BB2C178FF}">
      <dgm:prSet/>
      <dgm:spPr/>
      <dgm:t>
        <a:bodyPr/>
        <a:lstStyle/>
        <a:p>
          <a:endParaRPr lang="en-US"/>
        </a:p>
      </dgm:t>
    </dgm:pt>
    <dgm:pt modelId="{34EBCE07-DE03-4EC4-AE36-48891B1CCA9A}" type="pres">
      <dgm:prSet presAssocID="{9FA5DC4C-0C39-441D-AC0D-91B5AD6FE20E}" presName="Name0" presStyleCnt="0">
        <dgm:presLayoutVars>
          <dgm:chMax val="7"/>
          <dgm:chPref val="7"/>
          <dgm:dir/>
        </dgm:presLayoutVars>
      </dgm:prSet>
      <dgm:spPr/>
    </dgm:pt>
    <dgm:pt modelId="{BE556BB1-94DC-46C9-A682-410B079F30BC}" type="pres">
      <dgm:prSet presAssocID="{9FA5DC4C-0C39-441D-AC0D-91B5AD6FE20E}" presName="Name1" presStyleCnt="0"/>
      <dgm:spPr/>
    </dgm:pt>
    <dgm:pt modelId="{3E1AD432-1E0C-4F58-A0A3-80368A324A9B}" type="pres">
      <dgm:prSet presAssocID="{9FA5DC4C-0C39-441D-AC0D-91B5AD6FE20E}" presName="cycle" presStyleCnt="0"/>
      <dgm:spPr/>
    </dgm:pt>
    <dgm:pt modelId="{B3623275-E209-47F0-8A49-F1C3CA83EF2F}" type="pres">
      <dgm:prSet presAssocID="{9FA5DC4C-0C39-441D-AC0D-91B5AD6FE20E}" presName="srcNode" presStyleLbl="node1" presStyleIdx="0" presStyleCnt="5"/>
      <dgm:spPr/>
    </dgm:pt>
    <dgm:pt modelId="{2B58D980-80C5-4AEC-BC74-990012F78925}" type="pres">
      <dgm:prSet presAssocID="{9FA5DC4C-0C39-441D-AC0D-91B5AD6FE20E}" presName="conn" presStyleLbl="parChTrans1D2" presStyleIdx="0" presStyleCnt="1"/>
      <dgm:spPr/>
    </dgm:pt>
    <dgm:pt modelId="{1D6A6640-405B-4CA8-BA67-3A855807304A}" type="pres">
      <dgm:prSet presAssocID="{9FA5DC4C-0C39-441D-AC0D-91B5AD6FE20E}" presName="extraNode" presStyleLbl="node1" presStyleIdx="0" presStyleCnt="5"/>
      <dgm:spPr/>
    </dgm:pt>
    <dgm:pt modelId="{4F340A54-F4AE-4C72-8EC7-E88E73077686}" type="pres">
      <dgm:prSet presAssocID="{9FA5DC4C-0C39-441D-AC0D-91B5AD6FE20E}" presName="dstNode" presStyleLbl="node1" presStyleIdx="0" presStyleCnt="5"/>
      <dgm:spPr/>
    </dgm:pt>
    <dgm:pt modelId="{F71A1F1E-58F1-4BC1-854C-FBB44F2DCE2E}" type="pres">
      <dgm:prSet presAssocID="{3A88C86B-0F0A-4CF3-A03A-4A57C687476B}" presName="text_1" presStyleLbl="node1" presStyleIdx="0" presStyleCnt="5" custScaleX="94863">
        <dgm:presLayoutVars>
          <dgm:bulletEnabled val="1"/>
        </dgm:presLayoutVars>
      </dgm:prSet>
      <dgm:spPr/>
    </dgm:pt>
    <dgm:pt modelId="{F22F2715-E9EB-491B-9F4C-39E765560F96}" type="pres">
      <dgm:prSet presAssocID="{3A88C86B-0F0A-4CF3-A03A-4A57C687476B}" presName="accent_1" presStyleCnt="0"/>
      <dgm:spPr/>
    </dgm:pt>
    <dgm:pt modelId="{F462BCCA-FAD1-4722-BB01-2A1844466B52}" type="pres">
      <dgm:prSet presAssocID="{3A88C86B-0F0A-4CF3-A03A-4A57C687476B}" presName="accentRepeatNode" presStyleLbl="solidFgAcc1" presStyleIdx="0" presStyleCnt="5"/>
      <dgm:spPr/>
    </dgm:pt>
    <dgm:pt modelId="{42F4C977-ADD5-4872-A23E-6694CB997C11}" type="pres">
      <dgm:prSet presAssocID="{D9147B39-627F-4564-BFD0-1236F2290B28}" presName="text_2" presStyleLbl="node1" presStyleIdx="1" presStyleCnt="5" custLinFactY="42759" custLinFactNeighborX="3514" custLinFactNeighborY="100000">
        <dgm:presLayoutVars>
          <dgm:bulletEnabled val="1"/>
        </dgm:presLayoutVars>
      </dgm:prSet>
      <dgm:spPr/>
    </dgm:pt>
    <dgm:pt modelId="{1CA73398-9C3F-4D99-8C9A-B4E2D5B76C20}" type="pres">
      <dgm:prSet presAssocID="{D9147B39-627F-4564-BFD0-1236F2290B28}" presName="accent_2" presStyleCnt="0"/>
      <dgm:spPr/>
    </dgm:pt>
    <dgm:pt modelId="{F6CDCB27-2B9B-48DF-800A-B6A2A367FE00}" type="pres">
      <dgm:prSet presAssocID="{D9147B39-627F-4564-BFD0-1236F2290B28}" presName="accentRepeatNode" presStyleLbl="solidFgAcc1" presStyleIdx="1" presStyleCnt="5" custLinFactY="23100" custLinFactNeighborX="16034" custLinFactNeighborY="100000"/>
      <dgm:spPr/>
    </dgm:pt>
    <dgm:pt modelId="{D33429D9-0B31-44C9-8139-C0059D14C48D}" type="pres">
      <dgm:prSet presAssocID="{05B1B9D2-8258-44F8-84BA-A8E72AD7E0CE}" presName="text_3" presStyleLbl="node1" presStyleIdx="2" presStyleCnt="5" custScaleX="101241" custLinFactY="48030" custLinFactNeighborX="1544" custLinFactNeighborY="100000">
        <dgm:presLayoutVars>
          <dgm:bulletEnabled val="1"/>
        </dgm:presLayoutVars>
      </dgm:prSet>
      <dgm:spPr/>
    </dgm:pt>
    <dgm:pt modelId="{D49F8270-DCAC-408F-B4D1-A95329840B2B}" type="pres">
      <dgm:prSet presAssocID="{05B1B9D2-8258-44F8-84BA-A8E72AD7E0CE}" presName="accent_3" presStyleCnt="0"/>
      <dgm:spPr/>
    </dgm:pt>
    <dgm:pt modelId="{0163BF63-68C3-4797-BFAD-CD736F368FC8}" type="pres">
      <dgm:prSet presAssocID="{05B1B9D2-8258-44F8-84BA-A8E72AD7E0CE}" presName="accentRepeatNode" presStyleLbl="solidFgAcc1" presStyleIdx="2" presStyleCnt="5"/>
      <dgm:spPr/>
    </dgm:pt>
    <dgm:pt modelId="{8849756E-45EB-4DDD-A66F-303345DE3F08}" type="pres">
      <dgm:prSet presAssocID="{C59F7535-1250-4F92-812F-01E7EF354EED}" presName="text_4" presStyleLbl="node1" presStyleIdx="3" presStyleCnt="5" custScaleX="100241" custLinFactY="34149" custLinFactNeighborX="-3242" custLinFactNeighborY="100000">
        <dgm:presLayoutVars>
          <dgm:bulletEnabled val="1"/>
        </dgm:presLayoutVars>
      </dgm:prSet>
      <dgm:spPr/>
    </dgm:pt>
    <dgm:pt modelId="{9E19BE6E-9334-41CF-BBC1-71C7FCEB9AFA}" type="pres">
      <dgm:prSet presAssocID="{C59F7535-1250-4F92-812F-01E7EF354EED}" presName="accent_4" presStyleCnt="0"/>
      <dgm:spPr/>
    </dgm:pt>
    <dgm:pt modelId="{F6F36EAC-90F0-4230-AC1F-FEA1BD3A7FE3}" type="pres">
      <dgm:prSet presAssocID="{C59F7535-1250-4F92-812F-01E7EF354EED}" presName="accentRepeatNode" presStyleLbl="solidFgAcc1" presStyleIdx="3" presStyleCnt="5"/>
      <dgm:spPr/>
    </dgm:pt>
    <dgm:pt modelId="{8CBE3DD2-DEB5-4F26-AE24-DA6C745F01A3}" type="pres">
      <dgm:prSet presAssocID="{39B0F82F-D8C9-41DF-9E80-E8508BF7D1E7}" presName="text_5" presStyleLbl="node1" presStyleIdx="4" presStyleCnt="5" custScaleX="97039" custScaleY="88434" custLinFactY="-200000" custLinFactNeighborX="4906" custLinFactNeighborY="-240244">
        <dgm:presLayoutVars>
          <dgm:bulletEnabled val="1"/>
        </dgm:presLayoutVars>
      </dgm:prSet>
      <dgm:spPr/>
    </dgm:pt>
    <dgm:pt modelId="{460EB202-9ACF-4DCE-9DC4-4C0E448757C4}" type="pres">
      <dgm:prSet presAssocID="{39B0F82F-D8C9-41DF-9E80-E8508BF7D1E7}" presName="accent_5" presStyleCnt="0"/>
      <dgm:spPr/>
    </dgm:pt>
    <dgm:pt modelId="{8832A40E-FDAA-4DD8-9359-E3002CE759EF}" type="pres">
      <dgm:prSet presAssocID="{39B0F82F-D8C9-41DF-9E80-E8508BF7D1E7}" presName="accentRepeatNode" presStyleLbl="solidFgAcc1" presStyleIdx="4" presStyleCnt="5" custLinFactY="-149119" custLinFactNeighborX="36911" custLinFactNeighborY="-200000"/>
      <dgm:spPr/>
    </dgm:pt>
  </dgm:ptLst>
  <dgm:cxnLst>
    <dgm:cxn modelId="{B95F641D-983B-4F51-BC4C-8917EEF04B48}" type="presOf" srcId="{05B1B9D2-8258-44F8-84BA-A8E72AD7E0CE}" destId="{D33429D9-0B31-44C9-8139-C0059D14C48D}" srcOrd="0" destOrd="0" presId="urn:microsoft.com/office/officeart/2008/layout/VerticalCurvedList"/>
    <dgm:cxn modelId="{F8B06D26-793C-4B84-B371-2AF3A7D8DB3C}" srcId="{9FA5DC4C-0C39-441D-AC0D-91B5AD6FE20E}" destId="{05B1B9D2-8258-44F8-84BA-A8E72AD7E0CE}" srcOrd="2" destOrd="0" parTransId="{ED1FBD1D-7C1A-4288-A298-1EAD1F4DBD9A}" sibTransId="{96C78BDC-596F-4246-BC43-32132A5CC25E}"/>
    <dgm:cxn modelId="{4252E33A-7556-4E76-BFB7-F72B5B4B2F46}" type="presOf" srcId="{D9147B39-627F-4564-BFD0-1236F2290B28}" destId="{42F4C977-ADD5-4872-A23E-6694CB997C11}" srcOrd="0" destOrd="0" presId="urn:microsoft.com/office/officeart/2008/layout/VerticalCurvedList"/>
    <dgm:cxn modelId="{2D5EEE3F-3C31-44F8-9FCE-CCCEE59D129A}" type="presOf" srcId="{E7CACB07-216C-491F-8AB9-27C878889E40}" destId="{2B58D980-80C5-4AEC-BC74-990012F78925}" srcOrd="0" destOrd="0" presId="urn:microsoft.com/office/officeart/2008/layout/VerticalCurvedList"/>
    <dgm:cxn modelId="{03395963-8DA7-47D3-9052-194BB2C178FF}" srcId="{9FA5DC4C-0C39-441D-AC0D-91B5AD6FE20E}" destId="{39B0F82F-D8C9-41DF-9E80-E8508BF7D1E7}" srcOrd="4" destOrd="0" parTransId="{006F7DE3-4F6E-4BDD-9087-3A53B2EBE1A8}" sibTransId="{453C1769-2CBF-49CB-9CF7-79510B44D17F}"/>
    <dgm:cxn modelId="{75A96247-C5CF-447D-97FF-64387F6FBA78}" srcId="{9FA5DC4C-0C39-441D-AC0D-91B5AD6FE20E}" destId="{3A88C86B-0F0A-4CF3-A03A-4A57C687476B}" srcOrd="0" destOrd="0" parTransId="{B03579BA-3736-4ABC-A7CA-02529FA9BA85}" sibTransId="{E7CACB07-216C-491F-8AB9-27C878889E40}"/>
    <dgm:cxn modelId="{F7959D5A-6EC7-4B84-8B1A-E2EAD4B6EA9A}" type="presOf" srcId="{3A88C86B-0F0A-4CF3-A03A-4A57C687476B}" destId="{F71A1F1E-58F1-4BC1-854C-FBB44F2DCE2E}" srcOrd="0" destOrd="0" presId="urn:microsoft.com/office/officeart/2008/layout/VerticalCurvedList"/>
    <dgm:cxn modelId="{9ED2127C-9A39-4312-B477-566851311F90}" srcId="{9FA5DC4C-0C39-441D-AC0D-91B5AD6FE20E}" destId="{C59F7535-1250-4F92-812F-01E7EF354EED}" srcOrd="3" destOrd="0" parTransId="{05D9F53C-93A9-4FDC-A8E6-4D0B124A809E}" sibTransId="{496BB330-0B55-49EB-A37E-68A0893EFE9E}"/>
    <dgm:cxn modelId="{98E9F597-D703-4922-AC8C-278784B4568C}" srcId="{9FA5DC4C-0C39-441D-AC0D-91B5AD6FE20E}" destId="{D9147B39-627F-4564-BFD0-1236F2290B28}" srcOrd="1" destOrd="0" parTransId="{ACEA5B2D-5971-451F-84A4-B1D13A7E245A}" sibTransId="{B79A62CB-2872-47F5-9B49-9DE1AE5D9A79}"/>
    <dgm:cxn modelId="{2023219B-C3F6-4D70-BFFC-9D8C286797A9}" type="presOf" srcId="{9FA5DC4C-0C39-441D-AC0D-91B5AD6FE20E}" destId="{34EBCE07-DE03-4EC4-AE36-48891B1CCA9A}" srcOrd="0" destOrd="0" presId="urn:microsoft.com/office/officeart/2008/layout/VerticalCurvedList"/>
    <dgm:cxn modelId="{1A5A4ABF-CE18-4CE5-9D6A-1707A9D4C88B}" type="presOf" srcId="{39B0F82F-D8C9-41DF-9E80-E8508BF7D1E7}" destId="{8CBE3DD2-DEB5-4F26-AE24-DA6C745F01A3}" srcOrd="0" destOrd="0" presId="urn:microsoft.com/office/officeart/2008/layout/VerticalCurvedList"/>
    <dgm:cxn modelId="{938FA5DC-E7A5-44C5-8C28-178855880A1C}" type="presOf" srcId="{C59F7535-1250-4F92-812F-01E7EF354EED}" destId="{8849756E-45EB-4DDD-A66F-303345DE3F08}" srcOrd="0" destOrd="0" presId="urn:microsoft.com/office/officeart/2008/layout/VerticalCurvedList"/>
    <dgm:cxn modelId="{F4525D7E-D1F3-4193-AFB1-8D3E5DE95876}" type="presParOf" srcId="{34EBCE07-DE03-4EC4-AE36-48891B1CCA9A}" destId="{BE556BB1-94DC-46C9-A682-410B079F30BC}" srcOrd="0" destOrd="0" presId="urn:microsoft.com/office/officeart/2008/layout/VerticalCurvedList"/>
    <dgm:cxn modelId="{054DE147-0F5D-4922-90D4-2A7FCD939A8E}" type="presParOf" srcId="{BE556BB1-94DC-46C9-A682-410B079F30BC}" destId="{3E1AD432-1E0C-4F58-A0A3-80368A324A9B}" srcOrd="0" destOrd="0" presId="urn:microsoft.com/office/officeart/2008/layout/VerticalCurvedList"/>
    <dgm:cxn modelId="{8F71FC48-7536-472B-8B7F-0C3878A07A89}" type="presParOf" srcId="{3E1AD432-1E0C-4F58-A0A3-80368A324A9B}" destId="{B3623275-E209-47F0-8A49-F1C3CA83EF2F}" srcOrd="0" destOrd="0" presId="urn:microsoft.com/office/officeart/2008/layout/VerticalCurvedList"/>
    <dgm:cxn modelId="{0CDB31F9-D72C-44A2-A866-32F63655A0DA}" type="presParOf" srcId="{3E1AD432-1E0C-4F58-A0A3-80368A324A9B}" destId="{2B58D980-80C5-4AEC-BC74-990012F78925}" srcOrd="1" destOrd="0" presId="urn:microsoft.com/office/officeart/2008/layout/VerticalCurvedList"/>
    <dgm:cxn modelId="{0F1F540B-65A0-4039-B5F5-482AE3343B07}" type="presParOf" srcId="{3E1AD432-1E0C-4F58-A0A3-80368A324A9B}" destId="{1D6A6640-405B-4CA8-BA67-3A855807304A}" srcOrd="2" destOrd="0" presId="urn:microsoft.com/office/officeart/2008/layout/VerticalCurvedList"/>
    <dgm:cxn modelId="{BD8D648B-5718-4F96-A7F3-633B6F70C5E6}" type="presParOf" srcId="{3E1AD432-1E0C-4F58-A0A3-80368A324A9B}" destId="{4F340A54-F4AE-4C72-8EC7-E88E73077686}" srcOrd="3" destOrd="0" presId="urn:microsoft.com/office/officeart/2008/layout/VerticalCurvedList"/>
    <dgm:cxn modelId="{DC4B08DF-B934-47E3-A056-BADCBDB157C4}" type="presParOf" srcId="{BE556BB1-94DC-46C9-A682-410B079F30BC}" destId="{F71A1F1E-58F1-4BC1-854C-FBB44F2DCE2E}" srcOrd="1" destOrd="0" presId="urn:microsoft.com/office/officeart/2008/layout/VerticalCurvedList"/>
    <dgm:cxn modelId="{CB76A64A-7CC8-4A5D-963B-BDA9F7268484}" type="presParOf" srcId="{BE556BB1-94DC-46C9-A682-410B079F30BC}" destId="{F22F2715-E9EB-491B-9F4C-39E765560F96}" srcOrd="2" destOrd="0" presId="urn:microsoft.com/office/officeart/2008/layout/VerticalCurvedList"/>
    <dgm:cxn modelId="{123B9AB8-C2F8-4E6D-8832-19C8BA1DFBD5}" type="presParOf" srcId="{F22F2715-E9EB-491B-9F4C-39E765560F96}" destId="{F462BCCA-FAD1-4722-BB01-2A1844466B52}" srcOrd="0" destOrd="0" presId="urn:microsoft.com/office/officeart/2008/layout/VerticalCurvedList"/>
    <dgm:cxn modelId="{704004C4-70C3-4B8D-8071-1A3B2B3B0C74}" type="presParOf" srcId="{BE556BB1-94DC-46C9-A682-410B079F30BC}" destId="{42F4C977-ADD5-4872-A23E-6694CB997C11}" srcOrd="3" destOrd="0" presId="urn:microsoft.com/office/officeart/2008/layout/VerticalCurvedList"/>
    <dgm:cxn modelId="{A230C4F0-1C78-4DBC-B970-41C3B96FDCD1}" type="presParOf" srcId="{BE556BB1-94DC-46C9-A682-410B079F30BC}" destId="{1CA73398-9C3F-4D99-8C9A-B4E2D5B76C20}" srcOrd="4" destOrd="0" presId="urn:microsoft.com/office/officeart/2008/layout/VerticalCurvedList"/>
    <dgm:cxn modelId="{24B0950D-4CE6-4DDB-914B-741952178736}" type="presParOf" srcId="{1CA73398-9C3F-4D99-8C9A-B4E2D5B76C20}" destId="{F6CDCB27-2B9B-48DF-800A-B6A2A367FE00}" srcOrd="0" destOrd="0" presId="urn:microsoft.com/office/officeart/2008/layout/VerticalCurvedList"/>
    <dgm:cxn modelId="{1E7B5339-2E48-4349-B831-85A39AA99544}" type="presParOf" srcId="{BE556BB1-94DC-46C9-A682-410B079F30BC}" destId="{D33429D9-0B31-44C9-8139-C0059D14C48D}" srcOrd="5" destOrd="0" presId="urn:microsoft.com/office/officeart/2008/layout/VerticalCurvedList"/>
    <dgm:cxn modelId="{C4139611-E65B-454B-AC78-370A9619ACF8}" type="presParOf" srcId="{BE556BB1-94DC-46C9-A682-410B079F30BC}" destId="{D49F8270-DCAC-408F-B4D1-A95329840B2B}" srcOrd="6" destOrd="0" presId="urn:microsoft.com/office/officeart/2008/layout/VerticalCurvedList"/>
    <dgm:cxn modelId="{35F73CAA-36CF-4593-9B14-5C1414E87C98}" type="presParOf" srcId="{D49F8270-DCAC-408F-B4D1-A95329840B2B}" destId="{0163BF63-68C3-4797-BFAD-CD736F368FC8}" srcOrd="0" destOrd="0" presId="urn:microsoft.com/office/officeart/2008/layout/VerticalCurvedList"/>
    <dgm:cxn modelId="{0DAB757D-B249-47C9-B30F-B6D9881C22BC}" type="presParOf" srcId="{BE556BB1-94DC-46C9-A682-410B079F30BC}" destId="{8849756E-45EB-4DDD-A66F-303345DE3F08}" srcOrd="7" destOrd="0" presId="urn:microsoft.com/office/officeart/2008/layout/VerticalCurvedList"/>
    <dgm:cxn modelId="{427FC33C-3678-4DF2-ACC1-EFB75E1D4BAD}" type="presParOf" srcId="{BE556BB1-94DC-46C9-A682-410B079F30BC}" destId="{9E19BE6E-9334-41CF-BBC1-71C7FCEB9AFA}" srcOrd="8" destOrd="0" presId="urn:microsoft.com/office/officeart/2008/layout/VerticalCurvedList"/>
    <dgm:cxn modelId="{F86690AB-C441-4F20-B26F-D0D868B7591F}" type="presParOf" srcId="{9E19BE6E-9334-41CF-BBC1-71C7FCEB9AFA}" destId="{F6F36EAC-90F0-4230-AC1F-FEA1BD3A7FE3}" srcOrd="0" destOrd="0" presId="urn:microsoft.com/office/officeart/2008/layout/VerticalCurvedList"/>
    <dgm:cxn modelId="{4A125ABC-9076-4F11-AFA8-3344678E22EE}" type="presParOf" srcId="{BE556BB1-94DC-46C9-A682-410B079F30BC}" destId="{8CBE3DD2-DEB5-4F26-AE24-DA6C745F01A3}" srcOrd="9" destOrd="0" presId="urn:microsoft.com/office/officeart/2008/layout/VerticalCurvedList"/>
    <dgm:cxn modelId="{77C685F3-7B77-43F0-9797-D2F95BB83A71}" type="presParOf" srcId="{BE556BB1-94DC-46C9-A682-410B079F30BC}" destId="{460EB202-9ACF-4DCE-9DC4-4C0E448757C4}" srcOrd="10" destOrd="0" presId="urn:microsoft.com/office/officeart/2008/layout/VerticalCurvedList"/>
    <dgm:cxn modelId="{2F4BB614-4F53-4F2E-BD0E-0A8C7734C7D3}" type="presParOf" srcId="{460EB202-9ACF-4DCE-9DC4-4C0E448757C4}" destId="{8832A40E-FDAA-4DD8-9359-E3002CE759EF}"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E57B04-8A69-4FFD-936A-16BED6EDAABF}"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GB"/>
        </a:p>
      </dgm:t>
    </dgm:pt>
    <dgm:pt modelId="{09D1ABC6-3091-4898-921A-5CF958A9BC9C}">
      <dgm:prSet/>
      <dgm:spPr>
        <a:solidFill>
          <a:srgbClr val="002060"/>
        </a:solidFill>
        <a:ln w="15875" cap="rnd" cmpd="sng" algn="ctr">
          <a:solidFill>
            <a:prstClr val="white">
              <a:hueOff val="0"/>
              <a:satOff val="0"/>
              <a:lumOff val="0"/>
              <a:alphaOff val="0"/>
            </a:prstClr>
          </a:solidFill>
          <a:prstDash val="solid"/>
        </a:ln>
        <a:effectLst/>
      </dgm:spPr>
      <dgm:t>
        <a:bodyPr spcFirstLastPara="0" vert="horz" wrap="square" lIns="53340" tIns="53340" rIns="53340" bIns="53340" numCol="1" spcCol="1270" anchor="ctr" anchorCtr="0"/>
        <a:lstStyle/>
        <a:p>
          <a:r>
            <a:rPr lang="en-GB" b="1" i="0" dirty="0"/>
            <a:t>Boots is the UK’s leading pharmacy-led health and beauty retailer </a:t>
          </a:r>
          <a:r>
            <a:rPr lang="en-GB" b="1" dirty="0"/>
            <a:t>incorporated</a:t>
          </a:r>
          <a:r>
            <a:rPr lang="en-GB" b="1" i="0" dirty="0"/>
            <a:t> </a:t>
          </a:r>
          <a:r>
            <a:rPr lang="en-US" b="1" i="0" dirty="0"/>
            <a:t>1849, </a:t>
          </a:r>
          <a:r>
            <a:rPr lang="en-US" b="1" i="0" dirty="0">
              <a:hlinkClick xmlns:r="http://schemas.openxmlformats.org/officeDocument/2006/relationships" r:id="rId1"/>
            </a:rPr>
            <a:t>Nottingham</a:t>
          </a:r>
          <a:r>
            <a:rPr lang="en-US" b="1" i="0" dirty="0"/>
            <a:t>, </a:t>
          </a:r>
          <a:r>
            <a:rPr lang="en-US" b="1" i="0" u="sng" dirty="0">
              <a:hlinkClick xmlns:r="http://schemas.openxmlformats.org/officeDocument/2006/relationships" r:id="rId2"/>
            </a:rPr>
            <a:t>John Boot</a:t>
          </a:r>
          <a:r>
            <a:rPr lang="en-GB" b="1" i="0" dirty="0"/>
            <a:t>.</a:t>
          </a:r>
          <a:endParaRPr lang="en-GB" b="1" dirty="0"/>
        </a:p>
      </dgm:t>
    </dgm:pt>
    <dgm:pt modelId="{AC0CC533-56E4-4137-9FD9-820DEC6F9A2D}" type="parTrans" cxnId="{7831BF6B-CAC6-4688-ACAA-FD80526029FD}">
      <dgm:prSet/>
      <dgm:spPr/>
      <dgm:t>
        <a:bodyPr/>
        <a:lstStyle/>
        <a:p>
          <a:endParaRPr lang="en-GB"/>
        </a:p>
      </dgm:t>
    </dgm:pt>
    <dgm:pt modelId="{99933391-15C8-4B15-A3F2-99A717E3CF63}" type="sibTrans" cxnId="{7831BF6B-CAC6-4688-ACAA-FD80526029FD}">
      <dgm:prSet/>
      <dgm:spPr/>
      <dgm:t>
        <a:bodyPr/>
        <a:lstStyle/>
        <a:p>
          <a:endParaRPr lang="en-GB"/>
        </a:p>
      </dgm:t>
    </dgm:pt>
    <dgm:pt modelId="{4312C173-1326-4A22-8295-1D127CF95F86}">
      <dgm:prSet/>
      <dgm:spPr>
        <a:solidFill>
          <a:schemeClr val="tx2"/>
        </a:solidFill>
      </dgm:spPr>
      <dgm:t>
        <a:bodyPr/>
        <a:lstStyle/>
        <a:p>
          <a:r>
            <a:rPr lang="en-GB" b="1"/>
            <a:t>O</a:t>
          </a:r>
          <a:r>
            <a:rPr lang="en-GB" b="1" i="0"/>
            <a:t>ver 2,300* stores ranging from local community pharmacies </a:t>
          </a:r>
          <a:endParaRPr lang="en-GB" b="1"/>
        </a:p>
      </dgm:t>
    </dgm:pt>
    <dgm:pt modelId="{9FE52E43-2D46-49BE-A705-42ADACAB7A55}" type="parTrans" cxnId="{AAB8D2C0-3288-4667-B67D-5C1A27BCB521}">
      <dgm:prSet/>
      <dgm:spPr/>
      <dgm:t>
        <a:bodyPr/>
        <a:lstStyle/>
        <a:p>
          <a:endParaRPr lang="en-GB"/>
        </a:p>
      </dgm:t>
    </dgm:pt>
    <dgm:pt modelId="{E6FD8D90-B7EA-401A-AD92-AFA5BC2872CA}" type="sibTrans" cxnId="{AAB8D2C0-3288-4667-B67D-5C1A27BCB521}">
      <dgm:prSet/>
      <dgm:spPr/>
      <dgm:t>
        <a:bodyPr/>
        <a:lstStyle/>
        <a:p>
          <a:endParaRPr lang="en-GB"/>
        </a:p>
      </dgm:t>
    </dgm:pt>
    <dgm:pt modelId="{7F58964A-A19A-4CC4-A13A-E4A61CFD7A7B}">
      <dgm:prSet/>
      <dgm:spPr>
        <a:solidFill>
          <a:srgbClr val="002060"/>
        </a:solidFill>
      </dgm:spPr>
      <dgm:t>
        <a:bodyPr/>
        <a:lstStyle/>
        <a:p>
          <a:r>
            <a:rPr lang="en-GB" b="1" i="0" dirty="0"/>
            <a:t>Boots UK is part of the Retail Pharmacy International Division of Walgreens Boots Alliance, which is a global leader in pharmacy-led, health and wellbeing retail.</a:t>
          </a:r>
          <a:endParaRPr lang="en-GB" b="1" dirty="0"/>
        </a:p>
      </dgm:t>
    </dgm:pt>
    <dgm:pt modelId="{F53D52F0-C808-417D-B88C-F52DCF6D048F}" type="parTrans" cxnId="{ABAEAB0F-D7E3-4951-9691-04AC6FE242AE}">
      <dgm:prSet/>
      <dgm:spPr/>
      <dgm:t>
        <a:bodyPr/>
        <a:lstStyle/>
        <a:p>
          <a:endParaRPr lang="en-GB"/>
        </a:p>
      </dgm:t>
    </dgm:pt>
    <dgm:pt modelId="{9C332C15-831B-4028-81F4-80FE6EBD95A3}" type="sibTrans" cxnId="{ABAEAB0F-D7E3-4951-9691-04AC6FE242AE}">
      <dgm:prSet/>
      <dgm:spPr/>
      <dgm:t>
        <a:bodyPr/>
        <a:lstStyle/>
        <a:p>
          <a:endParaRPr lang="en-GB"/>
        </a:p>
      </dgm:t>
    </dgm:pt>
    <dgm:pt modelId="{B865DCF2-844E-4298-9A3F-1186466863D8}">
      <dgm:prSet/>
      <dgm:spPr>
        <a:solidFill>
          <a:srgbClr val="002060"/>
        </a:solidFill>
      </dgm:spPr>
      <dgm:t>
        <a:bodyPr/>
        <a:lstStyle/>
        <a:p>
          <a:r>
            <a:rPr lang="en-GB" b="1" i="0" dirty="0"/>
            <a:t>Brands: No7, Boots Brand Healthcare, Boots </a:t>
          </a:r>
          <a:r>
            <a:rPr lang="en-GB" b="1" i="0" dirty="0" err="1"/>
            <a:t>Soltan</a:t>
          </a:r>
          <a:r>
            <a:rPr lang="en-GB" b="1" i="0" dirty="0"/>
            <a:t>, </a:t>
          </a:r>
          <a:r>
            <a:rPr lang="en-GB" b="1" i="0" dirty="0" err="1"/>
            <a:t>Botanics</a:t>
          </a:r>
          <a:r>
            <a:rPr lang="en-GB" b="1" i="0" dirty="0"/>
            <a:t>, </a:t>
          </a:r>
          <a:r>
            <a:rPr lang="en-GB" b="1" i="0" dirty="0" err="1"/>
            <a:t>YourGoodSkin</a:t>
          </a:r>
          <a:r>
            <a:rPr lang="en-GB" b="1" i="0" dirty="0"/>
            <a:t>, Sleek </a:t>
          </a:r>
          <a:r>
            <a:rPr lang="en-GB" b="1" i="0" dirty="0" err="1"/>
            <a:t>MakeUP</a:t>
          </a:r>
          <a:r>
            <a:rPr lang="en-GB" b="1" i="0" dirty="0"/>
            <a:t> and Soap &amp; Glory</a:t>
          </a:r>
          <a:endParaRPr lang="en-GB" b="1" dirty="0"/>
        </a:p>
      </dgm:t>
    </dgm:pt>
    <dgm:pt modelId="{B97104D7-A16E-48A1-9853-7D7EFDA34B89}" type="parTrans" cxnId="{639B02EF-F60E-40CD-95DA-D296C317E706}">
      <dgm:prSet/>
      <dgm:spPr/>
      <dgm:t>
        <a:bodyPr/>
        <a:lstStyle/>
        <a:p>
          <a:endParaRPr lang="en-GB"/>
        </a:p>
      </dgm:t>
    </dgm:pt>
    <dgm:pt modelId="{C339338D-A081-4229-9556-CB4DA7446E74}" type="sibTrans" cxnId="{639B02EF-F60E-40CD-95DA-D296C317E706}">
      <dgm:prSet/>
      <dgm:spPr/>
      <dgm:t>
        <a:bodyPr/>
        <a:lstStyle/>
        <a:p>
          <a:endParaRPr lang="en-GB"/>
        </a:p>
      </dgm:t>
    </dgm:pt>
    <dgm:pt modelId="{85CD8D42-6920-4B30-9987-F202826EFB96}">
      <dgm:prSet/>
      <dgm:spPr>
        <a:solidFill>
          <a:srgbClr val="002060"/>
        </a:solidFill>
      </dgm:spPr>
      <dgm:t>
        <a:bodyPr/>
        <a:lstStyle/>
        <a:p>
          <a:r>
            <a:rPr lang="en-GB" b="1" i="0" dirty="0"/>
            <a:t>Around 52,000 employees</a:t>
          </a:r>
          <a:endParaRPr lang="en-GB" b="1" dirty="0"/>
        </a:p>
      </dgm:t>
    </dgm:pt>
    <dgm:pt modelId="{A76B8CF1-A1B2-4349-B3E3-7D38189B55C5}" type="parTrans" cxnId="{4D144782-EC7F-4604-A0F0-7F6AE2C72218}">
      <dgm:prSet/>
      <dgm:spPr/>
      <dgm:t>
        <a:bodyPr/>
        <a:lstStyle/>
        <a:p>
          <a:endParaRPr lang="en-GB"/>
        </a:p>
      </dgm:t>
    </dgm:pt>
    <dgm:pt modelId="{564AA20D-6F82-4EFA-98E7-C4A678854C77}" type="sibTrans" cxnId="{4D144782-EC7F-4604-A0F0-7F6AE2C72218}">
      <dgm:prSet/>
      <dgm:spPr/>
      <dgm:t>
        <a:bodyPr/>
        <a:lstStyle/>
        <a:p>
          <a:endParaRPr lang="en-GB"/>
        </a:p>
      </dgm:t>
    </dgm:pt>
    <dgm:pt modelId="{8E475840-FF0B-4CCE-BEBD-243A8F7B6AD4}">
      <dgm:prSet/>
      <dgm:spPr>
        <a:solidFill>
          <a:srgbClr val="002060"/>
        </a:solidFill>
      </dgm:spPr>
      <dgm:t>
        <a:bodyPr/>
        <a:lstStyle/>
        <a:p>
          <a:r>
            <a:rPr lang="en-GB" b="1" i="0"/>
            <a:t>International stores: Italy, Thailand, Norway, Netherlands, Ireland…etc</a:t>
          </a:r>
          <a:endParaRPr lang="en-GB" b="1"/>
        </a:p>
      </dgm:t>
    </dgm:pt>
    <dgm:pt modelId="{C3355AEB-AA1A-4207-9A06-CE14875A1D02}" type="parTrans" cxnId="{5BCD2461-830F-47F6-945A-52F1B85E2A16}">
      <dgm:prSet/>
      <dgm:spPr/>
      <dgm:t>
        <a:bodyPr/>
        <a:lstStyle/>
        <a:p>
          <a:endParaRPr lang="en-GB"/>
        </a:p>
      </dgm:t>
    </dgm:pt>
    <dgm:pt modelId="{8C901DD2-EC63-423C-AF7A-C8AC57CC836D}" type="sibTrans" cxnId="{5BCD2461-830F-47F6-945A-52F1B85E2A16}">
      <dgm:prSet/>
      <dgm:spPr/>
      <dgm:t>
        <a:bodyPr/>
        <a:lstStyle/>
        <a:p>
          <a:endParaRPr lang="en-GB"/>
        </a:p>
      </dgm:t>
    </dgm:pt>
    <dgm:pt modelId="{E00209F5-1694-4AA8-AB92-614862DFF528}" type="pres">
      <dgm:prSet presAssocID="{C5E57B04-8A69-4FFD-936A-16BED6EDAABF}" presName="diagram" presStyleCnt="0">
        <dgm:presLayoutVars>
          <dgm:dir/>
          <dgm:resizeHandles val="exact"/>
        </dgm:presLayoutVars>
      </dgm:prSet>
      <dgm:spPr/>
    </dgm:pt>
    <dgm:pt modelId="{86C42D5C-F057-4E35-8A27-59471C075864}" type="pres">
      <dgm:prSet presAssocID="{09D1ABC6-3091-4898-921A-5CF958A9BC9C}" presName="node" presStyleLbl="node1" presStyleIdx="0" presStyleCnt="6">
        <dgm:presLayoutVars>
          <dgm:bulletEnabled val="1"/>
        </dgm:presLayoutVars>
      </dgm:prSet>
      <dgm:spPr>
        <a:xfrm>
          <a:off x="0" y="682585"/>
          <a:ext cx="2488556" cy="1493133"/>
        </a:xfrm>
        <a:prstGeom prst="rect">
          <a:avLst/>
        </a:prstGeom>
      </dgm:spPr>
    </dgm:pt>
    <dgm:pt modelId="{F4F21581-BBB8-44D8-B171-EABAB42D6B7A}" type="pres">
      <dgm:prSet presAssocID="{99933391-15C8-4B15-A3F2-99A717E3CF63}" presName="sibTrans" presStyleCnt="0"/>
      <dgm:spPr/>
    </dgm:pt>
    <dgm:pt modelId="{280F00E1-F954-4345-938D-08A25B05E176}" type="pres">
      <dgm:prSet presAssocID="{4312C173-1326-4A22-8295-1D127CF95F86}" presName="node" presStyleLbl="node1" presStyleIdx="1" presStyleCnt="6">
        <dgm:presLayoutVars>
          <dgm:bulletEnabled val="1"/>
        </dgm:presLayoutVars>
      </dgm:prSet>
      <dgm:spPr/>
    </dgm:pt>
    <dgm:pt modelId="{5FE2EF97-8734-4046-9CD5-7372308E9EA7}" type="pres">
      <dgm:prSet presAssocID="{E6FD8D90-B7EA-401A-AD92-AFA5BC2872CA}" presName="sibTrans" presStyleCnt="0"/>
      <dgm:spPr/>
    </dgm:pt>
    <dgm:pt modelId="{BD64F0B1-006E-43D5-85D0-E48B1BC4F56B}" type="pres">
      <dgm:prSet presAssocID="{7F58964A-A19A-4CC4-A13A-E4A61CFD7A7B}" presName="node" presStyleLbl="node1" presStyleIdx="2" presStyleCnt="6">
        <dgm:presLayoutVars>
          <dgm:bulletEnabled val="1"/>
        </dgm:presLayoutVars>
      </dgm:prSet>
      <dgm:spPr/>
    </dgm:pt>
    <dgm:pt modelId="{06C57F60-1F0B-42C1-A938-7093EC1A997A}" type="pres">
      <dgm:prSet presAssocID="{9C332C15-831B-4028-81F4-80FE6EBD95A3}" presName="sibTrans" presStyleCnt="0"/>
      <dgm:spPr/>
    </dgm:pt>
    <dgm:pt modelId="{262488AE-4511-4AB6-9A31-2CBEE71761A8}" type="pres">
      <dgm:prSet presAssocID="{B865DCF2-844E-4298-9A3F-1186466863D8}" presName="node" presStyleLbl="node1" presStyleIdx="3" presStyleCnt="6">
        <dgm:presLayoutVars>
          <dgm:bulletEnabled val="1"/>
        </dgm:presLayoutVars>
      </dgm:prSet>
      <dgm:spPr/>
    </dgm:pt>
    <dgm:pt modelId="{9305B73A-D44D-4C6C-8221-FFE031E5C08D}" type="pres">
      <dgm:prSet presAssocID="{C339338D-A081-4229-9556-CB4DA7446E74}" presName="sibTrans" presStyleCnt="0"/>
      <dgm:spPr/>
    </dgm:pt>
    <dgm:pt modelId="{B2F2B521-3B72-417D-A663-0996611AD20B}" type="pres">
      <dgm:prSet presAssocID="{85CD8D42-6920-4B30-9987-F202826EFB96}" presName="node" presStyleLbl="node1" presStyleIdx="4" presStyleCnt="6">
        <dgm:presLayoutVars>
          <dgm:bulletEnabled val="1"/>
        </dgm:presLayoutVars>
      </dgm:prSet>
      <dgm:spPr/>
    </dgm:pt>
    <dgm:pt modelId="{1B450EDA-FFEF-4E14-BC09-DB46E898AB7E}" type="pres">
      <dgm:prSet presAssocID="{564AA20D-6F82-4EFA-98E7-C4A678854C77}" presName="sibTrans" presStyleCnt="0"/>
      <dgm:spPr/>
    </dgm:pt>
    <dgm:pt modelId="{659A0EF6-2849-4418-94B4-71CADD449B50}" type="pres">
      <dgm:prSet presAssocID="{8E475840-FF0B-4CCE-BEBD-243A8F7B6AD4}" presName="node" presStyleLbl="node1" presStyleIdx="5" presStyleCnt="6">
        <dgm:presLayoutVars>
          <dgm:bulletEnabled val="1"/>
        </dgm:presLayoutVars>
      </dgm:prSet>
      <dgm:spPr/>
    </dgm:pt>
  </dgm:ptLst>
  <dgm:cxnLst>
    <dgm:cxn modelId="{ABAEAB0F-D7E3-4951-9691-04AC6FE242AE}" srcId="{C5E57B04-8A69-4FFD-936A-16BED6EDAABF}" destId="{7F58964A-A19A-4CC4-A13A-E4A61CFD7A7B}" srcOrd="2" destOrd="0" parTransId="{F53D52F0-C808-417D-B88C-F52DCF6D048F}" sibTransId="{9C332C15-831B-4028-81F4-80FE6EBD95A3}"/>
    <dgm:cxn modelId="{4278993E-5E4D-43A8-994E-66927ECAF364}" type="presOf" srcId="{85CD8D42-6920-4B30-9987-F202826EFB96}" destId="{B2F2B521-3B72-417D-A663-0996611AD20B}" srcOrd="0" destOrd="0" presId="urn:microsoft.com/office/officeart/2005/8/layout/default"/>
    <dgm:cxn modelId="{4E4CE55C-B640-421E-AE7C-5CA913710B90}" type="presOf" srcId="{8E475840-FF0B-4CCE-BEBD-243A8F7B6AD4}" destId="{659A0EF6-2849-4418-94B4-71CADD449B50}" srcOrd="0" destOrd="0" presId="urn:microsoft.com/office/officeart/2005/8/layout/default"/>
    <dgm:cxn modelId="{5BCD2461-830F-47F6-945A-52F1B85E2A16}" srcId="{C5E57B04-8A69-4FFD-936A-16BED6EDAABF}" destId="{8E475840-FF0B-4CCE-BEBD-243A8F7B6AD4}" srcOrd="5" destOrd="0" parTransId="{C3355AEB-AA1A-4207-9A06-CE14875A1D02}" sibTransId="{8C901DD2-EC63-423C-AF7A-C8AC57CC836D}"/>
    <dgm:cxn modelId="{57757665-3FD5-4A41-8E27-4F2ACFD54E28}" type="presOf" srcId="{4312C173-1326-4A22-8295-1D127CF95F86}" destId="{280F00E1-F954-4345-938D-08A25B05E176}" srcOrd="0" destOrd="0" presId="urn:microsoft.com/office/officeart/2005/8/layout/default"/>
    <dgm:cxn modelId="{7831BF6B-CAC6-4688-ACAA-FD80526029FD}" srcId="{C5E57B04-8A69-4FFD-936A-16BED6EDAABF}" destId="{09D1ABC6-3091-4898-921A-5CF958A9BC9C}" srcOrd="0" destOrd="0" parTransId="{AC0CC533-56E4-4137-9FD9-820DEC6F9A2D}" sibTransId="{99933391-15C8-4B15-A3F2-99A717E3CF63}"/>
    <dgm:cxn modelId="{11F7634E-D27F-489B-958C-519EFDBCFF5D}" type="presOf" srcId="{B865DCF2-844E-4298-9A3F-1186466863D8}" destId="{262488AE-4511-4AB6-9A31-2CBEE71761A8}" srcOrd="0" destOrd="0" presId="urn:microsoft.com/office/officeart/2005/8/layout/default"/>
    <dgm:cxn modelId="{4B2F4F7A-A991-46C2-91E1-B85EF509E313}" type="presOf" srcId="{7F58964A-A19A-4CC4-A13A-E4A61CFD7A7B}" destId="{BD64F0B1-006E-43D5-85D0-E48B1BC4F56B}" srcOrd="0" destOrd="0" presId="urn:microsoft.com/office/officeart/2005/8/layout/default"/>
    <dgm:cxn modelId="{4D144782-EC7F-4604-A0F0-7F6AE2C72218}" srcId="{C5E57B04-8A69-4FFD-936A-16BED6EDAABF}" destId="{85CD8D42-6920-4B30-9987-F202826EFB96}" srcOrd="4" destOrd="0" parTransId="{A76B8CF1-A1B2-4349-B3E3-7D38189B55C5}" sibTransId="{564AA20D-6F82-4EFA-98E7-C4A678854C77}"/>
    <dgm:cxn modelId="{E5991185-0881-4224-81F7-9630E04CA110}" type="presOf" srcId="{09D1ABC6-3091-4898-921A-5CF958A9BC9C}" destId="{86C42D5C-F057-4E35-8A27-59471C075864}" srcOrd="0" destOrd="0" presId="urn:microsoft.com/office/officeart/2005/8/layout/default"/>
    <dgm:cxn modelId="{E438A391-0B8D-4357-8C50-1094092AF547}" type="presOf" srcId="{C5E57B04-8A69-4FFD-936A-16BED6EDAABF}" destId="{E00209F5-1694-4AA8-AB92-614862DFF528}" srcOrd="0" destOrd="0" presId="urn:microsoft.com/office/officeart/2005/8/layout/default"/>
    <dgm:cxn modelId="{AAB8D2C0-3288-4667-B67D-5C1A27BCB521}" srcId="{C5E57B04-8A69-4FFD-936A-16BED6EDAABF}" destId="{4312C173-1326-4A22-8295-1D127CF95F86}" srcOrd="1" destOrd="0" parTransId="{9FE52E43-2D46-49BE-A705-42ADACAB7A55}" sibTransId="{E6FD8D90-B7EA-401A-AD92-AFA5BC2872CA}"/>
    <dgm:cxn modelId="{639B02EF-F60E-40CD-95DA-D296C317E706}" srcId="{C5E57B04-8A69-4FFD-936A-16BED6EDAABF}" destId="{B865DCF2-844E-4298-9A3F-1186466863D8}" srcOrd="3" destOrd="0" parTransId="{B97104D7-A16E-48A1-9853-7D7EFDA34B89}" sibTransId="{C339338D-A081-4229-9556-CB4DA7446E74}"/>
    <dgm:cxn modelId="{CA4ECB97-CB54-4FC6-B976-66A79FE60718}" type="presParOf" srcId="{E00209F5-1694-4AA8-AB92-614862DFF528}" destId="{86C42D5C-F057-4E35-8A27-59471C075864}" srcOrd="0" destOrd="0" presId="urn:microsoft.com/office/officeart/2005/8/layout/default"/>
    <dgm:cxn modelId="{AAB6C0D4-BECC-4F7F-A456-20C8FEE575CD}" type="presParOf" srcId="{E00209F5-1694-4AA8-AB92-614862DFF528}" destId="{F4F21581-BBB8-44D8-B171-EABAB42D6B7A}" srcOrd="1" destOrd="0" presId="urn:microsoft.com/office/officeart/2005/8/layout/default"/>
    <dgm:cxn modelId="{663DDBB2-76FC-4061-8B84-E4E566D5BAD2}" type="presParOf" srcId="{E00209F5-1694-4AA8-AB92-614862DFF528}" destId="{280F00E1-F954-4345-938D-08A25B05E176}" srcOrd="2" destOrd="0" presId="urn:microsoft.com/office/officeart/2005/8/layout/default"/>
    <dgm:cxn modelId="{FE44CB8A-F3D3-4B15-8CBE-3D6712CA4437}" type="presParOf" srcId="{E00209F5-1694-4AA8-AB92-614862DFF528}" destId="{5FE2EF97-8734-4046-9CD5-7372308E9EA7}" srcOrd="3" destOrd="0" presId="urn:microsoft.com/office/officeart/2005/8/layout/default"/>
    <dgm:cxn modelId="{3542FDC9-9EA2-44E5-B23B-6D9B1917C281}" type="presParOf" srcId="{E00209F5-1694-4AA8-AB92-614862DFF528}" destId="{BD64F0B1-006E-43D5-85D0-E48B1BC4F56B}" srcOrd="4" destOrd="0" presId="urn:microsoft.com/office/officeart/2005/8/layout/default"/>
    <dgm:cxn modelId="{0674F176-657E-4297-ABD4-62A45D633AE7}" type="presParOf" srcId="{E00209F5-1694-4AA8-AB92-614862DFF528}" destId="{06C57F60-1F0B-42C1-A938-7093EC1A997A}" srcOrd="5" destOrd="0" presId="urn:microsoft.com/office/officeart/2005/8/layout/default"/>
    <dgm:cxn modelId="{17D6620A-CBE1-4CC7-83E8-CBAF38D32F8E}" type="presParOf" srcId="{E00209F5-1694-4AA8-AB92-614862DFF528}" destId="{262488AE-4511-4AB6-9A31-2CBEE71761A8}" srcOrd="6" destOrd="0" presId="urn:microsoft.com/office/officeart/2005/8/layout/default"/>
    <dgm:cxn modelId="{0455596E-17B7-4945-8E25-4B17CAD9083B}" type="presParOf" srcId="{E00209F5-1694-4AA8-AB92-614862DFF528}" destId="{9305B73A-D44D-4C6C-8221-FFE031E5C08D}" srcOrd="7" destOrd="0" presId="urn:microsoft.com/office/officeart/2005/8/layout/default"/>
    <dgm:cxn modelId="{CE8F8F96-FA94-439E-91B4-AC5353516F4F}" type="presParOf" srcId="{E00209F5-1694-4AA8-AB92-614862DFF528}" destId="{B2F2B521-3B72-417D-A663-0996611AD20B}" srcOrd="8" destOrd="0" presId="urn:microsoft.com/office/officeart/2005/8/layout/default"/>
    <dgm:cxn modelId="{6533B69A-CE91-4343-B8EA-42AE18D4A963}" type="presParOf" srcId="{E00209F5-1694-4AA8-AB92-614862DFF528}" destId="{1B450EDA-FFEF-4E14-BC09-DB46E898AB7E}" srcOrd="9" destOrd="0" presId="urn:microsoft.com/office/officeart/2005/8/layout/default"/>
    <dgm:cxn modelId="{5B99DE03-E4BF-4E4C-80E7-B1FAB3BFD7C8}" type="presParOf" srcId="{E00209F5-1694-4AA8-AB92-614862DFF528}" destId="{659A0EF6-2849-4418-94B4-71CADD449B50}"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2DA6F2-29DB-4019-8D54-F4347C102BFE}" type="doc">
      <dgm:prSet loTypeId="urn:microsoft.com/office/officeart/2008/layout/LinedList" loCatId="list" qsTypeId="urn:microsoft.com/office/officeart/2005/8/quickstyle/simple2" qsCatId="simple" csTypeId="urn:microsoft.com/office/officeart/2005/8/colors/colorful5" csCatId="colorful" phldr="1"/>
      <dgm:spPr/>
      <dgm:t>
        <a:bodyPr/>
        <a:lstStyle/>
        <a:p>
          <a:endParaRPr lang="en-GB"/>
        </a:p>
      </dgm:t>
    </dgm:pt>
    <dgm:pt modelId="{A06CBC98-7E39-47D1-B870-B90B5FB85E1B}">
      <dgm:prSet/>
      <dgm:spPr/>
      <dgm:t>
        <a:bodyPr/>
        <a:lstStyle/>
        <a:p>
          <a:endParaRPr lang="en-GB" b="1" dirty="0"/>
        </a:p>
        <a:p>
          <a:r>
            <a:rPr lang="en-GB" b="1" dirty="0"/>
            <a:t>Communication is the transfer and understanding of meaning. Interpersonal communication is communication between two or more people. Organizational communication includes all the patterns, networks, and systems of communication within an organization.</a:t>
          </a:r>
        </a:p>
        <a:p>
          <a:r>
            <a:rPr lang="en-GB" b="1" dirty="0"/>
            <a:t>(Robbins and Coulter, 2012)</a:t>
          </a:r>
          <a:endParaRPr lang="en-GB" dirty="0"/>
        </a:p>
      </dgm:t>
    </dgm:pt>
    <dgm:pt modelId="{F58EF27C-1D94-4427-A2F7-EE92987FD19C}" type="parTrans" cxnId="{BC5D4FC0-8E5C-4F5F-9ED5-1CB2801BC638}">
      <dgm:prSet/>
      <dgm:spPr/>
      <dgm:t>
        <a:bodyPr/>
        <a:lstStyle/>
        <a:p>
          <a:endParaRPr lang="en-GB"/>
        </a:p>
      </dgm:t>
    </dgm:pt>
    <dgm:pt modelId="{343C7D91-37D0-4C7F-A00B-1DD991FF7776}" type="sibTrans" cxnId="{BC5D4FC0-8E5C-4F5F-9ED5-1CB2801BC638}">
      <dgm:prSet/>
      <dgm:spPr/>
      <dgm:t>
        <a:bodyPr/>
        <a:lstStyle/>
        <a:p>
          <a:endParaRPr lang="en-GB"/>
        </a:p>
      </dgm:t>
    </dgm:pt>
    <dgm:pt modelId="{277DA1F4-3545-4992-A46E-E2F2E48FA945}" type="pres">
      <dgm:prSet presAssocID="{292DA6F2-29DB-4019-8D54-F4347C102BFE}" presName="vert0" presStyleCnt="0">
        <dgm:presLayoutVars>
          <dgm:dir/>
          <dgm:animOne val="branch"/>
          <dgm:animLvl val="lvl"/>
        </dgm:presLayoutVars>
      </dgm:prSet>
      <dgm:spPr/>
    </dgm:pt>
    <dgm:pt modelId="{F4225376-02AB-453E-B116-0E28663C7162}" type="pres">
      <dgm:prSet presAssocID="{A06CBC98-7E39-47D1-B870-B90B5FB85E1B}" presName="thickLine" presStyleLbl="alignNode1" presStyleIdx="0" presStyleCnt="1"/>
      <dgm:spPr/>
    </dgm:pt>
    <dgm:pt modelId="{6381C659-2D67-47EE-9EFF-AF0736686DF2}" type="pres">
      <dgm:prSet presAssocID="{A06CBC98-7E39-47D1-B870-B90B5FB85E1B}" presName="horz1" presStyleCnt="0"/>
      <dgm:spPr/>
    </dgm:pt>
    <dgm:pt modelId="{2210D2E5-7C40-464D-B8D9-8AA1DD73C474}" type="pres">
      <dgm:prSet presAssocID="{A06CBC98-7E39-47D1-B870-B90B5FB85E1B}" presName="tx1" presStyleLbl="revTx" presStyleIdx="0" presStyleCnt="1"/>
      <dgm:spPr/>
    </dgm:pt>
    <dgm:pt modelId="{3F727A29-D3C5-45DE-BF82-0333EFC5E362}" type="pres">
      <dgm:prSet presAssocID="{A06CBC98-7E39-47D1-B870-B90B5FB85E1B}" presName="vert1" presStyleCnt="0"/>
      <dgm:spPr/>
    </dgm:pt>
  </dgm:ptLst>
  <dgm:cxnLst>
    <dgm:cxn modelId="{24EC991F-5418-45CB-B79E-ED21BC8F4E7E}" type="presOf" srcId="{292DA6F2-29DB-4019-8D54-F4347C102BFE}" destId="{277DA1F4-3545-4992-A46E-E2F2E48FA945}" srcOrd="0" destOrd="0" presId="urn:microsoft.com/office/officeart/2008/layout/LinedList"/>
    <dgm:cxn modelId="{0E5B3255-7181-493B-9F54-52CD73CE5305}" type="presOf" srcId="{A06CBC98-7E39-47D1-B870-B90B5FB85E1B}" destId="{2210D2E5-7C40-464D-B8D9-8AA1DD73C474}" srcOrd="0" destOrd="0" presId="urn:microsoft.com/office/officeart/2008/layout/LinedList"/>
    <dgm:cxn modelId="{BC5D4FC0-8E5C-4F5F-9ED5-1CB2801BC638}" srcId="{292DA6F2-29DB-4019-8D54-F4347C102BFE}" destId="{A06CBC98-7E39-47D1-B870-B90B5FB85E1B}" srcOrd="0" destOrd="0" parTransId="{F58EF27C-1D94-4427-A2F7-EE92987FD19C}" sibTransId="{343C7D91-37D0-4C7F-A00B-1DD991FF7776}"/>
    <dgm:cxn modelId="{5C0C2170-863C-4E00-A6F9-4E291412D509}" type="presParOf" srcId="{277DA1F4-3545-4992-A46E-E2F2E48FA945}" destId="{F4225376-02AB-453E-B116-0E28663C7162}" srcOrd="0" destOrd="0" presId="urn:microsoft.com/office/officeart/2008/layout/LinedList"/>
    <dgm:cxn modelId="{66369A3A-A1EE-4886-8952-BF33F5217A1D}" type="presParOf" srcId="{277DA1F4-3545-4992-A46E-E2F2E48FA945}" destId="{6381C659-2D67-47EE-9EFF-AF0736686DF2}" srcOrd="1" destOrd="0" presId="urn:microsoft.com/office/officeart/2008/layout/LinedList"/>
    <dgm:cxn modelId="{2063F5B3-90F9-40A0-9955-E8C18C3F85F7}" type="presParOf" srcId="{6381C659-2D67-47EE-9EFF-AF0736686DF2}" destId="{2210D2E5-7C40-464D-B8D9-8AA1DD73C474}" srcOrd="0" destOrd="0" presId="urn:microsoft.com/office/officeart/2008/layout/LinedList"/>
    <dgm:cxn modelId="{79D8A819-CD09-44C4-85ED-FF774426E5D7}" type="presParOf" srcId="{6381C659-2D67-47EE-9EFF-AF0736686DF2}" destId="{3F727A29-D3C5-45DE-BF82-0333EFC5E362}"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826B648-15D7-4094-99AD-ACA4A0BCF355}" type="doc">
      <dgm:prSet loTypeId="urn:microsoft.com/office/officeart/2005/8/layout/radial1" loCatId="relationship" qsTypeId="urn:microsoft.com/office/officeart/2005/8/quickstyle/simple1" qsCatId="simple" csTypeId="urn:microsoft.com/office/officeart/2005/8/colors/accent1_2" csCatId="accent1" phldr="1"/>
      <dgm:spPr/>
      <dgm:t>
        <a:bodyPr/>
        <a:lstStyle/>
        <a:p>
          <a:endParaRPr lang="en-US"/>
        </a:p>
      </dgm:t>
    </dgm:pt>
    <dgm:pt modelId="{D0B92AF5-C0AC-4112-A2E3-B9268AC841A7}">
      <dgm:prSet custT="1"/>
      <dgm:spPr/>
      <dgm:t>
        <a:bodyPr/>
        <a:lstStyle/>
        <a:p>
          <a:r>
            <a:rPr lang="en-US" sz="1800" b="1" dirty="0">
              <a:solidFill>
                <a:schemeClr val="tx1"/>
              </a:solidFill>
            </a:rPr>
            <a:t>Horizontal</a:t>
          </a:r>
          <a:endParaRPr lang="en-US" sz="1600" b="1" dirty="0">
            <a:solidFill>
              <a:schemeClr val="tx1"/>
            </a:solidFill>
          </a:endParaRPr>
        </a:p>
      </dgm:t>
    </dgm:pt>
    <dgm:pt modelId="{1CAD1171-5EB1-42EA-9BB3-C7A57B0CE540}" type="parTrans" cxnId="{593D1CCF-C2DB-41E6-86D7-37A59BF2285A}">
      <dgm:prSet/>
      <dgm:spPr/>
      <dgm:t>
        <a:bodyPr/>
        <a:lstStyle/>
        <a:p>
          <a:endParaRPr lang="en-US">
            <a:solidFill>
              <a:schemeClr val="tx1"/>
            </a:solidFill>
          </a:endParaRPr>
        </a:p>
      </dgm:t>
    </dgm:pt>
    <dgm:pt modelId="{B9869B20-7C05-48E9-A1C0-AF135B1827A4}" type="sibTrans" cxnId="{593D1CCF-C2DB-41E6-86D7-37A59BF2285A}">
      <dgm:prSet/>
      <dgm:spPr/>
      <dgm:t>
        <a:bodyPr/>
        <a:lstStyle/>
        <a:p>
          <a:endParaRPr lang="en-US"/>
        </a:p>
      </dgm:t>
    </dgm:pt>
    <dgm:pt modelId="{79A5577D-0882-4D45-A495-B6F43B0E916B}">
      <dgm:prSet/>
      <dgm:spPr/>
      <dgm:t>
        <a:bodyPr/>
        <a:lstStyle/>
        <a:p>
          <a:r>
            <a:rPr lang="en-US" b="1" dirty="0">
              <a:solidFill>
                <a:schemeClr val="tx1"/>
              </a:solidFill>
            </a:rPr>
            <a:t>Vertical</a:t>
          </a:r>
        </a:p>
      </dgm:t>
    </dgm:pt>
    <dgm:pt modelId="{FB12F841-087A-45EC-8BEB-B882A4043181}" type="parTrans" cxnId="{FC07CDA3-D513-45E2-BFA5-DFF98FDA6401}">
      <dgm:prSet/>
      <dgm:spPr/>
      <dgm:t>
        <a:bodyPr/>
        <a:lstStyle/>
        <a:p>
          <a:endParaRPr lang="en-US">
            <a:solidFill>
              <a:schemeClr val="tx1"/>
            </a:solidFill>
          </a:endParaRPr>
        </a:p>
      </dgm:t>
    </dgm:pt>
    <dgm:pt modelId="{348F1DAA-0975-44E9-8CAD-033CD53484CE}" type="sibTrans" cxnId="{FC07CDA3-D513-45E2-BFA5-DFF98FDA6401}">
      <dgm:prSet/>
      <dgm:spPr/>
      <dgm:t>
        <a:bodyPr/>
        <a:lstStyle/>
        <a:p>
          <a:endParaRPr lang="en-US"/>
        </a:p>
      </dgm:t>
    </dgm:pt>
    <dgm:pt modelId="{C1794B48-7533-4B12-8531-EB1CF9E46478}">
      <dgm:prSet/>
      <dgm:spPr>
        <a:solidFill>
          <a:srgbClr val="92D050"/>
        </a:solidFill>
      </dgm:spPr>
      <dgm:t>
        <a:bodyPr/>
        <a:lstStyle/>
        <a:p>
          <a:r>
            <a:rPr lang="en-US" b="1" dirty="0">
              <a:solidFill>
                <a:schemeClr val="tx1"/>
              </a:solidFill>
            </a:rPr>
            <a:t>Diagonal</a:t>
          </a:r>
        </a:p>
      </dgm:t>
    </dgm:pt>
    <dgm:pt modelId="{1E8F94A6-4D06-4FE2-AC3E-D7F1DE308F29}" type="parTrans" cxnId="{45781364-1D00-41BB-9F36-6314118162F5}">
      <dgm:prSet/>
      <dgm:spPr/>
      <dgm:t>
        <a:bodyPr/>
        <a:lstStyle/>
        <a:p>
          <a:endParaRPr lang="en-US">
            <a:solidFill>
              <a:schemeClr val="tx1"/>
            </a:solidFill>
          </a:endParaRPr>
        </a:p>
      </dgm:t>
    </dgm:pt>
    <dgm:pt modelId="{B1A8CBCC-895B-4BAC-A784-8270FCD2CCE3}" type="sibTrans" cxnId="{45781364-1D00-41BB-9F36-6314118162F5}">
      <dgm:prSet/>
      <dgm:spPr/>
      <dgm:t>
        <a:bodyPr/>
        <a:lstStyle/>
        <a:p>
          <a:endParaRPr lang="en-US"/>
        </a:p>
      </dgm:t>
    </dgm:pt>
    <dgm:pt modelId="{E971529F-FA5B-4E32-B82E-DD2D7E64CE41}">
      <dgm:prSet custT="1"/>
      <dgm:spPr>
        <a:solidFill>
          <a:srgbClr val="FFC000"/>
        </a:solidFill>
      </dgm:spPr>
      <dgm:t>
        <a:bodyPr/>
        <a:lstStyle/>
        <a:p>
          <a:r>
            <a:rPr lang="en-GB" sz="1800" b="1" dirty="0">
              <a:solidFill>
                <a:schemeClr val="tx1"/>
              </a:solidFill>
            </a:rPr>
            <a:t>Communication</a:t>
          </a:r>
          <a:endParaRPr lang="en-US" sz="1800" b="1" dirty="0">
            <a:solidFill>
              <a:schemeClr val="tx1"/>
            </a:solidFill>
          </a:endParaRPr>
        </a:p>
      </dgm:t>
    </dgm:pt>
    <dgm:pt modelId="{59537355-A8A0-4AA3-9E9B-E476B8605A34}" type="sibTrans" cxnId="{B10CB07F-52AB-4A08-BF30-4FDD44556291}">
      <dgm:prSet/>
      <dgm:spPr/>
      <dgm:t>
        <a:bodyPr/>
        <a:lstStyle/>
        <a:p>
          <a:endParaRPr lang="en-US"/>
        </a:p>
      </dgm:t>
    </dgm:pt>
    <dgm:pt modelId="{2A15F681-0BC5-42AD-BA34-7E897B9BD855}" type="parTrans" cxnId="{B10CB07F-52AB-4A08-BF30-4FDD44556291}">
      <dgm:prSet/>
      <dgm:spPr/>
      <dgm:t>
        <a:bodyPr/>
        <a:lstStyle/>
        <a:p>
          <a:endParaRPr lang="en-US"/>
        </a:p>
      </dgm:t>
    </dgm:pt>
    <dgm:pt modelId="{FD76FCDB-77EC-4CCC-AB70-73905A980CA5}" type="pres">
      <dgm:prSet presAssocID="{7826B648-15D7-4094-99AD-ACA4A0BCF355}" presName="cycle" presStyleCnt="0">
        <dgm:presLayoutVars>
          <dgm:chMax val="1"/>
          <dgm:dir/>
          <dgm:animLvl val="ctr"/>
          <dgm:resizeHandles val="exact"/>
        </dgm:presLayoutVars>
      </dgm:prSet>
      <dgm:spPr/>
    </dgm:pt>
    <dgm:pt modelId="{C9C69415-E8C7-45AD-9355-4F086F233078}" type="pres">
      <dgm:prSet presAssocID="{E971529F-FA5B-4E32-B82E-DD2D7E64CE41}" presName="centerShape" presStyleLbl="node0" presStyleIdx="0" presStyleCnt="1" custScaleX="152780" custLinFactNeighborX="-33511" custLinFactNeighborY="10024"/>
      <dgm:spPr/>
    </dgm:pt>
    <dgm:pt modelId="{CA1742E6-DFB9-494E-8924-B7825D033C8A}" type="pres">
      <dgm:prSet presAssocID="{1CAD1171-5EB1-42EA-9BB3-C7A57B0CE540}" presName="Name9" presStyleLbl="parChTrans1D2" presStyleIdx="0" presStyleCnt="3"/>
      <dgm:spPr/>
    </dgm:pt>
    <dgm:pt modelId="{87D9C674-8036-4CAC-9A59-0BA4299F3B45}" type="pres">
      <dgm:prSet presAssocID="{1CAD1171-5EB1-42EA-9BB3-C7A57B0CE540}" presName="connTx" presStyleLbl="parChTrans1D2" presStyleIdx="0" presStyleCnt="3"/>
      <dgm:spPr/>
    </dgm:pt>
    <dgm:pt modelId="{ACF80762-7C81-443F-8E2E-C1A8B29DEEF9}" type="pres">
      <dgm:prSet presAssocID="{D0B92AF5-C0AC-4112-A2E3-B9268AC841A7}" presName="node" presStyleLbl="node1" presStyleIdx="0" presStyleCnt="3" custRadScaleRad="78716" custRadScaleInc="200611">
        <dgm:presLayoutVars>
          <dgm:bulletEnabled val="1"/>
        </dgm:presLayoutVars>
      </dgm:prSet>
      <dgm:spPr/>
    </dgm:pt>
    <dgm:pt modelId="{B2951036-C102-4830-AFA7-2E92AB69CE0E}" type="pres">
      <dgm:prSet presAssocID="{FB12F841-087A-45EC-8BEB-B882A4043181}" presName="Name9" presStyleLbl="parChTrans1D2" presStyleIdx="1" presStyleCnt="3"/>
      <dgm:spPr/>
    </dgm:pt>
    <dgm:pt modelId="{4D21C15B-7851-4A28-B313-8C49F91EFC89}" type="pres">
      <dgm:prSet presAssocID="{FB12F841-087A-45EC-8BEB-B882A4043181}" presName="connTx" presStyleLbl="parChTrans1D2" presStyleIdx="1" presStyleCnt="3"/>
      <dgm:spPr/>
    </dgm:pt>
    <dgm:pt modelId="{DBC42B01-75F2-4F47-8754-9957C2320449}" type="pres">
      <dgm:prSet presAssocID="{79A5577D-0882-4D45-A495-B6F43B0E916B}" presName="node" presStyleLbl="node1" presStyleIdx="1" presStyleCnt="3" custRadScaleRad="120691" custRadScaleInc="-268299">
        <dgm:presLayoutVars>
          <dgm:bulletEnabled val="1"/>
        </dgm:presLayoutVars>
      </dgm:prSet>
      <dgm:spPr/>
    </dgm:pt>
    <dgm:pt modelId="{BA07741A-8F63-4520-AB0B-1A3DB843D9E6}" type="pres">
      <dgm:prSet presAssocID="{1E8F94A6-4D06-4FE2-AC3E-D7F1DE308F29}" presName="Name9" presStyleLbl="parChTrans1D2" presStyleIdx="2" presStyleCnt="3"/>
      <dgm:spPr/>
    </dgm:pt>
    <dgm:pt modelId="{C9A7BEFA-147B-4F9B-BF83-F028928D6976}" type="pres">
      <dgm:prSet presAssocID="{1E8F94A6-4D06-4FE2-AC3E-D7F1DE308F29}" presName="connTx" presStyleLbl="parChTrans1D2" presStyleIdx="2" presStyleCnt="3"/>
      <dgm:spPr/>
    </dgm:pt>
    <dgm:pt modelId="{74BCF8BE-9CFC-4A7A-AB7C-D660423C27DB}" type="pres">
      <dgm:prSet presAssocID="{C1794B48-7533-4B12-8531-EB1CF9E46478}" presName="node" presStyleLbl="node1" presStyleIdx="2" presStyleCnt="3" custRadScaleRad="99000" custRadScaleInc="255868">
        <dgm:presLayoutVars>
          <dgm:bulletEnabled val="1"/>
        </dgm:presLayoutVars>
      </dgm:prSet>
      <dgm:spPr/>
    </dgm:pt>
  </dgm:ptLst>
  <dgm:cxnLst>
    <dgm:cxn modelId="{258F5802-C66F-4B66-981B-2BF4C5F1B41F}" type="presOf" srcId="{D0B92AF5-C0AC-4112-A2E3-B9268AC841A7}" destId="{ACF80762-7C81-443F-8E2E-C1A8B29DEEF9}" srcOrd="0" destOrd="0" presId="urn:microsoft.com/office/officeart/2005/8/layout/radial1"/>
    <dgm:cxn modelId="{691F5703-EE57-4D7C-8219-63F68721C755}" type="presOf" srcId="{1E8F94A6-4D06-4FE2-AC3E-D7F1DE308F29}" destId="{BA07741A-8F63-4520-AB0B-1A3DB843D9E6}" srcOrd="0" destOrd="0" presId="urn:microsoft.com/office/officeart/2005/8/layout/radial1"/>
    <dgm:cxn modelId="{8DA85D10-7188-45CC-96FA-EFC3D30A2987}" type="presOf" srcId="{FB12F841-087A-45EC-8BEB-B882A4043181}" destId="{B2951036-C102-4830-AFA7-2E92AB69CE0E}" srcOrd="0" destOrd="0" presId="urn:microsoft.com/office/officeart/2005/8/layout/radial1"/>
    <dgm:cxn modelId="{45781364-1D00-41BB-9F36-6314118162F5}" srcId="{E971529F-FA5B-4E32-B82E-DD2D7E64CE41}" destId="{C1794B48-7533-4B12-8531-EB1CF9E46478}" srcOrd="2" destOrd="0" parTransId="{1E8F94A6-4D06-4FE2-AC3E-D7F1DE308F29}" sibTransId="{B1A8CBCC-895B-4BAC-A784-8270FCD2CCE3}"/>
    <dgm:cxn modelId="{60464967-279F-4A59-96B0-AF22C179E64B}" type="presOf" srcId="{1E8F94A6-4D06-4FE2-AC3E-D7F1DE308F29}" destId="{C9A7BEFA-147B-4F9B-BF83-F028928D6976}" srcOrd="1" destOrd="0" presId="urn:microsoft.com/office/officeart/2005/8/layout/radial1"/>
    <dgm:cxn modelId="{2FC85E4D-163B-4C6E-9FDD-DCF199199C6C}" type="presOf" srcId="{FB12F841-087A-45EC-8BEB-B882A4043181}" destId="{4D21C15B-7851-4A28-B313-8C49F91EFC89}" srcOrd="1" destOrd="0" presId="urn:microsoft.com/office/officeart/2005/8/layout/radial1"/>
    <dgm:cxn modelId="{22F19D75-2D24-468F-BDB7-A4DEE31766A0}" type="presOf" srcId="{7826B648-15D7-4094-99AD-ACA4A0BCF355}" destId="{FD76FCDB-77EC-4CCC-AB70-73905A980CA5}" srcOrd="0" destOrd="0" presId="urn:microsoft.com/office/officeart/2005/8/layout/radial1"/>
    <dgm:cxn modelId="{9016D976-072B-48EF-9432-5023B9A1FF0B}" type="presOf" srcId="{1CAD1171-5EB1-42EA-9BB3-C7A57B0CE540}" destId="{87D9C674-8036-4CAC-9A59-0BA4299F3B45}" srcOrd="1" destOrd="0" presId="urn:microsoft.com/office/officeart/2005/8/layout/radial1"/>
    <dgm:cxn modelId="{B10CB07F-52AB-4A08-BF30-4FDD44556291}" srcId="{7826B648-15D7-4094-99AD-ACA4A0BCF355}" destId="{E971529F-FA5B-4E32-B82E-DD2D7E64CE41}" srcOrd="0" destOrd="0" parTransId="{2A15F681-0BC5-42AD-BA34-7E897B9BD855}" sibTransId="{59537355-A8A0-4AA3-9E9B-E476B8605A34}"/>
    <dgm:cxn modelId="{FE5F2288-FF94-481C-9218-25FACF1D8859}" type="presOf" srcId="{E971529F-FA5B-4E32-B82E-DD2D7E64CE41}" destId="{C9C69415-E8C7-45AD-9355-4F086F233078}" srcOrd="0" destOrd="0" presId="urn:microsoft.com/office/officeart/2005/8/layout/radial1"/>
    <dgm:cxn modelId="{FC07CDA3-D513-45E2-BFA5-DFF98FDA6401}" srcId="{E971529F-FA5B-4E32-B82E-DD2D7E64CE41}" destId="{79A5577D-0882-4D45-A495-B6F43B0E916B}" srcOrd="1" destOrd="0" parTransId="{FB12F841-087A-45EC-8BEB-B882A4043181}" sibTransId="{348F1DAA-0975-44E9-8CAD-033CD53484CE}"/>
    <dgm:cxn modelId="{8A4C73B3-3330-430D-8C98-4ADBB46746CB}" type="presOf" srcId="{1CAD1171-5EB1-42EA-9BB3-C7A57B0CE540}" destId="{CA1742E6-DFB9-494E-8924-B7825D033C8A}" srcOrd="0" destOrd="0" presId="urn:microsoft.com/office/officeart/2005/8/layout/radial1"/>
    <dgm:cxn modelId="{593D1CCF-C2DB-41E6-86D7-37A59BF2285A}" srcId="{E971529F-FA5B-4E32-B82E-DD2D7E64CE41}" destId="{D0B92AF5-C0AC-4112-A2E3-B9268AC841A7}" srcOrd="0" destOrd="0" parTransId="{1CAD1171-5EB1-42EA-9BB3-C7A57B0CE540}" sibTransId="{B9869B20-7C05-48E9-A1C0-AF135B1827A4}"/>
    <dgm:cxn modelId="{B7C1B7D5-4666-44AE-833F-8F101DF719E9}" type="presOf" srcId="{79A5577D-0882-4D45-A495-B6F43B0E916B}" destId="{DBC42B01-75F2-4F47-8754-9957C2320449}" srcOrd="0" destOrd="0" presId="urn:microsoft.com/office/officeart/2005/8/layout/radial1"/>
    <dgm:cxn modelId="{5928F4EA-07C5-4240-9907-1DD32961613F}" type="presOf" srcId="{C1794B48-7533-4B12-8531-EB1CF9E46478}" destId="{74BCF8BE-9CFC-4A7A-AB7C-D660423C27DB}" srcOrd="0" destOrd="0" presId="urn:microsoft.com/office/officeart/2005/8/layout/radial1"/>
    <dgm:cxn modelId="{5A11A345-CAA3-42A5-8FA4-CBC7F8D0A8FA}" type="presParOf" srcId="{FD76FCDB-77EC-4CCC-AB70-73905A980CA5}" destId="{C9C69415-E8C7-45AD-9355-4F086F233078}" srcOrd="0" destOrd="0" presId="urn:microsoft.com/office/officeart/2005/8/layout/radial1"/>
    <dgm:cxn modelId="{61D404CB-E29B-4C2B-9B6D-56E1DEF3924C}" type="presParOf" srcId="{FD76FCDB-77EC-4CCC-AB70-73905A980CA5}" destId="{CA1742E6-DFB9-494E-8924-B7825D033C8A}" srcOrd="1" destOrd="0" presId="urn:microsoft.com/office/officeart/2005/8/layout/radial1"/>
    <dgm:cxn modelId="{5A4B95FA-0EC5-40CE-B475-DB2D52409149}" type="presParOf" srcId="{CA1742E6-DFB9-494E-8924-B7825D033C8A}" destId="{87D9C674-8036-4CAC-9A59-0BA4299F3B45}" srcOrd="0" destOrd="0" presId="urn:microsoft.com/office/officeart/2005/8/layout/radial1"/>
    <dgm:cxn modelId="{5D442A83-E40E-4520-887A-FED6EC874778}" type="presParOf" srcId="{FD76FCDB-77EC-4CCC-AB70-73905A980CA5}" destId="{ACF80762-7C81-443F-8E2E-C1A8B29DEEF9}" srcOrd="2" destOrd="0" presId="urn:microsoft.com/office/officeart/2005/8/layout/radial1"/>
    <dgm:cxn modelId="{C7A4319A-EC26-4ECD-9F11-AA52ACFB572E}" type="presParOf" srcId="{FD76FCDB-77EC-4CCC-AB70-73905A980CA5}" destId="{B2951036-C102-4830-AFA7-2E92AB69CE0E}" srcOrd="3" destOrd="0" presId="urn:microsoft.com/office/officeart/2005/8/layout/radial1"/>
    <dgm:cxn modelId="{74B50911-5F76-4489-B930-DD7680AE912A}" type="presParOf" srcId="{B2951036-C102-4830-AFA7-2E92AB69CE0E}" destId="{4D21C15B-7851-4A28-B313-8C49F91EFC89}" srcOrd="0" destOrd="0" presId="urn:microsoft.com/office/officeart/2005/8/layout/radial1"/>
    <dgm:cxn modelId="{418CC598-7B19-42BC-9F98-02B477269684}" type="presParOf" srcId="{FD76FCDB-77EC-4CCC-AB70-73905A980CA5}" destId="{DBC42B01-75F2-4F47-8754-9957C2320449}" srcOrd="4" destOrd="0" presId="urn:microsoft.com/office/officeart/2005/8/layout/radial1"/>
    <dgm:cxn modelId="{D6763954-717F-4D5D-AEAD-A58E030EE0D5}" type="presParOf" srcId="{FD76FCDB-77EC-4CCC-AB70-73905A980CA5}" destId="{BA07741A-8F63-4520-AB0B-1A3DB843D9E6}" srcOrd="5" destOrd="0" presId="urn:microsoft.com/office/officeart/2005/8/layout/radial1"/>
    <dgm:cxn modelId="{D302CC0E-1709-4651-849D-BF6B67D41A3D}" type="presParOf" srcId="{BA07741A-8F63-4520-AB0B-1A3DB843D9E6}" destId="{C9A7BEFA-147B-4F9B-BF83-F028928D6976}" srcOrd="0" destOrd="0" presId="urn:microsoft.com/office/officeart/2005/8/layout/radial1"/>
    <dgm:cxn modelId="{B44375A3-B13A-4639-8FFE-67BC6CEDB8C5}" type="presParOf" srcId="{FD76FCDB-77EC-4CCC-AB70-73905A980CA5}" destId="{74BCF8BE-9CFC-4A7A-AB7C-D660423C27DB}" srcOrd="6"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6B5C2B8-814E-4076-B878-74414921473C}"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US"/>
        </a:p>
      </dgm:t>
    </dgm:pt>
    <dgm:pt modelId="{633FA696-76DE-43F8-BD11-D1EE50300363}">
      <dgm:prSet/>
      <dgm:spPr/>
      <dgm:t>
        <a:bodyPr/>
        <a:lstStyle/>
        <a:p>
          <a:r>
            <a:rPr lang="en-GB" b="1" dirty="0">
              <a:solidFill>
                <a:srgbClr val="7030A0"/>
              </a:solidFill>
            </a:rPr>
            <a:t>Barriers Involving Words: </a:t>
          </a:r>
          <a:r>
            <a:rPr lang="en-GB" b="1" dirty="0">
              <a:solidFill>
                <a:schemeClr val="tx2">
                  <a:lumMod val="75000"/>
                </a:schemeClr>
              </a:solidFill>
            </a:rPr>
            <a:t>Language, Disorganized Message</a:t>
          </a:r>
        </a:p>
        <a:p>
          <a:r>
            <a:rPr lang="en-GB" b="1" dirty="0">
              <a:solidFill>
                <a:schemeClr val="tx2">
                  <a:lumMod val="75000"/>
                </a:schemeClr>
              </a:solidFill>
            </a:rPr>
            <a:t>Information Overload, Selective perception</a:t>
          </a:r>
        </a:p>
        <a:p>
          <a:endParaRPr lang="en-US" b="1" dirty="0">
            <a:solidFill>
              <a:schemeClr val="tx2">
                <a:lumMod val="75000"/>
              </a:schemeClr>
            </a:solidFill>
          </a:endParaRPr>
        </a:p>
      </dgm:t>
    </dgm:pt>
    <dgm:pt modelId="{ACE74C91-1393-4367-91CD-82D54CC7E87B}" type="parTrans" cxnId="{D4EF4296-9DAF-4CB1-B7D8-B422836B1260}">
      <dgm:prSet/>
      <dgm:spPr/>
      <dgm:t>
        <a:bodyPr/>
        <a:lstStyle/>
        <a:p>
          <a:endParaRPr lang="en-US"/>
        </a:p>
      </dgm:t>
    </dgm:pt>
    <dgm:pt modelId="{91874E26-4288-4257-AB3F-36032D0A1225}" type="sibTrans" cxnId="{D4EF4296-9DAF-4CB1-B7D8-B422836B1260}">
      <dgm:prSet/>
      <dgm:spPr/>
      <dgm:t>
        <a:bodyPr/>
        <a:lstStyle/>
        <a:p>
          <a:endParaRPr lang="en-US"/>
        </a:p>
      </dgm:t>
    </dgm:pt>
    <dgm:pt modelId="{2B529A4D-34DD-427F-A3EF-F96B88C4B74E}">
      <dgm:prSet/>
      <dgm:spPr/>
      <dgm:t>
        <a:bodyPr/>
        <a:lstStyle/>
        <a:p>
          <a:r>
            <a:rPr lang="en-GB" b="1" dirty="0">
              <a:solidFill>
                <a:srgbClr val="C00000"/>
              </a:solidFill>
            </a:rPr>
            <a:t>Barriers Involving People’s Background: </a:t>
          </a:r>
          <a:r>
            <a:rPr lang="en-GB" b="1" dirty="0">
              <a:solidFill>
                <a:schemeClr val="tx2">
                  <a:lumMod val="75000"/>
                </a:schemeClr>
              </a:solidFill>
            </a:rPr>
            <a:t>Attitudinal differences, Lack of Common Experience or Perspective, Jumping to conclusion, Culture</a:t>
          </a:r>
          <a:endParaRPr lang="en-US" b="1" dirty="0">
            <a:solidFill>
              <a:schemeClr val="tx2">
                <a:lumMod val="75000"/>
              </a:schemeClr>
            </a:solidFill>
          </a:endParaRPr>
        </a:p>
      </dgm:t>
    </dgm:pt>
    <dgm:pt modelId="{1FBCC9BA-F61E-4717-BF9D-949D5CECC274}" type="parTrans" cxnId="{F0F8C851-9F04-4B6B-B346-EC6B4A97163F}">
      <dgm:prSet/>
      <dgm:spPr/>
      <dgm:t>
        <a:bodyPr/>
        <a:lstStyle/>
        <a:p>
          <a:endParaRPr lang="en-US"/>
        </a:p>
      </dgm:t>
    </dgm:pt>
    <dgm:pt modelId="{199FB41D-309E-40D1-99E9-CEF619128984}" type="sibTrans" cxnId="{F0F8C851-9F04-4B6B-B346-EC6B4A97163F}">
      <dgm:prSet/>
      <dgm:spPr/>
      <dgm:t>
        <a:bodyPr/>
        <a:lstStyle/>
        <a:p>
          <a:endParaRPr lang="en-US"/>
        </a:p>
      </dgm:t>
    </dgm:pt>
    <dgm:pt modelId="{D47F8343-CCCC-4BE3-A8BC-70ABB7AA31A6}">
      <dgm:prSet/>
      <dgm:spPr/>
      <dgm:t>
        <a:bodyPr/>
        <a:lstStyle/>
        <a:p>
          <a:r>
            <a:rPr lang="en-GB" b="1" dirty="0">
              <a:solidFill>
                <a:schemeClr val="accent5">
                  <a:lumMod val="50000"/>
                </a:schemeClr>
              </a:solidFill>
            </a:rPr>
            <a:t>Physical Barriers: </a:t>
          </a:r>
          <a:r>
            <a:rPr lang="en-GB" b="1" dirty="0">
              <a:solidFill>
                <a:schemeClr val="tx2">
                  <a:lumMod val="75000"/>
                </a:schemeClr>
              </a:solidFill>
            </a:rPr>
            <a:t>Demographic Differences, Specifics Heath problems of the costumers. </a:t>
          </a:r>
          <a:endParaRPr lang="en-US" b="1" dirty="0">
            <a:solidFill>
              <a:schemeClr val="tx2">
                <a:lumMod val="75000"/>
              </a:schemeClr>
            </a:solidFill>
          </a:endParaRPr>
        </a:p>
      </dgm:t>
    </dgm:pt>
    <dgm:pt modelId="{40D2F0D3-A6EE-42E4-A217-A456B67F16ED}" type="parTrans" cxnId="{516248BF-C6A4-4A75-8D95-181C5C75E5DB}">
      <dgm:prSet/>
      <dgm:spPr/>
      <dgm:t>
        <a:bodyPr/>
        <a:lstStyle/>
        <a:p>
          <a:endParaRPr lang="en-US"/>
        </a:p>
      </dgm:t>
    </dgm:pt>
    <dgm:pt modelId="{F87C2B94-AB8B-4856-8408-F03A71588799}" type="sibTrans" cxnId="{516248BF-C6A4-4A75-8D95-181C5C75E5DB}">
      <dgm:prSet/>
      <dgm:spPr/>
      <dgm:t>
        <a:bodyPr/>
        <a:lstStyle/>
        <a:p>
          <a:endParaRPr lang="en-US"/>
        </a:p>
      </dgm:t>
    </dgm:pt>
    <dgm:pt modelId="{37CC3B8A-51B2-43D8-B172-74FA70B77739}" type="pres">
      <dgm:prSet presAssocID="{76B5C2B8-814E-4076-B878-74414921473C}" presName="Name0" presStyleCnt="0">
        <dgm:presLayoutVars>
          <dgm:chMax val="7"/>
          <dgm:dir/>
          <dgm:animLvl val="lvl"/>
          <dgm:resizeHandles val="exact"/>
        </dgm:presLayoutVars>
      </dgm:prSet>
      <dgm:spPr/>
    </dgm:pt>
    <dgm:pt modelId="{CC8E536E-ADAD-4A37-BC5C-A05BCA6F7657}" type="pres">
      <dgm:prSet presAssocID="{633FA696-76DE-43F8-BD11-D1EE50300363}" presName="circle1" presStyleLbl="node1" presStyleIdx="0" presStyleCnt="3" custLinFactNeighborX="499" custLinFactNeighborY="250"/>
      <dgm:spPr>
        <a:solidFill>
          <a:srgbClr val="FFFF00"/>
        </a:solidFill>
      </dgm:spPr>
    </dgm:pt>
    <dgm:pt modelId="{E21D913F-C927-4738-AFE4-1ED1895E5781}" type="pres">
      <dgm:prSet presAssocID="{633FA696-76DE-43F8-BD11-D1EE50300363}" presName="space" presStyleCnt="0"/>
      <dgm:spPr/>
    </dgm:pt>
    <dgm:pt modelId="{6CC22F8E-43AC-46CE-AB03-CA9C868711D6}" type="pres">
      <dgm:prSet presAssocID="{633FA696-76DE-43F8-BD11-D1EE50300363}" presName="rect1" presStyleLbl="alignAcc1" presStyleIdx="0" presStyleCnt="3" custLinFactNeighborX="-412" custLinFactNeighborY="196"/>
      <dgm:spPr/>
    </dgm:pt>
    <dgm:pt modelId="{86915CA9-1676-4BA1-9F69-7B6926DC9A84}" type="pres">
      <dgm:prSet presAssocID="{2B529A4D-34DD-427F-A3EF-F96B88C4B74E}" presName="vertSpace2" presStyleLbl="node1" presStyleIdx="0" presStyleCnt="3"/>
      <dgm:spPr/>
    </dgm:pt>
    <dgm:pt modelId="{F332C2CA-4EDD-4949-AFCA-53230DAE8B48}" type="pres">
      <dgm:prSet presAssocID="{2B529A4D-34DD-427F-A3EF-F96B88C4B74E}" presName="circle2" presStyleLbl="node1" presStyleIdx="1" presStyleCnt="3"/>
      <dgm:spPr/>
    </dgm:pt>
    <dgm:pt modelId="{D325A39F-EF14-444E-9230-EF3C870BD5A0}" type="pres">
      <dgm:prSet presAssocID="{2B529A4D-34DD-427F-A3EF-F96B88C4B74E}" presName="rect2" presStyleLbl="alignAcc1" presStyleIdx="1" presStyleCnt="3"/>
      <dgm:spPr/>
    </dgm:pt>
    <dgm:pt modelId="{87874B86-911B-4A9F-A06E-4F1FE184427B}" type="pres">
      <dgm:prSet presAssocID="{D47F8343-CCCC-4BE3-A8BC-70ABB7AA31A6}" presName="vertSpace3" presStyleLbl="node1" presStyleIdx="1" presStyleCnt="3"/>
      <dgm:spPr/>
    </dgm:pt>
    <dgm:pt modelId="{F1844F3F-4A46-4ACF-9FC3-0475D3F5C625}" type="pres">
      <dgm:prSet presAssocID="{D47F8343-CCCC-4BE3-A8BC-70ABB7AA31A6}" presName="circle3" presStyleLbl="node1" presStyleIdx="2" presStyleCnt="3"/>
      <dgm:spPr>
        <a:solidFill>
          <a:srgbClr val="FF0000"/>
        </a:solidFill>
      </dgm:spPr>
    </dgm:pt>
    <dgm:pt modelId="{367F0C7D-4F68-43F7-9ABA-E8A6F4B6169B}" type="pres">
      <dgm:prSet presAssocID="{D47F8343-CCCC-4BE3-A8BC-70ABB7AA31A6}" presName="rect3" presStyleLbl="alignAcc1" presStyleIdx="2" presStyleCnt="3"/>
      <dgm:spPr/>
    </dgm:pt>
    <dgm:pt modelId="{3186142A-0D5F-48AF-9A1C-C509084680CC}" type="pres">
      <dgm:prSet presAssocID="{633FA696-76DE-43F8-BD11-D1EE50300363}" presName="rect1ParTxNoCh" presStyleLbl="alignAcc1" presStyleIdx="2" presStyleCnt="3">
        <dgm:presLayoutVars>
          <dgm:chMax val="1"/>
          <dgm:bulletEnabled val="1"/>
        </dgm:presLayoutVars>
      </dgm:prSet>
      <dgm:spPr/>
    </dgm:pt>
    <dgm:pt modelId="{E05A0F1D-BBFE-43C3-AF3F-E214610924B2}" type="pres">
      <dgm:prSet presAssocID="{2B529A4D-34DD-427F-A3EF-F96B88C4B74E}" presName="rect2ParTxNoCh" presStyleLbl="alignAcc1" presStyleIdx="2" presStyleCnt="3">
        <dgm:presLayoutVars>
          <dgm:chMax val="1"/>
          <dgm:bulletEnabled val="1"/>
        </dgm:presLayoutVars>
      </dgm:prSet>
      <dgm:spPr/>
    </dgm:pt>
    <dgm:pt modelId="{DABC972F-6E4F-4ECA-BD91-918AE854E485}" type="pres">
      <dgm:prSet presAssocID="{D47F8343-CCCC-4BE3-A8BC-70ABB7AA31A6}" presName="rect3ParTxNoCh" presStyleLbl="alignAcc1" presStyleIdx="2" presStyleCnt="3">
        <dgm:presLayoutVars>
          <dgm:chMax val="1"/>
          <dgm:bulletEnabled val="1"/>
        </dgm:presLayoutVars>
      </dgm:prSet>
      <dgm:spPr/>
    </dgm:pt>
  </dgm:ptLst>
  <dgm:cxnLst>
    <dgm:cxn modelId="{1EC5060C-57A0-4C85-A0C3-15D89D98E3EA}" type="presOf" srcId="{633FA696-76DE-43F8-BD11-D1EE50300363}" destId="{3186142A-0D5F-48AF-9A1C-C509084680CC}" srcOrd="1" destOrd="0" presId="urn:microsoft.com/office/officeart/2005/8/layout/target3"/>
    <dgm:cxn modelId="{3B46841F-FC48-4244-8AE5-BB22957C31CF}" type="presOf" srcId="{D47F8343-CCCC-4BE3-A8BC-70ABB7AA31A6}" destId="{DABC972F-6E4F-4ECA-BD91-918AE854E485}" srcOrd="1" destOrd="0" presId="urn:microsoft.com/office/officeart/2005/8/layout/target3"/>
    <dgm:cxn modelId="{F0F8C851-9F04-4B6B-B346-EC6B4A97163F}" srcId="{76B5C2B8-814E-4076-B878-74414921473C}" destId="{2B529A4D-34DD-427F-A3EF-F96B88C4B74E}" srcOrd="1" destOrd="0" parTransId="{1FBCC9BA-F61E-4717-BF9D-949D5CECC274}" sibTransId="{199FB41D-309E-40D1-99E9-CEF619128984}"/>
    <dgm:cxn modelId="{EB18FE71-2594-4C5B-A7B5-081855CA8D2D}" type="presOf" srcId="{2B529A4D-34DD-427F-A3EF-F96B88C4B74E}" destId="{D325A39F-EF14-444E-9230-EF3C870BD5A0}" srcOrd="0" destOrd="0" presId="urn:microsoft.com/office/officeart/2005/8/layout/target3"/>
    <dgm:cxn modelId="{803A9194-04B3-40FA-903C-9ABAA5F21B0E}" type="presOf" srcId="{633FA696-76DE-43F8-BD11-D1EE50300363}" destId="{6CC22F8E-43AC-46CE-AB03-CA9C868711D6}" srcOrd="0" destOrd="0" presId="urn:microsoft.com/office/officeart/2005/8/layout/target3"/>
    <dgm:cxn modelId="{D4EF4296-9DAF-4CB1-B7D8-B422836B1260}" srcId="{76B5C2B8-814E-4076-B878-74414921473C}" destId="{633FA696-76DE-43F8-BD11-D1EE50300363}" srcOrd="0" destOrd="0" parTransId="{ACE74C91-1393-4367-91CD-82D54CC7E87B}" sibTransId="{91874E26-4288-4257-AB3F-36032D0A1225}"/>
    <dgm:cxn modelId="{516248BF-C6A4-4A75-8D95-181C5C75E5DB}" srcId="{76B5C2B8-814E-4076-B878-74414921473C}" destId="{D47F8343-CCCC-4BE3-A8BC-70ABB7AA31A6}" srcOrd="2" destOrd="0" parTransId="{40D2F0D3-A6EE-42E4-A217-A456B67F16ED}" sibTransId="{F87C2B94-AB8B-4856-8408-F03A71588799}"/>
    <dgm:cxn modelId="{8508BED0-CA0E-4502-8944-CB543934AFEA}" type="presOf" srcId="{D47F8343-CCCC-4BE3-A8BC-70ABB7AA31A6}" destId="{367F0C7D-4F68-43F7-9ABA-E8A6F4B6169B}" srcOrd="0" destOrd="0" presId="urn:microsoft.com/office/officeart/2005/8/layout/target3"/>
    <dgm:cxn modelId="{E8538BE2-183D-4CB3-8AF2-37FCFEA7490F}" type="presOf" srcId="{2B529A4D-34DD-427F-A3EF-F96B88C4B74E}" destId="{E05A0F1D-BBFE-43C3-AF3F-E214610924B2}" srcOrd="1" destOrd="0" presId="urn:microsoft.com/office/officeart/2005/8/layout/target3"/>
    <dgm:cxn modelId="{15410DE9-A0CD-4BB9-93AE-51DF8E63144A}" type="presOf" srcId="{76B5C2B8-814E-4076-B878-74414921473C}" destId="{37CC3B8A-51B2-43D8-B172-74FA70B77739}" srcOrd="0" destOrd="0" presId="urn:microsoft.com/office/officeart/2005/8/layout/target3"/>
    <dgm:cxn modelId="{AFC0D661-5DE4-458F-96A4-0845EB070F23}" type="presParOf" srcId="{37CC3B8A-51B2-43D8-B172-74FA70B77739}" destId="{CC8E536E-ADAD-4A37-BC5C-A05BCA6F7657}" srcOrd="0" destOrd="0" presId="urn:microsoft.com/office/officeart/2005/8/layout/target3"/>
    <dgm:cxn modelId="{102736AF-65B7-41D7-A96C-35F34B741C05}" type="presParOf" srcId="{37CC3B8A-51B2-43D8-B172-74FA70B77739}" destId="{E21D913F-C927-4738-AFE4-1ED1895E5781}" srcOrd="1" destOrd="0" presId="urn:microsoft.com/office/officeart/2005/8/layout/target3"/>
    <dgm:cxn modelId="{8F09173E-4DA7-45D7-8D9A-58F9C19E66CE}" type="presParOf" srcId="{37CC3B8A-51B2-43D8-B172-74FA70B77739}" destId="{6CC22F8E-43AC-46CE-AB03-CA9C868711D6}" srcOrd="2" destOrd="0" presId="urn:microsoft.com/office/officeart/2005/8/layout/target3"/>
    <dgm:cxn modelId="{BB16DECC-F201-4E32-9991-CA7A64ACABAB}" type="presParOf" srcId="{37CC3B8A-51B2-43D8-B172-74FA70B77739}" destId="{86915CA9-1676-4BA1-9F69-7B6926DC9A84}" srcOrd="3" destOrd="0" presId="urn:microsoft.com/office/officeart/2005/8/layout/target3"/>
    <dgm:cxn modelId="{53889DB9-EB9F-486E-A0B3-F8F8F0D4D997}" type="presParOf" srcId="{37CC3B8A-51B2-43D8-B172-74FA70B77739}" destId="{F332C2CA-4EDD-4949-AFCA-53230DAE8B48}" srcOrd="4" destOrd="0" presId="urn:microsoft.com/office/officeart/2005/8/layout/target3"/>
    <dgm:cxn modelId="{4675257D-0078-46C1-B7D5-67C9455C700F}" type="presParOf" srcId="{37CC3B8A-51B2-43D8-B172-74FA70B77739}" destId="{D325A39F-EF14-444E-9230-EF3C870BD5A0}" srcOrd="5" destOrd="0" presId="urn:microsoft.com/office/officeart/2005/8/layout/target3"/>
    <dgm:cxn modelId="{6058F35A-B733-424C-8A90-D89CE7EE08DE}" type="presParOf" srcId="{37CC3B8A-51B2-43D8-B172-74FA70B77739}" destId="{87874B86-911B-4A9F-A06E-4F1FE184427B}" srcOrd="6" destOrd="0" presId="urn:microsoft.com/office/officeart/2005/8/layout/target3"/>
    <dgm:cxn modelId="{AD0BBE48-3BA5-4E12-A4FB-DFE810E2961A}" type="presParOf" srcId="{37CC3B8A-51B2-43D8-B172-74FA70B77739}" destId="{F1844F3F-4A46-4ACF-9FC3-0475D3F5C625}" srcOrd="7" destOrd="0" presId="urn:microsoft.com/office/officeart/2005/8/layout/target3"/>
    <dgm:cxn modelId="{82860D2E-4FDD-4726-A2A8-03CAED748F10}" type="presParOf" srcId="{37CC3B8A-51B2-43D8-B172-74FA70B77739}" destId="{367F0C7D-4F68-43F7-9ABA-E8A6F4B6169B}" srcOrd="8" destOrd="0" presId="urn:microsoft.com/office/officeart/2005/8/layout/target3"/>
    <dgm:cxn modelId="{D791E5FF-E1A9-4607-B0AC-61B2EDB954F3}" type="presParOf" srcId="{37CC3B8A-51B2-43D8-B172-74FA70B77739}" destId="{3186142A-0D5F-48AF-9A1C-C509084680CC}" srcOrd="9" destOrd="0" presId="urn:microsoft.com/office/officeart/2005/8/layout/target3"/>
    <dgm:cxn modelId="{2F0B80D5-EE50-43C4-9C75-D8A4FC2C1FAD}" type="presParOf" srcId="{37CC3B8A-51B2-43D8-B172-74FA70B77739}" destId="{E05A0F1D-BBFE-43C3-AF3F-E214610924B2}" srcOrd="10" destOrd="0" presId="urn:microsoft.com/office/officeart/2005/8/layout/target3"/>
    <dgm:cxn modelId="{3E108645-0EB8-483C-AF04-8CB8EDA7878D}" type="presParOf" srcId="{37CC3B8A-51B2-43D8-B172-74FA70B77739}" destId="{DABC972F-6E4F-4ECA-BD91-918AE854E485}" srcOrd="11"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381316C-4A3C-448B-BD27-846BB8DDC605}" type="doc">
      <dgm:prSet loTypeId="urn:microsoft.com/office/officeart/2005/8/layout/radial3" loCatId="relationship" qsTypeId="urn:microsoft.com/office/officeart/2005/8/quickstyle/simple1" qsCatId="simple" csTypeId="urn:microsoft.com/office/officeart/2005/8/colors/accent1_2" csCatId="accent1" phldr="1"/>
      <dgm:spPr/>
      <dgm:t>
        <a:bodyPr/>
        <a:lstStyle/>
        <a:p>
          <a:endParaRPr lang="en-US"/>
        </a:p>
      </dgm:t>
    </dgm:pt>
    <dgm:pt modelId="{2D28F76D-7327-4B05-A555-97A96384F96B}">
      <dgm:prSet custT="1"/>
      <dgm:spPr>
        <a:solidFill>
          <a:srgbClr val="FFFF00">
            <a:alpha val="50000"/>
          </a:srgbClr>
        </a:solidFill>
      </dgm:spPr>
      <dgm:t>
        <a:bodyPr/>
        <a:lstStyle/>
        <a:p>
          <a:endParaRPr lang="en-US" sz="6000" b="1" dirty="0"/>
        </a:p>
      </dgm:t>
    </dgm:pt>
    <dgm:pt modelId="{2FF1AEA0-162B-4D9B-8974-C9F53FBBDB47}" type="parTrans" cxnId="{C758D97D-ED4E-4BB5-8618-B5DF0567A7E6}">
      <dgm:prSet/>
      <dgm:spPr/>
      <dgm:t>
        <a:bodyPr/>
        <a:lstStyle/>
        <a:p>
          <a:endParaRPr lang="en-US"/>
        </a:p>
      </dgm:t>
    </dgm:pt>
    <dgm:pt modelId="{90811A25-38CA-4B26-9674-1A9D4DC4E01E}" type="sibTrans" cxnId="{C758D97D-ED4E-4BB5-8618-B5DF0567A7E6}">
      <dgm:prSet/>
      <dgm:spPr/>
      <dgm:t>
        <a:bodyPr/>
        <a:lstStyle/>
        <a:p>
          <a:endParaRPr lang="en-US"/>
        </a:p>
      </dgm:t>
    </dgm:pt>
    <dgm:pt modelId="{F990B5F4-17D1-4D64-950E-B166CA31246C}">
      <dgm:prSet custT="1"/>
      <dgm:spPr>
        <a:solidFill>
          <a:srgbClr val="00B050">
            <a:alpha val="50000"/>
          </a:srgbClr>
        </a:solidFill>
      </dgm:spPr>
      <dgm:t>
        <a:bodyPr/>
        <a:lstStyle/>
        <a:p>
          <a:r>
            <a:rPr lang="en-GB" sz="1400" b="1"/>
            <a:t>Co-ordination: </a:t>
          </a:r>
          <a:endParaRPr lang="en-US" sz="1400" b="1"/>
        </a:p>
      </dgm:t>
    </dgm:pt>
    <dgm:pt modelId="{4AA7AECB-5287-4D57-A4F6-115220EBF84A}" type="parTrans" cxnId="{1DFB7872-3B54-489D-ADB4-9AC0C9A4D575}">
      <dgm:prSet/>
      <dgm:spPr/>
      <dgm:t>
        <a:bodyPr/>
        <a:lstStyle/>
        <a:p>
          <a:endParaRPr lang="en-US"/>
        </a:p>
      </dgm:t>
    </dgm:pt>
    <dgm:pt modelId="{1AD5B3CC-FD8E-41F2-ABF3-C742EA6BE314}" type="sibTrans" cxnId="{1DFB7872-3B54-489D-ADB4-9AC0C9A4D575}">
      <dgm:prSet/>
      <dgm:spPr/>
      <dgm:t>
        <a:bodyPr/>
        <a:lstStyle/>
        <a:p>
          <a:endParaRPr lang="en-US"/>
        </a:p>
      </dgm:t>
    </dgm:pt>
    <dgm:pt modelId="{5BE12217-6D6D-43A5-99BF-3450C224B614}">
      <dgm:prSet custT="1"/>
      <dgm:spPr>
        <a:solidFill>
          <a:schemeClr val="accent3">
            <a:lumMod val="60000"/>
            <a:lumOff val="40000"/>
            <a:alpha val="50000"/>
          </a:schemeClr>
        </a:solidFill>
      </dgm:spPr>
      <dgm:t>
        <a:bodyPr/>
        <a:lstStyle/>
        <a:p>
          <a:r>
            <a:rPr lang="en-GB" sz="1400" b="1" dirty="0"/>
            <a:t>Smooth Working</a:t>
          </a:r>
          <a:endParaRPr lang="en-US" sz="1400" b="1" dirty="0"/>
        </a:p>
      </dgm:t>
    </dgm:pt>
    <dgm:pt modelId="{A304D545-ABEA-466A-B0AD-D7BCF81BF48B}" type="parTrans" cxnId="{E4742259-A703-40CA-84D9-BA10F4EAE90C}">
      <dgm:prSet/>
      <dgm:spPr/>
      <dgm:t>
        <a:bodyPr/>
        <a:lstStyle/>
        <a:p>
          <a:endParaRPr lang="en-US"/>
        </a:p>
      </dgm:t>
    </dgm:pt>
    <dgm:pt modelId="{FE7CE7F7-C161-4883-9C3F-8231EEEDCDCB}" type="sibTrans" cxnId="{E4742259-A703-40CA-84D9-BA10F4EAE90C}">
      <dgm:prSet/>
      <dgm:spPr/>
      <dgm:t>
        <a:bodyPr/>
        <a:lstStyle/>
        <a:p>
          <a:endParaRPr lang="en-US"/>
        </a:p>
      </dgm:t>
    </dgm:pt>
    <dgm:pt modelId="{FFD63BD0-9A2E-4830-977B-88670C65EEDA}">
      <dgm:prSet custT="1"/>
      <dgm:spPr>
        <a:solidFill>
          <a:srgbClr val="FF0000">
            <a:alpha val="50000"/>
          </a:srgbClr>
        </a:solidFill>
      </dgm:spPr>
      <dgm:t>
        <a:bodyPr/>
        <a:lstStyle/>
        <a:p>
          <a:r>
            <a:rPr lang="en-GB" sz="1400" b="1" dirty="0"/>
            <a:t>Effective Decision-Making</a:t>
          </a:r>
          <a:endParaRPr lang="en-US" sz="1400" b="1" dirty="0"/>
        </a:p>
      </dgm:t>
    </dgm:pt>
    <dgm:pt modelId="{C27212F0-83B4-46DA-9F71-B85842A96B22}" type="parTrans" cxnId="{1CCED99B-3D3A-4365-B28B-DCE15907969C}">
      <dgm:prSet/>
      <dgm:spPr/>
      <dgm:t>
        <a:bodyPr/>
        <a:lstStyle/>
        <a:p>
          <a:endParaRPr lang="en-US"/>
        </a:p>
      </dgm:t>
    </dgm:pt>
    <dgm:pt modelId="{B8A2E236-6FC0-45DB-BFBA-BF31D2D54551}" type="sibTrans" cxnId="{1CCED99B-3D3A-4365-B28B-DCE15907969C}">
      <dgm:prSet/>
      <dgm:spPr/>
      <dgm:t>
        <a:bodyPr/>
        <a:lstStyle/>
        <a:p>
          <a:endParaRPr lang="en-US"/>
        </a:p>
      </dgm:t>
    </dgm:pt>
    <dgm:pt modelId="{176BD98A-D900-4B12-AD67-65867EEF4360}">
      <dgm:prSet custT="1"/>
      <dgm:spPr>
        <a:solidFill>
          <a:schemeClr val="accent6">
            <a:lumMod val="40000"/>
            <a:lumOff val="60000"/>
            <a:alpha val="50000"/>
          </a:schemeClr>
        </a:solidFill>
      </dgm:spPr>
      <dgm:t>
        <a:bodyPr/>
        <a:lstStyle/>
        <a:p>
          <a:r>
            <a:rPr lang="en-GB" sz="1400" b="1" dirty="0"/>
            <a:t>Managerial Efficiency</a:t>
          </a:r>
          <a:endParaRPr lang="en-US" sz="1400" b="1" dirty="0"/>
        </a:p>
      </dgm:t>
    </dgm:pt>
    <dgm:pt modelId="{4C653634-68CC-4088-A212-A17AE3BF4B07}" type="parTrans" cxnId="{2B5F4289-35F4-48F3-8D48-E864A233ACF1}">
      <dgm:prSet/>
      <dgm:spPr/>
      <dgm:t>
        <a:bodyPr/>
        <a:lstStyle/>
        <a:p>
          <a:endParaRPr lang="en-US"/>
        </a:p>
      </dgm:t>
    </dgm:pt>
    <dgm:pt modelId="{F019A53D-C9D9-4D0A-87D6-4BB5BA6CB3D5}" type="sibTrans" cxnId="{2B5F4289-35F4-48F3-8D48-E864A233ACF1}">
      <dgm:prSet/>
      <dgm:spPr/>
      <dgm:t>
        <a:bodyPr/>
        <a:lstStyle/>
        <a:p>
          <a:endParaRPr lang="en-US"/>
        </a:p>
      </dgm:t>
    </dgm:pt>
    <dgm:pt modelId="{345CA9EA-0AB9-4F50-8035-30A2A1A121B7}">
      <dgm:prSet custT="1"/>
      <dgm:spPr>
        <a:solidFill>
          <a:schemeClr val="accent3">
            <a:lumMod val="60000"/>
            <a:lumOff val="40000"/>
            <a:alpha val="50000"/>
          </a:schemeClr>
        </a:solidFill>
      </dgm:spPr>
      <dgm:t>
        <a:bodyPr/>
        <a:lstStyle/>
        <a:p>
          <a:r>
            <a:rPr lang="en-GB" sz="1400" b="1" dirty="0"/>
            <a:t>Co-operation</a:t>
          </a:r>
          <a:endParaRPr lang="en-US" sz="1400" b="1" dirty="0"/>
        </a:p>
      </dgm:t>
    </dgm:pt>
    <dgm:pt modelId="{C4D589CB-1178-42E2-B299-693B6B495D11}" type="parTrans" cxnId="{CC4247C1-57D3-4299-8FD4-840BB3FBB11D}">
      <dgm:prSet/>
      <dgm:spPr/>
      <dgm:t>
        <a:bodyPr/>
        <a:lstStyle/>
        <a:p>
          <a:endParaRPr lang="en-US"/>
        </a:p>
      </dgm:t>
    </dgm:pt>
    <dgm:pt modelId="{493203BE-35FB-4E41-8A21-2225B8AB678C}" type="sibTrans" cxnId="{CC4247C1-57D3-4299-8FD4-840BB3FBB11D}">
      <dgm:prSet/>
      <dgm:spPr/>
      <dgm:t>
        <a:bodyPr/>
        <a:lstStyle/>
        <a:p>
          <a:endParaRPr lang="en-US"/>
        </a:p>
      </dgm:t>
    </dgm:pt>
    <dgm:pt modelId="{5AD3B10F-F170-4A24-B24F-820F17E2C725}">
      <dgm:prSet custT="1"/>
      <dgm:spPr>
        <a:solidFill>
          <a:srgbClr val="92D050">
            <a:alpha val="50000"/>
          </a:srgbClr>
        </a:solidFill>
      </dgm:spPr>
      <dgm:t>
        <a:bodyPr/>
        <a:lstStyle/>
        <a:p>
          <a:r>
            <a:rPr lang="en-GB" sz="1400" b="1" dirty="0"/>
            <a:t>Effective Leadership</a:t>
          </a:r>
          <a:endParaRPr lang="en-US" sz="1400" b="1" dirty="0"/>
        </a:p>
      </dgm:t>
    </dgm:pt>
    <dgm:pt modelId="{42894588-02AF-4562-A82D-B2C656FBE63F}" type="parTrans" cxnId="{DE7B3A19-5103-4AE3-9B5E-B23F75FAA125}">
      <dgm:prSet/>
      <dgm:spPr/>
      <dgm:t>
        <a:bodyPr/>
        <a:lstStyle/>
        <a:p>
          <a:endParaRPr lang="en-US"/>
        </a:p>
      </dgm:t>
    </dgm:pt>
    <dgm:pt modelId="{D90F5082-5950-40B5-A365-FD057AACC332}" type="sibTrans" cxnId="{DE7B3A19-5103-4AE3-9B5E-B23F75FAA125}">
      <dgm:prSet/>
      <dgm:spPr/>
      <dgm:t>
        <a:bodyPr/>
        <a:lstStyle/>
        <a:p>
          <a:endParaRPr lang="en-US"/>
        </a:p>
      </dgm:t>
    </dgm:pt>
    <dgm:pt modelId="{30286DA5-A37B-4A11-B11D-CE469418D9E8}">
      <dgm:prSet custT="1"/>
      <dgm:spPr>
        <a:solidFill>
          <a:srgbClr val="FFC000">
            <a:alpha val="50000"/>
          </a:srgbClr>
        </a:solidFill>
      </dgm:spPr>
      <dgm:t>
        <a:bodyPr/>
        <a:lstStyle/>
        <a:p>
          <a:r>
            <a:rPr lang="en-GB" sz="1400" b="1" dirty="0"/>
            <a:t>Job Satisfaction</a:t>
          </a:r>
          <a:endParaRPr lang="en-US" sz="1400" b="1" dirty="0"/>
        </a:p>
      </dgm:t>
    </dgm:pt>
    <dgm:pt modelId="{06963187-6391-4129-BFDF-1B972244BEC7}" type="parTrans" cxnId="{0F8735B3-8AEB-41B3-9A78-6791EA8B12F5}">
      <dgm:prSet/>
      <dgm:spPr/>
      <dgm:t>
        <a:bodyPr/>
        <a:lstStyle/>
        <a:p>
          <a:endParaRPr lang="en-US"/>
        </a:p>
      </dgm:t>
    </dgm:pt>
    <dgm:pt modelId="{98F15A6C-7C24-4A3D-8737-C1A9FDC1F3A3}" type="sibTrans" cxnId="{0F8735B3-8AEB-41B3-9A78-6791EA8B12F5}">
      <dgm:prSet/>
      <dgm:spPr/>
      <dgm:t>
        <a:bodyPr/>
        <a:lstStyle/>
        <a:p>
          <a:endParaRPr lang="en-US"/>
        </a:p>
      </dgm:t>
    </dgm:pt>
    <dgm:pt modelId="{84F66DED-DAFF-4654-B11C-2486F930196F}">
      <dgm:prSet custT="1"/>
      <dgm:spPr/>
      <dgm:t>
        <a:bodyPr/>
        <a:lstStyle/>
        <a:p>
          <a:r>
            <a:rPr lang="en-GB" sz="1400" b="1" dirty="0"/>
            <a:t>Increases Productivity </a:t>
          </a:r>
          <a:endParaRPr lang="en-US" sz="1400" b="1" dirty="0"/>
        </a:p>
      </dgm:t>
    </dgm:pt>
    <dgm:pt modelId="{DD944B8B-784B-42AA-846F-26F3E7D0F193}" type="parTrans" cxnId="{87B0F319-6DD1-4987-BC5C-A770CD8290AA}">
      <dgm:prSet/>
      <dgm:spPr/>
      <dgm:t>
        <a:bodyPr/>
        <a:lstStyle/>
        <a:p>
          <a:endParaRPr lang="en-US"/>
        </a:p>
      </dgm:t>
    </dgm:pt>
    <dgm:pt modelId="{67C980A6-109A-4A89-96F5-604A230802B4}" type="sibTrans" cxnId="{87B0F319-6DD1-4987-BC5C-A770CD8290AA}">
      <dgm:prSet/>
      <dgm:spPr/>
      <dgm:t>
        <a:bodyPr/>
        <a:lstStyle/>
        <a:p>
          <a:endParaRPr lang="en-US"/>
        </a:p>
      </dgm:t>
    </dgm:pt>
    <dgm:pt modelId="{407D2ACA-362A-493F-81AE-62A7464B4CEB}" type="pres">
      <dgm:prSet presAssocID="{4381316C-4A3C-448B-BD27-846BB8DDC605}" presName="composite" presStyleCnt="0">
        <dgm:presLayoutVars>
          <dgm:chMax val="1"/>
          <dgm:dir/>
          <dgm:resizeHandles val="exact"/>
        </dgm:presLayoutVars>
      </dgm:prSet>
      <dgm:spPr/>
    </dgm:pt>
    <dgm:pt modelId="{46A0EDCF-6790-4DD0-8C18-D01BB6F613DA}" type="pres">
      <dgm:prSet presAssocID="{4381316C-4A3C-448B-BD27-846BB8DDC605}" presName="radial" presStyleCnt="0">
        <dgm:presLayoutVars>
          <dgm:animLvl val="ctr"/>
        </dgm:presLayoutVars>
      </dgm:prSet>
      <dgm:spPr/>
    </dgm:pt>
    <dgm:pt modelId="{89CF229C-38EF-4493-A552-7A764335BDAD}" type="pres">
      <dgm:prSet presAssocID="{2D28F76D-7327-4B05-A555-97A96384F96B}" presName="centerShape" presStyleLbl="vennNode1" presStyleIdx="0" presStyleCnt="9" custLinFactNeighborX="1180" custLinFactNeighborY="2293"/>
      <dgm:spPr/>
    </dgm:pt>
    <dgm:pt modelId="{A7BC6C83-A487-4064-8F26-158C9D1EF266}" type="pres">
      <dgm:prSet presAssocID="{F990B5F4-17D1-4D64-950E-B166CA31246C}" presName="node" presStyleLbl="vennNode1" presStyleIdx="1" presStyleCnt="9">
        <dgm:presLayoutVars>
          <dgm:bulletEnabled val="1"/>
        </dgm:presLayoutVars>
      </dgm:prSet>
      <dgm:spPr/>
    </dgm:pt>
    <dgm:pt modelId="{BC0BA740-4C87-4DD1-814B-FBBB6661935D}" type="pres">
      <dgm:prSet presAssocID="{5BE12217-6D6D-43A5-99BF-3450C224B614}" presName="node" presStyleLbl="vennNode1" presStyleIdx="2" presStyleCnt="9">
        <dgm:presLayoutVars>
          <dgm:bulletEnabled val="1"/>
        </dgm:presLayoutVars>
      </dgm:prSet>
      <dgm:spPr/>
    </dgm:pt>
    <dgm:pt modelId="{5062AA1C-5F23-4C1C-8FE5-19D8B0C6237F}" type="pres">
      <dgm:prSet presAssocID="{FFD63BD0-9A2E-4830-977B-88670C65EEDA}" presName="node" presStyleLbl="vennNode1" presStyleIdx="3" presStyleCnt="9">
        <dgm:presLayoutVars>
          <dgm:bulletEnabled val="1"/>
        </dgm:presLayoutVars>
      </dgm:prSet>
      <dgm:spPr/>
    </dgm:pt>
    <dgm:pt modelId="{4C55149D-99D8-4BB8-8B45-5F7D999A1CDC}" type="pres">
      <dgm:prSet presAssocID="{176BD98A-D900-4B12-AD67-65867EEF4360}" presName="node" presStyleLbl="vennNode1" presStyleIdx="4" presStyleCnt="9">
        <dgm:presLayoutVars>
          <dgm:bulletEnabled val="1"/>
        </dgm:presLayoutVars>
      </dgm:prSet>
      <dgm:spPr/>
    </dgm:pt>
    <dgm:pt modelId="{C16685E6-0CA7-47F2-A798-ED8738D667ED}" type="pres">
      <dgm:prSet presAssocID="{345CA9EA-0AB9-4F50-8035-30A2A1A121B7}" presName="node" presStyleLbl="vennNode1" presStyleIdx="5" presStyleCnt="9">
        <dgm:presLayoutVars>
          <dgm:bulletEnabled val="1"/>
        </dgm:presLayoutVars>
      </dgm:prSet>
      <dgm:spPr/>
    </dgm:pt>
    <dgm:pt modelId="{31A55D36-52FE-487B-A5D7-30A457E253C5}" type="pres">
      <dgm:prSet presAssocID="{5AD3B10F-F170-4A24-B24F-820F17E2C725}" presName="node" presStyleLbl="vennNode1" presStyleIdx="6" presStyleCnt="9">
        <dgm:presLayoutVars>
          <dgm:bulletEnabled val="1"/>
        </dgm:presLayoutVars>
      </dgm:prSet>
      <dgm:spPr/>
    </dgm:pt>
    <dgm:pt modelId="{11A4DF22-1287-41B8-BCDF-3B28F4BF1024}" type="pres">
      <dgm:prSet presAssocID="{30286DA5-A37B-4A11-B11D-CE469418D9E8}" presName="node" presStyleLbl="vennNode1" presStyleIdx="7" presStyleCnt="9">
        <dgm:presLayoutVars>
          <dgm:bulletEnabled val="1"/>
        </dgm:presLayoutVars>
      </dgm:prSet>
      <dgm:spPr/>
    </dgm:pt>
    <dgm:pt modelId="{4A8C3A1F-9A57-4EB5-8195-FA9A377657C1}" type="pres">
      <dgm:prSet presAssocID="{84F66DED-DAFF-4654-B11C-2486F930196F}" presName="node" presStyleLbl="vennNode1" presStyleIdx="8" presStyleCnt="9">
        <dgm:presLayoutVars>
          <dgm:bulletEnabled val="1"/>
        </dgm:presLayoutVars>
      </dgm:prSet>
      <dgm:spPr/>
    </dgm:pt>
  </dgm:ptLst>
  <dgm:cxnLst>
    <dgm:cxn modelId="{DE7B3A19-5103-4AE3-9B5E-B23F75FAA125}" srcId="{2D28F76D-7327-4B05-A555-97A96384F96B}" destId="{5AD3B10F-F170-4A24-B24F-820F17E2C725}" srcOrd="5" destOrd="0" parTransId="{42894588-02AF-4562-A82D-B2C656FBE63F}" sibTransId="{D90F5082-5950-40B5-A365-FD057AACC332}"/>
    <dgm:cxn modelId="{87B0F319-6DD1-4987-BC5C-A770CD8290AA}" srcId="{2D28F76D-7327-4B05-A555-97A96384F96B}" destId="{84F66DED-DAFF-4654-B11C-2486F930196F}" srcOrd="7" destOrd="0" parTransId="{DD944B8B-784B-42AA-846F-26F3E7D0F193}" sibTransId="{67C980A6-109A-4A89-96F5-604A230802B4}"/>
    <dgm:cxn modelId="{E7D67A1D-D187-4E6A-A307-ABD420302BC7}" type="presOf" srcId="{5BE12217-6D6D-43A5-99BF-3450C224B614}" destId="{BC0BA740-4C87-4DD1-814B-FBBB6661935D}" srcOrd="0" destOrd="0" presId="urn:microsoft.com/office/officeart/2005/8/layout/radial3"/>
    <dgm:cxn modelId="{FF9AD825-F419-4235-BCCC-5076021B94CD}" type="presOf" srcId="{FFD63BD0-9A2E-4830-977B-88670C65EEDA}" destId="{5062AA1C-5F23-4C1C-8FE5-19D8B0C6237F}" srcOrd="0" destOrd="0" presId="urn:microsoft.com/office/officeart/2005/8/layout/radial3"/>
    <dgm:cxn modelId="{7617D041-F87F-4ABC-9BC5-32FC40B6E23B}" type="presOf" srcId="{345CA9EA-0AB9-4F50-8035-30A2A1A121B7}" destId="{C16685E6-0CA7-47F2-A798-ED8738D667ED}" srcOrd="0" destOrd="0" presId="urn:microsoft.com/office/officeart/2005/8/layout/radial3"/>
    <dgm:cxn modelId="{46407B6A-7672-4712-8583-BAC73C63886B}" type="presOf" srcId="{F990B5F4-17D1-4D64-950E-B166CA31246C}" destId="{A7BC6C83-A487-4064-8F26-158C9D1EF266}" srcOrd="0" destOrd="0" presId="urn:microsoft.com/office/officeart/2005/8/layout/radial3"/>
    <dgm:cxn modelId="{1DFB7872-3B54-489D-ADB4-9AC0C9A4D575}" srcId="{2D28F76D-7327-4B05-A555-97A96384F96B}" destId="{F990B5F4-17D1-4D64-950E-B166CA31246C}" srcOrd="0" destOrd="0" parTransId="{4AA7AECB-5287-4D57-A4F6-115220EBF84A}" sibTransId="{1AD5B3CC-FD8E-41F2-ABF3-C742EA6BE314}"/>
    <dgm:cxn modelId="{D42C6856-C8DB-44C7-9CF0-4F074D654DF6}" type="presOf" srcId="{5AD3B10F-F170-4A24-B24F-820F17E2C725}" destId="{31A55D36-52FE-487B-A5D7-30A457E253C5}" srcOrd="0" destOrd="0" presId="urn:microsoft.com/office/officeart/2005/8/layout/radial3"/>
    <dgm:cxn modelId="{E4742259-A703-40CA-84D9-BA10F4EAE90C}" srcId="{2D28F76D-7327-4B05-A555-97A96384F96B}" destId="{5BE12217-6D6D-43A5-99BF-3450C224B614}" srcOrd="1" destOrd="0" parTransId="{A304D545-ABEA-466A-B0AD-D7BCF81BF48B}" sibTransId="{FE7CE7F7-C161-4883-9C3F-8231EEEDCDCB}"/>
    <dgm:cxn modelId="{C758D97D-ED4E-4BB5-8618-B5DF0567A7E6}" srcId="{4381316C-4A3C-448B-BD27-846BB8DDC605}" destId="{2D28F76D-7327-4B05-A555-97A96384F96B}" srcOrd="0" destOrd="0" parTransId="{2FF1AEA0-162B-4D9B-8974-C9F53FBBDB47}" sibTransId="{90811A25-38CA-4B26-9674-1A9D4DC4E01E}"/>
    <dgm:cxn modelId="{2B5F4289-35F4-48F3-8D48-E864A233ACF1}" srcId="{2D28F76D-7327-4B05-A555-97A96384F96B}" destId="{176BD98A-D900-4B12-AD67-65867EEF4360}" srcOrd="3" destOrd="0" parTransId="{4C653634-68CC-4088-A212-A17AE3BF4B07}" sibTransId="{F019A53D-C9D9-4D0A-87D6-4BB5BA6CB3D5}"/>
    <dgm:cxn modelId="{D6F30798-348E-4A86-BE9E-5816E8865829}" type="presOf" srcId="{2D28F76D-7327-4B05-A555-97A96384F96B}" destId="{89CF229C-38EF-4493-A552-7A764335BDAD}" srcOrd="0" destOrd="0" presId="urn:microsoft.com/office/officeart/2005/8/layout/radial3"/>
    <dgm:cxn modelId="{1CCED99B-3D3A-4365-B28B-DCE15907969C}" srcId="{2D28F76D-7327-4B05-A555-97A96384F96B}" destId="{FFD63BD0-9A2E-4830-977B-88670C65EEDA}" srcOrd="2" destOrd="0" parTransId="{C27212F0-83B4-46DA-9F71-B85842A96B22}" sibTransId="{B8A2E236-6FC0-45DB-BFBA-BF31D2D54551}"/>
    <dgm:cxn modelId="{0F8735B3-8AEB-41B3-9A78-6791EA8B12F5}" srcId="{2D28F76D-7327-4B05-A555-97A96384F96B}" destId="{30286DA5-A37B-4A11-B11D-CE469418D9E8}" srcOrd="6" destOrd="0" parTransId="{06963187-6391-4129-BFDF-1B972244BEC7}" sibTransId="{98F15A6C-7C24-4A3D-8737-C1A9FDC1F3A3}"/>
    <dgm:cxn modelId="{CC4247C1-57D3-4299-8FD4-840BB3FBB11D}" srcId="{2D28F76D-7327-4B05-A555-97A96384F96B}" destId="{345CA9EA-0AB9-4F50-8035-30A2A1A121B7}" srcOrd="4" destOrd="0" parTransId="{C4D589CB-1178-42E2-B299-693B6B495D11}" sibTransId="{493203BE-35FB-4E41-8A21-2225B8AB678C}"/>
    <dgm:cxn modelId="{66C736C6-008B-4B3A-A9D2-6CC9086B3393}" type="presOf" srcId="{84F66DED-DAFF-4654-B11C-2486F930196F}" destId="{4A8C3A1F-9A57-4EB5-8195-FA9A377657C1}" srcOrd="0" destOrd="0" presId="urn:microsoft.com/office/officeart/2005/8/layout/radial3"/>
    <dgm:cxn modelId="{AD97A1D9-5DA8-453C-AC66-02C86A89BBC7}" type="presOf" srcId="{30286DA5-A37B-4A11-B11D-CE469418D9E8}" destId="{11A4DF22-1287-41B8-BCDF-3B28F4BF1024}" srcOrd="0" destOrd="0" presId="urn:microsoft.com/office/officeart/2005/8/layout/radial3"/>
    <dgm:cxn modelId="{87EA5CFD-75F7-4903-AA8F-0DFBE28A7DE2}" type="presOf" srcId="{4381316C-4A3C-448B-BD27-846BB8DDC605}" destId="{407D2ACA-362A-493F-81AE-62A7464B4CEB}" srcOrd="0" destOrd="0" presId="urn:microsoft.com/office/officeart/2005/8/layout/radial3"/>
    <dgm:cxn modelId="{2D8147FD-DB7B-424A-84E4-6926BE2E1031}" type="presOf" srcId="{176BD98A-D900-4B12-AD67-65867EEF4360}" destId="{4C55149D-99D8-4BB8-8B45-5F7D999A1CDC}" srcOrd="0" destOrd="0" presId="urn:microsoft.com/office/officeart/2005/8/layout/radial3"/>
    <dgm:cxn modelId="{DC3DE03D-273C-4E58-8A0D-B5E67B423541}" type="presParOf" srcId="{407D2ACA-362A-493F-81AE-62A7464B4CEB}" destId="{46A0EDCF-6790-4DD0-8C18-D01BB6F613DA}" srcOrd="0" destOrd="0" presId="urn:microsoft.com/office/officeart/2005/8/layout/radial3"/>
    <dgm:cxn modelId="{C7D3252F-A718-42E2-9409-D18572499A9B}" type="presParOf" srcId="{46A0EDCF-6790-4DD0-8C18-D01BB6F613DA}" destId="{89CF229C-38EF-4493-A552-7A764335BDAD}" srcOrd="0" destOrd="0" presId="urn:microsoft.com/office/officeart/2005/8/layout/radial3"/>
    <dgm:cxn modelId="{9BE50354-B141-47EA-A891-2B84256D408B}" type="presParOf" srcId="{46A0EDCF-6790-4DD0-8C18-D01BB6F613DA}" destId="{A7BC6C83-A487-4064-8F26-158C9D1EF266}" srcOrd="1" destOrd="0" presId="urn:microsoft.com/office/officeart/2005/8/layout/radial3"/>
    <dgm:cxn modelId="{EC437EB8-EE32-4B5C-9DD1-52985D6FDC53}" type="presParOf" srcId="{46A0EDCF-6790-4DD0-8C18-D01BB6F613DA}" destId="{BC0BA740-4C87-4DD1-814B-FBBB6661935D}" srcOrd="2" destOrd="0" presId="urn:microsoft.com/office/officeart/2005/8/layout/radial3"/>
    <dgm:cxn modelId="{99C7BD0C-D085-4E5E-80AA-6D833A6A8E95}" type="presParOf" srcId="{46A0EDCF-6790-4DD0-8C18-D01BB6F613DA}" destId="{5062AA1C-5F23-4C1C-8FE5-19D8B0C6237F}" srcOrd="3" destOrd="0" presId="urn:microsoft.com/office/officeart/2005/8/layout/radial3"/>
    <dgm:cxn modelId="{1874CF82-E4C8-45B1-8C68-BF4E9941C9EA}" type="presParOf" srcId="{46A0EDCF-6790-4DD0-8C18-D01BB6F613DA}" destId="{4C55149D-99D8-4BB8-8B45-5F7D999A1CDC}" srcOrd="4" destOrd="0" presId="urn:microsoft.com/office/officeart/2005/8/layout/radial3"/>
    <dgm:cxn modelId="{FA9F8C91-FD4C-4901-AD0D-F9668D1BBA6B}" type="presParOf" srcId="{46A0EDCF-6790-4DD0-8C18-D01BB6F613DA}" destId="{C16685E6-0CA7-47F2-A798-ED8738D667ED}" srcOrd="5" destOrd="0" presId="urn:microsoft.com/office/officeart/2005/8/layout/radial3"/>
    <dgm:cxn modelId="{0C278985-D618-43A6-9346-5B640889F04D}" type="presParOf" srcId="{46A0EDCF-6790-4DD0-8C18-D01BB6F613DA}" destId="{31A55D36-52FE-487B-A5D7-30A457E253C5}" srcOrd="6" destOrd="0" presId="urn:microsoft.com/office/officeart/2005/8/layout/radial3"/>
    <dgm:cxn modelId="{751A8B31-9F2C-4D4F-BFCF-17D92C96E7C8}" type="presParOf" srcId="{46A0EDCF-6790-4DD0-8C18-D01BB6F613DA}" destId="{11A4DF22-1287-41B8-BCDF-3B28F4BF1024}" srcOrd="7" destOrd="0" presId="urn:microsoft.com/office/officeart/2005/8/layout/radial3"/>
    <dgm:cxn modelId="{E8974233-E7A5-4D82-BA83-3C67B362851A}" type="presParOf" srcId="{46A0EDCF-6790-4DD0-8C18-D01BB6F613DA}" destId="{4A8C3A1F-9A57-4EB5-8195-FA9A377657C1}" srcOrd="8" destOrd="0" presId="urn:microsoft.com/office/officeart/2005/8/layout/radial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58D980-80C5-4AEC-BC74-990012F78925}">
      <dsp:nvSpPr>
        <dsp:cNvPr id="0" name=""/>
        <dsp:cNvSpPr/>
      </dsp:nvSpPr>
      <dsp:spPr>
        <a:xfrm>
          <a:off x="-5763495" y="-877761"/>
          <a:ext cx="6827395" cy="6827395"/>
        </a:xfrm>
        <a:prstGeom prst="blockArc">
          <a:avLst>
            <a:gd name="adj1" fmla="val 18900000"/>
            <a:gd name="adj2" fmla="val 2700000"/>
            <a:gd name="adj3" fmla="val 316"/>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71A1F1E-58F1-4BC1-854C-FBB44F2DCE2E}">
      <dsp:nvSpPr>
        <dsp:cNvPr id="0" name=""/>
        <dsp:cNvSpPr/>
      </dsp:nvSpPr>
      <dsp:spPr>
        <a:xfrm>
          <a:off x="703075" y="316890"/>
          <a:ext cx="9391216" cy="63418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3386" tIns="48260" rIns="48260" bIns="4826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Boots- overview. </a:t>
          </a:r>
        </a:p>
      </dsp:txBody>
      <dsp:txXfrm>
        <a:off x="703075" y="316890"/>
        <a:ext cx="9391216" cy="634186"/>
      </dsp:txXfrm>
    </dsp:sp>
    <dsp:sp modelId="{F462BCCA-FAD1-4722-BB01-2A1844466B52}">
      <dsp:nvSpPr>
        <dsp:cNvPr id="0" name=""/>
        <dsp:cNvSpPr/>
      </dsp:nvSpPr>
      <dsp:spPr>
        <a:xfrm>
          <a:off x="52433" y="237617"/>
          <a:ext cx="792733" cy="792733"/>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2F4C977-ADD5-4872-A23E-6694CB997C11}">
      <dsp:nvSpPr>
        <dsp:cNvPr id="0" name=""/>
        <dsp:cNvSpPr/>
      </dsp:nvSpPr>
      <dsp:spPr>
        <a:xfrm>
          <a:off x="1003216" y="2173225"/>
          <a:ext cx="9445327" cy="634186"/>
        </a:xfrm>
        <a:prstGeom prst="rect">
          <a:avLst/>
        </a:prstGeom>
        <a:solidFill>
          <a:srgbClr val="FFFF0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3386" tIns="48260" rIns="48260" bIns="48260" numCol="1" spcCol="1270" anchor="ctr" anchorCtr="0">
          <a:noAutofit/>
        </a:bodyPr>
        <a:lstStyle/>
        <a:p>
          <a:pPr marL="0" lvl="0" indent="0" algn="l" defTabSz="844550">
            <a:lnSpc>
              <a:spcPct val="90000"/>
            </a:lnSpc>
            <a:spcBef>
              <a:spcPct val="0"/>
            </a:spcBef>
            <a:spcAft>
              <a:spcPct val="35000"/>
            </a:spcAft>
            <a:buNone/>
          </a:pPr>
          <a:r>
            <a:rPr lang="en-GB" sz="1900" b="0" i="0" kern="1200" dirty="0">
              <a:solidFill>
                <a:schemeClr val="tx1"/>
              </a:solidFill>
            </a:rPr>
            <a:t>The channels of communication.</a:t>
          </a:r>
          <a:endParaRPr lang="en-US" sz="1900" kern="1200" dirty="0">
            <a:solidFill>
              <a:schemeClr val="tx1"/>
            </a:solidFill>
          </a:endParaRPr>
        </a:p>
      </dsp:txBody>
      <dsp:txXfrm>
        <a:off x="1003216" y="2173225"/>
        <a:ext cx="9445327" cy="634186"/>
      </dsp:txXfrm>
    </dsp:sp>
    <dsp:sp modelId="{F6CDCB27-2B9B-48DF-800A-B6A2A367FE00}">
      <dsp:nvSpPr>
        <dsp:cNvPr id="0" name=""/>
        <dsp:cNvSpPr/>
      </dsp:nvSpPr>
      <dsp:spPr>
        <a:xfrm>
          <a:off x="633980" y="2164448"/>
          <a:ext cx="792733" cy="792733"/>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33429D9-0B31-44C9-8139-C0059D14C48D}">
      <dsp:nvSpPr>
        <dsp:cNvPr id="0" name=""/>
        <dsp:cNvSpPr/>
      </dsp:nvSpPr>
      <dsp:spPr>
        <a:xfrm>
          <a:off x="1027207" y="3157629"/>
          <a:ext cx="9421336" cy="634186"/>
        </a:xfrm>
        <a:prstGeom prst="rect">
          <a:avLst/>
        </a:prstGeom>
        <a:solidFill>
          <a:srgbClr val="FFC00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3386" tIns="48260" rIns="48260" bIns="4826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Barriers in the communication process.</a:t>
          </a:r>
          <a:endParaRPr lang="en-US" sz="1900" kern="1200" dirty="0">
            <a:solidFill>
              <a:schemeClr val="tx1"/>
            </a:solidFill>
          </a:endParaRPr>
        </a:p>
      </dsp:txBody>
      <dsp:txXfrm>
        <a:off x="1027207" y="3157629"/>
        <a:ext cx="9421336" cy="634186"/>
      </dsp:txXfrm>
    </dsp:sp>
    <dsp:sp modelId="{0163BF63-68C3-4797-BFAD-CD736F368FC8}">
      <dsp:nvSpPr>
        <dsp:cNvPr id="0" name=""/>
        <dsp:cNvSpPr/>
      </dsp:nvSpPr>
      <dsp:spPr>
        <a:xfrm>
          <a:off x="646349" y="2139569"/>
          <a:ext cx="792733" cy="792733"/>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849756E-45EB-4DDD-A66F-303345DE3F08}">
      <dsp:nvSpPr>
        <dsp:cNvPr id="0" name=""/>
        <dsp:cNvSpPr/>
      </dsp:nvSpPr>
      <dsp:spPr>
        <a:xfrm>
          <a:off x="585640" y="4020573"/>
          <a:ext cx="9468090" cy="63418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3386" tIns="48260" rIns="48260" bIns="48260" numCol="1" spcCol="1270" anchor="ctr" anchorCtr="0">
          <a:noAutofit/>
        </a:bodyPr>
        <a:lstStyle/>
        <a:p>
          <a:pPr marL="0" lvl="0" indent="0" algn="l" defTabSz="844550">
            <a:lnSpc>
              <a:spcPct val="90000"/>
            </a:lnSpc>
            <a:spcBef>
              <a:spcPct val="0"/>
            </a:spcBef>
            <a:spcAft>
              <a:spcPct val="35000"/>
            </a:spcAft>
            <a:buNone/>
          </a:pPr>
          <a:r>
            <a:rPr lang="en-GB" sz="1900" b="0" i="0" kern="1200" dirty="0">
              <a:solidFill>
                <a:schemeClr val="tx1"/>
              </a:solidFill>
            </a:rPr>
            <a:t>The impact of effective communication on the organisation’s business process.</a:t>
          </a:r>
          <a:endParaRPr lang="en-US" sz="1900" kern="1200" dirty="0">
            <a:solidFill>
              <a:schemeClr val="tx1"/>
            </a:solidFill>
          </a:endParaRPr>
        </a:p>
      </dsp:txBody>
      <dsp:txXfrm>
        <a:off x="585640" y="4020573"/>
        <a:ext cx="9468090" cy="634186"/>
      </dsp:txXfrm>
    </dsp:sp>
    <dsp:sp modelId="{F6F36EAC-90F0-4230-AC1F-FEA1BD3A7FE3}">
      <dsp:nvSpPr>
        <dsp:cNvPr id="0" name=""/>
        <dsp:cNvSpPr/>
      </dsp:nvSpPr>
      <dsp:spPr>
        <a:xfrm>
          <a:off x="506873" y="3090545"/>
          <a:ext cx="792733" cy="792733"/>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CBE3DD2-DEB5-4F26-AE24-DA6C745F01A3}">
      <dsp:nvSpPr>
        <dsp:cNvPr id="0" name=""/>
        <dsp:cNvSpPr/>
      </dsp:nvSpPr>
      <dsp:spPr>
        <a:xfrm>
          <a:off x="841908" y="1365499"/>
          <a:ext cx="9606635" cy="560836"/>
        </a:xfrm>
        <a:prstGeom prst="rect">
          <a:avLst/>
        </a:prstGeom>
        <a:solidFill>
          <a:schemeClr val="accent3">
            <a:lumMod val="60000"/>
            <a:lumOff val="4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3386" tIns="48260" rIns="48260" bIns="4826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Communication. Mo</a:t>
          </a:r>
          <a:r>
            <a:rPr lang="en-GB" sz="1900" b="0" i="0" kern="1200" dirty="0">
              <a:solidFill>
                <a:schemeClr val="tx1"/>
              </a:solidFill>
            </a:rPr>
            <a:t>dels of communication.</a:t>
          </a:r>
          <a:endParaRPr lang="en-US" sz="1900" kern="1200" dirty="0">
            <a:solidFill>
              <a:schemeClr val="tx1"/>
            </a:solidFill>
          </a:endParaRPr>
        </a:p>
      </dsp:txBody>
      <dsp:txXfrm>
        <a:off x="841908" y="1365499"/>
        <a:ext cx="9606635" cy="560836"/>
      </dsp:txXfrm>
    </dsp:sp>
    <dsp:sp modelId="{8832A40E-FDAA-4DD8-9359-E3002CE759EF}">
      <dsp:nvSpPr>
        <dsp:cNvPr id="0" name=""/>
        <dsp:cNvSpPr/>
      </dsp:nvSpPr>
      <dsp:spPr>
        <a:xfrm>
          <a:off x="345039" y="1273937"/>
          <a:ext cx="792733" cy="792733"/>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C42D5C-F057-4E35-8A27-59471C075864}">
      <dsp:nvSpPr>
        <dsp:cNvPr id="0" name=""/>
        <dsp:cNvSpPr/>
      </dsp:nvSpPr>
      <dsp:spPr>
        <a:xfrm>
          <a:off x="0" y="682585"/>
          <a:ext cx="2488556" cy="1493133"/>
        </a:xfrm>
        <a:prstGeom prst="rect">
          <a:avLst/>
        </a:prstGeom>
        <a:solidFill>
          <a:srgbClr val="002060"/>
        </a:solidFill>
        <a:ln w="15875" cap="rnd" cmpd="sng" algn="ctr">
          <a:solidFill>
            <a:prstClr val="white">
              <a:hueOff val="0"/>
              <a:satOff val="0"/>
              <a:lumOff val="0"/>
              <a:alphaOff val="0"/>
            </a:prst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dirty="0"/>
            <a:t>Boots is the UK’s leading pharmacy-led health and beauty retailer </a:t>
          </a:r>
          <a:r>
            <a:rPr lang="en-GB" sz="1400" b="1" kern="1200" dirty="0"/>
            <a:t>incorporated</a:t>
          </a:r>
          <a:r>
            <a:rPr lang="en-GB" sz="1400" b="1" i="0" kern="1200" dirty="0"/>
            <a:t> </a:t>
          </a:r>
          <a:r>
            <a:rPr lang="en-US" sz="1400" b="1" i="0" kern="1200" dirty="0"/>
            <a:t>1849, </a:t>
          </a:r>
          <a:r>
            <a:rPr lang="en-US" sz="1400" b="1" i="0" kern="1200" dirty="0">
              <a:hlinkClick xmlns:r="http://schemas.openxmlformats.org/officeDocument/2006/relationships" r:id="rId1"/>
            </a:rPr>
            <a:t>Nottingham</a:t>
          </a:r>
          <a:r>
            <a:rPr lang="en-US" sz="1400" b="1" i="0" kern="1200" dirty="0"/>
            <a:t>, </a:t>
          </a:r>
          <a:r>
            <a:rPr lang="en-US" sz="1400" b="1" i="0" u="sng" kern="1200" dirty="0">
              <a:hlinkClick xmlns:r="http://schemas.openxmlformats.org/officeDocument/2006/relationships" r:id="rId2"/>
            </a:rPr>
            <a:t>John Boot</a:t>
          </a:r>
          <a:r>
            <a:rPr lang="en-GB" sz="1400" b="1" i="0" kern="1200" dirty="0"/>
            <a:t>.</a:t>
          </a:r>
          <a:endParaRPr lang="en-GB" sz="1400" b="1" kern="1200" dirty="0"/>
        </a:p>
      </dsp:txBody>
      <dsp:txXfrm>
        <a:off x="0" y="682585"/>
        <a:ext cx="2488556" cy="1493133"/>
      </dsp:txXfrm>
    </dsp:sp>
    <dsp:sp modelId="{280F00E1-F954-4345-938D-08A25B05E176}">
      <dsp:nvSpPr>
        <dsp:cNvPr id="0" name=""/>
        <dsp:cNvSpPr/>
      </dsp:nvSpPr>
      <dsp:spPr>
        <a:xfrm>
          <a:off x="2737412" y="682585"/>
          <a:ext cx="2488556" cy="1493133"/>
        </a:xfrm>
        <a:prstGeom prst="rect">
          <a:avLst/>
        </a:prstGeom>
        <a:solidFill>
          <a:schemeClr val="tx2"/>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O</a:t>
          </a:r>
          <a:r>
            <a:rPr lang="en-GB" sz="1400" b="1" i="0" kern="1200"/>
            <a:t>ver 2,300* stores ranging from local community pharmacies </a:t>
          </a:r>
          <a:endParaRPr lang="en-GB" sz="1400" b="1" kern="1200"/>
        </a:p>
      </dsp:txBody>
      <dsp:txXfrm>
        <a:off x="2737412" y="682585"/>
        <a:ext cx="2488556" cy="1493133"/>
      </dsp:txXfrm>
    </dsp:sp>
    <dsp:sp modelId="{BD64F0B1-006E-43D5-85D0-E48B1BC4F56B}">
      <dsp:nvSpPr>
        <dsp:cNvPr id="0" name=""/>
        <dsp:cNvSpPr/>
      </dsp:nvSpPr>
      <dsp:spPr>
        <a:xfrm>
          <a:off x="5474824" y="682585"/>
          <a:ext cx="2488556" cy="1493133"/>
        </a:xfrm>
        <a:prstGeom prst="rect">
          <a:avLst/>
        </a:prstGeom>
        <a:solidFill>
          <a:srgbClr val="00206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dirty="0"/>
            <a:t>Boots UK is part of the Retail Pharmacy International Division of Walgreens Boots Alliance, which is a global leader in pharmacy-led, health and wellbeing retail.</a:t>
          </a:r>
          <a:endParaRPr lang="en-GB" sz="1400" b="1" kern="1200" dirty="0"/>
        </a:p>
      </dsp:txBody>
      <dsp:txXfrm>
        <a:off x="5474824" y="682585"/>
        <a:ext cx="2488556" cy="1493133"/>
      </dsp:txXfrm>
    </dsp:sp>
    <dsp:sp modelId="{262488AE-4511-4AB6-9A31-2CBEE71761A8}">
      <dsp:nvSpPr>
        <dsp:cNvPr id="0" name=""/>
        <dsp:cNvSpPr/>
      </dsp:nvSpPr>
      <dsp:spPr>
        <a:xfrm>
          <a:off x="0" y="2424574"/>
          <a:ext cx="2488556" cy="1493133"/>
        </a:xfrm>
        <a:prstGeom prst="rect">
          <a:avLst/>
        </a:prstGeom>
        <a:solidFill>
          <a:srgbClr val="00206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dirty="0"/>
            <a:t>Brands: No7, Boots Brand Healthcare, Boots </a:t>
          </a:r>
          <a:r>
            <a:rPr lang="en-GB" sz="1400" b="1" i="0" kern="1200" dirty="0" err="1"/>
            <a:t>Soltan</a:t>
          </a:r>
          <a:r>
            <a:rPr lang="en-GB" sz="1400" b="1" i="0" kern="1200" dirty="0"/>
            <a:t>, </a:t>
          </a:r>
          <a:r>
            <a:rPr lang="en-GB" sz="1400" b="1" i="0" kern="1200" dirty="0" err="1"/>
            <a:t>Botanics</a:t>
          </a:r>
          <a:r>
            <a:rPr lang="en-GB" sz="1400" b="1" i="0" kern="1200" dirty="0"/>
            <a:t>, </a:t>
          </a:r>
          <a:r>
            <a:rPr lang="en-GB" sz="1400" b="1" i="0" kern="1200" dirty="0" err="1"/>
            <a:t>YourGoodSkin</a:t>
          </a:r>
          <a:r>
            <a:rPr lang="en-GB" sz="1400" b="1" i="0" kern="1200" dirty="0"/>
            <a:t>, Sleek </a:t>
          </a:r>
          <a:r>
            <a:rPr lang="en-GB" sz="1400" b="1" i="0" kern="1200" dirty="0" err="1"/>
            <a:t>MakeUP</a:t>
          </a:r>
          <a:r>
            <a:rPr lang="en-GB" sz="1400" b="1" i="0" kern="1200" dirty="0"/>
            <a:t> and Soap &amp; Glory</a:t>
          </a:r>
          <a:endParaRPr lang="en-GB" sz="1400" b="1" kern="1200" dirty="0"/>
        </a:p>
      </dsp:txBody>
      <dsp:txXfrm>
        <a:off x="0" y="2424574"/>
        <a:ext cx="2488556" cy="1493133"/>
      </dsp:txXfrm>
    </dsp:sp>
    <dsp:sp modelId="{B2F2B521-3B72-417D-A663-0996611AD20B}">
      <dsp:nvSpPr>
        <dsp:cNvPr id="0" name=""/>
        <dsp:cNvSpPr/>
      </dsp:nvSpPr>
      <dsp:spPr>
        <a:xfrm>
          <a:off x="2737412" y="2424574"/>
          <a:ext cx="2488556" cy="1493133"/>
        </a:xfrm>
        <a:prstGeom prst="rect">
          <a:avLst/>
        </a:prstGeom>
        <a:solidFill>
          <a:srgbClr val="00206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dirty="0"/>
            <a:t>Around 52,000 employees</a:t>
          </a:r>
          <a:endParaRPr lang="en-GB" sz="1400" b="1" kern="1200" dirty="0"/>
        </a:p>
      </dsp:txBody>
      <dsp:txXfrm>
        <a:off x="2737412" y="2424574"/>
        <a:ext cx="2488556" cy="1493133"/>
      </dsp:txXfrm>
    </dsp:sp>
    <dsp:sp modelId="{659A0EF6-2849-4418-94B4-71CADD449B50}">
      <dsp:nvSpPr>
        <dsp:cNvPr id="0" name=""/>
        <dsp:cNvSpPr/>
      </dsp:nvSpPr>
      <dsp:spPr>
        <a:xfrm>
          <a:off x="5474824" y="2424574"/>
          <a:ext cx="2488556" cy="1493133"/>
        </a:xfrm>
        <a:prstGeom prst="rect">
          <a:avLst/>
        </a:prstGeom>
        <a:solidFill>
          <a:srgbClr val="00206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International stores: Italy, Thailand, Norway, Netherlands, Ireland…etc</a:t>
          </a:r>
          <a:endParaRPr lang="en-GB" sz="1400" b="1" kern="1200"/>
        </a:p>
      </dsp:txBody>
      <dsp:txXfrm>
        <a:off x="5474824" y="2424574"/>
        <a:ext cx="2488556" cy="14931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225376-02AB-453E-B116-0E28663C7162}">
      <dsp:nvSpPr>
        <dsp:cNvPr id="0" name=""/>
        <dsp:cNvSpPr/>
      </dsp:nvSpPr>
      <dsp:spPr>
        <a:xfrm>
          <a:off x="0" y="0"/>
          <a:ext cx="5122652"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2210D2E5-7C40-464D-B8D9-8AA1DD73C474}">
      <dsp:nvSpPr>
        <dsp:cNvPr id="0" name=""/>
        <dsp:cNvSpPr/>
      </dsp:nvSpPr>
      <dsp:spPr>
        <a:xfrm>
          <a:off x="0" y="0"/>
          <a:ext cx="5122652" cy="3759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endParaRPr lang="en-GB" sz="2100" b="1" kern="1200" dirty="0"/>
        </a:p>
        <a:p>
          <a:pPr marL="0" lvl="0" indent="0" algn="l" defTabSz="933450">
            <a:lnSpc>
              <a:spcPct val="90000"/>
            </a:lnSpc>
            <a:spcBef>
              <a:spcPct val="0"/>
            </a:spcBef>
            <a:spcAft>
              <a:spcPct val="35000"/>
            </a:spcAft>
            <a:buNone/>
          </a:pPr>
          <a:r>
            <a:rPr lang="en-GB" sz="2100" b="1" kern="1200" dirty="0"/>
            <a:t>Communication is the transfer and understanding of meaning. Interpersonal communication is communication between two or more people. Organizational communication includes all the patterns, networks, and systems of communication within an organization.</a:t>
          </a:r>
        </a:p>
        <a:p>
          <a:pPr marL="0" lvl="0" indent="0" algn="l" defTabSz="933450">
            <a:lnSpc>
              <a:spcPct val="90000"/>
            </a:lnSpc>
            <a:spcBef>
              <a:spcPct val="0"/>
            </a:spcBef>
            <a:spcAft>
              <a:spcPct val="35000"/>
            </a:spcAft>
            <a:buNone/>
          </a:pPr>
          <a:r>
            <a:rPr lang="en-GB" sz="2100" b="1" kern="1200" dirty="0"/>
            <a:t>(Robbins and Coulter, 2012)</a:t>
          </a:r>
          <a:endParaRPr lang="en-GB" sz="2100" kern="1200" dirty="0"/>
        </a:p>
      </dsp:txBody>
      <dsp:txXfrm>
        <a:off x="0" y="0"/>
        <a:ext cx="5122652" cy="375925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C69415-E8C7-45AD-9355-4F086F233078}">
      <dsp:nvSpPr>
        <dsp:cNvPr id="0" name=""/>
        <dsp:cNvSpPr/>
      </dsp:nvSpPr>
      <dsp:spPr>
        <a:xfrm>
          <a:off x="175303" y="2746072"/>
          <a:ext cx="2662121" cy="1742454"/>
        </a:xfrm>
        <a:prstGeom prst="ellipse">
          <a:avLst/>
        </a:prstGeom>
        <a:solidFill>
          <a:srgbClr val="FFC00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Communication</a:t>
          </a:r>
          <a:endParaRPr lang="en-US" sz="1800" b="1" kern="1200" dirty="0">
            <a:solidFill>
              <a:schemeClr val="tx1"/>
            </a:solidFill>
          </a:endParaRPr>
        </a:p>
      </dsp:txBody>
      <dsp:txXfrm>
        <a:off x="565162" y="3001248"/>
        <a:ext cx="1882403" cy="1232102"/>
      </dsp:txXfrm>
    </dsp:sp>
    <dsp:sp modelId="{CA1742E6-DFB9-494E-8924-B7825D033C8A}">
      <dsp:nvSpPr>
        <dsp:cNvPr id="0" name=""/>
        <dsp:cNvSpPr/>
      </dsp:nvSpPr>
      <dsp:spPr>
        <a:xfrm rot="499495">
          <a:off x="2800559" y="3847437"/>
          <a:ext cx="911096" cy="51799"/>
        </a:xfrm>
        <a:custGeom>
          <a:avLst/>
          <a:gdLst/>
          <a:ahLst/>
          <a:cxnLst/>
          <a:rect l="0" t="0" r="0" b="0"/>
          <a:pathLst>
            <a:path>
              <a:moveTo>
                <a:pt x="0" y="25899"/>
              </a:moveTo>
              <a:lnTo>
                <a:pt x="911096" y="25899"/>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3233330" y="3850559"/>
        <a:ext cx="45554" cy="45554"/>
      </dsp:txXfrm>
    </dsp:sp>
    <dsp:sp modelId="{ACF80762-7C81-443F-8E2E-C1A8B29DEEF9}">
      <dsp:nvSpPr>
        <dsp:cNvPr id="0" name=""/>
        <dsp:cNvSpPr/>
      </dsp:nvSpPr>
      <dsp:spPr>
        <a:xfrm>
          <a:off x="3697675" y="3194208"/>
          <a:ext cx="1742454" cy="1742454"/>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1"/>
              </a:solidFill>
            </a:rPr>
            <a:t>Horizontal</a:t>
          </a:r>
          <a:endParaRPr lang="en-US" sz="1600" b="1" kern="1200" dirty="0">
            <a:solidFill>
              <a:schemeClr val="tx1"/>
            </a:solidFill>
          </a:endParaRPr>
        </a:p>
      </dsp:txBody>
      <dsp:txXfrm>
        <a:off x="3952851" y="3449384"/>
        <a:ext cx="1232102" cy="1232102"/>
      </dsp:txXfrm>
    </dsp:sp>
    <dsp:sp modelId="{B2951036-C102-4830-AFA7-2E92AB69CE0E}">
      <dsp:nvSpPr>
        <dsp:cNvPr id="0" name=""/>
        <dsp:cNvSpPr/>
      </dsp:nvSpPr>
      <dsp:spPr>
        <a:xfrm rot="15826488">
          <a:off x="972355" y="2328472"/>
          <a:ext cx="792498" cy="51799"/>
        </a:xfrm>
        <a:custGeom>
          <a:avLst/>
          <a:gdLst/>
          <a:ahLst/>
          <a:cxnLst/>
          <a:rect l="0" t="0" r="0" b="0"/>
          <a:pathLst>
            <a:path>
              <a:moveTo>
                <a:pt x="0" y="25899"/>
              </a:moveTo>
              <a:lnTo>
                <a:pt x="792498" y="25899"/>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rot="10800000">
        <a:off x="1348791" y="2334559"/>
        <a:ext cx="39624" cy="39624"/>
      </dsp:txXfrm>
    </dsp:sp>
    <dsp:sp modelId="{DBC42B01-75F2-4F47-8754-9957C2320449}">
      <dsp:nvSpPr>
        <dsp:cNvPr id="0" name=""/>
        <dsp:cNvSpPr/>
      </dsp:nvSpPr>
      <dsp:spPr>
        <a:xfrm>
          <a:off x="359936" y="223142"/>
          <a:ext cx="1742454" cy="1742454"/>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b="1" kern="1200" dirty="0">
              <a:solidFill>
                <a:schemeClr val="tx1"/>
              </a:solidFill>
            </a:rPr>
            <a:t>Vertical</a:t>
          </a:r>
        </a:p>
      </dsp:txBody>
      <dsp:txXfrm>
        <a:off x="615112" y="478318"/>
        <a:ext cx="1232102" cy="1232102"/>
      </dsp:txXfrm>
    </dsp:sp>
    <dsp:sp modelId="{BA07741A-8F63-4520-AB0B-1A3DB843D9E6}">
      <dsp:nvSpPr>
        <dsp:cNvPr id="0" name=""/>
        <dsp:cNvSpPr/>
      </dsp:nvSpPr>
      <dsp:spPr>
        <a:xfrm rot="19192229">
          <a:off x="2125734" y="2363993"/>
          <a:ext cx="1673396" cy="51799"/>
        </a:xfrm>
        <a:custGeom>
          <a:avLst/>
          <a:gdLst/>
          <a:ahLst/>
          <a:cxnLst/>
          <a:rect l="0" t="0" r="0" b="0"/>
          <a:pathLst>
            <a:path>
              <a:moveTo>
                <a:pt x="0" y="25899"/>
              </a:moveTo>
              <a:lnTo>
                <a:pt x="1673396" y="25899"/>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2920598" y="2348058"/>
        <a:ext cx="83669" cy="83669"/>
      </dsp:txXfrm>
    </dsp:sp>
    <dsp:sp modelId="{74BCF8BE-9CFC-4A7A-AB7C-D660423C27DB}">
      <dsp:nvSpPr>
        <dsp:cNvPr id="0" name=""/>
        <dsp:cNvSpPr/>
      </dsp:nvSpPr>
      <dsp:spPr>
        <a:xfrm>
          <a:off x="3397067" y="417878"/>
          <a:ext cx="1742454" cy="1742454"/>
        </a:xfrm>
        <a:prstGeom prst="ellipse">
          <a:avLst/>
        </a:prstGeom>
        <a:solidFill>
          <a:srgbClr val="92D05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b="1" kern="1200" dirty="0">
              <a:solidFill>
                <a:schemeClr val="tx1"/>
              </a:solidFill>
            </a:rPr>
            <a:t>Diagonal</a:t>
          </a:r>
        </a:p>
      </dsp:txBody>
      <dsp:txXfrm>
        <a:off x="3652243" y="673054"/>
        <a:ext cx="1232102" cy="12321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8E536E-ADAD-4A37-BC5C-A05BCA6F7657}">
      <dsp:nvSpPr>
        <dsp:cNvPr id="0" name=""/>
        <dsp:cNvSpPr/>
      </dsp:nvSpPr>
      <dsp:spPr>
        <a:xfrm>
          <a:off x="24021" y="12034"/>
          <a:ext cx="4813954" cy="4813954"/>
        </a:xfrm>
        <a:prstGeom prst="pie">
          <a:avLst>
            <a:gd name="adj1" fmla="val 5400000"/>
            <a:gd name="adj2" fmla="val 16200000"/>
          </a:avLst>
        </a:prstGeom>
        <a:solidFill>
          <a:srgbClr val="FFFF0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C22F8E-43AC-46CE-AB03-CA9C868711D6}">
      <dsp:nvSpPr>
        <dsp:cNvPr id="0" name=""/>
        <dsp:cNvSpPr/>
      </dsp:nvSpPr>
      <dsp:spPr>
        <a:xfrm>
          <a:off x="2378725" y="0"/>
          <a:ext cx="6857215" cy="4813954"/>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7030A0"/>
              </a:solidFill>
            </a:rPr>
            <a:t>Barriers Involving Words: </a:t>
          </a:r>
          <a:r>
            <a:rPr lang="en-GB" sz="1900" b="1" kern="1200" dirty="0">
              <a:solidFill>
                <a:schemeClr val="tx2">
                  <a:lumMod val="75000"/>
                </a:schemeClr>
              </a:solidFill>
            </a:rPr>
            <a:t>Language, Disorganized Message</a:t>
          </a:r>
        </a:p>
        <a:p>
          <a:pPr marL="0" lvl="0" indent="0" algn="ctr" defTabSz="844550">
            <a:lnSpc>
              <a:spcPct val="90000"/>
            </a:lnSpc>
            <a:spcBef>
              <a:spcPct val="0"/>
            </a:spcBef>
            <a:spcAft>
              <a:spcPct val="35000"/>
            </a:spcAft>
            <a:buNone/>
          </a:pPr>
          <a:r>
            <a:rPr lang="en-GB" sz="1900" b="1" kern="1200" dirty="0">
              <a:solidFill>
                <a:schemeClr val="tx2">
                  <a:lumMod val="75000"/>
                </a:schemeClr>
              </a:solidFill>
            </a:rPr>
            <a:t>Information Overload, Selective perception</a:t>
          </a:r>
        </a:p>
        <a:p>
          <a:pPr marL="0" lvl="0" indent="0" algn="ctr" defTabSz="844550">
            <a:lnSpc>
              <a:spcPct val="90000"/>
            </a:lnSpc>
            <a:spcBef>
              <a:spcPct val="0"/>
            </a:spcBef>
            <a:spcAft>
              <a:spcPct val="35000"/>
            </a:spcAft>
            <a:buNone/>
          </a:pPr>
          <a:endParaRPr lang="en-US" sz="1900" b="1" kern="1200" dirty="0">
            <a:solidFill>
              <a:schemeClr val="tx2">
                <a:lumMod val="75000"/>
              </a:schemeClr>
            </a:solidFill>
          </a:endParaRPr>
        </a:p>
      </dsp:txBody>
      <dsp:txXfrm>
        <a:off x="2378725" y="0"/>
        <a:ext cx="6857215" cy="1444189"/>
      </dsp:txXfrm>
    </dsp:sp>
    <dsp:sp modelId="{F332C2CA-4EDD-4949-AFCA-53230DAE8B48}">
      <dsp:nvSpPr>
        <dsp:cNvPr id="0" name=""/>
        <dsp:cNvSpPr/>
      </dsp:nvSpPr>
      <dsp:spPr>
        <a:xfrm>
          <a:off x="842443" y="1444189"/>
          <a:ext cx="3129066" cy="3129066"/>
        </a:xfrm>
        <a:prstGeom prst="pie">
          <a:avLst>
            <a:gd name="adj1" fmla="val 5400000"/>
            <a:gd name="adj2" fmla="val 162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25A39F-EF14-444E-9230-EF3C870BD5A0}">
      <dsp:nvSpPr>
        <dsp:cNvPr id="0" name=""/>
        <dsp:cNvSpPr/>
      </dsp:nvSpPr>
      <dsp:spPr>
        <a:xfrm>
          <a:off x="2406977" y="1444189"/>
          <a:ext cx="6857215" cy="3129066"/>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C00000"/>
              </a:solidFill>
            </a:rPr>
            <a:t>Barriers Involving People’s Background: </a:t>
          </a:r>
          <a:r>
            <a:rPr lang="en-GB" sz="1900" b="1" kern="1200" dirty="0">
              <a:solidFill>
                <a:schemeClr val="tx2">
                  <a:lumMod val="75000"/>
                </a:schemeClr>
              </a:solidFill>
            </a:rPr>
            <a:t>Attitudinal differences, Lack of Common Experience or Perspective, Jumping to conclusion, Culture</a:t>
          </a:r>
          <a:endParaRPr lang="en-US" sz="1900" b="1" kern="1200" dirty="0">
            <a:solidFill>
              <a:schemeClr val="tx2">
                <a:lumMod val="75000"/>
              </a:schemeClr>
            </a:solidFill>
          </a:endParaRPr>
        </a:p>
      </dsp:txBody>
      <dsp:txXfrm>
        <a:off x="2406977" y="1444189"/>
        <a:ext cx="6857215" cy="1444184"/>
      </dsp:txXfrm>
    </dsp:sp>
    <dsp:sp modelId="{F1844F3F-4A46-4ACF-9FC3-0475D3F5C625}">
      <dsp:nvSpPr>
        <dsp:cNvPr id="0" name=""/>
        <dsp:cNvSpPr/>
      </dsp:nvSpPr>
      <dsp:spPr>
        <a:xfrm>
          <a:off x="1684884" y="2888373"/>
          <a:ext cx="1444184" cy="1444184"/>
        </a:xfrm>
        <a:prstGeom prst="pie">
          <a:avLst>
            <a:gd name="adj1" fmla="val 5400000"/>
            <a:gd name="adj2" fmla="val 16200000"/>
          </a:avLst>
        </a:prstGeom>
        <a:solidFill>
          <a:srgbClr val="FF000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7F0C7D-4F68-43F7-9ABA-E8A6F4B6169B}">
      <dsp:nvSpPr>
        <dsp:cNvPr id="0" name=""/>
        <dsp:cNvSpPr/>
      </dsp:nvSpPr>
      <dsp:spPr>
        <a:xfrm>
          <a:off x="2406977" y="2888373"/>
          <a:ext cx="6857215" cy="1444184"/>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accent5">
                  <a:lumMod val="50000"/>
                </a:schemeClr>
              </a:solidFill>
            </a:rPr>
            <a:t>Physical Barriers: </a:t>
          </a:r>
          <a:r>
            <a:rPr lang="en-GB" sz="1900" b="1" kern="1200" dirty="0">
              <a:solidFill>
                <a:schemeClr val="tx2">
                  <a:lumMod val="75000"/>
                </a:schemeClr>
              </a:solidFill>
            </a:rPr>
            <a:t>Demographic Differences, Specifics Heath problems of the costumers. </a:t>
          </a:r>
          <a:endParaRPr lang="en-US" sz="1900" b="1" kern="1200" dirty="0">
            <a:solidFill>
              <a:schemeClr val="tx2">
                <a:lumMod val="75000"/>
              </a:schemeClr>
            </a:solidFill>
          </a:endParaRPr>
        </a:p>
      </dsp:txBody>
      <dsp:txXfrm>
        <a:off x="2406977" y="2888373"/>
        <a:ext cx="6857215" cy="14441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CF229C-38EF-4493-A552-7A764335BDAD}">
      <dsp:nvSpPr>
        <dsp:cNvPr id="0" name=""/>
        <dsp:cNvSpPr/>
      </dsp:nvSpPr>
      <dsp:spPr>
        <a:xfrm>
          <a:off x="3055037" y="1317264"/>
          <a:ext cx="3054357" cy="3054357"/>
        </a:xfrm>
        <a:prstGeom prst="ellipse">
          <a:avLst/>
        </a:prstGeom>
        <a:solidFill>
          <a:srgbClr val="FFFF00">
            <a:alpha val="50000"/>
          </a:srgb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2667000">
            <a:lnSpc>
              <a:spcPct val="90000"/>
            </a:lnSpc>
            <a:spcBef>
              <a:spcPct val="0"/>
            </a:spcBef>
            <a:spcAft>
              <a:spcPct val="35000"/>
            </a:spcAft>
            <a:buNone/>
          </a:pPr>
          <a:endParaRPr lang="en-US" sz="6000" b="1" kern="1200" dirty="0"/>
        </a:p>
      </dsp:txBody>
      <dsp:txXfrm>
        <a:off x="3502337" y="1764564"/>
        <a:ext cx="2159757" cy="2159757"/>
      </dsp:txXfrm>
    </dsp:sp>
    <dsp:sp modelId="{A7BC6C83-A487-4064-8F26-158C9D1EF266}">
      <dsp:nvSpPr>
        <dsp:cNvPr id="0" name=""/>
        <dsp:cNvSpPr/>
      </dsp:nvSpPr>
      <dsp:spPr>
        <a:xfrm>
          <a:off x="3771684" y="545"/>
          <a:ext cx="1527178" cy="1527178"/>
        </a:xfrm>
        <a:prstGeom prst="ellipse">
          <a:avLst/>
        </a:prstGeom>
        <a:solidFill>
          <a:srgbClr val="00B050">
            <a:alpha val="50000"/>
          </a:srgb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t>Co-ordination: </a:t>
          </a:r>
          <a:endParaRPr lang="en-US" sz="1400" b="1" kern="1200"/>
        </a:p>
      </dsp:txBody>
      <dsp:txXfrm>
        <a:off x="3995334" y="224195"/>
        <a:ext cx="1079878" cy="1079878"/>
      </dsp:txXfrm>
    </dsp:sp>
    <dsp:sp modelId="{BC0BA740-4C87-4DD1-814B-FBBB6661935D}">
      <dsp:nvSpPr>
        <dsp:cNvPr id="0" name=""/>
        <dsp:cNvSpPr/>
      </dsp:nvSpPr>
      <dsp:spPr>
        <a:xfrm>
          <a:off x="5178182" y="583135"/>
          <a:ext cx="1527178" cy="1527178"/>
        </a:xfrm>
        <a:prstGeom prst="ellipse">
          <a:avLst/>
        </a:prstGeom>
        <a:solidFill>
          <a:schemeClr val="accent3">
            <a:lumMod val="60000"/>
            <a:lumOff val="40000"/>
            <a:alpha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Smooth Working</a:t>
          </a:r>
          <a:endParaRPr lang="en-US" sz="1400" b="1" kern="1200" dirty="0"/>
        </a:p>
      </dsp:txBody>
      <dsp:txXfrm>
        <a:off x="5401832" y="806785"/>
        <a:ext cx="1079878" cy="1079878"/>
      </dsp:txXfrm>
    </dsp:sp>
    <dsp:sp modelId="{5062AA1C-5F23-4C1C-8FE5-19D8B0C6237F}">
      <dsp:nvSpPr>
        <dsp:cNvPr id="0" name=""/>
        <dsp:cNvSpPr/>
      </dsp:nvSpPr>
      <dsp:spPr>
        <a:xfrm>
          <a:off x="5760773" y="1989634"/>
          <a:ext cx="1527178" cy="1527178"/>
        </a:xfrm>
        <a:prstGeom prst="ellipse">
          <a:avLst/>
        </a:prstGeom>
        <a:solidFill>
          <a:srgbClr val="FF0000">
            <a:alpha val="50000"/>
          </a:srgb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Effective Decision-Making</a:t>
          </a:r>
          <a:endParaRPr lang="en-US" sz="1400" b="1" kern="1200" dirty="0"/>
        </a:p>
      </dsp:txBody>
      <dsp:txXfrm>
        <a:off x="5984423" y="2213284"/>
        <a:ext cx="1079878" cy="1079878"/>
      </dsp:txXfrm>
    </dsp:sp>
    <dsp:sp modelId="{4C55149D-99D8-4BB8-8B45-5F7D999A1CDC}">
      <dsp:nvSpPr>
        <dsp:cNvPr id="0" name=""/>
        <dsp:cNvSpPr/>
      </dsp:nvSpPr>
      <dsp:spPr>
        <a:xfrm>
          <a:off x="5178182" y="3396132"/>
          <a:ext cx="1527178" cy="1527178"/>
        </a:xfrm>
        <a:prstGeom prst="ellipse">
          <a:avLst/>
        </a:prstGeom>
        <a:solidFill>
          <a:schemeClr val="accent6">
            <a:lumMod val="40000"/>
            <a:lumOff val="60000"/>
            <a:alpha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Managerial Efficiency</a:t>
          </a:r>
          <a:endParaRPr lang="en-US" sz="1400" b="1" kern="1200" dirty="0"/>
        </a:p>
      </dsp:txBody>
      <dsp:txXfrm>
        <a:off x="5401832" y="3619782"/>
        <a:ext cx="1079878" cy="1079878"/>
      </dsp:txXfrm>
    </dsp:sp>
    <dsp:sp modelId="{C16685E6-0CA7-47F2-A798-ED8738D667ED}">
      <dsp:nvSpPr>
        <dsp:cNvPr id="0" name=""/>
        <dsp:cNvSpPr/>
      </dsp:nvSpPr>
      <dsp:spPr>
        <a:xfrm>
          <a:off x="3771684" y="3978723"/>
          <a:ext cx="1527178" cy="1527178"/>
        </a:xfrm>
        <a:prstGeom prst="ellipse">
          <a:avLst/>
        </a:prstGeom>
        <a:solidFill>
          <a:schemeClr val="accent3">
            <a:lumMod val="60000"/>
            <a:lumOff val="40000"/>
            <a:alpha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Co-operation</a:t>
          </a:r>
          <a:endParaRPr lang="en-US" sz="1400" b="1" kern="1200" dirty="0"/>
        </a:p>
      </dsp:txBody>
      <dsp:txXfrm>
        <a:off x="3995334" y="4202373"/>
        <a:ext cx="1079878" cy="1079878"/>
      </dsp:txXfrm>
    </dsp:sp>
    <dsp:sp modelId="{31A55D36-52FE-487B-A5D7-30A457E253C5}">
      <dsp:nvSpPr>
        <dsp:cNvPr id="0" name=""/>
        <dsp:cNvSpPr/>
      </dsp:nvSpPr>
      <dsp:spPr>
        <a:xfrm>
          <a:off x="2365186" y="3396132"/>
          <a:ext cx="1527178" cy="1527178"/>
        </a:xfrm>
        <a:prstGeom prst="ellipse">
          <a:avLst/>
        </a:prstGeom>
        <a:solidFill>
          <a:srgbClr val="92D050">
            <a:alpha val="50000"/>
          </a:srgb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Effective Leadership</a:t>
          </a:r>
          <a:endParaRPr lang="en-US" sz="1400" b="1" kern="1200" dirty="0"/>
        </a:p>
      </dsp:txBody>
      <dsp:txXfrm>
        <a:off x="2588836" y="3619782"/>
        <a:ext cx="1079878" cy="1079878"/>
      </dsp:txXfrm>
    </dsp:sp>
    <dsp:sp modelId="{11A4DF22-1287-41B8-BCDF-3B28F4BF1024}">
      <dsp:nvSpPr>
        <dsp:cNvPr id="0" name=""/>
        <dsp:cNvSpPr/>
      </dsp:nvSpPr>
      <dsp:spPr>
        <a:xfrm>
          <a:off x="1782595" y="1989634"/>
          <a:ext cx="1527178" cy="1527178"/>
        </a:xfrm>
        <a:prstGeom prst="ellipse">
          <a:avLst/>
        </a:prstGeom>
        <a:solidFill>
          <a:srgbClr val="FFC000">
            <a:alpha val="50000"/>
          </a:srgb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Job Satisfaction</a:t>
          </a:r>
          <a:endParaRPr lang="en-US" sz="1400" b="1" kern="1200" dirty="0"/>
        </a:p>
      </dsp:txBody>
      <dsp:txXfrm>
        <a:off x="2006245" y="2213284"/>
        <a:ext cx="1079878" cy="1079878"/>
      </dsp:txXfrm>
    </dsp:sp>
    <dsp:sp modelId="{4A8C3A1F-9A57-4EB5-8195-FA9A377657C1}">
      <dsp:nvSpPr>
        <dsp:cNvPr id="0" name=""/>
        <dsp:cNvSpPr/>
      </dsp:nvSpPr>
      <dsp:spPr>
        <a:xfrm>
          <a:off x="2365186" y="583135"/>
          <a:ext cx="1527178" cy="1527178"/>
        </a:xfrm>
        <a:prstGeom prst="ellipse">
          <a:avLst/>
        </a:prstGeom>
        <a:solidFill>
          <a:schemeClr val="accent1">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Increases Productivity </a:t>
          </a:r>
          <a:endParaRPr lang="en-US" sz="1400" b="1" kern="1200" dirty="0"/>
        </a:p>
      </dsp:txBody>
      <dsp:txXfrm>
        <a:off x="2588836" y="806785"/>
        <a:ext cx="1079878" cy="1079878"/>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831F45-AA61-45E0-A5D9-64DC296E42E2}" type="datetimeFigureOut">
              <a:rPr lang="en-US" smtClean="0"/>
              <a:t>11/23/2021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E82177-8073-46C6-9991-BA7E2B0154B6}" type="slidenum">
              <a:rPr lang="en-US" smtClean="0"/>
              <a:t>‹#›</a:t>
            </a:fld>
            <a:endParaRPr lang="en-US"/>
          </a:p>
        </p:txBody>
      </p:sp>
    </p:spTree>
    <p:extLst>
      <p:ext uri="{BB962C8B-B14F-4D97-AF65-F5344CB8AC3E}">
        <p14:creationId xmlns:p14="http://schemas.microsoft.com/office/powerpoint/2010/main" val="2838317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82177-8073-46C6-9991-BA7E2B0154B6}" type="slidenum">
              <a:rPr lang="en-US" smtClean="0"/>
              <a:t>1</a:t>
            </a:fld>
            <a:endParaRPr lang="en-US"/>
          </a:p>
        </p:txBody>
      </p:sp>
    </p:spTree>
    <p:extLst>
      <p:ext uri="{BB962C8B-B14F-4D97-AF65-F5344CB8AC3E}">
        <p14:creationId xmlns:p14="http://schemas.microsoft.com/office/powerpoint/2010/main" val="30113669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9E82177-8073-46C6-9991-BA7E2B0154B6}" type="slidenum">
              <a:rPr lang="en-US" smtClean="0"/>
              <a:t>4</a:t>
            </a:fld>
            <a:endParaRPr lang="en-US"/>
          </a:p>
        </p:txBody>
      </p:sp>
    </p:spTree>
    <p:extLst>
      <p:ext uri="{BB962C8B-B14F-4D97-AF65-F5344CB8AC3E}">
        <p14:creationId xmlns:p14="http://schemas.microsoft.com/office/powerpoint/2010/main" val="4385423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99E82177-8073-46C6-9991-BA7E2B0154B6}" type="slidenum">
              <a:rPr lang="en-US" smtClean="0"/>
              <a:t>6</a:t>
            </a:fld>
            <a:endParaRPr lang="en-US"/>
          </a:p>
        </p:txBody>
      </p:sp>
    </p:spTree>
    <p:extLst>
      <p:ext uri="{BB962C8B-B14F-4D97-AF65-F5344CB8AC3E}">
        <p14:creationId xmlns:p14="http://schemas.microsoft.com/office/powerpoint/2010/main" val="22907172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82177-8073-46C6-9991-BA7E2B0154B6}" type="slidenum">
              <a:rPr lang="en-US" smtClean="0"/>
              <a:t>7</a:t>
            </a:fld>
            <a:endParaRPr lang="en-US"/>
          </a:p>
        </p:txBody>
      </p:sp>
    </p:spTree>
    <p:extLst>
      <p:ext uri="{BB962C8B-B14F-4D97-AF65-F5344CB8AC3E}">
        <p14:creationId xmlns:p14="http://schemas.microsoft.com/office/powerpoint/2010/main" val="31118978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82177-8073-46C6-9991-BA7E2B0154B6}" type="slidenum">
              <a:rPr lang="en-US" smtClean="0"/>
              <a:t>8</a:t>
            </a:fld>
            <a:endParaRPr lang="en-US"/>
          </a:p>
        </p:txBody>
      </p:sp>
    </p:spTree>
    <p:extLst>
      <p:ext uri="{BB962C8B-B14F-4D97-AF65-F5344CB8AC3E}">
        <p14:creationId xmlns:p14="http://schemas.microsoft.com/office/powerpoint/2010/main" val="11718624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82177-8073-46C6-9991-BA7E2B0154B6}" type="slidenum">
              <a:rPr lang="en-US" smtClean="0"/>
              <a:t>9</a:t>
            </a:fld>
            <a:endParaRPr lang="en-US"/>
          </a:p>
        </p:txBody>
      </p:sp>
    </p:spTree>
    <p:extLst>
      <p:ext uri="{BB962C8B-B14F-4D97-AF65-F5344CB8AC3E}">
        <p14:creationId xmlns:p14="http://schemas.microsoft.com/office/powerpoint/2010/main" val="32991808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82177-8073-46C6-9991-BA7E2B0154B6}" type="slidenum">
              <a:rPr lang="en-US" smtClean="0"/>
              <a:t>10</a:t>
            </a:fld>
            <a:endParaRPr lang="en-US"/>
          </a:p>
        </p:txBody>
      </p:sp>
    </p:spTree>
    <p:extLst>
      <p:ext uri="{BB962C8B-B14F-4D97-AF65-F5344CB8AC3E}">
        <p14:creationId xmlns:p14="http://schemas.microsoft.com/office/powerpoint/2010/main" val="24714887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82177-8073-46C6-9991-BA7E2B0154B6}" type="slidenum">
              <a:rPr lang="en-US" smtClean="0"/>
              <a:t>13</a:t>
            </a:fld>
            <a:endParaRPr lang="en-US"/>
          </a:p>
        </p:txBody>
      </p:sp>
    </p:spTree>
    <p:extLst>
      <p:ext uri="{BB962C8B-B14F-4D97-AF65-F5344CB8AC3E}">
        <p14:creationId xmlns:p14="http://schemas.microsoft.com/office/powerpoint/2010/main" val="42727478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2201B49-CF24-43D0-AC15-A7169E841333}" type="datetimeFigureOut">
              <a:rPr lang="en-US" smtClean="0"/>
              <a:t>11/23/2021</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15199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201B49-CF24-43D0-AC15-A7169E841333}" type="datetimeFigureOut">
              <a:rPr lang="en-US" smtClean="0"/>
              <a:t>11/23/2021</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8141493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201B49-CF24-43D0-AC15-A7169E841333}" type="datetimeFigureOut">
              <a:rPr lang="en-US" smtClean="0"/>
              <a:t>11/23/2021</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25450806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2201B49-CF24-43D0-AC15-A7169E841333}" type="datetimeFigureOut">
              <a:rPr lang="en-US" smtClean="0"/>
              <a:t>11/23/2021</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3477309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2201B49-CF24-43D0-AC15-A7169E841333}" type="datetimeFigureOut">
              <a:rPr lang="en-US" smtClean="0"/>
              <a:t>11/23/2021</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36482554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2201B49-CF24-43D0-AC15-A7169E841333}" type="datetimeFigureOut">
              <a:rPr lang="en-US" smtClean="0"/>
              <a:t>11/23/2021</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37407172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201B49-CF24-43D0-AC15-A7169E841333}" type="datetimeFigureOut">
              <a:rPr lang="en-US" smtClean="0"/>
              <a:t>11/23/2021</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1291607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2201B49-CF24-43D0-AC15-A7169E841333}" type="datetimeFigureOut">
              <a:rPr lang="en-US" smtClean="0"/>
              <a:t>11/23/2021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34726169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2201B49-CF24-43D0-AC15-A7169E841333}" type="datetimeFigureOut">
              <a:rPr lang="en-US" smtClean="0"/>
              <a:t>11/23/2021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32885233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201B49-CF24-43D0-AC15-A7169E841333}" type="datetimeFigureOut">
              <a:rPr lang="en-US" smtClean="0"/>
              <a:t>11/23/2021</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26769088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201B49-CF24-43D0-AC15-A7169E841333}" type="datetimeFigureOut">
              <a:rPr lang="en-US" smtClean="0"/>
              <a:t>11/23/2021</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2521A61-A07B-4BF0-A9A4-3F9098257E19}"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092278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2201B49-CF24-43D0-AC15-A7169E841333}" type="datetimeFigureOut">
              <a:rPr lang="en-US" smtClean="0"/>
              <a:t>11/23/2021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42542983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2201B49-CF24-43D0-AC15-A7169E841333}" type="datetimeFigureOut">
              <a:rPr lang="en-US" smtClean="0"/>
              <a:t>11/23/2021</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2521A61-A07B-4BF0-A9A4-3F9098257E19}"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6371012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2201B49-CF24-43D0-AC15-A7169E841333}" type="datetimeFigureOut">
              <a:rPr lang="en-US" smtClean="0"/>
              <a:t>11/23/2021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3468273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201B49-CF24-43D0-AC15-A7169E841333}" type="datetimeFigureOut">
              <a:rPr lang="en-US" smtClean="0"/>
              <a:t>11/23/2021</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4046838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201B49-CF24-43D0-AC15-A7169E841333}" type="datetimeFigureOut">
              <a:rPr lang="en-US" smtClean="0"/>
              <a:t>11/23/2021</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1762366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2201B49-CF24-43D0-AC15-A7169E841333}" type="datetimeFigureOut">
              <a:rPr lang="en-US" smtClean="0"/>
              <a:t>11/23/2021</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52521A61-A07B-4BF0-A9A4-3F9098257E19}" type="slidenum">
              <a:rPr lang="en-US" smtClean="0"/>
              <a:t>‹#›</a:t>
            </a:fld>
            <a:endParaRPr lang="en-US"/>
          </a:p>
        </p:txBody>
      </p:sp>
    </p:spTree>
    <p:extLst>
      <p:ext uri="{BB962C8B-B14F-4D97-AF65-F5344CB8AC3E}">
        <p14:creationId xmlns:p14="http://schemas.microsoft.com/office/powerpoint/2010/main" val="572686909"/>
      </p:ext>
    </p:extLst>
  </p:cSld>
  <p:clrMap bg1="lt1" tx1="dk1" bg2="lt2" tx2="dk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07" r:id="rId5"/>
    <p:sldLayoutId id="2147483808" r:id="rId6"/>
    <p:sldLayoutId id="2147483809" r:id="rId7"/>
    <p:sldLayoutId id="2147483810" r:id="rId8"/>
    <p:sldLayoutId id="2147483811" r:id="rId9"/>
    <p:sldLayoutId id="2147483812" r:id="rId10"/>
    <p:sldLayoutId id="2147483813" r:id="rId11"/>
    <p:sldLayoutId id="2147483814" r:id="rId12"/>
    <p:sldLayoutId id="2147483815" r:id="rId13"/>
    <p:sldLayoutId id="2147483816" r:id="rId14"/>
    <p:sldLayoutId id="2147483817" r:id="rId15"/>
    <p:sldLayoutId id="214748381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13" Type="http://schemas.openxmlformats.org/officeDocument/2006/relationships/image" Target="../media/image8.png"/><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image" Target="../media/image6.png"/><Relationship Id="rId5" Type="http://schemas.openxmlformats.org/officeDocument/2006/relationships/diagramQuickStyle" Target="../diagrams/quickStyle2.xml"/><Relationship Id="rId15" Type="http://schemas.openxmlformats.org/officeDocument/2006/relationships/image" Target="../media/image10.png"/><Relationship Id="rId10" Type="http://schemas.openxmlformats.org/officeDocument/2006/relationships/image" Target="../media/image5.png"/><Relationship Id="rId4" Type="http://schemas.openxmlformats.org/officeDocument/2006/relationships/diagramLayout" Target="../diagrams/layout2.xml"/><Relationship Id="rId9" Type="http://schemas.openxmlformats.org/officeDocument/2006/relationships/image" Target="../media/image4.png"/><Relationship Id="rId14" Type="http://schemas.openxmlformats.org/officeDocument/2006/relationships/image" Target="../media/image9.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1.png"/><Relationship Id="rId7" Type="http://schemas.openxmlformats.org/officeDocument/2006/relationships/diagramQuickStyle" Target="../diagrams/quickStyle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2.png"/><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10" Type="http://schemas.openxmlformats.org/officeDocument/2006/relationships/image" Target="../media/image17.jpeg"/><Relationship Id="rId4" Type="http://schemas.openxmlformats.org/officeDocument/2006/relationships/diagramLayout" Target="../diagrams/layout4.xml"/><Relationship Id="rId9"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0.jpeg"/><Relationship Id="rId7" Type="http://schemas.openxmlformats.org/officeDocument/2006/relationships/diagramColors" Target="../diagrams/colors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youtu.be/S7CN9Trw43w"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75289-9678-4DE8-AAA5-E3DAAECB0C55}"/>
              </a:ext>
            </a:extLst>
          </p:cNvPr>
          <p:cNvSpPr>
            <a:spLocks noGrp="1"/>
          </p:cNvSpPr>
          <p:nvPr>
            <p:ph type="ctrTitle"/>
          </p:nvPr>
        </p:nvSpPr>
        <p:spPr>
          <a:xfrm>
            <a:off x="1215390" y="1179830"/>
            <a:ext cx="9144000" cy="3188017"/>
          </a:xfrm>
        </p:spPr>
        <p:txBody>
          <a:bodyPr>
            <a:normAutofit fontScale="90000"/>
          </a:bodyPr>
          <a:lstStyle/>
          <a:p>
            <a:pPr algn="ctr"/>
            <a:r>
              <a:rPr lang="en-US" sz="2700" dirty="0">
                <a:solidFill>
                  <a:schemeClr val="accent1">
                    <a:lumMod val="75000"/>
                  </a:schemeClr>
                </a:solidFill>
                <a:effectLst/>
                <a:latin typeface="Times New Roman" panose="02020603050405020304" pitchFamily="18" charset="0"/>
                <a:ea typeface="Arial" panose="020B0604020202020204" pitchFamily="34" charset="0"/>
                <a:cs typeface="Arial" panose="020B0604020202020204" pitchFamily="34" charset="0"/>
              </a:rPr>
              <a:t>Module: Effective Team Working and Communication (BMSW4002</a:t>
            </a:r>
            <a:r>
              <a:rPr lang="en-US" sz="2700" b="1" dirty="0">
                <a:solidFill>
                  <a:schemeClr val="accent1">
                    <a:lumMod val="75000"/>
                  </a:schemeClr>
                </a:solidFill>
                <a:effectLst/>
                <a:latin typeface="Times New Roman" panose="02020603050405020304" pitchFamily="18" charset="0"/>
                <a:ea typeface="Arial" panose="020B0604020202020204" pitchFamily="34" charset="0"/>
                <a:cs typeface="Arial" panose="020B0604020202020204" pitchFamily="34" charset="0"/>
              </a:rPr>
              <a:t>)</a:t>
            </a:r>
            <a:br>
              <a:rPr lang="en-US" sz="2700" b="1" dirty="0">
                <a:effectLst/>
                <a:latin typeface="Times New Roman" panose="02020603050405020304" pitchFamily="18" charset="0"/>
                <a:ea typeface="Arial" panose="020B0604020202020204" pitchFamily="34" charset="0"/>
                <a:cs typeface="Arial" panose="020B0604020202020204" pitchFamily="34" charset="0"/>
              </a:rPr>
            </a:br>
            <a:br>
              <a:rPr lang="en-GB" sz="2700" dirty="0">
                <a:latin typeface="Times New Roman" panose="02020603050405020304" pitchFamily="18" charset="0"/>
                <a:cs typeface="Arial" panose="020B0604020202020204" pitchFamily="34" charset="0"/>
              </a:rPr>
            </a:br>
            <a:br>
              <a:rPr lang="en-US" sz="2700" b="1" dirty="0">
                <a:solidFill>
                  <a:srgbClr val="00B0F0"/>
                </a:solidFill>
                <a:effectLst/>
                <a:latin typeface="Arial" panose="020B0604020202020204" pitchFamily="34" charset="0"/>
                <a:ea typeface="Arial" panose="020B0604020202020204" pitchFamily="34" charset="0"/>
              </a:rPr>
            </a:br>
            <a:r>
              <a:rPr lang="en-US" sz="3200" b="1" dirty="0">
                <a:solidFill>
                  <a:srgbClr val="00B0F0"/>
                </a:solidFill>
                <a:effectLst/>
                <a:latin typeface="Arial" panose="020B0604020202020204" pitchFamily="34" charset="0"/>
                <a:ea typeface="Arial" panose="020B0604020202020204" pitchFamily="34" charset="0"/>
              </a:rPr>
              <a:t>Group presentation:</a:t>
            </a:r>
            <a:br>
              <a:rPr lang="en-US" sz="4000" b="1" dirty="0">
                <a:solidFill>
                  <a:srgbClr val="7030A0"/>
                </a:solidFill>
                <a:effectLst/>
                <a:latin typeface="Arial" panose="020B0604020202020204" pitchFamily="34" charset="0"/>
                <a:ea typeface="Arial" panose="020B0604020202020204" pitchFamily="34" charset="0"/>
              </a:rPr>
            </a:br>
            <a:r>
              <a:rPr lang="en-US" sz="4000" b="1" dirty="0">
                <a:solidFill>
                  <a:schemeClr val="accent1">
                    <a:lumMod val="75000"/>
                  </a:schemeClr>
                </a:solidFill>
                <a:effectLst/>
                <a:latin typeface="Arial" panose="020B0604020202020204" pitchFamily="34" charset="0"/>
                <a:ea typeface="Arial" panose="020B0604020202020204" pitchFamily="34" charset="0"/>
              </a:rPr>
              <a:t>Strategies for Effective Communication in a Business Setting</a:t>
            </a:r>
            <a:endParaRPr lang="en-US" sz="11500" dirty="0">
              <a:solidFill>
                <a:schemeClr val="accent1">
                  <a:lumMod val="75000"/>
                </a:schemeClr>
              </a:solidFill>
            </a:endParaRPr>
          </a:p>
        </p:txBody>
      </p:sp>
      <p:sp>
        <p:nvSpPr>
          <p:cNvPr id="3" name="Subtitle 2">
            <a:extLst>
              <a:ext uri="{FF2B5EF4-FFF2-40B4-BE49-F238E27FC236}">
                <a16:creationId xmlns:a16="http://schemas.microsoft.com/office/drawing/2014/main" id="{44D526C4-1CDE-417B-94D2-7ECBB03EDB75}"/>
              </a:ext>
            </a:extLst>
          </p:cNvPr>
          <p:cNvSpPr>
            <a:spLocks noGrp="1"/>
          </p:cNvSpPr>
          <p:nvPr>
            <p:ph type="subTitle" idx="1"/>
          </p:nvPr>
        </p:nvSpPr>
        <p:spPr>
          <a:xfrm>
            <a:off x="1524000" y="3602038"/>
            <a:ext cx="10043160" cy="3095942"/>
          </a:xfrm>
        </p:spPr>
        <p:txBody>
          <a:bodyPr>
            <a:normAutofit fontScale="85000" lnSpcReduction="20000"/>
          </a:bodyPr>
          <a:lstStyle/>
          <a:p>
            <a:pPr algn="r"/>
            <a:endParaRPr lang="en-GB" sz="1800" dirty="0">
              <a:latin typeface="Times New Roman" panose="02020603050405020304" pitchFamily="18" charset="0"/>
              <a:cs typeface="Arial" panose="020B0604020202020204" pitchFamily="34" charset="0"/>
            </a:endParaRPr>
          </a:p>
          <a:p>
            <a:endParaRPr lang="en-US" sz="1800" b="1" dirty="0">
              <a:latin typeface="Times New Roman" panose="02020603050405020304" pitchFamily="18" charset="0"/>
              <a:ea typeface="Arial" panose="020B0604020202020204" pitchFamily="34" charset="0"/>
              <a:cs typeface="Arial" panose="020B0604020202020204" pitchFamily="34" charset="0"/>
            </a:endParaRPr>
          </a:p>
          <a:p>
            <a:pPr algn="r"/>
            <a:endParaRPr lang="en-US" sz="1800" b="1" dirty="0">
              <a:latin typeface="Times New Roman" panose="02020603050405020304" pitchFamily="18" charset="0"/>
              <a:ea typeface="Arial" panose="020B0604020202020204" pitchFamily="34" charset="0"/>
              <a:cs typeface="Arial" panose="020B0604020202020204" pitchFamily="34" charset="0"/>
            </a:endParaRPr>
          </a:p>
          <a:p>
            <a:pPr algn="r"/>
            <a:r>
              <a:rPr lang="en-US" sz="2000" b="1" dirty="0">
                <a:ea typeface="+mn-lt"/>
                <a:cs typeface="+mn-lt"/>
              </a:rPr>
              <a:t>Students: Andriana </a:t>
            </a:r>
            <a:r>
              <a:rPr lang="en-US" sz="2000" b="1" dirty="0" err="1">
                <a:ea typeface="+mn-lt"/>
                <a:cs typeface="+mn-lt"/>
              </a:rPr>
              <a:t>Migaes</a:t>
            </a:r>
            <a:r>
              <a:rPr lang="en-US" sz="2000" b="1" dirty="0">
                <a:ea typeface="+mn-lt"/>
                <a:cs typeface="+mn-lt"/>
              </a:rPr>
              <a:t>(2026738) </a:t>
            </a:r>
            <a:endParaRPr lang="en-US" dirty="0"/>
          </a:p>
          <a:p>
            <a:pPr algn="r"/>
            <a:r>
              <a:rPr lang="en-US" sz="2000" b="1" dirty="0">
                <a:ea typeface="+mn-lt"/>
                <a:cs typeface="+mn-lt"/>
              </a:rPr>
              <a:t>     Diana Macovei(2026629) </a:t>
            </a:r>
            <a:br>
              <a:rPr lang="en-US" sz="2000" b="1" dirty="0">
                <a:ea typeface="+mn-lt"/>
                <a:cs typeface="+mn-lt"/>
              </a:rPr>
            </a:br>
            <a:r>
              <a:rPr lang="en-US" sz="2000" b="1" dirty="0">
                <a:ea typeface="+mn-lt"/>
                <a:cs typeface="+mn-lt"/>
              </a:rPr>
              <a:t>                     </a:t>
            </a:r>
            <a:br>
              <a:rPr lang="en-US" sz="2000" b="1" dirty="0">
                <a:ea typeface="+mn-lt"/>
                <a:cs typeface="+mn-lt"/>
              </a:rPr>
            </a:br>
            <a:r>
              <a:rPr lang="en-US" sz="2000" b="1" dirty="0">
                <a:ea typeface="+mn-lt"/>
                <a:cs typeface="+mn-lt"/>
              </a:rPr>
              <a:t>       Ciprian Blaj(2027775)</a:t>
            </a:r>
            <a:endParaRPr lang="en-US" dirty="0">
              <a:ea typeface="+mn-lt"/>
              <a:cs typeface="+mn-lt"/>
            </a:endParaRPr>
          </a:p>
          <a:p>
            <a:pPr algn="r"/>
            <a:endParaRPr lang="en-US" sz="2000" b="1" dirty="0">
              <a:solidFill>
                <a:schemeClr val="bg2">
                  <a:lumMod val="10000"/>
                </a:schemeClr>
              </a:solidFill>
              <a:latin typeface="Times New Roman" panose="02020603050405020304" pitchFamily="18" charset="0"/>
              <a:ea typeface="Arial" panose="020B0604020202020204" pitchFamily="34" charset="0"/>
              <a:cs typeface="Arial" panose="020B0604020202020204" pitchFamily="34" charset="0"/>
            </a:endParaRPr>
          </a:p>
          <a:p>
            <a:pPr algn="r"/>
            <a:endParaRPr lang="en-US" sz="1800" b="1" dirty="0">
              <a:solidFill>
                <a:schemeClr val="bg2">
                  <a:lumMod val="10000"/>
                </a:schemeClr>
              </a:solidFill>
              <a:effectLst/>
              <a:latin typeface="Times New Roman" panose="02020603050405020304" pitchFamily="18" charset="0"/>
              <a:ea typeface="Arial" panose="020B0604020202020204" pitchFamily="34" charset="0"/>
              <a:cs typeface="Arial" panose="020B0604020202020204" pitchFamily="34" charset="0"/>
            </a:endParaRPr>
          </a:p>
          <a:p>
            <a:pPr algn="r"/>
            <a:r>
              <a:rPr lang="en-GB" sz="1800" b="1" dirty="0">
                <a:solidFill>
                  <a:schemeClr val="bg2">
                    <a:lumMod val="10000"/>
                  </a:schemeClr>
                </a:solidFill>
                <a:latin typeface="Times New Roman" panose="02020603050405020304" pitchFamily="18" charset="0"/>
                <a:cs typeface="Arial" panose="020B0604020202020204" pitchFamily="34" charset="0"/>
              </a:rPr>
              <a:t> Lecture: </a:t>
            </a:r>
            <a:r>
              <a:rPr lang="en-GB" sz="1900" b="1" dirty="0">
                <a:solidFill>
                  <a:schemeClr val="bg2">
                    <a:lumMod val="10000"/>
                  </a:schemeClr>
                </a:solidFill>
                <a:latin typeface="Times New Roman" panose="02020603050405020304" pitchFamily="18" charset="0"/>
                <a:cs typeface="Arial" panose="020B0604020202020204" pitchFamily="34" charset="0"/>
              </a:rPr>
              <a:t>Richmond Lamptey</a:t>
            </a:r>
          </a:p>
          <a:p>
            <a:endParaRPr lang="en-US" sz="1800" dirty="0">
              <a:latin typeface="Times New Roman" panose="02020603050405020304" pitchFamily="18" charset="0"/>
              <a:cs typeface="Arial" panose="020B0604020202020204" pitchFamily="34" charset="0"/>
            </a:endParaRPr>
          </a:p>
        </p:txBody>
      </p:sp>
      <p:pic>
        <p:nvPicPr>
          <p:cNvPr id="4" name="Picture 3">
            <a:extLst>
              <a:ext uri="{FF2B5EF4-FFF2-40B4-BE49-F238E27FC236}">
                <a16:creationId xmlns:a16="http://schemas.microsoft.com/office/drawing/2014/main" id="{BC8492CE-519C-4536-A3B0-DC96B15F22F2}"/>
              </a:ext>
            </a:extLst>
          </p:cNvPr>
          <p:cNvPicPr>
            <a:picLocks noChangeAspect="1"/>
          </p:cNvPicPr>
          <p:nvPr/>
        </p:nvPicPr>
        <p:blipFill>
          <a:blip r:embed="rId3"/>
          <a:stretch>
            <a:fillRect/>
          </a:stretch>
        </p:blipFill>
        <p:spPr>
          <a:xfrm>
            <a:off x="472440" y="160020"/>
            <a:ext cx="4114800" cy="1114425"/>
          </a:xfrm>
          <a:prstGeom prst="rect">
            <a:avLst/>
          </a:prstGeom>
        </p:spPr>
      </p:pic>
    </p:spTree>
    <p:extLst>
      <p:ext uri="{BB962C8B-B14F-4D97-AF65-F5344CB8AC3E}">
        <p14:creationId xmlns:p14="http://schemas.microsoft.com/office/powerpoint/2010/main" val="2747455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0AB9A-FFEF-4032-8A11-1B3F48C11CB6}"/>
              </a:ext>
            </a:extLst>
          </p:cNvPr>
          <p:cNvSpPr>
            <a:spLocks noGrp="1"/>
          </p:cNvSpPr>
          <p:nvPr>
            <p:ph type="title"/>
          </p:nvPr>
        </p:nvSpPr>
        <p:spPr/>
        <p:txBody>
          <a:bodyPr/>
          <a:lstStyle/>
          <a:p>
            <a:r>
              <a:rPr lang="en-GB" b="1" dirty="0">
                <a:solidFill>
                  <a:schemeClr val="tx2"/>
                </a:solidFill>
              </a:rPr>
              <a:t>Table of content </a:t>
            </a:r>
          </a:p>
        </p:txBody>
      </p:sp>
      <p:graphicFrame>
        <p:nvGraphicFramePr>
          <p:cNvPr id="4" name="Content Placeholder 3">
            <a:extLst>
              <a:ext uri="{FF2B5EF4-FFF2-40B4-BE49-F238E27FC236}">
                <a16:creationId xmlns:a16="http://schemas.microsoft.com/office/drawing/2014/main" id="{7F775C3C-AE26-4E47-9E65-8158A3BA2B03}"/>
              </a:ext>
            </a:extLst>
          </p:cNvPr>
          <p:cNvGraphicFramePr>
            <a:graphicFrameLocks noGrp="1"/>
          </p:cNvGraphicFramePr>
          <p:nvPr>
            <p:ph idx="1"/>
            <p:extLst>
              <p:ext uri="{D42A27DB-BD31-4B8C-83A1-F6EECF244321}">
                <p14:modId xmlns:p14="http://schemas.microsoft.com/office/powerpoint/2010/main" val="3720899619"/>
              </p:ext>
            </p:extLst>
          </p:nvPr>
        </p:nvGraphicFramePr>
        <p:xfrm>
          <a:off x="1377695" y="1264555"/>
          <a:ext cx="10448544" cy="50718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Oval 4">
            <a:extLst>
              <a:ext uri="{FF2B5EF4-FFF2-40B4-BE49-F238E27FC236}">
                <a16:creationId xmlns:a16="http://schemas.microsoft.com/office/drawing/2014/main" id="{6D24EC8E-0F0B-4327-8A9D-0135D200F170}"/>
              </a:ext>
            </a:extLst>
          </p:cNvPr>
          <p:cNvSpPr/>
          <p:nvPr/>
        </p:nvSpPr>
        <p:spPr>
          <a:xfrm>
            <a:off x="1377695" y="5205857"/>
            <a:ext cx="792733" cy="792733"/>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Tree>
    <p:extLst>
      <p:ext uri="{BB962C8B-B14F-4D97-AF65-F5344CB8AC3E}">
        <p14:creationId xmlns:p14="http://schemas.microsoft.com/office/powerpoint/2010/main" val="3405375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32" name="Rectangle 74">
            <a:extLst>
              <a:ext uri="{FF2B5EF4-FFF2-40B4-BE49-F238E27FC236}">
                <a16:creationId xmlns:a16="http://schemas.microsoft.com/office/drawing/2014/main" id="{0A696357-B315-4D9E-BB00-C5180F54B0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472F6C6C-999D-43D5-AC07-AF3425144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Freeform 5">
            <a:extLst>
              <a:ext uri="{FF2B5EF4-FFF2-40B4-BE49-F238E27FC236}">
                <a16:creationId xmlns:a16="http://schemas.microsoft.com/office/drawing/2014/main" id="{EC04F56B-9315-467D-9EEF-52DE7F0B5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1026" name="Picture 2" descr="Boots (company) - Wikipedia">
            <a:extLst>
              <a:ext uri="{FF2B5EF4-FFF2-40B4-BE49-F238E27FC236}">
                <a16:creationId xmlns:a16="http://schemas.microsoft.com/office/drawing/2014/main" id="{92A2996D-BCC3-4831-BF59-86A807DB52D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06517" y="448065"/>
            <a:ext cx="3001931" cy="158354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Content Placeholder 1">
            <a:extLst>
              <a:ext uri="{FF2B5EF4-FFF2-40B4-BE49-F238E27FC236}">
                <a16:creationId xmlns:a16="http://schemas.microsoft.com/office/drawing/2014/main" id="{87C392FF-8484-42F5-9D3A-AB134DCA02E1}"/>
              </a:ext>
            </a:extLst>
          </p:cNvPr>
          <p:cNvGraphicFramePr>
            <a:graphicFrameLocks noGrp="1"/>
          </p:cNvGraphicFramePr>
          <p:nvPr>
            <p:ph idx="1"/>
            <p:extLst>
              <p:ext uri="{D42A27DB-BD31-4B8C-83A1-F6EECF244321}">
                <p14:modId xmlns:p14="http://schemas.microsoft.com/office/powerpoint/2010/main" val="370967716"/>
              </p:ext>
            </p:extLst>
          </p:nvPr>
        </p:nvGraphicFramePr>
        <p:xfrm>
          <a:off x="150471" y="2032000"/>
          <a:ext cx="7963381" cy="46002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222B2754-4E74-41A2-BA8B-28DCAF10E579}"/>
              </a:ext>
            </a:extLst>
          </p:cNvPr>
          <p:cNvPicPr>
            <a:picLocks noChangeAspect="1"/>
          </p:cNvPicPr>
          <p:nvPr/>
        </p:nvPicPr>
        <p:blipFill>
          <a:blip r:embed="rId8"/>
          <a:stretch>
            <a:fillRect/>
          </a:stretch>
        </p:blipFill>
        <p:spPr>
          <a:xfrm>
            <a:off x="9298161" y="894124"/>
            <a:ext cx="704850" cy="723900"/>
          </a:xfrm>
          <a:prstGeom prst="rect">
            <a:avLst/>
          </a:prstGeom>
        </p:spPr>
      </p:pic>
      <p:pic>
        <p:nvPicPr>
          <p:cNvPr id="6" name="Picture 5">
            <a:extLst>
              <a:ext uri="{FF2B5EF4-FFF2-40B4-BE49-F238E27FC236}">
                <a16:creationId xmlns:a16="http://schemas.microsoft.com/office/drawing/2014/main" id="{0DAAC0EC-DA5C-4283-96FE-AC63874C44DA}"/>
              </a:ext>
            </a:extLst>
          </p:cNvPr>
          <p:cNvPicPr>
            <a:picLocks noChangeAspect="1"/>
          </p:cNvPicPr>
          <p:nvPr/>
        </p:nvPicPr>
        <p:blipFill>
          <a:blip r:embed="rId9"/>
          <a:stretch>
            <a:fillRect/>
          </a:stretch>
        </p:blipFill>
        <p:spPr>
          <a:xfrm>
            <a:off x="9677667" y="1887301"/>
            <a:ext cx="1495425" cy="723900"/>
          </a:xfrm>
          <a:prstGeom prst="rect">
            <a:avLst/>
          </a:prstGeom>
        </p:spPr>
      </p:pic>
      <p:pic>
        <p:nvPicPr>
          <p:cNvPr id="7" name="Picture 6">
            <a:extLst>
              <a:ext uri="{FF2B5EF4-FFF2-40B4-BE49-F238E27FC236}">
                <a16:creationId xmlns:a16="http://schemas.microsoft.com/office/drawing/2014/main" id="{AA0CDD50-2F12-4259-9BC0-C4CAD3C63AC7}"/>
              </a:ext>
            </a:extLst>
          </p:cNvPr>
          <p:cNvPicPr>
            <a:picLocks noChangeAspect="1"/>
          </p:cNvPicPr>
          <p:nvPr/>
        </p:nvPicPr>
        <p:blipFill>
          <a:blip r:embed="rId10"/>
          <a:stretch>
            <a:fillRect/>
          </a:stretch>
        </p:blipFill>
        <p:spPr>
          <a:xfrm>
            <a:off x="9382513" y="2868093"/>
            <a:ext cx="723900" cy="723900"/>
          </a:xfrm>
          <a:prstGeom prst="rect">
            <a:avLst/>
          </a:prstGeom>
        </p:spPr>
      </p:pic>
      <p:pic>
        <p:nvPicPr>
          <p:cNvPr id="8" name="Picture 7">
            <a:extLst>
              <a:ext uri="{FF2B5EF4-FFF2-40B4-BE49-F238E27FC236}">
                <a16:creationId xmlns:a16="http://schemas.microsoft.com/office/drawing/2014/main" id="{500DDFF4-F18C-463F-921E-3E47F58D7ECE}"/>
              </a:ext>
            </a:extLst>
          </p:cNvPr>
          <p:cNvPicPr>
            <a:picLocks noChangeAspect="1"/>
          </p:cNvPicPr>
          <p:nvPr/>
        </p:nvPicPr>
        <p:blipFill>
          <a:blip r:embed="rId11"/>
          <a:stretch>
            <a:fillRect/>
          </a:stretch>
        </p:blipFill>
        <p:spPr>
          <a:xfrm>
            <a:off x="9583911" y="4156404"/>
            <a:ext cx="1876425" cy="723900"/>
          </a:xfrm>
          <a:prstGeom prst="rect">
            <a:avLst/>
          </a:prstGeom>
        </p:spPr>
      </p:pic>
      <p:pic>
        <p:nvPicPr>
          <p:cNvPr id="9" name="Picture 8">
            <a:extLst>
              <a:ext uri="{FF2B5EF4-FFF2-40B4-BE49-F238E27FC236}">
                <a16:creationId xmlns:a16="http://schemas.microsoft.com/office/drawing/2014/main" id="{E570CC05-3393-4CB5-9B71-3D16881FE4A8}"/>
              </a:ext>
            </a:extLst>
          </p:cNvPr>
          <p:cNvPicPr>
            <a:picLocks noChangeAspect="1"/>
          </p:cNvPicPr>
          <p:nvPr/>
        </p:nvPicPr>
        <p:blipFill>
          <a:blip r:embed="rId12"/>
          <a:stretch>
            <a:fillRect/>
          </a:stretch>
        </p:blipFill>
        <p:spPr>
          <a:xfrm>
            <a:off x="9650586" y="5142878"/>
            <a:ext cx="1809750" cy="723900"/>
          </a:xfrm>
          <a:prstGeom prst="rect">
            <a:avLst/>
          </a:prstGeom>
        </p:spPr>
      </p:pic>
      <p:pic>
        <p:nvPicPr>
          <p:cNvPr id="10" name="Picture 9">
            <a:extLst>
              <a:ext uri="{FF2B5EF4-FFF2-40B4-BE49-F238E27FC236}">
                <a16:creationId xmlns:a16="http://schemas.microsoft.com/office/drawing/2014/main" id="{1122197E-BFE4-46BC-9FED-7BDDF5700976}"/>
              </a:ext>
            </a:extLst>
          </p:cNvPr>
          <p:cNvPicPr>
            <a:picLocks noChangeAspect="1"/>
          </p:cNvPicPr>
          <p:nvPr/>
        </p:nvPicPr>
        <p:blipFill>
          <a:blip r:embed="rId13"/>
          <a:stretch>
            <a:fillRect/>
          </a:stretch>
        </p:blipFill>
        <p:spPr>
          <a:xfrm>
            <a:off x="10611044" y="2856163"/>
            <a:ext cx="1076325" cy="762000"/>
          </a:xfrm>
          <a:prstGeom prst="rect">
            <a:avLst/>
          </a:prstGeom>
        </p:spPr>
      </p:pic>
      <p:pic>
        <p:nvPicPr>
          <p:cNvPr id="11" name="Picture 10">
            <a:extLst>
              <a:ext uri="{FF2B5EF4-FFF2-40B4-BE49-F238E27FC236}">
                <a16:creationId xmlns:a16="http://schemas.microsoft.com/office/drawing/2014/main" id="{E5A64965-4992-48A1-8913-7EC3E8627BFE}"/>
              </a:ext>
            </a:extLst>
          </p:cNvPr>
          <p:cNvPicPr>
            <a:picLocks noChangeAspect="1"/>
          </p:cNvPicPr>
          <p:nvPr/>
        </p:nvPicPr>
        <p:blipFill>
          <a:blip r:embed="rId14"/>
          <a:stretch>
            <a:fillRect/>
          </a:stretch>
        </p:blipFill>
        <p:spPr>
          <a:xfrm>
            <a:off x="9493423" y="6041239"/>
            <a:ext cx="2057400" cy="542925"/>
          </a:xfrm>
          <a:prstGeom prst="rect">
            <a:avLst/>
          </a:prstGeom>
        </p:spPr>
      </p:pic>
      <p:pic>
        <p:nvPicPr>
          <p:cNvPr id="12" name="Picture 11">
            <a:extLst>
              <a:ext uri="{FF2B5EF4-FFF2-40B4-BE49-F238E27FC236}">
                <a16:creationId xmlns:a16="http://schemas.microsoft.com/office/drawing/2014/main" id="{24C402D5-2062-4F05-9EE5-A9D1929C2A68}"/>
              </a:ext>
            </a:extLst>
          </p:cNvPr>
          <p:cNvPicPr>
            <a:picLocks noChangeAspect="1"/>
          </p:cNvPicPr>
          <p:nvPr/>
        </p:nvPicPr>
        <p:blipFill>
          <a:blip r:embed="rId15"/>
          <a:stretch>
            <a:fillRect/>
          </a:stretch>
        </p:blipFill>
        <p:spPr>
          <a:xfrm>
            <a:off x="10351047" y="855199"/>
            <a:ext cx="1809750" cy="723900"/>
          </a:xfrm>
          <a:prstGeom prst="rect">
            <a:avLst/>
          </a:prstGeom>
        </p:spPr>
      </p:pic>
    </p:spTree>
    <p:extLst>
      <p:ext uri="{BB962C8B-B14F-4D97-AF65-F5344CB8AC3E}">
        <p14:creationId xmlns:p14="http://schemas.microsoft.com/office/powerpoint/2010/main" val="951869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3C55EE7-46F1-4FCE-8963-702DFF955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924CC1-4C00-40F7-9E57-A8117CC7C61E}"/>
              </a:ext>
            </a:extLst>
          </p:cNvPr>
          <p:cNvSpPr>
            <a:spLocks noGrp="1"/>
          </p:cNvSpPr>
          <p:nvPr>
            <p:ph type="title"/>
          </p:nvPr>
        </p:nvSpPr>
        <p:spPr>
          <a:xfrm>
            <a:off x="649224" y="645106"/>
            <a:ext cx="5122652" cy="1259894"/>
          </a:xfrm>
        </p:spPr>
        <p:txBody>
          <a:bodyPr>
            <a:normAutofit/>
          </a:bodyPr>
          <a:lstStyle/>
          <a:p>
            <a:r>
              <a:rPr lang="en-US" b="1" dirty="0">
                <a:solidFill>
                  <a:schemeClr val="tx2">
                    <a:lumMod val="75000"/>
                  </a:schemeClr>
                </a:solidFill>
              </a:rPr>
              <a:t>Communication </a:t>
            </a:r>
          </a:p>
        </p:txBody>
      </p:sp>
      <p:sp>
        <p:nvSpPr>
          <p:cNvPr id="20" name="Rectangle 19">
            <a:extLst>
              <a:ext uri="{FF2B5EF4-FFF2-40B4-BE49-F238E27FC236}">
                <a16:creationId xmlns:a16="http://schemas.microsoft.com/office/drawing/2014/main" id="{84EFD645-DA65-4344-9A09-F1A9ECA78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5" descr="Icon&#10;&#10;Description automatically generated with low confidence">
            <a:extLst>
              <a:ext uri="{FF2B5EF4-FFF2-40B4-BE49-F238E27FC236}">
                <a16:creationId xmlns:a16="http://schemas.microsoft.com/office/drawing/2014/main" id="{2A2E94DC-18CA-43A7-9FBC-78EAED153300}"/>
              </a:ext>
            </a:extLst>
          </p:cNvPr>
          <p:cNvPicPr>
            <a:picLocks noChangeAspect="1"/>
          </p:cNvPicPr>
          <p:nvPr/>
        </p:nvPicPr>
        <p:blipFill>
          <a:blip r:embed="rId3"/>
          <a:stretch>
            <a:fillRect/>
          </a:stretch>
        </p:blipFill>
        <p:spPr>
          <a:xfrm>
            <a:off x="6277976" y="665476"/>
            <a:ext cx="5451627" cy="2658091"/>
          </a:xfrm>
          <a:prstGeom prst="rect">
            <a:avLst/>
          </a:prstGeom>
        </p:spPr>
      </p:pic>
      <p:pic>
        <p:nvPicPr>
          <p:cNvPr id="7" name="Picture 6">
            <a:extLst>
              <a:ext uri="{FF2B5EF4-FFF2-40B4-BE49-F238E27FC236}">
                <a16:creationId xmlns:a16="http://schemas.microsoft.com/office/drawing/2014/main" id="{7AE271ED-D381-4527-8220-31160E343171}"/>
              </a:ext>
            </a:extLst>
          </p:cNvPr>
          <p:cNvPicPr>
            <a:picLocks noChangeAspect="1"/>
          </p:cNvPicPr>
          <p:nvPr/>
        </p:nvPicPr>
        <p:blipFill>
          <a:blip r:embed="rId4"/>
          <a:stretch>
            <a:fillRect/>
          </a:stretch>
        </p:blipFill>
        <p:spPr>
          <a:xfrm>
            <a:off x="6086040" y="3655694"/>
            <a:ext cx="5835501" cy="2536830"/>
          </a:xfrm>
          <a:prstGeom prst="rect">
            <a:avLst/>
          </a:prstGeom>
        </p:spPr>
      </p:pic>
      <p:sp>
        <p:nvSpPr>
          <p:cNvPr id="22" name="Freeform 12">
            <a:extLst>
              <a:ext uri="{FF2B5EF4-FFF2-40B4-BE49-F238E27FC236}">
                <a16:creationId xmlns:a16="http://schemas.microsoft.com/office/drawing/2014/main" id="{52E1387C-B186-463D-8EC6-72189C2FAD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Content Placeholder 2">
            <a:extLst>
              <a:ext uri="{FF2B5EF4-FFF2-40B4-BE49-F238E27FC236}">
                <a16:creationId xmlns:a16="http://schemas.microsoft.com/office/drawing/2014/main" id="{A4B513AE-55B8-4CEA-97E3-E7F875962311}"/>
              </a:ext>
            </a:extLst>
          </p:cNvPr>
          <p:cNvGraphicFramePr>
            <a:graphicFrameLocks noGrp="1"/>
          </p:cNvGraphicFramePr>
          <p:nvPr>
            <p:ph idx="1"/>
            <p:extLst>
              <p:ext uri="{D42A27DB-BD31-4B8C-83A1-F6EECF244321}">
                <p14:modId xmlns:p14="http://schemas.microsoft.com/office/powerpoint/2010/main" val="2391848424"/>
              </p:ext>
            </p:extLst>
          </p:nvPr>
        </p:nvGraphicFramePr>
        <p:xfrm>
          <a:off x="649225" y="2133600"/>
          <a:ext cx="5122652" cy="375925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292196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67DC441-A326-4A28-9674-382AE7477C59}"/>
              </a:ext>
            </a:extLst>
          </p:cNvPr>
          <p:cNvPicPr>
            <a:picLocks noGrp="1" noChangeAspect="1"/>
          </p:cNvPicPr>
          <p:nvPr>
            <p:ph idx="1"/>
          </p:nvPr>
        </p:nvPicPr>
        <p:blipFill>
          <a:blip r:embed="rId2"/>
          <a:stretch>
            <a:fillRect/>
          </a:stretch>
        </p:blipFill>
        <p:spPr>
          <a:xfrm>
            <a:off x="569893" y="157813"/>
            <a:ext cx="11427216" cy="6127845"/>
          </a:xfrm>
          <a:prstGeom prst="rect">
            <a:avLst/>
          </a:prstGeom>
        </p:spPr>
      </p:pic>
      <p:sp>
        <p:nvSpPr>
          <p:cNvPr id="5" name="TextBox 4">
            <a:extLst>
              <a:ext uri="{FF2B5EF4-FFF2-40B4-BE49-F238E27FC236}">
                <a16:creationId xmlns:a16="http://schemas.microsoft.com/office/drawing/2014/main" id="{4EF119F2-681D-4196-AB43-4C2077367F96}"/>
              </a:ext>
            </a:extLst>
          </p:cNvPr>
          <p:cNvSpPr txBox="1"/>
          <p:nvPr/>
        </p:nvSpPr>
        <p:spPr>
          <a:xfrm>
            <a:off x="7147875" y="6330855"/>
            <a:ext cx="6094428" cy="369332"/>
          </a:xfrm>
          <a:prstGeom prst="rect">
            <a:avLst/>
          </a:prstGeom>
          <a:noFill/>
        </p:spPr>
        <p:txBody>
          <a:bodyPr wrap="square">
            <a:spAutoFit/>
          </a:bodyPr>
          <a:lstStyle/>
          <a:p>
            <a:r>
              <a:rPr lang="en-GB" b="1" dirty="0" err="1">
                <a:effectLst/>
                <a:latin typeface="haas grot text web"/>
              </a:rPr>
              <a:t>Berlo's</a:t>
            </a:r>
            <a:r>
              <a:rPr lang="en-GB" b="1" dirty="0">
                <a:effectLst/>
                <a:latin typeface="haas grot text web"/>
              </a:rPr>
              <a:t> SMCR Model of Communication, (1960)</a:t>
            </a:r>
            <a:endParaRPr lang="en-US" b="1" dirty="0"/>
          </a:p>
        </p:txBody>
      </p:sp>
    </p:spTree>
    <p:extLst>
      <p:ext uri="{BB962C8B-B14F-4D97-AF65-F5344CB8AC3E}">
        <p14:creationId xmlns:p14="http://schemas.microsoft.com/office/powerpoint/2010/main" val="19805363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2F586-CBF3-4D3B-95C7-DFF31301C411}"/>
              </a:ext>
            </a:extLst>
          </p:cNvPr>
          <p:cNvSpPr>
            <a:spLocks noGrp="1"/>
          </p:cNvSpPr>
          <p:nvPr>
            <p:ph type="title"/>
          </p:nvPr>
        </p:nvSpPr>
        <p:spPr>
          <a:xfrm>
            <a:off x="1659989" y="624110"/>
            <a:ext cx="9844624" cy="772786"/>
          </a:xfrm>
        </p:spPr>
        <p:txBody>
          <a:bodyPr>
            <a:normAutofit fontScale="90000"/>
          </a:bodyPr>
          <a:lstStyle/>
          <a:p>
            <a:r>
              <a:rPr lang="en-GB" b="1" i="0" dirty="0">
                <a:solidFill>
                  <a:schemeClr val="tx2"/>
                </a:solidFill>
                <a:effectLst/>
                <a:latin typeface="arial" panose="020B0604020202020204" pitchFamily="34" charset="0"/>
              </a:rPr>
              <a:t>Keller's Brand Equity Model </a:t>
            </a:r>
            <a:br>
              <a:rPr lang="en-GB" b="1" i="0" dirty="0">
                <a:solidFill>
                  <a:schemeClr val="tx2"/>
                </a:solidFill>
                <a:effectLst/>
                <a:latin typeface="arial" panose="020B0604020202020204" pitchFamily="34" charset="0"/>
              </a:rPr>
            </a:br>
            <a:endParaRPr lang="en-GB" sz="2000" b="1" dirty="0">
              <a:solidFill>
                <a:schemeClr val="tx2"/>
              </a:solidFill>
            </a:endParaRPr>
          </a:p>
        </p:txBody>
      </p:sp>
      <p:sp>
        <p:nvSpPr>
          <p:cNvPr id="8" name="Content Placeholder 7">
            <a:extLst>
              <a:ext uri="{FF2B5EF4-FFF2-40B4-BE49-F238E27FC236}">
                <a16:creationId xmlns:a16="http://schemas.microsoft.com/office/drawing/2014/main" id="{BE2805D0-CC16-4B27-AB90-8F171ECA461E}"/>
              </a:ext>
            </a:extLst>
          </p:cNvPr>
          <p:cNvSpPr>
            <a:spLocks noGrp="1"/>
          </p:cNvSpPr>
          <p:nvPr>
            <p:ph idx="1"/>
          </p:nvPr>
        </p:nvSpPr>
        <p:spPr>
          <a:xfrm>
            <a:off x="327546" y="1396896"/>
            <a:ext cx="11273051" cy="5358746"/>
          </a:xfrm>
        </p:spPr>
        <p:txBody>
          <a:bodyPr/>
          <a:lstStyle/>
          <a:p>
            <a:pPr marL="0" indent="0">
              <a:buNone/>
            </a:pPr>
            <a:endParaRPr lang="en-US" dirty="0"/>
          </a:p>
          <a:p>
            <a:pPr marL="0" indent="0">
              <a:buNone/>
            </a:pPr>
            <a:endParaRPr lang="en-US" dirty="0"/>
          </a:p>
          <a:p>
            <a:pPr marL="0" indent="0">
              <a:buNone/>
            </a:pPr>
            <a:r>
              <a:rPr lang="en-GB" dirty="0"/>
              <a:t>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1028" name="Picture 4" descr="Keller&amp;#39;s Brand Equity Model — What It Is &amp;amp; How to Use It | by Keaton Hawker  | Medium">
            <a:extLst>
              <a:ext uri="{FF2B5EF4-FFF2-40B4-BE49-F238E27FC236}">
                <a16:creationId xmlns:a16="http://schemas.microsoft.com/office/drawing/2014/main" id="{D6758365-1820-448D-88EC-C63630275B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9077" y="1396896"/>
            <a:ext cx="8875698" cy="445480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4DCB9F1-5815-4854-8AF2-0EF97E8825C2}"/>
              </a:ext>
            </a:extLst>
          </p:cNvPr>
          <p:cNvSpPr txBox="1"/>
          <p:nvPr/>
        </p:nvSpPr>
        <p:spPr>
          <a:xfrm>
            <a:off x="8457399" y="6119005"/>
            <a:ext cx="6094428" cy="369332"/>
          </a:xfrm>
          <a:prstGeom prst="rect">
            <a:avLst/>
          </a:prstGeom>
          <a:noFill/>
        </p:spPr>
        <p:txBody>
          <a:bodyPr wrap="square">
            <a:spAutoFit/>
          </a:bodyPr>
          <a:lstStyle/>
          <a:p>
            <a:r>
              <a:rPr lang="en-US" dirty="0"/>
              <a:t>(Keller 1996, 2001b)</a:t>
            </a:r>
          </a:p>
        </p:txBody>
      </p:sp>
    </p:spTree>
    <p:extLst>
      <p:ext uri="{BB962C8B-B14F-4D97-AF65-F5344CB8AC3E}">
        <p14:creationId xmlns:p14="http://schemas.microsoft.com/office/powerpoint/2010/main" val="20180364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38" name="Rectangle 78">
            <a:extLst>
              <a:ext uri="{FF2B5EF4-FFF2-40B4-BE49-F238E27FC236}">
                <a16:creationId xmlns:a16="http://schemas.microsoft.com/office/drawing/2014/main" id="{C6E68D20-54CD-40AF-A817-D5C32B0D8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8A2E34-0280-4038-8159-6D53DB9E40AF}"/>
              </a:ext>
            </a:extLst>
          </p:cNvPr>
          <p:cNvSpPr>
            <a:spLocks noGrp="1"/>
          </p:cNvSpPr>
          <p:nvPr>
            <p:ph type="title"/>
          </p:nvPr>
        </p:nvSpPr>
        <p:spPr>
          <a:xfrm>
            <a:off x="715162" y="380956"/>
            <a:ext cx="5122652" cy="1421976"/>
          </a:xfrm>
        </p:spPr>
        <p:txBody>
          <a:bodyPr>
            <a:noAutofit/>
          </a:bodyPr>
          <a:lstStyle/>
          <a:p>
            <a:r>
              <a:rPr lang="en-GB" altLang="en-US" sz="2400" b="1" cap="all" dirty="0">
                <a:solidFill>
                  <a:schemeClr val="tx2"/>
                </a:solidFill>
                <a:latin typeface="Arial" panose="020B0604020202020204" pitchFamily="34" charset="0"/>
                <a:cs typeface="Arial" panose="020B0604020202020204" pitchFamily="34" charset="0"/>
              </a:rPr>
              <a:t>Type of the communication on organisation</a:t>
            </a:r>
            <a:endParaRPr lang="en-GB" sz="2400" b="1" dirty="0">
              <a:solidFill>
                <a:schemeClr val="tx2"/>
              </a:solidFill>
              <a:latin typeface="Arial" panose="020B0604020202020204" pitchFamily="34" charset="0"/>
              <a:cs typeface="Arial" panose="020B0604020202020204" pitchFamily="34" charset="0"/>
            </a:endParaRPr>
          </a:p>
        </p:txBody>
      </p:sp>
      <p:sp>
        <p:nvSpPr>
          <p:cNvPr id="1039" name="Rectangle 80">
            <a:extLst>
              <a:ext uri="{FF2B5EF4-FFF2-40B4-BE49-F238E27FC236}">
                <a16:creationId xmlns:a16="http://schemas.microsoft.com/office/drawing/2014/main" id="{7DE013BA-4C2B-4908-ACEA-78FAA6951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3" name="Content Placeholder 2">
            <a:extLst>
              <a:ext uri="{FF2B5EF4-FFF2-40B4-BE49-F238E27FC236}">
                <a16:creationId xmlns:a16="http://schemas.microsoft.com/office/drawing/2014/main" id="{E5810FA9-4AC5-4D51-AD20-C0CA2CAD1F03}"/>
              </a:ext>
            </a:extLst>
          </p:cNvPr>
          <p:cNvGraphicFramePr>
            <a:graphicFrameLocks noGrp="1"/>
          </p:cNvGraphicFramePr>
          <p:nvPr>
            <p:ph idx="1"/>
            <p:extLst>
              <p:ext uri="{D42A27DB-BD31-4B8C-83A1-F6EECF244321}">
                <p14:modId xmlns:p14="http://schemas.microsoft.com/office/powerpoint/2010/main" val="2845825825"/>
              </p:ext>
            </p:extLst>
          </p:nvPr>
        </p:nvGraphicFramePr>
        <p:xfrm>
          <a:off x="420728" y="1377696"/>
          <a:ext cx="6054958" cy="51898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41" name="Rectangle 82">
            <a:extLst>
              <a:ext uri="{FF2B5EF4-FFF2-40B4-BE49-F238E27FC236}">
                <a16:creationId xmlns:a16="http://schemas.microsoft.com/office/drawing/2014/main" id="{BE0255A8-7614-41BB-BC5A-24F7E62D2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476" y="799139"/>
            <a:ext cx="4963395" cy="2544154"/>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0" name="Picture 6" descr="Directions of Communication | Organizational Behavior and Human Relations">
            <a:extLst>
              <a:ext uri="{FF2B5EF4-FFF2-40B4-BE49-F238E27FC236}">
                <a16:creationId xmlns:a16="http://schemas.microsoft.com/office/drawing/2014/main" id="{22D9821C-FA67-47BC-BEB1-0B37F2D81790}"/>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6657993" y="1194533"/>
            <a:ext cx="4673849" cy="1764378"/>
          </a:xfrm>
          <a:prstGeom prst="rect">
            <a:avLst/>
          </a:prstGeom>
          <a:noFill/>
          <a:extLst>
            <a:ext uri="{909E8E84-426E-40DD-AFC4-6F175D3DCCD1}">
              <a14:hiddenFill xmlns:a14="http://schemas.microsoft.com/office/drawing/2010/main">
                <a:solidFill>
                  <a:srgbClr val="FFFFFF"/>
                </a:solidFill>
              </a14:hiddenFill>
            </a:ext>
          </a:extLst>
        </p:spPr>
      </p:pic>
      <p:sp>
        <p:nvSpPr>
          <p:cNvPr id="85" name="Rectangle 84">
            <a:extLst>
              <a:ext uri="{FF2B5EF4-FFF2-40B4-BE49-F238E27FC236}">
                <a16:creationId xmlns:a16="http://schemas.microsoft.com/office/drawing/2014/main" id="{F6A0AFB2-0542-47FD-BC93-F7574B413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475" y="3504427"/>
            <a:ext cx="2399348" cy="2544153"/>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Directions of Communication | Organizational Behavior and Human Relations">
            <a:extLst>
              <a:ext uri="{FF2B5EF4-FFF2-40B4-BE49-F238E27FC236}">
                <a16:creationId xmlns:a16="http://schemas.microsoft.com/office/drawing/2014/main" id="{725E7BE2-53FA-4679-BBEB-B8E43AB5A748}"/>
              </a:ext>
            </a:extLst>
          </p:cNvPr>
          <p:cNvPicPr>
            <a:picLocks noChangeAspect="1" noChangeArrowheads="1"/>
          </p:cNvPicPr>
          <p:nvPr/>
        </p:nvPicPr>
        <p:blipFill>
          <a:blip r:embed="rId9">
            <a:extLst>
              <a:ext uri="{28A0092B-C50C-407E-A947-70E740481C1C}">
                <a14:useLocalDpi xmlns:a14="http://schemas.microsoft.com/office/drawing/2010/main" val="0"/>
              </a:ext>
            </a:extLst>
          </a:blip>
          <a:stretch>
            <a:fillRect/>
          </a:stretch>
        </p:blipFill>
        <p:spPr bwMode="auto">
          <a:xfrm>
            <a:off x="6657993" y="3720847"/>
            <a:ext cx="2106408" cy="2122325"/>
          </a:xfrm>
          <a:prstGeom prst="rect">
            <a:avLst/>
          </a:prstGeom>
          <a:noFill/>
          <a:extLst>
            <a:ext uri="{909E8E84-426E-40DD-AFC4-6F175D3DCCD1}">
              <a14:hiddenFill xmlns:a14="http://schemas.microsoft.com/office/drawing/2010/main">
                <a:solidFill>
                  <a:srgbClr val="FFFFFF"/>
                </a:solidFill>
              </a14:hiddenFill>
            </a:ext>
          </a:extLst>
        </p:spPr>
      </p:pic>
      <p:sp>
        <p:nvSpPr>
          <p:cNvPr id="87" name="Rectangle 86">
            <a:extLst>
              <a:ext uri="{FF2B5EF4-FFF2-40B4-BE49-F238E27FC236}">
                <a16:creationId xmlns:a16="http://schemas.microsoft.com/office/drawing/2014/main" id="{2E8FF22C-19D1-458A-92D9-7D9F5A5F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95520" y="3504427"/>
            <a:ext cx="2399350" cy="2544154"/>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2" name="Picture 8" descr="Communication Flows | Introduction to Business">
            <a:extLst>
              <a:ext uri="{FF2B5EF4-FFF2-40B4-BE49-F238E27FC236}">
                <a16:creationId xmlns:a16="http://schemas.microsoft.com/office/drawing/2014/main" id="{B65BB4D3-BF2C-42C4-8F05-748E69477506}"/>
              </a:ext>
            </a:extLst>
          </p:cNvPr>
          <p:cNvPicPr>
            <a:picLocks noChangeAspect="1" noChangeArrowheads="1"/>
          </p:cNvPicPr>
          <p:nvPr/>
        </p:nvPicPr>
        <p:blipFill>
          <a:blip r:embed="rId10">
            <a:extLst>
              <a:ext uri="{28A0092B-C50C-407E-A947-70E740481C1C}">
                <a14:useLocalDpi xmlns:a14="http://schemas.microsoft.com/office/drawing/2010/main" val="0"/>
              </a:ext>
            </a:extLst>
          </a:blip>
          <a:stretch>
            <a:fillRect/>
          </a:stretch>
        </p:blipFill>
        <p:spPr bwMode="auto">
          <a:xfrm>
            <a:off x="9162143" y="3662285"/>
            <a:ext cx="2123572" cy="2128894"/>
          </a:xfrm>
          <a:prstGeom prst="rect">
            <a:avLst/>
          </a:prstGeom>
          <a:noFill/>
          <a:extLst>
            <a:ext uri="{909E8E84-426E-40DD-AFC4-6F175D3DCCD1}">
              <a14:hiddenFill xmlns:a14="http://schemas.microsoft.com/office/drawing/2010/main">
                <a:solidFill>
                  <a:srgbClr val="FFFFFF"/>
                </a:solidFill>
              </a14:hiddenFill>
            </a:ext>
          </a:extLst>
        </p:spPr>
      </p:pic>
      <p:sp>
        <p:nvSpPr>
          <p:cNvPr id="89" name="Freeform 12">
            <a:extLst>
              <a:ext uri="{FF2B5EF4-FFF2-40B4-BE49-F238E27FC236}">
                <a16:creationId xmlns:a16="http://schemas.microsoft.com/office/drawing/2014/main" id="{357A85C1-C904-428F-AD5D-D54609ED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96829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71262A95-A062-4990-ACCB-C948EC34D3B5}"/>
              </a:ext>
            </a:extLst>
          </p:cNvPr>
          <p:cNvPicPr>
            <a:picLocks noChangeAspect="1"/>
          </p:cNvPicPr>
          <p:nvPr/>
        </p:nvPicPr>
        <p:blipFill>
          <a:blip r:embed="rId3"/>
          <a:stretch>
            <a:fillRect/>
          </a:stretch>
        </p:blipFill>
        <p:spPr>
          <a:xfrm>
            <a:off x="9395662" y="2554941"/>
            <a:ext cx="2907996" cy="4303059"/>
          </a:xfrm>
          <a:prstGeom prst="rect">
            <a:avLst/>
          </a:prstGeom>
        </p:spPr>
      </p:pic>
      <p:pic>
        <p:nvPicPr>
          <p:cNvPr id="6" name="Picture 5">
            <a:extLst>
              <a:ext uri="{FF2B5EF4-FFF2-40B4-BE49-F238E27FC236}">
                <a16:creationId xmlns:a16="http://schemas.microsoft.com/office/drawing/2014/main" id="{15205E45-0084-4A8C-8343-855D4EB2DAB8}"/>
              </a:ext>
            </a:extLst>
          </p:cNvPr>
          <p:cNvPicPr>
            <a:picLocks noChangeAspect="1"/>
          </p:cNvPicPr>
          <p:nvPr/>
        </p:nvPicPr>
        <p:blipFill rotWithShape="1">
          <a:blip r:embed="rId4"/>
          <a:srcRect r="1" b="13725"/>
          <a:stretch/>
        </p:blipFill>
        <p:spPr>
          <a:xfrm>
            <a:off x="0" y="2272553"/>
            <a:ext cx="4193549" cy="4585447"/>
          </a:xfrm>
          <a:prstGeom prst="rect">
            <a:avLst/>
          </a:prstGeom>
        </p:spPr>
      </p:pic>
      <p:sp>
        <p:nvSpPr>
          <p:cNvPr id="2" name="Title 1">
            <a:extLst>
              <a:ext uri="{FF2B5EF4-FFF2-40B4-BE49-F238E27FC236}">
                <a16:creationId xmlns:a16="http://schemas.microsoft.com/office/drawing/2014/main" id="{B7DD9156-036A-42ED-9FB0-8E8014B19FF8}"/>
              </a:ext>
            </a:extLst>
          </p:cNvPr>
          <p:cNvSpPr>
            <a:spLocks noGrp="1"/>
          </p:cNvSpPr>
          <p:nvPr>
            <p:ph type="title"/>
          </p:nvPr>
        </p:nvSpPr>
        <p:spPr>
          <a:xfrm>
            <a:off x="1659080" y="138195"/>
            <a:ext cx="9190580" cy="1128068"/>
          </a:xfrm>
        </p:spPr>
        <p:txBody>
          <a:bodyPr anchor="ctr">
            <a:normAutofit fontScale="90000"/>
          </a:bodyPr>
          <a:lstStyle/>
          <a:p>
            <a:r>
              <a:rPr lang="en-GB" sz="4000" b="1" dirty="0">
                <a:solidFill>
                  <a:schemeClr val="tx2"/>
                </a:solidFill>
              </a:rPr>
              <a:t>Channels of efficient communication</a:t>
            </a:r>
            <a:br>
              <a:rPr lang="en-GB" sz="1300" dirty="0"/>
            </a:br>
            <a:br>
              <a:rPr lang="en-US" sz="1300" spc="-15" dirty="0">
                <a:effectLst/>
                <a:latin typeface="Arial" panose="020B0604020202020204" pitchFamily="34" charset="0"/>
                <a:ea typeface="Arial" panose="020B0604020202020204" pitchFamily="34" charset="0"/>
              </a:rPr>
            </a:br>
            <a:endParaRPr lang="en-US" sz="1300" dirty="0"/>
          </a:p>
        </p:txBody>
      </p:sp>
      <p:graphicFrame>
        <p:nvGraphicFramePr>
          <p:cNvPr id="10" name="Table 10">
            <a:extLst>
              <a:ext uri="{FF2B5EF4-FFF2-40B4-BE49-F238E27FC236}">
                <a16:creationId xmlns:a16="http://schemas.microsoft.com/office/drawing/2014/main" id="{949E7303-F82A-443E-8363-CB77B7249741}"/>
              </a:ext>
            </a:extLst>
          </p:cNvPr>
          <p:cNvGraphicFramePr>
            <a:graphicFrameLocks noGrp="1"/>
          </p:cNvGraphicFramePr>
          <p:nvPr>
            <p:ph idx="1"/>
            <p:extLst>
              <p:ext uri="{D42A27DB-BD31-4B8C-83A1-F6EECF244321}">
                <p14:modId xmlns:p14="http://schemas.microsoft.com/office/powerpoint/2010/main" val="3626743942"/>
              </p:ext>
            </p:extLst>
          </p:nvPr>
        </p:nvGraphicFramePr>
        <p:xfrm>
          <a:off x="1659080" y="907511"/>
          <a:ext cx="9803340" cy="5848270"/>
        </p:xfrm>
        <a:graphic>
          <a:graphicData uri="http://schemas.openxmlformats.org/drawingml/2006/table">
            <a:tbl>
              <a:tblPr firstRow="1" bandRow="1">
                <a:tableStyleId>{5C22544A-7EE6-4342-B048-85BDC9FD1C3A}</a:tableStyleId>
              </a:tblPr>
              <a:tblGrid>
                <a:gridCol w="2282549">
                  <a:extLst>
                    <a:ext uri="{9D8B030D-6E8A-4147-A177-3AD203B41FA5}">
                      <a16:colId xmlns:a16="http://schemas.microsoft.com/office/drawing/2014/main" val="3811309930"/>
                    </a:ext>
                  </a:extLst>
                </a:gridCol>
                <a:gridCol w="2619121">
                  <a:extLst>
                    <a:ext uri="{9D8B030D-6E8A-4147-A177-3AD203B41FA5}">
                      <a16:colId xmlns:a16="http://schemas.microsoft.com/office/drawing/2014/main" val="3776201287"/>
                    </a:ext>
                  </a:extLst>
                </a:gridCol>
                <a:gridCol w="2450835">
                  <a:extLst>
                    <a:ext uri="{9D8B030D-6E8A-4147-A177-3AD203B41FA5}">
                      <a16:colId xmlns:a16="http://schemas.microsoft.com/office/drawing/2014/main" val="1471973538"/>
                    </a:ext>
                  </a:extLst>
                </a:gridCol>
                <a:gridCol w="2450835">
                  <a:extLst>
                    <a:ext uri="{9D8B030D-6E8A-4147-A177-3AD203B41FA5}">
                      <a16:colId xmlns:a16="http://schemas.microsoft.com/office/drawing/2014/main" val="1565363359"/>
                    </a:ext>
                  </a:extLst>
                </a:gridCol>
              </a:tblGrid>
              <a:tr h="663685">
                <a:tc gridSpan="2">
                  <a:txBody>
                    <a:bodyPr/>
                    <a:lstStyle/>
                    <a:p>
                      <a:r>
                        <a:rPr lang="en-GB" sz="2000" dirty="0">
                          <a:solidFill>
                            <a:schemeClr val="tx1"/>
                          </a:solidFill>
                        </a:rPr>
                        <a:t>Internal communications</a:t>
                      </a:r>
                    </a:p>
                    <a:p>
                      <a:endParaRPr lang="en-US" sz="2000" dirty="0">
                        <a:solidFill>
                          <a:schemeClr val="tx1"/>
                        </a:solidFill>
                      </a:endParaRPr>
                    </a:p>
                  </a:txBody>
                  <a:tcPr>
                    <a:solidFill>
                      <a:srgbClr val="FFC000"/>
                    </a:solidFill>
                  </a:tcPr>
                </a:tc>
                <a:tc hMerge="1">
                  <a:txBody>
                    <a:bodyPr/>
                    <a:lstStyle/>
                    <a:p>
                      <a:endParaRPr lang="en-US" dirty="0"/>
                    </a:p>
                  </a:txBody>
                  <a:tcPr/>
                </a:tc>
                <a:tc gridSpan="2">
                  <a:txBody>
                    <a:bodyPr/>
                    <a:lstStyle/>
                    <a:p>
                      <a:r>
                        <a:rPr lang="en-GB" sz="2000" dirty="0">
                          <a:solidFill>
                            <a:schemeClr val="tx1"/>
                          </a:solidFill>
                        </a:rPr>
                        <a:t>External communications</a:t>
                      </a:r>
                      <a:endParaRPr lang="en-US" sz="2000" dirty="0">
                        <a:solidFill>
                          <a:schemeClr val="tx1"/>
                        </a:solidFill>
                      </a:endParaRPr>
                    </a:p>
                  </a:txBody>
                  <a:tcPr>
                    <a:solidFill>
                      <a:srgbClr val="00B050"/>
                    </a:solidFill>
                  </a:tcPr>
                </a:tc>
                <a:tc hMerge="1">
                  <a:txBody>
                    <a:bodyPr/>
                    <a:lstStyle/>
                    <a:p>
                      <a:endParaRPr lang="en-US" dirty="0"/>
                    </a:p>
                  </a:txBody>
                  <a:tcPr/>
                </a:tc>
                <a:extLst>
                  <a:ext uri="{0D108BD9-81ED-4DB2-BD59-A6C34878D82A}">
                    <a16:rowId xmlns:a16="http://schemas.microsoft.com/office/drawing/2014/main" val="589024284"/>
                  </a:ext>
                </a:extLst>
              </a:tr>
              <a:tr h="346270">
                <a:tc>
                  <a:txBody>
                    <a:bodyPr/>
                    <a:lstStyle/>
                    <a:p>
                      <a:r>
                        <a:rPr lang="en-GB" b="1" dirty="0">
                          <a:solidFill>
                            <a:schemeClr val="tx2"/>
                          </a:solidFill>
                        </a:rPr>
                        <a:t>Written</a:t>
                      </a:r>
                      <a:endParaRPr lang="en-US" b="1" dirty="0">
                        <a:solidFill>
                          <a:schemeClr val="tx2"/>
                        </a:solidFill>
                      </a:endParaRPr>
                    </a:p>
                  </a:txBody>
                  <a:tcPr>
                    <a:solidFill>
                      <a:schemeClr val="accent3">
                        <a:lumMod val="60000"/>
                        <a:lumOff val="40000"/>
                      </a:schemeClr>
                    </a:solidFill>
                  </a:tcPr>
                </a:tc>
                <a:tc>
                  <a:txBody>
                    <a:bodyPr/>
                    <a:lstStyle/>
                    <a:p>
                      <a:r>
                        <a:rPr lang="en-GB" b="1" dirty="0">
                          <a:solidFill>
                            <a:schemeClr val="tx2"/>
                          </a:solidFill>
                        </a:rPr>
                        <a:t>Oral</a:t>
                      </a:r>
                      <a:endParaRPr lang="en-US" b="1" dirty="0">
                        <a:solidFill>
                          <a:schemeClr val="tx2"/>
                        </a:solidFill>
                      </a:endParaRPr>
                    </a:p>
                  </a:txBody>
                  <a:tcPr>
                    <a:solidFill>
                      <a:srgbClr val="00B0F0"/>
                    </a:solidFill>
                  </a:tcPr>
                </a:tc>
                <a:tc>
                  <a:txBody>
                    <a:bodyPr/>
                    <a:lstStyle/>
                    <a:p>
                      <a:r>
                        <a:rPr lang="en-GB" b="1" dirty="0">
                          <a:solidFill>
                            <a:schemeClr val="tx2"/>
                          </a:solidFill>
                        </a:rPr>
                        <a:t>Written </a:t>
                      </a:r>
                      <a:endParaRPr lang="en-US" b="1" dirty="0">
                        <a:solidFill>
                          <a:schemeClr val="tx2"/>
                        </a:solidFill>
                      </a:endParaRPr>
                    </a:p>
                  </a:txBody>
                  <a:tcPr>
                    <a:solidFill>
                      <a:schemeClr val="accent3">
                        <a:lumMod val="40000"/>
                        <a:lumOff val="60000"/>
                      </a:schemeClr>
                    </a:solidFill>
                  </a:tcPr>
                </a:tc>
                <a:tc>
                  <a:txBody>
                    <a:bodyPr/>
                    <a:lstStyle/>
                    <a:p>
                      <a:r>
                        <a:rPr lang="en-GB" b="1" dirty="0">
                          <a:solidFill>
                            <a:schemeClr val="tx2"/>
                          </a:solidFill>
                        </a:rPr>
                        <a:t>Oral </a:t>
                      </a:r>
                      <a:endParaRPr lang="en-US" b="1" dirty="0">
                        <a:solidFill>
                          <a:schemeClr val="tx2"/>
                        </a:solidFill>
                      </a:endParaRPr>
                    </a:p>
                  </a:txBody>
                  <a:tcPr>
                    <a:solidFill>
                      <a:schemeClr val="accent2">
                        <a:lumMod val="60000"/>
                        <a:lumOff val="40000"/>
                      </a:schemeClr>
                    </a:solidFill>
                  </a:tcPr>
                </a:tc>
                <a:extLst>
                  <a:ext uri="{0D108BD9-81ED-4DB2-BD59-A6C34878D82A}">
                    <a16:rowId xmlns:a16="http://schemas.microsoft.com/office/drawing/2014/main" val="3557311120"/>
                  </a:ext>
                </a:extLst>
              </a:tr>
              <a:tr h="605973">
                <a:tc>
                  <a:txBody>
                    <a:bodyPr/>
                    <a:lstStyle/>
                    <a:p>
                      <a:r>
                        <a:rPr lang="en-GB" sz="1600" b="1" i="0" dirty="0"/>
                        <a:t>Electronic Mails</a:t>
                      </a:r>
                    </a:p>
                  </a:txBody>
                  <a:tcPr/>
                </a:tc>
                <a:tc>
                  <a:txBody>
                    <a:bodyPr/>
                    <a:lstStyle/>
                    <a:p>
                      <a:r>
                        <a:rPr lang="en-GB" sz="1600" b="1" i="0" dirty="0"/>
                        <a:t>Meetings</a:t>
                      </a:r>
                    </a:p>
                    <a:p>
                      <a:endParaRPr lang="en-US" sz="1600" b="1" i="0" dirty="0"/>
                    </a:p>
                  </a:txBody>
                  <a:tcPr/>
                </a:tc>
                <a:tc>
                  <a:txBody>
                    <a:bodyPr/>
                    <a:lstStyle/>
                    <a:p>
                      <a:r>
                        <a:rPr lang="en-GB" sz="1600" b="1" i="0" dirty="0"/>
                        <a:t>Electronic Mails</a:t>
                      </a:r>
                      <a:endParaRPr lang="en-US" sz="1600" b="1" i="0" dirty="0"/>
                    </a:p>
                  </a:txBody>
                  <a:tcPr/>
                </a:tc>
                <a:tc>
                  <a:txBody>
                    <a:bodyPr/>
                    <a:lstStyle/>
                    <a:p>
                      <a:r>
                        <a:rPr lang="en-GB" sz="1600" b="1" i="0" dirty="0"/>
                        <a:t>Face to face </a:t>
                      </a:r>
                      <a:endParaRPr lang="en-US" sz="1600" b="1" i="0" dirty="0"/>
                    </a:p>
                  </a:txBody>
                  <a:tcPr/>
                </a:tc>
                <a:extLst>
                  <a:ext uri="{0D108BD9-81ED-4DB2-BD59-A6C34878D82A}">
                    <a16:rowId xmlns:a16="http://schemas.microsoft.com/office/drawing/2014/main" val="3675969602"/>
                  </a:ext>
                </a:extLst>
              </a:tr>
              <a:tr h="605973">
                <a:tc>
                  <a:txBody>
                    <a:bodyPr/>
                    <a:lstStyle/>
                    <a:p>
                      <a:r>
                        <a:rPr lang="en-GB" sz="1600" b="1" i="0" dirty="0"/>
                        <a:t>Business report</a:t>
                      </a:r>
                      <a:endParaRPr lang="en-US" sz="1600" b="1" i="0" dirty="0"/>
                    </a:p>
                  </a:txBody>
                  <a:tcPr/>
                </a:tc>
                <a:tc>
                  <a:txBody>
                    <a:bodyPr/>
                    <a:lstStyle/>
                    <a:p>
                      <a:r>
                        <a:rPr lang="en-GB" sz="1600" b="1" i="0" dirty="0"/>
                        <a:t>Face to face discussions</a:t>
                      </a:r>
                      <a:endParaRPr lang="en-US" sz="1600" b="1" i="0" dirty="0"/>
                    </a:p>
                  </a:txBody>
                  <a:tcPr/>
                </a:tc>
                <a:tc>
                  <a:txBody>
                    <a:bodyPr/>
                    <a:lstStyle/>
                    <a:p>
                      <a:r>
                        <a:rPr lang="en-GB" sz="1600" b="1" i="0" dirty="0"/>
                        <a:t>Leaflets/brochure</a:t>
                      </a:r>
                      <a:endParaRPr lang="en-US" sz="1600" b="1" i="0" dirty="0"/>
                    </a:p>
                  </a:txBody>
                  <a:tcPr/>
                </a:tc>
                <a:tc>
                  <a:txBody>
                    <a:bodyPr/>
                    <a:lstStyle/>
                    <a:p>
                      <a:r>
                        <a:rPr lang="en-GB" sz="1600" b="1" i="0" dirty="0"/>
                        <a:t>Presentation  </a:t>
                      </a:r>
                      <a:endParaRPr lang="en-US" sz="1600" b="1" i="0" dirty="0"/>
                    </a:p>
                  </a:txBody>
                  <a:tcPr/>
                </a:tc>
                <a:extLst>
                  <a:ext uri="{0D108BD9-81ED-4DB2-BD59-A6C34878D82A}">
                    <a16:rowId xmlns:a16="http://schemas.microsoft.com/office/drawing/2014/main" val="432853706"/>
                  </a:ext>
                </a:extLst>
              </a:tr>
              <a:tr h="605973">
                <a:tc>
                  <a:txBody>
                    <a:bodyPr/>
                    <a:lstStyle/>
                    <a:p>
                      <a:r>
                        <a:rPr lang="en-GB" sz="1600" b="1" i="0" dirty="0"/>
                        <a:t>Minutes of meetings</a:t>
                      </a:r>
                      <a:endParaRPr lang="en-US" sz="1600" b="1" i="0" dirty="0"/>
                    </a:p>
                  </a:txBody>
                  <a:tcPr/>
                </a:tc>
                <a:tc>
                  <a:txBody>
                    <a:bodyPr/>
                    <a:lstStyle/>
                    <a:p>
                      <a:r>
                        <a:rPr lang="en-GB" sz="1600" b="1" i="0" dirty="0"/>
                        <a:t>Telephones</a:t>
                      </a:r>
                      <a:endParaRPr lang="en-US" sz="1600" b="1" i="0" dirty="0"/>
                    </a:p>
                  </a:txBody>
                  <a:tcPr/>
                </a:tc>
                <a:tc>
                  <a:txBody>
                    <a:bodyPr/>
                    <a:lstStyle/>
                    <a:p>
                      <a:r>
                        <a:rPr lang="en-GB" sz="1600" b="1" i="0" dirty="0"/>
                        <a:t>Media Broadcast</a:t>
                      </a:r>
                      <a:endParaRPr lang="en-US" sz="1600" b="1" i="0" dirty="0"/>
                    </a:p>
                  </a:txBody>
                  <a:tcPr/>
                </a:tc>
                <a:tc>
                  <a:txBody>
                    <a:bodyPr/>
                    <a:lstStyle/>
                    <a:p>
                      <a:r>
                        <a:rPr lang="en-GB" sz="1600" b="1" i="0" dirty="0"/>
                        <a:t>Meetings</a:t>
                      </a:r>
                      <a:endParaRPr lang="en-US" sz="1600" b="1" i="0" dirty="0"/>
                    </a:p>
                  </a:txBody>
                  <a:tcPr/>
                </a:tc>
                <a:extLst>
                  <a:ext uri="{0D108BD9-81ED-4DB2-BD59-A6C34878D82A}">
                    <a16:rowId xmlns:a16="http://schemas.microsoft.com/office/drawing/2014/main" val="2679081745"/>
                  </a:ext>
                </a:extLst>
              </a:tr>
              <a:tr h="453091">
                <a:tc>
                  <a:txBody>
                    <a:bodyPr/>
                    <a:lstStyle/>
                    <a:p>
                      <a:r>
                        <a:rPr lang="en-GB" sz="1600" b="1" i="0" dirty="0"/>
                        <a:t>Business letters</a:t>
                      </a:r>
                      <a:endParaRPr lang="en-US" sz="1600" b="1" i="0" dirty="0"/>
                    </a:p>
                  </a:txBody>
                  <a:tcPr/>
                </a:tc>
                <a:tc>
                  <a:txBody>
                    <a:bodyPr/>
                    <a:lstStyle/>
                    <a:p>
                      <a:r>
                        <a:rPr lang="en-GB" sz="1600" b="1" i="0" dirty="0"/>
                        <a:t>Intercom</a:t>
                      </a:r>
                      <a:endParaRPr lang="en-US" sz="1600" b="1" i="0" dirty="0"/>
                    </a:p>
                  </a:txBody>
                  <a:tcPr/>
                </a:tc>
                <a:tc>
                  <a:txBody>
                    <a:bodyPr/>
                    <a:lstStyle/>
                    <a:p>
                      <a:r>
                        <a:rPr lang="en-GB" sz="1600" b="1" i="0" dirty="0"/>
                        <a:t>Advertisement</a:t>
                      </a:r>
                      <a:endParaRPr lang="en-US" sz="1600" b="1" i="0" dirty="0"/>
                    </a:p>
                  </a:txBody>
                  <a:tcPr/>
                </a:tc>
                <a:tc>
                  <a:txBody>
                    <a:bodyPr/>
                    <a:lstStyle/>
                    <a:p>
                      <a:r>
                        <a:rPr lang="en-GB" sz="1600" b="1" i="0" dirty="0"/>
                        <a:t>Telephone</a:t>
                      </a:r>
                      <a:endParaRPr lang="en-US" sz="1600" b="1" i="0" dirty="0"/>
                    </a:p>
                  </a:txBody>
                  <a:tcPr/>
                </a:tc>
                <a:extLst>
                  <a:ext uri="{0D108BD9-81ED-4DB2-BD59-A6C34878D82A}">
                    <a16:rowId xmlns:a16="http://schemas.microsoft.com/office/drawing/2014/main" val="4026067403"/>
                  </a:ext>
                </a:extLst>
              </a:tr>
              <a:tr h="865676">
                <a:tc>
                  <a:txBody>
                    <a:bodyPr/>
                    <a:lstStyle/>
                    <a:p>
                      <a:r>
                        <a:rPr lang="en-GB" sz="1600" b="1" i="0" dirty="0"/>
                        <a:t>Staff newsletters</a:t>
                      </a:r>
                      <a:endParaRPr lang="en-US" sz="1600" b="1" i="0" dirty="0"/>
                    </a:p>
                  </a:txBody>
                  <a:tcPr/>
                </a:tc>
                <a:tc>
                  <a:txBody>
                    <a:bodyPr/>
                    <a:lstStyle/>
                    <a:p>
                      <a:r>
                        <a:rPr lang="en-GB" sz="1600" b="1" i="0" dirty="0"/>
                        <a:t>Conferences (of-line or online: zoom, teams…)</a:t>
                      </a:r>
                      <a:endParaRPr lang="en-US" sz="1600" b="1" i="0" dirty="0"/>
                    </a:p>
                  </a:txBody>
                  <a:tcPr/>
                </a:tc>
                <a:tc rowSpan="2">
                  <a:txBody>
                    <a:bodyPr/>
                    <a:lstStyle/>
                    <a:p>
                      <a:r>
                        <a:rPr lang="en-GB" sz="1600" b="1" i="0" dirty="0"/>
                        <a:t>Online consultation</a:t>
                      </a:r>
                    </a:p>
                    <a:p>
                      <a:r>
                        <a:rPr lang="en-GB" sz="1600" b="1" i="0" dirty="0"/>
                        <a:t>(patient-doctor)</a:t>
                      </a:r>
                      <a:endParaRPr lang="en-US" sz="1600" b="1" i="0" dirty="0"/>
                    </a:p>
                  </a:txBody>
                  <a:tcPr/>
                </a:tc>
                <a:tc rowSpan="4">
                  <a:txBody>
                    <a:bodyPr/>
                    <a:lstStyle/>
                    <a:p>
                      <a:r>
                        <a:rPr lang="en-GB" sz="1600" b="1" i="0" dirty="0"/>
                        <a:t>To improve: Good knowledge regarding medical prescriptions to costumers needs</a:t>
                      </a:r>
                    </a:p>
                    <a:p>
                      <a:endParaRPr lang="en-US" sz="1600" b="1" i="0" dirty="0"/>
                    </a:p>
                  </a:txBody>
                  <a:tcPr>
                    <a:solidFill>
                      <a:srgbClr val="FFC000"/>
                    </a:solidFill>
                  </a:tcPr>
                </a:tc>
                <a:extLst>
                  <a:ext uri="{0D108BD9-81ED-4DB2-BD59-A6C34878D82A}">
                    <a16:rowId xmlns:a16="http://schemas.microsoft.com/office/drawing/2014/main" val="1248364031"/>
                  </a:ext>
                </a:extLst>
              </a:tr>
              <a:tr h="139733">
                <a:tc rowSpan="2">
                  <a:txBody>
                    <a:bodyPr/>
                    <a:lstStyle/>
                    <a:p>
                      <a:r>
                        <a:rPr lang="en-GB" sz="1600" b="1" i="0" dirty="0"/>
                        <a:t>Notices- circulars</a:t>
                      </a:r>
                      <a:endParaRPr lang="en-US" sz="1600" b="1" i="0" dirty="0"/>
                    </a:p>
                  </a:txBody>
                  <a:tcPr/>
                </a:tc>
                <a:tc rowSpan="3">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b="1" i="0" dirty="0"/>
                        <a:t>To improve: More effective induction training for new employees to each department</a:t>
                      </a:r>
                    </a:p>
                    <a:p>
                      <a:endParaRPr lang="en-US" sz="1600" b="1" i="0" dirty="0"/>
                    </a:p>
                  </a:txBody>
                  <a:tcPr>
                    <a:solidFill>
                      <a:srgbClr val="FFC000"/>
                    </a:solidFill>
                  </a:tcPr>
                </a:tc>
                <a:tc vMerge="1">
                  <a:txBody>
                    <a:bodyPr/>
                    <a:lstStyle/>
                    <a:p>
                      <a:r>
                        <a:rPr lang="en-GB" sz="1600" b="1" i="0" dirty="0"/>
                        <a:t>Online consultation</a:t>
                      </a:r>
                    </a:p>
                    <a:p>
                      <a:r>
                        <a:rPr lang="en-GB" sz="1600" b="1" i="0" dirty="0"/>
                        <a:t>(patient-doctor)</a:t>
                      </a:r>
                      <a:endParaRPr lang="en-US" sz="1600" b="1" i="0" dirty="0"/>
                    </a:p>
                  </a:txBody>
                  <a:tcPr/>
                </a:tc>
                <a:tc vMerge="1">
                  <a:txBody>
                    <a:bodyPr/>
                    <a:lstStyle/>
                    <a:p>
                      <a:endParaRPr lang="en-US" b="1" i="0" dirty="0"/>
                    </a:p>
                  </a:txBody>
                  <a:tcPr/>
                </a:tc>
                <a:extLst>
                  <a:ext uri="{0D108BD9-81ED-4DB2-BD59-A6C34878D82A}">
                    <a16:rowId xmlns:a16="http://schemas.microsoft.com/office/drawing/2014/main" val="207805702"/>
                  </a:ext>
                </a:extLst>
              </a:tr>
              <a:tr h="466240">
                <a:tc vMerge="1">
                  <a:txBody>
                    <a:bodyPr/>
                    <a:lstStyle/>
                    <a:p>
                      <a:endParaRPr lang="en-US" sz="1600" b="1" i="0" dirty="0"/>
                    </a:p>
                  </a:txBody>
                  <a:tcPr/>
                </a:tc>
                <a:tc vMerge="1">
                  <a:txBody>
                    <a:bodyPr/>
                    <a:lstStyle/>
                    <a:p>
                      <a:endParaRPr lang="en-US"/>
                    </a:p>
                  </a:txBody>
                  <a:tcPr/>
                </a:tc>
                <a:tc rowSpan="2">
                  <a:txBody>
                    <a:bodyPr/>
                    <a:lstStyle/>
                    <a:p>
                      <a:r>
                        <a:rPr lang="en-GB" sz="1600" b="1" i="0" dirty="0"/>
                        <a:t>To improve: Clear prices regarding discounts</a:t>
                      </a:r>
                      <a:endParaRPr lang="en-US" sz="1600" b="1" i="0" dirty="0"/>
                    </a:p>
                  </a:txBody>
                  <a:tcPr>
                    <a:solidFill>
                      <a:srgbClr val="FFC000"/>
                    </a:solidFill>
                  </a:tcPr>
                </a:tc>
                <a:tc vMerge="1">
                  <a:txBody>
                    <a:bodyPr/>
                    <a:lstStyle/>
                    <a:p>
                      <a:endParaRPr lang="en-US"/>
                    </a:p>
                  </a:txBody>
                  <a:tcPr/>
                </a:tc>
                <a:extLst>
                  <a:ext uri="{0D108BD9-81ED-4DB2-BD59-A6C34878D82A}">
                    <a16:rowId xmlns:a16="http://schemas.microsoft.com/office/drawing/2014/main" val="2760157378"/>
                  </a:ext>
                </a:extLst>
              </a:tr>
              <a:tr h="1038811">
                <a:tc>
                  <a:txBody>
                    <a:bodyPr/>
                    <a:lstStyle/>
                    <a:p>
                      <a:r>
                        <a:rPr lang="en-GB" sz="1600" b="1" i="0" dirty="0"/>
                        <a:t>To improve: </a:t>
                      </a:r>
                    </a:p>
                    <a:p>
                      <a:r>
                        <a:rPr lang="en-US" sz="1600" b="1" i="0" dirty="0"/>
                        <a:t>Clearer work obligations </a:t>
                      </a:r>
                    </a:p>
                  </a:txBody>
                  <a:tcPr>
                    <a:solidFill>
                      <a:srgbClr val="FFC000"/>
                    </a:solidFill>
                  </a:tcPr>
                </a:tc>
                <a:tc vMerge="1">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i="0" dirty="0"/>
                        <a:t>To improve: More effective induction training for new employees to each department</a:t>
                      </a:r>
                    </a:p>
                    <a:p>
                      <a:endParaRPr lang="en-US" b="1" i="0" dirty="0"/>
                    </a:p>
                  </a:txBody>
                  <a:tcPr/>
                </a:tc>
                <a:tc vMerge="1">
                  <a:txBody>
                    <a:bodyPr/>
                    <a:lstStyle/>
                    <a:p>
                      <a:r>
                        <a:rPr lang="en-GB" sz="1600" b="1" i="0" dirty="0"/>
                        <a:t>To improve: Clear prices regarding discounts</a:t>
                      </a:r>
                      <a:endParaRPr lang="en-US" sz="1600" b="1" i="0" dirty="0"/>
                    </a:p>
                  </a:txBody>
                  <a:tcPr/>
                </a:tc>
                <a:tc vMerge="1">
                  <a:txBody>
                    <a:bodyPr/>
                    <a:lstStyle/>
                    <a:p>
                      <a:r>
                        <a:rPr lang="en-GB" b="1" i="0" dirty="0"/>
                        <a:t>To improve: Good knowledge regarding medical prescriptions to costumers needs</a:t>
                      </a:r>
                    </a:p>
                    <a:p>
                      <a:endParaRPr lang="en-US" b="1" i="0" dirty="0"/>
                    </a:p>
                  </a:txBody>
                  <a:tcPr/>
                </a:tc>
                <a:extLst>
                  <a:ext uri="{0D108BD9-81ED-4DB2-BD59-A6C34878D82A}">
                    <a16:rowId xmlns:a16="http://schemas.microsoft.com/office/drawing/2014/main" val="268799350"/>
                  </a:ext>
                </a:extLst>
              </a:tr>
            </a:tbl>
          </a:graphicData>
        </a:graphic>
      </p:graphicFrame>
    </p:spTree>
    <p:extLst>
      <p:ext uri="{BB962C8B-B14F-4D97-AF65-F5344CB8AC3E}">
        <p14:creationId xmlns:p14="http://schemas.microsoft.com/office/powerpoint/2010/main" val="38703666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24899-A42D-4CE6-90B0-DA15FC8C754B}"/>
              </a:ext>
            </a:extLst>
          </p:cNvPr>
          <p:cNvSpPr>
            <a:spLocks noGrp="1"/>
          </p:cNvSpPr>
          <p:nvPr>
            <p:ph type="title"/>
          </p:nvPr>
        </p:nvSpPr>
        <p:spPr>
          <a:xfrm>
            <a:off x="1932495" y="339365"/>
            <a:ext cx="9732373" cy="1650476"/>
          </a:xfrm>
        </p:spPr>
        <p:txBody>
          <a:bodyPr>
            <a:normAutofit/>
          </a:bodyPr>
          <a:lstStyle/>
          <a:p>
            <a:br>
              <a:rPr lang="en-US" sz="1200" dirty="0"/>
            </a:br>
            <a:r>
              <a:rPr lang="en-US" sz="2400" b="1" dirty="0">
                <a:solidFill>
                  <a:schemeClr val="accent1">
                    <a:lumMod val="50000"/>
                  </a:schemeClr>
                </a:solidFill>
                <a:latin typeface="Arial" panose="020B0604020202020204" pitchFamily="34" charset="0"/>
                <a:ea typeface="Arial" panose="020B0604020202020204" pitchFamily="34" charset="0"/>
              </a:rPr>
              <a:t>B</a:t>
            </a:r>
            <a:r>
              <a:rPr lang="en-US" sz="2400" b="1" dirty="0">
                <a:solidFill>
                  <a:schemeClr val="accent1">
                    <a:lumMod val="50000"/>
                  </a:schemeClr>
                </a:solidFill>
                <a:effectLst/>
                <a:latin typeface="Arial" panose="020B0604020202020204" pitchFamily="34" charset="0"/>
                <a:ea typeface="Arial" panose="020B0604020202020204" pitchFamily="34" charset="0"/>
              </a:rPr>
              <a:t>arriers that can prevent effective</a:t>
            </a:r>
            <a:r>
              <a:rPr lang="en-US" sz="2400" b="1" spc="-25" dirty="0">
                <a:solidFill>
                  <a:schemeClr val="accent1">
                    <a:lumMod val="50000"/>
                  </a:schemeClr>
                </a:solidFill>
                <a:effectLst/>
                <a:latin typeface="Arial" panose="020B0604020202020204" pitchFamily="34" charset="0"/>
                <a:ea typeface="Arial" panose="020B0604020202020204" pitchFamily="34" charset="0"/>
              </a:rPr>
              <a:t> </a:t>
            </a:r>
            <a:r>
              <a:rPr lang="en-US" sz="2400" b="1" dirty="0">
                <a:solidFill>
                  <a:schemeClr val="accent1">
                    <a:lumMod val="50000"/>
                  </a:schemeClr>
                </a:solidFill>
                <a:effectLst/>
                <a:latin typeface="Arial" panose="020B0604020202020204" pitchFamily="34" charset="0"/>
                <a:ea typeface="Arial" panose="020B0604020202020204" pitchFamily="34" charset="0"/>
              </a:rPr>
              <a:t>communication between the organization and their external stakeholders</a:t>
            </a:r>
            <a:endParaRPr lang="en-US" sz="4400" b="1" dirty="0">
              <a:solidFill>
                <a:schemeClr val="accent1">
                  <a:lumMod val="50000"/>
                </a:schemeClr>
              </a:solidFill>
            </a:endParaRPr>
          </a:p>
        </p:txBody>
      </p:sp>
      <p:graphicFrame>
        <p:nvGraphicFramePr>
          <p:cNvPr id="5" name="Content Placeholder 4">
            <a:extLst>
              <a:ext uri="{FF2B5EF4-FFF2-40B4-BE49-F238E27FC236}">
                <a16:creationId xmlns:a16="http://schemas.microsoft.com/office/drawing/2014/main" id="{16DBEB83-532F-4401-AB8E-C61D8A084BFF}"/>
              </a:ext>
            </a:extLst>
          </p:cNvPr>
          <p:cNvGraphicFramePr>
            <a:graphicFrameLocks noGrp="1"/>
          </p:cNvGraphicFramePr>
          <p:nvPr>
            <p:ph idx="1"/>
            <p:extLst>
              <p:ext uri="{D42A27DB-BD31-4B8C-83A1-F6EECF244321}">
                <p14:modId xmlns:p14="http://schemas.microsoft.com/office/powerpoint/2010/main" val="1472659154"/>
              </p:ext>
            </p:extLst>
          </p:nvPr>
        </p:nvGraphicFramePr>
        <p:xfrm>
          <a:off x="1319753" y="1789522"/>
          <a:ext cx="9264192" cy="48139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16194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Free Vector | Flat design characters greeting in workplace">
            <a:extLst>
              <a:ext uri="{FF2B5EF4-FFF2-40B4-BE49-F238E27FC236}">
                <a16:creationId xmlns:a16="http://schemas.microsoft.com/office/drawing/2014/main" id="{CE74C42A-3C23-49C0-9D06-964D89D8F2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1897" y="2632442"/>
            <a:ext cx="5546407" cy="414254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9289B7F-9A8A-42F6-B077-50B940F791E8}"/>
              </a:ext>
            </a:extLst>
          </p:cNvPr>
          <p:cNvSpPr>
            <a:spLocks noGrp="1"/>
          </p:cNvSpPr>
          <p:nvPr>
            <p:ph type="title"/>
          </p:nvPr>
        </p:nvSpPr>
        <p:spPr>
          <a:xfrm>
            <a:off x="2187572" y="306333"/>
            <a:ext cx="8911687" cy="1280890"/>
          </a:xfrm>
        </p:spPr>
        <p:txBody>
          <a:bodyPr>
            <a:normAutofit fontScale="90000"/>
          </a:bodyPr>
          <a:lstStyle/>
          <a:p>
            <a:r>
              <a:rPr lang="en-GB" dirty="0"/>
              <a:t>	</a:t>
            </a:r>
            <a:r>
              <a:rPr lang="en-GB" b="1" dirty="0">
                <a:solidFill>
                  <a:schemeClr val="accent1">
                    <a:lumMod val="50000"/>
                  </a:schemeClr>
                </a:solidFill>
              </a:rPr>
              <a:t>The impact of effective communication on the organisation’s business process</a:t>
            </a:r>
            <a:endParaRPr lang="en-US" b="1" dirty="0">
              <a:solidFill>
                <a:schemeClr val="accent1">
                  <a:lumMod val="50000"/>
                </a:schemeClr>
              </a:solidFill>
            </a:endParaRPr>
          </a:p>
        </p:txBody>
      </p:sp>
      <p:graphicFrame>
        <p:nvGraphicFramePr>
          <p:cNvPr id="4" name="Content Placeholder 3">
            <a:extLst>
              <a:ext uri="{FF2B5EF4-FFF2-40B4-BE49-F238E27FC236}">
                <a16:creationId xmlns:a16="http://schemas.microsoft.com/office/drawing/2014/main" id="{D072EC14-7C4D-4534-90A6-2BB7D614022C}"/>
              </a:ext>
            </a:extLst>
          </p:cNvPr>
          <p:cNvGraphicFramePr>
            <a:graphicFrameLocks noGrp="1"/>
          </p:cNvGraphicFramePr>
          <p:nvPr>
            <p:ph idx="1"/>
            <p:extLst>
              <p:ext uri="{D42A27DB-BD31-4B8C-83A1-F6EECF244321}">
                <p14:modId xmlns:p14="http://schemas.microsoft.com/office/powerpoint/2010/main" val="113590222"/>
              </p:ext>
            </p:extLst>
          </p:nvPr>
        </p:nvGraphicFramePr>
        <p:xfrm>
          <a:off x="-152791" y="1351553"/>
          <a:ext cx="9070548" cy="55064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032072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587B5-B402-413E-A4B5-7C3CEA69952E}"/>
              </a:ext>
            </a:extLst>
          </p:cNvPr>
          <p:cNvSpPr>
            <a:spLocks noGrp="1"/>
          </p:cNvSpPr>
          <p:nvPr>
            <p:ph type="title"/>
          </p:nvPr>
        </p:nvSpPr>
        <p:spPr/>
        <p:txBody>
          <a:bodyPr/>
          <a:lstStyle/>
          <a:p>
            <a:r>
              <a:rPr lang="en-GB" b="1" dirty="0">
                <a:solidFill>
                  <a:schemeClr val="accent1">
                    <a:lumMod val="50000"/>
                  </a:schemeClr>
                </a:solidFill>
              </a:rPr>
              <a:t>Conclusion</a:t>
            </a:r>
            <a:endParaRPr lang="en-US" b="1" dirty="0">
              <a:solidFill>
                <a:schemeClr val="accent1">
                  <a:lumMod val="50000"/>
                </a:schemeClr>
              </a:solidFill>
            </a:endParaRPr>
          </a:p>
        </p:txBody>
      </p:sp>
      <p:sp>
        <p:nvSpPr>
          <p:cNvPr id="3" name="Content Placeholder 2">
            <a:extLst>
              <a:ext uri="{FF2B5EF4-FFF2-40B4-BE49-F238E27FC236}">
                <a16:creationId xmlns:a16="http://schemas.microsoft.com/office/drawing/2014/main" id="{9E71DCEE-2EAE-4554-A50A-22126DFBA92A}"/>
              </a:ext>
            </a:extLst>
          </p:cNvPr>
          <p:cNvSpPr>
            <a:spLocks noGrp="1"/>
          </p:cNvSpPr>
          <p:nvPr>
            <p:ph idx="1"/>
          </p:nvPr>
        </p:nvSpPr>
        <p:spPr>
          <a:xfrm>
            <a:off x="1764383" y="1744085"/>
            <a:ext cx="8663234" cy="4852416"/>
          </a:xfrm>
        </p:spPr>
        <p:txBody>
          <a:bodyPr>
            <a:normAutofit/>
          </a:bodyPr>
          <a:lstStyle/>
          <a:p>
            <a:pPr algn="just"/>
            <a:r>
              <a:rPr lang="en-GB" sz="2000" i="1" dirty="0">
                <a:latin typeface="Arial" panose="020B0604020202020204" pitchFamily="34" charset="0"/>
                <a:cs typeface="Arial" panose="020B0604020202020204" pitchFamily="34" charset="0"/>
              </a:rPr>
              <a:t>In conclusion we can say that efficient  communication in organization is very important to have success and achieve any goals and outcomes.</a:t>
            </a:r>
          </a:p>
          <a:p>
            <a:pPr algn="just"/>
            <a:r>
              <a:rPr lang="en-GB" sz="2000" i="1" dirty="0">
                <a:latin typeface="Arial" panose="020B0604020202020204" pitchFamily="34" charset="0"/>
                <a:cs typeface="Arial" panose="020B0604020202020204" pitchFamily="34" charset="0"/>
              </a:rPr>
              <a:t>The companies could use all the channels of communication just to be effective and they need to know how to avoid barriers in communicating with customers so that they like Boots products and services more. </a:t>
            </a:r>
          </a:p>
          <a:p>
            <a:pPr algn="just"/>
            <a:r>
              <a:rPr lang="en-GB" sz="2000" b="0" i="1" dirty="0">
                <a:solidFill>
                  <a:srgbClr val="242424"/>
                </a:solidFill>
                <a:effectLst/>
                <a:latin typeface="Arial" panose="020B0604020202020204" pitchFamily="34" charset="0"/>
                <a:cs typeface="Arial" panose="020B0604020202020204" pitchFamily="34" charset="0"/>
              </a:rPr>
              <a:t>Communication also is important to the individual service provider or contact employee. The quality of the interpersonal interaction between the customer and that contact employee does influence customer satisfaction, especially when the service encounter isn’t up to expectations.</a:t>
            </a:r>
            <a:endParaRPr lang="en-US" sz="20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91907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Diego Ordaz by Fabiola Mata">
            <a:extLst>
              <a:ext uri="{FF2B5EF4-FFF2-40B4-BE49-F238E27FC236}">
                <a16:creationId xmlns:a16="http://schemas.microsoft.com/office/drawing/2014/main" id="{E70098B5-FA8A-4DD7-A89A-549795B959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06464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7B394-628E-497C-8E93-CF95A2D74D4E}"/>
              </a:ext>
            </a:extLst>
          </p:cNvPr>
          <p:cNvSpPr>
            <a:spLocks noGrp="1"/>
          </p:cNvSpPr>
          <p:nvPr>
            <p:ph type="title"/>
          </p:nvPr>
        </p:nvSpPr>
        <p:spPr>
          <a:xfrm>
            <a:off x="1895342" y="548696"/>
            <a:ext cx="8911687" cy="1280890"/>
          </a:xfrm>
        </p:spPr>
        <p:txBody>
          <a:bodyPr/>
          <a:lstStyle/>
          <a:p>
            <a:r>
              <a:rPr lang="en-GB" b="1" dirty="0">
                <a:solidFill>
                  <a:schemeClr val="accent1">
                    <a:lumMod val="50000"/>
                  </a:schemeClr>
                </a:solidFill>
              </a:rPr>
              <a:t>References</a:t>
            </a:r>
            <a:endParaRPr lang="en-US" b="1" dirty="0">
              <a:solidFill>
                <a:schemeClr val="accent1">
                  <a:lumMod val="50000"/>
                </a:schemeClr>
              </a:solidFill>
            </a:endParaRPr>
          </a:p>
        </p:txBody>
      </p:sp>
      <p:sp>
        <p:nvSpPr>
          <p:cNvPr id="3" name="Content Placeholder 2">
            <a:extLst>
              <a:ext uri="{FF2B5EF4-FFF2-40B4-BE49-F238E27FC236}">
                <a16:creationId xmlns:a16="http://schemas.microsoft.com/office/drawing/2014/main" id="{7A9EC53D-C4CB-4E20-A0FF-010320DB0A5F}"/>
              </a:ext>
            </a:extLst>
          </p:cNvPr>
          <p:cNvSpPr>
            <a:spLocks noGrp="1"/>
          </p:cNvSpPr>
          <p:nvPr>
            <p:ph idx="1"/>
          </p:nvPr>
        </p:nvSpPr>
        <p:spPr>
          <a:xfrm>
            <a:off x="1543050" y="1583703"/>
            <a:ext cx="9373189" cy="4725601"/>
          </a:xfrm>
        </p:spPr>
        <p:txBody>
          <a:bodyPr>
            <a:normAutofit fontScale="92500" lnSpcReduction="10000"/>
          </a:bodyPr>
          <a:lstStyle/>
          <a:p>
            <a:pPr>
              <a:buFont typeface="+mj-lt"/>
              <a:buAutoNum type="arabicPeriod"/>
            </a:pPr>
            <a:r>
              <a:rPr lang="en-GB" sz="1600" dirty="0">
                <a:latin typeface="Arial" panose="020B0604020202020204" pitchFamily="34" charset="0"/>
                <a:cs typeface="Arial" panose="020B0604020202020204" pitchFamily="34" charset="0"/>
              </a:rPr>
              <a:t>Buchanan, </a:t>
            </a:r>
            <a:r>
              <a:rPr lang="en-GB" sz="1600" dirty="0" err="1">
                <a:latin typeface="Arial" panose="020B0604020202020204" pitchFamily="34" charset="0"/>
                <a:cs typeface="Arial" panose="020B0604020202020204" pitchFamily="34" charset="0"/>
              </a:rPr>
              <a:t>D.,Huczynski</a:t>
            </a:r>
            <a:r>
              <a:rPr lang="en-GB" sz="1600" dirty="0">
                <a:latin typeface="Arial" panose="020B0604020202020204" pitchFamily="34" charset="0"/>
                <a:cs typeface="Arial" panose="020B0604020202020204" pitchFamily="34" charset="0"/>
              </a:rPr>
              <a:t>, A. (2016), Organizational Behaviour, Pearson Education Limited, Harlow, United Kingdom. Available from: ProQuest </a:t>
            </a:r>
            <a:r>
              <a:rPr lang="en-GB" sz="1600" dirty="0" err="1">
                <a:latin typeface="Arial" panose="020B0604020202020204" pitchFamily="34" charset="0"/>
                <a:cs typeface="Arial" panose="020B0604020202020204" pitchFamily="34" charset="0"/>
              </a:rPr>
              <a:t>Ebook</a:t>
            </a:r>
            <a:r>
              <a:rPr lang="en-GB" sz="1600" dirty="0">
                <a:latin typeface="Arial" panose="020B0604020202020204" pitchFamily="34" charset="0"/>
                <a:cs typeface="Arial" panose="020B0604020202020204" pitchFamily="34" charset="0"/>
              </a:rPr>
              <a:t> Central. </a:t>
            </a:r>
          </a:p>
          <a:p>
            <a:pPr>
              <a:buFont typeface="+mj-lt"/>
              <a:buAutoNum type="arabicPeriod"/>
            </a:pPr>
            <a:r>
              <a:rPr lang="en-GB" sz="1600" dirty="0">
                <a:solidFill>
                  <a:srgbClr val="222222"/>
                </a:solidFill>
                <a:latin typeface="Arial" panose="020B0604020202020204" pitchFamily="34" charset="0"/>
                <a:cs typeface="Arial" panose="020B0604020202020204" pitchFamily="34" charset="0"/>
              </a:rPr>
              <a:t>Dwyer, J., Hopwood, N. (2019), The business communication handbook.</a:t>
            </a:r>
            <a:endParaRPr lang="en-GB" sz="1600" dirty="0">
              <a:latin typeface="Arial" panose="020B0604020202020204" pitchFamily="34" charset="0"/>
              <a:cs typeface="Arial" panose="020B0604020202020204" pitchFamily="34" charset="0"/>
            </a:endParaRPr>
          </a:p>
          <a:p>
            <a:pPr>
              <a:buFont typeface="+mj-lt"/>
              <a:buAutoNum type="arabicPeriod"/>
            </a:pPr>
            <a:r>
              <a:rPr lang="en-GB" sz="1600" dirty="0">
                <a:latin typeface="Arial" panose="020B0604020202020204" pitchFamily="34" charset="0"/>
                <a:cs typeface="Arial" panose="020B0604020202020204" pitchFamily="34" charset="0"/>
              </a:rPr>
              <a:t>Griffith, B., Dunham, E. (2015), Working in Teams: moving from high potential to high performance, </a:t>
            </a:r>
            <a:r>
              <a:rPr lang="es-ES" sz="1600" dirty="0">
                <a:latin typeface="Arial" panose="020B0604020202020204" pitchFamily="34" charset="0"/>
                <a:cs typeface="Arial" panose="020B0604020202020204" pitchFamily="34" charset="0"/>
              </a:rPr>
              <a:t>Los </a:t>
            </a:r>
            <a:r>
              <a:rPr lang="es-ES" sz="1600" dirty="0" err="1">
                <a:latin typeface="Arial" panose="020B0604020202020204" pitchFamily="34" charset="0"/>
                <a:cs typeface="Arial" panose="020B0604020202020204" pitchFamily="34" charset="0"/>
              </a:rPr>
              <a:t>Angeles</a:t>
            </a:r>
            <a:r>
              <a:rPr lang="es-ES" sz="1600" dirty="0">
                <a:latin typeface="Arial" panose="020B0604020202020204" pitchFamily="34" charset="0"/>
                <a:cs typeface="Arial" panose="020B0604020202020204" pitchFamily="34" charset="0"/>
              </a:rPr>
              <a:t>, SAGE </a:t>
            </a:r>
            <a:r>
              <a:rPr lang="es-ES" sz="1600" dirty="0" err="1">
                <a:latin typeface="Arial" panose="020B0604020202020204" pitchFamily="34" charset="0"/>
                <a:cs typeface="Arial" panose="020B0604020202020204" pitchFamily="34" charset="0"/>
              </a:rPr>
              <a:t>Publications</a:t>
            </a:r>
            <a:r>
              <a:rPr lang="es-ES" sz="1600" dirty="0">
                <a:latin typeface="Arial" panose="020B0604020202020204" pitchFamily="34" charset="0"/>
                <a:cs typeface="Arial" panose="020B0604020202020204" pitchFamily="34" charset="0"/>
              </a:rPr>
              <a:t>. </a:t>
            </a:r>
          </a:p>
          <a:p>
            <a:pPr algn="l">
              <a:buFont typeface="+mj-lt"/>
              <a:buAutoNum type="arabicPeriod"/>
            </a:pPr>
            <a:r>
              <a:rPr lang="en-GB" sz="1800" b="0" i="0" u="none" strike="noStrike" baseline="0" dirty="0" err="1">
                <a:latin typeface="AdvPS6F00"/>
              </a:rPr>
              <a:t>Hoeffler</a:t>
            </a:r>
            <a:r>
              <a:rPr lang="en-GB" sz="1800" b="0" i="0" u="none" strike="noStrike" baseline="0" dirty="0">
                <a:latin typeface="AdvPS6F00"/>
              </a:rPr>
              <a:t>, S., K.L. Keller (2003</a:t>
            </a:r>
            <a:r>
              <a:rPr lang="en-GB" dirty="0">
                <a:latin typeface="AdvPS6F00"/>
              </a:rPr>
              <a:t>),</a:t>
            </a:r>
            <a:r>
              <a:rPr lang="en-GB" sz="1800" b="0" i="0" u="none" strike="noStrike" baseline="0" dirty="0">
                <a:latin typeface="AdvPS6F00"/>
              </a:rPr>
              <a:t> The marketing advantages of strong brands. </a:t>
            </a:r>
            <a:r>
              <a:rPr lang="en-GB" sz="1800" b="0" i="0" u="none" strike="noStrike" baseline="0" dirty="0">
                <a:latin typeface="AdvPS6F0B"/>
              </a:rPr>
              <a:t>Journal of Brand</a:t>
            </a:r>
            <a:br>
              <a:rPr lang="en-GB" sz="1800" b="0" i="0" u="none" strike="noStrike" baseline="0" dirty="0">
                <a:latin typeface="AdvPS6F0B"/>
              </a:rPr>
            </a:br>
            <a:r>
              <a:rPr lang="en-GB" sz="1800" b="0" i="0" u="none" strike="noStrike" baseline="0" dirty="0">
                <a:latin typeface="AdvPS6F0B"/>
              </a:rPr>
              <a:t>Management </a:t>
            </a:r>
            <a:r>
              <a:rPr lang="en-GB" sz="1800" b="0" i="0" u="none" strike="noStrike" baseline="0" dirty="0">
                <a:latin typeface="AdvPS6F00"/>
              </a:rPr>
              <a:t>10, no. 6.</a:t>
            </a:r>
            <a:endParaRPr lang="en-GB" sz="1600" dirty="0">
              <a:latin typeface="Arial" panose="020B0604020202020204" pitchFamily="34" charset="0"/>
              <a:cs typeface="Arial" panose="020B0604020202020204" pitchFamily="34" charset="0"/>
            </a:endParaRPr>
          </a:p>
          <a:p>
            <a:pPr>
              <a:buFont typeface="+mj-lt"/>
              <a:buAutoNum type="arabicPeriod"/>
            </a:pPr>
            <a:r>
              <a:rPr lang="en-GB" sz="1600" dirty="0">
                <a:latin typeface="Arial" panose="020B0604020202020204" pitchFamily="34" charset="0"/>
                <a:cs typeface="Arial" panose="020B0604020202020204" pitchFamily="34" charset="0"/>
              </a:rPr>
              <a:t>Keller, K. L. (2009) ‘Building strong brands in a modern marketing communications environment’, </a:t>
            </a:r>
            <a:r>
              <a:rPr lang="en-GB" sz="1600" i="1" dirty="0">
                <a:latin typeface="Arial" panose="020B0604020202020204" pitchFamily="34" charset="0"/>
                <a:cs typeface="Arial" panose="020B0604020202020204" pitchFamily="34" charset="0"/>
              </a:rPr>
              <a:t>Journal of Marketing Communications</a:t>
            </a:r>
            <a:r>
              <a:rPr lang="en-GB" sz="1600" dirty="0">
                <a:latin typeface="Arial" panose="020B0604020202020204" pitchFamily="34" charset="0"/>
                <a:cs typeface="Arial" panose="020B0604020202020204" pitchFamily="34" charset="0"/>
              </a:rPr>
              <a:t>, 15(2/3), pp. 139–155</a:t>
            </a:r>
            <a:endParaRPr lang="es-ES" sz="1600" dirty="0">
              <a:latin typeface="Arial" panose="020B0604020202020204" pitchFamily="34" charset="0"/>
              <a:cs typeface="Arial" panose="020B0604020202020204" pitchFamily="34" charset="0"/>
            </a:endParaRPr>
          </a:p>
          <a:p>
            <a:pPr>
              <a:buFont typeface="+mj-lt"/>
              <a:buAutoNum type="arabicPeriod"/>
            </a:pPr>
            <a:r>
              <a:rPr lang="es-ES" sz="1600" dirty="0">
                <a:latin typeface="Arial" panose="020B0604020202020204" pitchFamily="34" charset="0"/>
                <a:cs typeface="Arial" panose="020B0604020202020204" pitchFamily="34" charset="0"/>
              </a:rPr>
              <a:t>MOOC ICS, (2013), 1.2 </a:t>
            </a:r>
            <a:r>
              <a:rPr lang="es-ES" sz="1600" dirty="0" err="1">
                <a:latin typeface="Arial" panose="020B0604020202020204" pitchFamily="34" charset="0"/>
                <a:cs typeface="Arial" panose="020B0604020202020204" pitchFamily="34" charset="0"/>
              </a:rPr>
              <a:t>What</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is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communication</a:t>
            </a:r>
            <a:r>
              <a:rPr lang="es-ES" sz="1600" dirty="0">
                <a:latin typeface="Arial" panose="020B0604020202020204" pitchFamily="34" charset="0"/>
                <a:cs typeface="Arial" panose="020B0604020202020204" pitchFamily="34" charset="0"/>
              </a:rPr>
              <a:t>?, [video], </a:t>
            </a:r>
            <a:r>
              <a:rPr lang="es-ES" sz="1600" dirty="0" err="1">
                <a:latin typeface="Arial" panose="020B0604020202020204" pitchFamily="34" charset="0"/>
                <a:cs typeface="Arial" panose="020B0604020202020204" pitchFamily="34" charset="0"/>
              </a:rPr>
              <a:t>Available</a:t>
            </a:r>
            <a:r>
              <a:rPr lang="es-ES" sz="1600" dirty="0">
                <a:latin typeface="Arial" panose="020B0604020202020204" pitchFamily="34" charset="0"/>
                <a:cs typeface="Arial" panose="020B0604020202020204" pitchFamily="34" charset="0"/>
              </a:rPr>
              <a:t> at: </a:t>
            </a:r>
            <a:r>
              <a:rPr lang="es-ES" sz="1600" dirty="0">
                <a:latin typeface="Arial" panose="020B0604020202020204" pitchFamily="34" charset="0"/>
                <a:cs typeface="Arial" panose="020B0604020202020204" pitchFamily="34" charset="0"/>
                <a:hlinkClick r:id="rId3"/>
              </a:rPr>
              <a:t>https://youtu.be/S7CN9Trw43w</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Accessed</a:t>
            </a:r>
            <a:r>
              <a:rPr lang="es-ES" sz="1600" dirty="0">
                <a:latin typeface="Arial" panose="020B0604020202020204" pitchFamily="34" charset="0"/>
                <a:cs typeface="Arial" panose="020B0604020202020204" pitchFamily="34" charset="0"/>
              </a:rPr>
              <a:t>: 15/11/2021).</a:t>
            </a:r>
          </a:p>
          <a:p>
            <a:pPr>
              <a:buFont typeface="+mj-lt"/>
              <a:buAutoNum type="arabicPeriod"/>
            </a:pPr>
            <a:r>
              <a:rPr lang="en-GB" sz="1600" dirty="0">
                <a:latin typeface="Arial" panose="020B0604020202020204" pitchFamily="34" charset="0"/>
                <a:cs typeface="Arial" panose="020B0604020202020204" pitchFamily="34" charset="0"/>
              </a:rPr>
              <a:t>Robbins, S.P., Coulter, M. (2012), Management, Pearson Education, Inc.,11th ed.</a:t>
            </a:r>
          </a:p>
          <a:p>
            <a:pPr>
              <a:buFont typeface="+mj-lt"/>
              <a:buAutoNum type="arabicPeriod"/>
            </a:pPr>
            <a:r>
              <a:rPr lang="en-GB" sz="1600" dirty="0">
                <a:latin typeface="Arial" panose="020B0604020202020204" pitchFamily="34" charset="0"/>
                <a:cs typeface="Arial" panose="020B0604020202020204" pitchFamily="34" charset="0"/>
              </a:rPr>
              <a:t>Rayudu, C. (2009), Communication, Global Media, Mumbai. Available from: ProQuest </a:t>
            </a:r>
            <a:r>
              <a:rPr lang="en-GB" sz="1600" dirty="0" err="1">
                <a:latin typeface="Arial" panose="020B0604020202020204" pitchFamily="34" charset="0"/>
                <a:cs typeface="Arial" panose="020B0604020202020204" pitchFamily="34" charset="0"/>
              </a:rPr>
              <a:t>Ebook</a:t>
            </a:r>
            <a:r>
              <a:rPr lang="en-GB" sz="1600" dirty="0">
                <a:latin typeface="Arial" panose="020B0604020202020204" pitchFamily="34" charset="0"/>
                <a:cs typeface="Arial" panose="020B0604020202020204" pitchFamily="34" charset="0"/>
              </a:rPr>
              <a:t> Central. [18 November 2021]</a:t>
            </a:r>
          </a:p>
          <a:p>
            <a:pPr>
              <a:buFont typeface="+mj-lt"/>
              <a:buAutoNum type="arabicPeriod"/>
            </a:pPr>
            <a:r>
              <a:rPr lang="en-US" sz="1600" dirty="0" err="1">
                <a:latin typeface="Arial" panose="020B0604020202020204" pitchFamily="34" charset="0"/>
                <a:cs typeface="Arial" panose="020B0604020202020204" pitchFamily="34" charset="0"/>
              </a:rPr>
              <a:t>Tourish</a:t>
            </a:r>
            <a:r>
              <a:rPr lang="en-US" sz="1600" dirty="0">
                <a:latin typeface="Arial" panose="020B0604020202020204" pitchFamily="34" charset="0"/>
                <a:cs typeface="Arial" panose="020B0604020202020204" pitchFamily="34" charset="0"/>
              </a:rPr>
              <a:t>, D., </a:t>
            </a:r>
            <a:r>
              <a:rPr lang="en-US" sz="1600" dirty="0" err="1">
                <a:latin typeface="Arial" panose="020B0604020202020204" pitchFamily="34" charset="0"/>
                <a:cs typeface="Arial" panose="020B0604020202020204" pitchFamily="34" charset="0"/>
              </a:rPr>
              <a:t>Hargie</a:t>
            </a:r>
            <a:r>
              <a:rPr lang="en-US" sz="1600" dirty="0">
                <a:latin typeface="Arial" panose="020B0604020202020204" pitchFamily="34" charset="0"/>
                <a:cs typeface="Arial" panose="020B0604020202020204" pitchFamily="34" charset="0"/>
              </a:rPr>
              <a:t>, O., (2009), Communication and organizational success. In Auditing Organizational Communication: A Handbook of Research, Theory and Practice.</a:t>
            </a: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s-ES" sz="1600" dirty="0">
              <a:latin typeface="Arial" panose="020B0604020202020204" pitchFamily="34" charset="0"/>
              <a:cs typeface="Arial" panose="020B0604020202020204" pitchFamily="34" charset="0"/>
            </a:endParaRPr>
          </a:p>
          <a:p>
            <a:endParaRPr lang="en-US" sz="1400" dirty="0"/>
          </a:p>
        </p:txBody>
      </p:sp>
    </p:spTree>
    <p:extLst>
      <p:ext uri="{BB962C8B-B14F-4D97-AF65-F5344CB8AC3E}">
        <p14:creationId xmlns:p14="http://schemas.microsoft.com/office/powerpoint/2010/main" val="22439624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nvGraphicFramePr>
        <p:xfrm>
          <a:off x="866274" y="545432"/>
          <a:ext cx="10443410" cy="5855366"/>
        </p:xfrm>
        <a:graphic>
          <a:graphicData uri="http://schemas.openxmlformats.org/drawingml/2006/table">
            <a:tbl>
              <a:tblPr firstRow="1" bandRow="1">
                <a:tableStyleId>{5C22544A-7EE6-4342-B048-85BDC9FD1C3A}</a:tableStyleId>
              </a:tblPr>
              <a:tblGrid>
                <a:gridCol w="3766719">
                  <a:extLst>
                    <a:ext uri="{9D8B030D-6E8A-4147-A177-3AD203B41FA5}">
                      <a16:colId xmlns:a16="http://schemas.microsoft.com/office/drawing/2014/main" val="1381715570"/>
                    </a:ext>
                  </a:extLst>
                </a:gridCol>
                <a:gridCol w="6676691">
                  <a:extLst>
                    <a:ext uri="{9D8B030D-6E8A-4147-A177-3AD203B41FA5}">
                      <a16:colId xmlns:a16="http://schemas.microsoft.com/office/drawing/2014/main" val="3579679796"/>
                    </a:ext>
                  </a:extLst>
                </a:gridCol>
              </a:tblGrid>
              <a:tr h="907089">
                <a:tc>
                  <a:txBody>
                    <a:bodyPr/>
                    <a:lstStyle/>
                    <a:p>
                      <a:pPr algn="ctr"/>
                      <a:r>
                        <a:rPr lang="en-GB" sz="2400"/>
                        <a:t>Teamwork Evaluation </a:t>
                      </a:r>
                      <a:endParaRPr lang="en-GB" sz="2400" dirty="0"/>
                    </a:p>
                  </a:txBody>
                  <a:tcPr/>
                </a:tc>
                <a:tc>
                  <a:txBody>
                    <a:bodyPr/>
                    <a:lstStyle/>
                    <a:p>
                      <a:pPr algn="ctr"/>
                      <a:r>
                        <a:rPr lang="en-GB" sz="2400"/>
                        <a:t>Team responses. </a:t>
                      </a:r>
                      <a:endParaRPr lang="en-GB" sz="2400" dirty="0"/>
                    </a:p>
                  </a:txBody>
                  <a:tcPr/>
                </a:tc>
                <a:extLst>
                  <a:ext uri="{0D108BD9-81ED-4DB2-BD59-A6C34878D82A}">
                    <a16:rowId xmlns:a16="http://schemas.microsoft.com/office/drawing/2014/main" val="3160018179"/>
                  </a:ext>
                </a:extLst>
              </a:tr>
              <a:tr h="939811">
                <a:tc>
                  <a:txBody>
                    <a:bodyPr/>
                    <a:lstStyle/>
                    <a:p>
                      <a:r>
                        <a:rPr lang="en-GB"/>
                        <a:t>Who was in your team? </a:t>
                      </a:r>
                      <a:endParaRPr lang="en-GB" dirty="0"/>
                    </a:p>
                  </a:txBody>
                  <a:tcPr/>
                </a:tc>
                <a:tc>
                  <a:txBody>
                    <a:bodyPr/>
                    <a:lstStyle/>
                    <a:p>
                      <a:r>
                        <a:rPr lang="en-US" dirty="0"/>
                        <a:t>Adriana </a:t>
                      </a:r>
                      <a:r>
                        <a:rPr lang="en-US" dirty="0" err="1"/>
                        <a:t>Migaes</a:t>
                      </a:r>
                      <a:endParaRPr lang="en-US" dirty="0"/>
                    </a:p>
                    <a:p>
                      <a:r>
                        <a:rPr lang="en-US" dirty="0" err="1"/>
                        <a:t>Ciprian</a:t>
                      </a:r>
                      <a:r>
                        <a:rPr lang="en-US" dirty="0"/>
                        <a:t> Blaj</a:t>
                      </a:r>
                    </a:p>
                  </a:txBody>
                  <a:tcPr/>
                </a:tc>
                <a:extLst>
                  <a:ext uri="{0D108BD9-81ED-4DB2-BD59-A6C34878D82A}">
                    <a16:rowId xmlns:a16="http://schemas.microsoft.com/office/drawing/2014/main" val="2318373457"/>
                  </a:ext>
                </a:extLst>
              </a:tr>
              <a:tr h="93981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pPr marL="285750" indent="-285750">
                        <a:buFontTx/>
                        <a:buChar char="-"/>
                      </a:pPr>
                      <a:r>
                        <a:rPr lang="en-GB" sz="1800" b="0" i="0" kern="1200" dirty="0">
                          <a:solidFill>
                            <a:schemeClr val="dk1"/>
                          </a:solidFill>
                          <a:effectLst/>
                          <a:latin typeface="+mn-lt"/>
                          <a:ea typeface="+mn-ea"/>
                          <a:cs typeface="+mn-cs"/>
                        </a:rPr>
                        <a:t>Communicate well with each other</a:t>
                      </a:r>
                    </a:p>
                    <a:p>
                      <a:pPr marL="285750" indent="-285750">
                        <a:buFontTx/>
                        <a:buChar char="-"/>
                      </a:pPr>
                      <a:r>
                        <a:rPr lang="en-GB" sz="1800" b="0" i="0" kern="1200" dirty="0">
                          <a:solidFill>
                            <a:schemeClr val="dk1"/>
                          </a:solidFill>
                          <a:effectLst/>
                          <a:latin typeface="+mn-lt"/>
                          <a:ea typeface="+mn-ea"/>
                          <a:cs typeface="+mn-cs"/>
                        </a:rPr>
                        <a:t>Teamwork</a:t>
                      </a:r>
                    </a:p>
                  </a:txBody>
                  <a:tcPr/>
                </a:tc>
                <a:extLst>
                  <a:ext uri="{0D108BD9-81ED-4DB2-BD59-A6C34878D82A}">
                    <a16:rowId xmlns:a16="http://schemas.microsoft.com/office/drawing/2014/main" val="2507276796"/>
                  </a:ext>
                </a:extLst>
              </a:tr>
              <a:tr h="93981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pPr marL="285750" indent="-285750" algn="l" defTabSz="457200" rtl="0" eaLnBrk="1" latinLnBrk="0" hangingPunct="1">
                        <a:buFontTx/>
                        <a:buChar char="-"/>
                      </a:pPr>
                      <a:r>
                        <a:rPr lang="en-GB" sz="1800" b="0" i="0" kern="1200" dirty="0">
                          <a:solidFill>
                            <a:schemeClr val="dk1"/>
                          </a:solidFill>
                          <a:effectLst/>
                          <a:latin typeface="+mn-lt"/>
                          <a:ea typeface="+mn-ea"/>
                          <a:cs typeface="+mn-cs"/>
                        </a:rPr>
                        <a:t>Using time effectively</a:t>
                      </a:r>
                    </a:p>
                    <a:p>
                      <a:pPr marL="285750" indent="-285750">
                        <a:buFontTx/>
                        <a:buChar char="-"/>
                      </a:pPr>
                      <a:r>
                        <a:rPr lang="en-GB" dirty="0"/>
                        <a:t>Share the ideas and chose the good one</a:t>
                      </a:r>
                    </a:p>
                    <a:p>
                      <a:pPr marL="285750" indent="-285750">
                        <a:buFontTx/>
                        <a:buChar char="-"/>
                      </a:pPr>
                      <a:r>
                        <a:rPr lang="en-GB" dirty="0"/>
                        <a:t>Distribution of members for presentation </a:t>
                      </a:r>
                    </a:p>
                  </a:txBody>
                  <a:tcPr/>
                </a:tc>
                <a:extLst>
                  <a:ext uri="{0D108BD9-81ED-4DB2-BD59-A6C34878D82A}">
                    <a16:rowId xmlns:a16="http://schemas.microsoft.com/office/drawing/2014/main" val="1913256840"/>
                  </a:ext>
                </a:extLst>
              </a:tr>
              <a:tr h="122175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would you do differently if you worked as a team again?</a:t>
                      </a:r>
                    </a:p>
                    <a:p>
                      <a:endParaRPr lang="en-GB" dirty="0"/>
                    </a:p>
                  </a:txBody>
                  <a:tcPr/>
                </a:tc>
                <a:tc>
                  <a:txBody>
                    <a:bodyPr/>
                    <a:lstStyle/>
                    <a:p>
                      <a:r>
                        <a:rPr lang="en-GB" dirty="0"/>
                        <a:t>I would distribute the tasks equally to each member of the team, so that everyone participates equally</a:t>
                      </a:r>
                    </a:p>
                  </a:txBody>
                  <a:tcPr/>
                </a:tc>
                <a:extLst>
                  <a:ext uri="{0D108BD9-81ED-4DB2-BD59-A6C34878D82A}">
                    <a16:rowId xmlns:a16="http://schemas.microsoft.com/office/drawing/2014/main" val="771358641"/>
                  </a:ext>
                </a:extLst>
              </a:tr>
              <a:tr h="907089">
                <a:tc>
                  <a:txBody>
                    <a:bodyPr/>
                    <a:lstStyle/>
                    <a:p>
                      <a:r>
                        <a:rPr lang="en-GB"/>
                        <a:t>How would you rate your team working? Out of 10? </a:t>
                      </a:r>
                      <a:endParaRPr lang="en-GB" dirty="0"/>
                    </a:p>
                  </a:txBody>
                  <a:tcPr/>
                </a:tc>
                <a:tc>
                  <a:txBody>
                    <a:bodyPr/>
                    <a:lstStyle/>
                    <a:p>
                      <a:r>
                        <a:rPr lang="en-GB" dirty="0"/>
                        <a:t> 8</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Wisp">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4" ma:contentTypeDescription="Create a new document." ma:contentTypeScope="" ma:versionID="dc3fe2aa8a883c41cedd829fa0b930f9">
  <xsd:schema xmlns:xsd="http://www.w3.org/2001/XMLSchema" xmlns:xs="http://www.w3.org/2001/XMLSchema" xmlns:p="http://schemas.microsoft.com/office/2006/metadata/properties" xmlns:ns3="6b5bd684-8631-4d35-bdcf-c9e38c7d488d" targetNamespace="http://schemas.microsoft.com/office/2006/metadata/properties" ma:root="true" ma:fieldsID="1f0c9b65f282ce0a67bdcbab2fea06a1" ns3:_="">
    <xsd:import namespace="6b5bd684-8631-4d35-bdcf-c9e38c7d488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C4AF5D6-7126-4DF7-9AB2-4132D100029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D5928E3-D549-4AD3-B8B2-B615A6D3B0C0}">
  <ds:schemaRefs>
    <ds:schemaRef ds:uri="http://schemas.microsoft.com/sharepoint/v3/contenttype/forms"/>
  </ds:schemaRefs>
</ds:datastoreItem>
</file>

<file path=customXml/itemProps3.xml><?xml version="1.0" encoding="utf-8"?>
<ds:datastoreItem xmlns:ds="http://schemas.openxmlformats.org/officeDocument/2006/customXml" ds:itemID="{EFF202F0-35C6-4FFF-A412-99CA744BD2F3}">
  <ds:schemaRefs>
    <ds:schemaRef ds:uri="http://www.w3.org/XML/1998/namespace"/>
    <ds:schemaRef ds:uri="http://schemas.openxmlformats.org/package/2006/metadata/core-properties"/>
    <ds:schemaRef ds:uri="http://schemas.microsoft.com/office/2006/documentManagement/types"/>
    <ds:schemaRef ds:uri="http://purl.org/dc/elements/1.1/"/>
    <ds:schemaRef ds:uri="http://schemas.microsoft.com/office/infopath/2007/PartnerControls"/>
    <ds:schemaRef ds:uri="http://purl.org/dc/terms/"/>
    <ds:schemaRef ds:uri="6b5bd684-8631-4d35-bdcf-c9e38c7d488d"/>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TM02892315[[fn=Wisp]]</Template>
  <TotalTime>4893</TotalTime>
  <Words>895</Words>
  <Application>Microsoft Office PowerPoint</Application>
  <PresentationFormat>Widescreen</PresentationFormat>
  <Paragraphs>129</Paragraphs>
  <Slides>14</Slides>
  <Notes>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vt:i4>
      </vt:variant>
    </vt:vector>
  </HeadingPairs>
  <TitlesOfParts>
    <vt:vector size="24" baseType="lpstr">
      <vt:lpstr>AdvPS6F00</vt:lpstr>
      <vt:lpstr>AdvPS6F0B</vt:lpstr>
      <vt:lpstr>Arial</vt:lpstr>
      <vt:lpstr>Arial</vt:lpstr>
      <vt:lpstr>Calibri</vt:lpstr>
      <vt:lpstr>Century Gothic</vt:lpstr>
      <vt:lpstr>haas grot text web</vt:lpstr>
      <vt:lpstr>Times New Roman</vt:lpstr>
      <vt:lpstr>Wingdings 3</vt:lpstr>
      <vt:lpstr>Wisp</vt:lpstr>
      <vt:lpstr>Module: Effective Team Working and Communication (BMSW4002)   Group presentation: Strategies for Effective Communication in a Business Setting</vt:lpstr>
      <vt:lpstr>Table of content </vt:lpstr>
      <vt:lpstr>PowerPoint Presentation</vt:lpstr>
      <vt:lpstr>Communication </vt:lpstr>
      <vt:lpstr>PowerPoint Presentation</vt:lpstr>
      <vt:lpstr>Keller's Brand Equity Model  </vt:lpstr>
      <vt:lpstr>Type of the communication on organisation</vt:lpstr>
      <vt:lpstr>Channels of efficient communication  </vt:lpstr>
      <vt:lpstr> Barriers that can prevent effective communication between the organization and their external stakeholders</vt:lpstr>
      <vt:lpstr> The impact of effective communication on the organisation’s business process</vt:lpstr>
      <vt:lpstr>Conclusion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pesentation: Strategies for Effective Communication in a Business Setting</dc:title>
  <dc:creator>Andriana Migaes (2026738)</dc:creator>
  <cp:lastModifiedBy>Diana Macovei (2026629)</cp:lastModifiedBy>
  <cp:revision>43</cp:revision>
  <dcterms:created xsi:type="dcterms:W3CDTF">2021-11-15T09:45:42Z</dcterms:created>
  <dcterms:modified xsi:type="dcterms:W3CDTF">2021-11-23T10:26:42Z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