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0"/>
  </p:notesMasterIdLst>
  <p:sldIdLst>
    <p:sldId id="256" r:id="rId2"/>
    <p:sldId id="257" r:id="rId3"/>
    <p:sldId id="258" r:id="rId4"/>
    <p:sldId id="259" r:id="rId5"/>
    <p:sldId id="262" r:id="rId6"/>
    <p:sldId id="264" r:id="rId7"/>
    <p:sldId id="265" r:id="rId8"/>
    <p:sldId id="266" r:id="rId9"/>
    <p:sldId id="267" r:id="rId10"/>
    <p:sldId id="268" r:id="rId11"/>
    <p:sldId id="269" r:id="rId12"/>
    <p:sldId id="263" r:id="rId13"/>
    <p:sldId id="270" r:id="rId14"/>
    <p:sldId id="271" r:id="rId15"/>
    <p:sldId id="272" r:id="rId16"/>
    <p:sldId id="273" r:id="rId17"/>
    <p:sldId id="274"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2" d="100"/>
          <a:sy n="72" d="100"/>
        </p:scale>
        <p:origin x="828"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9ECEA-330C-424A-9EC1-E7AA332ACB51}"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1E42E5-2135-498C-8992-7C69945F32A9}" type="slidenum">
              <a:rPr lang="en-GB" smtClean="0"/>
              <a:t>‹#›</a:t>
            </a:fld>
            <a:endParaRPr lang="en-GB"/>
          </a:p>
        </p:txBody>
      </p:sp>
    </p:spTree>
    <p:extLst>
      <p:ext uri="{BB962C8B-B14F-4D97-AF65-F5344CB8AC3E}">
        <p14:creationId xmlns:p14="http://schemas.microsoft.com/office/powerpoint/2010/main" val="137210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9914D-DF96-2A33-2468-0111D1B7A1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7022F0B-25B4-A4DE-C42E-31FF032794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DCEBECE-1C88-989B-F8D7-3E3A7F21DEF4}"/>
              </a:ext>
            </a:extLst>
          </p:cNvPr>
          <p:cNvSpPr>
            <a:spLocks noGrp="1"/>
          </p:cNvSpPr>
          <p:nvPr>
            <p:ph type="dt" sz="half" idx="10"/>
          </p:nvPr>
        </p:nvSpPr>
        <p:spPr/>
        <p:txBody>
          <a:bodyPr/>
          <a:lstStyle/>
          <a:p>
            <a:fld id="{FA385156-D34E-43B7-9DEC-28BF3F3BFBF2}" type="datetime1">
              <a:rPr lang="en-GB" smtClean="0"/>
              <a:t>27/04/2026</a:t>
            </a:fld>
            <a:endParaRPr lang="en-GB"/>
          </a:p>
        </p:txBody>
      </p:sp>
      <p:sp>
        <p:nvSpPr>
          <p:cNvPr id="5" name="Footer Placeholder 4">
            <a:extLst>
              <a:ext uri="{FF2B5EF4-FFF2-40B4-BE49-F238E27FC236}">
                <a16:creationId xmlns:a16="http://schemas.microsoft.com/office/drawing/2014/main" id="{EBD37E8E-003B-61C8-7414-D786D5E2C5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BB0DB-E22D-A178-CBA0-AF01A89AF4EA}"/>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2946096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42E3B-F307-9C0C-5708-3BFD8FF81A9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BBF4AB4-BB8B-45DA-A447-4E498C4A752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CA3159-1324-FCAA-3055-D0E3362D2522}"/>
              </a:ext>
            </a:extLst>
          </p:cNvPr>
          <p:cNvSpPr>
            <a:spLocks noGrp="1"/>
          </p:cNvSpPr>
          <p:nvPr>
            <p:ph type="dt" sz="half" idx="10"/>
          </p:nvPr>
        </p:nvSpPr>
        <p:spPr/>
        <p:txBody>
          <a:bodyPr/>
          <a:lstStyle/>
          <a:p>
            <a:fld id="{683A360C-5ECD-4A9C-BC1B-AFDF8AACF98D}" type="datetime1">
              <a:rPr lang="en-GB" smtClean="0"/>
              <a:t>27/04/2026</a:t>
            </a:fld>
            <a:endParaRPr lang="en-GB"/>
          </a:p>
        </p:txBody>
      </p:sp>
      <p:sp>
        <p:nvSpPr>
          <p:cNvPr id="5" name="Footer Placeholder 4">
            <a:extLst>
              <a:ext uri="{FF2B5EF4-FFF2-40B4-BE49-F238E27FC236}">
                <a16:creationId xmlns:a16="http://schemas.microsoft.com/office/drawing/2014/main" id="{FBAA4E14-0AD0-E276-9D35-BF12D6F1B8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75677-8091-8845-9BE4-3C32E0993F7A}"/>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1468604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AB940-0DA4-79C3-2A53-C7C730F8BE1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B401563-D90F-1A57-CAD6-ED1BAEB1A8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E8E39E7-9FAB-7C6B-DB5C-4BAA59B340BD}"/>
              </a:ext>
            </a:extLst>
          </p:cNvPr>
          <p:cNvSpPr>
            <a:spLocks noGrp="1"/>
          </p:cNvSpPr>
          <p:nvPr>
            <p:ph type="dt" sz="half" idx="10"/>
          </p:nvPr>
        </p:nvSpPr>
        <p:spPr/>
        <p:txBody>
          <a:bodyPr/>
          <a:lstStyle/>
          <a:p>
            <a:fld id="{BD1F00D4-8E38-43E5-BEBD-D254FC9FF7E7}" type="datetime1">
              <a:rPr lang="en-GB" smtClean="0"/>
              <a:t>27/04/2026</a:t>
            </a:fld>
            <a:endParaRPr lang="en-GB"/>
          </a:p>
        </p:txBody>
      </p:sp>
      <p:sp>
        <p:nvSpPr>
          <p:cNvPr id="5" name="Footer Placeholder 4">
            <a:extLst>
              <a:ext uri="{FF2B5EF4-FFF2-40B4-BE49-F238E27FC236}">
                <a16:creationId xmlns:a16="http://schemas.microsoft.com/office/drawing/2014/main" id="{7300F5D1-E9E0-6BE4-7CD4-128BA996CF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F980EC-7812-C393-BDDB-E033DD77B78D}"/>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1835426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8AB82-5CD6-4C43-5EDA-2F2F826C81A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3F12431-A26F-31A2-2EF3-18C5CD2EEA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896E1A9-79DF-D960-18D4-BDF0C8D2DE2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F4181C-7B8C-94E5-8779-AB7237EA0A37}"/>
              </a:ext>
            </a:extLst>
          </p:cNvPr>
          <p:cNvSpPr>
            <a:spLocks noGrp="1"/>
          </p:cNvSpPr>
          <p:nvPr>
            <p:ph type="dt" sz="half" idx="10"/>
          </p:nvPr>
        </p:nvSpPr>
        <p:spPr/>
        <p:txBody>
          <a:bodyPr/>
          <a:lstStyle/>
          <a:p>
            <a:fld id="{A06A2AAB-19D3-497A-9506-B2B5DA93DBC0}" type="datetime1">
              <a:rPr lang="en-GB" smtClean="0"/>
              <a:t>27/04/2026</a:t>
            </a:fld>
            <a:endParaRPr lang="en-GB"/>
          </a:p>
        </p:txBody>
      </p:sp>
      <p:sp>
        <p:nvSpPr>
          <p:cNvPr id="6" name="Footer Placeholder 5">
            <a:extLst>
              <a:ext uri="{FF2B5EF4-FFF2-40B4-BE49-F238E27FC236}">
                <a16:creationId xmlns:a16="http://schemas.microsoft.com/office/drawing/2014/main" id="{7D3B546A-401E-9FAD-97A0-B795349ABB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9DE41E-2C6D-0C37-15B7-E8A6864AD2B9}"/>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1815134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77795-5DCE-90AF-3AAA-51036695587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CD96AA8-16C1-FE3D-B647-8BBC7717F8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9D5EB65-7976-A720-F70B-CCF0C6F2F5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C339DE0-3FB5-156C-9E87-99140F136B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5CC3057-D22E-B9D6-6CCE-854413F5F2B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4E36E9F-3DBA-B95A-E6C1-625422D989A8}"/>
              </a:ext>
            </a:extLst>
          </p:cNvPr>
          <p:cNvSpPr>
            <a:spLocks noGrp="1"/>
          </p:cNvSpPr>
          <p:nvPr>
            <p:ph type="dt" sz="half" idx="10"/>
          </p:nvPr>
        </p:nvSpPr>
        <p:spPr/>
        <p:txBody>
          <a:bodyPr/>
          <a:lstStyle/>
          <a:p>
            <a:fld id="{8D7E13B7-CE0E-4F03-8777-A79C4BA4C7C6}" type="datetime1">
              <a:rPr lang="en-GB" smtClean="0"/>
              <a:t>27/04/2026</a:t>
            </a:fld>
            <a:endParaRPr lang="en-GB"/>
          </a:p>
        </p:txBody>
      </p:sp>
      <p:sp>
        <p:nvSpPr>
          <p:cNvPr id="8" name="Footer Placeholder 7">
            <a:extLst>
              <a:ext uri="{FF2B5EF4-FFF2-40B4-BE49-F238E27FC236}">
                <a16:creationId xmlns:a16="http://schemas.microsoft.com/office/drawing/2014/main" id="{38EF52E6-300F-B5A7-AA2A-BE59C1BAEF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4DF695-1EC8-B681-E4C8-CF5FFD137380}"/>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3120033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45A61-EC8B-1B66-2ECC-276063CED4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4C4F9CB-E3C2-46CD-6DFA-108FBB716E27}"/>
              </a:ext>
            </a:extLst>
          </p:cNvPr>
          <p:cNvSpPr>
            <a:spLocks noGrp="1"/>
          </p:cNvSpPr>
          <p:nvPr>
            <p:ph type="dt" sz="half" idx="10"/>
          </p:nvPr>
        </p:nvSpPr>
        <p:spPr/>
        <p:txBody>
          <a:bodyPr/>
          <a:lstStyle/>
          <a:p>
            <a:fld id="{BFC2CB22-825D-4796-9D1C-D68FBC3C7738}" type="datetime1">
              <a:rPr lang="en-GB" smtClean="0"/>
              <a:t>27/04/2026</a:t>
            </a:fld>
            <a:endParaRPr lang="en-GB"/>
          </a:p>
        </p:txBody>
      </p:sp>
      <p:sp>
        <p:nvSpPr>
          <p:cNvPr id="4" name="Footer Placeholder 3">
            <a:extLst>
              <a:ext uri="{FF2B5EF4-FFF2-40B4-BE49-F238E27FC236}">
                <a16:creationId xmlns:a16="http://schemas.microsoft.com/office/drawing/2014/main" id="{C482BCB0-9841-402C-C13B-413596F18C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5E6C7B-B6FD-701C-4826-F4B842A07B2E}"/>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1231178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7F9ED7-8C16-75F6-71E7-BBD27BF7A398}"/>
              </a:ext>
            </a:extLst>
          </p:cNvPr>
          <p:cNvSpPr>
            <a:spLocks noGrp="1"/>
          </p:cNvSpPr>
          <p:nvPr>
            <p:ph type="dt" sz="half" idx="10"/>
          </p:nvPr>
        </p:nvSpPr>
        <p:spPr/>
        <p:txBody>
          <a:bodyPr/>
          <a:lstStyle/>
          <a:p>
            <a:fld id="{E760403D-D26D-4DE9-82AD-78E1B8FBC2C4}" type="datetime1">
              <a:rPr lang="en-GB" smtClean="0"/>
              <a:t>27/04/2026</a:t>
            </a:fld>
            <a:endParaRPr lang="en-GB"/>
          </a:p>
        </p:txBody>
      </p:sp>
      <p:sp>
        <p:nvSpPr>
          <p:cNvPr id="3" name="Footer Placeholder 2">
            <a:extLst>
              <a:ext uri="{FF2B5EF4-FFF2-40B4-BE49-F238E27FC236}">
                <a16:creationId xmlns:a16="http://schemas.microsoft.com/office/drawing/2014/main" id="{9C100B77-A846-7966-BE25-673C62FD75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D75B05-B8B5-7902-8DB5-ECDDF32CD27F}"/>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268862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31A34-F7FE-149B-D089-F17FF7DBC9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B114FE-83CF-7868-A967-87DC744358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670117B-6882-D7CE-4D90-439AC14E9E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CBBA6DF-3D78-BC6C-707A-E3A7CF1268C2}"/>
              </a:ext>
            </a:extLst>
          </p:cNvPr>
          <p:cNvSpPr>
            <a:spLocks noGrp="1"/>
          </p:cNvSpPr>
          <p:nvPr>
            <p:ph type="dt" sz="half" idx="10"/>
          </p:nvPr>
        </p:nvSpPr>
        <p:spPr/>
        <p:txBody>
          <a:bodyPr/>
          <a:lstStyle/>
          <a:p>
            <a:fld id="{FE76C257-B784-4572-845C-C49E4AE124F5}" type="datetime1">
              <a:rPr lang="en-GB" smtClean="0"/>
              <a:t>27/04/2026</a:t>
            </a:fld>
            <a:endParaRPr lang="en-GB"/>
          </a:p>
        </p:txBody>
      </p:sp>
      <p:sp>
        <p:nvSpPr>
          <p:cNvPr id="6" name="Footer Placeholder 5">
            <a:extLst>
              <a:ext uri="{FF2B5EF4-FFF2-40B4-BE49-F238E27FC236}">
                <a16:creationId xmlns:a16="http://schemas.microsoft.com/office/drawing/2014/main" id="{7DA70655-5DEF-6131-A918-4AF2DB9AB4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CA4C-67CA-844B-8C24-225D6840B132}"/>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1115487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2F856-04E9-68B9-EFB7-1092C5C6AE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F178255-29F9-BBE0-679F-B464C252D9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37FD0A-BE44-E9A3-3956-F1E0F6E6B5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F54C30-5144-CA7E-4E43-E7C705E2A015}"/>
              </a:ext>
            </a:extLst>
          </p:cNvPr>
          <p:cNvSpPr>
            <a:spLocks noGrp="1"/>
          </p:cNvSpPr>
          <p:nvPr>
            <p:ph type="dt" sz="half" idx="10"/>
          </p:nvPr>
        </p:nvSpPr>
        <p:spPr/>
        <p:txBody>
          <a:bodyPr/>
          <a:lstStyle/>
          <a:p>
            <a:fld id="{390F59C6-9CDE-416C-A5D6-0B7F24E035A8}" type="datetime1">
              <a:rPr lang="en-GB" smtClean="0"/>
              <a:t>27/04/2026</a:t>
            </a:fld>
            <a:endParaRPr lang="en-GB"/>
          </a:p>
        </p:txBody>
      </p:sp>
      <p:sp>
        <p:nvSpPr>
          <p:cNvPr id="6" name="Footer Placeholder 5">
            <a:extLst>
              <a:ext uri="{FF2B5EF4-FFF2-40B4-BE49-F238E27FC236}">
                <a16:creationId xmlns:a16="http://schemas.microsoft.com/office/drawing/2014/main" id="{7935FA43-F29A-F419-E86E-FBF243EC83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1436B7-E520-6107-6E84-31D85894AC21}"/>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3983775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BAE3C-5C79-DAAE-63F0-87C88D356BE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AE48DA1-6708-7B13-6DB5-F87C528089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AACB41-DF14-0391-7B40-85642597D437}"/>
              </a:ext>
            </a:extLst>
          </p:cNvPr>
          <p:cNvSpPr>
            <a:spLocks noGrp="1"/>
          </p:cNvSpPr>
          <p:nvPr>
            <p:ph type="dt" sz="half" idx="10"/>
          </p:nvPr>
        </p:nvSpPr>
        <p:spPr/>
        <p:txBody>
          <a:bodyPr/>
          <a:lstStyle/>
          <a:p>
            <a:fld id="{287399F4-489E-4F57-BF5C-277071B69184}" type="datetime1">
              <a:rPr lang="en-GB" smtClean="0"/>
              <a:t>27/04/2026</a:t>
            </a:fld>
            <a:endParaRPr lang="en-GB"/>
          </a:p>
        </p:txBody>
      </p:sp>
      <p:sp>
        <p:nvSpPr>
          <p:cNvPr id="5" name="Footer Placeholder 4">
            <a:extLst>
              <a:ext uri="{FF2B5EF4-FFF2-40B4-BE49-F238E27FC236}">
                <a16:creationId xmlns:a16="http://schemas.microsoft.com/office/drawing/2014/main" id="{AEBF619E-8F2C-DA14-0C89-6FE96EA6E8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FD690-BC7D-D92A-E3B2-B212088973B2}"/>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2936574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84007F-F39C-8B0A-5FB9-88DC249011E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539BFE6-0C03-5342-FF37-0E3624A3A78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2CE0ED-47A1-0F5D-41A5-3619DAF1A1AD}"/>
              </a:ext>
            </a:extLst>
          </p:cNvPr>
          <p:cNvSpPr>
            <a:spLocks noGrp="1"/>
          </p:cNvSpPr>
          <p:nvPr>
            <p:ph type="dt" sz="half" idx="10"/>
          </p:nvPr>
        </p:nvSpPr>
        <p:spPr/>
        <p:txBody>
          <a:bodyPr/>
          <a:lstStyle/>
          <a:p>
            <a:fld id="{46C83119-4E1D-4ABD-82BF-66026024EDF8}" type="datetime1">
              <a:rPr lang="en-GB" smtClean="0"/>
              <a:t>27/04/2026</a:t>
            </a:fld>
            <a:endParaRPr lang="en-GB"/>
          </a:p>
        </p:txBody>
      </p:sp>
      <p:sp>
        <p:nvSpPr>
          <p:cNvPr id="5" name="Footer Placeholder 4">
            <a:extLst>
              <a:ext uri="{FF2B5EF4-FFF2-40B4-BE49-F238E27FC236}">
                <a16:creationId xmlns:a16="http://schemas.microsoft.com/office/drawing/2014/main" id="{0A26318D-D157-7D33-0148-6C165A7D9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2E8FFA-C060-7AD2-F869-6E1F35A582A8}"/>
              </a:ext>
            </a:extLst>
          </p:cNvPr>
          <p:cNvSpPr>
            <a:spLocks noGrp="1"/>
          </p:cNvSpPr>
          <p:nvPr>
            <p:ph type="sldNum" sz="quarter" idx="12"/>
          </p:nvPr>
        </p:nvSpPr>
        <p:spPr/>
        <p:txBody>
          <a:bodyPr/>
          <a:lstStyle/>
          <a:p>
            <a:fld id="{791B7AAE-70AC-4E6C-A669-3B9DA1391C20}" type="slidenum">
              <a:rPr lang="en-GB" smtClean="0"/>
              <a:t>‹#›</a:t>
            </a:fld>
            <a:endParaRPr lang="en-GB"/>
          </a:p>
        </p:txBody>
      </p:sp>
    </p:spTree>
    <p:extLst>
      <p:ext uri="{BB962C8B-B14F-4D97-AF65-F5344CB8AC3E}">
        <p14:creationId xmlns:p14="http://schemas.microsoft.com/office/powerpoint/2010/main" val="1224583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308A21-630A-D739-C487-0885FCC5A8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5B370E7-5A28-B19E-9486-DBFC4AE1ED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4AF11B-8D61-2E68-6861-09451FEFF7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9CA279-2D20-4669-B005-24DB7A500B29}" type="datetime1">
              <a:rPr lang="en-GB" smtClean="0"/>
              <a:t>27/04/2026</a:t>
            </a:fld>
            <a:endParaRPr lang="en-GB"/>
          </a:p>
        </p:txBody>
      </p:sp>
      <p:sp>
        <p:nvSpPr>
          <p:cNvPr id="5" name="Footer Placeholder 4">
            <a:extLst>
              <a:ext uri="{FF2B5EF4-FFF2-40B4-BE49-F238E27FC236}">
                <a16:creationId xmlns:a16="http://schemas.microsoft.com/office/drawing/2014/main" id="{705A3489-E49D-13BB-F0A7-B16C11E2B8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D176B9-613E-5FA3-753B-946CF8B26D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1B7AAE-70AC-4E6C-A669-3B9DA1391C20}" type="slidenum">
              <a:rPr lang="en-GB" smtClean="0"/>
              <a:t>‹#›</a:t>
            </a:fld>
            <a:endParaRPr lang="en-GB"/>
          </a:p>
        </p:txBody>
      </p:sp>
    </p:spTree>
    <p:extLst>
      <p:ext uri="{BB962C8B-B14F-4D97-AF65-F5344CB8AC3E}">
        <p14:creationId xmlns:p14="http://schemas.microsoft.com/office/powerpoint/2010/main" val="3243095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F00974C-E8FB-25BA-A65E-A2E452180E31}"/>
              </a:ext>
            </a:extLst>
          </p:cNvPr>
          <p:cNvSpPr>
            <a:spLocks noGrp="1"/>
          </p:cNvSpPr>
          <p:nvPr>
            <p:ph type="subTitle" idx="1"/>
          </p:nvPr>
        </p:nvSpPr>
        <p:spPr>
          <a:xfrm>
            <a:off x="125895" y="304799"/>
            <a:ext cx="4757531" cy="2756453"/>
          </a:xfrm>
        </p:spPr>
        <p:txBody>
          <a:bodyPr>
            <a:noAutofit/>
          </a:bodyPr>
          <a:lstStyle/>
          <a:p>
            <a:pPr algn="l"/>
            <a:r>
              <a:rPr lang="en-GB" sz="1700" dirty="0"/>
              <a:t>Student name: Mehrnoosh Amani Tehrani</a:t>
            </a:r>
          </a:p>
          <a:p>
            <a:pPr algn="l"/>
            <a:r>
              <a:rPr lang="en-GB" sz="1700" dirty="0"/>
              <a:t>Student ID number: 250 25 22</a:t>
            </a:r>
          </a:p>
          <a:p>
            <a:pPr algn="l"/>
            <a:r>
              <a:rPr lang="en-GB" sz="1700" dirty="0"/>
              <a:t>Programme: BA Hospitality and Hotel Management</a:t>
            </a:r>
          </a:p>
          <a:p>
            <a:pPr algn="l"/>
            <a:r>
              <a:rPr lang="en-GB" sz="1700" dirty="0"/>
              <a:t>Module: Personnel Resourcing and Development</a:t>
            </a:r>
          </a:p>
          <a:p>
            <a:pPr algn="l"/>
            <a:r>
              <a:rPr lang="en-GB" sz="1700" dirty="0"/>
              <a:t>Module code: BMIH4010 / D</a:t>
            </a:r>
          </a:p>
          <a:p>
            <a:pPr algn="l"/>
            <a:r>
              <a:rPr lang="en-GB" sz="1700" dirty="0"/>
              <a:t>Lecturer: Natalie Brailsford</a:t>
            </a:r>
          </a:p>
        </p:txBody>
      </p:sp>
      <p:sp>
        <p:nvSpPr>
          <p:cNvPr id="5" name="TextBox 4">
            <a:extLst>
              <a:ext uri="{FF2B5EF4-FFF2-40B4-BE49-F238E27FC236}">
                <a16:creationId xmlns:a16="http://schemas.microsoft.com/office/drawing/2014/main" id="{39546E22-BC38-76C6-7B32-5989C3515973}"/>
              </a:ext>
            </a:extLst>
          </p:cNvPr>
          <p:cNvSpPr txBox="1"/>
          <p:nvPr/>
        </p:nvSpPr>
        <p:spPr>
          <a:xfrm>
            <a:off x="6824870" y="2849217"/>
            <a:ext cx="5068957" cy="2031325"/>
          </a:xfrm>
          <a:prstGeom prst="rect">
            <a:avLst/>
          </a:prstGeom>
          <a:noFill/>
        </p:spPr>
        <p:txBody>
          <a:bodyPr wrap="square" rtlCol="0">
            <a:spAutoFit/>
          </a:bodyPr>
          <a:lstStyle/>
          <a:p>
            <a:r>
              <a:rPr lang="en-GB"/>
              <a:t>I confirm that I have not used any AI tool in my research and creation of this assignment. I confirm that I have not presented any AI generated materials as my own work. I confirm I have copies of my drafts, notes, and other resources I used, Which I may be asked to provide in evidence.</a:t>
            </a:r>
          </a:p>
        </p:txBody>
      </p:sp>
      <p:sp>
        <p:nvSpPr>
          <p:cNvPr id="6" name="TextBox 5">
            <a:extLst>
              <a:ext uri="{FF2B5EF4-FFF2-40B4-BE49-F238E27FC236}">
                <a16:creationId xmlns:a16="http://schemas.microsoft.com/office/drawing/2014/main" id="{4FC9F201-40E1-CE4F-9F5F-791B5345B14E}"/>
              </a:ext>
            </a:extLst>
          </p:cNvPr>
          <p:cNvSpPr txBox="1"/>
          <p:nvPr/>
        </p:nvSpPr>
        <p:spPr>
          <a:xfrm>
            <a:off x="6758609" y="2305878"/>
            <a:ext cx="4465983" cy="430887"/>
          </a:xfrm>
          <a:prstGeom prst="rect">
            <a:avLst/>
          </a:prstGeom>
          <a:noFill/>
        </p:spPr>
        <p:txBody>
          <a:bodyPr wrap="square" rtlCol="0">
            <a:spAutoFit/>
          </a:bodyPr>
          <a:lstStyle/>
          <a:p>
            <a:r>
              <a:rPr lang="en-GB" sz="2200"/>
              <a:t>Acknowledgement</a:t>
            </a:r>
          </a:p>
        </p:txBody>
      </p:sp>
    </p:spTree>
    <p:extLst>
      <p:ext uri="{BB962C8B-B14F-4D97-AF65-F5344CB8AC3E}">
        <p14:creationId xmlns:p14="http://schemas.microsoft.com/office/powerpoint/2010/main" val="2810738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HILTON CLUB - NEW YORK - Prices &amp; Hotel Reviews (New York City)">
            <a:extLst>
              <a:ext uri="{FF2B5EF4-FFF2-40B4-BE49-F238E27FC236}">
                <a16:creationId xmlns:a16="http://schemas.microsoft.com/office/drawing/2014/main" id="{7B1CFCED-533E-C35C-D0F4-664C122CE5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5568"/>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1" name="Rectangle 104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219708-0962-788E-2FCA-347C96058505}"/>
              </a:ext>
            </a:extLst>
          </p:cNvPr>
          <p:cNvSpPr txBox="1"/>
          <p:nvPr/>
        </p:nvSpPr>
        <p:spPr>
          <a:xfrm>
            <a:off x="753161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2000"/>
              <a:t>The Employee Life Cycle </a:t>
            </a:r>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a:t>Process at</a:t>
            </a:r>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a:t>New York Hilton Midtown Hotel</a:t>
            </a:r>
          </a:p>
        </p:txBody>
      </p:sp>
      <p:sp>
        <p:nvSpPr>
          <p:cNvPr id="3" name="Slide Number Placeholder 2">
            <a:extLst>
              <a:ext uri="{FF2B5EF4-FFF2-40B4-BE49-F238E27FC236}">
                <a16:creationId xmlns:a16="http://schemas.microsoft.com/office/drawing/2014/main" id="{408A11A3-032D-B5C6-37AB-A66D8FC05FA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791B7AAE-70AC-4E6C-A669-3B9DA1391C20}" type="slidenum">
              <a:rPr lang="en-US" smtClean="0">
                <a:solidFill>
                  <a:prstClr val="black">
                    <a:tint val="75000"/>
                  </a:prstClr>
                </a:solidFill>
                <a:latin typeface="Calibri" panose="020F0502020204030204"/>
              </a:rPr>
              <a:pPr>
                <a:spcAft>
                  <a:spcPts val="600"/>
                </a:spcAft>
                <a:defRPr/>
              </a:pPr>
              <a:t>2</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967798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34684-1D04-F51E-13D3-246A6D2A5AFC}"/>
              </a:ext>
            </a:extLst>
          </p:cNvPr>
          <p:cNvSpPr>
            <a:spLocks noGrp="1"/>
          </p:cNvSpPr>
          <p:nvPr>
            <p:ph type="title"/>
          </p:nvPr>
        </p:nvSpPr>
        <p:spPr>
          <a:xfrm>
            <a:off x="826396" y="586855"/>
            <a:ext cx="4230100" cy="3387497"/>
          </a:xfrm>
        </p:spPr>
        <p:txBody>
          <a:bodyPr anchor="b">
            <a:normAutofit/>
          </a:bodyPr>
          <a:lstStyle/>
          <a:p>
            <a:pPr algn="r"/>
            <a:r>
              <a:rPr lang="en-GB" sz="3200">
                <a:solidFill>
                  <a:srgbClr val="FFFFFF"/>
                </a:solidFill>
              </a:rPr>
              <a:t>CONTENTS LIST :</a:t>
            </a:r>
          </a:p>
        </p:txBody>
      </p:sp>
      <p:sp>
        <p:nvSpPr>
          <p:cNvPr id="3" name="Content Placeholder 2">
            <a:extLst>
              <a:ext uri="{FF2B5EF4-FFF2-40B4-BE49-F238E27FC236}">
                <a16:creationId xmlns:a16="http://schemas.microsoft.com/office/drawing/2014/main" id="{7C091EEA-BFB5-0A0F-7894-B6BF8FFC6EB3}"/>
              </a:ext>
            </a:extLst>
          </p:cNvPr>
          <p:cNvSpPr>
            <a:spLocks noGrp="1"/>
          </p:cNvSpPr>
          <p:nvPr>
            <p:ph idx="1"/>
          </p:nvPr>
        </p:nvSpPr>
        <p:spPr>
          <a:xfrm>
            <a:off x="6503158" y="649480"/>
            <a:ext cx="4862447" cy="5546047"/>
          </a:xfrm>
        </p:spPr>
        <p:txBody>
          <a:bodyPr anchor="ctr">
            <a:normAutofit/>
          </a:bodyPr>
          <a:lstStyle/>
          <a:p>
            <a:pPr marL="457200" indent="-457200">
              <a:buFont typeface="+mj-lt"/>
              <a:buAutoNum type="arabicPeriod"/>
            </a:pPr>
            <a:r>
              <a:rPr lang="en-GB" sz="2000"/>
              <a:t>Introduction</a:t>
            </a:r>
          </a:p>
          <a:p>
            <a:pPr marL="457200" indent="-457200">
              <a:buFont typeface="+mj-lt"/>
              <a:buAutoNum type="arabicPeriod"/>
            </a:pPr>
            <a:r>
              <a:rPr lang="en-GB" sz="2000"/>
              <a:t>Attraction</a:t>
            </a:r>
          </a:p>
          <a:p>
            <a:pPr marL="457200" indent="-457200">
              <a:buFont typeface="+mj-lt"/>
              <a:buAutoNum type="arabicPeriod"/>
            </a:pPr>
            <a:r>
              <a:rPr lang="en-GB" sz="2000"/>
              <a:t>Recruitment</a:t>
            </a:r>
          </a:p>
          <a:p>
            <a:pPr marL="457200" indent="-457200">
              <a:buFont typeface="+mj-lt"/>
              <a:buAutoNum type="arabicPeriod"/>
            </a:pPr>
            <a:r>
              <a:rPr lang="en-GB" sz="2000"/>
              <a:t>Onboarding</a:t>
            </a:r>
          </a:p>
          <a:p>
            <a:pPr marL="457200" indent="-457200">
              <a:buFont typeface="+mj-lt"/>
              <a:buAutoNum type="arabicPeriod"/>
            </a:pPr>
            <a:r>
              <a:rPr lang="en-GB" sz="2000"/>
              <a:t>Development</a:t>
            </a:r>
          </a:p>
          <a:p>
            <a:pPr marL="457200" indent="-457200">
              <a:buFont typeface="+mj-lt"/>
              <a:buAutoNum type="arabicPeriod"/>
            </a:pPr>
            <a:r>
              <a:rPr lang="en-GB" sz="2000"/>
              <a:t>Retention</a:t>
            </a:r>
          </a:p>
          <a:p>
            <a:pPr marL="457200" indent="-457200">
              <a:buFont typeface="+mj-lt"/>
              <a:buAutoNum type="arabicPeriod"/>
            </a:pPr>
            <a:r>
              <a:rPr lang="en-GB" sz="2000"/>
              <a:t>Separation</a:t>
            </a:r>
          </a:p>
          <a:p>
            <a:pPr marL="457200" indent="-457200">
              <a:buFont typeface="+mj-lt"/>
              <a:buAutoNum type="arabicPeriod"/>
            </a:pPr>
            <a:r>
              <a:rPr lang="en-GB" sz="2000"/>
              <a:t>Conclusion</a:t>
            </a:r>
          </a:p>
        </p:txBody>
      </p:sp>
      <p:sp>
        <p:nvSpPr>
          <p:cNvPr id="4" name="Slide Number Placeholder 3">
            <a:extLst>
              <a:ext uri="{FF2B5EF4-FFF2-40B4-BE49-F238E27FC236}">
                <a16:creationId xmlns:a16="http://schemas.microsoft.com/office/drawing/2014/main" id="{D6F32B3E-77FE-304A-30B4-D7302A21F982}"/>
              </a:ext>
            </a:extLst>
          </p:cNvPr>
          <p:cNvSpPr>
            <a:spLocks noGrp="1"/>
          </p:cNvSpPr>
          <p:nvPr>
            <p:ph type="sldNum" sz="quarter" idx="12"/>
          </p:nvPr>
        </p:nvSpPr>
        <p:spPr/>
        <p:txBody>
          <a:bodyPr/>
          <a:lstStyle/>
          <a:p>
            <a:fld id="{791B7AAE-70AC-4E6C-A669-3B9DA1391C20}" type="slidenum">
              <a:rPr lang="en-GB" smtClean="0"/>
              <a:t>3</a:t>
            </a:fld>
            <a:endParaRPr lang="en-GB"/>
          </a:p>
        </p:txBody>
      </p:sp>
    </p:spTree>
    <p:extLst>
      <p:ext uri="{BB962C8B-B14F-4D97-AF65-F5344CB8AC3E}">
        <p14:creationId xmlns:p14="http://schemas.microsoft.com/office/powerpoint/2010/main" val="621004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84825-6933-5048-C9CF-CF63222F4FC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Introduction :</a:t>
            </a:r>
          </a:p>
        </p:txBody>
      </p:sp>
      <p:sp>
        <p:nvSpPr>
          <p:cNvPr id="3" name="Content Placeholder 2">
            <a:extLst>
              <a:ext uri="{FF2B5EF4-FFF2-40B4-BE49-F238E27FC236}">
                <a16:creationId xmlns:a16="http://schemas.microsoft.com/office/drawing/2014/main" id="{E0DABDC0-1B29-C2E3-F4E8-B3404BA07CC6}"/>
              </a:ext>
            </a:extLst>
          </p:cNvPr>
          <p:cNvSpPr>
            <a:spLocks noGrp="1"/>
          </p:cNvSpPr>
          <p:nvPr>
            <p:ph idx="1"/>
          </p:nvPr>
        </p:nvSpPr>
        <p:spPr>
          <a:xfrm>
            <a:off x="6503158" y="649480"/>
            <a:ext cx="4862447" cy="5546047"/>
          </a:xfrm>
        </p:spPr>
        <p:txBody>
          <a:bodyPr anchor="ctr">
            <a:normAutofit fontScale="92500"/>
          </a:bodyPr>
          <a:lstStyle/>
          <a:p>
            <a:pPr algn="just">
              <a:lnSpc>
                <a:spcPct val="150000"/>
              </a:lnSpc>
            </a:pPr>
            <a:r>
              <a:rPr lang="en-GB" sz="1600"/>
              <a:t>Definition :</a:t>
            </a:r>
            <a:r>
              <a:rPr lang="en-GB" sz="1400"/>
              <a:t> The Employee Lifecycle is a framework in  </a:t>
            </a:r>
          </a:p>
          <a:p>
            <a:pPr marL="0" indent="0" algn="just">
              <a:lnSpc>
                <a:spcPct val="150000"/>
              </a:lnSpc>
              <a:buNone/>
            </a:pPr>
            <a:r>
              <a:rPr lang="en-GB" sz="1400"/>
              <a:t>Human Resources Management policies that help an employee to go through the process to be hired in an organisation. </a:t>
            </a:r>
          </a:p>
          <a:p>
            <a:pPr marL="0" indent="0" algn="just">
              <a:lnSpc>
                <a:spcPct val="150000"/>
              </a:lnSpc>
              <a:buNone/>
            </a:pPr>
            <a:r>
              <a:rPr lang="en-GB" sz="1600"/>
              <a:t>About New York Hilton Midtown Hotel </a:t>
            </a:r>
          </a:p>
          <a:p>
            <a:pPr algn="just">
              <a:lnSpc>
                <a:spcPct val="150000"/>
              </a:lnSpc>
            </a:pPr>
            <a:r>
              <a:rPr lang="en-GB" sz="1400"/>
              <a:t>The New York Hilton Midtown Hotel is one of the largest </a:t>
            </a:r>
          </a:p>
          <a:p>
            <a:pPr marL="0" indent="0" algn="just">
              <a:lnSpc>
                <a:spcPct val="150000"/>
              </a:lnSpc>
              <a:buNone/>
            </a:pPr>
            <a:r>
              <a:rPr lang="en-GB" sz="1400"/>
              <a:t> and well-known hotels in New York city  and like every Hilton </a:t>
            </a:r>
          </a:p>
          <a:p>
            <a:pPr marL="0" indent="0" algn="just">
              <a:lnSpc>
                <a:spcPct val="150000"/>
              </a:lnSpc>
              <a:buNone/>
            </a:pPr>
            <a:r>
              <a:rPr lang="en-GB" sz="1400"/>
              <a:t>hotel , guest experience will be unique and luxurious.</a:t>
            </a:r>
          </a:p>
          <a:p>
            <a:pPr algn="just">
              <a:lnSpc>
                <a:spcPct val="150000"/>
              </a:lnSpc>
            </a:pPr>
            <a:r>
              <a:rPr lang="en-GB" sz="1400"/>
              <a:t>Today , Hilton Hotels &amp; Resorts portfolio includes over 6000 properties in 119 countries.</a:t>
            </a:r>
          </a:p>
          <a:p>
            <a:pPr algn="just">
              <a:lnSpc>
                <a:spcPct val="150000"/>
              </a:lnSpc>
            </a:pPr>
            <a:r>
              <a:rPr lang="en-GB" sz="1400"/>
              <a:t>Historically , this hotel has been recognised as an upmarket brand of the worldwide Hilton  group since 1963.</a:t>
            </a:r>
          </a:p>
          <a:p>
            <a:pPr algn="just">
              <a:lnSpc>
                <a:spcPct val="150000"/>
              </a:lnSpc>
            </a:pPr>
            <a:r>
              <a:rPr lang="en-GB" sz="1400"/>
              <a:t>The hotel was established with a ribbon – cutting ceremony , hosted by Conrad Hilton .</a:t>
            </a:r>
          </a:p>
          <a:p>
            <a:pPr marL="0" indent="0" algn="just">
              <a:lnSpc>
                <a:spcPct val="150000"/>
              </a:lnSpc>
              <a:buNone/>
            </a:pPr>
            <a:endParaRPr lang="en-GB" sz="1600"/>
          </a:p>
        </p:txBody>
      </p:sp>
      <p:sp>
        <p:nvSpPr>
          <p:cNvPr id="4" name="Slide Number Placeholder 3">
            <a:extLst>
              <a:ext uri="{FF2B5EF4-FFF2-40B4-BE49-F238E27FC236}">
                <a16:creationId xmlns:a16="http://schemas.microsoft.com/office/drawing/2014/main" id="{56EE3F04-7F76-E557-780B-CF7CC06449BA}"/>
              </a:ext>
            </a:extLst>
          </p:cNvPr>
          <p:cNvSpPr>
            <a:spLocks noGrp="1"/>
          </p:cNvSpPr>
          <p:nvPr>
            <p:ph type="sldNum" sz="quarter" idx="12"/>
          </p:nvPr>
        </p:nvSpPr>
        <p:spPr/>
        <p:txBody>
          <a:bodyPr/>
          <a:lstStyle/>
          <a:p>
            <a:fld id="{791B7AAE-70AC-4E6C-A669-3B9DA1391C20}" type="slidenum">
              <a:rPr lang="en-GB" smtClean="0"/>
              <a:t>4</a:t>
            </a:fld>
            <a:endParaRPr lang="en-GB"/>
          </a:p>
        </p:txBody>
      </p:sp>
    </p:spTree>
    <p:extLst>
      <p:ext uri="{BB962C8B-B14F-4D97-AF65-F5344CB8AC3E}">
        <p14:creationId xmlns:p14="http://schemas.microsoft.com/office/powerpoint/2010/main" val="1179052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usy zebra crossing in city">
            <a:extLst>
              <a:ext uri="{FF2B5EF4-FFF2-40B4-BE49-F238E27FC236}">
                <a16:creationId xmlns:a16="http://schemas.microsoft.com/office/drawing/2014/main" id="{8870CBEA-6C7E-C1D3-2F75-CA4039AD6954}"/>
              </a:ext>
            </a:extLst>
          </p:cNvPr>
          <p:cNvPicPr>
            <a:picLocks noChangeAspect="1"/>
          </p:cNvPicPr>
          <p:nvPr/>
        </p:nvPicPr>
        <p:blipFill>
          <a:blip r:embed="rId2"/>
          <a:srcRect t="5436"/>
          <a:stretch>
            <a:fillRect/>
          </a:stretch>
        </p:blipFill>
        <p:spPr>
          <a:xfrm>
            <a:off x="2" y="0"/>
            <a:ext cx="6029738" cy="685800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3BEEAF-AD57-F8C6-1B3B-7C45B47B9FA3}"/>
              </a:ext>
            </a:extLst>
          </p:cNvPr>
          <p:cNvSpPr>
            <a:spLocks noGrp="1"/>
          </p:cNvSpPr>
          <p:nvPr>
            <p:ph idx="1"/>
          </p:nvPr>
        </p:nvSpPr>
        <p:spPr>
          <a:xfrm>
            <a:off x="6162262" y="137835"/>
            <a:ext cx="5853016" cy="6474999"/>
          </a:xfrm>
        </p:spPr>
        <p:txBody>
          <a:bodyPr>
            <a:normAutofit/>
          </a:bodyPr>
          <a:lstStyle/>
          <a:p>
            <a:pPr marL="0" indent="0">
              <a:lnSpc>
                <a:spcPct val="150000"/>
              </a:lnSpc>
              <a:buNone/>
            </a:pPr>
            <a:r>
              <a:rPr lang="en-GB" sz="1400"/>
              <a:t>Location</a:t>
            </a:r>
          </a:p>
          <a:p>
            <a:pPr>
              <a:lnSpc>
                <a:spcPct val="150000"/>
              </a:lnSpc>
            </a:pPr>
            <a:r>
              <a:rPr lang="en-GB" sz="1400"/>
              <a:t>New York Midtown Hilton Hotel is  located in the iconic sights of Manhattan.</a:t>
            </a:r>
          </a:p>
          <a:p>
            <a:pPr>
              <a:lnSpc>
                <a:spcPct val="150000"/>
              </a:lnSpc>
            </a:pPr>
            <a:r>
              <a:rPr lang="en-GB" sz="1400"/>
              <a:t>It is a short walk from New York Central Park and Times Square.</a:t>
            </a:r>
          </a:p>
          <a:p>
            <a:pPr>
              <a:lnSpc>
                <a:spcPct val="150000"/>
              </a:lnSpc>
            </a:pPr>
            <a:r>
              <a:rPr lang="en-GB" sz="1400"/>
              <a:t>This hotel is placed close to Radio City Music  Hall and Rockefeller Centre.</a:t>
            </a:r>
          </a:p>
          <a:p>
            <a:r>
              <a:rPr lang="en-GB" sz="1400"/>
              <a:t>The hotel also , is surrounded by subway and bus lines .</a:t>
            </a:r>
          </a:p>
          <a:p>
            <a:pPr marL="0" indent="0">
              <a:buNone/>
            </a:pPr>
            <a:r>
              <a:rPr lang="en-GB" sz="1400"/>
              <a:t>       A  brief summary about New York City </a:t>
            </a:r>
          </a:p>
          <a:p>
            <a:pPr>
              <a:lnSpc>
                <a:spcPct val="150000"/>
              </a:lnSpc>
            </a:pPr>
            <a:r>
              <a:rPr lang="en-GB" sz="1400"/>
              <a:t>If you are enthusiastic about exploring  New York city as a new destination, you will discover one of the most iconic cities in the world .</a:t>
            </a:r>
          </a:p>
          <a:p>
            <a:r>
              <a:rPr lang="en-GB" sz="1400"/>
              <a:t>New York city is well-known for its’ stunning  skyscrapers .</a:t>
            </a:r>
          </a:p>
          <a:p>
            <a:r>
              <a:rPr lang="en-GB" sz="1400"/>
              <a:t>It has world – famous shopping centres.</a:t>
            </a:r>
          </a:p>
          <a:p>
            <a:r>
              <a:rPr lang="en-GB" sz="1400"/>
              <a:t>Also, It includes picturesque and historic landmarks.</a:t>
            </a:r>
          </a:p>
          <a:p>
            <a:r>
              <a:rPr lang="en-GB" sz="1400"/>
              <a:t>The city is rich in culture diversity.</a:t>
            </a:r>
          </a:p>
          <a:p>
            <a:pPr marL="0" indent="0">
              <a:buNone/>
            </a:pPr>
            <a:endParaRPr lang="en-GB" sz="1000"/>
          </a:p>
          <a:p>
            <a:endParaRPr lang="en-GB" sz="1000"/>
          </a:p>
          <a:p>
            <a:endParaRPr lang="en-GB" sz="1000"/>
          </a:p>
          <a:p>
            <a:endParaRPr lang="en-GB" sz="1000"/>
          </a:p>
          <a:p>
            <a:endParaRPr lang="en-GB" sz="1000"/>
          </a:p>
          <a:p>
            <a:pPr marL="0" indent="0">
              <a:buNone/>
            </a:pPr>
            <a:endParaRPr lang="en-GB" sz="1000"/>
          </a:p>
        </p:txBody>
      </p:sp>
      <p:sp>
        <p:nvSpPr>
          <p:cNvPr id="4" name="Slide Number Placeholder 3">
            <a:extLst>
              <a:ext uri="{FF2B5EF4-FFF2-40B4-BE49-F238E27FC236}">
                <a16:creationId xmlns:a16="http://schemas.microsoft.com/office/drawing/2014/main" id="{3FE96389-7AF1-4E2F-2730-745AAE395BDB}"/>
              </a:ext>
            </a:extLst>
          </p:cNvPr>
          <p:cNvSpPr>
            <a:spLocks noGrp="1"/>
          </p:cNvSpPr>
          <p:nvPr>
            <p:ph type="sldNum" sz="quarter" idx="12"/>
          </p:nvPr>
        </p:nvSpPr>
        <p:spPr>
          <a:xfrm>
            <a:off x="8610600" y="6356350"/>
            <a:ext cx="2743200" cy="365125"/>
          </a:xfrm>
        </p:spPr>
        <p:txBody>
          <a:bodyPr>
            <a:normAutofit/>
          </a:bodyPr>
          <a:lstStyle/>
          <a:p>
            <a:pPr>
              <a:spcAft>
                <a:spcPts val="600"/>
              </a:spcAft>
            </a:pPr>
            <a:fld id="{791B7AAE-70AC-4E6C-A669-3B9DA1391C20}" type="slidenum">
              <a:rPr lang="en-GB" smtClean="0"/>
              <a:pPr>
                <a:spcAft>
                  <a:spcPts val="600"/>
                </a:spcAft>
              </a:pPr>
              <a:t>5</a:t>
            </a:fld>
            <a:endParaRPr lang="en-GB"/>
          </a:p>
        </p:txBody>
      </p:sp>
    </p:spTree>
    <p:extLst>
      <p:ext uri="{BB962C8B-B14F-4D97-AF65-F5344CB8AC3E}">
        <p14:creationId xmlns:p14="http://schemas.microsoft.com/office/powerpoint/2010/main" val="932026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30FE-E86E-FD82-F076-056416B0A172}"/>
              </a:ext>
            </a:extLst>
          </p:cNvPr>
          <p:cNvSpPr>
            <a:spLocks noGrp="1"/>
          </p:cNvSpPr>
          <p:nvPr>
            <p:ph type="title"/>
          </p:nvPr>
        </p:nvSpPr>
        <p:spPr/>
        <p:txBody>
          <a:bodyPr>
            <a:normAutofit/>
          </a:bodyPr>
          <a:lstStyle/>
          <a:p>
            <a:br>
              <a:rPr lang="en-GB" sz="1600"/>
            </a:br>
            <a:endParaRPr lang="en-GB" sz="1600"/>
          </a:p>
        </p:txBody>
      </p:sp>
      <p:sp>
        <p:nvSpPr>
          <p:cNvPr id="3" name="Content Placeholder 2">
            <a:extLst>
              <a:ext uri="{FF2B5EF4-FFF2-40B4-BE49-F238E27FC236}">
                <a16:creationId xmlns:a16="http://schemas.microsoft.com/office/drawing/2014/main" id="{CDC73A23-1F02-CFFE-F525-B53DD70F3718}"/>
              </a:ext>
            </a:extLst>
          </p:cNvPr>
          <p:cNvSpPr>
            <a:spLocks noGrp="1"/>
          </p:cNvSpPr>
          <p:nvPr>
            <p:ph idx="1"/>
          </p:nvPr>
        </p:nvSpPr>
        <p:spPr>
          <a:xfrm>
            <a:off x="218661" y="516835"/>
            <a:ext cx="11135139" cy="5660128"/>
          </a:xfrm>
        </p:spPr>
        <p:txBody>
          <a:bodyPr>
            <a:normAutofit/>
          </a:bodyPr>
          <a:lstStyle/>
          <a:p>
            <a:pPr marL="0" indent="0">
              <a:buNone/>
            </a:pPr>
            <a:r>
              <a:rPr lang="en-GB" sz="1600"/>
              <a:t>Hotel Services</a:t>
            </a:r>
          </a:p>
          <a:p>
            <a:r>
              <a:rPr lang="en-GB" sz="1400"/>
              <a:t>These services include comfortable rooms and suites.</a:t>
            </a:r>
          </a:p>
          <a:p>
            <a:r>
              <a:rPr lang="en-GB" sz="1400"/>
              <a:t>A  variety  of dining and beverage options .</a:t>
            </a:r>
          </a:p>
          <a:p>
            <a:r>
              <a:rPr lang="en-GB" sz="1400"/>
              <a:t>At breakfast  time , guest can enjoy a variety of fresh ,healthy food ,and natural honey.</a:t>
            </a:r>
          </a:p>
          <a:p>
            <a:r>
              <a:rPr lang="en-GB" sz="1400"/>
              <a:t>The honey is produced by bees in the hotel’s rooftop hives.</a:t>
            </a:r>
          </a:p>
          <a:p>
            <a:r>
              <a:rPr lang="en-GB" sz="1400"/>
              <a:t>Guests will be able to enjoy their food while overlooking  bustling city streets.</a:t>
            </a:r>
          </a:p>
          <a:p>
            <a:r>
              <a:rPr lang="en-GB" sz="1400"/>
              <a:t>In addition, the hotel provides well –designed meeting and event rooms .</a:t>
            </a:r>
          </a:p>
          <a:p>
            <a:r>
              <a:rPr lang="en-GB" sz="1400"/>
              <a:t>These rooms are suitable for both business and leisure aims.</a:t>
            </a:r>
          </a:p>
          <a:p>
            <a:pPr marL="0" indent="0">
              <a:buNone/>
            </a:pPr>
            <a:r>
              <a:rPr lang="en-GB" sz="1600"/>
              <a:t>Hilton Midtown Human Resources Department</a:t>
            </a:r>
          </a:p>
          <a:p>
            <a:pPr marL="0" indent="0">
              <a:lnSpc>
                <a:spcPct val="150000"/>
              </a:lnSpc>
              <a:buNone/>
            </a:pPr>
            <a:r>
              <a:rPr lang="en-GB" sz="1400"/>
              <a:t>At  New York  Hilton Midtown , the (HR) department plays role in recruiting  high skilled employees and applying effective strategies to guiding and administering their functions in line with the hotel’s objectives which include customer satisfaction ,loyalty, and profitability.</a:t>
            </a:r>
          </a:p>
          <a:p>
            <a:pPr marL="0" indent="0">
              <a:lnSpc>
                <a:spcPct val="150000"/>
              </a:lnSpc>
              <a:buNone/>
            </a:pPr>
            <a:r>
              <a:rPr lang="en-GB" sz="2000"/>
              <a:t>Attraction</a:t>
            </a:r>
          </a:p>
          <a:p>
            <a:pPr>
              <a:lnSpc>
                <a:spcPct val="150000"/>
              </a:lnSpc>
            </a:pPr>
            <a:r>
              <a:rPr lang="en-GB" sz="1400"/>
              <a:t>The initial stage of the employee life cycle is attraction where a company plans to attract talented candidates with specific expertise.</a:t>
            </a:r>
          </a:p>
          <a:p>
            <a:pPr>
              <a:lnSpc>
                <a:spcPct val="150000"/>
              </a:lnSpc>
            </a:pPr>
            <a:r>
              <a:rPr lang="en-GB" sz="1400"/>
              <a:t>This stage will be before a candidate submits a job application form or uploads his resume.</a:t>
            </a:r>
          </a:p>
          <a:p>
            <a:pPr>
              <a:lnSpc>
                <a:spcPct val="150000"/>
              </a:lnSpc>
            </a:pPr>
            <a:r>
              <a:rPr lang="en-GB" sz="1400"/>
              <a:t>For this reason , this stage involves a clear and well-designed of setting of goals such as:</a:t>
            </a:r>
          </a:p>
          <a:p>
            <a:pPr marL="0" indent="0">
              <a:lnSpc>
                <a:spcPct val="150000"/>
              </a:lnSpc>
              <a:buNone/>
            </a:pPr>
            <a:endParaRPr lang="en-GB" sz="1400"/>
          </a:p>
          <a:p>
            <a:pPr marL="0" indent="0">
              <a:lnSpc>
                <a:spcPct val="150000"/>
              </a:lnSpc>
              <a:buNone/>
            </a:pPr>
            <a:endParaRPr lang="en-GB" sz="1400"/>
          </a:p>
          <a:p>
            <a:pPr marL="0" indent="0">
              <a:lnSpc>
                <a:spcPct val="150000"/>
              </a:lnSpc>
              <a:buNone/>
            </a:pPr>
            <a:endParaRPr lang="en-GB" sz="1400"/>
          </a:p>
        </p:txBody>
      </p:sp>
      <p:sp>
        <p:nvSpPr>
          <p:cNvPr id="4" name="Slide Number Placeholder 3">
            <a:extLst>
              <a:ext uri="{FF2B5EF4-FFF2-40B4-BE49-F238E27FC236}">
                <a16:creationId xmlns:a16="http://schemas.microsoft.com/office/drawing/2014/main" id="{DE5ED189-DC92-28E2-3AF3-A5E592C23AA4}"/>
              </a:ext>
            </a:extLst>
          </p:cNvPr>
          <p:cNvSpPr>
            <a:spLocks noGrp="1"/>
          </p:cNvSpPr>
          <p:nvPr>
            <p:ph type="sldNum" sz="quarter" idx="12"/>
          </p:nvPr>
        </p:nvSpPr>
        <p:spPr/>
        <p:txBody>
          <a:bodyPr/>
          <a:lstStyle/>
          <a:p>
            <a:fld id="{791B7AAE-70AC-4E6C-A669-3B9DA1391C20}" type="slidenum">
              <a:rPr lang="en-GB" smtClean="0"/>
              <a:t>6</a:t>
            </a:fld>
            <a:endParaRPr lang="en-GB"/>
          </a:p>
        </p:txBody>
      </p:sp>
    </p:spTree>
    <p:extLst>
      <p:ext uri="{BB962C8B-B14F-4D97-AF65-F5344CB8AC3E}">
        <p14:creationId xmlns:p14="http://schemas.microsoft.com/office/powerpoint/2010/main" val="490123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Flowchart: Document 104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851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8" name="Picture 14" descr="Employment Cycle - Motivation">
            <a:extLst>
              <a:ext uri="{FF2B5EF4-FFF2-40B4-BE49-F238E27FC236}">
                <a16:creationId xmlns:a16="http://schemas.microsoft.com/office/drawing/2014/main" id="{C8EB5A80-2BD8-0F4B-ED61-80A7E18D9F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42606" y="0"/>
            <a:ext cx="5578816" cy="557881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76311CF-B920-1FFB-09C1-AF68A81986DE}"/>
              </a:ext>
            </a:extLst>
          </p:cNvPr>
          <p:cNvSpPr>
            <a:spLocks noGrp="1"/>
          </p:cNvSpPr>
          <p:nvPr>
            <p:ph type="sldNum" sz="quarter" idx="12"/>
          </p:nvPr>
        </p:nvSpPr>
        <p:spPr>
          <a:xfrm>
            <a:off x="10926476" y="6356350"/>
            <a:ext cx="625443" cy="365125"/>
          </a:xfrm>
          <a:noFill/>
        </p:spPr>
        <p:txBody>
          <a:bodyPr vert="horz" lIns="91440" tIns="45720" rIns="91440" bIns="45720" rtlCol="0" anchor="ctr">
            <a:normAutofit/>
          </a:bodyPr>
          <a:lstStyle/>
          <a:p>
            <a:pPr algn="l">
              <a:spcAft>
                <a:spcPts val="600"/>
              </a:spcAft>
            </a:pPr>
            <a:fld id="{791B7AAE-70AC-4E6C-A669-3B9DA1391C20}" type="slidenum">
              <a:rPr lang="en-US" smtClean="0">
                <a:solidFill>
                  <a:schemeClr val="tx1">
                    <a:tint val="75000"/>
                  </a:schemeClr>
                </a:solidFill>
              </a:rPr>
              <a:pPr algn="l">
                <a:spcAft>
                  <a:spcPts val="600"/>
                </a:spcAft>
              </a:pPr>
              <a:t>7</a:t>
            </a:fld>
            <a:endParaRPr lang="en-US">
              <a:solidFill>
                <a:schemeClr val="tx1">
                  <a:tint val="75000"/>
                </a:schemeClr>
              </a:solidFill>
            </a:endParaRPr>
          </a:p>
        </p:txBody>
      </p:sp>
      <p:sp>
        <p:nvSpPr>
          <p:cNvPr id="15" name="TextBox 14">
            <a:extLst>
              <a:ext uri="{FF2B5EF4-FFF2-40B4-BE49-F238E27FC236}">
                <a16:creationId xmlns:a16="http://schemas.microsoft.com/office/drawing/2014/main" id="{76BEEC71-EA72-329C-F1F9-0A1F0E4303F5}"/>
              </a:ext>
            </a:extLst>
          </p:cNvPr>
          <p:cNvSpPr txBox="1"/>
          <p:nvPr/>
        </p:nvSpPr>
        <p:spPr>
          <a:xfrm>
            <a:off x="6791739" y="410817"/>
            <a:ext cx="5088835" cy="5847498"/>
          </a:xfrm>
          <a:prstGeom prst="rect">
            <a:avLst/>
          </a:prstGeom>
          <a:noFill/>
        </p:spPr>
        <p:txBody>
          <a:bodyPr wrap="square" rtlCol="0">
            <a:spAutoFit/>
          </a:bodyPr>
          <a:lstStyle/>
          <a:p>
            <a:r>
              <a:rPr lang="en-GB" sz="1600"/>
              <a:t>Brand awareness and reputation </a:t>
            </a:r>
          </a:p>
          <a:p>
            <a:pPr marL="285750" indent="-285750">
              <a:lnSpc>
                <a:spcPct val="150000"/>
              </a:lnSpc>
              <a:buFont typeface="Arial" panose="020B0604020202020204" pitchFamily="34" charset="0"/>
              <a:buChar char="•"/>
            </a:pPr>
            <a:r>
              <a:rPr lang="en-GB" sz="1400"/>
              <a:t>Indeed , New York Hilton Midtown Hotel is recognised as a flagship property of Hilton Hotels &amp; Resorts chain brand hotels .</a:t>
            </a:r>
          </a:p>
          <a:p>
            <a:pPr marL="285750" indent="-285750">
              <a:lnSpc>
                <a:spcPct val="150000"/>
              </a:lnSpc>
              <a:buFont typeface="Arial" panose="020B0604020202020204" pitchFamily="34" charset="0"/>
              <a:buChar char="•"/>
            </a:pPr>
            <a:r>
              <a:rPr lang="en-GB" sz="1400"/>
              <a:t>New York Hilton Midtown has been successful in reducing the environmental impact and following sustainability practices aligned with Eco-friendly guest’s expectations. </a:t>
            </a:r>
          </a:p>
          <a:p>
            <a:pPr marL="285750" indent="-285750">
              <a:lnSpc>
                <a:spcPct val="150000"/>
              </a:lnSpc>
              <a:buFont typeface="Arial" panose="020B0604020202020204" pitchFamily="34" charset="0"/>
              <a:buChar char="•"/>
            </a:pPr>
            <a:r>
              <a:rPr lang="en-GB" sz="1400"/>
              <a:t>In addition, In this Hilton branch, they consider improving  their brand’s awareness and the company profile through some charitable events programs   and PR(Public Relation)</a:t>
            </a:r>
          </a:p>
          <a:p>
            <a:pPr>
              <a:lnSpc>
                <a:spcPct val="150000"/>
              </a:lnSpc>
            </a:pPr>
            <a:r>
              <a:rPr lang="en-GB" sz="1400"/>
              <a:t>       Campaigns via the social media.</a:t>
            </a:r>
          </a:p>
          <a:p>
            <a:pPr marL="285750" indent="-285750">
              <a:lnSpc>
                <a:spcPct val="150000"/>
              </a:lnSpc>
              <a:buFont typeface="Arial" panose="020B0604020202020204" pitchFamily="34" charset="0"/>
              <a:buChar char="•"/>
            </a:pPr>
            <a:r>
              <a:rPr lang="en-GB" sz="1400"/>
              <a:t>These strategies effectively contribute to attracting talented with high comprehensive knowledge in hospitality industry.</a:t>
            </a:r>
          </a:p>
          <a:p>
            <a:pPr>
              <a:lnSpc>
                <a:spcPct val="150000"/>
              </a:lnSpc>
            </a:pPr>
            <a:r>
              <a:rPr lang="en-GB" sz="1600"/>
              <a:t>Job marketing</a:t>
            </a:r>
          </a:p>
          <a:p>
            <a:pPr marL="285750" indent="-285750">
              <a:lnSpc>
                <a:spcPct val="150000"/>
              </a:lnSpc>
              <a:buFont typeface="Arial" panose="020B0604020202020204" pitchFamily="34" charset="0"/>
              <a:buChar char="•"/>
            </a:pPr>
            <a:r>
              <a:rPr lang="en-GB" sz="1400"/>
              <a:t>An effective job description</a:t>
            </a:r>
          </a:p>
          <a:p>
            <a:pPr marL="285750" indent="-285750">
              <a:lnSpc>
                <a:spcPct val="150000"/>
              </a:lnSpc>
              <a:buFont typeface="Arial" panose="020B0604020202020204" pitchFamily="34" charset="0"/>
              <a:buChar char="•"/>
            </a:pPr>
            <a:r>
              <a:rPr lang="en-GB" sz="1400"/>
              <a:t>A strong job advertisement engagement</a:t>
            </a:r>
          </a:p>
          <a:p>
            <a:pPr marL="285750" indent="-285750">
              <a:lnSpc>
                <a:spcPct val="150000"/>
              </a:lnSpc>
              <a:buFont typeface="Arial" panose="020B0604020202020204" pitchFamily="34" charset="0"/>
              <a:buChar char="•"/>
            </a:pPr>
            <a:r>
              <a:rPr lang="en-GB" sz="1400"/>
              <a:t>Social media and other platforms</a:t>
            </a:r>
          </a:p>
          <a:p>
            <a:pPr>
              <a:lnSpc>
                <a:spcPct val="150000"/>
              </a:lnSpc>
            </a:pPr>
            <a:r>
              <a:rPr lang="en-GB" sz="1400"/>
              <a:t>These keys are helpful to attract right skilled candidates . </a:t>
            </a:r>
          </a:p>
        </p:txBody>
      </p:sp>
    </p:spTree>
    <p:extLst>
      <p:ext uri="{BB962C8B-B14F-4D97-AF65-F5344CB8AC3E}">
        <p14:creationId xmlns:p14="http://schemas.microsoft.com/office/powerpoint/2010/main" val="2423028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2831B4-8797-3DB7-0D38-66321ED9F643}"/>
              </a:ext>
            </a:extLst>
          </p:cNvPr>
          <p:cNvSpPr>
            <a:spLocks noGrp="1"/>
          </p:cNvSpPr>
          <p:nvPr>
            <p:ph idx="1"/>
          </p:nvPr>
        </p:nvSpPr>
        <p:spPr>
          <a:xfrm>
            <a:off x="304800" y="331304"/>
            <a:ext cx="11049000" cy="5845659"/>
          </a:xfrm>
        </p:spPr>
        <p:txBody>
          <a:bodyPr>
            <a:normAutofit/>
          </a:bodyPr>
          <a:lstStyle/>
          <a:p>
            <a:pPr marL="0" indent="0">
              <a:buNone/>
            </a:pPr>
            <a:r>
              <a:rPr lang="en-GB" sz="1600"/>
              <a:t>Company culture and values</a:t>
            </a:r>
          </a:p>
          <a:p>
            <a:pPr marL="0" indent="0">
              <a:lnSpc>
                <a:spcPct val="150000"/>
              </a:lnSpc>
              <a:buNone/>
            </a:pPr>
            <a:r>
              <a:rPr lang="en-GB" sz="1400"/>
              <a:t>It is important and crucial for employees to be closely supported by the company regarding their needs ,desires , and benefits, also, it is really  constructive when company believes in their candidate’s abilities in the position , they selected  for.</a:t>
            </a:r>
          </a:p>
          <a:p>
            <a:pPr marL="0" indent="0">
              <a:lnSpc>
                <a:spcPct val="150000"/>
              </a:lnSpc>
              <a:buNone/>
            </a:pPr>
            <a:r>
              <a:rPr lang="en-GB" sz="1600"/>
              <a:t>Make sure to include Incentives , benefits, and compensations</a:t>
            </a:r>
          </a:p>
          <a:p>
            <a:pPr marL="0" indent="0">
              <a:lnSpc>
                <a:spcPct val="150000"/>
              </a:lnSpc>
              <a:buNone/>
            </a:pPr>
            <a:r>
              <a:rPr lang="en-GB" sz="1400"/>
              <a:t>Employees  love perks for example : medical coverages , promotion rewards ,paid vacations , and retirement facilities &amp; benefits.</a:t>
            </a:r>
          </a:p>
          <a:p>
            <a:pPr marL="0" indent="0">
              <a:lnSpc>
                <a:spcPct val="150000"/>
              </a:lnSpc>
              <a:buNone/>
            </a:pPr>
            <a:r>
              <a:rPr lang="en-GB" sz="1400"/>
              <a:t>To conclude : Hilton’s  (HR) strategies built around diversity , inclusion , well being , and job growth , they play a key role in attracting  skilled and motivated employees.</a:t>
            </a:r>
          </a:p>
          <a:p>
            <a:pPr marL="0" indent="0">
              <a:lnSpc>
                <a:spcPct val="150000"/>
              </a:lnSpc>
              <a:buNone/>
            </a:pPr>
            <a:r>
              <a:rPr lang="en-GB" sz="2000"/>
              <a:t>Recruitment</a:t>
            </a:r>
          </a:p>
          <a:p>
            <a:pPr marL="0" indent="0">
              <a:lnSpc>
                <a:spcPct val="150000"/>
              </a:lnSpc>
              <a:buNone/>
            </a:pPr>
            <a:r>
              <a:rPr lang="en-GB" sz="1400"/>
              <a:t>Recruitment is one of the essential and critical stages in this cycle that a newly graduated candidate should be completely prepared for , before going  trough this important job  process.</a:t>
            </a:r>
          </a:p>
          <a:p>
            <a:pPr marL="0" indent="0">
              <a:lnSpc>
                <a:spcPct val="150000"/>
              </a:lnSpc>
              <a:buNone/>
            </a:pPr>
            <a:r>
              <a:rPr lang="en-GB" sz="1400"/>
              <a:t>According to the statistics around 60%-80%of candidates will be rejected due to lack of assessment practices , skills , and their aptitude test result.</a:t>
            </a:r>
          </a:p>
          <a:p>
            <a:pPr marL="0" indent="0">
              <a:lnSpc>
                <a:spcPct val="150000"/>
              </a:lnSpc>
              <a:buNone/>
            </a:pPr>
            <a:r>
              <a:rPr lang="en-GB" sz="1400"/>
              <a:t>Now , how graduated should be prepared for the Hilton recruitment process and getting  hired in this hotel ?</a:t>
            </a:r>
          </a:p>
          <a:p>
            <a:pPr marL="342900" indent="-342900">
              <a:lnSpc>
                <a:spcPct val="150000"/>
              </a:lnSpc>
              <a:buFont typeface="+mj-lt"/>
              <a:buAutoNum type="arabicPeriod"/>
            </a:pPr>
            <a:r>
              <a:rPr lang="en-GB" sz="1600"/>
              <a:t>Complete the Hilton online application</a:t>
            </a:r>
          </a:p>
          <a:p>
            <a:pPr marL="0" indent="0">
              <a:lnSpc>
                <a:spcPct val="150000"/>
              </a:lnSpc>
              <a:buNone/>
            </a:pPr>
            <a:endParaRPr lang="en-GB" sz="1400"/>
          </a:p>
          <a:p>
            <a:pPr marL="0" indent="0">
              <a:lnSpc>
                <a:spcPct val="150000"/>
              </a:lnSpc>
              <a:buNone/>
            </a:pPr>
            <a:endParaRPr lang="en-GB" sz="1400"/>
          </a:p>
          <a:p>
            <a:pPr marL="0" indent="0">
              <a:lnSpc>
                <a:spcPct val="150000"/>
              </a:lnSpc>
              <a:buNone/>
            </a:pPr>
            <a:endParaRPr lang="en-GB" sz="1600"/>
          </a:p>
        </p:txBody>
      </p:sp>
      <p:sp>
        <p:nvSpPr>
          <p:cNvPr id="4" name="Slide Number Placeholder 3">
            <a:extLst>
              <a:ext uri="{FF2B5EF4-FFF2-40B4-BE49-F238E27FC236}">
                <a16:creationId xmlns:a16="http://schemas.microsoft.com/office/drawing/2014/main" id="{010A4B18-ECC9-F6DC-40DF-F59CC548A609}"/>
              </a:ext>
            </a:extLst>
          </p:cNvPr>
          <p:cNvSpPr>
            <a:spLocks noGrp="1"/>
          </p:cNvSpPr>
          <p:nvPr>
            <p:ph type="sldNum" sz="quarter" idx="12"/>
          </p:nvPr>
        </p:nvSpPr>
        <p:spPr/>
        <p:txBody>
          <a:bodyPr/>
          <a:lstStyle/>
          <a:p>
            <a:fld id="{791B7AAE-70AC-4E6C-A669-3B9DA1391C20}" type="slidenum">
              <a:rPr lang="en-GB" smtClean="0"/>
              <a:t>8</a:t>
            </a:fld>
            <a:endParaRPr lang="en-GB"/>
          </a:p>
        </p:txBody>
      </p:sp>
    </p:spTree>
    <p:extLst>
      <p:ext uri="{BB962C8B-B14F-4D97-AF65-F5344CB8AC3E}">
        <p14:creationId xmlns:p14="http://schemas.microsoft.com/office/powerpoint/2010/main" val="3085336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2" name="Rectangle 208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208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New York Hilton Midtown Hotel in New York (NY) - Room Deals, Photos ...">
            <a:extLst>
              <a:ext uri="{FF2B5EF4-FFF2-40B4-BE49-F238E27FC236}">
                <a16:creationId xmlns:a16="http://schemas.microsoft.com/office/drawing/2014/main" id="{9581E9EE-A965-D478-653C-7B9372FC1C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626" b="8858"/>
          <a:stretch>
            <a:fillRect/>
          </a:stretch>
        </p:blipFill>
        <p:spPr bwMode="auto">
          <a:xfrm>
            <a:off x="1" y="3768494"/>
            <a:ext cx="5308619" cy="3089506"/>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4CEE8F2-B2D5-A815-AF79-DD8A01A28AA1}"/>
              </a:ext>
            </a:extLst>
          </p:cNvPr>
          <p:cNvSpPr>
            <a:spLocks noGrp="1"/>
          </p:cNvSpPr>
          <p:nvPr>
            <p:ph idx="1"/>
          </p:nvPr>
        </p:nvSpPr>
        <p:spPr>
          <a:xfrm>
            <a:off x="5314123" y="258418"/>
            <a:ext cx="6872374" cy="6599580"/>
          </a:xfrm>
        </p:spPr>
        <p:txBody>
          <a:bodyPr anchor="t">
            <a:normAutofit fontScale="77500" lnSpcReduction="20000"/>
          </a:bodyPr>
          <a:lstStyle/>
          <a:p>
            <a:r>
              <a:rPr lang="en-GB" sz="1800" dirty="0"/>
              <a:t>Fill in Hilton application form </a:t>
            </a:r>
          </a:p>
          <a:p>
            <a:pPr>
              <a:lnSpc>
                <a:spcPct val="160000"/>
              </a:lnSpc>
            </a:pPr>
            <a:r>
              <a:rPr lang="en-GB" sz="1800" dirty="0"/>
              <a:t>Employee should be aware to use their keywords from the job description on their resume. (resume screening tools for example: phone screening , chatbot)this methods help to clarify expectations line between the candidate and the employer.</a:t>
            </a:r>
          </a:p>
          <a:p>
            <a:pPr marL="0" indent="0">
              <a:lnSpc>
                <a:spcPct val="160000"/>
              </a:lnSpc>
              <a:buNone/>
            </a:pPr>
            <a:r>
              <a:rPr lang="en-GB" sz="1800" dirty="0"/>
              <a:t>In this case , candidates are  able to find out  appropriate educational programs of Hilton hotel on the you tube channels.</a:t>
            </a:r>
          </a:p>
          <a:p>
            <a:pPr>
              <a:lnSpc>
                <a:spcPct val="160000"/>
              </a:lnSpc>
            </a:pPr>
            <a:r>
              <a:rPr lang="en-GB" sz="1800" dirty="0"/>
              <a:t>It will be necessary to prepare information accurately in connection with the company competency requirements of the role.</a:t>
            </a:r>
          </a:p>
          <a:p>
            <a:pPr marL="0" indent="0">
              <a:lnSpc>
                <a:spcPct val="160000"/>
              </a:lnSpc>
              <a:buNone/>
            </a:pPr>
            <a:r>
              <a:rPr lang="en-GB" sz="1800" dirty="0"/>
              <a:t>2. Practise for Hilton online assessment tests </a:t>
            </a:r>
          </a:p>
          <a:p>
            <a:pPr>
              <a:lnSpc>
                <a:spcPct val="160000"/>
              </a:lnSpc>
            </a:pPr>
            <a:r>
              <a:rPr lang="en-GB" sz="1800" dirty="0"/>
              <a:t>Parametric  tests(a series of 12-16 short online neuroscience- based games lasting about 25 minutes . They asses cognitive , social , behavioural traits , and etc…)</a:t>
            </a:r>
          </a:p>
          <a:p>
            <a:pPr>
              <a:lnSpc>
                <a:spcPct val="160000"/>
              </a:lnSpc>
            </a:pPr>
            <a:r>
              <a:rPr lang="en-GB" sz="1800" dirty="0"/>
              <a:t>Numerical reasoning tests( measure candidate skills to understand , analyse, and …)</a:t>
            </a:r>
          </a:p>
          <a:p>
            <a:r>
              <a:rPr lang="en-GB" sz="1800" dirty="0"/>
              <a:t>Personality tests</a:t>
            </a:r>
          </a:p>
          <a:p>
            <a:pPr marL="0" indent="0">
              <a:lnSpc>
                <a:spcPct val="150000"/>
              </a:lnSpc>
              <a:buNone/>
            </a:pPr>
            <a:r>
              <a:rPr lang="en-GB" sz="1800" dirty="0"/>
              <a:t>Furthermore : As stated above , Hilton Hotel provides substantially validated training , interviews , and assessment exercises programs on the( You Tube ) channels that could be used efficiently for preparing process and hiring at Hilton hotel.</a:t>
            </a:r>
          </a:p>
          <a:p>
            <a:pPr marL="0" indent="0">
              <a:buNone/>
            </a:pPr>
            <a:r>
              <a:rPr lang="en-GB" sz="1800" dirty="0"/>
              <a:t>3.Ricord mock video interview of themselves</a:t>
            </a:r>
          </a:p>
          <a:p>
            <a:pPr marL="0" indent="0">
              <a:buNone/>
            </a:pPr>
            <a:r>
              <a:rPr lang="en-GB" sz="1800" dirty="0"/>
              <a:t>For Hilton interview practice use:</a:t>
            </a:r>
          </a:p>
          <a:p>
            <a:endParaRPr lang="en-GB" sz="1100" dirty="0"/>
          </a:p>
        </p:txBody>
      </p:sp>
      <p:sp>
        <p:nvSpPr>
          <p:cNvPr id="4" name="Slide Number Placeholder 3">
            <a:extLst>
              <a:ext uri="{FF2B5EF4-FFF2-40B4-BE49-F238E27FC236}">
                <a16:creationId xmlns:a16="http://schemas.microsoft.com/office/drawing/2014/main" id="{D9E9CFB9-208B-F7E7-603F-89BBB40B31B5}"/>
              </a:ext>
            </a:extLst>
          </p:cNvPr>
          <p:cNvSpPr>
            <a:spLocks noGrp="1"/>
          </p:cNvSpPr>
          <p:nvPr>
            <p:ph type="sldNum" sz="quarter" idx="12"/>
          </p:nvPr>
        </p:nvSpPr>
        <p:spPr>
          <a:xfrm>
            <a:off x="8610600" y="6356350"/>
            <a:ext cx="2743200" cy="365125"/>
          </a:xfrm>
        </p:spPr>
        <p:txBody>
          <a:bodyPr>
            <a:normAutofit/>
          </a:bodyPr>
          <a:lstStyle/>
          <a:p>
            <a:pPr>
              <a:spcAft>
                <a:spcPts val="600"/>
              </a:spcAft>
            </a:pPr>
            <a:fld id="{791B7AAE-70AC-4E6C-A669-3B9DA1391C20}" type="slidenum">
              <a:rPr lang="en-GB" sz="1000"/>
              <a:pPr>
                <a:spcAft>
                  <a:spcPts val="600"/>
                </a:spcAft>
              </a:pPr>
              <a:t>9</a:t>
            </a:fld>
            <a:endParaRPr lang="en-GB" sz="1000"/>
          </a:p>
        </p:txBody>
      </p:sp>
    </p:spTree>
    <p:extLst>
      <p:ext uri="{BB962C8B-B14F-4D97-AF65-F5344CB8AC3E}">
        <p14:creationId xmlns:p14="http://schemas.microsoft.com/office/powerpoint/2010/main" val="239320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03C7A5-B920-6328-C70B-418E332DA917}"/>
              </a:ext>
            </a:extLst>
          </p:cNvPr>
          <p:cNvSpPr>
            <a:spLocks noGrp="1"/>
          </p:cNvSpPr>
          <p:nvPr>
            <p:ph idx="1"/>
          </p:nvPr>
        </p:nvSpPr>
        <p:spPr>
          <a:xfrm>
            <a:off x="245165" y="430696"/>
            <a:ext cx="11108635" cy="5746267"/>
          </a:xfrm>
        </p:spPr>
        <p:txBody>
          <a:bodyPr>
            <a:normAutofit/>
          </a:bodyPr>
          <a:lstStyle/>
          <a:p>
            <a:r>
              <a:rPr lang="en-GB" sz="1400"/>
              <a:t>Great internet connection </a:t>
            </a:r>
          </a:p>
          <a:p>
            <a:r>
              <a:rPr lang="en-GB" sz="1400"/>
              <a:t>A smart phone</a:t>
            </a:r>
          </a:p>
          <a:p>
            <a:r>
              <a:rPr lang="en-GB" sz="1400"/>
              <a:t>Zoom or Hilton reliable video interview platform</a:t>
            </a:r>
          </a:p>
          <a:p>
            <a:pPr marL="0" indent="0">
              <a:buNone/>
            </a:pPr>
            <a:endParaRPr lang="en-GB" sz="1400"/>
          </a:p>
          <a:p>
            <a:pPr marL="0" indent="0">
              <a:buNone/>
            </a:pPr>
            <a:r>
              <a:rPr lang="en-GB" sz="1400"/>
              <a:t>4.</a:t>
            </a:r>
            <a:r>
              <a:rPr lang="en-GB" sz="1600"/>
              <a:t>Prepare for the Hilton assessment centre</a:t>
            </a:r>
          </a:p>
          <a:p>
            <a:pPr marL="0" indent="0">
              <a:buNone/>
            </a:pPr>
            <a:r>
              <a:rPr lang="en-GB" sz="1400"/>
              <a:t>After all stages , you will be invited to the Hilton assessment centre which is including :</a:t>
            </a:r>
          </a:p>
          <a:p>
            <a:r>
              <a:rPr lang="en-GB" sz="1400"/>
              <a:t>Presentation exercises</a:t>
            </a:r>
          </a:p>
          <a:p>
            <a:r>
              <a:rPr lang="en-GB" sz="1400"/>
              <a:t>Group-Exercises ( working or managing a unionized team to bring strong  operational leadership )</a:t>
            </a:r>
          </a:p>
          <a:p>
            <a:r>
              <a:rPr lang="en-GB" sz="1400"/>
              <a:t>Role-play practices</a:t>
            </a:r>
          </a:p>
          <a:p>
            <a:r>
              <a:rPr lang="en-GB" sz="1400"/>
              <a:t>Final interview (what is an interview ..? , types of interviews , what will be evaluated during the interview ..?)</a:t>
            </a:r>
          </a:p>
          <a:p>
            <a:endParaRPr lang="en-GB" sz="1400"/>
          </a:p>
          <a:p>
            <a:pPr marL="0" indent="0">
              <a:buNone/>
            </a:pPr>
            <a:r>
              <a:rPr lang="en-GB" sz="1400"/>
              <a:t>According to the experiences of several Hilton hotel candidates should be :</a:t>
            </a:r>
          </a:p>
          <a:p>
            <a:r>
              <a:rPr lang="en-GB" sz="1400"/>
              <a:t>Kind  to themselves</a:t>
            </a:r>
          </a:p>
          <a:p>
            <a:r>
              <a:rPr lang="en-GB" sz="1400"/>
              <a:t>Determined </a:t>
            </a:r>
          </a:p>
          <a:p>
            <a:r>
              <a:rPr lang="en-GB" sz="1400"/>
              <a:t>True to themselves</a:t>
            </a:r>
          </a:p>
          <a:p>
            <a:pPr>
              <a:lnSpc>
                <a:spcPct val="150000"/>
              </a:lnSpc>
            </a:pPr>
            <a:r>
              <a:rPr lang="en-GB" sz="1400"/>
              <a:t>In the end , try to show that who you honestly are  and keep going through the job and the way ,they like to growth and achieve their  goals successfully.</a:t>
            </a:r>
          </a:p>
        </p:txBody>
      </p:sp>
      <p:sp>
        <p:nvSpPr>
          <p:cNvPr id="4" name="Slide Number Placeholder 3">
            <a:extLst>
              <a:ext uri="{FF2B5EF4-FFF2-40B4-BE49-F238E27FC236}">
                <a16:creationId xmlns:a16="http://schemas.microsoft.com/office/drawing/2014/main" id="{AACE5A26-8F49-8DB9-5DA1-5258801479F0}"/>
              </a:ext>
            </a:extLst>
          </p:cNvPr>
          <p:cNvSpPr>
            <a:spLocks noGrp="1"/>
          </p:cNvSpPr>
          <p:nvPr>
            <p:ph type="sldNum" sz="quarter" idx="12"/>
          </p:nvPr>
        </p:nvSpPr>
        <p:spPr/>
        <p:txBody>
          <a:bodyPr/>
          <a:lstStyle/>
          <a:p>
            <a:fld id="{791B7AAE-70AC-4E6C-A669-3B9DA1391C20}" type="slidenum">
              <a:rPr lang="en-GB" smtClean="0"/>
              <a:t>10</a:t>
            </a:fld>
            <a:endParaRPr lang="en-GB"/>
          </a:p>
        </p:txBody>
      </p:sp>
    </p:spTree>
    <p:extLst>
      <p:ext uri="{BB962C8B-B14F-4D97-AF65-F5344CB8AC3E}">
        <p14:creationId xmlns:p14="http://schemas.microsoft.com/office/powerpoint/2010/main" val="1784040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96586-67F0-CC73-264A-13107274ED55}"/>
              </a:ext>
            </a:extLst>
          </p:cNvPr>
          <p:cNvSpPr>
            <a:spLocks noGrp="1"/>
          </p:cNvSpPr>
          <p:nvPr>
            <p:ph idx="1"/>
          </p:nvPr>
        </p:nvSpPr>
        <p:spPr>
          <a:xfrm>
            <a:off x="238539" y="477078"/>
            <a:ext cx="11115261" cy="5699885"/>
          </a:xfrm>
        </p:spPr>
        <p:txBody>
          <a:bodyPr>
            <a:normAutofit/>
          </a:bodyPr>
          <a:lstStyle/>
          <a:p>
            <a:pPr marL="0" indent="0">
              <a:buNone/>
            </a:pPr>
            <a:r>
              <a:rPr lang="en-GB" sz="2000" dirty="0"/>
              <a:t>Onboarding or Induction</a:t>
            </a:r>
          </a:p>
          <a:p>
            <a:pPr marL="0" indent="0">
              <a:lnSpc>
                <a:spcPct val="150000"/>
              </a:lnSpc>
              <a:buNone/>
            </a:pPr>
            <a:r>
              <a:rPr lang="en-GB" sz="1400" dirty="0"/>
              <a:t>“Effective onboarding is one of the essential keys in helping employees  recognise organisational expectations and integrate quickly (a short term of 1-7days or more) into the new workplace.” (Baum, 2015)</a:t>
            </a:r>
          </a:p>
          <a:p>
            <a:pPr marL="0" indent="0">
              <a:lnSpc>
                <a:spcPct val="150000"/>
              </a:lnSpc>
              <a:buNone/>
            </a:pPr>
            <a:r>
              <a:rPr lang="en-GB" sz="1400" dirty="0"/>
              <a:t>As mentioned  above, onboarding is one of the stages of employee life cycle that takes place after the attraction and recruitment stages.</a:t>
            </a:r>
          </a:p>
          <a:p>
            <a:pPr marL="0" indent="0">
              <a:lnSpc>
                <a:spcPct val="150000"/>
              </a:lnSpc>
              <a:buNone/>
            </a:pPr>
            <a:r>
              <a:rPr lang="en-GB" sz="1400" dirty="0"/>
              <a:t>Hence, Human Resources Management (HRM) at Hilton Hotel provides a well-structured program to introduce formally new recruited employees from their first day  at workplace.</a:t>
            </a:r>
          </a:p>
          <a:p>
            <a:pPr marL="0" indent="0">
              <a:lnSpc>
                <a:spcPct val="150000"/>
              </a:lnSpc>
              <a:buNone/>
            </a:pPr>
            <a:r>
              <a:rPr lang="en-GB" sz="1400" dirty="0"/>
              <a:t>In this part , the organisation’s values  will be clearly explained , and the employee’s abilities and skills will be assessed to ensure  that they are </a:t>
            </a:r>
          </a:p>
          <a:p>
            <a:pPr marL="0" indent="0">
              <a:lnSpc>
                <a:spcPct val="150000"/>
              </a:lnSpc>
              <a:buNone/>
            </a:pPr>
            <a:r>
              <a:rPr lang="en-GB" sz="1400" dirty="0"/>
              <a:t>Correctly selected for the position , they applied for.</a:t>
            </a:r>
          </a:p>
          <a:p>
            <a:pPr marL="0" indent="0">
              <a:lnSpc>
                <a:spcPct val="150000"/>
              </a:lnSpc>
              <a:buNone/>
            </a:pPr>
            <a:r>
              <a:rPr lang="en-GB" sz="1400" dirty="0"/>
              <a:t>Overall, Hilton (HR) leader will welcome  qualified candidates as team members gladly.</a:t>
            </a:r>
          </a:p>
          <a:p>
            <a:pPr marL="0" indent="0">
              <a:lnSpc>
                <a:spcPct val="150000"/>
              </a:lnSpc>
              <a:buNone/>
            </a:pPr>
            <a:r>
              <a:rPr lang="en-GB" sz="2000" dirty="0"/>
              <a:t>Development</a:t>
            </a:r>
          </a:p>
          <a:p>
            <a:pPr marL="0" indent="0">
              <a:lnSpc>
                <a:spcPct val="150000"/>
              </a:lnSpc>
              <a:buNone/>
            </a:pPr>
            <a:r>
              <a:rPr lang="en-GB" sz="1400" dirty="0"/>
              <a:t>The (HR) director has developed a range of  planned training programs aimed at supporting employee’s growth and training ideal candidates with strong operational leadership  for future and high potential roles within the organisation.</a:t>
            </a:r>
          </a:p>
          <a:p>
            <a:pPr marL="0" indent="0">
              <a:lnSpc>
                <a:spcPct val="150000"/>
              </a:lnSpc>
              <a:buNone/>
            </a:pPr>
            <a:r>
              <a:rPr lang="en-GB" sz="1400" dirty="0"/>
              <a:t>Newly recruited employees will be developed through a well – designed plan  around one year , and during this time , their  performances will be </a:t>
            </a:r>
          </a:p>
          <a:p>
            <a:pPr marL="0" indent="0">
              <a:lnSpc>
                <a:spcPct val="150000"/>
              </a:lnSpc>
              <a:buNone/>
            </a:pPr>
            <a:endParaRPr lang="en-GB" sz="1400" dirty="0"/>
          </a:p>
          <a:p>
            <a:pPr marL="0" indent="0">
              <a:lnSpc>
                <a:spcPct val="150000"/>
              </a:lnSpc>
              <a:buNone/>
            </a:pPr>
            <a:endParaRPr lang="en-GB" sz="1400" dirty="0"/>
          </a:p>
          <a:p>
            <a:pPr marL="0" indent="0">
              <a:lnSpc>
                <a:spcPct val="150000"/>
              </a:lnSpc>
              <a:buNone/>
            </a:pPr>
            <a:endParaRPr lang="en-GB" sz="1400" dirty="0"/>
          </a:p>
          <a:p>
            <a:pPr marL="0" indent="0">
              <a:buNone/>
            </a:pPr>
            <a:endParaRPr lang="en-GB" sz="2000" dirty="0"/>
          </a:p>
        </p:txBody>
      </p:sp>
      <p:sp>
        <p:nvSpPr>
          <p:cNvPr id="4" name="Slide Number Placeholder 3">
            <a:extLst>
              <a:ext uri="{FF2B5EF4-FFF2-40B4-BE49-F238E27FC236}">
                <a16:creationId xmlns:a16="http://schemas.microsoft.com/office/drawing/2014/main" id="{4D0AEE15-8DC9-6C5E-B161-675546CFBFCA}"/>
              </a:ext>
            </a:extLst>
          </p:cNvPr>
          <p:cNvSpPr>
            <a:spLocks noGrp="1"/>
          </p:cNvSpPr>
          <p:nvPr>
            <p:ph type="sldNum" sz="quarter" idx="12"/>
          </p:nvPr>
        </p:nvSpPr>
        <p:spPr/>
        <p:txBody>
          <a:bodyPr/>
          <a:lstStyle/>
          <a:p>
            <a:fld id="{791B7AAE-70AC-4E6C-A669-3B9DA1391C20}" type="slidenum">
              <a:rPr lang="en-GB" smtClean="0"/>
              <a:t>11</a:t>
            </a:fld>
            <a:endParaRPr lang="en-GB"/>
          </a:p>
        </p:txBody>
      </p:sp>
    </p:spTree>
    <p:extLst>
      <p:ext uri="{BB962C8B-B14F-4D97-AF65-F5344CB8AC3E}">
        <p14:creationId xmlns:p14="http://schemas.microsoft.com/office/powerpoint/2010/main" val="2706546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8F10D3-7615-4D37-8253-8154A6660A92}"/>
              </a:ext>
            </a:extLst>
          </p:cNvPr>
          <p:cNvSpPr>
            <a:spLocks noGrp="1"/>
          </p:cNvSpPr>
          <p:nvPr>
            <p:ph idx="1"/>
          </p:nvPr>
        </p:nvSpPr>
        <p:spPr>
          <a:xfrm>
            <a:off x="225287" y="212035"/>
            <a:ext cx="11128513" cy="5964928"/>
          </a:xfrm>
        </p:spPr>
        <p:txBody>
          <a:bodyPr>
            <a:normAutofit/>
          </a:bodyPr>
          <a:lstStyle/>
          <a:p>
            <a:pPr marL="0" indent="0">
              <a:buNone/>
            </a:pPr>
            <a:r>
              <a:rPr lang="en-GB" sz="1400"/>
              <a:t>Measured constantly.</a:t>
            </a:r>
          </a:p>
          <a:p>
            <a:pPr marL="0" indent="0">
              <a:lnSpc>
                <a:spcPct val="150000"/>
              </a:lnSpc>
              <a:buNone/>
            </a:pPr>
            <a:r>
              <a:rPr lang="en-GB" sz="1400"/>
              <a:t>As discussed earlier, this development process typically takes around one year. In the first three months , employees complete training that includes rotational skills and experiences across all different sections of hotel ‘s departments.</a:t>
            </a:r>
          </a:p>
          <a:p>
            <a:pPr marL="0" indent="0">
              <a:lnSpc>
                <a:spcPct val="150000"/>
              </a:lnSpc>
              <a:buNone/>
            </a:pPr>
            <a:r>
              <a:rPr lang="en-GB" sz="1400"/>
              <a:t>After these three  beneficial  months training ,operations and develop the skills needed , employees  will spend the next six months developing </a:t>
            </a:r>
          </a:p>
          <a:p>
            <a:pPr marL="0" indent="0">
              <a:lnSpc>
                <a:spcPct val="150000"/>
              </a:lnSpc>
              <a:buNone/>
            </a:pPr>
            <a:r>
              <a:rPr lang="en-GB" sz="1400"/>
              <a:t>Process in a specific area while they are building their leadership abilities .</a:t>
            </a:r>
          </a:p>
          <a:p>
            <a:pPr marL="0" indent="0">
              <a:lnSpc>
                <a:spcPct val="150000"/>
              </a:lnSpc>
              <a:buNone/>
            </a:pPr>
            <a:endParaRPr lang="en-GB" sz="1400"/>
          </a:p>
          <a:p>
            <a:pPr marL="0" indent="0">
              <a:lnSpc>
                <a:spcPct val="150000"/>
              </a:lnSpc>
              <a:buNone/>
            </a:pPr>
            <a:r>
              <a:rPr lang="en-GB" sz="2000"/>
              <a:t>Retention</a:t>
            </a:r>
          </a:p>
          <a:p>
            <a:pPr marL="0" indent="0">
              <a:lnSpc>
                <a:spcPct val="150000"/>
              </a:lnSpc>
              <a:buNone/>
            </a:pPr>
            <a:r>
              <a:rPr lang="en-GB" sz="1400"/>
              <a:t>Indeed, the retention stage is vital. Employee retention is a valuable strategic investment , as all  industries require a foundation  will be employees.</a:t>
            </a:r>
          </a:p>
          <a:p>
            <a:pPr marL="0" indent="0">
              <a:lnSpc>
                <a:spcPct val="150000"/>
              </a:lnSpc>
              <a:buNone/>
            </a:pPr>
            <a:r>
              <a:rPr lang="en-GB" sz="1400"/>
              <a:t>Employees have the main role  to empower an organisation like a hotel  in a competitive global market statistics indicate that employee turnover can be disruptive.</a:t>
            </a:r>
          </a:p>
          <a:p>
            <a:pPr marL="0" indent="0">
              <a:lnSpc>
                <a:spcPct val="150000"/>
              </a:lnSpc>
              <a:buNone/>
            </a:pPr>
            <a:r>
              <a:rPr lang="en-GB" sz="1600"/>
              <a:t>                 According to Eva Labor and James  D. Omartian</a:t>
            </a:r>
          </a:p>
          <a:p>
            <a:pPr marL="0" indent="0">
              <a:lnSpc>
                <a:spcPct val="150000"/>
              </a:lnSpc>
              <a:buNone/>
            </a:pPr>
            <a:r>
              <a:rPr lang="en-GB" sz="1600"/>
              <a:t>“The work institute estimates that employee turnover costs firm roughly 30 percent of an employee annual salary , with aggregate voluntary turnover in the united states exceeding $630 billion in 2019.” (work institute,2020)</a:t>
            </a:r>
          </a:p>
        </p:txBody>
      </p:sp>
      <p:sp>
        <p:nvSpPr>
          <p:cNvPr id="4" name="Slide Number Placeholder 3">
            <a:extLst>
              <a:ext uri="{FF2B5EF4-FFF2-40B4-BE49-F238E27FC236}">
                <a16:creationId xmlns:a16="http://schemas.microsoft.com/office/drawing/2014/main" id="{2C861005-BB52-8D4A-9B97-4F9FB2AFFAA9}"/>
              </a:ext>
            </a:extLst>
          </p:cNvPr>
          <p:cNvSpPr>
            <a:spLocks noGrp="1"/>
          </p:cNvSpPr>
          <p:nvPr>
            <p:ph type="sldNum" sz="quarter" idx="12"/>
          </p:nvPr>
        </p:nvSpPr>
        <p:spPr/>
        <p:txBody>
          <a:bodyPr/>
          <a:lstStyle/>
          <a:p>
            <a:fld id="{791B7AAE-70AC-4E6C-A669-3B9DA1391C20}" type="slidenum">
              <a:rPr lang="en-GB" smtClean="0"/>
              <a:t>12</a:t>
            </a:fld>
            <a:endParaRPr lang="en-GB"/>
          </a:p>
        </p:txBody>
      </p:sp>
    </p:spTree>
    <p:extLst>
      <p:ext uri="{BB962C8B-B14F-4D97-AF65-F5344CB8AC3E}">
        <p14:creationId xmlns:p14="http://schemas.microsoft.com/office/powerpoint/2010/main" val="1421275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DE85AA-5976-DB30-A19F-ABA437440884}"/>
              </a:ext>
            </a:extLst>
          </p:cNvPr>
          <p:cNvSpPr>
            <a:spLocks noGrp="1"/>
          </p:cNvSpPr>
          <p:nvPr>
            <p:ph idx="1"/>
          </p:nvPr>
        </p:nvSpPr>
        <p:spPr>
          <a:xfrm>
            <a:off x="258417" y="298174"/>
            <a:ext cx="11095383" cy="5878789"/>
          </a:xfrm>
        </p:spPr>
        <p:txBody>
          <a:bodyPr>
            <a:normAutofit/>
          </a:bodyPr>
          <a:lstStyle/>
          <a:p>
            <a:r>
              <a:rPr lang="en-GB" sz="1400"/>
              <a:t>Hence, Hilton Hotel has been ranked as one of the best workplaces for several years.</a:t>
            </a:r>
          </a:p>
          <a:p>
            <a:pPr>
              <a:lnSpc>
                <a:spcPct val="150000"/>
              </a:lnSpc>
            </a:pPr>
            <a:r>
              <a:rPr lang="en-GB" sz="1400"/>
              <a:t>This company relies  on a well-managed strategies to increase the employee incentives by providing promotion  opportunities, rewards , compensations, benefits, health and wellbeing programs for its’  candidates such as: Incentive trips and stays at brand hotels.</a:t>
            </a:r>
          </a:p>
          <a:p>
            <a:pPr>
              <a:lnSpc>
                <a:spcPct val="150000"/>
              </a:lnSpc>
            </a:pPr>
            <a:r>
              <a:rPr lang="en-GB" sz="1400"/>
              <a:t>For this purpose , Hilton’s (HRM) department applies specific strategies to reduce employee turnover rates, which include the following five approaches:</a:t>
            </a:r>
          </a:p>
          <a:p>
            <a:pPr>
              <a:lnSpc>
                <a:spcPct val="150000"/>
              </a:lnSpc>
            </a:pPr>
            <a:r>
              <a:rPr lang="en-GB" sz="1400"/>
              <a:t>Tip1: Hiring the qualified people who are in the same direction  with the organisation’s  (Hilton Midtown Hotel) culture and values.</a:t>
            </a:r>
          </a:p>
          <a:p>
            <a:pPr>
              <a:lnSpc>
                <a:spcPct val="150000"/>
              </a:lnSpc>
            </a:pPr>
            <a:r>
              <a:rPr lang="en-GB" sz="1400"/>
              <a:t>Tip 2:Hilton values its’ employees by treating them with respect and paying close attention to promotions, recognition , and regular appreciation.( For example: creating a healthy and supportive work environment  encourages  high level of contribution and productivity.</a:t>
            </a:r>
          </a:p>
          <a:p>
            <a:pPr>
              <a:lnSpc>
                <a:spcPct val="150000"/>
              </a:lnSpc>
            </a:pPr>
            <a:r>
              <a:rPr lang="en-GB" sz="1400"/>
              <a:t>Simple actions for instance: expressing  words of encouragement, engaging in friendly communication, and being supportive  during  busy  and challenging situations can significantly enhance employee’s  sense  of belonging .</a:t>
            </a:r>
          </a:p>
          <a:p>
            <a:pPr>
              <a:lnSpc>
                <a:spcPct val="150000"/>
              </a:lnSpc>
            </a:pPr>
            <a:r>
              <a:rPr lang="en-GB" sz="1400"/>
              <a:t>Tip3: Offering  flexible working hours.</a:t>
            </a:r>
          </a:p>
          <a:p>
            <a:pPr>
              <a:lnSpc>
                <a:spcPct val="150000"/>
              </a:lnSpc>
            </a:pPr>
            <a:r>
              <a:rPr lang="en-GB" sz="1400"/>
              <a:t>Tip4: Creating a positive work environment and a high - quality employee experience .</a:t>
            </a:r>
          </a:p>
          <a:p>
            <a:pPr>
              <a:lnSpc>
                <a:spcPct val="150000"/>
              </a:lnSpc>
            </a:pPr>
            <a:r>
              <a:rPr lang="en-GB" sz="1400"/>
              <a:t>Tip5: Maintaining transparency in career opportunities and clearly communicating organisational  expectations  and requirements to employees.</a:t>
            </a:r>
          </a:p>
        </p:txBody>
      </p:sp>
      <p:sp>
        <p:nvSpPr>
          <p:cNvPr id="4" name="Slide Number Placeholder 3">
            <a:extLst>
              <a:ext uri="{FF2B5EF4-FFF2-40B4-BE49-F238E27FC236}">
                <a16:creationId xmlns:a16="http://schemas.microsoft.com/office/drawing/2014/main" id="{593E197D-5E9E-3E17-3ED9-A51199F08E36}"/>
              </a:ext>
            </a:extLst>
          </p:cNvPr>
          <p:cNvSpPr>
            <a:spLocks noGrp="1"/>
          </p:cNvSpPr>
          <p:nvPr>
            <p:ph type="sldNum" sz="quarter" idx="12"/>
          </p:nvPr>
        </p:nvSpPr>
        <p:spPr/>
        <p:txBody>
          <a:bodyPr/>
          <a:lstStyle/>
          <a:p>
            <a:fld id="{791B7AAE-70AC-4E6C-A669-3B9DA1391C20}" type="slidenum">
              <a:rPr lang="en-GB" smtClean="0"/>
              <a:t>13</a:t>
            </a:fld>
            <a:endParaRPr lang="en-GB"/>
          </a:p>
        </p:txBody>
      </p:sp>
    </p:spTree>
    <p:extLst>
      <p:ext uri="{BB962C8B-B14F-4D97-AF65-F5344CB8AC3E}">
        <p14:creationId xmlns:p14="http://schemas.microsoft.com/office/powerpoint/2010/main" val="2337793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F66420-764C-677F-B551-3C9E2DA2A9AA}"/>
              </a:ext>
            </a:extLst>
          </p:cNvPr>
          <p:cNvSpPr>
            <a:spLocks noGrp="1"/>
          </p:cNvSpPr>
          <p:nvPr>
            <p:ph idx="1"/>
          </p:nvPr>
        </p:nvSpPr>
        <p:spPr>
          <a:xfrm>
            <a:off x="198783" y="410817"/>
            <a:ext cx="11155017" cy="5766146"/>
          </a:xfrm>
        </p:spPr>
        <p:txBody>
          <a:bodyPr>
            <a:normAutofit fontScale="92500" lnSpcReduction="10000"/>
          </a:bodyPr>
          <a:lstStyle/>
          <a:p>
            <a:pPr marL="0" indent="0">
              <a:buNone/>
            </a:pPr>
            <a:r>
              <a:rPr lang="en-GB" sz="2000"/>
              <a:t>Separation</a:t>
            </a:r>
          </a:p>
          <a:p>
            <a:pPr marL="0" indent="0">
              <a:buNone/>
            </a:pPr>
            <a:r>
              <a:rPr lang="en-GB" sz="1400"/>
              <a:t>Separation is the final stage of the employee life cycle . And plays an important role  in human resource management .</a:t>
            </a:r>
          </a:p>
          <a:p>
            <a:pPr marL="0" indent="0">
              <a:lnSpc>
                <a:spcPct val="150000"/>
              </a:lnSpc>
              <a:buNone/>
            </a:pPr>
            <a:r>
              <a:rPr lang="en-GB" sz="1400"/>
              <a:t>This stage occurs when  an employee leaves the organisation  due to reasons for example : redundancy, health problems, retirement , or voluntary resignation.</a:t>
            </a:r>
          </a:p>
          <a:p>
            <a:pPr marL="0" indent="0">
              <a:lnSpc>
                <a:spcPct val="150000"/>
              </a:lnSpc>
              <a:buNone/>
            </a:pPr>
            <a:r>
              <a:rPr lang="en-GB" sz="1400"/>
              <a:t>In this stage, the offboarding process is completed when employee  returning equipment’s for instance : keys ,  computer, and etc,…. As well as removing access to company security codes and systems.</a:t>
            </a:r>
          </a:p>
          <a:p>
            <a:pPr>
              <a:lnSpc>
                <a:spcPct val="150000"/>
              </a:lnSpc>
            </a:pPr>
            <a:r>
              <a:rPr lang="en-GB" sz="1400"/>
              <a:t>Exit Interview:</a:t>
            </a:r>
          </a:p>
          <a:p>
            <a:pPr marL="0" indent="0">
              <a:lnSpc>
                <a:spcPct val="150000"/>
              </a:lnSpc>
              <a:buNone/>
            </a:pPr>
            <a:r>
              <a:rPr lang="en-GB" sz="1400"/>
              <a:t>Exit interview is a tool  to collect honest feedbacks about the organisation  regarding to improve  organisation‘s  reputation and future to recruit  new  candidates in the line with this cycle .</a:t>
            </a:r>
          </a:p>
          <a:p>
            <a:pPr marL="0" indent="0">
              <a:lnSpc>
                <a:spcPct val="150000"/>
              </a:lnSpc>
              <a:buNone/>
            </a:pPr>
            <a:r>
              <a:rPr lang="en-GB" sz="1400"/>
              <a:t>Totally, all these actions like conducting exit interviews will be implemented to enhance a smooth transition for  departing employees.</a:t>
            </a:r>
          </a:p>
          <a:p>
            <a:pPr marL="0" indent="0">
              <a:lnSpc>
                <a:spcPct val="150000"/>
              </a:lnSpc>
              <a:buNone/>
            </a:pPr>
            <a:endParaRPr lang="en-GB" sz="2000"/>
          </a:p>
          <a:p>
            <a:pPr marL="0" indent="0">
              <a:lnSpc>
                <a:spcPct val="150000"/>
              </a:lnSpc>
              <a:buNone/>
            </a:pPr>
            <a:r>
              <a:rPr lang="en-GB" sz="2000"/>
              <a:t>Conclusion</a:t>
            </a:r>
          </a:p>
          <a:p>
            <a:pPr marL="0" indent="0">
              <a:lnSpc>
                <a:spcPct val="150000"/>
              </a:lnSpc>
              <a:buNone/>
            </a:pPr>
            <a:r>
              <a:rPr lang="en-GB" sz="1400"/>
              <a:t>Based on our analysis of the New York Midtown Hilton Hotel , the organisation ‘s goals are not only statements framed on walls , while they constantly prove this truth in their day – to – day performance .The hotel represents a proactive , luxury , and upscale brand with a strong  global reputation in the hospitality industry.</a:t>
            </a:r>
          </a:p>
          <a:p>
            <a:pPr marL="0" indent="0">
              <a:buNone/>
            </a:pPr>
            <a:endParaRPr lang="en-GB" sz="2000"/>
          </a:p>
        </p:txBody>
      </p:sp>
      <p:sp>
        <p:nvSpPr>
          <p:cNvPr id="4" name="Slide Number Placeholder 3">
            <a:extLst>
              <a:ext uri="{FF2B5EF4-FFF2-40B4-BE49-F238E27FC236}">
                <a16:creationId xmlns:a16="http://schemas.microsoft.com/office/drawing/2014/main" id="{8B2D2AED-3622-69CB-BAF3-ECDF229F0DBB}"/>
              </a:ext>
            </a:extLst>
          </p:cNvPr>
          <p:cNvSpPr>
            <a:spLocks noGrp="1"/>
          </p:cNvSpPr>
          <p:nvPr>
            <p:ph type="sldNum" sz="quarter" idx="12"/>
          </p:nvPr>
        </p:nvSpPr>
        <p:spPr/>
        <p:txBody>
          <a:bodyPr/>
          <a:lstStyle/>
          <a:p>
            <a:fld id="{791B7AAE-70AC-4E6C-A669-3B9DA1391C20}" type="slidenum">
              <a:rPr lang="en-GB" smtClean="0"/>
              <a:t>14</a:t>
            </a:fld>
            <a:endParaRPr lang="en-GB"/>
          </a:p>
        </p:txBody>
      </p:sp>
    </p:spTree>
    <p:extLst>
      <p:ext uri="{BB962C8B-B14F-4D97-AF65-F5344CB8AC3E}">
        <p14:creationId xmlns:p14="http://schemas.microsoft.com/office/powerpoint/2010/main" val="179197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What is Employee Lifecycle? | HR Glossary | Aptien">
            <a:extLst>
              <a:ext uri="{FF2B5EF4-FFF2-40B4-BE49-F238E27FC236}">
                <a16:creationId xmlns:a16="http://schemas.microsoft.com/office/drawing/2014/main" id="{25AA2564-560E-6F2B-E974-BF3B3BCCFD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199744"/>
            <a:ext cx="5894962" cy="410726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C9078CD-3BBC-0279-D4C0-2C93083F6941}"/>
              </a:ext>
            </a:extLst>
          </p:cNvPr>
          <p:cNvSpPr>
            <a:spLocks noGrp="1"/>
          </p:cNvSpPr>
          <p:nvPr>
            <p:ph idx="1"/>
          </p:nvPr>
        </p:nvSpPr>
        <p:spPr>
          <a:xfrm>
            <a:off x="5894962" y="1984443"/>
            <a:ext cx="5458838" cy="4192520"/>
          </a:xfrm>
        </p:spPr>
        <p:txBody>
          <a:bodyPr>
            <a:normAutofit/>
          </a:bodyPr>
          <a:lstStyle/>
          <a:p>
            <a:pPr marL="0" indent="0">
              <a:lnSpc>
                <a:spcPct val="150000"/>
              </a:lnSpc>
              <a:buNone/>
            </a:pPr>
            <a:r>
              <a:rPr lang="en-GB" sz="1400"/>
              <a:t>In addition , the hotel’s  structure employee  life cycle  process from recruitment and onboarding to employee development and retention demonstrates  a strategic human resources management system. These basic procedures help to motivate employees , enhance their expertise , and support career advancement . </a:t>
            </a:r>
          </a:p>
          <a:p>
            <a:pPr marL="0" indent="0">
              <a:lnSpc>
                <a:spcPct val="150000"/>
              </a:lnSpc>
              <a:buNone/>
            </a:pPr>
            <a:r>
              <a:rPr lang="en-GB" sz="1400"/>
              <a:t>As a result ,it contributes to employee satisfaction , and high quality of customer service , and achieving the organisation objectives.</a:t>
            </a:r>
          </a:p>
          <a:p>
            <a:pPr marL="0" indent="0">
              <a:lnSpc>
                <a:spcPct val="150000"/>
              </a:lnSpc>
              <a:buNone/>
            </a:pPr>
            <a:r>
              <a:rPr lang="en-GB" sz="1400"/>
              <a:t>Annually , this hotel employs an average of 200 to 500 graduated employees.</a:t>
            </a:r>
          </a:p>
        </p:txBody>
      </p:sp>
      <p:sp>
        <p:nvSpPr>
          <p:cNvPr id="4" name="Slide Number Placeholder 3">
            <a:extLst>
              <a:ext uri="{FF2B5EF4-FFF2-40B4-BE49-F238E27FC236}">
                <a16:creationId xmlns:a16="http://schemas.microsoft.com/office/drawing/2014/main" id="{1340B26D-2907-CFCA-2621-1166A8D8D6CC}"/>
              </a:ext>
            </a:extLst>
          </p:cNvPr>
          <p:cNvSpPr>
            <a:spLocks noGrp="1"/>
          </p:cNvSpPr>
          <p:nvPr>
            <p:ph type="sldNum" sz="quarter" idx="12"/>
          </p:nvPr>
        </p:nvSpPr>
        <p:spPr>
          <a:xfrm>
            <a:off x="8610600" y="6356350"/>
            <a:ext cx="2743200" cy="365125"/>
          </a:xfrm>
        </p:spPr>
        <p:txBody>
          <a:bodyPr>
            <a:normAutofit/>
          </a:bodyPr>
          <a:lstStyle/>
          <a:p>
            <a:pPr>
              <a:spcAft>
                <a:spcPts val="600"/>
              </a:spcAft>
            </a:pPr>
            <a:fld id="{791B7AAE-70AC-4E6C-A669-3B9DA1391C20}" type="slidenum">
              <a:rPr lang="en-GB" smtClean="0"/>
              <a:pPr>
                <a:spcAft>
                  <a:spcPts val="600"/>
                </a:spcAft>
              </a:pPr>
              <a:t>15</a:t>
            </a:fld>
            <a:endParaRPr lang="en-GB"/>
          </a:p>
        </p:txBody>
      </p:sp>
    </p:spTree>
    <p:extLst>
      <p:ext uri="{BB962C8B-B14F-4D97-AF65-F5344CB8AC3E}">
        <p14:creationId xmlns:p14="http://schemas.microsoft.com/office/powerpoint/2010/main" val="13195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11588-B8EE-5779-227D-F9E082BC804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F6150EE-884E-00C4-EF56-84F6B323D1A5}"/>
              </a:ext>
            </a:extLst>
          </p:cNvPr>
          <p:cNvSpPr>
            <a:spLocks noGrp="1"/>
          </p:cNvSpPr>
          <p:nvPr>
            <p:ph idx="1"/>
          </p:nvPr>
        </p:nvSpPr>
        <p:spPr>
          <a:xfrm>
            <a:off x="371061" y="1583635"/>
            <a:ext cx="11317355" cy="4909240"/>
          </a:xfrm>
        </p:spPr>
        <p:txBody>
          <a:bodyPr>
            <a:normAutofit fontScale="47500" lnSpcReduction="20000"/>
          </a:bodyPr>
          <a:lstStyle/>
          <a:p>
            <a:r>
              <a:rPr lang="en-GB" dirty="0"/>
              <a:t>AIHR - Academy to Innovate HR (2023). What is the Full Cycle Recruitment Process? [online] Youtu.be. Available at: https://youtu.be/UaJgLOiwb9s?si=3XsfVSa12cRgw6g6 [Accessed 27 Apr. 2026].</a:t>
            </a:r>
          </a:p>
          <a:p>
            <a:endParaRPr lang="en-GB" dirty="0"/>
          </a:p>
          <a:p>
            <a:r>
              <a:rPr lang="en-GB" dirty="0"/>
              <a:t>Armstrong, M. and Taylor, S. (2023). Armstrong’s Handbook of Human Resource Management Practice. 16th ed. New York: Kogan Page.</a:t>
            </a:r>
          </a:p>
          <a:p>
            <a:endParaRPr lang="en-GB" dirty="0"/>
          </a:p>
          <a:p>
            <a:r>
              <a:rPr lang="en-GB" dirty="0"/>
              <a:t>Baum, T. (2015). Human resource management for tourism, hospitality and leisure : an International perspective. London: Thomson Learning.</a:t>
            </a:r>
          </a:p>
          <a:p>
            <a:endParaRPr lang="en-GB" dirty="0"/>
          </a:p>
          <a:p>
            <a:r>
              <a:rPr lang="en-GB" dirty="0"/>
              <a:t>CIPD (2017). What does good work mean to you? [online] Youtu.be. Available at: https://youtu.be/lWW77eDKa4M?si=TDkBwCC8ZmXLzysg [Accessed 27 Apr. 2026].</a:t>
            </a:r>
          </a:p>
          <a:p>
            <a:endParaRPr lang="en-GB" dirty="0"/>
          </a:p>
          <a:p>
            <a:r>
              <a:rPr lang="en-GB" dirty="0"/>
              <a:t>EMEA Careers Hilton (2024). How to prepare for a graduate recruitment process. [online] Youtu.be. Available at: https://youtu.be/yPfsXDPEAYc?si=K4XrS3xbYKtGs2dO [Accessed 27 Apr. 2026].</a:t>
            </a:r>
          </a:p>
          <a:p>
            <a:endParaRPr lang="en-GB" dirty="0"/>
          </a:p>
          <a:p>
            <a:r>
              <a:rPr lang="en-GB" dirty="0"/>
              <a:t>GF (2024). HILTON Worldwide Recruitment Process, Hire Vue Video Interview, and Online Assessment Tests Practice Guide 2024/25. [online] Graduates First. Available at: https://www.graduatesfirst.com/hilton-worldwide-aptitude-tests?v=7885444af42e.</a:t>
            </a:r>
          </a:p>
          <a:p>
            <a:endParaRPr lang="en-GB" dirty="0"/>
          </a:p>
          <a:p>
            <a:r>
              <a:rPr lang="en-GB" dirty="0"/>
              <a:t>Great Place To Work (2022). How Hilton Creates a ‘Human Experience’ in the Workplace. [online] Youtu.be. Available at: https://youtu.be/t36-UT-pgPg?si=zb4j2TmKyfAkwwxK [Accessed 27 Apr. 2026].</a:t>
            </a:r>
          </a:p>
          <a:p>
            <a:endParaRPr lang="en-GB" dirty="0"/>
          </a:p>
          <a:p>
            <a:r>
              <a:rPr lang="en-GB" dirty="0"/>
              <a:t>Green, T. (2024). 5 Key Stages of the EMPLOYEE LIFE CYCLE You Need to Know. [online] Youtu.be. Available at: https://youtu.be/KuqIshPwGac?si=s07Hd0YPYl7xN9vB [Accessed 27 Apr. 2026].</a:t>
            </a:r>
          </a:p>
          <a:p>
            <a:endParaRPr lang="en-GB" dirty="0"/>
          </a:p>
        </p:txBody>
      </p:sp>
      <p:sp>
        <p:nvSpPr>
          <p:cNvPr id="4" name="Slide Number Placeholder 3">
            <a:extLst>
              <a:ext uri="{FF2B5EF4-FFF2-40B4-BE49-F238E27FC236}">
                <a16:creationId xmlns:a16="http://schemas.microsoft.com/office/drawing/2014/main" id="{655B515D-BC1F-90DC-1D56-DAC9B385B5B1}"/>
              </a:ext>
            </a:extLst>
          </p:cNvPr>
          <p:cNvSpPr>
            <a:spLocks noGrp="1"/>
          </p:cNvSpPr>
          <p:nvPr>
            <p:ph type="sldNum" sz="quarter" idx="12"/>
          </p:nvPr>
        </p:nvSpPr>
        <p:spPr/>
        <p:txBody>
          <a:bodyPr/>
          <a:lstStyle/>
          <a:p>
            <a:fld id="{791B7AAE-70AC-4E6C-A669-3B9DA1391C20}" type="slidenum">
              <a:rPr lang="en-GB" smtClean="0"/>
              <a:t>16</a:t>
            </a:fld>
            <a:endParaRPr lang="en-GB"/>
          </a:p>
        </p:txBody>
      </p:sp>
    </p:spTree>
    <p:extLst>
      <p:ext uri="{BB962C8B-B14F-4D97-AF65-F5344CB8AC3E}">
        <p14:creationId xmlns:p14="http://schemas.microsoft.com/office/powerpoint/2010/main" val="3691723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DBCC6-7FCF-50B3-9B30-18D840EA402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E14A772-C64C-6D79-420E-30FBF1C1CDC8}"/>
              </a:ext>
            </a:extLst>
          </p:cNvPr>
          <p:cNvSpPr>
            <a:spLocks noGrp="1"/>
          </p:cNvSpPr>
          <p:nvPr>
            <p:ph idx="1"/>
          </p:nvPr>
        </p:nvSpPr>
        <p:spPr>
          <a:xfrm>
            <a:off x="838200" y="1825625"/>
            <a:ext cx="10515600" cy="4667250"/>
          </a:xfrm>
        </p:spPr>
        <p:txBody>
          <a:bodyPr>
            <a:normAutofit fontScale="55000" lnSpcReduction="20000"/>
          </a:bodyPr>
          <a:lstStyle/>
          <a:p>
            <a:r>
              <a:rPr lang="en-GB" dirty="0"/>
              <a:t>Hayes, D.K., </a:t>
            </a:r>
            <a:r>
              <a:rPr lang="en-GB" dirty="0" err="1"/>
              <a:t>Ninemeier</a:t>
            </a:r>
            <a:r>
              <a:rPr lang="en-GB" dirty="0"/>
              <a:t>, J.D. and Miller, A.A. (2017). Hotel operations management. 3rd ed. Boston: Pearson.</a:t>
            </a:r>
          </a:p>
          <a:p>
            <a:endParaRPr lang="en-GB" dirty="0"/>
          </a:p>
          <a:p>
            <a:r>
              <a:rPr lang="en-GB" dirty="0"/>
              <a:t>Hilton (2024). Hotels by Hilton - Book the Best Rates Across All Brands. [online] Hilton. Available at: https://www.hilton.com.</a:t>
            </a:r>
          </a:p>
          <a:p>
            <a:endParaRPr lang="en-GB" dirty="0"/>
          </a:p>
          <a:p>
            <a:r>
              <a:rPr lang="en-GB" dirty="0"/>
              <a:t>Hilton. (n.d.). Careers at Hilton | Hilton Job Opportunities. [online] Available at: https://jobs.hilton.com.</a:t>
            </a:r>
          </a:p>
          <a:p>
            <a:endParaRPr lang="en-GB" dirty="0"/>
          </a:p>
          <a:p>
            <a:r>
              <a:rPr lang="en-GB" dirty="0"/>
              <a:t>HR Courses Online (2024). Employee Life-cycle - Attraction. [online] Youtu.be. Available at: https://youtu.be/jRD-NdM0A9w?si=jCIQEj18wwx8FcjC [Accessed 27 Apr. 2026].</a:t>
            </a:r>
          </a:p>
          <a:p>
            <a:endParaRPr lang="en-GB" dirty="0"/>
          </a:p>
          <a:p>
            <a:r>
              <a:rPr lang="en-GB" dirty="0"/>
              <a:t>HR University (2022). What is the Employee Life Cycle? [online] Youtu.be. Available at: https://youtu.be/q6tYsyFF-yM?si=Qqp7b1C0JM7_mEnO [Accessed 27 Apr. 2026].</a:t>
            </a:r>
          </a:p>
          <a:p>
            <a:endParaRPr lang="en-GB" dirty="0"/>
          </a:p>
          <a:p>
            <a:r>
              <a:rPr lang="en-GB" dirty="0"/>
              <a:t>People Study Pro (2025). CIPD Level 5 5CO01 3.1 Employee Lifecycle and Different People Practices. [online] Youtu.be. Available at: https://youtu.be/XLVQ5z-CWy4?si=yBXcBwdonKV7YX1R [Accessed 27 Apr. 2026].</a:t>
            </a:r>
          </a:p>
          <a:p>
            <a:endParaRPr lang="en-GB" dirty="0"/>
          </a:p>
          <a:p>
            <a:r>
              <a:rPr lang="en-GB" dirty="0"/>
              <a:t>The Intern Experience (2018). Hilton - Graduate Recruitment &amp; Talent Acquisition EMEA Internship. [online] Youtu.be. Available at: https://youtu.be/djDJhu3jX5w?si=kv2lD0dypd57YI_y [Accessed 27 Apr. 2026].</a:t>
            </a:r>
          </a:p>
          <a:p>
            <a:endParaRPr lang="en-GB" dirty="0"/>
          </a:p>
        </p:txBody>
      </p:sp>
      <p:sp>
        <p:nvSpPr>
          <p:cNvPr id="4" name="Slide Number Placeholder 3">
            <a:extLst>
              <a:ext uri="{FF2B5EF4-FFF2-40B4-BE49-F238E27FC236}">
                <a16:creationId xmlns:a16="http://schemas.microsoft.com/office/drawing/2014/main" id="{304AE4B2-DA2D-E99D-9B1F-1857638557E5}"/>
              </a:ext>
            </a:extLst>
          </p:cNvPr>
          <p:cNvSpPr>
            <a:spLocks noGrp="1"/>
          </p:cNvSpPr>
          <p:nvPr>
            <p:ph type="sldNum" sz="quarter" idx="12"/>
          </p:nvPr>
        </p:nvSpPr>
        <p:spPr/>
        <p:txBody>
          <a:bodyPr/>
          <a:lstStyle/>
          <a:p>
            <a:fld id="{791B7AAE-70AC-4E6C-A669-3B9DA1391C20}" type="slidenum">
              <a:rPr lang="en-GB" smtClean="0"/>
              <a:t>17</a:t>
            </a:fld>
            <a:endParaRPr lang="en-GB"/>
          </a:p>
        </p:txBody>
      </p:sp>
    </p:spTree>
    <p:extLst>
      <p:ext uri="{BB962C8B-B14F-4D97-AF65-F5344CB8AC3E}">
        <p14:creationId xmlns:p14="http://schemas.microsoft.com/office/powerpoint/2010/main" val="3360199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DA1DC-AE0E-0354-FEF1-FE4C4083F0CF}"/>
              </a:ext>
            </a:extLst>
          </p:cNvPr>
          <p:cNvSpPr>
            <a:spLocks noGrp="1"/>
          </p:cNvSpPr>
          <p:nvPr>
            <p:ph type="title"/>
          </p:nvPr>
        </p:nvSpPr>
        <p:spPr>
          <a:xfrm>
            <a:off x="6590662" y="4267832"/>
            <a:ext cx="4805996" cy="1297115"/>
          </a:xfrm>
        </p:spPr>
        <p:txBody>
          <a:bodyPr vert="horz" lIns="91440" tIns="45720" rIns="91440" bIns="45720" rtlCol="0" anchor="t">
            <a:normAutofit fontScale="90000"/>
          </a:bodyPr>
          <a:lstStyle/>
          <a:p>
            <a:r>
              <a:rPr lang="en-US" sz="8800" b="1" kern="1200" dirty="0">
                <a:solidFill>
                  <a:schemeClr val="tx2"/>
                </a:solidFill>
                <a:latin typeface="+mj-lt"/>
                <a:ea typeface="+mj-ea"/>
                <a:cs typeface="+mj-cs"/>
              </a:rPr>
              <a:t>The End </a:t>
            </a:r>
          </a:p>
        </p:txBody>
      </p:sp>
      <p:pic>
        <p:nvPicPr>
          <p:cNvPr id="8" name="Graphic 7" descr="Smiling Face with No Fill">
            <a:extLst>
              <a:ext uri="{FF2B5EF4-FFF2-40B4-BE49-F238E27FC236}">
                <a16:creationId xmlns:a16="http://schemas.microsoft.com/office/drawing/2014/main" id="{A8F6A3B9-7148-F539-C23E-3A92B5FEC9C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5" name="Group 1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6" name="Freeform: Shape 1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a:extLst>
              <a:ext uri="{FF2B5EF4-FFF2-40B4-BE49-F238E27FC236}">
                <a16:creationId xmlns:a16="http://schemas.microsoft.com/office/drawing/2014/main" id="{18F94E6B-4DBC-7013-A086-62D86F6F51E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791B7AAE-70AC-4E6C-A669-3B9DA1391C20}" type="slidenum">
              <a:rPr lang="en-US" smtClean="0">
                <a:solidFill>
                  <a:schemeClr val="tx1">
                    <a:tint val="75000"/>
                  </a:schemeClr>
                </a:solidFill>
              </a:rPr>
              <a:pPr>
                <a:spcAft>
                  <a:spcPts val="600"/>
                </a:spcAft>
              </a:pPr>
              <a:t>18</a:t>
            </a:fld>
            <a:endParaRPr lang="en-US">
              <a:solidFill>
                <a:schemeClr val="tx1">
                  <a:tint val="75000"/>
                </a:schemeClr>
              </a:solidFill>
            </a:endParaRPr>
          </a:p>
        </p:txBody>
      </p:sp>
    </p:spTree>
    <p:extLst>
      <p:ext uri="{BB962C8B-B14F-4D97-AF65-F5344CB8AC3E}">
        <p14:creationId xmlns:p14="http://schemas.microsoft.com/office/powerpoint/2010/main" val="4025864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2708</Words>
  <Application>Microsoft Office PowerPoint</Application>
  <PresentationFormat>Widescreen</PresentationFormat>
  <Paragraphs>204</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PowerPoint Presentation</vt:lpstr>
      <vt:lpstr>PowerPoint Presentation</vt:lpstr>
      <vt:lpstr>CONTENTS LIST :</vt:lpstr>
      <vt:lpstr>Introduction :</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References </vt:lpstr>
      <vt:lpstr>The 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Mehrnoosh Amani Tehrani (2502522)</dc:creator>
  <cp:lastModifiedBy>Matin Bagheri</cp:lastModifiedBy>
  <cp:revision>1</cp:revision>
  <dcterms:created xsi:type="dcterms:W3CDTF">2026-04-18T01:28:30Z</dcterms:created>
  <dcterms:modified xsi:type="dcterms:W3CDTF">2026-04-27T18:28:15Z</dcterms:modified>
</cp:coreProperties>
</file>