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6" d="100"/>
          <a:sy n="126" d="100"/>
        </p:scale>
        <p:origin x="-112"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cy-GB"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cy-GB" smtClean="0"/>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November 18, 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November 18, 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y-GB"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cy-GB" smtClean="0"/>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November 18, 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November 18, 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cy-GB"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cy-GB"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cy-GB"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November 18, 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1EFB012D-77A1-44B0-BB26-329BA1EE55C9}" type="datetime4">
              <a:rPr lang="en-US" smtClean="0"/>
              <a:pPr/>
              <a:t>November 18, 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November 18, 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y-GB"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cy-GB" smtClean="0"/>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November 18, 2018</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cy-GB" smtClean="0"/>
              <a:t>Drag picture to placeholder or click icon to add</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cy-GB"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November 18, 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A16C3AA4-67BE-44F7-809A-3582401494AF}" type="datetime4">
              <a:rPr lang="en-US" smtClean="0"/>
              <a:pPr/>
              <a:t>November 18, 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25172EEB-1769-4776-AD69-E7C1260563EB}" type="datetime4">
              <a:rPr lang="en-US" smtClean="0"/>
              <a:pPr/>
              <a:t>November 18, 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cy-GB"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November 18, 2018</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patheos.com/library/buddhism" TargetMode="External"/><Relationship Id="rId3" Type="http://schemas.openxmlformats.org/officeDocument/2006/relationships/hyperlink" Target="https://www.patheos.com/library/confucianis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oughtco.com/are-there-any-atheistic-religions-248415" TargetMode="External"/><Relationship Id="rId4" Type="http://schemas.openxmlformats.org/officeDocument/2006/relationships/hyperlink" Target="https://www.patheos.com/blogs/rationaldoubt/2014/09/humanistic-judaism-modernizing-an-ancient-religion/" TargetMode="External"/><Relationship Id="rId5" Type="http://schemas.openxmlformats.org/officeDocument/2006/relationships/hyperlink" Target="https://www.patheos.com/library/confucianism" TargetMode="External"/><Relationship Id="rId6" Type="http://schemas.openxmlformats.org/officeDocument/2006/relationships/hyperlink" Target="https://www.patheos.com/library/buddhism" TargetMode="External"/><Relationship Id="rId1" Type="http://schemas.openxmlformats.org/officeDocument/2006/relationships/slideLayout" Target="../slideLayouts/slideLayout2.xml"/><Relationship Id="rId2" Type="http://schemas.openxmlformats.org/officeDocument/2006/relationships/hyperlink" Target="https://www.patheos.com/blogs/camelswithhammers/2015/02/atheism-is-not-a-religion-but-there-should-be-atheistic-relig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solidFill>
                  <a:srgbClr val="FF00FF"/>
                </a:solidFill>
              </a:rPr>
              <a:t>Atheism in religions</a:t>
            </a:r>
            <a:endParaRPr lang="en-US" dirty="0">
              <a:solidFill>
                <a:srgbClr val="FF00FF"/>
              </a:solidFill>
            </a:endParaRPr>
          </a:p>
        </p:txBody>
      </p:sp>
      <p:sp>
        <p:nvSpPr>
          <p:cNvPr id="3" name="Subtitle 2"/>
          <p:cNvSpPr>
            <a:spLocks noGrp="1"/>
          </p:cNvSpPr>
          <p:nvPr>
            <p:ph type="subTitle" idx="1"/>
          </p:nvPr>
        </p:nvSpPr>
        <p:spPr/>
        <p:txBody>
          <a:bodyPr/>
          <a:lstStyle/>
          <a:p>
            <a:r>
              <a:rPr lang="en-US" dirty="0" smtClean="0">
                <a:solidFill>
                  <a:schemeClr val="accent3"/>
                </a:solidFill>
              </a:rPr>
              <a:t>Atheism and non-belief</a:t>
            </a:r>
            <a:endParaRPr lang="en-US" dirty="0">
              <a:solidFill>
                <a:schemeClr val="accent3"/>
              </a:solidFill>
            </a:endParaRPr>
          </a:p>
        </p:txBody>
      </p:sp>
    </p:spTree>
    <p:extLst>
      <p:ext uri="{BB962C8B-B14F-4D97-AF65-F5344CB8AC3E}">
        <p14:creationId xmlns:p14="http://schemas.microsoft.com/office/powerpoint/2010/main" val="2063918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0" dirty="0"/>
              <a:t>Atheism as a religion, spiritual Atheism, Atheistic NRMs</a:t>
            </a:r>
          </a:p>
          <a:p>
            <a:r>
              <a:rPr lang="en-GB" b="0" dirty="0"/>
              <a:t> </a:t>
            </a:r>
          </a:p>
          <a:p>
            <a:r>
              <a:rPr lang="en-GB" b="0" dirty="0"/>
              <a:t>But are there Atheist religions? And can a person who identifies as a Christian, for example, be an Atheist?</a:t>
            </a:r>
          </a:p>
          <a:p>
            <a:endParaRPr lang="en-US" dirty="0" smtClean="0"/>
          </a:p>
          <a:p>
            <a:pPr algn="ctr"/>
            <a:r>
              <a:rPr lang="en-GB" sz="2800" dirty="0">
                <a:solidFill>
                  <a:schemeClr val="accent2"/>
                </a:solidFill>
              </a:rPr>
              <a:t>an “atheistic religion” </a:t>
            </a:r>
            <a:r>
              <a:rPr lang="en-GB" sz="2800" dirty="0" smtClean="0">
                <a:solidFill>
                  <a:schemeClr val="accent2"/>
                </a:solidFill>
              </a:rPr>
              <a:t> - an oxymoron?</a:t>
            </a:r>
            <a:endParaRPr lang="en-US" sz="2800" dirty="0">
              <a:solidFill>
                <a:schemeClr val="accent2"/>
              </a:solidFill>
            </a:endParaRPr>
          </a:p>
        </p:txBody>
      </p:sp>
    </p:spTree>
    <p:extLst>
      <p:ext uri="{BB962C8B-B14F-4D97-AF65-F5344CB8AC3E}">
        <p14:creationId xmlns:p14="http://schemas.microsoft.com/office/powerpoint/2010/main" val="152384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a:buChar char="•"/>
            </a:pPr>
            <a:r>
              <a:rPr lang="en-US" b="0" dirty="0" smtClean="0"/>
              <a:t>Buddhists in England and Wales increased by a third (increasing since end of WW2), some migrants but mostly converts.  40% white.  But converts and migrants </a:t>
            </a:r>
            <a:r>
              <a:rPr lang="en-US" b="0" dirty="0" err="1" smtClean="0"/>
              <a:t>practise</a:t>
            </a:r>
            <a:r>
              <a:rPr lang="en-US" b="0" dirty="0" smtClean="0"/>
              <a:t> their Buddhism in diverse ways (Davie, 2015, 63)</a:t>
            </a:r>
          </a:p>
          <a:p>
            <a:endParaRPr lang="en-US" b="0" dirty="0"/>
          </a:p>
          <a:p>
            <a:r>
              <a:rPr lang="en-US" b="0" dirty="0" smtClean="0"/>
              <a:t>“</a:t>
            </a:r>
            <a:r>
              <a:rPr lang="mr-IN" b="0" dirty="0" smtClean="0"/>
              <a:t>…</a:t>
            </a:r>
            <a:r>
              <a:rPr lang="cy-GB" b="0" dirty="0" smtClean="0"/>
              <a:t>an even more radical question must be posed at this oint: that is to ask whether Buddhism should be considered a ‘religion’ at all? Given its emphasis on practice rather that [sic] belief and its essentially non-theistic nature, it is in some ways closer to the alternative spiritualities... Than it is to a world religion’ </a:t>
            </a:r>
            <a:r>
              <a:rPr lang="en-US" b="0" dirty="0"/>
              <a:t>(Davie, 2015, 63)</a:t>
            </a:r>
          </a:p>
          <a:p>
            <a:r>
              <a:rPr lang="en-US" b="0" dirty="0" smtClean="0"/>
              <a:t>Migrants </a:t>
            </a:r>
            <a:r>
              <a:rPr lang="mr-IN" b="0" dirty="0" smtClean="0"/>
              <a:t>–</a:t>
            </a:r>
            <a:r>
              <a:rPr lang="en-US" b="0" dirty="0" smtClean="0"/>
              <a:t> cultural roots, inherited</a:t>
            </a:r>
          </a:p>
          <a:p>
            <a:r>
              <a:rPr lang="en-US" b="0" dirty="0" smtClean="0"/>
              <a:t>Converts </a:t>
            </a:r>
            <a:r>
              <a:rPr lang="mr-IN" b="0" dirty="0" smtClean="0"/>
              <a:t>–</a:t>
            </a:r>
            <a:r>
              <a:rPr lang="en-US" b="0" dirty="0" smtClean="0"/>
              <a:t> personal responsibility.  Individualistic.</a:t>
            </a:r>
            <a:endParaRPr lang="en-US" b="0" dirty="0"/>
          </a:p>
        </p:txBody>
      </p:sp>
    </p:spTree>
    <p:extLst>
      <p:ext uri="{BB962C8B-B14F-4D97-AF65-F5344CB8AC3E}">
        <p14:creationId xmlns:p14="http://schemas.microsoft.com/office/powerpoint/2010/main" val="1248472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2"/>
                </a:solidFill>
              </a:rPr>
              <a:t>The New Atheists say</a:t>
            </a:r>
            <a:r>
              <a:rPr lang="mr-IN" dirty="0" smtClean="0">
                <a:solidFill>
                  <a:schemeClr val="accent2"/>
                </a:solidFill>
              </a:rPr>
              <a:t>…</a:t>
            </a:r>
            <a:endParaRPr lang="en-US" dirty="0">
              <a:solidFill>
                <a:schemeClr val="accent2"/>
              </a:solidFill>
            </a:endParaRPr>
          </a:p>
        </p:txBody>
      </p:sp>
      <p:sp>
        <p:nvSpPr>
          <p:cNvPr id="3" name="Content Placeholder 2"/>
          <p:cNvSpPr>
            <a:spLocks noGrp="1"/>
          </p:cNvSpPr>
          <p:nvPr>
            <p:ph idx="1"/>
          </p:nvPr>
        </p:nvSpPr>
        <p:spPr/>
        <p:txBody>
          <a:bodyPr>
            <a:normAutofit/>
          </a:bodyPr>
          <a:lstStyle/>
          <a:p>
            <a:r>
              <a:rPr lang="en-US" b="0" dirty="0" smtClean="0"/>
              <a:t>Dawkins (The God Delusion): “</a:t>
            </a:r>
            <a:r>
              <a:rPr lang="mr-IN" b="0" dirty="0" smtClean="0"/>
              <a:t>…</a:t>
            </a:r>
            <a:r>
              <a:rPr lang="cy-GB" b="0" dirty="0" smtClean="0"/>
              <a:t> there is something to be said for treating these [Buddhism and Confucianism] not as religion at all but as ethical systems or philosophies of life” (p59)</a:t>
            </a:r>
          </a:p>
          <a:p>
            <a:r>
              <a:rPr lang="cy-GB" b="0" dirty="0" smtClean="0"/>
              <a:t>Buddhism is seen as a ‘nice religion’ but it is not (p451)</a:t>
            </a:r>
          </a:p>
          <a:p>
            <a:endParaRPr lang="en-US" dirty="0" smtClean="0"/>
          </a:p>
        </p:txBody>
      </p:sp>
    </p:spTree>
    <p:extLst>
      <p:ext uri="{BB962C8B-B14F-4D97-AF65-F5344CB8AC3E}">
        <p14:creationId xmlns:p14="http://schemas.microsoft.com/office/powerpoint/2010/main" val="4148179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FF"/>
                </a:solidFill>
              </a:rPr>
              <a:t>The New Atheists say</a:t>
            </a:r>
            <a:r>
              <a:rPr lang="mr-IN" dirty="0">
                <a:solidFill>
                  <a:srgbClr val="FF00FF"/>
                </a:solidFill>
              </a:rPr>
              <a:t>…</a:t>
            </a:r>
            <a:endParaRPr lang="en-US" dirty="0">
              <a:solidFill>
                <a:srgbClr val="FF00FF"/>
              </a:solidFill>
            </a:endParaRPr>
          </a:p>
        </p:txBody>
      </p:sp>
      <p:sp>
        <p:nvSpPr>
          <p:cNvPr id="3" name="Content Placeholder 2"/>
          <p:cNvSpPr>
            <a:spLocks noGrp="1"/>
          </p:cNvSpPr>
          <p:nvPr>
            <p:ph idx="1"/>
          </p:nvPr>
        </p:nvSpPr>
        <p:spPr/>
        <p:txBody>
          <a:bodyPr/>
          <a:lstStyle/>
          <a:p>
            <a:r>
              <a:rPr lang="en-US" b="0" dirty="0"/>
              <a:t>Hitchens (God is Not Great): “Monotheistic chauvinism” (p53) but there is no ‘eastern solution’</a:t>
            </a:r>
            <a:r>
              <a:rPr lang="en-US" b="0" dirty="0" smtClean="0"/>
              <a:t>.</a:t>
            </a:r>
          </a:p>
          <a:p>
            <a:pPr>
              <a:buFont typeface="Arial"/>
              <a:buChar char="•"/>
            </a:pPr>
            <a:r>
              <a:rPr lang="en-US" b="0" dirty="0" smtClean="0"/>
              <a:t>Buddhism “</a:t>
            </a:r>
            <a:r>
              <a:rPr lang="mr-IN" b="0" dirty="0" smtClean="0"/>
              <a:t>…</a:t>
            </a:r>
            <a:r>
              <a:rPr lang="cy-GB" b="0" dirty="0" smtClean="0"/>
              <a:t> despises the mind and the free individual</a:t>
            </a:r>
            <a:r>
              <a:rPr lang="cy-GB" b="0" dirty="0"/>
              <a:t> </a:t>
            </a:r>
            <a:r>
              <a:rPr lang="cy-GB" b="0" dirty="0" smtClean="0"/>
              <a:t>... Preaches submission and resignation ... Regards life as a poor and transient thing...” (p204)</a:t>
            </a:r>
          </a:p>
          <a:p>
            <a:pPr>
              <a:buFont typeface="Arial"/>
              <a:buChar char="•"/>
            </a:pPr>
            <a:r>
              <a:rPr lang="cy-GB" b="0" dirty="0" smtClean="0"/>
              <a:t>“... They are still being asked to put their reason to sleep, and to disregard their minds along with their sandals” (p204).</a:t>
            </a:r>
            <a:endParaRPr lang="en-US" b="0" dirty="0"/>
          </a:p>
          <a:p>
            <a:pPr>
              <a:buFont typeface="Arial"/>
              <a:buChar char="•"/>
            </a:pPr>
            <a:r>
              <a:rPr lang="en-US" b="0" dirty="0"/>
              <a:t>Hinduism is monotheism.  All the named gods (Brahma, Vishnu, Shiva, Ganesh, </a:t>
            </a:r>
            <a:r>
              <a:rPr lang="en-US" b="0" dirty="0" err="1"/>
              <a:t>etc</a:t>
            </a:r>
            <a:r>
              <a:rPr lang="en-US" b="0" dirty="0"/>
              <a:t>)  are ‘just different manifestations or incarnations of the one God”.</a:t>
            </a:r>
          </a:p>
          <a:p>
            <a:pPr>
              <a:buFont typeface="Arial"/>
              <a:buChar char="•"/>
            </a:pPr>
            <a:r>
              <a:rPr lang="en-US" b="0" dirty="0"/>
              <a:t>Is the Trinity not polytheism?? 3 in 1 or 1 in 3?</a:t>
            </a:r>
          </a:p>
          <a:p>
            <a:pPr>
              <a:buFont typeface="Arial"/>
              <a:buChar char="•"/>
            </a:pPr>
            <a:r>
              <a:rPr lang="en-US" b="0" dirty="0"/>
              <a:t>All supernaturalism is wrong, but concentrates on the faith nearest him </a:t>
            </a:r>
            <a:r>
              <a:rPr lang="mr-IN" b="0" dirty="0"/>
              <a:t>–</a:t>
            </a:r>
            <a:r>
              <a:rPr lang="en-US" b="0" dirty="0"/>
              <a:t> Christianity: “</a:t>
            </a:r>
            <a:r>
              <a:rPr lang="mr-IN" b="0" dirty="0"/>
              <a:t>…</a:t>
            </a:r>
            <a:r>
              <a:rPr lang="cy-GB" b="0" dirty="0"/>
              <a:t> the form that impinges most threateningly on all our societies...” (p57) </a:t>
            </a:r>
            <a:r>
              <a:rPr lang="mr-IN" b="0" dirty="0"/>
              <a:t>–</a:t>
            </a:r>
            <a:r>
              <a:rPr lang="cy-GB" b="0" dirty="0"/>
              <a:t> monotheism.</a:t>
            </a:r>
            <a:endParaRPr lang="en-US" b="0" dirty="0"/>
          </a:p>
          <a:p>
            <a:endParaRPr lang="en-US" dirty="0"/>
          </a:p>
        </p:txBody>
      </p:sp>
    </p:spTree>
    <p:extLst>
      <p:ext uri="{BB962C8B-B14F-4D97-AF65-F5344CB8AC3E}">
        <p14:creationId xmlns:p14="http://schemas.microsoft.com/office/powerpoint/2010/main" val="2992007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US" b="0" dirty="0" err="1" smtClean="0"/>
              <a:t>Fincke</a:t>
            </a:r>
            <a:r>
              <a:rPr lang="en-US" b="0" dirty="0" smtClean="0"/>
              <a:t> (2015) </a:t>
            </a:r>
            <a:r>
              <a:rPr lang="en-GB" b="0" dirty="0" smtClean="0"/>
              <a:t>“</a:t>
            </a:r>
            <a:r>
              <a:rPr lang="en-GB" b="0" i="1" dirty="0"/>
              <a:t>Atheism</a:t>
            </a:r>
            <a:r>
              <a:rPr lang="en-GB" b="0" dirty="0"/>
              <a:t> does not automatically associate someone with other atheists the way membership in a religion does</a:t>
            </a:r>
            <a:r>
              <a:rPr lang="en-GB" b="0" dirty="0" smtClean="0"/>
              <a:t>”.   </a:t>
            </a:r>
          </a:p>
          <a:p>
            <a:endParaRPr lang="en-GB" b="0" dirty="0" smtClean="0"/>
          </a:p>
          <a:p>
            <a:pPr>
              <a:buFont typeface="Arial"/>
              <a:buChar char="•"/>
            </a:pPr>
            <a:r>
              <a:rPr lang="en-GB" b="0" dirty="0" smtClean="0"/>
              <a:t>“</a:t>
            </a:r>
            <a:r>
              <a:rPr lang="en-GB" b="0" dirty="0"/>
              <a:t>That’s not to say there can’t or shouldn’t be atheistic religions. I am not even denying their current existence! (They currently exist!) I actually </a:t>
            </a:r>
            <a:r>
              <a:rPr lang="en-GB" b="0" i="1" dirty="0"/>
              <a:t>want</a:t>
            </a:r>
            <a:r>
              <a:rPr lang="en-GB" b="0" dirty="0"/>
              <a:t> there to be atheistic religions! I support the existence of atheistic chaplains wherever there are religious ones. I support the creation of atheistic congregations. I have even flirted with the idea of becoming one sort or another of clergy for atheists. I’m not simply </a:t>
            </a:r>
            <a:r>
              <a:rPr lang="en-GB" b="0" i="1" dirty="0"/>
              <a:t>allergic</a:t>
            </a:r>
            <a:r>
              <a:rPr lang="en-GB" b="0" dirty="0"/>
              <a:t> to the concept of atheistic religion. I’m not afraid of some supposed hypocrisy or self-refutation were I to join an atheistic religion. Quite the opposite!”</a:t>
            </a:r>
          </a:p>
          <a:p>
            <a:r>
              <a:rPr lang="en-GB" b="0" dirty="0"/>
              <a:t> </a:t>
            </a:r>
            <a:endParaRPr lang="en-GB" b="0" dirty="0" smtClean="0"/>
          </a:p>
          <a:p>
            <a:pPr>
              <a:buFont typeface="Arial"/>
              <a:buChar char="•"/>
            </a:pPr>
            <a:r>
              <a:rPr lang="en-GB" b="0" dirty="0" smtClean="0"/>
              <a:t>“But even if some day atheist religions become </a:t>
            </a:r>
            <a:r>
              <a:rPr lang="en-GB" b="0" i="1" dirty="0" smtClean="0"/>
              <a:t>ubiquitous</a:t>
            </a:r>
            <a:r>
              <a:rPr lang="en-GB" b="0" dirty="0" smtClean="0"/>
              <a:t> we won’t be able to know whether a given atheist </a:t>
            </a:r>
            <a:r>
              <a:rPr lang="en-GB" b="0" i="1" dirty="0" smtClean="0"/>
              <a:t>is</a:t>
            </a:r>
            <a:r>
              <a:rPr lang="en-GB" b="0" dirty="0" smtClean="0"/>
              <a:t> religious or </a:t>
            </a:r>
            <a:r>
              <a:rPr lang="en-GB" b="0" i="1" dirty="0" smtClean="0"/>
              <a:t>which</a:t>
            </a:r>
            <a:r>
              <a:rPr lang="en-GB" b="0" dirty="0" smtClean="0"/>
              <a:t> religion they belong to </a:t>
            </a:r>
            <a:r>
              <a:rPr lang="en-GB" b="0" i="1" dirty="0" smtClean="0"/>
              <a:t>just</a:t>
            </a:r>
            <a:r>
              <a:rPr lang="en-GB" b="0" dirty="0" smtClean="0"/>
              <a:t> by knowing they’re an atheist, anymore than we can know whether a specific theist is religious or which religion they belong to just because they believe in God”.</a:t>
            </a:r>
          </a:p>
          <a:p>
            <a:endParaRPr lang="en-US" b="0" dirty="0"/>
          </a:p>
        </p:txBody>
      </p:sp>
    </p:spTree>
    <p:extLst>
      <p:ext uri="{BB962C8B-B14F-4D97-AF65-F5344CB8AC3E}">
        <p14:creationId xmlns:p14="http://schemas.microsoft.com/office/powerpoint/2010/main" val="3130560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GB" b="0" dirty="0" smtClean="0"/>
              <a:t>(</a:t>
            </a:r>
            <a:r>
              <a:rPr lang="en-GB" b="0" dirty="0" err="1" smtClean="0"/>
              <a:t>Fincke</a:t>
            </a:r>
            <a:r>
              <a:rPr lang="en-GB" b="0" dirty="0" smtClean="0"/>
              <a:t>, 2015) </a:t>
            </a:r>
          </a:p>
          <a:p>
            <a:pPr>
              <a:buFont typeface="Arial"/>
              <a:buChar char="•"/>
            </a:pPr>
            <a:r>
              <a:rPr lang="en-GB" b="0" dirty="0" smtClean="0"/>
              <a:t>“</a:t>
            </a:r>
            <a:r>
              <a:rPr lang="en-GB" b="0" dirty="0"/>
              <a:t>Right now there are many irreligious atheists and there are some religious atheists, including atheistic Universalist/Unitarians, atheistic Jews, atheistic Buddhists, atheistic Wiccans, and religious humanists (who are distinguishable from the self-</a:t>
            </a:r>
            <a:r>
              <a:rPr lang="en-GB" b="0" dirty="0" smtClean="0"/>
              <a:t>consciously </a:t>
            </a:r>
            <a:r>
              <a:rPr lang="en-GB" b="0" i="1" dirty="0" smtClean="0"/>
              <a:t>irreligious</a:t>
            </a:r>
            <a:r>
              <a:rPr lang="en-GB" b="0" dirty="0"/>
              <a:t> secular humanists)”.</a:t>
            </a:r>
          </a:p>
          <a:p>
            <a:r>
              <a:rPr lang="en-GB" b="0" dirty="0"/>
              <a:t> </a:t>
            </a:r>
          </a:p>
          <a:p>
            <a:pPr>
              <a:buFont typeface="Arial"/>
              <a:buChar char="•"/>
            </a:pPr>
            <a:r>
              <a:rPr lang="en-GB" b="0" dirty="0"/>
              <a:t>“And there are some members of the specifically atheist movement who are engaging in and developing practices and traditions that specifically try to </a:t>
            </a:r>
            <a:r>
              <a:rPr lang="en-GB" b="0" dirty="0" err="1" smtClean="0"/>
              <a:t>reappropriate</a:t>
            </a:r>
            <a:r>
              <a:rPr lang="en-GB" b="0" dirty="0" smtClean="0"/>
              <a:t> </a:t>
            </a:r>
            <a:r>
              <a:rPr lang="en-GB" b="0" dirty="0"/>
              <a:t>things associated with religion in a secular way. There are self-consciously atheistic congregations and Sunday Assemblies”.</a:t>
            </a:r>
          </a:p>
          <a:p>
            <a:r>
              <a:rPr lang="en-GB" b="0" dirty="0"/>
              <a:t> </a:t>
            </a:r>
          </a:p>
          <a:p>
            <a:pPr>
              <a:buFont typeface="Arial"/>
              <a:buChar char="•"/>
            </a:pPr>
            <a:r>
              <a:rPr lang="en-GB" b="0" dirty="0" err="1"/>
              <a:t>Fincke</a:t>
            </a:r>
            <a:r>
              <a:rPr lang="en-GB" b="0" dirty="0"/>
              <a:t> makes reference to “…atheists’ needs for things that </a:t>
            </a:r>
            <a:r>
              <a:rPr lang="en-GB" b="0" dirty="0" err="1"/>
              <a:t>supernaturalistic</a:t>
            </a:r>
            <a:r>
              <a:rPr lang="en-GB" b="0" dirty="0"/>
              <a:t> religions claim false proprietorship over–like moral community, emotion, ritual, charity, meditation, imagination…”.</a:t>
            </a:r>
          </a:p>
          <a:p>
            <a:endParaRPr lang="en-US" dirty="0"/>
          </a:p>
        </p:txBody>
      </p:sp>
    </p:spTree>
    <p:extLst>
      <p:ext uri="{BB962C8B-B14F-4D97-AF65-F5344CB8AC3E}">
        <p14:creationId xmlns:p14="http://schemas.microsoft.com/office/powerpoint/2010/main" val="401250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20000"/>
          </a:bodyPr>
          <a:lstStyle/>
          <a:p>
            <a:r>
              <a:rPr lang="en-US" b="0" dirty="0" err="1" smtClean="0"/>
              <a:t>ThoughtCo</a:t>
            </a:r>
            <a:r>
              <a:rPr lang="en-US" b="0" dirty="0" smtClean="0"/>
              <a:t>:</a:t>
            </a:r>
          </a:p>
          <a:p>
            <a:pPr marL="285750" indent="-285750">
              <a:buFont typeface="Arial"/>
              <a:buChar char="•"/>
            </a:pPr>
            <a:r>
              <a:rPr lang="en-GB" b="0" dirty="0"/>
              <a:t>Pagan atheists or atheistic pagans</a:t>
            </a:r>
            <a:br>
              <a:rPr lang="en-GB" b="0" dirty="0"/>
            </a:br>
            <a:endParaRPr lang="en-GB" b="0" dirty="0" smtClean="0"/>
          </a:p>
          <a:p>
            <a:pPr marL="285750" indent="-285750">
              <a:buFont typeface="Arial"/>
              <a:buChar char="•"/>
            </a:pPr>
            <a:r>
              <a:rPr lang="en-GB" b="0" dirty="0" smtClean="0"/>
              <a:t>Hindu </a:t>
            </a:r>
            <a:r>
              <a:rPr lang="en-GB" b="0" dirty="0"/>
              <a:t>Atheism</a:t>
            </a:r>
            <a:br>
              <a:rPr lang="en-GB" b="0" dirty="0"/>
            </a:br>
            <a:endParaRPr lang="en-GB" b="0" dirty="0" smtClean="0"/>
          </a:p>
          <a:p>
            <a:pPr marL="285750" indent="-285750">
              <a:buFont typeface="Arial"/>
              <a:buChar char="•"/>
            </a:pPr>
            <a:r>
              <a:rPr lang="en-GB" b="0" dirty="0" smtClean="0"/>
              <a:t>Buddhist </a:t>
            </a:r>
            <a:r>
              <a:rPr lang="en-GB" b="0" dirty="0"/>
              <a:t>Atheism</a:t>
            </a:r>
            <a:br>
              <a:rPr lang="en-GB" b="0" dirty="0"/>
            </a:br>
            <a:endParaRPr lang="en-GB" b="0" dirty="0" smtClean="0"/>
          </a:p>
          <a:p>
            <a:pPr marL="285750" indent="-285750">
              <a:buFont typeface="Arial"/>
              <a:buChar char="•"/>
            </a:pPr>
            <a:r>
              <a:rPr lang="en-GB" b="0" dirty="0" smtClean="0"/>
              <a:t>Jain </a:t>
            </a:r>
            <a:r>
              <a:rPr lang="en-GB" b="0" dirty="0"/>
              <a:t>Atheism</a:t>
            </a:r>
            <a:br>
              <a:rPr lang="en-GB" b="0" dirty="0"/>
            </a:br>
            <a:endParaRPr lang="en-GB" b="0" dirty="0" smtClean="0"/>
          </a:p>
          <a:p>
            <a:pPr marL="285750" indent="-285750">
              <a:buFont typeface="Arial"/>
              <a:buChar char="•"/>
            </a:pPr>
            <a:r>
              <a:rPr lang="en-GB" b="0" dirty="0" smtClean="0"/>
              <a:t>Confucian </a:t>
            </a:r>
            <a:r>
              <a:rPr lang="en-GB" b="0" dirty="0"/>
              <a:t>and Taoist Atheism</a:t>
            </a:r>
            <a:r>
              <a:rPr lang="en-GB" b="0" dirty="0"/>
              <a:t> </a:t>
            </a:r>
            <a:endParaRPr lang="en-GB" b="0" dirty="0" smtClean="0"/>
          </a:p>
          <a:p>
            <a:pPr marL="285750" indent="-285750">
              <a:buFont typeface="Arial"/>
              <a:buChar char="•"/>
            </a:pPr>
            <a:endParaRPr lang="en-GB" b="0" dirty="0" smtClean="0"/>
          </a:p>
          <a:p>
            <a:pPr>
              <a:buFont typeface="Arial"/>
              <a:buChar char="•"/>
            </a:pPr>
            <a:r>
              <a:rPr lang="en-GB" b="0" dirty="0"/>
              <a:t>Jewish Atheism</a:t>
            </a:r>
            <a:br>
              <a:rPr lang="en-GB" b="0" dirty="0"/>
            </a:br>
            <a:endParaRPr lang="en-GB" b="0" dirty="0" smtClean="0"/>
          </a:p>
          <a:p>
            <a:pPr>
              <a:buFont typeface="Arial"/>
              <a:buChar char="•"/>
            </a:pPr>
            <a:r>
              <a:rPr lang="en-GB" b="0" dirty="0"/>
              <a:t>Christian Atheism </a:t>
            </a:r>
            <a:br>
              <a:rPr lang="en-GB" b="0" dirty="0"/>
            </a:br>
            <a:endParaRPr lang="en-US" b="0" dirty="0"/>
          </a:p>
        </p:txBody>
      </p:sp>
    </p:spTree>
    <p:extLst>
      <p:ext uri="{BB962C8B-B14F-4D97-AF65-F5344CB8AC3E}">
        <p14:creationId xmlns:p14="http://schemas.microsoft.com/office/powerpoint/2010/main" val="2204357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60" y="151196"/>
            <a:ext cx="7520940" cy="4529281"/>
          </a:xfrm>
        </p:spPr>
        <p:txBody>
          <a:bodyPr>
            <a:normAutofit fontScale="92500" lnSpcReduction="10000"/>
          </a:bodyPr>
          <a:lstStyle/>
          <a:p>
            <a:pPr>
              <a:buFont typeface="Arial"/>
              <a:buChar char="•"/>
            </a:pPr>
            <a:r>
              <a:rPr lang="en-GB" b="0" dirty="0"/>
              <a:t>Linda </a:t>
            </a:r>
            <a:r>
              <a:rPr lang="en-GB" b="0" dirty="0" err="1"/>
              <a:t>Lascola</a:t>
            </a:r>
            <a:r>
              <a:rPr lang="en-GB" b="0" dirty="0"/>
              <a:t>, “Humanistic Judaism: Modernizing an Ancient Religion”, on Jeff </a:t>
            </a:r>
            <a:r>
              <a:rPr lang="en-GB" b="0" dirty="0" err="1"/>
              <a:t>Farlick’s</a:t>
            </a:r>
            <a:r>
              <a:rPr lang="en-GB" b="0" dirty="0"/>
              <a:t> </a:t>
            </a:r>
            <a:r>
              <a:rPr lang="en-GB" b="0" i="1" dirty="0"/>
              <a:t>Judaism Beyond God</a:t>
            </a:r>
            <a:r>
              <a:rPr lang="en-GB" b="0" dirty="0"/>
              <a:t>, a rabbi </a:t>
            </a:r>
            <a:r>
              <a:rPr lang="en-GB" b="0" dirty="0" smtClean="0"/>
              <a:t>becoming </a:t>
            </a:r>
            <a:r>
              <a:rPr lang="en-GB" b="0" dirty="0"/>
              <a:t>an atheist. (</a:t>
            </a:r>
            <a:r>
              <a:rPr lang="en-GB" b="0" dirty="0" err="1"/>
              <a:t>Farlick</a:t>
            </a:r>
            <a:r>
              <a:rPr lang="en-GB" b="0" dirty="0"/>
              <a:t> took over Wine’s congregation).  “Fortunately, I was not required to put my rabbinical work aside. In fact, my newly embraced secular humanism </a:t>
            </a:r>
            <a:r>
              <a:rPr lang="en-GB" b="0" dirty="0" err="1"/>
              <a:t>catalyzed</a:t>
            </a:r>
            <a:r>
              <a:rPr lang="en-GB" b="0" dirty="0"/>
              <a:t> the revival of my moribund career”.</a:t>
            </a:r>
          </a:p>
          <a:p>
            <a:pPr>
              <a:buFont typeface="Arial"/>
              <a:buChar char="•"/>
            </a:pPr>
            <a:r>
              <a:rPr lang="en-GB" b="0" dirty="0"/>
              <a:t>Outcry.  ‘Atheist rabbi’.  </a:t>
            </a:r>
            <a:r>
              <a:rPr lang="en-GB" b="0" dirty="0" err="1" smtClean="0"/>
              <a:t>Farlick</a:t>
            </a:r>
            <a:r>
              <a:rPr lang="en-GB" b="0" dirty="0" smtClean="0"/>
              <a:t> didn’t </a:t>
            </a:r>
            <a:r>
              <a:rPr lang="en-GB" b="0" dirty="0"/>
              <a:t>want his congregation called after what they </a:t>
            </a:r>
            <a:r>
              <a:rPr lang="en-GB" b="0" u="sng" dirty="0"/>
              <a:t>don’t</a:t>
            </a:r>
            <a:r>
              <a:rPr lang="en-GB" b="0" dirty="0"/>
              <a:t> believe.</a:t>
            </a:r>
          </a:p>
          <a:p>
            <a:pPr>
              <a:buFont typeface="Arial"/>
              <a:buChar char="•"/>
            </a:pPr>
            <a:r>
              <a:rPr lang="en-GB" b="0" dirty="0"/>
              <a:t>1963 Rabbi Sherwin Wine, first nontheistic Jewish congregation in the world</a:t>
            </a:r>
            <a:r>
              <a:rPr lang="en-GB" b="0" dirty="0" smtClean="0"/>
              <a:t>.  “</a:t>
            </a:r>
            <a:r>
              <a:rPr lang="en-GB" b="0" dirty="0"/>
              <a:t>Jewish atheists were nothing new. But no one had ever previously attempted to appropriate rituals and ceremonies associated with the religious aspects of Jewish life and adapt them to the needs of non-believers”.</a:t>
            </a:r>
          </a:p>
          <a:p>
            <a:pPr>
              <a:buFont typeface="Arial"/>
              <a:buChar char="•"/>
            </a:pPr>
            <a:r>
              <a:rPr lang="en-GB" b="0" dirty="0"/>
              <a:t>“Today I have the privilege of functioning as a rabbi in all of the ways that matter. I visit the sick. I preside over life cycle ceremonies. I teach. I speak about a wide range of Jewish and Humanistic topics. I do it all in the context of a community of committed Humanistic believers”</a:t>
            </a:r>
            <a:r>
              <a:rPr lang="en-GB" b="0" dirty="0" smtClean="0"/>
              <a:t>.</a:t>
            </a:r>
            <a:endParaRPr lang="en-GB" b="0" dirty="0"/>
          </a:p>
          <a:p>
            <a:pPr>
              <a:buFont typeface="Arial"/>
              <a:buChar char="•"/>
            </a:pPr>
            <a:r>
              <a:rPr lang="en-GB" b="0" dirty="0"/>
              <a:t>“I do not carry out my duties in the name of any kind of authority. My sole authority as a member of the clergy is educational. I represent no ancient wisdom and certainly no god. Rather, I represent my congregants to each other. I serve them as a community organizer and convener. I do for them what they don’t always have time to do for each other”.</a:t>
            </a:r>
          </a:p>
          <a:p>
            <a:endParaRPr lang="en-US" dirty="0"/>
          </a:p>
        </p:txBody>
      </p:sp>
    </p:spTree>
    <p:extLst>
      <p:ext uri="{BB962C8B-B14F-4D97-AF65-F5344CB8AC3E}">
        <p14:creationId xmlns:p14="http://schemas.microsoft.com/office/powerpoint/2010/main" val="4174178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Font typeface="Arial"/>
              <a:buChar char="•"/>
            </a:pPr>
            <a:r>
              <a:rPr lang="en-GB" b="0" dirty="0"/>
              <a:t>“Although Buddhism is a distinct religious tradition, many people in the contemporary West have adopted philosophical and practical aspects of Buddhism and incorporated them into their religious and social practices; thus there are people who identify themselves "Buddhist Christians," "Buddhist Jews," and "Buddhist Atheists" (“Buddhism”, </a:t>
            </a:r>
            <a:r>
              <a:rPr lang="en-GB" b="0" i="1" dirty="0" err="1"/>
              <a:t>Patheos</a:t>
            </a:r>
            <a:r>
              <a:rPr lang="en-GB" b="0" dirty="0"/>
              <a:t>, </a:t>
            </a:r>
            <a:r>
              <a:rPr lang="en-GB" b="0" u="sng" dirty="0">
                <a:hlinkClick r:id="rId2"/>
              </a:rPr>
              <a:t>https://www.patheos.com/library/</a:t>
            </a:r>
            <a:r>
              <a:rPr lang="en-GB" b="0" u="sng" dirty="0" smtClean="0">
                <a:hlinkClick r:id="rId2"/>
              </a:rPr>
              <a:t>buddhism</a:t>
            </a:r>
            <a:r>
              <a:rPr lang="en-GB" b="0" u="sng" dirty="0" smtClean="0"/>
              <a:t>)</a:t>
            </a:r>
            <a:r>
              <a:rPr lang="en-GB" b="0" dirty="0" smtClean="0"/>
              <a:t>  </a:t>
            </a:r>
            <a:endParaRPr lang="en-GB" b="0" dirty="0"/>
          </a:p>
          <a:p>
            <a:pPr>
              <a:buFont typeface="Arial"/>
              <a:buChar char="•"/>
            </a:pPr>
            <a:r>
              <a:rPr lang="en-GB" b="0" dirty="0"/>
              <a:t>“Some say Confucianism is not a religion, since there are no Confucian deities and no teachings about the afterlife. Confucius himself was a staunch supporter of ritual, however, and for many centuries there were state rituals associated with Confucianism. Most importantly, the Confucian tradition was instrumental in shaping Chinese social relationships and moral thought. Thus even without deities and a vision of salvation, Confucianism plays much the same role as religion does in other cultural contexts” “Confucianism”, </a:t>
            </a:r>
            <a:r>
              <a:rPr lang="en-GB" b="0" i="1" dirty="0" err="1"/>
              <a:t>Patheos</a:t>
            </a:r>
            <a:r>
              <a:rPr lang="en-GB" b="0" dirty="0"/>
              <a:t>, </a:t>
            </a:r>
            <a:r>
              <a:rPr lang="en-GB" b="0" u="sng" dirty="0">
                <a:hlinkClick r:id="rId3"/>
              </a:rPr>
              <a:t>https://www.patheos.com/library/</a:t>
            </a:r>
            <a:r>
              <a:rPr lang="en-GB" b="0" u="sng" dirty="0" smtClean="0">
                <a:hlinkClick r:id="rId3"/>
              </a:rPr>
              <a:t>confucianism</a:t>
            </a:r>
            <a:r>
              <a:rPr lang="en-GB" b="0" u="sng" dirty="0" smtClean="0"/>
              <a:t>)</a:t>
            </a:r>
            <a:r>
              <a:rPr lang="en-GB" b="0" dirty="0" smtClean="0"/>
              <a:t> </a:t>
            </a:r>
            <a:endParaRPr lang="en-GB" b="0" dirty="0"/>
          </a:p>
          <a:p>
            <a:endParaRPr lang="en-US" dirty="0"/>
          </a:p>
        </p:txBody>
      </p:sp>
    </p:spTree>
    <p:extLst>
      <p:ext uri="{BB962C8B-B14F-4D97-AF65-F5344CB8AC3E}">
        <p14:creationId xmlns:p14="http://schemas.microsoft.com/office/powerpoint/2010/main" val="55821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lvl="0"/>
            <a:r>
              <a:rPr lang="en-US" dirty="0" smtClean="0"/>
              <a:t>Quakers </a:t>
            </a:r>
            <a:r>
              <a:rPr lang="en-US" dirty="0"/>
              <a:t>who do not believe in the personal God of the Bible</a:t>
            </a:r>
            <a:r>
              <a:rPr lang="en-US" dirty="0" smtClean="0"/>
              <a:t>.</a:t>
            </a:r>
            <a:endParaRPr lang="en-GB" dirty="0"/>
          </a:p>
          <a:p>
            <a:pPr lvl="0"/>
            <a:r>
              <a:rPr lang="en-US" dirty="0" smtClean="0"/>
              <a:t>Unitarian Universalists: “</a:t>
            </a:r>
            <a:r>
              <a:rPr lang="en-GB" dirty="0"/>
              <a:t>Unitarian Universalism affirms and promotes seven Principles, grounded in the humanistic teachings of the world's religions. Our spirituality is unbounded, drawing from scripture and science, nature and philosophy, personal experience and ancient tradition as described in our six Sources” (Unitarian Universalist Association, https://</a:t>
            </a:r>
            <a:r>
              <a:rPr lang="en-GB" dirty="0" err="1"/>
              <a:t>www.uua.org</a:t>
            </a:r>
            <a:r>
              <a:rPr lang="en-GB" dirty="0"/>
              <a:t>/beliefs).</a:t>
            </a:r>
          </a:p>
          <a:p>
            <a:endParaRPr lang="en-US" dirty="0"/>
          </a:p>
        </p:txBody>
      </p:sp>
    </p:spTree>
    <p:extLst>
      <p:ext uri="{BB962C8B-B14F-4D97-AF65-F5344CB8AC3E}">
        <p14:creationId xmlns:p14="http://schemas.microsoft.com/office/powerpoint/2010/main" val="1596868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91440"/>
            <a:ext cx="7520940" cy="548640"/>
          </a:xfrm>
        </p:spPr>
        <p:txBody>
          <a:bodyPr/>
          <a:lstStyle/>
          <a:p>
            <a:r>
              <a:rPr lang="en-US" dirty="0" smtClean="0"/>
              <a:t>Bibliography</a:t>
            </a:r>
            <a:endParaRPr lang="en-US" dirty="0"/>
          </a:p>
        </p:txBody>
      </p:sp>
      <p:sp>
        <p:nvSpPr>
          <p:cNvPr id="3" name="Content Placeholder 2"/>
          <p:cNvSpPr>
            <a:spLocks noGrp="1"/>
          </p:cNvSpPr>
          <p:nvPr>
            <p:ph idx="1"/>
          </p:nvPr>
        </p:nvSpPr>
        <p:spPr>
          <a:xfrm>
            <a:off x="822960" y="640080"/>
            <a:ext cx="7520940" cy="4040397"/>
          </a:xfrm>
        </p:spPr>
        <p:txBody>
          <a:bodyPr>
            <a:normAutofit lnSpcReduction="10000"/>
          </a:bodyPr>
          <a:lstStyle/>
          <a:p>
            <a:pPr>
              <a:buFont typeface="Arial"/>
              <a:buChar char="•"/>
            </a:pPr>
            <a:r>
              <a:rPr lang="en-US" b="0" dirty="0" smtClean="0"/>
              <a:t>Davie, Grace </a:t>
            </a:r>
            <a:r>
              <a:rPr lang="en-US" b="0" i="1" dirty="0" smtClean="0"/>
              <a:t>Religion in Britain: A Persistent Paradox</a:t>
            </a:r>
            <a:r>
              <a:rPr lang="en-US" b="0" dirty="0" smtClean="0"/>
              <a:t>, Oxford, Blackwell, 2015</a:t>
            </a:r>
          </a:p>
          <a:p>
            <a:pPr>
              <a:buFont typeface="Arial"/>
              <a:buChar char="•"/>
            </a:pPr>
            <a:r>
              <a:rPr lang="en-US" b="0" dirty="0" smtClean="0"/>
              <a:t>Dawkins, </a:t>
            </a:r>
            <a:r>
              <a:rPr lang="en-US" b="0" i="1" dirty="0" smtClean="0"/>
              <a:t>The God Delusion</a:t>
            </a:r>
          </a:p>
          <a:p>
            <a:pPr>
              <a:buFont typeface="Arial"/>
              <a:buChar char="•"/>
            </a:pPr>
            <a:r>
              <a:rPr lang="en-US" b="0" dirty="0" smtClean="0"/>
              <a:t>Hitchens </a:t>
            </a:r>
            <a:r>
              <a:rPr lang="mr-IN" b="0" dirty="0" smtClean="0"/>
              <a:t>–</a:t>
            </a:r>
            <a:r>
              <a:rPr lang="en-US" b="0" dirty="0" smtClean="0"/>
              <a:t> </a:t>
            </a:r>
            <a:r>
              <a:rPr lang="en-US" b="0" i="1" dirty="0" smtClean="0"/>
              <a:t>God is Not Great</a:t>
            </a:r>
          </a:p>
          <a:p>
            <a:pPr>
              <a:buFont typeface="Arial"/>
              <a:buChar char="•"/>
            </a:pPr>
            <a:r>
              <a:rPr lang="en-US" b="0" dirty="0" err="1" smtClean="0"/>
              <a:t>Fincke</a:t>
            </a:r>
            <a:r>
              <a:rPr lang="en-US" b="0" dirty="0" smtClean="0"/>
              <a:t>, Daniel </a:t>
            </a:r>
            <a:r>
              <a:rPr lang="en-US" b="0" i="1" dirty="0" err="1" smtClean="0"/>
              <a:t>Patheos</a:t>
            </a:r>
            <a:r>
              <a:rPr lang="en-US" b="0" dirty="0" smtClean="0"/>
              <a:t>, “</a:t>
            </a:r>
            <a:r>
              <a:rPr lang="en-GB" b="0" dirty="0" smtClean="0"/>
              <a:t>Atheism </a:t>
            </a:r>
            <a:r>
              <a:rPr lang="en-GB" b="0" dirty="0"/>
              <a:t>Is </a:t>
            </a:r>
            <a:r>
              <a:rPr lang="en-GB" b="0" i="1" dirty="0"/>
              <a:t>Not</a:t>
            </a:r>
            <a:r>
              <a:rPr lang="en-GB" b="0" dirty="0"/>
              <a:t> A Religion. But There </a:t>
            </a:r>
            <a:r>
              <a:rPr lang="en-GB" b="0" i="1" dirty="0"/>
              <a:t>Should</a:t>
            </a:r>
            <a:r>
              <a:rPr lang="en-GB" b="0" dirty="0"/>
              <a:t> Be Atheistic </a:t>
            </a:r>
            <a:r>
              <a:rPr lang="en-GB" b="0" dirty="0" smtClean="0"/>
              <a:t>Religions”, </a:t>
            </a:r>
            <a:r>
              <a:rPr lang="en-GB" b="0" dirty="0"/>
              <a:t>12 February 2015, </a:t>
            </a:r>
            <a:r>
              <a:rPr lang="en-GB" b="0" u="sng" dirty="0">
                <a:solidFill>
                  <a:srgbClr val="FF00FF"/>
                </a:solidFill>
                <a:hlinkClick r:id="rId2"/>
              </a:rPr>
              <a:t>https://www.patheos.com/blogs/camelswithhammers/2015/02/atheism-is-not-a-religion-but-there-should-be-atheistic-religions/</a:t>
            </a:r>
            <a:r>
              <a:rPr lang="en-GB" b="0" dirty="0">
                <a:solidFill>
                  <a:srgbClr val="FF00FF"/>
                </a:solidFill>
              </a:rPr>
              <a:t> </a:t>
            </a:r>
          </a:p>
          <a:p>
            <a:pPr>
              <a:buFont typeface="Arial"/>
              <a:buChar char="•"/>
            </a:pPr>
            <a:r>
              <a:rPr lang="en-GB" b="0" dirty="0" err="1"/>
              <a:t>ThoughtCo</a:t>
            </a:r>
            <a:r>
              <a:rPr lang="en-GB" b="0" dirty="0"/>
              <a:t>, Are There Any Atheistic Religions? </a:t>
            </a:r>
            <a:r>
              <a:rPr lang="en-GB" b="0" u="sng" dirty="0">
                <a:hlinkClick r:id="rId3"/>
              </a:rPr>
              <a:t>https://www.thoughtco.com/are-there-any-atheistic-religions-248415</a:t>
            </a:r>
            <a:r>
              <a:rPr lang="en-GB" b="0" dirty="0"/>
              <a:t> </a:t>
            </a:r>
            <a:endParaRPr lang="en-GB" dirty="0"/>
          </a:p>
          <a:p>
            <a:pPr>
              <a:buFont typeface="Arial"/>
              <a:buChar char="•"/>
            </a:pPr>
            <a:r>
              <a:rPr lang="en-GB" b="0" dirty="0" err="1" smtClean="0"/>
              <a:t>Lascola</a:t>
            </a:r>
            <a:r>
              <a:rPr lang="en-GB" b="0" dirty="0"/>
              <a:t>, </a:t>
            </a:r>
            <a:r>
              <a:rPr lang="en-GB" b="0" dirty="0" smtClean="0"/>
              <a:t>Linda “</a:t>
            </a:r>
            <a:r>
              <a:rPr lang="en-GB" b="0" dirty="0"/>
              <a:t>Humanistic Judaism: Modernizing an Ancient Religion”, </a:t>
            </a:r>
            <a:r>
              <a:rPr lang="en-GB" b="0" dirty="0">
                <a:hlinkClick r:id="rId4"/>
              </a:rPr>
              <a:t>https://www.patheos.com/blogs/rationaldoubt/2014/09/humanistic-judaism-modernizing-an-ancient-religion</a:t>
            </a:r>
            <a:r>
              <a:rPr lang="en-GB" b="0" dirty="0" smtClean="0">
                <a:hlinkClick r:id="rId4"/>
              </a:rPr>
              <a:t>/</a:t>
            </a:r>
            <a:r>
              <a:rPr lang="en-GB" b="0" dirty="0" smtClean="0"/>
              <a:t> </a:t>
            </a:r>
          </a:p>
          <a:p>
            <a:pPr>
              <a:buFont typeface="Arial"/>
              <a:buChar char="•"/>
            </a:pPr>
            <a:r>
              <a:rPr lang="en-GB" b="0" dirty="0"/>
              <a:t>“Confucianism”, </a:t>
            </a:r>
            <a:r>
              <a:rPr lang="en-GB" b="0" i="1" dirty="0" err="1"/>
              <a:t>Patheos</a:t>
            </a:r>
            <a:r>
              <a:rPr lang="en-GB" b="0" dirty="0"/>
              <a:t>, </a:t>
            </a:r>
            <a:r>
              <a:rPr lang="en-GB" b="0" u="sng" dirty="0">
                <a:hlinkClick r:id="rId5"/>
              </a:rPr>
              <a:t>https://www.patheos.com/library/confucianism</a:t>
            </a:r>
            <a:r>
              <a:rPr lang="en-GB" b="0" dirty="0"/>
              <a:t> </a:t>
            </a:r>
            <a:endParaRPr lang="en-GB" b="0" dirty="0" smtClean="0"/>
          </a:p>
          <a:p>
            <a:pPr>
              <a:buFont typeface="Arial"/>
              <a:buChar char="•"/>
            </a:pPr>
            <a:r>
              <a:rPr lang="en-GB" b="0" dirty="0"/>
              <a:t>“Buddhism”, </a:t>
            </a:r>
            <a:r>
              <a:rPr lang="en-GB" b="0" i="1" dirty="0" err="1"/>
              <a:t>Patheos</a:t>
            </a:r>
            <a:r>
              <a:rPr lang="en-GB" b="0" dirty="0"/>
              <a:t>, </a:t>
            </a:r>
            <a:r>
              <a:rPr lang="en-GB" b="0" u="sng" dirty="0">
                <a:hlinkClick r:id="rId6"/>
              </a:rPr>
              <a:t>https://www.patheos.com/library/buddhism</a:t>
            </a:r>
            <a:r>
              <a:rPr lang="en-GB" b="0" dirty="0"/>
              <a:t> </a:t>
            </a:r>
            <a:endParaRPr lang="en-GB" b="0" dirty="0" smtClean="0"/>
          </a:p>
          <a:p>
            <a:pPr>
              <a:buFont typeface="Arial"/>
              <a:buChar char="•"/>
            </a:pPr>
            <a:endParaRPr lang="en-GB" b="0" dirty="0"/>
          </a:p>
          <a:p>
            <a:pPr>
              <a:buFont typeface="Arial"/>
              <a:buChar char="•"/>
            </a:pPr>
            <a:endParaRPr lang="en-US" b="0" dirty="0"/>
          </a:p>
        </p:txBody>
      </p:sp>
    </p:spTree>
    <p:extLst>
      <p:ext uri="{BB962C8B-B14F-4D97-AF65-F5344CB8AC3E}">
        <p14:creationId xmlns:p14="http://schemas.microsoft.com/office/powerpoint/2010/main" val="3058291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Angles">
  <a:themeElements>
    <a:clrScheme name="Custom 2">
      <a:dk1>
        <a:sysClr val="windowText" lastClr="000000"/>
      </a:dk1>
      <a:lt1>
        <a:sysClr val="window" lastClr="FFFFFF"/>
      </a:lt1>
      <a:dk2>
        <a:srgbClr val="465E9C"/>
      </a:dk2>
      <a:lt2>
        <a:srgbClr val="800080"/>
      </a:lt2>
      <a:accent1>
        <a:srgbClr val="FDA023"/>
      </a:accent1>
      <a:accent2>
        <a:srgbClr val="FF00FF"/>
      </a:accent2>
      <a:accent3>
        <a:srgbClr val="71685C"/>
      </a:accent3>
      <a:accent4>
        <a:srgbClr val="64A73B"/>
      </a:accent4>
      <a:accent5>
        <a:srgbClr val="EB5605"/>
      </a:accent5>
      <a:accent6>
        <a:srgbClr val="B9CA1A"/>
      </a:accent6>
      <a:hlink>
        <a:srgbClr val="D83E2C"/>
      </a:hlink>
      <a:folHlink>
        <a:srgbClr val="ED7D2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Angles.thmx</Template>
  <TotalTime>55</TotalTime>
  <Words>833</Words>
  <Application>Microsoft Macintosh PowerPoint</Application>
  <PresentationFormat>On-screen Show (4:3)</PresentationFormat>
  <Paragraphs>60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Angles</vt:lpstr>
      <vt:lpstr>Atheism in religions</vt:lpstr>
      <vt:lpstr>PowerPoint Presentation</vt:lpstr>
      <vt:lpstr>PowerPoint Presentation</vt:lpstr>
      <vt:lpstr>The New Atheists say…</vt:lpstr>
      <vt:lpstr>The New Atheists say…</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Atheism in religions</dc:title>
  <dc:creator>Sarah</dc:creator>
  <cp:lastModifiedBy>Sarah</cp:lastModifiedBy>
  <cp:revision>9</cp:revision>
  <dcterms:created xsi:type="dcterms:W3CDTF">2018-11-18T23:24:57Z</dcterms:created>
  <dcterms:modified xsi:type="dcterms:W3CDTF">2018-11-19T00:20:31Z</dcterms:modified>
</cp:coreProperties>
</file>