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9" r:id="rId3"/>
    <p:sldId id="257" r:id="rId4"/>
    <p:sldId id="267" r:id="rId5"/>
    <p:sldId id="266" r:id="rId6"/>
    <p:sldId id="265" r:id="rId7"/>
    <p:sldId id="264" r:id="rId8"/>
    <p:sldId id="263" r:id="rId9"/>
    <p:sldId id="262" r:id="rId10"/>
    <p:sldId id="261" r:id="rId11"/>
    <p:sldId id="260" r:id="rId12"/>
    <p:sldId id="259"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41" autoAdjust="0"/>
  </p:normalViewPr>
  <p:slideViewPr>
    <p:cSldViewPr>
      <p:cViewPr varScale="1">
        <p:scale>
          <a:sx n="77" d="100"/>
          <a:sy n="77" d="100"/>
        </p:scale>
        <p:origin x="161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BC1F92-6AAA-46CB-AF73-F3AEB83553E8}" type="datetimeFigureOut">
              <a:rPr lang="en-US" smtClean="0"/>
              <a:pPr/>
              <a:t>6/18/2022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4A6301-3679-40CB-81EA-784C506D082F}"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term motivation is associated with the desire to perform a fixed goal and arrange the procedures to achieve that goal in a suitable manner. It is said to be a driven force that is directly interconnected with the human behavioural prospects. The social connection and the mental satisfaction are adequately explained in terms of the setting and the several necessary aspects of the motivation. </a:t>
            </a:r>
            <a:r>
              <a:rPr lang="en-US" sz="1800" kern="1200" dirty="0">
                <a:solidFill>
                  <a:schemeClr val="tx1"/>
                </a:solidFill>
                <a:latin typeface="Times New Roman" pitchFamily="18" charset="0"/>
                <a:ea typeface="+mn-ea"/>
                <a:cs typeface="Times New Roman" pitchFamily="18" charset="0"/>
              </a:rPr>
              <a:t>Motivation in the workplace is directly associated with the working performance of the employee which can help the company to increase the performance and solve the arising problems in the organization. Generally motivation is considered a very important part of an organization that helps to attract the employee in order to increase the productivity level in the working place.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Two major heads of motivation can be explained as intrinsic and extrinsic forms of motivation that tends to make fulfilling the demands of a human being. The completion of the motivation is associated with power, adventure, security, adventure and achievement of the persons. The perspective of extensive motivation is related with certain incentives such as providing fame, money or praise that facilitate in motivating the employees to do specific activities. </a:t>
            </a:r>
            <a:r>
              <a:rPr lang="en-US" sz="1800" kern="1200" dirty="0">
                <a:solidFill>
                  <a:schemeClr val="tx1"/>
                </a:solidFill>
                <a:latin typeface="Times New Roman" pitchFamily="18" charset="0"/>
                <a:ea typeface="+mn-ea"/>
                <a:cs typeface="Times New Roman" pitchFamily="18" charset="0"/>
              </a:rPr>
              <a:t>Extrinsic motivation is when an employee in the workplace is motivated by the employer or external parties that it can earn an external reward such as “offering cash bonus, financial incentive, the unconventional incentive, lifestyle benefits and other bonuses”.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main aspects of intrinsic motivation are interconnected with making some particular act of providing something which is not related with the external rewards. The intrinsic motivations are providing comprehensive knowledge and self optimization. </a:t>
            </a:r>
            <a:r>
              <a:rPr lang="en-US" sz="1800" kern="1200" dirty="0">
                <a:solidFill>
                  <a:schemeClr val="tx1"/>
                </a:solidFill>
                <a:latin typeface="Times New Roman" pitchFamily="18" charset="0"/>
                <a:ea typeface="+mn-ea"/>
                <a:cs typeface="Times New Roman" pitchFamily="18" charset="0"/>
              </a:rPr>
              <a:t>On the other hand it can be said that an employee can be rewarded if it can increase the productivity of the company. On the other hand, the intrinsic motivation is that an employee or a person does the work without expecting any external reward by its employer.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In the development of a vehicle, the extrinsic motivation to perform the role of the vehicle development is that the employees will be able to receive the rewards from the organization. Whereas, the intrinsic motivation in this perspective is to concentrate on making development as it helps in increasing the overall efficiency of the employees as well as it will positively help the organization. </a:t>
            </a:r>
            <a:r>
              <a:rPr lang="en-US" sz="1800" kern="1200" dirty="0">
                <a:solidFill>
                  <a:schemeClr val="tx1"/>
                </a:solidFill>
                <a:latin typeface="Times New Roman" pitchFamily="18" charset="0"/>
                <a:ea typeface="+mn-ea"/>
                <a:cs typeface="Times New Roman" pitchFamily="18" charset="0"/>
              </a:rPr>
              <a:t>Extrinsic motivation in the workplace is that where an employee works to get extra rewards for his employer. The examples can be considered extrinsic motivation which is “going to the workplace to earn money, studying to get more marks”. Extrinsic motivation is an important part of motivation that can help to increase the productivity of the company. Further, it can generate the competition level in the employee that initially helps to increase the production level.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6</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other differences that can be explained are that the constant motivation needs to be raised as it will help in evaluating the various types’ requirements of the organization. However, in intrinsic motivation the participants are already interested in participating in the role. The feedback needs to be provided in extrinsic motivation as it plays the role as a feedback giver in this factor. The internal level of motivation is increased based on increasing the total number of the requirement and job role observed of a vehicle developer. </a:t>
            </a:r>
            <a:r>
              <a:rPr lang="en-US" sz="1800" kern="1200" dirty="0">
                <a:solidFill>
                  <a:schemeClr val="tx1"/>
                </a:solidFill>
                <a:latin typeface="Times New Roman" pitchFamily="18" charset="0"/>
                <a:ea typeface="+mn-ea"/>
                <a:cs typeface="Times New Roman" pitchFamily="18" charset="0"/>
              </a:rPr>
              <a:t>The intrinsic motivation is the total opposite of extrinsic motivation, where the employee or a person does its work without expecting any rewards from its employer. It has been seen that the intrinsic motivation has a low level of competition as compared to the extrinsic motivation. The employee works efficiently to get more extra reward form its employer or higher person.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vehicle developer can be motivated within the organization with the help of fulfilling the necessary needs and proving effective motivations. The activation of the necessary goals and constant participation of fulfilling the demands into the workplace has been able to motivate the employees at work. </a:t>
            </a:r>
            <a:r>
              <a:rPr lang="en-US" sz="1800" kern="1200" dirty="0">
                <a:solidFill>
                  <a:schemeClr val="tx1"/>
                </a:solidFill>
                <a:latin typeface="Times New Roman" pitchFamily="18" charset="0"/>
                <a:ea typeface="+mn-ea"/>
                <a:cs typeface="Times New Roman" pitchFamily="18" charset="0"/>
              </a:rPr>
              <a:t>Generally, personal motivation is also known as intrinsic motivation. It can be said that a person does the work as per his desired satisfaction and his personal needs. The employee of the company can motivate itself in order to fulfill the desired goals of the company and also the needs. A good working environment and workplace is also able to motivate the employee.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major advantages of the extrinsic and intrinsic motivation are that it helps in putting the human resource into the action. The overall level of efficiency can be maintained as well as it helps in building a friendly relationship with the various departments of the organization. The improvisation of the financial activities and the various aspects of the sequential approach have been taken to improve the financial techniques and strategies of the organization to motivate the employees. </a:t>
            </a:r>
            <a:r>
              <a:rPr lang="en-US" sz="1800" kern="1200" dirty="0">
                <a:solidFill>
                  <a:schemeClr val="tx1"/>
                </a:solidFill>
                <a:latin typeface="Times New Roman" pitchFamily="18" charset="0"/>
                <a:ea typeface="+mn-ea"/>
                <a:cs typeface="Times New Roman" pitchFamily="18" charset="0"/>
              </a:rPr>
              <a:t>It can be said that motivation is an important part of an organization that helps to increase productivity. A good level of motivation in the company will help to push human resources into action, further it will be able to enhance the overall efficiency and performance of employees and that will help to increase the productivity of the company.</a:t>
            </a:r>
          </a:p>
        </p:txBody>
      </p:sp>
      <p:sp>
        <p:nvSpPr>
          <p:cNvPr id="4" name="Slide Number Placeholder 3"/>
          <p:cNvSpPr>
            <a:spLocks noGrp="1"/>
          </p:cNvSpPr>
          <p:nvPr>
            <p:ph type="sldNum" sz="quarter" idx="10"/>
          </p:nvPr>
        </p:nvSpPr>
        <p:spPr/>
        <p:txBody>
          <a:bodyPr/>
          <a:lstStyle/>
          <a:p>
            <a:fld id="{1F4A6301-3679-40CB-81EA-784C506D082F}" type="slidenum">
              <a:rPr lang="en-US" smtClean="0"/>
              <a:pPr/>
              <a:t>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rumors are spreading very quickly as it is one of the negative perspectives of the motivation as it does not make any kind of sense of improving the potential level of motivation into the employees. </a:t>
            </a:r>
            <a:r>
              <a:rPr lang="en-US" sz="1800" kern="1200" dirty="0">
                <a:solidFill>
                  <a:schemeClr val="tx1"/>
                </a:solidFill>
                <a:latin typeface="Times New Roman" pitchFamily="18" charset="0"/>
                <a:ea typeface="+mn-ea"/>
                <a:cs typeface="Times New Roman" pitchFamily="18" charset="0"/>
              </a:rPr>
              <a:t>It has been seen that most of the time the employees work fast in order to get a reward from their employer, and they make so many mistakes that affect the productivity and quality of the product. Further, such mistakes that affect the morale and image of the company to deliver. It has been seen that there is no cooperation from the unmotivated employee of the company. </a:t>
            </a:r>
          </a:p>
        </p:txBody>
      </p:sp>
      <p:sp>
        <p:nvSpPr>
          <p:cNvPr id="4" name="Slide Number Placeholder 3"/>
          <p:cNvSpPr>
            <a:spLocks noGrp="1"/>
          </p:cNvSpPr>
          <p:nvPr>
            <p:ph type="sldNum" sz="quarter" idx="10"/>
          </p:nvPr>
        </p:nvSpPr>
        <p:spPr/>
        <p:txBody>
          <a:bodyPr/>
          <a:lstStyle/>
          <a:p>
            <a:fld id="{1F4A6301-3679-40CB-81EA-784C506D082F}" type="slidenum">
              <a:rPr lang="en-US" smtClean="0"/>
              <a:pPr/>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extrinsic approach of motivating employees is more fruitful that the intrinsic approach as it is not possible for the employees to make constant support to the employees without proving the rewards. </a:t>
            </a:r>
            <a:r>
              <a:rPr lang="en-US" sz="1800" kern="1200" dirty="0">
                <a:solidFill>
                  <a:schemeClr val="tx1"/>
                </a:solidFill>
                <a:latin typeface="Times New Roman" pitchFamily="18" charset="0"/>
                <a:ea typeface="+mn-ea"/>
                <a:cs typeface="Times New Roman" pitchFamily="18" charset="0"/>
              </a:rPr>
              <a:t>It can be said that motivation has the ability to increase the overall productivity of the company. Also the extrinsic motivation can help to increase the competitiveness in the employee in the workplace.</a:t>
            </a:r>
          </a:p>
        </p:txBody>
      </p:sp>
      <p:sp>
        <p:nvSpPr>
          <p:cNvPr id="4" name="Slide Number Placeholder 3"/>
          <p:cNvSpPr>
            <a:spLocks noGrp="1"/>
          </p:cNvSpPr>
          <p:nvPr>
            <p:ph type="sldNum" sz="quarter" idx="10"/>
          </p:nvPr>
        </p:nvSpPr>
        <p:spPr/>
        <p:txBody>
          <a:bodyPr/>
          <a:lstStyle/>
          <a:p>
            <a:fld id="{1F4A6301-3679-40CB-81EA-784C506D082F}" type="slidenum">
              <a:rPr lang="en-US" smtClean="0"/>
              <a:pPr/>
              <a:t>11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6/18/2022</a:t>
            </a:fld>
            <a:endParaRPr lang="en-US"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6/18/2022</a:t>
            </a:fld>
            <a:endParaRPr lang="en-US" dirty="0"/>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dirty="0"/>
          </a:p>
        </p:txBody>
      </p:sp>
      <p:sp>
        <p:nvSpPr>
          <p:cNvPr id="10" name="Footer Placeholder 9"/>
          <p:cNvSpPr>
            <a:spLocks noGrp="1"/>
          </p:cNvSpPr>
          <p:nvPr>
            <p:ph type="ftr" sz="quarter" idx="16"/>
          </p:nvPr>
        </p:nvSpPr>
        <p:spPr/>
        <p:txBody>
          <a:bodyPr rtlCol="0"/>
          <a:lstStyle/>
          <a:p>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6/18/2022</a:t>
            </a:fld>
            <a:endParaRPr lang="en-US"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6/18/2022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6/18/2022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D8BD707-D9CF-40AE-B4C6-C98DA3205C09}" type="datetimeFigureOut">
              <a:rPr lang="en-US" smtClean="0"/>
              <a:pPr/>
              <a:t>6/18/2022</a:t>
            </a:fld>
            <a:endParaRPr lang="en-US" dirty="0"/>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dirty="0"/>
          </a:p>
        </p:txBody>
      </p:sp>
      <p:sp>
        <p:nvSpPr>
          <p:cNvPr id="8" name="Footer Placeholder 7"/>
          <p:cNvSpPr>
            <a:spLocks noGrp="1"/>
          </p:cNvSpPr>
          <p:nvPr>
            <p:ph type="ftr" sz="quarter" idx="12"/>
          </p:nvPr>
        </p:nvSpPr>
        <p:spPr/>
        <p:txBody>
          <a:bodyPr rtlCol="0"/>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6/18/2022</a:t>
            </a:fld>
            <a:endParaRPr lang="en-US" dirty="0"/>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dirty="0"/>
          </a:p>
        </p:txBody>
      </p:sp>
      <p:sp>
        <p:nvSpPr>
          <p:cNvPr id="23" name="Footer Placeholder 22"/>
          <p:cNvSpPr>
            <a:spLocks noGrp="1"/>
          </p:cNvSpPr>
          <p:nvPr>
            <p:ph type="ftr" sz="quarter" idx="16"/>
          </p:nvPr>
        </p:nvSpPr>
        <p:spPr/>
        <p:txBody>
          <a:bodyPr rtlCol="0"/>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dirty="0"/>
              <a:t>Click icon to add picture</a:t>
            </a:r>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6/18/2022</a:t>
            </a:fld>
            <a:endParaRPr lang="en-US" dirty="0"/>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dirty="0"/>
          </a:p>
        </p:txBody>
      </p:sp>
      <p:sp>
        <p:nvSpPr>
          <p:cNvPr id="21" name="Footer Placeholder 20"/>
          <p:cNvSpPr>
            <a:spLocks noGrp="1"/>
          </p:cNvSpPr>
          <p:nvPr>
            <p:ph type="ftr" sz="quarter" idx="12"/>
          </p:nvPr>
        </p:nvSpPr>
        <p:spPr/>
        <p:txBody>
          <a:bodyPr rtlCol="0"/>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6/18/2022</a:t>
            </a:fld>
            <a:endParaRPr lang="en-US"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stretch>
            <a:fillRect l="-16000" r="-1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441575"/>
          </a:xfrm>
        </p:spPr>
        <p:txBody>
          <a:bodyPr/>
          <a:lstStyle/>
          <a:p>
            <a:pPr algn="ctr"/>
            <a:r>
              <a:rPr lang="en-US" sz="4000" dirty="0">
                <a:solidFill>
                  <a:schemeClr val="tx1"/>
                </a:solidFill>
                <a:latin typeface="Times New Roman" pitchFamily="18" charset="0"/>
                <a:cs typeface="Times New Roman" pitchFamily="18" charset="0"/>
              </a:rPr>
              <a:t>Developing relationships and workplace achievement</a:t>
            </a:r>
            <a:br>
              <a:rPr lang="en-US" sz="4000" dirty="0">
                <a:solidFill>
                  <a:schemeClr val="tx1"/>
                </a:solidFill>
                <a:latin typeface="Times New Roman" pitchFamily="18" charset="0"/>
                <a:cs typeface="Times New Roman" pitchFamily="18" charset="0"/>
              </a:rPr>
            </a:br>
            <a:r>
              <a:rPr lang="en-US" sz="4000" dirty="0">
                <a:solidFill>
                  <a:schemeClr val="tx1"/>
                </a:solidFill>
                <a:latin typeface="Times New Roman" pitchFamily="18" charset="0"/>
                <a:cs typeface="Times New Roman" pitchFamily="18" charset="0"/>
              </a:rPr>
              <a:t>bmsw5102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381000"/>
            <a:ext cx="8229600" cy="5745163"/>
          </a:xfrm>
        </p:spPr>
        <p:txBody>
          <a:bodyPr>
            <a:normAutofit/>
          </a:bodyPr>
          <a:lstStyle/>
          <a:p>
            <a:pPr algn="ctr">
              <a:lnSpc>
                <a:spcPct val="150000"/>
              </a:lnSpc>
              <a:buNone/>
            </a:pPr>
            <a:r>
              <a:rPr lang="en-US" sz="2400" b="1" dirty="0">
                <a:latin typeface="Times New Roman" pitchFamily="18" charset="0"/>
                <a:cs typeface="Times New Roman" pitchFamily="18" charset="0"/>
              </a:rPr>
              <a:t>TABLE OF CONTENTS </a:t>
            </a:r>
          </a:p>
          <a:p>
            <a:pPr algn="just">
              <a:lnSpc>
                <a:spcPct val="150000"/>
              </a:lnSpc>
            </a:pPr>
            <a:r>
              <a:rPr lang="en-GB" sz="1800" dirty="0">
                <a:latin typeface="Times New Roman" pitchFamily="18" charset="0"/>
                <a:cs typeface="Times New Roman" pitchFamily="18" charset="0"/>
              </a:rPr>
              <a:t>Introduction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Extrinsic and intrinsic motivation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Differences in extrinsic and intrinsic motivation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Personal motivation at work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Advantages of motivations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Disadvantages of motivations </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Conclusion  </a:t>
            </a:r>
            <a:endParaRPr lang="en-US" sz="1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a:bodyPr>
          <a:lstStyle/>
          <a:p>
            <a:pPr algn="ctr"/>
            <a:r>
              <a:rPr lang="en-GB" sz="2400" b="1" dirty="0">
                <a:solidFill>
                  <a:schemeClr val="tx1"/>
                </a:solidFill>
                <a:latin typeface="Times New Roman" pitchFamily="18" charset="0"/>
                <a:cs typeface="Times New Roman" pitchFamily="18" charset="0"/>
              </a:rPr>
              <a:t>INTRODUCTION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Motivation is associated with the desire to perform a fixed goal (</a:t>
            </a:r>
            <a:r>
              <a:rPr lang="en-US" sz="1800" dirty="0">
                <a:latin typeface="Times New Roman" pitchFamily="18" charset="0"/>
                <a:cs typeface="Times New Roman" pitchFamily="18" charset="0"/>
              </a:rPr>
              <a:t>Paais and Pattiruhu, 2020</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Interconnected with the human behavioural prospects</a:t>
            </a:r>
          </a:p>
          <a:p>
            <a:pPr algn="just"/>
            <a:r>
              <a:rPr lang="en-GB" sz="1800" dirty="0">
                <a:latin typeface="Times New Roman" pitchFamily="18" charset="0"/>
                <a:cs typeface="Times New Roman" pitchFamily="18" charset="0"/>
              </a:rPr>
              <a:t>Generally motivation is considered a very important part of an organization (</a:t>
            </a:r>
            <a:r>
              <a:rPr lang="en-US" sz="1800" dirty="0">
                <a:latin typeface="Times New Roman" pitchFamily="18" charset="0"/>
                <a:cs typeface="Times New Roman" pitchFamily="18" charset="0"/>
              </a:rPr>
              <a:t>Bail on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2021</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GB"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a:p>
            <a:pPr algn="just"/>
            <a:endParaRPr lang="en-US" sz="1800" dirty="0">
              <a:latin typeface="Times New Roman" pitchFamily="18" charset="0"/>
              <a:cs typeface="Times New Roman" pitchFamily="18" charset="0"/>
            </a:endParaRPr>
          </a:p>
        </p:txBody>
      </p:sp>
      <p:pic>
        <p:nvPicPr>
          <p:cNvPr id="5" name="Picture 4" descr="Work Motivation: 10 Ways to Keep Your Team Inspired"/>
          <p:cNvPicPr/>
          <p:nvPr/>
        </p:nvPicPr>
        <p:blipFill>
          <a:blip r:embed="rId3" cstate="print"/>
          <a:srcRect/>
          <a:stretch>
            <a:fillRect/>
          </a:stretch>
        </p:blipFill>
        <p:spPr bwMode="auto">
          <a:xfrm>
            <a:off x="4876800" y="1676400"/>
            <a:ext cx="3564883" cy="20383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290" name="Rectangle 2"/>
          <p:cNvSpPr>
            <a:spLocks noChangeArrowheads="1"/>
          </p:cNvSpPr>
          <p:nvPr/>
        </p:nvSpPr>
        <p:spPr bwMode="auto">
          <a:xfrm>
            <a:off x="4876800" y="3962400"/>
            <a:ext cx="36576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itchFamily="18" charset="0"/>
                <a:ea typeface="Arial" pitchFamily="34" charset="0"/>
                <a:cs typeface="Times New Roman" pitchFamily="18" charset="0"/>
              </a:rPr>
              <a:t>https://www.betterup.com/blog/work-motivation-how-to-keep-your-people-inspired</a:t>
            </a:r>
            <a:endParaRPr kumimoji="0" lang="en-GB" sz="1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EXTRINSIC AND INTRINSIC MOTIVATION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Motivation can be explained as intrinsic and extrinsic forms</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Motivation is associated with power, adventure, security, adventure and achievements (</a:t>
            </a:r>
            <a:r>
              <a:rPr lang="en-US" sz="1800" dirty="0">
                <a:latin typeface="Times New Roman" pitchFamily="18" charset="0"/>
                <a:cs typeface="Times New Roman" pitchFamily="18" charset="0"/>
              </a:rPr>
              <a:t>Puspitarini and Hanif, 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Extrinsic motivation is when an employee in the workplace is motivated (</a:t>
            </a:r>
            <a:r>
              <a:rPr lang="en-US" sz="1800" dirty="0">
                <a:latin typeface="Times New Roman" pitchFamily="18" charset="0"/>
                <a:cs typeface="Times New Roman" pitchFamily="18" charset="0"/>
              </a:rPr>
              <a:t>Li and Went, 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algn="just"/>
            <a:endParaRPr lang="en-US" sz="1800" dirty="0">
              <a:latin typeface="Times New Roman" pitchFamily="18" charset="0"/>
              <a:cs typeface="Times New Roman" pitchFamily="18" charset="0"/>
            </a:endParaRPr>
          </a:p>
        </p:txBody>
      </p:sp>
      <p:pic>
        <p:nvPicPr>
          <p:cNvPr id="4" name="Picture 3" descr="Work Motivation: 10 Ways to Keep Your Team Inspired"/>
          <p:cNvPicPr/>
          <p:nvPr/>
        </p:nvPicPr>
        <p:blipFill>
          <a:blip r:embed="rId3" cstate="print"/>
          <a:srcRect/>
          <a:stretch>
            <a:fillRect/>
          </a:stretch>
        </p:blipFill>
        <p:spPr bwMode="auto">
          <a:xfrm>
            <a:off x="4876800" y="1752600"/>
            <a:ext cx="3664833" cy="2095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049" name="Rectangle 1"/>
          <p:cNvSpPr>
            <a:spLocks noChangeArrowheads="1"/>
          </p:cNvSpPr>
          <p:nvPr/>
        </p:nvSpPr>
        <p:spPr bwMode="auto">
          <a:xfrm>
            <a:off x="4876800" y="4038600"/>
            <a:ext cx="35052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itchFamily="18" charset="0"/>
                <a:ea typeface="Arial" pitchFamily="34" charset="0"/>
                <a:cs typeface="Times New Roman" pitchFamily="18" charset="0"/>
              </a:rPr>
              <a:t>https://www.betterup.com/blog/work-motivation-how-to-keep-your-people-inspired</a:t>
            </a:r>
            <a:endParaRPr kumimoji="0" lang="en-GB" sz="1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CONTD</a:t>
            </a:r>
            <a:r>
              <a:rPr lang="en-GB" sz="2400" dirty="0">
                <a:solidFill>
                  <a:schemeClr val="tx1"/>
                </a:solidFill>
                <a:latin typeface="Times New Roman" pitchFamily="18" charset="0"/>
                <a:cs typeface="Times New Roman" pitchFamily="18" charset="0"/>
              </a:rPr>
              <a:t>.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Providing something which is not related with the external rewards (</a:t>
            </a:r>
            <a:r>
              <a:rPr lang="en-US" sz="1800" dirty="0">
                <a:latin typeface="Times New Roman" pitchFamily="18" charset="0"/>
                <a:cs typeface="Times New Roman" pitchFamily="18" charset="0"/>
              </a:rPr>
              <a:t>Khan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Comprehensive knowledge and self optimization</a:t>
            </a:r>
          </a:p>
          <a:p>
            <a:pPr algn="just"/>
            <a:r>
              <a:rPr lang="en-GB" sz="1800" dirty="0">
                <a:latin typeface="Times New Roman" pitchFamily="18" charset="0"/>
                <a:cs typeface="Times New Roman" pitchFamily="18" charset="0"/>
              </a:rPr>
              <a:t>Extrinsic motivation is when an employee in the workplace is motivated (</a:t>
            </a:r>
            <a:r>
              <a:rPr lang="en-US" sz="1800" dirty="0">
                <a:latin typeface="Times New Roman" pitchFamily="18" charset="0"/>
                <a:cs typeface="Times New Roman" pitchFamily="18" charset="0"/>
              </a:rPr>
              <a:t>Pelletier, 2020</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a:p>
            <a:pPr algn="just">
              <a:buNone/>
            </a:pPr>
            <a:endParaRPr lang="en-US" sz="1800" dirty="0">
              <a:latin typeface="Times New Roman" pitchFamily="18" charset="0"/>
              <a:cs typeface="Times New Roman" pitchFamily="18" charset="0"/>
            </a:endParaRPr>
          </a:p>
        </p:txBody>
      </p:sp>
      <p:pic>
        <p:nvPicPr>
          <p:cNvPr id="5" name="Picture 4" descr="Work Motivation: 10 Ways to Keep Your Team Inspired"/>
          <p:cNvPicPr/>
          <p:nvPr/>
        </p:nvPicPr>
        <p:blipFill>
          <a:blip r:embed="rId3" cstate="print"/>
          <a:srcRect/>
          <a:stretch>
            <a:fillRect/>
          </a:stretch>
        </p:blipFill>
        <p:spPr bwMode="auto">
          <a:xfrm>
            <a:off x="4800600" y="1752600"/>
            <a:ext cx="3664833" cy="2095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74" name="Rectangle 2"/>
          <p:cNvSpPr>
            <a:spLocks noChangeArrowheads="1"/>
          </p:cNvSpPr>
          <p:nvPr/>
        </p:nvSpPr>
        <p:spPr bwMode="auto">
          <a:xfrm>
            <a:off x="4800600" y="4038600"/>
            <a:ext cx="37338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https://www.betterup.com/blog/work-motivation-how-to-keep-your-people-inspired</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DIFFERENCES IN EXTRINSIC AND INTRINSIC MOTIVATION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algn="just"/>
            <a:r>
              <a:rPr lang="en-GB" sz="1800" dirty="0">
                <a:latin typeface="Times New Roman" pitchFamily="18" charset="0"/>
                <a:cs typeface="Times New Roman" pitchFamily="18" charset="0"/>
              </a:rPr>
              <a:t>The employees will be able to receive the rewards from the organization (</a:t>
            </a:r>
            <a:r>
              <a:rPr lang="en-US" sz="1800" dirty="0">
                <a:latin typeface="Times New Roman" pitchFamily="18" charset="0"/>
                <a:cs typeface="Times New Roman" pitchFamily="18" charset="0"/>
              </a:rPr>
              <a:t>Li and Went, 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intrinsic motivation in this perspective is to concentrate on making development (</a:t>
            </a:r>
            <a:r>
              <a:rPr lang="en-US" sz="1800" dirty="0">
                <a:latin typeface="Times New Roman" pitchFamily="18" charset="0"/>
                <a:cs typeface="Times New Roman" pitchFamily="18" charset="0"/>
              </a:rPr>
              <a:t>Werdhiastutie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2020</a:t>
            </a:r>
            <a:r>
              <a:rPr lang="en-GB" sz="1800" dirty="0">
                <a:latin typeface="Times New Roman" pitchFamily="18" charset="0"/>
                <a:cs typeface="Times New Roman" pitchFamily="18" charset="0"/>
              </a:rPr>
              <a:t>)</a:t>
            </a:r>
          </a:p>
          <a:p>
            <a:pPr algn="just"/>
            <a:r>
              <a:rPr lang="en-GB" sz="1800" dirty="0">
                <a:latin typeface="Times New Roman" pitchFamily="18" charset="0"/>
                <a:cs typeface="Times New Roman" pitchFamily="18" charset="0"/>
              </a:rPr>
              <a:t>The examples can be considered extrinsic motivation which is “going to the workplace to earn money (</a:t>
            </a:r>
            <a:r>
              <a:rPr lang="en-US" sz="1800" dirty="0">
                <a:latin typeface="Times New Roman" pitchFamily="18" charset="0"/>
                <a:cs typeface="Times New Roman" pitchFamily="18" charset="0"/>
              </a:rPr>
              <a:t>Howard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2020</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a:p>
            <a:pPr algn="just">
              <a:buNone/>
            </a:pPr>
            <a:endParaRPr lang="en-US" sz="1800" dirty="0">
              <a:latin typeface="Times New Roman" pitchFamily="18" charset="0"/>
              <a:cs typeface="Times New Roman" pitchFamily="18" charset="0"/>
            </a:endParaRPr>
          </a:p>
        </p:txBody>
      </p:sp>
      <p:pic>
        <p:nvPicPr>
          <p:cNvPr id="4" name="Picture 3" descr="7 Business Benefits of a Highly Motivated Workforce - By HiFives"/>
          <p:cNvPicPr/>
          <p:nvPr/>
        </p:nvPicPr>
        <p:blipFill>
          <a:blip r:embed="rId3"/>
          <a:srcRect/>
          <a:stretch>
            <a:fillRect/>
          </a:stretch>
        </p:blipFill>
        <p:spPr bwMode="auto">
          <a:xfrm>
            <a:off x="4800600" y="1828800"/>
            <a:ext cx="3581730" cy="18720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097" name="Rectangle 1"/>
          <p:cNvSpPr>
            <a:spLocks noChangeArrowheads="1"/>
          </p:cNvSpPr>
          <p:nvPr/>
        </p:nvSpPr>
        <p:spPr bwMode="auto">
          <a:xfrm>
            <a:off x="4953000" y="3962400"/>
            <a:ext cx="33528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itchFamily="18" charset="0"/>
                <a:ea typeface="Arial" pitchFamily="34" charset="0"/>
                <a:cs typeface="Times New Roman" pitchFamily="18" charset="0"/>
              </a:rPr>
              <a:t>https://www.hifives.in/benefits-of-having-a-highly-motivated-workforce/</a:t>
            </a:r>
            <a:endParaRPr kumimoji="0" lang="en-GB" sz="1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CONTD</a:t>
            </a:r>
            <a:r>
              <a:rPr lang="en-GB" sz="2400" dirty="0">
                <a:solidFill>
                  <a:schemeClr val="tx1"/>
                </a:solidFill>
                <a:latin typeface="Times New Roman" pitchFamily="18" charset="0"/>
                <a:cs typeface="Times New Roman" pitchFamily="18" charset="0"/>
              </a:rPr>
              <a:t>. </a:t>
            </a:r>
            <a:endParaRPr lang="en-US" sz="2400" dirty="0">
              <a:solidFill>
                <a:schemeClr val="tx1"/>
              </a:solidFill>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Motivation needs to be raised as it will help in evaluating the various types requirements (</a:t>
            </a:r>
            <a:r>
              <a:rPr lang="en-US" sz="1800" dirty="0">
                <a:latin typeface="Times New Roman" pitchFamily="18" charset="0"/>
                <a:cs typeface="Times New Roman" pitchFamily="18" charset="0"/>
              </a:rPr>
              <a:t>Niati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2021</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internal level of motivation is increased based on increasing the total number</a:t>
            </a:r>
          </a:p>
          <a:p>
            <a:pPr algn="just"/>
            <a:r>
              <a:rPr lang="en-GB" sz="1800" dirty="0">
                <a:latin typeface="Times New Roman" pitchFamily="18" charset="0"/>
                <a:cs typeface="Times New Roman" pitchFamily="18" charset="0"/>
              </a:rPr>
              <a:t>The intrinsic motivation is the total opposite of extrinsic motivation (</a:t>
            </a:r>
            <a:r>
              <a:rPr lang="en-US" sz="1800" dirty="0">
                <a:latin typeface="Times New Roman" pitchFamily="18" charset="0"/>
                <a:cs typeface="Times New Roman" pitchFamily="18" charset="0"/>
              </a:rPr>
              <a:t>Bruckmüller and Braun, 2020</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GB"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a:p>
            <a:pPr algn="just"/>
            <a:endParaRPr lang="en-US" sz="1800" dirty="0">
              <a:latin typeface="Times New Roman" pitchFamily="18" charset="0"/>
              <a:cs typeface="Times New Roman" pitchFamily="18" charset="0"/>
            </a:endParaRPr>
          </a:p>
        </p:txBody>
      </p:sp>
      <p:pic>
        <p:nvPicPr>
          <p:cNvPr id="5122" name="Picture 2" descr="Motivation can be split into intrinsic (passion or self expression) and  extrinsic (money or social status). Extrinsic… | Intrinsic motivation,  Motivation, Intrinsic"/>
          <p:cNvPicPr>
            <a:picLocks noChangeAspect="1" noChangeArrowheads="1"/>
          </p:cNvPicPr>
          <p:nvPr/>
        </p:nvPicPr>
        <p:blipFill>
          <a:blip r:embed="rId3"/>
          <a:srcRect/>
          <a:stretch>
            <a:fillRect/>
          </a:stretch>
        </p:blipFill>
        <p:spPr bwMode="auto">
          <a:xfrm>
            <a:off x="4724400" y="1524000"/>
            <a:ext cx="3763000" cy="19335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4953000" y="3810000"/>
            <a:ext cx="3505200" cy="276999"/>
          </a:xfrm>
          <a:prstGeom prst="rect">
            <a:avLst/>
          </a:prstGeom>
        </p:spPr>
        <p:txBody>
          <a:bodyPr wrap="square">
            <a:spAutoFit/>
          </a:bodyPr>
          <a:lstStyle/>
          <a:p>
            <a:pPr algn="ctr"/>
            <a:r>
              <a:rPr lang="en-US" sz="1200" dirty="0">
                <a:latin typeface="Times New Roman" pitchFamily="18" charset="0"/>
                <a:cs typeface="Times New Roman" pitchFamily="18" charset="0"/>
              </a:rPr>
              <a:t>https://www.pinterest.com/pin/262686590749675608/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PERSONAL MOTIVATION AT WORK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The vehicle developer can be motivated within the organization with the help of fulfilling the necessary needs (</a:t>
            </a:r>
            <a:r>
              <a:rPr lang="en-US" sz="1800" dirty="0">
                <a:latin typeface="Times New Roman" pitchFamily="18" charset="0"/>
                <a:cs typeface="Times New Roman" pitchFamily="18" charset="0"/>
              </a:rPr>
              <a:t>Peters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2018</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activation of the necessary goals and constant participation of fulfilling the demands (</a:t>
            </a:r>
            <a:r>
              <a:rPr lang="en-US" sz="1800" dirty="0">
                <a:latin typeface="Times New Roman" pitchFamily="18" charset="0"/>
                <a:cs typeface="Times New Roman" pitchFamily="18" charset="0"/>
              </a:rPr>
              <a:t>Kuswati, 2020</a:t>
            </a:r>
            <a:r>
              <a:rPr lang="en-GB" sz="1800" dirty="0">
                <a:latin typeface="Times New Roman" pitchFamily="18" charset="0"/>
                <a:cs typeface="Times New Roman" pitchFamily="18" charset="0"/>
              </a:rPr>
              <a:t>)</a:t>
            </a:r>
          </a:p>
          <a:p>
            <a:pPr algn="just"/>
            <a:r>
              <a:rPr lang="en-GB" sz="1800" dirty="0">
                <a:latin typeface="Times New Roman" pitchFamily="18" charset="0"/>
                <a:cs typeface="Times New Roman" pitchFamily="18" charset="0"/>
              </a:rPr>
              <a:t>The employee of the company can motivate itself in order to fulfil (</a:t>
            </a:r>
            <a:r>
              <a:rPr lang="en-US" sz="1800" dirty="0">
                <a:latin typeface="Times New Roman" pitchFamily="18" charset="0"/>
                <a:cs typeface="Times New Roman" pitchFamily="18" charset="0"/>
              </a:rPr>
              <a:t>Bail on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2021</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p:txBody>
      </p:sp>
      <p:pic>
        <p:nvPicPr>
          <p:cNvPr id="4" name="Picture 3" descr="The seven motivators | Agile Vietnam"/>
          <p:cNvPicPr/>
          <p:nvPr/>
        </p:nvPicPr>
        <p:blipFill>
          <a:blip r:embed="rId3"/>
          <a:srcRect/>
          <a:stretch>
            <a:fillRect/>
          </a:stretch>
        </p:blipFill>
        <p:spPr bwMode="auto">
          <a:xfrm>
            <a:off x="4800600" y="1752600"/>
            <a:ext cx="3733800" cy="2514600"/>
          </a:xfrm>
          <a:prstGeom prst="rect">
            <a:avLst/>
          </a:prstGeom>
          <a:noFill/>
          <a:ln w="19050">
            <a:solidFill>
              <a:schemeClr val="tx1"/>
            </a:solidFill>
            <a:miter lim="800000"/>
            <a:headEnd/>
            <a:tailEnd/>
          </a:ln>
        </p:spPr>
      </p:pic>
      <p:sp>
        <p:nvSpPr>
          <p:cNvPr id="6145" name="Rectangle 1"/>
          <p:cNvSpPr>
            <a:spLocks noChangeArrowheads="1"/>
          </p:cNvSpPr>
          <p:nvPr/>
        </p:nvSpPr>
        <p:spPr bwMode="auto">
          <a:xfrm>
            <a:off x="4800600" y="4419600"/>
            <a:ext cx="37338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https://agilevietnam.com/2012/12/19/the-seven-motivators/</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ADVANTAGES OF MOTIVATIONS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The overall level of efficiency can be maintained (</a:t>
            </a:r>
            <a:r>
              <a:rPr lang="en-US" sz="1800" dirty="0">
                <a:latin typeface="Times New Roman" pitchFamily="18" charset="0"/>
                <a:cs typeface="Times New Roman" pitchFamily="18" charset="0"/>
              </a:rPr>
              <a:t>Mohebi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improvisation of the financial activities and the various aspects of the sequential approach</a:t>
            </a:r>
          </a:p>
          <a:p>
            <a:pPr algn="just"/>
            <a:r>
              <a:rPr lang="en-GB" sz="1800" dirty="0">
                <a:latin typeface="Times New Roman" pitchFamily="18" charset="0"/>
                <a:cs typeface="Times New Roman" pitchFamily="18" charset="0"/>
              </a:rPr>
              <a:t>A good level of motivation in the company will help to push human resources (</a:t>
            </a:r>
            <a:r>
              <a:rPr lang="en-US" sz="1800" dirty="0">
                <a:latin typeface="Times New Roman" pitchFamily="18" charset="0"/>
                <a:cs typeface="Times New Roman" pitchFamily="18" charset="0"/>
              </a:rPr>
              <a:t>Sitix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2019</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lvl="0" algn="just"/>
            <a:endParaRPr lang="en-US" sz="1800" dirty="0">
              <a:latin typeface="Times New Roman" pitchFamily="18" charset="0"/>
              <a:cs typeface="Times New Roman" pitchFamily="18" charset="0"/>
            </a:endParaRPr>
          </a:p>
          <a:p>
            <a:pPr algn="just">
              <a:buNone/>
            </a:pPr>
            <a:endParaRPr lang="en-US" sz="1800" dirty="0">
              <a:latin typeface="Times New Roman" pitchFamily="18" charset="0"/>
              <a:cs typeface="Times New Roman" pitchFamily="18" charset="0"/>
            </a:endParaRPr>
          </a:p>
        </p:txBody>
      </p:sp>
      <p:pic>
        <p:nvPicPr>
          <p:cNvPr id="7170" name="Picture 2" descr="Motivation Meaning, Importance, Types, Factors &amp; Example | MBA Skool"/>
          <p:cNvPicPr>
            <a:picLocks noChangeAspect="1" noChangeArrowheads="1"/>
          </p:cNvPicPr>
          <p:nvPr/>
        </p:nvPicPr>
        <p:blipFill>
          <a:blip r:embed="rId3"/>
          <a:srcRect/>
          <a:stretch>
            <a:fillRect/>
          </a:stretch>
        </p:blipFill>
        <p:spPr bwMode="auto">
          <a:xfrm>
            <a:off x="4800600" y="1752600"/>
            <a:ext cx="3352800" cy="2935805"/>
          </a:xfrm>
          <a:prstGeom prst="rect">
            <a:avLst/>
          </a:prstGeom>
          <a:noFill/>
          <a:ln w="19050">
            <a:solidFill>
              <a:schemeClr val="tx1"/>
            </a:solidFill>
          </a:ln>
        </p:spPr>
      </p:pic>
      <p:sp>
        <p:nvSpPr>
          <p:cNvPr id="5" name="Rectangle 4"/>
          <p:cNvSpPr/>
          <p:nvPr/>
        </p:nvSpPr>
        <p:spPr>
          <a:xfrm>
            <a:off x="4800600" y="4800600"/>
            <a:ext cx="3505200" cy="646331"/>
          </a:xfrm>
          <a:prstGeom prst="rect">
            <a:avLst/>
          </a:prstGeom>
        </p:spPr>
        <p:txBody>
          <a:bodyPr wrap="square">
            <a:spAutoFit/>
          </a:bodyPr>
          <a:lstStyle/>
          <a:p>
            <a:pPr algn="ctr"/>
            <a:r>
              <a:rPr lang="en-US" sz="1200" dirty="0">
                <a:latin typeface="Times New Roman" pitchFamily="18" charset="0"/>
                <a:cs typeface="Times New Roman" pitchFamily="18" charset="0"/>
              </a:rPr>
              <a:t>https://www.mbaskool.com/business-concepts/human-resources-hr-terms/7312-motivation.html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DISADVANTAGES OF MOTIVATIONS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The rumors are spreading very quickly</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Any kind of sense of improving the potential level of motivation (</a:t>
            </a:r>
            <a:r>
              <a:rPr lang="en-US" sz="1800" dirty="0">
                <a:latin typeface="Times New Roman" pitchFamily="18" charset="0"/>
                <a:cs typeface="Times New Roman" pitchFamily="18" charset="0"/>
              </a:rPr>
              <a:t>Akhmetshin </a:t>
            </a:r>
            <a:r>
              <a:rPr lang="en-US" sz="1800" i="1" dirty="0">
                <a:latin typeface="Times New Roman" pitchFamily="18" charset="0"/>
                <a:cs typeface="Times New Roman" pitchFamily="18" charset="0"/>
              </a:rPr>
              <a:t>et al.</a:t>
            </a:r>
            <a:r>
              <a:rPr lang="en-US" sz="1800" dirty="0">
                <a:latin typeface="Times New Roman" pitchFamily="18" charset="0"/>
                <a:cs typeface="Times New Roman" pitchFamily="18" charset="0"/>
              </a:rPr>
              <a:t> 2018</a:t>
            </a:r>
            <a:r>
              <a:rPr lang="en-GB" sz="1800" dirty="0">
                <a:latin typeface="Times New Roman" pitchFamily="18" charset="0"/>
                <a:cs typeface="Times New Roman" pitchFamily="18" charset="0"/>
              </a:rPr>
              <a:t>)</a:t>
            </a:r>
          </a:p>
          <a:p>
            <a:pPr algn="just"/>
            <a:r>
              <a:rPr lang="en-GB" sz="1800" dirty="0">
                <a:latin typeface="Times New Roman" pitchFamily="18" charset="0"/>
                <a:cs typeface="Times New Roman" pitchFamily="18" charset="0"/>
              </a:rPr>
              <a:t>Further, such mistakes that affect the morale and image of the company (</a:t>
            </a:r>
            <a:r>
              <a:rPr lang="en-US" sz="1800" dirty="0">
                <a:latin typeface="Times New Roman" pitchFamily="18" charset="0"/>
                <a:cs typeface="Times New Roman" pitchFamily="18" charset="0"/>
              </a:rPr>
              <a:t>Chen </a:t>
            </a:r>
            <a:r>
              <a:rPr lang="en-US" sz="1800" i="1" dirty="0">
                <a:latin typeface="Times New Roman" pitchFamily="18" charset="0"/>
                <a:cs typeface="Times New Roman" pitchFamily="18" charset="0"/>
              </a:rPr>
              <a:t>et al. </a:t>
            </a:r>
            <a:r>
              <a:rPr lang="en-US" sz="1800" dirty="0">
                <a:latin typeface="Times New Roman" pitchFamily="18" charset="0"/>
                <a:cs typeface="Times New Roman" pitchFamily="18" charset="0"/>
              </a:rPr>
              <a:t>2018</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p:txBody>
      </p:sp>
      <p:pic>
        <p:nvPicPr>
          <p:cNvPr id="8194" name="Picture 2" descr="MOTIVATION: Advantages and Disadvantages of Motivation"/>
          <p:cNvPicPr>
            <a:picLocks noChangeAspect="1" noChangeArrowheads="1"/>
          </p:cNvPicPr>
          <p:nvPr/>
        </p:nvPicPr>
        <p:blipFill>
          <a:blip r:embed="rId3"/>
          <a:srcRect/>
          <a:stretch>
            <a:fillRect/>
          </a:stretch>
        </p:blipFill>
        <p:spPr bwMode="auto">
          <a:xfrm>
            <a:off x="4572000" y="1905000"/>
            <a:ext cx="3676650" cy="2057400"/>
          </a:xfrm>
          <a:prstGeom prst="rect">
            <a:avLst/>
          </a:prstGeom>
          <a:noFill/>
          <a:ln w="19050">
            <a:solidFill>
              <a:schemeClr val="tx1"/>
            </a:solidFill>
          </a:ln>
        </p:spPr>
      </p:pic>
      <p:sp>
        <p:nvSpPr>
          <p:cNvPr id="5" name="Rectangle 4"/>
          <p:cNvSpPr/>
          <p:nvPr/>
        </p:nvSpPr>
        <p:spPr>
          <a:xfrm>
            <a:off x="4572000" y="4191000"/>
            <a:ext cx="3657600" cy="461665"/>
          </a:xfrm>
          <a:prstGeom prst="rect">
            <a:avLst/>
          </a:prstGeom>
        </p:spPr>
        <p:txBody>
          <a:bodyPr wrap="square">
            <a:spAutoFit/>
          </a:bodyPr>
          <a:lstStyle/>
          <a:p>
            <a:pPr algn="ctr"/>
            <a:r>
              <a:rPr lang="en-US" sz="1200" dirty="0">
                <a:latin typeface="Times New Roman" pitchFamily="18" charset="0"/>
                <a:cs typeface="Times New Roman" pitchFamily="18" charset="0"/>
              </a:rPr>
              <a:t>http://psychologyoflearningmotivation.blogspot.com/2011/04/advantages-and-disadvantages-of.html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CONCLUSION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4114800" cy="4525963"/>
          </a:xfrm>
        </p:spPr>
        <p:txBody>
          <a:bodyPr>
            <a:normAutofit/>
          </a:bodyPr>
          <a:lstStyle/>
          <a:p>
            <a:pPr lvl="0" algn="just"/>
            <a:r>
              <a:rPr lang="en-GB" sz="1800" dirty="0">
                <a:latin typeface="Times New Roman" pitchFamily="18" charset="0"/>
                <a:cs typeface="Times New Roman" pitchFamily="18" charset="0"/>
              </a:rPr>
              <a:t>The extrinsic approach of motivating employees</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Make constant support to the employees without proving the rewards</a:t>
            </a:r>
          </a:p>
          <a:p>
            <a:pPr algn="just"/>
            <a:r>
              <a:rPr lang="en-GB" sz="1800" dirty="0">
                <a:latin typeface="Times New Roman" pitchFamily="18" charset="0"/>
                <a:cs typeface="Times New Roman" pitchFamily="18" charset="0"/>
              </a:rPr>
              <a:t>The extrinsic motivation can help to increase the competitiveness</a:t>
            </a:r>
            <a:endParaRPr lang="en-US" sz="1800" dirty="0">
              <a:latin typeface="Times New Roman" pitchFamily="18" charset="0"/>
              <a:cs typeface="Times New Roman" pitchFamily="18" charset="0"/>
            </a:endParaRPr>
          </a:p>
        </p:txBody>
      </p:sp>
      <p:pic>
        <p:nvPicPr>
          <p:cNvPr id="9218" name="Picture 2" descr="Motivation and its Practice"/>
          <p:cNvPicPr>
            <a:picLocks noChangeAspect="1" noChangeArrowheads="1"/>
          </p:cNvPicPr>
          <p:nvPr/>
        </p:nvPicPr>
        <p:blipFill>
          <a:blip r:embed="rId3"/>
          <a:srcRect/>
          <a:stretch>
            <a:fillRect/>
          </a:stretch>
        </p:blipFill>
        <p:spPr bwMode="auto">
          <a:xfrm>
            <a:off x="4800600" y="1752600"/>
            <a:ext cx="3657600" cy="2667000"/>
          </a:xfrm>
          <a:prstGeom prst="rect">
            <a:avLst/>
          </a:prstGeom>
          <a:noFill/>
          <a:ln w="19050">
            <a:solidFill>
              <a:schemeClr val="tx1"/>
            </a:solidFill>
          </a:ln>
        </p:spPr>
      </p:pic>
      <p:sp>
        <p:nvSpPr>
          <p:cNvPr id="5" name="Rectangle 4"/>
          <p:cNvSpPr/>
          <p:nvPr/>
        </p:nvSpPr>
        <p:spPr>
          <a:xfrm>
            <a:off x="4953000" y="4648200"/>
            <a:ext cx="3429000" cy="461665"/>
          </a:xfrm>
          <a:prstGeom prst="rect">
            <a:avLst/>
          </a:prstGeom>
        </p:spPr>
        <p:txBody>
          <a:bodyPr wrap="square">
            <a:spAutoFit/>
          </a:bodyPr>
          <a:lstStyle/>
          <a:p>
            <a:pPr algn="ctr"/>
            <a:r>
              <a:rPr lang="en-US" sz="1200" dirty="0">
                <a:latin typeface="Times New Roman" pitchFamily="18" charset="0"/>
                <a:cs typeface="Times New Roman" pitchFamily="18" charset="0"/>
              </a:rPr>
              <a:t>https://www.slideshare.net/ShahriarRawshon/final-motivation-presentation-group</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a:bodyPr>
          <a:lstStyle/>
          <a:p>
            <a:pPr algn="ctr"/>
            <a:r>
              <a:rPr lang="en-US" sz="2400" b="1" dirty="0">
                <a:solidFill>
                  <a:schemeClr val="tx1"/>
                </a:solidFill>
                <a:latin typeface="Times New Roman" pitchFamily="18" charset="0"/>
                <a:cs typeface="Times New Roman" pitchFamily="18" charset="0"/>
              </a:rPr>
              <a:t>REFERENCE LIST </a:t>
            </a:r>
            <a:endParaRPr lang="en-US"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8153400" cy="4525963"/>
          </a:xfrm>
        </p:spPr>
        <p:txBody>
          <a:bodyPr>
            <a:normAutofit/>
          </a:bodyPr>
          <a:lstStyle/>
          <a:p>
            <a:pPr algn="just"/>
            <a:r>
              <a:rPr lang="en-GB" sz="800" dirty="0">
                <a:latin typeface="Times New Roman" pitchFamily="18" charset="0"/>
                <a:cs typeface="Times New Roman" pitchFamily="18" charset="0"/>
              </a:rPr>
              <a:t>Akhmetshin, E.M., Morozov, I., Pavlyuk, A.V., Yumashev, A., Yumasheva, N. and Gubarkov, S., 2018. Motivation of personnel in an innovative business climate.</a:t>
            </a:r>
            <a:endParaRPr lang="en-US" sz="800" dirty="0">
              <a:latin typeface="Times New Roman" pitchFamily="18" charset="0"/>
              <a:cs typeface="Times New Roman" pitchFamily="18" charset="0"/>
            </a:endParaRPr>
          </a:p>
          <a:p>
            <a:pPr algn="just"/>
            <a:r>
              <a:rPr lang="en-GB" sz="800" dirty="0">
                <a:latin typeface="Times New Roman" pitchFamily="18" charset="0"/>
                <a:cs typeface="Times New Roman" pitchFamily="18" charset="0"/>
              </a:rPr>
              <a:t>Andriani, S., Kesumawati, N. and Kristiawan, M., 2018. The influence of the transformational leadership and work motivation on teachers performance. </a:t>
            </a:r>
            <a:r>
              <a:rPr lang="en-US" sz="800" i="1" dirty="0">
                <a:latin typeface="Times New Roman" pitchFamily="18" charset="0"/>
                <a:cs typeface="Times New Roman" pitchFamily="18" charset="0"/>
              </a:rPr>
              <a:t>International Journal of Scientific &amp; Technology Research</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7</a:t>
            </a:r>
            <a:r>
              <a:rPr lang="en-US" sz="800" dirty="0">
                <a:latin typeface="Times New Roman" pitchFamily="18" charset="0"/>
                <a:cs typeface="Times New Roman" pitchFamily="18" charset="0"/>
              </a:rPr>
              <a:t>(7), pp.19-29.</a:t>
            </a:r>
          </a:p>
          <a:p>
            <a:pPr algn="just"/>
            <a:r>
              <a:rPr lang="en-GB" sz="800" dirty="0">
                <a:latin typeface="Times New Roman" pitchFamily="18" charset="0"/>
                <a:cs typeface="Times New Roman" pitchFamily="18" charset="0"/>
              </a:rPr>
              <a:t>Chen, H., Nunes, M.B., Ragsdell, G. and An, X., 2018. Extrinsic and intrinsic motivation for experience grounded tacit knowledge sharing in Chinese software organisations. </a:t>
            </a:r>
            <a:r>
              <a:rPr lang="en-GB" sz="800" i="1" dirty="0">
                <a:latin typeface="Times New Roman" pitchFamily="18" charset="0"/>
                <a:cs typeface="Times New Roman" pitchFamily="18" charset="0"/>
              </a:rPr>
              <a:t>Journal of Knowledge Management</a:t>
            </a:r>
            <a:r>
              <a:rPr lang="en-GB" sz="800" dirty="0">
                <a:latin typeface="Times New Roman" pitchFamily="18" charset="0"/>
                <a:cs typeface="Times New Roman" pitchFamily="18" charset="0"/>
              </a:rPr>
              <a:t>.</a:t>
            </a:r>
            <a:endParaRPr lang="en-US" sz="800" dirty="0">
              <a:latin typeface="Times New Roman" pitchFamily="18" charset="0"/>
              <a:cs typeface="Times New Roman" pitchFamily="18" charset="0"/>
            </a:endParaRPr>
          </a:p>
          <a:p>
            <a:pPr algn="just"/>
            <a:r>
              <a:rPr lang="en-GB" sz="800" dirty="0">
                <a:latin typeface="Times New Roman" pitchFamily="18" charset="0"/>
                <a:cs typeface="Times New Roman" pitchFamily="18" charset="0"/>
              </a:rPr>
              <a:t>Khan, T., Johnston, K. and Ophoff, J., 2019. The impact of an augmented reality application on learning motivation of students. </a:t>
            </a:r>
            <a:r>
              <a:rPr lang="en-US" sz="800" i="1" dirty="0">
                <a:latin typeface="Times New Roman" pitchFamily="18" charset="0"/>
                <a:cs typeface="Times New Roman" pitchFamily="18" charset="0"/>
              </a:rPr>
              <a:t>Advances in Human-Computer Interaction</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2019</a:t>
            </a:r>
            <a:r>
              <a:rPr lang="en-US" sz="800" dirty="0">
                <a:latin typeface="Times New Roman" pitchFamily="18" charset="0"/>
                <a:cs typeface="Times New Roman" pitchFamily="18" charset="0"/>
              </a:rPr>
              <a:t>.</a:t>
            </a:r>
          </a:p>
          <a:p>
            <a:pPr algn="just"/>
            <a:r>
              <a:rPr lang="en-GB" sz="800" dirty="0">
                <a:latin typeface="Times New Roman" pitchFamily="18" charset="0"/>
                <a:cs typeface="Times New Roman" pitchFamily="18" charset="0"/>
              </a:rPr>
              <a:t>Kuswati, Y., 2020. The effect of motivation on employee performance. </a:t>
            </a:r>
            <a:r>
              <a:rPr lang="en-US" sz="800" i="1" dirty="0">
                <a:latin typeface="Times New Roman" pitchFamily="18" charset="0"/>
                <a:cs typeface="Times New Roman" pitchFamily="18" charset="0"/>
              </a:rPr>
              <a:t>Budapest International Research and Critics Institute (BIRCI-Journal): Humanities and Social Sciences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3</a:t>
            </a:r>
            <a:r>
              <a:rPr lang="en-US" sz="800" dirty="0">
                <a:latin typeface="Times New Roman" pitchFamily="18" charset="0"/>
                <a:cs typeface="Times New Roman" pitchFamily="18" charset="0"/>
              </a:rPr>
              <a:t>(2), pp.995-1002.</a:t>
            </a:r>
          </a:p>
          <a:p>
            <a:pPr algn="just"/>
            <a:r>
              <a:rPr lang="en-GB" sz="800" dirty="0">
                <a:latin typeface="Times New Roman" pitchFamily="18" charset="0"/>
                <a:cs typeface="Times New Roman" pitchFamily="18" charset="0"/>
              </a:rPr>
              <a:t>Li, H. and Wen, H., 2019. How is motivation generated in collaborative consumption: mediation effect in extrinsic and intrinsic motivation. </a:t>
            </a:r>
            <a:r>
              <a:rPr lang="en-GB" sz="800" i="1" dirty="0">
                <a:latin typeface="Times New Roman" pitchFamily="18" charset="0"/>
                <a:cs typeface="Times New Roman" pitchFamily="18" charset="0"/>
              </a:rPr>
              <a:t>Sustainability</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11</a:t>
            </a:r>
            <a:r>
              <a:rPr lang="en-GB" sz="800" dirty="0">
                <a:latin typeface="Times New Roman" pitchFamily="18" charset="0"/>
                <a:cs typeface="Times New Roman" pitchFamily="18" charset="0"/>
              </a:rPr>
              <a:t>(3), p.640.</a:t>
            </a:r>
            <a:endParaRPr lang="en-US" sz="800" dirty="0">
              <a:latin typeface="Times New Roman" pitchFamily="18" charset="0"/>
              <a:cs typeface="Times New Roman" pitchFamily="18" charset="0"/>
            </a:endParaRPr>
          </a:p>
          <a:p>
            <a:pPr algn="just"/>
            <a:r>
              <a:rPr lang="en-GB" sz="800" dirty="0">
                <a:latin typeface="Times New Roman" pitchFamily="18" charset="0"/>
                <a:cs typeface="Times New Roman" pitchFamily="18" charset="0"/>
              </a:rPr>
              <a:t>Mohebi, A., Pettibone, J.R., Hamid, A.A., Wong, J.M.T., Vinson, L.T., Patriarchi, T., Tian, L., Kennedy, R.T. and Berke, J.D., 2019. Dissociable dopamine dynamics for learning and motivation. </a:t>
            </a:r>
            <a:r>
              <a:rPr lang="en-US" sz="800" i="1" dirty="0">
                <a:latin typeface="Times New Roman" pitchFamily="18" charset="0"/>
                <a:cs typeface="Times New Roman" pitchFamily="18" charset="0"/>
              </a:rPr>
              <a:t>Nature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570</a:t>
            </a:r>
            <a:r>
              <a:rPr lang="en-US" sz="800" dirty="0">
                <a:latin typeface="Times New Roman" pitchFamily="18" charset="0"/>
                <a:cs typeface="Times New Roman" pitchFamily="18" charset="0"/>
              </a:rPr>
              <a:t>(7759), pp.65-70.</a:t>
            </a:r>
          </a:p>
          <a:p>
            <a:pPr algn="just"/>
            <a:r>
              <a:rPr lang="en-GB" sz="800" dirty="0">
                <a:latin typeface="Times New Roman" pitchFamily="18" charset="0"/>
                <a:cs typeface="Times New Roman" pitchFamily="18" charset="0"/>
              </a:rPr>
              <a:t>Niati, D.R., Siregar, Z.M.E. and Prayoga, Y., 2021. The effect of training on work performance and career development: the role of motivation as intervening variable. </a:t>
            </a:r>
            <a:r>
              <a:rPr lang="en-US" sz="800" i="1" dirty="0">
                <a:latin typeface="Times New Roman" pitchFamily="18" charset="0"/>
                <a:cs typeface="Times New Roman" pitchFamily="18" charset="0"/>
              </a:rPr>
              <a:t>Budapest International Research and Critics Institute (BIRCI-Journal): Humanities and Social Sciences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4</a:t>
            </a:r>
            <a:r>
              <a:rPr lang="en-US" sz="800" dirty="0">
                <a:latin typeface="Times New Roman" pitchFamily="18" charset="0"/>
                <a:cs typeface="Times New Roman" pitchFamily="18" charset="0"/>
              </a:rPr>
              <a:t>(2), pp.2385-2393.</a:t>
            </a:r>
          </a:p>
          <a:p>
            <a:pPr algn="just"/>
            <a:r>
              <a:rPr lang="en-GB" sz="800" dirty="0">
                <a:latin typeface="Times New Roman" pitchFamily="18" charset="0"/>
                <a:cs typeface="Times New Roman" pitchFamily="18" charset="0"/>
              </a:rPr>
              <a:t>Paais, M. and Pattiruhu, J.R., 2020. Effect of motivation, leadership, and organizational culture on satisfaction and employee performance. </a:t>
            </a:r>
            <a:r>
              <a:rPr lang="en-US" sz="800" i="1" dirty="0">
                <a:latin typeface="Times New Roman" pitchFamily="18" charset="0"/>
                <a:cs typeface="Times New Roman" pitchFamily="18" charset="0"/>
              </a:rPr>
              <a:t>The Journal of Asian Finance, Economics and Business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7</a:t>
            </a:r>
            <a:r>
              <a:rPr lang="en-US" sz="800" dirty="0">
                <a:latin typeface="Times New Roman" pitchFamily="18" charset="0"/>
                <a:cs typeface="Times New Roman" pitchFamily="18" charset="0"/>
              </a:rPr>
              <a:t>(8), pp.577-588.</a:t>
            </a:r>
          </a:p>
          <a:p>
            <a:pPr algn="just"/>
            <a:r>
              <a:rPr lang="en-GB" sz="800" dirty="0">
                <a:latin typeface="Times New Roman" pitchFamily="18" charset="0"/>
                <a:cs typeface="Times New Roman" pitchFamily="18" charset="0"/>
              </a:rPr>
              <a:t>Peters, D., Calvo, R.A. and Ryan, R.M., 2018. Designing for motivation, engagement and wellbeing in digital experience. </a:t>
            </a:r>
            <a:r>
              <a:rPr lang="en-US" sz="800" i="1" dirty="0">
                <a:latin typeface="Times New Roman" pitchFamily="18" charset="0"/>
                <a:cs typeface="Times New Roman" pitchFamily="18" charset="0"/>
              </a:rPr>
              <a:t>Frontiers in psychology</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9</a:t>
            </a:r>
            <a:r>
              <a:rPr lang="en-US" sz="800" dirty="0">
                <a:latin typeface="Times New Roman" pitchFamily="18" charset="0"/>
                <a:cs typeface="Times New Roman" pitchFamily="18" charset="0"/>
              </a:rPr>
              <a:t>, p.797.</a:t>
            </a:r>
          </a:p>
          <a:p>
            <a:pPr algn="just"/>
            <a:r>
              <a:rPr lang="en-GB" sz="800" dirty="0">
                <a:latin typeface="Times New Roman" pitchFamily="18" charset="0"/>
                <a:cs typeface="Times New Roman" pitchFamily="18" charset="0"/>
              </a:rPr>
              <a:t>Puspitarini, Y.D. and Hanif, M., 2019. Using Learning Media to Increase Learning Motivation in Elementary School. </a:t>
            </a:r>
            <a:r>
              <a:rPr lang="en-US" sz="800" i="1" dirty="0">
                <a:latin typeface="Times New Roman" pitchFamily="18" charset="0"/>
                <a:cs typeface="Times New Roman" pitchFamily="18" charset="0"/>
              </a:rPr>
              <a:t>Anatolian Journal of Education</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4</a:t>
            </a:r>
            <a:r>
              <a:rPr lang="en-US" sz="800" dirty="0">
                <a:latin typeface="Times New Roman" pitchFamily="18" charset="0"/>
                <a:cs typeface="Times New Roman" pitchFamily="18" charset="0"/>
              </a:rPr>
              <a:t>(2), pp.53-60.</a:t>
            </a:r>
          </a:p>
          <a:p>
            <a:pPr algn="just"/>
            <a:r>
              <a:rPr lang="en-GB" sz="800" dirty="0">
                <a:latin typeface="Times New Roman" pitchFamily="18" charset="0"/>
                <a:cs typeface="Times New Roman" pitchFamily="18" charset="0"/>
              </a:rPr>
              <a:t>Rodríguez-Bailón, M., Fernández-Solano, A.J., Merchán-Baeza, J.A. and Vidaña-Moya, L., 2021. From Clinical Practice to the Classroom. Advantages and Disadvantages of Video and Paper Cases on the Motivation and Clinical Reasoning of Occupational Therapy Students. </a:t>
            </a:r>
            <a:r>
              <a:rPr lang="en-GB" sz="800" i="1" dirty="0">
                <a:latin typeface="Times New Roman" pitchFamily="18" charset="0"/>
                <a:cs typeface="Times New Roman" pitchFamily="18" charset="0"/>
              </a:rPr>
              <a:t>International Journal of Environmental Research and Public Health</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18</a:t>
            </a:r>
            <a:r>
              <a:rPr lang="en-GB" sz="800" dirty="0">
                <a:latin typeface="Times New Roman" pitchFamily="18" charset="0"/>
                <a:cs typeface="Times New Roman" pitchFamily="18" charset="0"/>
              </a:rPr>
              <a:t>(18), p.9671.</a:t>
            </a:r>
            <a:endParaRPr lang="en-US" sz="800" dirty="0">
              <a:latin typeface="Times New Roman" pitchFamily="18" charset="0"/>
              <a:cs typeface="Times New Roman" pitchFamily="18" charset="0"/>
            </a:endParaRPr>
          </a:p>
          <a:p>
            <a:pPr algn="just"/>
            <a:r>
              <a:rPr lang="en-GB" sz="800" dirty="0">
                <a:latin typeface="Times New Roman" pitchFamily="18" charset="0"/>
                <a:cs typeface="Times New Roman" pitchFamily="18" charset="0"/>
              </a:rPr>
              <a:t>Sitio, A., Sariwulan, T. and Suhud, U., Performance Advantages and Motivation: Empirical Study on Organizational Performance Achievements, Organizational Characteristics, and Performance Achievements of Bogor District Health Services.</a:t>
            </a:r>
            <a:endParaRPr lang="en-US" sz="800" dirty="0">
              <a:latin typeface="Times New Roman" pitchFamily="18" charset="0"/>
              <a:cs typeface="Times New Roman" pitchFamily="18" charset="0"/>
            </a:endParaRPr>
          </a:p>
          <a:p>
            <a:pPr algn="just"/>
            <a:r>
              <a:rPr lang="en-GB" sz="800" dirty="0">
                <a:latin typeface="Times New Roman" pitchFamily="18" charset="0"/>
                <a:cs typeface="Times New Roman" pitchFamily="18" charset="0"/>
              </a:rPr>
              <a:t>Werdhiastutie, A., Suhariadi, F. and , S.G., 2020. Achievement Motivation as Antecedents of Quality Improvement of Organizational Human Resources. </a:t>
            </a:r>
            <a:r>
              <a:rPr lang="en-US" sz="800" i="1" dirty="0">
                <a:latin typeface="Times New Roman" pitchFamily="18" charset="0"/>
                <a:cs typeface="Times New Roman" pitchFamily="18" charset="0"/>
              </a:rPr>
              <a:t>Budapest International Research and Critics Institute-Journal (BIRCI-Journal) Volume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3</a:t>
            </a:r>
            <a:r>
              <a:rPr lang="en-US" sz="800" dirty="0">
                <a:latin typeface="Times New Roman" pitchFamily="18" charset="0"/>
                <a:cs typeface="Times New Roman" pitchFamily="18" charset="0"/>
              </a:rPr>
              <a:t>, pp.747-752. </a:t>
            </a:r>
          </a:p>
          <a:p>
            <a:endParaRPr lang="en-US" sz="8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Our Pick of the Best Thank You Cards | The British School of Etiquett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028" name="AutoShape 4" descr="Our Pick of the Best Thank You Cards | The British School of Etiquett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1032" name="Picture 8" descr="Anatomy of the Perfect Thank You Page (with Examples)"/>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2344</TotalTime>
  <Words>2298</Words>
  <Application>Microsoft Office PowerPoint</Application>
  <PresentationFormat>On-screen Show (4:3)</PresentationFormat>
  <Paragraphs>89</Paragraphs>
  <Slides>13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Schoolbook</vt:lpstr>
      <vt:lpstr>Times New Roman</vt:lpstr>
      <vt:lpstr>Wingdings</vt:lpstr>
      <vt:lpstr>Wingdings 2</vt:lpstr>
      <vt:lpstr>Oriel</vt:lpstr>
      <vt:lpstr>Developing relationships and workplace achievement bmsw5102</vt:lpstr>
      <vt:lpstr>PowerPoint Presentation</vt:lpstr>
      <vt:lpstr>INTRODUCTION </vt:lpstr>
      <vt:lpstr>EXTRINSIC AND INTRINSIC MOTIVATION </vt:lpstr>
      <vt:lpstr>CONTD. </vt:lpstr>
      <vt:lpstr>DIFFERENCES IN EXTRINSIC AND INTRINSIC MOTIVATION </vt:lpstr>
      <vt:lpstr>CONTD. </vt:lpstr>
      <vt:lpstr>PERSONAL MOTIVATION AT WORK </vt:lpstr>
      <vt:lpstr>ADVANTAGES OF MOTIVATIONS </vt:lpstr>
      <vt:lpstr>DISADVANTAGES OF MOTIVATIONS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Daniel Gordillo Rosales</cp:lastModifiedBy>
  <cp:revision>58</cp:revision>
  <dcterms:created xsi:type="dcterms:W3CDTF">2006-08-16T00:00:00Z</dcterms:created>
  <dcterms:modified xsi:type="dcterms:W3CDTF">2022-06-20T08:32:21Z</dcterms:modified>
</cp:coreProperties>
</file>