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7"/>
  </p:notesMasterIdLst>
  <p:sldIdLst>
    <p:sldId id="256" r:id="rId5"/>
    <p:sldId id="257" r:id="rId6"/>
    <p:sldId id="258" r:id="rId7"/>
    <p:sldId id="259" r:id="rId8"/>
    <p:sldId id="260" r:id="rId9"/>
    <p:sldId id="269" r:id="rId10"/>
    <p:sldId id="262" r:id="rId11"/>
    <p:sldId id="267" r:id="rId12"/>
    <p:sldId id="268" r:id="rId13"/>
    <p:sldId id="264" r:id="rId14"/>
    <p:sldId id="265"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98" d="100"/>
          <a:sy n="98" d="100"/>
        </p:scale>
        <p:origin x="96"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03/08/2026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03/08/2026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03/08/2026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03/08/2026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03/08/2026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03/08/2026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03/08/2026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a:t>
            </a:r>
            <a:br>
              <a:rPr lang="en-GB" sz="3200" dirty="0">
                <a:latin typeface="A"/>
              </a:rPr>
            </a:br>
            <a:r>
              <a:rPr lang="en-GB" sz="3200" dirty="0">
                <a:latin typeface="A"/>
              </a:rPr>
              <a:t>MODULE CODE </a:t>
            </a:r>
            <a:br>
              <a:rPr lang="en-GB" sz="3200" dirty="0">
                <a:latin typeface="A"/>
              </a:rPr>
            </a:br>
            <a:r>
              <a:rPr lang="en-GB" sz="3200" dirty="0">
                <a:latin typeface="A"/>
              </a:rPr>
              <a:t>STUDENT NAME</a:t>
            </a:r>
            <a:r>
              <a:rPr lang="es-ES" sz="3200" dirty="0">
                <a:latin typeface="A"/>
              </a:rPr>
              <a:t>- Radi Zdravkov</a:t>
            </a:r>
            <a:br>
              <a:rPr lang="en-GB" sz="3200" dirty="0">
                <a:latin typeface="A"/>
              </a:rPr>
            </a:br>
            <a:r>
              <a:rPr lang="en-GB" sz="3200" dirty="0">
                <a:latin typeface="A"/>
              </a:rPr>
              <a:t>STUDENT ID</a:t>
            </a:r>
            <a:r>
              <a:rPr lang="es-ES" sz="3200" dirty="0">
                <a:latin typeface="A"/>
              </a:rPr>
              <a:t>- 2509210</a:t>
            </a:r>
            <a:br>
              <a:rPr lang="en-GB" sz="3200" dirty="0">
                <a:latin typeface="A"/>
              </a:rPr>
            </a:br>
            <a:r>
              <a:rPr lang="en-GB" sz="3200" dirty="0">
                <a:latin typeface="A"/>
              </a:rPr>
              <a:t>LECTURER</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endParaRPr lang="en-GB" sz="1500" dirty="0">
              <a:solidFill>
                <a:srgbClr val="111111"/>
              </a:solidFill>
              <a:latin typeface="Roboto"/>
              <a:ea typeface="Roboto"/>
              <a:cs typeface="Roboto"/>
            </a:endParaRPr>
          </a:p>
        </p:txBody>
      </p:sp>
      <p:sp>
        <p:nvSpPr>
          <p:cNvPr id="5" name="TextBox 4">
            <a:extLst>
              <a:ext uri="{FF2B5EF4-FFF2-40B4-BE49-F238E27FC236}">
                <a16:creationId xmlns:a16="http://schemas.microsoft.com/office/drawing/2014/main" id="{7957B174-DD13-20B9-5695-45F4FEF0CDF8}"/>
              </a:ext>
            </a:extLst>
          </p:cNvPr>
          <p:cNvSpPr txBox="1"/>
          <p:nvPr/>
        </p:nvSpPr>
        <p:spPr>
          <a:xfrm>
            <a:off x="3043671" y="2413337"/>
            <a:ext cx="6104658" cy="2031325"/>
          </a:xfrm>
          <a:prstGeom prst="rect">
            <a:avLst/>
          </a:prstGeom>
          <a:noFill/>
        </p:spPr>
        <p:txBody>
          <a:bodyPr wrap="square">
            <a:spAutoFit/>
          </a:bodyPr>
          <a:lstStyle/>
          <a:p>
            <a:pPr>
              <a:buNone/>
            </a:pPr>
            <a:r>
              <a:rPr lang="en-GB" dirty="0"/>
              <a:t>Green Haven Florists is a small flower shop that sells fresh flowers and custom floral arrangements for different occasions such as birthdays, weddings, and events. The business focuses on creating beautiful designs and providing friendly customer service while also trying to use eco-friendly and locally sourced flowers.</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a:t>
            </a:r>
          </a:p>
          <a:p>
            <a:pPr marL="342900" indent="-342900">
              <a:buFont typeface="Arial" charset="2"/>
              <a:buChar char="•"/>
            </a:pPr>
            <a:r>
              <a:rPr lang="en-GB" b="1" dirty="0"/>
              <a:t>Owners: </a:t>
            </a:r>
            <a:r>
              <a:rPr lang="en-GB" b="1" dirty="0" err="1"/>
              <a:t>liam</a:t>
            </a:r>
            <a:r>
              <a:rPr lang="en-GB" b="1" dirty="0"/>
              <a:t> an Priya </a:t>
            </a:r>
            <a:r>
              <a:rPr lang="en-GB" b="1" dirty="0" err="1"/>
              <a:t>patel</a:t>
            </a:r>
            <a:endParaRPr lang="en-GB" b="1" dirty="0"/>
          </a:p>
          <a:p>
            <a:pPr marL="342900" indent="-342900">
              <a:buFont typeface="Arial" charset="2"/>
              <a:buChar char="•"/>
            </a:pPr>
            <a:r>
              <a:rPr lang="en-GB" b="1" dirty="0"/>
              <a:t>Sells … Flowers </a:t>
            </a:r>
          </a:p>
          <a:p>
            <a:pPr marL="342900" indent="-342900">
              <a:buFont typeface="Arial" charset="2"/>
              <a:buChar char="•"/>
            </a:pPr>
            <a:r>
              <a:rPr lang="en-GB" b="1" dirty="0">
                <a:ea typeface="+mn-lt"/>
                <a:cs typeface="+mn-lt"/>
              </a:rPr>
              <a:t>strong community ties</a:t>
            </a:r>
          </a:p>
          <a:p>
            <a:pPr marL="342900" indent="-342900">
              <a:buFont typeface="Arial" charset="2"/>
              <a:buChar char="•"/>
            </a:pPr>
            <a:r>
              <a:rPr lang="en-GB" b="1" dirty="0">
                <a:solidFill>
                  <a:srgbClr val="FF0000"/>
                </a:solidFill>
                <a:ea typeface="+mn-lt"/>
                <a:cs typeface="+mn-lt"/>
              </a:rPr>
              <a:t>Faces competition from the online flower delivery companies.</a:t>
            </a:r>
          </a:p>
          <a:p>
            <a:pPr marL="342900" indent="-342900">
              <a:buFont typeface="Arial" charset="2"/>
              <a:buChar char="•"/>
            </a:pP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Sells flowers</a:t>
            </a:r>
          </a:p>
          <a:p>
            <a:r>
              <a:rPr lang="en-GB" sz="2800" dirty="0">
                <a:solidFill>
                  <a:schemeClr val="tx1"/>
                </a:solidFill>
              </a:rPr>
              <a:t>Where:…. Norwich. Uk </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4A63B-684D-770D-A402-9E0E1D921737}"/>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8D345978-4FDC-65BA-0962-DF3DB029EB8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81260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391335" y="1117092"/>
            <a:ext cx="9409329" cy="4623816"/>
          </a:xfrm>
        </p:spPr>
        <p:txBody>
          <a:bodyPr/>
          <a:lstStyle/>
          <a:p>
            <a:r>
              <a:rPr lang="en-GB" b="1" dirty="0"/>
              <a:t>POLITICAL</a:t>
            </a:r>
          </a:p>
          <a:p>
            <a:r>
              <a:rPr lang="bg-BG" dirty="0"/>
              <a:t>1.</a:t>
            </a:r>
            <a:r>
              <a:rPr lang="en-GB" dirty="0"/>
              <a:t>Government regulations on importing flowers (tariffs, Brexit trade rules).</a:t>
            </a:r>
          </a:p>
          <a:p>
            <a:r>
              <a:rPr lang="bg-BG" dirty="0"/>
              <a:t>2.</a:t>
            </a:r>
            <a:r>
              <a:rPr lang="en-GB" dirty="0"/>
              <a:t>Minimum wage increases affecting staffing costs.</a:t>
            </a:r>
            <a:endParaRPr lang="bg-BG" dirty="0"/>
          </a:p>
          <a:p>
            <a:endParaRPr lang="en-GB" b="1" dirty="0"/>
          </a:p>
          <a:p>
            <a:r>
              <a:rPr lang="en-GB" b="1" dirty="0"/>
              <a:t>ECONOMIC</a:t>
            </a:r>
          </a:p>
          <a:p>
            <a:r>
              <a:rPr lang="en-GB" dirty="0"/>
              <a:t>Inflation increasing costs of flowers, energy, and transport.</a:t>
            </a:r>
          </a:p>
          <a:p>
            <a:r>
              <a:rPr lang="en-GB" dirty="0"/>
              <a:t>Changes in consumer spending during economic downturns (flowers seen as luxury).</a:t>
            </a:r>
          </a:p>
          <a:p>
            <a:r>
              <a:rPr lang="en-GB" b="1" dirty="0"/>
              <a:t>SOCIAL</a:t>
            </a:r>
            <a:endParaRPr lang="bg-BG" b="1" dirty="0"/>
          </a:p>
          <a:p>
            <a:r>
              <a:rPr lang="en-GB" dirty="0"/>
              <a:t>Growing demand for eco-friendly and sustainable flowers.</a:t>
            </a:r>
          </a:p>
          <a:p>
            <a:r>
              <a:rPr lang="en-GB" dirty="0"/>
              <a:t>Seasonal trends (Valentine’s Day, Mother’s Day, weddings).</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85000" lnSpcReduction="20000"/>
          </a:bodyPr>
          <a:lstStyle/>
          <a:p>
            <a:r>
              <a:rPr lang="en-GB" b="1" dirty="0"/>
              <a:t>TECHNOLOGICAL</a:t>
            </a:r>
            <a:endParaRPr lang="bg-BG" b="1" dirty="0"/>
          </a:p>
          <a:p>
            <a:r>
              <a:rPr lang="bg-BG" b="1" dirty="0"/>
              <a:t> </a:t>
            </a:r>
            <a:r>
              <a:rPr lang="en-GB" dirty="0"/>
              <a:t>Online ordering and delivery apps increasing competition.</a:t>
            </a:r>
          </a:p>
          <a:p>
            <a:r>
              <a:rPr lang="en-GB" dirty="0"/>
              <a:t>Social media marketing (Instagram, TikTok) influencing sales.</a:t>
            </a:r>
            <a:endParaRPr lang="bg-BG" dirty="0"/>
          </a:p>
          <a:p>
            <a:endParaRPr lang="en-GB" b="1" dirty="0"/>
          </a:p>
          <a:p>
            <a:r>
              <a:rPr lang="en-GB" b="1" dirty="0"/>
              <a:t>LEGAL</a:t>
            </a:r>
            <a:endParaRPr lang="bg-BG" b="1" dirty="0"/>
          </a:p>
          <a:p>
            <a:r>
              <a:rPr lang="en-GB" dirty="0"/>
              <a:t>Health &amp; safety regulations for staff and shop premises.</a:t>
            </a:r>
          </a:p>
          <a:p>
            <a:r>
              <a:rPr lang="en-GB" dirty="0"/>
              <a:t>Consumer protection laws (refunds, product quality standards).</a:t>
            </a:r>
          </a:p>
          <a:p>
            <a:endParaRPr lang="bg-BG" b="1" dirty="0"/>
          </a:p>
          <a:p>
            <a:endParaRPr lang="en-GB" b="1" dirty="0"/>
          </a:p>
          <a:p>
            <a:r>
              <a:rPr lang="en-GB" b="1" dirty="0"/>
              <a:t>ENVIRONMENTAL </a:t>
            </a:r>
            <a:endParaRPr lang="bg-BG" b="1" dirty="0"/>
          </a:p>
          <a:p>
            <a:r>
              <a:rPr lang="en-GB" dirty="0"/>
              <a:t>Climate change affecting flower supply and prices.</a:t>
            </a:r>
          </a:p>
          <a:p>
            <a:r>
              <a:rPr lang="en-GB" dirty="0"/>
              <a:t>Pressure to reduce plastic packaging and waste.</a:t>
            </a:r>
          </a:p>
          <a:p>
            <a:endParaRPr lang="bg-BG" b="1" dirty="0"/>
          </a:p>
        </p:txBody>
      </p:sp>
    </p:spTree>
    <p:extLst>
      <p:ext uri="{BB962C8B-B14F-4D97-AF65-F5344CB8AC3E}">
        <p14:creationId xmlns:p14="http://schemas.microsoft.com/office/powerpoint/2010/main" val="1917974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pPr marL="457200" indent="-457200">
              <a:buFont typeface="+mj-lt"/>
              <a:buAutoNum type="arabicPeriod"/>
            </a:pPr>
            <a:endParaRPr lang="en-US" u="sng" dirty="0"/>
          </a:p>
        </p:txBody>
      </p:sp>
      <p:sp>
        <p:nvSpPr>
          <p:cNvPr id="4" name="Oval 3">
            <a:extLst>
              <a:ext uri="{FF2B5EF4-FFF2-40B4-BE49-F238E27FC236}">
                <a16:creationId xmlns:a16="http://schemas.microsoft.com/office/drawing/2014/main" id="{480C40C2-1031-3ACE-D610-1E781ADFE822}"/>
              </a:ext>
            </a:extLst>
          </p:cNvPr>
          <p:cNvSpPr/>
          <p:nvPr/>
        </p:nvSpPr>
        <p:spPr>
          <a:xfrm>
            <a:off x="9620655" y="3336587"/>
            <a:ext cx="2070601" cy="88521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Dec</a:t>
            </a:r>
            <a:r>
              <a:rPr lang="es-ES" dirty="0" err="1"/>
              <a:t>line</a:t>
            </a:r>
            <a:r>
              <a:rPr lang="es-ES" dirty="0"/>
              <a:t> sales</a:t>
            </a:r>
            <a:endParaRPr lang="en-GB" dirty="0"/>
          </a:p>
        </p:txBody>
      </p:sp>
      <p:cxnSp>
        <p:nvCxnSpPr>
          <p:cNvPr id="6" name="Straight Arrow Connector 5">
            <a:extLst>
              <a:ext uri="{FF2B5EF4-FFF2-40B4-BE49-F238E27FC236}">
                <a16:creationId xmlns:a16="http://schemas.microsoft.com/office/drawing/2014/main" id="{59FCA6A3-FB3C-1E99-1E0C-80902E8C0373}"/>
              </a:ext>
            </a:extLst>
          </p:cNvPr>
          <p:cNvCxnSpPr/>
          <p:nvPr/>
        </p:nvCxnSpPr>
        <p:spPr>
          <a:xfrm>
            <a:off x="2305455" y="3560323"/>
            <a:ext cx="738329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C4E71B89-2B94-1696-9E34-7C2F100D2BE4}"/>
              </a:ext>
            </a:extLst>
          </p:cNvPr>
          <p:cNvSpPr/>
          <p:nvPr/>
        </p:nvSpPr>
        <p:spPr>
          <a:xfrm rot="10800000" flipV="1">
            <a:off x="2305454" y="2706484"/>
            <a:ext cx="2070600" cy="8135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 dirty="0" err="1"/>
              <a:t>Competition</a:t>
            </a:r>
            <a:endParaRPr lang="en-BG" dirty="0"/>
          </a:p>
        </p:txBody>
      </p:sp>
      <p:sp>
        <p:nvSpPr>
          <p:cNvPr id="7" name="Rectangle 6">
            <a:extLst>
              <a:ext uri="{FF2B5EF4-FFF2-40B4-BE49-F238E27FC236}">
                <a16:creationId xmlns:a16="http://schemas.microsoft.com/office/drawing/2014/main" id="{CAD2885C-034E-CC7A-3292-BAA6158072FC}"/>
              </a:ext>
            </a:extLst>
          </p:cNvPr>
          <p:cNvSpPr/>
          <p:nvPr/>
        </p:nvSpPr>
        <p:spPr>
          <a:xfrm>
            <a:off x="2305454" y="3786960"/>
            <a:ext cx="2070600" cy="8852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 dirty="0"/>
              <a:t>Location</a:t>
            </a:r>
            <a:endParaRPr lang="en-BG" dirty="0"/>
          </a:p>
        </p:txBody>
      </p:sp>
      <p:sp>
        <p:nvSpPr>
          <p:cNvPr id="8" name="Rectangle 7">
            <a:extLst>
              <a:ext uri="{FF2B5EF4-FFF2-40B4-BE49-F238E27FC236}">
                <a16:creationId xmlns:a16="http://schemas.microsoft.com/office/drawing/2014/main" id="{58565D11-D844-E1BD-5EC8-1BE0A47DCDDA}"/>
              </a:ext>
            </a:extLst>
          </p:cNvPr>
          <p:cNvSpPr/>
          <p:nvPr/>
        </p:nvSpPr>
        <p:spPr>
          <a:xfrm>
            <a:off x="5975100" y="2706483"/>
            <a:ext cx="2279900" cy="8135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 dirty="0"/>
              <a:t>Marketing</a:t>
            </a:r>
            <a:endParaRPr lang="en-BG" dirty="0"/>
          </a:p>
        </p:txBody>
      </p:sp>
      <p:sp>
        <p:nvSpPr>
          <p:cNvPr id="9" name="Rectangle 8">
            <a:extLst>
              <a:ext uri="{FF2B5EF4-FFF2-40B4-BE49-F238E27FC236}">
                <a16:creationId xmlns:a16="http://schemas.microsoft.com/office/drawing/2014/main" id="{F939DA4A-5613-0755-AA5B-710252AB199C}"/>
              </a:ext>
            </a:extLst>
          </p:cNvPr>
          <p:cNvSpPr/>
          <p:nvPr/>
        </p:nvSpPr>
        <p:spPr>
          <a:xfrm>
            <a:off x="5997102" y="3743799"/>
            <a:ext cx="2257898" cy="9283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ES" dirty="0" err="1"/>
              <a:t>Cost</a:t>
            </a:r>
            <a:r>
              <a:rPr lang="es-ES" dirty="0"/>
              <a:t> of the </a:t>
            </a:r>
            <a:r>
              <a:rPr lang="es-ES" dirty="0" err="1"/>
              <a:t>Flowers</a:t>
            </a:r>
            <a:endParaRPr lang="en-BG" dirty="0"/>
          </a:p>
        </p:txBody>
      </p:sp>
    </p:spTree>
    <p:extLst>
      <p:ext uri="{BB962C8B-B14F-4D97-AF65-F5344CB8AC3E}">
        <p14:creationId xmlns:p14="http://schemas.microsoft.com/office/powerpoint/2010/main" val="3645478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Green Haven Florists is affected by political, economic and social </a:t>
            </a:r>
            <a:r>
              <a:rPr lang="en-GB"/>
              <a:t>factors.Rising </a:t>
            </a:r>
            <a:r>
              <a:rPr lang="en-GB" dirty="0"/>
              <a:t>costs can be a challenge, but trends like online shopping and eco-friendly products create </a:t>
            </a:r>
            <a:r>
              <a:rPr lang="en-GB"/>
              <a:t>opportunities.If </a:t>
            </a:r>
            <a:r>
              <a:rPr lang="en-GB" dirty="0"/>
              <a:t>the business adapts and manages costs well, it can continue to grow successfully.</a:t>
            </a:r>
          </a:p>
        </p:txBody>
      </p:sp>
    </p:spTree>
    <p:extLst>
      <p:ext uri="{BB962C8B-B14F-4D97-AF65-F5344CB8AC3E}">
        <p14:creationId xmlns:p14="http://schemas.microsoft.com/office/powerpoint/2010/main" val="3970473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5547735" y="-3202201"/>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dirty="0" err="1"/>
              <a:t>Touray</a:t>
            </a:r>
            <a:r>
              <a:rPr lang="en-GB" dirty="0"/>
              <a:t>, M. (2026) </a:t>
            </a:r>
            <a:r>
              <a:rPr lang="en-GB" dirty="0" err="1"/>
              <a:t>Revitalizing</a:t>
            </a:r>
            <a:r>
              <a:rPr lang="en-GB" dirty="0"/>
              <a:t> Green Haven Florists: Strategies for Sustainable Growth. Available at: </a:t>
            </a:r>
            <a:r>
              <a:rPr lang="en-GB" dirty="0" err="1"/>
              <a:t>Prezi</a:t>
            </a:r>
            <a:r>
              <a:rPr lang="en-GB" dirty="0"/>
              <a:t>.  </a:t>
            </a:r>
          </a:p>
          <a:p>
            <a:br>
              <a:rPr lang="en-GB" b="1" dirty="0">
                <a:latin typeface="Arial"/>
                <a:ea typeface="Roboto"/>
                <a:cs typeface="Roboto"/>
              </a:rPr>
            </a:br>
            <a:endParaRPr lang="es-ES" b="1" dirty="0">
              <a:latin typeface="Arial"/>
              <a:ea typeface="Roboto"/>
              <a:cs typeface="Roboto"/>
            </a:endParaRPr>
          </a:p>
          <a:p>
            <a:endParaRPr lang="es-ES" sz="1800" b="1" dirty="0">
              <a:solidFill>
                <a:srgbClr val="1D4ED8"/>
              </a:solidFill>
              <a:latin typeface="Roboto"/>
              <a:ea typeface="Roboto"/>
              <a:cs typeface="Roboto"/>
            </a:endParaRP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e2e11af1872c8e32c50e56e6e63636be">
  <xsd:schema xmlns:xsd="http://www.w3.org/2001/XMLSchema" xmlns:xs="http://www.w3.org/2001/XMLSchema" xmlns:p="http://schemas.microsoft.com/office/2006/metadata/properties" xmlns:ns3="b4f9f7ee-5770-4a14-8925-17f3d16e50b7" targetNamespace="http://schemas.microsoft.com/office/2006/metadata/properties" ma:root="true" ma:fieldsID="8de3e131525a80aae834e97004f0c08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8752BA-6C0C-4815-B162-DD731E082C35}">
  <ds:schemaRefs>
    <ds:schemaRef ds:uri="http://schemas.microsoft.com/sharepoint/v3/contenttype/forms"/>
  </ds:schemaRefs>
</ds:datastoreItem>
</file>

<file path=customXml/itemProps2.xml><?xml version="1.0" encoding="utf-8"?>
<ds:datastoreItem xmlns:ds="http://schemas.openxmlformats.org/officeDocument/2006/customXml" ds:itemID="{F12BC64F-4B5F-434F-A63B-C16B90E71ED5}">
  <ds:schemaRefs>
    <ds:schemaRef ds:uri="http://schemas.microsoft.com/office/2006/metadata/properties"/>
    <ds:schemaRef ds:uri="http://www.w3.org/2000/xmlns/"/>
    <ds:schemaRef ds:uri="b4f9f7ee-5770-4a14-8925-17f3d16e50b7"/>
    <ds:schemaRef ds:uri="http://www.w3.org/2001/XMLSchema-instance"/>
  </ds:schemaRefs>
</ds:datastoreItem>
</file>

<file path=customXml/itemProps3.xml><?xml version="1.0" encoding="utf-8"?>
<ds:datastoreItem xmlns:ds="http://schemas.openxmlformats.org/officeDocument/2006/customXml" ds:itemID="{036CD2E3-F5DE-4517-9141-3BC6B851A255}">
  <ds:schemaRefs>
    <ds:schemaRef ds:uri="http://schemas.microsoft.com/office/2006/metadata/contentType"/>
    <ds:schemaRef ds:uri="http://schemas.microsoft.com/office/2006/metadata/properties/metaAttributes"/>
    <ds:schemaRef ds:uri="http://www.w3.org/2000/xmlns/"/>
    <ds:schemaRef ds:uri="http://www.w3.org/2001/XMLSchema"/>
    <ds:schemaRef ds:uri="b4f9f7ee-5770-4a14-8925-17f3d16e50b7"/>
  </ds:schemaRefs>
</ds:datastoreItem>
</file>

<file path=docProps/app.xml><?xml version="1.0" encoding="utf-8"?>
<Properties xmlns="http://schemas.openxmlformats.org/officeDocument/2006/extended-properties" xmlns:vt="http://schemas.openxmlformats.org/officeDocument/2006/docPropsVTypes">
  <Template>Wisp</Template>
  <TotalTime>297</TotalTime>
  <Words>194</Words>
  <Application>Microsoft Office PowerPoint</Application>
  <PresentationFormat>Widescreen</PresentationFormat>
  <Paragraphs>49</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MODULE NAME  MODULE CODE  STUDENT NAME- Radi Zdravkov STUDENT ID- 2509210 LECTURER Assignment 1: Presentation</vt:lpstr>
      <vt:lpstr>OVERVIEW</vt:lpstr>
      <vt:lpstr>Introduction</vt:lpstr>
      <vt:lpstr>Company background</vt:lpstr>
      <vt:lpstr>Problem: nature and scope</vt:lpstr>
      <vt:lpstr>PowerPoint Presentation</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dc:creator>Anita Nan</dc:creator>
  <cp:lastModifiedBy>Radi Radkov Zdravkov (2509210)</cp:lastModifiedBy>
  <cp:revision>96</cp:revision>
  <dcterms:created xsi:type="dcterms:W3CDTF">2024-10-08T15:58:04Z</dcterms:created>
  <dcterms:modified xsi:type="dcterms:W3CDTF">2026-08-03T12:55:10Z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