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55" r:id="rId1"/>
  </p:sldMasterIdLst>
  <p:sldIdLst>
    <p:sldId id="258" r:id="rId2"/>
    <p:sldId id="257" r:id="rId3"/>
    <p:sldId id="259" r:id="rId4"/>
    <p:sldId id="266" r:id="rId5"/>
    <p:sldId id="260" r:id="rId6"/>
    <p:sldId id="267" r:id="rId7"/>
    <p:sldId id="261" r:id="rId8"/>
    <p:sldId id="262" r:id="rId9"/>
    <p:sldId id="263"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A53261-CD96-21A2-D431-5D56308AE73A}" v="88" dt="2022-10-16T19:27:28.431"/>
    <p1510:client id="{0BA9D7F2-A9CF-4259-95E9-9B03F2B00D08}" v="21" dt="2022-10-08T17:00:59.893"/>
    <p1510:client id="{17CE2492-15E8-47FB-A917-2D28902CAF6B}" v="14" dt="2022-10-10T15:36:07.678"/>
    <p1510:client id="{2867876A-8A34-1071-6321-AE4EDA9CDC5C}" v="41" dt="2022-10-08T12:22:30.331"/>
    <p1510:client id="{2889C84E-0325-F26F-DB09-0AF050AD4CA4}" v="25" dt="2022-10-08T17:27:21.090"/>
    <p1510:client id="{350D7B70-8B65-618A-6355-79EE087EBF4D}" v="37" dt="2022-10-08T10:03:13.552"/>
    <p1510:client id="{42D3A652-BA8C-98ED-E32C-CDD5E0D93185}" v="31" dt="2022-10-01T11:33:19.018"/>
    <p1510:client id="{49F647B8-6966-1C49-1209-B6103F8762C8}" v="61" dt="2022-10-08T10:16:32.898"/>
    <p1510:client id="{4E806D01-33FC-7E60-21FF-9D35FC6C4A83}" v="1" dt="2022-10-15T21:53:42.614"/>
    <p1510:client id="{51D7A84B-46E1-488E-863C-722A87D9AE11}" v="411" dt="2022-10-15T12:01:12.069"/>
    <p1510:client id="{52FD7EEB-3636-CEA6-CD48-2831665FE1B2}" v="332" dt="2022-10-16T13:03:43.528"/>
    <p1510:client id="{5C025737-E022-45EC-A747-4D5CF1134FB7}" v="326" dt="2022-10-08T23:14:39.881"/>
    <p1510:client id="{63160B68-229D-85C6-B07F-15C1AFA80EF5}" v="21" dt="2022-10-16T10:46:35.863"/>
    <p1510:client id="{69545283-4E69-66A5-2EA3-46B2A175A325}" v="3" dt="2022-10-08T23:22:20.270"/>
    <p1510:client id="{75E96FE7-4ECC-4E7E-0C45-C05FF09A9489}" v="14" dt="2022-10-08T17:51:31.452"/>
    <p1510:client id="{83A9B826-C6C8-DC85-99A8-CEC34B887CD9}" v="146" dt="2022-10-08T11:08:04.149"/>
    <p1510:client id="{85887AEA-7B35-A62D-4A1E-CB434540689E}" v="264" dt="2022-10-15T12:56:50.529"/>
    <p1510:client id="{915B685A-B310-4894-B113-0BB2C4E4605D}" v="26" dt="2022-10-22T10:47:08.678"/>
    <p1510:client id="{A0D87A61-B682-47C7-832F-7EC257CC9BC6}" v="13" dt="2022-10-21T13:08:12.620"/>
    <p1510:client id="{A6EA4FD5-611A-0E94-86B5-48A155F400A1}" v="4" dt="2022-10-20T14:19:50.496"/>
    <p1510:client id="{AF29406C-97B9-D4D8-DC00-DB131D1CC26B}" v="15" dt="2022-10-10T19:08:09.280"/>
    <p1510:client id="{B6DCCC83-9899-4684-A977-95901E6279BC}" v="122" dt="2022-10-10T20:18:12.705"/>
    <p1510:client id="{D0B2DE36-0488-529B-53F9-2C4CC150F82D}" v="597" dt="2022-10-15T21:16:03.102"/>
    <p1510:client id="{F74B2C59-E4FF-CC03-797A-7F66CF93F2F7}" v="32" dt="2022-10-15T21:50:46.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9EEFFF-6481-4D2F-AFD3-4D11A002AF0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A9B915C6-6C31-4E62-961D-312C5EEFCB66}">
      <dgm:prSet/>
      <dgm:spPr/>
      <dgm:t>
        <a:bodyPr/>
        <a:lstStyle/>
        <a:p>
          <a:r>
            <a:rPr lang="en-US" dirty="0">
              <a:solidFill>
                <a:schemeClr val="tx1"/>
              </a:solidFill>
            </a:rPr>
            <a:t>We are undertaking this research study to find out Which digital tool is most used by students at UWTSD to collaborate together</a:t>
          </a:r>
          <a:r>
            <a:rPr lang="en-US" dirty="0">
              <a:solidFill>
                <a:schemeClr val="tx1"/>
              </a:solidFill>
              <a:latin typeface="Trebuchet MS" panose="020B0603020202020204"/>
            </a:rPr>
            <a:t>.</a:t>
          </a:r>
          <a:endParaRPr lang="en-US" dirty="0">
            <a:solidFill>
              <a:schemeClr val="tx1"/>
            </a:solidFill>
          </a:endParaRPr>
        </a:p>
      </dgm:t>
    </dgm:pt>
    <dgm:pt modelId="{2C2076A5-6623-427B-9FEE-641DF37DBB8D}" type="parTrans" cxnId="{9036D5CC-1279-451B-A75F-59A94ACB333F}">
      <dgm:prSet/>
      <dgm:spPr/>
      <dgm:t>
        <a:bodyPr/>
        <a:lstStyle/>
        <a:p>
          <a:endParaRPr lang="en-US"/>
        </a:p>
      </dgm:t>
    </dgm:pt>
    <dgm:pt modelId="{7D8B19E8-461F-46BA-A905-1B0AC140688C}" type="sibTrans" cxnId="{9036D5CC-1279-451B-A75F-59A94ACB333F}">
      <dgm:prSet/>
      <dgm:spPr/>
      <dgm:t>
        <a:bodyPr/>
        <a:lstStyle/>
        <a:p>
          <a:endParaRPr lang="en-US"/>
        </a:p>
      </dgm:t>
    </dgm:pt>
    <dgm:pt modelId="{ADC658FF-4B50-4526-8167-66B071AB662C}">
      <dgm:prSet/>
      <dgm:spPr/>
      <dgm:t>
        <a:bodyPr/>
        <a:lstStyle/>
        <a:p>
          <a:pPr rtl="0"/>
          <a:r>
            <a:rPr lang="en-US" dirty="0">
              <a:solidFill>
                <a:schemeClr val="tx1"/>
              </a:solidFill>
            </a:rPr>
            <a:t>We have read the referenced literature to help with our research, support our findings and aid our background information</a:t>
          </a:r>
          <a:r>
            <a:rPr lang="en-US" dirty="0">
              <a:solidFill>
                <a:schemeClr val="tx1"/>
              </a:solidFill>
              <a:latin typeface="Trebuchet MS" panose="020B0603020202020204"/>
            </a:rPr>
            <a:t>.</a:t>
          </a:r>
        </a:p>
      </dgm:t>
    </dgm:pt>
    <dgm:pt modelId="{09AC4F69-0BAE-4DC9-84F7-E89673CFF24C}" type="parTrans" cxnId="{99998B16-A6A2-447C-A237-E9AEE15B4DE9}">
      <dgm:prSet/>
      <dgm:spPr/>
      <dgm:t>
        <a:bodyPr/>
        <a:lstStyle/>
        <a:p>
          <a:endParaRPr lang="en-US"/>
        </a:p>
      </dgm:t>
    </dgm:pt>
    <dgm:pt modelId="{3D5597B5-632F-4119-801C-7FB43EBF1B89}" type="sibTrans" cxnId="{99998B16-A6A2-447C-A237-E9AEE15B4DE9}">
      <dgm:prSet/>
      <dgm:spPr/>
      <dgm:t>
        <a:bodyPr/>
        <a:lstStyle/>
        <a:p>
          <a:endParaRPr lang="en-US"/>
        </a:p>
      </dgm:t>
    </dgm:pt>
    <dgm:pt modelId="{0ADA13B0-F2F8-4892-A513-51367880AB5D}">
      <dgm:prSet/>
      <dgm:spPr/>
      <dgm:t>
        <a:bodyPr/>
        <a:lstStyle/>
        <a:p>
          <a:r>
            <a:rPr lang="en-US" dirty="0">
              <a:solidFill>
                <a:schemeClr val="tx1"/>
              </a:solidFill>
              <a:latin typeface="Trebuchet MS" panose="020B0603020202020204"/>
            </a:rPr>
            <a:t>"</a:t>
          </a:r>
          <a:r>
            <a:rPr lang="en-US" dirty="0">
              <a:solidFill>
                <a:schemeClr val="tx1"/>
              </a:solidFill>
            </a:rPr>
            <a:t>Technology has been a prominent contribution to education. The use of technology in modern education is undisputed, and it is now in focus in the light of the current developments and upheavals due to the pandemic</a:t>
          </a:r>
          <a:r>
            <a:rPr lang="en-US" dirty="0">
              <a:solidFill>
                <a:schemeClr val="tx1"/>
              </a:solidFill>
              <a:latin typeface="Trebuchet MS" panose="020B0603020202020204"/>
            </a:rPr>
            <a:t>."</a:t>
          </a:r>
          <a:endParaRPr lang="en-US" dirty="0">
            <a:solidFill>
              <a:schemeClr val="tx1"/>
            </a:solidFill>
          </a:endParaRPr>
        </a:p>
      </dgm:t>
    </dgm:pt>
    <dgm:pt modelId="{A1D973FD-ED98-467D-9400-ACF619DD8A97}" type="parTrans" cxnId="{2EC14F2D-D1A6-40E5-B823-A801DDDF9419}">
      <dgm:prSet/>
      <dgm:spPr/>
      <dgm:t>
        <a:bodyPr/>
        <a:lstStyle/>
        <a:p>
          <a:endParaRPr lang="en-US"/>
        </a:p>
      </dgm:t>
    </dgm:pt>
    <dgm:pt modelId="{C742B367-E1E6-4379-A5D5-9DE2561C9AF7}" type="sibTrans" cxnId="{2EC14F2D-D1A6-40E5-B823-A801DDDF9419}">
      <dgm:prSet/>
      <dgm:spPr/>
      <dgm:t>
        <a:bodyPr/>
        <a:lstStyle/>
        <a:p>
          <a:endParaRPr lang="en-US"/>
        </a:p>
      </dgm:t>
    </dgm:pt>
    <dgm:pt modelId="{A72EA1E8-F4B4-47CE-BDE5-053F50DB462D}">
      <dgm:prSet phldr="0"/>
      <dgm:spPr/>
      <dgm:t>
        <a:bodyPr/>
        <a:lstStyle/>
        <a:p>
          <a:pPr rtl="0"/>
          <a:r>
            <a:rPr lang="en-US" dirty="0">
              <a:latin typeface="Trebuchet MS" panose="020B0603020202020204"/>
            </a:rPr>
            <a:t>"</a:t>
          </a:r>
          <a:r>
            <a:rPr lang="en-US" dirty="0">
              <a:solidFill>
                <a:schemeClr val="tx1"/>
              </a:solidFill>
              <a:latin typeface="Trebuchet MS" panose="020B0603020202020204"/>
            </a:rPr>
            <a:t>Students......found MS Teams to be extremely useful, and better than alternative platforms for key tasks including messaging, file sharing and collaborative authoring."</a:t>
          </a:r>
          <a:endParaRPr lang="en-US" dirty="0">
            <a:solidFill>
              <a:schemeClr val="tx1"/>
            </a:solidFill>
          </a:endParaRPr>
        </a:p>
      </dgm:t>
    </dgm:pt>
    <dgm:pt modelId="{DE3F36EE-2FCC-4FC8-B78F-EDF88A8C5971}" type="parTrans" cxnId="{B795B6A0-DBF2-41BE-82AA-72479183F346}">
      <dgm:prSet/>
      <dgm:spPr/>
    </dgm:pt>
    <dgm:pt modelId="{1E5F0122-C3CD-4B64-8AAF-48282CA05354}" type="sibTrans" cxnId="{B795B6A0-DBF2-41BE-82AA-72479183F346}">
      <dgm:prSet/>
      <dgm:spPr/>
    </dgm:pt>
    <dgm:pt modelId="{F2142AAD-EC3D-4EBB-B6DD-7475A0B42CEC}">
      <dgm:prSet phldr="0"/>
      <dgm:spPr/>
      <dgm:t>
        <a:bodyPr/>
        <a:lstStyle/>
        <a:p>
          <a:r>
            <a:rPr lang="en-US" dirty="0">
              <a:solidFill>
                <a:schemeClr val="tx1"/>
              </a:solidFill>
              <a:latin typeface="Trebuchet MS" panose="020B0603020202020204"/>
            </a:rPr>
            <a:t>"In the last decades, the fast growth of Information and Communication Technologies changed our way to communicate and share information</a:t>
          </a:r>
          <a:r>
            <a:rPr lang="en-US" dirty="0">
              <a:solidFill>
                <a:schemeClr val="tx1"/>
              </a:solidFill>
            </a:rPr>
            <a:t>.</a:t>
          </a:r>
          <a:r>
            <a:rPr lang="en-US" dirty="0">
              <a:solidFill>
                <a:schemeClr val="tx1"/>
              </a:solidFill>
              <a:latin typeface="Trebuchet MS" panose="020B0603020202020204"/>
            </a:rPr>
            <a:t> Traditional groups or teams frequently give way to virtual teams, working with tools for online collaboration."</a:t>
          </a:r>
          <a:endParaRPr lang="en-US" dirty="0"/>
        </a:p>
      </dgm:t>
    </dgm:pt>
    <dgm:pt modelId="{7A9B5424-C3B2-4FAA-9422-18B3C5DCE6EC}" type="parTrans" cxnId="{3DA52A04-4FF9-4F81-ABA6-BC8991589432}">
      <dgm:prSet/>
      <dgm:spPr/>
    </dgm:pt>
    <dgm:pt modelId="{192EFAEF-DF59-40DD-8470-9FBC7F43CE00}" type="sibTrans" cxnId="{3DA52A04-4FF9-4F81-ABA6-BC8991589432}">
      <dgm:prSet/>
      <dgm:spPr/>
    </dgm:pt>
    <dgm:pt modelId="{753D84B1-3669-4920-8362-09A9BCEDD9A9}">
      <dgm:prSet phldr="0"/>
      <dgm:spPr/>
      <dgm:t>
        <a:bodyPr/>
        <a:lstStyle/>
        <a:p>
          <a:endParaRPr lang="en-US" dirty="0">
            <a:latin typeface="Trebuchet MS" panose="020B0603020202020204"/>
          </a:endParaRPr>
        </a:p>
      </dgm:t>
    </dgm:pt>
    <dgm:pt modelId="{C4CED9C9-83FB-4F67-ABAB-36FCF61C581A}" type="parTrans" cxnId="{C032F204-1E33-4167-B300-36DF364B8ED4}">
      <dgm:prSet/>
      <dgm:spPr/>
    </dgm:pt>
    <dgm:pt modelId="{C8E83DBE-76FC-459F-8AB0-339C93E0C4A9}" type="sibTrans" cxnId="{C032F204-1E33-4167-B300-36DF364B8ED4}">
      <dgm:prSet/>
      <dgm:spPr/>
    </dgm:pt>
    <dgm:pt modelId="{F7F2C9D4-7486-4315-A865-4ED1C1067C65}" type="pres">
      <dgm:prSet presAssocID="{309EEFFF-6481-4D2F-AFD3-4D11A002AF0A}" presName="linear" presStyleCnt="0">
        <dgm:presLayoutVars>
          <dgm:animLvl val="lvl"/>
          <dgm:resizeHandles val="exact"/>
        </dgm:presLayoutVars>
      </dgm:prSet>
      <dgm:spPr/>
    </dgm:pt>
    <dgm:pt modelId="{82FE9270-2BC9-4A0F-BE43-E21E6CD6E3D9}" type="pres">
      <dgm:prSet presAssocID="{A9B915C6-6C31-4E62-961D-312C5EEFCB66}" presName="parentText" presStyleLbl="node1" presStyleIdx="0" presStyleCnt="6">
        <dgm:presLayoutVars>
          <dgm:chMax val="0"/>
          <dgm:bulletEnabled val="1"/>
        </dgm:presLayoutVars>
      </dgm:prSet>
      <dgm:spPr/>
    </dgm:pt>
    <dgm:pt modelId="{65EF0503-BBD4-4512-BC69-7B55B3B786A1}" type="pres">
      <dgm:prSet presAssocID="{7D8B19E8-461F-46BA-A905-1B0AC140688C}" presName="spacer" presStyleCnt="0"/>
      <dgm:spPr/>
    </dgm:pt>
    <dgm:pt modelId="{0272AC43-F25E-4DEF-A16E-765B3BE43DC9}" type="pres">
      <dgm:prSet presAssocID="{ADC658FF-4B50-4526-8167-66B071AB662C}" presName="parentText" presStyleLbl="node1" presStyleIdx="1" presStyleCnt="6">
        <dgm:presLayoutVars>
          <dgm:chMax val="0"/>
          <dgm:bulletEnabled val="1"/>
        </dgm:presLayoutVars>
      </dgm:prSet>
      <dgm:spPr/>
    </dgm:pt>
    <dgm:pt modelId="{88CFE6BC-EA9E-4143-9F11-76431AFCE1AA}" type="pres">
      <dgm:prSet presAssocID="{3D5597B5-632F-4119-801C-7FB43EBF1B89}" presName="spacer" presStyleCnt="0"/>
      <dgm:spPr/>
    </dgm:pt>
    <dgm:pt modelId="{EA3ED0C3-2B88-4C80-B46E-850542A784C3}" type="pres">
      <dgm:prSet presAssocID="{753D84B1-3669-4920-8362-09A9BCEDD9A9}" presName="parentText" presStyleLbl="node1" presStyleIdx="2" presStyleCnt="6">
        <dgm:presLayoutVars>
          <dgm:chMax val="0"/>
          <dgm:bulletEnabled val="1"/>
        </dgm:presLayoutVars>
      </dgm:prSet>
      <dgm:spPr/>
    </dgm:pt>
    <dgm:pt modelId="{42310660-31A7-4928-B8E3-08B9CFDBF8AA}" type="pres">
      <dgm:prSet presAssocID="{C8E83DBE-76FC-459F-8AB0-339C93E0C4A9}" presName="spacer" presStyleCnt="0"/>
      <dgm:spPr/>
    </dgm:pt>
    <dgm:pt modelId="{CDE7583C-3B0A-480E-8693-2078B8F979F2}" type="pres">
      <dgm:prSet presAssocID="{F2142AAD-EC3D-4EBB-B6DD-7475A0B42CEC}" presName="parentText" presStyleLbl="node1" presStyleIdx="3" presStyleCnt="6">
        <dgm:presLayoutVars>
          <dgm:chMax val="0"/>
          <dgm:bulletEnabled val="1"/>
        </dgm:presLayoutVars>
      </dgm:prSet>
      <dgm:spPr/>
    </dgm:pt>
    <dgm:pt modelId="{2D2595A2-5E35-45CD-9B3F-7AF9EC5CA1DC}" type="pres">
      <dgm:prSet presAssocID="{192EFAEF-DF59-40DD-8470-9FBC7F43CE00}" presName="spacer" presStyleCnt="0"/>
      <dgm:spPr/>
    </dgm:pt>
    <dgm:pt modelId="{E5660A37-0025-4250-8902-9CA0C50FA999}" type="pres">
      <dgm:prSet presAssocID="{A72EA1E8-F4B4-47CE-BDE5-053F50DB462D}" presName="parentText" presStyleLbl="node1" presStyleIdx="4" presStyleCnt="6">
        <dgm:presLayoutVars>
          <dgm:chMax val="0"/>
          <dgm:bulletEnabled val="1"/>
        </dgm:presLayoutVars>
      </dgm:prSet>
      <dgm:spPr/>
    </dgm:pt>
    <dgm:pt modelId="{5D1B7915-0159-4FB1-81FB-460819B930F0}" type="pres">
      <dgm:prSet presAssocID="{1E5F0122-C3CD-4B64-8AAF-48282CA05354}" presName="spacer" presStyleCnt="0"/>
      <dgm:spPr/>
    </dgm:pt>
    <dgm:pt modelId="{1D577C47-389F-4B0C-BE10-71D339DBEFF9}" type="pres">
      <dgm:prSet presAssocID="{0ADA13B0-F2F8-4892-A513-51367880AB5D}" presName="parentText" presStyleLbl="node1" presStyleIdx="5" presStyleCnt="6">
        <dgm:presLayoutVars>
          <dgm:chMax val="0"/>
          <dgm:bulletEnabled val="1"/>
        </dgm:presLayoutVars>
      </dgm:prSet>
      <dgm:spPr/>
    </dgm:pt>
  </dgm:ptLst>
  <dgm:cxnLst>
    <dgm:cxn modelId="{3DA52A04-4FF9-4F81-ABA6-BC8991589432}" srcId="{309EEFFF-6481-4D2F-AFD3-4D11A002AF0A}" destId="{F2142AAD-EC3D-4EBB-B6DD-7475A0B42CEC}" srcOrd="3" destOrd="0" parTransId="{7A9B5424-C3B2-4FAA-9422-18B3C5DCE6EC}" sibTransId="{192EFAEF-DF59-40DD-8470-9FBC7F43CE00}"/>
    <dgm:cxn modelId="{C032F204-1E33-4167-B300-36DF364B8ED4}" srcId="{309EEFFF-6481-4D2F-AFD3-4D11A002AF0A}" destId="{753D84B1-3669-4920-8362-09A9BCEDD9A9}" srcOrd="2" destOrd="0" parTransId="{C4CED9C9-83FB-4F67-ABAB-36FCF61C581A}" sibTransId="{C8E83DBE-76FC-459F-8AB0-339C93E0C4A9}"/>
    <dgm:cxn modelId="{A5FA8C14-D670-4E85-8C02-DF6E2D5163CC}" type="presOf" srcId="{753D84B1-3669-4920-8362-09A9BCEDD9A9}" destId="{EA3ED0C3-2B88-4C80-B46E-850542A784C3}" srcOrd="0" destOrd="0" presId="urn:microsoft.com/office/officeart/2005/8/layout/vList2"/>
    <dgm:cxn modelId="{99998B16-A6A2-447C-A237-E9AEE15B4DE9}" srcId="{309EEFFF-6481-4D2F-AFD3-4D11A002AF0A}" destId="{ADC658FF-4B50-4526-8167-66B071AB662C}" srcOrd="1" destOrd="0" parTransId="{09AC4F69-0BAE-4DC9-84F7-E89673CFF24C}" sibTransId="{3D5597B5-632F-4119-801C-7FB43EBF1B89}"/>
    <dgm:cxn modelId="{C7EE7D22-538A-47B9-A875-C42D1CB1CBD2}" type="presOf" srcId="{A72EA1E8-F4B4-47CE-BDE5-053F50DB462D}" destId="{E5660A37-0025-4250-8902-9CA0C50FA999}" srcOrd="0" destOrd="0" presId="urn:microsoft.com/office/officeart/2005/8/layout/vList2"/>
    <dgm:cxn modelId="{2EC14F2D-D1A6-40E5-B823-A801DDDF9419}" srcId="{309EEFFF-6481-4D2F-AFD3-4D11A002AF0A}" destId="{0ADA13B0-F2F8-4892-A513-51367880AB5D}" srcOrd="5" destOrd="0" parTransId="{A1D973FD-ED98-467D-9400-ACF619DD8A97}" sibTransId="{C742B367-E1E6-4379-A5D5-9DE2561C9AF7}"/>
    <dgm:cxn modelId="{0E7EC16D-BA7C-4FCD-9706-F4970054557F}" type="presOf" srcId="{A9B915C6-6C31-4E62-961D-312C5EEFCB66}" destId="{82FE9270-2BC9-4A0F-BE43-E21E6CD6E3D9}" srcOrd="0" destOrd="0" presId="urn:microsoft.com/office/officeart/2005/8/layout/vList2"/>
    <dgm:cxn modelId="{39BD4153-0D7D-4CE7-A337-BF1FC871CE36}" type="presOf" srcId="{ADC658FF-4B50-4526-8167-66B071AB662C}" destId="{0272AC43-F25E-4DEF-A16E-765B3BE43DC9}" srcOrd="0" destOrd="0" presId="urn:microsoft.com/office/officeart/2005/8/layout/vList2"/>
    <dgm:cxn modelId="{081EB184-2DB2-43F7-8265-2E7E2A58A265}" type="presOf" srcId="{309EEFFF-6481-4D2F-AFD3-4D11A002AF0A}" destId="{F7F2C9D4-7486-4315-A865-4ED1C1067C65}" srcOrd="0" destOrd="0" presId="urn:microsoft.com/office/officeart/2005/8/layout/vList2"/>
    <dgm:cxn modelId="{C039F187-EA4C-47A3-B56C-4D57ACB1F4FD}" type="presOf" srcId="{F2142AAD-EC3D-4EBB-B6DD-7475A0B42CEC}" destId="{CDE7583C-3B0A-480E-8693-2078B8F979F2}" srcOrd="0" destOrd="0" presId="urn:microsoft.com/office/officeart/2005/8/layout/vList2"/>
    <dgm:cxn modelId="{B795B6A0-DBF2-41BE-82AA-72479183F346}" srcId="{309EEFFF-6481-4D2F-AFD3-4D11A002AF0A}" destId="{A72EA1E8-F4B4-47CE-BDE5-053F50DB462D}" srcOrd="4" destOrd="0" parTransId="{DE3F36EE-2FCC-4FC8-B78F-EDF88A8C5971}" sibTransId="{1E5F0122-C3CD-4B64-8AAF-48282CA05354}"/>
    <dgm:cxn modelId="{764241AF-BC74-4F0D-8DA9-193FC66C7F62}" type="presOf" srcId="{0ADA13B0-F2F8-4892-A513-51367880AB5D}" destId="{1D577C47-389F-4B0C-BE10-71D339DBEFF9}" srcOrd="0" destOrd="0" presId="urn:microsoft.com/office/officeart/2005/8/layout/vList2"/>
    <dgm:cxn modelId="{9036D5CC-1279-451B-A75F-59A94ACB333F}" srcId="{309EEFFF-6481-4D2F-AFD3-4D11A002AF0A}" destId="{A9B915C6-6C31-4E62-961D-312C5EEFCB66}" srcOrd="0" destOrd="0" parTransId="{2C2076A5-6623-427B-9FEE-641DF37DBB8D}" sibTransId="{7D8B19E8-461F-46BA-A905-1B0AC140688C}"/>
    <dgm:cxn modelId="{B5293C4F-875A-46B4-9382-1A2B11B18C4A}" type="presParOf" srcId="{F7F2C9D4-7486-4315-A865-4ED1C1067C65}" destId="{82FE9270-2BC9-4A0F-BE43-E21E6CD6E3D9}" srcOrd="0" destOrd="0" presId="urn:microsoft.com/office/officeart/2005/8/layout/vList2"/>
    <dgm:cxn modelId="{32FC7CA4-434F-4BBE-B18A-2179480563FC}" type="presParOf" srcId="{F7F2C9D4-7486-4315-A865-4ED1C1067C65}" destId="{65EF0503-BBD4-4512-BC69-7B55B3B786A1}" srcOrd="1" destOrd="0" presId="urn:microsoft.com/office/officeart/2005/8/layout/vList2"/>
    <dgm:cxn modelId="{CB980CC0-BF1E-415E-BA1B-963308C61E6B}" type="presParOf" srcId="{F7F2C9D4-7486-4315-A865-4ED1C1067C65}" destId="{0272AC43-F25E-4DEF-A16E-765B3BE43DC9}" srcOrd="2" destOrd="0" presId="urn:microsoft.com/office/officeart/2005/8/layout/vList2"/>
    <dgm:cxn modelId="{9B4F2008-FE0A-4CB9-88AD-C1EBCAA80314}" type="presParOf" srcId="{F7F2C9D4-7486-4315-A865-4ED1C1067C65}" destId="{88CFE6BC-EA9E-4143-9F11-76431AFCE1AA}" srcOrd="3" destOrd="0" presId="urn:microsoft.com/office/officeart/2005/8/layout/vList2"/>
    <dgm:cxn modelId="{9408B694-8D9E-4477-AEB2-7FC9527C0A53}" type="presParOf" srcId="{F7F2C9D4-7486-4315-A865-4ED1C1067C65}" destId="{EA3ED0C3-2B88-4C80-B46E-850542A784C3}" srcOrd="4" destOrd="0" presId="urn:microsoft.com/office/officeart/2005/8/layout/vList2"/>
    <dgm:cxn modelId="{1355891E-DB4F-466A-BA9B-3C9700461C21}" type="presParOf" srcId="{F7F2C9D4-7486-4315-A865-4ED1C1067C65}" destId="{42310660-31A7-4928-B8E3-08B9CFDBF8AA}" srcOrd="5" destOrd="0" presId="urn:microsoft.com/office/officeart/2005/8/layout/vList2"/>
    <dgm:cxn modelId="{BE32FDCA-60AA-4F5A-B213-4474F18A3C8E}" type="presParOf" srcId="{F7F2C9D4-7486-4315-A865-4ED1C1067C65}" destId="{CDE7583C-3B0A-480E-8693-2078B8F979F2}" srcOrd="6" destOrd="0" presId="urn:microsoft.com/office/officeart/2005/8/layout/vList2"/>
    <dgm:cxn modelId="{1F446B60-5C55-4036-A33F-F950FF8EC534}" type="presParOf" srcId="{F7F2C9D4-7486-4315-A865-4ED1C1067C65}" destId="{2D2595A2-5E35-45CD-9B3F-7AF9EC5CA1DC}" srcOrd="7" destOrd="0" presId="urn:microsoft.com/office/officeart/2005/8/layout/vList2"/>
    <dgm:cxn modelId="{42CB9172-A04C-49FE-B9E5-CD9C25B18A9F}" type="presParOf" srcId="{F7F2C9D4-7486-4315-A865-4ED1C1067C65}" destId="{E5660A37-0025-4250-8902-9CA0C50FA999}" srcOrd="8" destOrd="0" presId="urn:microsoft.com/office/officeart/2005/8/layout/vList2"/>
    <dgm:cxn modelId="{4FD823F3-8CFB-4E2F-A705-9D1A76F9D5FC}" type="presParOf" srcId="{F7F2C9D4-7486-4315-A865-4ED1C1067C65}" destId="{5D1B7915-0159-4FB1-81FB-460819B930F0}" srcOrd="9" destOrd="0" presId="urn:microsoft.com/office/officeart/2005/8/layout/vList2"/>
    <dgm:cxn modelId="{3B49D172-9345-4375-B1E3-8C52A20B8906}" type="presParOf" srcId="{F7F2C9D4-7486-4315-A865-4ED1C1067C65}" destId="{1D577C47-389F-4B0C-BE10-71D339DBEFF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301C4B-94AF-4A46-A957-7698C42D2875}" type="doc">
      <dgm:prSet loTypeId="urn:microsoft.com/office/officeart/2005/8/layout/process5" loCatId="process" qsTypeId="urn:microsoft.com/office/officeart/2005/8/quickstyle/simple1" qsCatId="simple" csTypeId="urn:microsoft.com/office/officeart/2005/8/colors/accent2_2" csCatId="accent2" phldr="1"/>
      <dgm:spPr/>
      <dgm:t>
        <a:bodyPr/>
        <a:lstStyle/>
        <a:p>
          <a:endParaRPr lang="en-GB"/>
        </a:p>
      </dgm:t>
    </dgm:pt>
    <dgm:pt modelId="{27BC2FDF-BC45-455E-8D1F-21817CA89761}">
      <dgm:prSet phldr="0"/>
      <dgm:spPr/>
      <dgm:t>
        <a:bodyPr/>
        <a:lstStyle/>
        <a:p>
          <a:pPr rtl="0"/>
          <a:r>
            <a:rPr lang="en-GB" dirty="0">
              <a:solidFill>
                <a:schemeClr val="tx1"/>
              </a:solidFill>
            </a:rPr>
            <a:t>1.Create form questionnaire</a:t>
          </a:r>
          <a:endParaRPr lang="en-US" dirty="0">
            <a:solidFill>
              <a:schemeClr val="tx1"/>
            </a:solidFill>
          </a:endParaRPr>
        </a:p>
      </dgm:t>
    </dgm:pt>
    <dgm:pt modelId="{9322743F-6FE6-4CF8-A2AC-D1DDCD96C4D7}" type="parTrans" cxnId="{5E12F846-3497-4092-ADEE-21A0C2ECA64A}">
      <dgm:prSet/>
      <dgm:spPr/>
    </dgm:pt>
    <dgm:pt modelId="{3EE23145-AD9B-4E65-9317-17C0198414FE}" type="sibTrans" cxnId="{5E12F846-3497-4092-ADEE-21A0C2ECA64A}">
      <dgm:prSet/>
      <dgm:spPr/>
      <dgm:t>
        <a:bodyPr/>
        <a:lstStyle/>
        <a:p>
          <a:endParaRPr lang="en-GB"/>
        </a:p>
      </dgm:t>
    </dgm:pt>
    <dgm:pt modelId="{2CE8BE74-96B6-4DCD-A1D9-6A6BF7807F3D}">
      <dgm:prSet phldr="0"/>
      <dgm:spPr/>
      <dgm:t>
        <a:bodyPr/>
        <a:lstStyle/>
        <a:p>
          <a:r>
            <a:rPr lang="en-GB" dirty="0">
              <a:solidFill>
                <a:schemeClr val="tx1"/>
              </a:solidFill>
            </a:rPr>
            <a:t>2.Distribute questionnaire</a:t>
          </a:r>
        </a:p>
      </dgm:t>
    </dgm:pt>
    <dgm:pt modelId="{6327EAC6-FD11-4225-AD28-4F6F93C83E00}" type="parTrans" cxnId="{9ACC11C6-97A8-4AFF-B2B5-813152475113}">
      <dgm:prSet/>
      <dgm:spPr/>
    </dgm:pt>
    <dgm:pt modelId="{BB73873C-46F9-48AC-9024-D131A8AC7C33}" type="sibTrans" cxnId="{9ACC11C6-97A8-4AFF-B2B5-813152475113}">
      <dgm:prSet/>
      <dgm:spPr/>
      <dgm:t>
        <a:bodyPr/>
        <a:lstStyle/>
        <a:p>
          <a:endParaRPr lang="en-GB"/>
        </a:p>
      </dgm:t>
    </dgm:pt>
    <dgm:pt modelId="{6990E598-DEAA-4B20-84CE-71713440981A}">
      <dgm:prSet phldr="0"/>
      <dgm:spPr/>
      <dgm:t>
        <a:bodyPr/>
        <a:lstStyle/>
        <a:p>
          <a:r>
            <a:rPr lang="en-GB" dirty="0">
              <a:solidFill>
                <a:schemeClr val="tx1"/>
              </a:solidFill>
            </a:rPr>
            <a:t>3.Research data collection</a:t>
          </a:r>
        </a:p>
      </dgm:t>
    </dgm:pt>
    <dgm:pt modelId="{AE65CC48-8AA0-4226-869A-08B5B29FFD27}" type="parTrans" cxnId="{959B289A-0447-4F3E-9E86-28EE8DCADEFB}">
      <dgm:prSet/>
      <dgm:spPr/>
    </dgm:pt>
    <dgm:pt modelId="{CCFF5E3B-7276-4820-813C-433216AC89D3}" type="sibTrans" cxnId="{959B289A-0447-4F3E-9E86-28EE8DCADEFB}">
      <dgm:prSet/>
      <dgm:spPr/>
      <dgm:t>
        <a:bodyPr/>
        <a:lstStyle/>
        <a:p>
          <a:endParaRPr lang="en-GB"/>
        </a:p>
      </dgm:t>
    </dgm:pt>
    <dgm:pt modelId="{5AF70F64-78CA-4660-A65A-BA3BF40370D8}">
      <dgm:prSet phldr="0"/>
      <dgm:spPr/>
      <dgm:t>
        <a:bodyPr/>
        <a:lstStyle/>
        <a:p>
          <a:r>
            <a:rPr lang="en-GB" dirty="0">
              <a:solidFill>
                <a:schemeClr val="tx1"/>
              </a:solidFill>
            </a:rPr>
            <a:t>4.Research analysis</a:t>
          </a:r>
        </a:p>
      </dgm:t>
    </dgm:pt>
    <dgm:pt modelId="{B684634B-3FC3-4968-A436-584C158CEE86}" type="parTrans" cxnId="{BA7B8F92-B021-4238-A42F-AC4B049ACCA3}">
      <dgm:prSet/>
      <dgm:spPr/>
    </dgm:pt>
    <dgm:pt modelId="{A15F08EC-44F6-4AF9-8BCE-BEFFF5C01374}" type="sibTrans" cxnId="{BA7B8F92-B021-4238-A42F-AC4B049ACCA3}">
      <dgm:prSet/>
      <dgm:spPr/>
      <dgm:t>
        <a:bodyPr/>
        <a:lstStyle/>
        <a:p>
          <a:endParaRPr lang="en-GB"/>
        </a:p>
      </dgm:t>
    </dgm:pt>
    <dgm:pt modelId="{C84A1317-CC99-41BA-BCDA-0D6065263964}">
      <dgm:prSet phldr="0"/>
      <dgm:spPr/>
      <dgm:t>
        <a:bodyPr/>
        <a:lstStyle/>
        <a:p>
          <a:r>
            <a:rPr lang="en-GB" dirty="0">
              <a:solidFill>
                <a:schemeClr val="tx1"/>
              </a:solidFill>
            </a:rPr>
            <a:t>5.Report findings</a:t>
          </a:r>
        </a:p>
      </dgm:t>
    </dgm:pt>
    <dgm:pt modelId="{4A564B80-F560-48D4-90BC-860984AD3D02}" type="parTrans" cxnId="{310E270D-B049-4E6A-B102-4FA2E4A0B5F1}">
      <dgm:prSet/>
      <dgm:spPr/>
    </dgm:pt>
    <dgm:pt modelId="{882014D6-EE42-4B3E-A132-D9D30233A9ED}" type="sibTrans" cxnId="{310E270D-B049-4E6A-B102-4FA2E4A0B5F1}">
      <dgm:prSet/>
      <dgm:spPr/>
      <dgm:t>
        <a:bodyPr/>
        <a:lstStyle/>
        <a:p>
          <a:endParaRPr lang="en-GB"/>
        </a:p>
      </dgm:t>
    </dgm:pt>
    <dgm:pt modelId="{C2B29529-E8A9-48D3-91AB-602FCD3BCBFA}" type="pres">
      <dgm:prSet presAssocID="{FC301C4B-94AF-4A46-A957-7698C42D2875}" presName="diagram" presStyleCnt="0">
        <dgm:presLayoutVars>
          <dgm:dir/>
          <dgm:resizeHandles val="exact"/>
        </dgm:presLayoutVars>
      </dgm:prSet>
      <dgm:spPr/>
    </dgm:pt>
    <dgm:pt modelId="{84250225-2BC0-4041-AB28-428032D55A39}" type="pres">
      <dgm:prSet presAssocID="{27BC2FDF-BC45-455E-8D1F-21817CA89761}" presName="node" presStyleLbl="node1" presStyleIdx="0" presStyleCnt="5">
        <dgm:presLayoutVars>
          <dgm:bulletEnabled val="1"/>
        </dgm:presLayoutVars>
      </dgm:prSet>
      <dgm:spPr/>
    </dgm:pt>
    <dgm:pt modelId="{3B4370CC-947A-467E-8A6B-82C2143CD789}" type="pres">
      <dgm:prSet presAssocID="{3EE23145-AD9B-4E65-9317-17C0198414FE}" presName="sibTrans" presStyleLbl="sibTrans2D1" presStyleIdx="0" presStyleCnt="4"/>
      <dgm:spPr/>
    </dgm:pt>
    <dgm:pt modelId="{C94C864A-9277-4A05-BCE8-78AE11FAAD76}" type="pres">
      <dgm:prSet presAssocID="{3EE23145-AD9B-4E65-9317-17C0198414FE}" presName="connectorText" presStyleLbl="sibTrans2D1" presStyleIdx="0" presStyleCnt="4"/>
      <dgm:spPr/>
    </dgm:pt>
    <dgm:pt modelId="{0AA7737A-9CF6-46A6-92F9-58A0A0DCF588}" type="pres">
      <dgm:prSet presAssocID="{2CE8BE74-96B6-4DCD-A1D9-6A6BF7807F3D}" presName="node" presStyleLbl="node1" presStyleIdx="1" presStyleCnt="5">
        <dgm:presLayoutVars>
          <dgm:bulletEnabled val="1"/>
        </dgm:presLayoutVars>
      </dgm:prSet>
      <dgm:spPr/>
    </dgm:pt>
    <dgm:pt modelId="{69B2721D-0C3F-400C-AF62-6570600D137F}" type="pres">
      <dgm:prSet presAssocID="{BB73873C-46F9-48AC-9024-D131A8AC7C33}" presName="sibTrans" presStyleLbl="sibTrans2D1" presStyleIdx="1" presStyleCnt="4"/>
      <dgm:spPr/>
    </dgm:pt>
    <dgm:pt modelId="{B8E1895A-8FC7-44E6-B15A-81667D133296}" type="pres">
      <dgm:prSet presAssocID="{BB73873C-46F9-48AC-9024-D131A8AC7C33}" presName="connectorText" presStyleLbl="sibTrans2D1" presStyleIdx="1" presStyleCnt="4"/>
      <dgm:spPr/>
    </dgm:pt>
    <dgm:pt modelId="{36FE60DC-69F8-4543-B910-238195AA3DAA}" type="pres">
      <dgm:prSet presAssocID="{6990E598-DEAA-4B20-84CE-71713440981A}" presName="node" presStyleLbl="node1" presStyleIdx="2" presStyleCnt="5">
        <dgm:presLayoutVars>
          <dgm:bulletEnabled val="1"/>
        </dgm:presLayoutVars>
      </dgm:prSet>
      <dgm:spPr/>
    </dgm:pt>
    <dgm:pt modelId="{79106803-9094-4E92-A1A7-F58896F73012}" type="pres">
      <dgm:prSet presAssocID="{CCFF5E3B-7276-4820-813C-433216AC89D3}" presName="sibTrans" presStyleLbl="sibTrans2D1" presStyleIdx="2" presStyleCnt="4"/>
      <dgm:spPr/>
    </dgm:pt>
    <dgm:pt modelId="{1ADFD060-B140-4572-879E-538C406CDBF5}" type="pres">
      <dgm:prSet presAssocID="{CCFF5E3B-7276-4820-813C-433216AC89D3}" presName="connectorText" presStyleLbl="sibTrans2D1" presStyleIdx="2" presStyleCnt="4"/>
      <dgm:spPr/>
    </dgm:pt>
    <dgm:pt modelId="{159FDE76-9DDB-4B2A-A72C-9360F35211C4}" type="pres">
      <dgm:prSet presAssocID="{5AF70F64-78CA-4660-A65A-BA3BF40370D8}" presName="node" presStyleLbl="node1" presStyleIdx="3" presStyleCnt="5">
        <dgm:presLayoutVars>
          <dgm:bulletEnabled val="1"/>
        </dgm:presLayoutVars>
      </dgm:prSet>
      <dgm:spPr/>
    </dgm:pt>
    <dgm:pt modelId="{78401D4F-EBCA-4AA2-8569-BDE993B538D3}" type="pres">
      <dgm:prSet presAssocID="{A15F08EC-44F6-4AF9-8BCE-BEFFF5C01374}" presName="sibTrans" presStyleLbl="sibTrans2D1" presStyleIdx="3" presStyleCnt="4"/>
      <dgm:spPr/>
    </dgm:pt>
    <dgm:pt modelId="{5298A1FB-728D-48B3-9B8B-5DFD11B95AF0}" type="pres">
      <dgm:prSet presAssocID="{A15F08EC-44F6-4AF9-8BCE-BEFFF5C01374}" presName="connectorText" presStyleLbl="sibTrans2D1" presStyleIdx="3" presStyleCnt="4"/>
      <dgm:spPr/>
    </dgm:pt>
    <dgm:pt modelId="{38326217-D167-4A37-B4D4-70A672C035E1}" type="pres">
      <dgm:prSet presAssocID="{C84A1317-CC99-41BA-BCDA-0D6065263964}" presName="node" presStyleLbl="node1" presStyleIdx="4" presStyleCnt="5">
        <dgm:presLayoutVars>
          <dgm:bulletEnabled val="1"/>
        </dgm:presLayoutVars>
      </dgm:prSet>
      <dgm:spPr/>
    </dgm:pt>
  </dgm:ptLst>
  <dgm:cxnLst>
    <dgm:cxn modelId="{310E270D-B049-4E6A-B102-4FA2E4A0B5F1}" srcId="{FC301C4B-94AF-4A46-A957-7698C42D2875}" destId="{C84A1317-CC99-41BA-BCDA-0D6065263964}" srcOrd="4" destOrd="0" parTransId="{4A564B80-F560-48D4-90BC-860984AD3D02}" sibTransId="{882014D6-EE42-4B3E-A132-D9D30233A9ED}"/>
    <dgm:cxn modelId="{4EE4055B-71BF-43AF-8025-D4E9DDCC0D10}" type="presOf" srcId="{A15F08EC-44F6-4AF9-8BCE-BEFFF5C01374}" destId="{5298A1FB-728D-48B3-9B8B-5DFD11B95AF0}" srcOrd="1" destOrd="0" presId="urn:microsoft.com/office/officeart/2005/8/layout/process5"/>
    <dgm:cxn modelId="{7429775C-7130-48D9-BEDE-7D98BF3369CB}" type="presOf" srcId="{A15F08EC-44F6-4AF9-8BCE-BEFFF5C01374}" destId="{78401D4F-EBCA-4AA2-8569-BDE993B538D3}" srcOrd="0" destOrd="0" presId="urn:microsoft.com/office/officeart/2005/8/layout/process5"/>
    <dgm:cxn modelId="{5E12F846-3497-4092-ADEE-21A0C2ECA64A}" srcId="{FC301C4B-94AF-4A46-A957-7698C42D2875}" destId="{27BC2FDF-BC45-455E-8D1F-21817CA89761}" srcOrd="0" destOrd="0" parTransId="{9322743F-6FE6-4CF8-A2AC-D1DDCD96C4D7}" sibTransId="{3EE23145-AD9B-4E65-9317-17C0198414FE}"/>
    <dgm:cxn modelId="{4640BF4D-49C6-446A-9097-A0E88CC6366A}" type="presOf" srcId="{3EE23145-AD9B-4E65-9317-17C0198414FE}" destId="{C94C864A-9277-4A05-BCE8-78AE11FAAD76}" srcOrd="1" destOrd="0" presId="urn:microsoft.com/office/officeart/2005/8/layout/process5"/>
    <dgm:cxn modelId="{C21F276E-A751-4308-B5DA-B468A78BA61F}" type="presOf" srcId="{2CE8BE74-96B6-4DCD-A1D9-6A6BF7807F3D}" destId="{0AA7737A-9CF6-46A6-92F9-58A0A0DCF588}" srcOrd="0" destOrd="0" presId="urn:microsoft.com/office/officeart/2005/8/layout/process5"/>
    <dgm:cxn modelId="{31104081-D26D-4A0C-9618-16C1ED348A1C}" type="presOf" srcId="{CCFF5E3B-7276-4820-813C-433216AC89D3}" destId="{1ADFD060-B140-4572-879E-538C406CDBF5}" srcOrd="1" destOrd="0" presId="urn:microsoft.com/office/officeart/2005/8/layout/process5"/>
    <dgm:cxn modelId="{DBB08E8F-5903-4014-88AB-6DF67163CF8B}" type="presOf" srcId="{BB73873C-46F9-48AC-9024-D131A8AC7C33}" destId="{69B2721D-0C3F-400C-AF62-6570600D137F}" srcOrd="0" destOrd="0" presId="urn:microsoft.com/office/officeart/2005/8/layout/process5"/>
    <dgm:cxn modelId="{CDE6EE91-1106-4CC6-B5D3-1574AD0DCDBF}" type="presOf" srcId="{BB73873C-46F9-48AC-9024-D131A8AC7C33}" destId="{B8E1895A-8FC7-44E6-B15A-81667D133296}" srcOrd="1" destOrd="0" presId="urn:microsoft.com/office/officeart/2005/8/layout/process5"/>
    <dgm:cxn modelId="{BA7B8F92-B021-4238-A42F-AC4B049ACCA3}" srcId="{FC301C4B-94AF-4A46-A957-7698C42D2875}" destId="{5AF70F64-78CA-4660-A65A-BA3BF40370D8}" srcOrd="3" destOrd="0" parTransId="{B684634B-3FC3-4968-A436-584C158CEE86}" sibTransId="{A15F08EC-44F6-4AF9-8BCE-BEFFF5C01374}"/>
    <dgm:cxn modelId="{959B289A-0447-4F3E-9E86-28EE8DCADEFB}" srcId="{FC301C4B-94AF-4A46-A957-7698C42D2875}" destId="{6990E598-DEAA-4B20-84CE-71713440981A}" srcOrd="2" destOrd="0" parTransId="{AE65CC48-8AA0-4226-869A-08B5B29FFD27}" sibTransId="{CCFF5E3B-7276-4820-813C-433216AC89D3}"/>
    <dgm:cxn modelId="{4C19929C-4B4F-485D-943A-343C7DC751C6}" type="presOf" srcId="{C84A1317-CC99-41BA-BCDA-0D6065263964}" destId="{38326217-D167-4A37-B4D4-70A672C035E1}" srcOrd="0" destOrd="0" presId="urn:microsoft.com/office/officeart/2005/8/layout/process5"/>
    <dgm:cxn modelId="{3E4C819D-66C4-4F64-9A6C-BADAAEB2B32A}" type="presOf" srcId="{CCFF5E3B-7276-4820-813C-433216AC89D3}" destId="{79106803-9094-4E92-A1A7-F58896F73012}" srcOrd="0" destOrd="0" presId="urn:microsoft.com/office/officeart/2005/8/layout/process5"/>
    <dgm:cxn modelId="{4BB74DA2-02B8-46C3-9D0D-93E27EF1C15D}" type="presOf" srcId="{27BC2FDF-BC45-455E-8D1F-21817CA89761}" destId="{84250225-2BC0-4041-AB28-428032D55A39}" srcOrd="0" destOrd="0" presId="urn:microsoft.com/office/officeart/2005/8/layout/process5"/>
    <dgm:cxn modelId="{EDF51DA5-4588-4094-BE55-55AAF693C3AA}" type="presOf" srcId="{5AF70F64-78CA-4660-A65A-BA3BF40370D8}" destId="{159FDE76-9DDB-4B2A-A72C-9360F35211C4}" srcOrd="0" destOrd="0" presId="urn:microsoft.com/office/officeart/2005/8/layout/process5"/>
    <dgm:cxn modelId="{9ACC11C6-97A8-4AFF-B2B5-813152475113}" srcId="{FC301C4B-94AF-4A46-A957-7698C42D2875}" destId="{2CE8BE74-96B6-4DCD-A1D9-6A6BF7807F3D}" srcOrd="1" destOrd="0" parTransId="{6327EAC6-FD11-4225-AD28-4F6F93C83E00}" sibTransId="{BB73873C-46F9-48AC-9024-D131A8AC7C33}"/>
    <dgm:cxn modelId="{49E22DDA-CDB1-461C-86F8-F00C27D874D2}" type="presOf" srcId="{FC301C4B-94AF-4A46-A957-7698C42D2875}" destId="{C2B29529-E8A9-48D3-91AB-602FCD3BCBFA}" srcOrd="0" destOrd="0" presId="urn:microsoft.com/office/officeart/2005/8/layout/process5"/>
    <dgm:cxn modelId="{DA941EE4-D7A9-4982-85FD-17358A02CE95}" type="presOf" srcId="{6990E598-DEAA-4B20-84CE-71713440981A}" destId="{36FE60DC-69F8-4543-B910-238195AA3DAA}" srcOrd="0" destOrd="0" presId="urn:microsoft.com/office/officeart/2005/8/layout/process5"/>
    <dgm:cxn modelId="{2EB30AE9-1436-43B5-B893-6153AAFA162D}" type="presOf" srcId="{3EE23145-AD9B-4E65-9317-17C0198414FE}" destId="{3B4370CC-947A-467E-8A6B-82C2143CD789}" srcOrd="0" destOrd="0" presId="urn:microsoft.com/office/officeart/2005/8/layout/process5"/>
    <dgm:cxn modelId="{8FDE8738-0264-4BE1-8C6E-99E0309AA673}" type="presParOf" srcId="{C2B29529-E8A9-48D3-91AB-602FCD3BCBFA}" destId="{84250225-2BC0-4041-AB28-428032D55A39}" srcOrd="0" destOrd="0" presId="urn:microsoft.com/office/officeart/2005/8/layout/process5"/>
    <dgm:cxn modelId="{279D231C-ABF6-4C15-AF70-E25F1482CA3E}" type="presParOf" srcId="{C2B29529-E8A9-48D3-91AB-602FCD3BCBFA}" destId="{3B4370CC-947A-467E-8A6B-82C2143CD789}" srcOrd="1" destOrd="0" presId="urn:microsoft.com/office/officeart/2005/8/layout/process5"/>
    <dgm:cxn modelId="{48CAFA3C-EC2B-417B-9CD2-B828C5DC2442}" type="presParOf" srcId="{3B4370CC-947A-467E-8A6B-82C2143CD789}" destId="{C94C864A-9277-4A05-BCE8-78AE11FAAD76}" srcOrd="0" destOrd="0" presId="urn:microsoft.com/office/officeart/2005/8/layout/process5"/>
    <dgm:cxn modelId="{416825D1-D640-4A58-9926-C36D7BBD38B0}" type="presParOf" srcId="{C2B29529-E8A9-48D3-91AB-602FCD3BCBFA}" destId="{0AA7737A-9CF6-46A6-92F9-58A0A0DCF588}" srcOrd="2" destOrd="0" presId="urn:microsoft.com/office/officeart/2005/8/layout/process5"/>
    <dgm:cxn modelId="{FE690F5F-CA15-4AD1-BCC8-4BBEAA235269}" type="presParOf" srcId="{C2B29529-E8A9-48D3-91AB-602FCD3BCBFA}" destId="{69B2721D-0C3F-400C-AF62-6570600D137F}" srcOrd="3" destOrd="0" presId="urn:microsoft.com/office/officeart/2005/8/layout/process5"/>
    <dgm:cxn modelId="{CC292350-3521-406D-BD93-8FE12D1A5507}" type="presParOf" srcId="{69B2721D-0C3F-400C-AF62-6570600D137F}" destId="{B8E1895A-8FC7-44E6-B15A-81667D133296}" srcOrd="0" destOrd="0" presId="urn:microsoft.com/office/officeart/2005/8/layout/process5"/>
    <dgm:cxn modelId="{24720110-44D3-411C-8BE5-7E4D7D882CEB}" type="presParOf" srcId="{C2B29529-E8A9-48D3-91AB-602FCD3BCBFA}" destId="{36FE60DC-69F8-4543-B910-238195AA3DAA}" srcOrd="4" destOrd="0" presId="urn:microsoft.com/office/officeart/2005/8/layout/process5"/>
    <dgm:cxn modelId="{6A1EDC2F-D00E-4D6E-9DB1-8F44F2BA7B45}" type="presParOf" srcId="{C2B29529-E8A9-48D3-91AB-602FCD3BCBFA}" destId="{79106803-9094-4E92-A1A7-F58896F73012}" srcOrd="5" destOrd="0" presId="urn:microsoft.com/office/officeart/2005/8/layout/process5"/>
    <dgm:cxn modelId="{056E613A-5239-47A9-9551-3B0AB7BC4D68}" type="presParOf" srcId="{79106803-9094-4E92-A1A7-F58896F73012}" destId="{1ADFD060-B140-4572-879E-538C406CDBF5}" srcOrd="0" destOrd="0" presId="urn:microsoft.com/office/officeart/2005/8/layout/process5"/>
    <dgm:cxn modelId="{9F5271DE-1E26-427C-86B0-5404D7109F98}" type="presParOf" srcId="{C2B29529-E8A9-48D3-91AB-602FCD3BCBFA}" destId="{159FDE76-9DDB-4B2A-A72C-9360F35211C4}" srcOrd="6" destOrd="0" presId="urn:microsoft.com/office/officeart/2005/8/layout/process5"/>
    <dgm:cxn modelId="{4E206C68-4BB1-4A84-88A1-F0ABF25E684E}" type="presParOf" srcId="{C2B29529-E8A9-48D3-91AB-602FCD3BCBFA}" destId="{78401D4F-EBCA-4AA2-8569-BDE993B538D3}" srcOrd="7" destOrd="0" presId="urn:microsoft.com/office/officeart/2005/8/layout/process5"/>
    <dgm:cxn modelId="{AD6B2BE4-DDDC-4CA9-AB1A-590DFAC76D6A}" type="presParOf" srcId="{78401D4F-EBCA-4AA2-8569-BDE993B538D3}" destId="{5298A1FB-728D-48B3-9B8B-5DFD11B95AF0}" srcOrd="0" destOrd="0" presId="urn:microsoft.com/office/officeart/2005/8/layout/process5"/>
    <dgm:cxn modelId="{F25E2788-E3B2-41E8-AA74-9E665CCC0B32}" type="presParOf" srcId="{C2B29529-E8A9-48D3-91AB-602FCD3BCBFA}" destId="{38326217-D167-4A37-B4D4-70A672C035E1}"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E9270-2BC9-4A0F-BE43-E21E6CD6E3D9}">
      <dsp:nvSpPr>
        <dsp:cNvPr id="0" name=""/>
        <dsp:cNvSpPr/>
      </dsp:nvSpPr>
      <dsp:spPr>
        <a:xfrm>
          <a:off x="0" y="247533"/>
          <a:ext cx="6692813" cy="690153"/>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solidFill>
                <a:schemeClr val="tx1"/>
              </a:solidFill>
            </a:rPr>
            <a:t>We are undertaking this research study to find out Which digital tool is most used by students at UWTSD to collaborate together</a:t>
          </a:r>
          <a:r>
            <a:rPr lang="en-US" sz="1300" kern="1200" dirty="0">
              <a:solidFill>
                <a:schemeClr val="tx1"/>
              </a:solidFill>
              <a:latin typeface="Trebuchet MS" panose="020B0603020202020204"/>
            </a:rPr>
            <a:t>.</a:t>
          </a:r>
          <a:endParaRPr lang="en-US" sz="1300" kern="1200" dirty="0">
            <a:solidFill>
              <a:schemeClr val="tx1"/>
            </a:solidFill>
          </a:endParaRPr>
        </a:p>
      </dsp:txBody>
      <dsp:txXfrm>
        <a:off x="33690" y="281223"/>
        <a:ext cx="6625433" cy="622773"/>
      </dsp:txXfrm>
    </dsp:sp>
    <dsp:sp modelId="{0272AC43-F25E-4DEF-A16E-765B3BE43DC9}">
      <dsp:nvSpPr>
        <dsp:cNvPr id="0" name=""/>
        <dsp:cNvSpPr/>
      </dsp:nvSpPr>
      <dsp:spPr>
        <a:xfrm>
          <a:off x="0" y="975127"/>
          <a:ext cx="6692813" cy="690153"/>
        </a:xfrm>
        <a:prstGeom prst="roundRect">
          <a:avLst/>
        </a:prstGeom>
        <a:gradFill rotWithShape="0">
          <a:gsLst>
            <a:gs pos="0">
              <a:schemeClr val="accent2">
                <a:hueOff val="-542490"/>
                <a:satOff val="-331"/>
                <a:lumOff val="1294"/>
                <a:alphaOff val="0"/>
                <a:tint val="96000"/>
                <a:lumMod val="100000"/>
              </a:schemeClr>
            </a:gs>
            <a:gs pos="78000">
              <a:schemeClr val="accent2">
                <a:hueOff val="-542490"/>
                <a:satOff val="-331"/>
                <a:lumOff val="129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solidFill>
                <a:schemeClr val="tx1"/>
              </a:solidFill>
            </a:rPr>
            <a:t>We have read the referenced literature to help with our research, support our findings and aid our background information</a:t>
          </a:r>
          <a:r>
            <a:rPr lang="en-US" sz="1300" kern="1200" dirty="0">
              <a:solidFill>
                <a:schemeClr val="tx1"/>
              </a:solidFill>
              <a:latin typeface="Trebuchet MS" panose="020B0603020202020204"/>
            </a:rPr>
            <a:t>.</a:t>
          </a:r>
        </a:p>
      </dsp:txBody>
      <dsp:txXfrm>
        <a:off x="33690" y="1008817"/>
        <a:ext cx="6625433" cy="622773"/>
      </dsp:txXfrm>
    </dsp:sp>
    <dsp:sp modelId="{EA3ED0C3-2B88-4C80-B46E-850542A784C3}">
      <dsp:nvSpPr>
        <dsp:cNvPr id="0" name=""/>
        <dsp:cNvSpPr/>
      </dsp:nvSpPr>
      <dsp:spPr>
        <a:xfrm>
          <a:off x="0" y="1702721"/>
          <a:ext cx="6692813" cy="690153"/>
        </a:xfrm>
        <a:prstGeom prst="roundRect">
          <a:avLst/>
        </a:prstGeom>
        <a:gradFill rotWithShape="0">
          <a:gsLst>
            <a:gs pos="0">
              <a:schemeClr val="accent2">
                <a:hueOff val="-1084980"/>
                <a:satOff val="-662"/>
                <a:lumOff val="2588"/>
                <a:alphaOff val="0"/>
                <a:tint val="96000"/>
                <a:lumMod val="100000"/>
              </a:schemeClr>
            </a:gs>
            <a:gs pos="78000">
              <a:schemeClr val="accent2">
                <a:hueOff val="-1084980"/>
                <a:satOff val="-662"/>
                <a:lumOff val="258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endParaRPr lang="en-US" sz="1300" kern="1200" dirty="0">
            <a:latin typeface="Trebuchet MS" panose="020B0603020202020204"/>
          </a:endParaRPr>
        </a:p>
      </dsp:txBody>
      <dsp:txXfrm>
        <a:off x="33690" y="1736411"/>
        <a:ext cx="6625433" cy="622773"/>
      </dsp:txXfrm>
    </dsp:sp>
    <dsp:sp modelId="{CDE7583C-3B0A-480E-8693-2078B8F979F2}">
      <dsp:nvSpPr>
        <dsp:cNvPr id="0" name=""/>
        <dsp:cNvSpPr/>
      </dsp:nvSpPr>
      <dsp:spPr>
        <a:xfrm>
          <a:off x="0" y="2430314"/>
          <a:ext cx="6692813" cy="690153"/>
        </a:xfrm>
        <a:prstGeom prst="roundRect">
          <a:avLst/>
        </a:prstGeom>
        <a:gradFill rotWithShape="0">
          <a:gsLst>
            <a:gs pos="0">
              <a:schemeClr val="accent2">
                <a:hueOff val="-1627470"/>
                <a:satOff val="-994"/>
                <a:lumOff val="3883"/>
                <a:alphaOff val="0"/>
                <a:tint val="96000"/>
                <a:lumMod val="100000"/>
              </a:schemeClr>
            </a:gs>
            <a:gs pos="78000">
              <a:schemeClr val="accent2">
                <a:hueOff val="-1627470"/>
                <a:satOff val="-994"/>
                <a:lumOff val="38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solidFill>
                <a:schemeClr val="tx1"/>
              </a:solidFill>
              <a:latin typeface="Trebuchet MS" panose="020B0603020202020204"/>
            </a:rPr>
            <a:t>"In the last decades, the fast growth of Information and Communication Technologies changed our way to communicate and share information</a:t>
          </a:r>
          <a:r>
            <a:rPr lang="en-US" sz="1300" kern="1200" dirty="0">
              <a:solidFill>
                <a:schemeClr val="tx1"/>
              </a:solidFill>
            </a:rPr>
            <a:t>.</a:t>
          </a:r>
          <a:r>
            <a:rPr lang="en-US" sz="1300" kern="1200" dirty="0">
              <a:solidFill>
                <a:schemeClr val="tx1"/>
              </a:solidFill>
              <a:latin typeface="Trebuchet MS" panose="020B0603020202020204"/>
            </a:rPr>
            <a:t> Traditional groups or teams frequently give way to virtual teams, working with tools for online collaboration."</a:t>
          </a:r>
          <a:endParaRPr lang="en-US" sz="1300" kern="1200" dirty="0"/>
        </a:p>
      </dsp:txBody>
      <dsp:txXfrm>
        <a:off x="33690" y="2464004"/>
        <a:ext cx="6625433" cy="622773"/>
      </dsp:txXfrm>
    </dsp:sp>
    <dsp:sp modelId="{E5660A37-0025-4250-8902-9CA0C50FA999}">
      <dsp:nvSpPr>
        <dsp:cNvPr id="0" name=""/>
        <dsp:cNvSpPr/>
      </dsp:nvSpPr>
      <dsp:spPr>
        <a:xfrm>
          <a:off x="0" y="3157908"/>
          <a:ext cx="6692813" cy="690153"/>
        </a:xfrm>
        <a:prstGeom prst="roundRect">
          <a:avLst/>
        </a:prstGeom>
        <a:gradFill rotWithShape="0">
          <a:gsLst>
            <a:gs pos="0">
              <a:schemeClr val="accent2">
                <a:hueOff val="-2169960"/>
                <a:satOff val="-1325"/>
                <a:lumOff val="5177"/>
                <a:alphaOff val="0"/>
                <a:tint val="96000"/>
                <a:lumMod val="100000"/>
              </a:schemeClr>
            </a:gs>
            <a:gs pos="78000">
              <a:schemeClr val="accent2">
                <a:hueOff val="-2169960"/>
                <a:satOff val="-1325"/>
                <a:lumOff val="517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latin typeface="Trebuchet MS" panose="020B0603020202020204"/>
            </a:rPr>
            <a:t>"</a:t>
          </a:r>
          <a:r>
            <a:rPr lang="en-US" sz="1300" kern="1200" dirty="0">
              <a:solidFill>
                <a:schemeClr val="tx1"/>
              </a:solidFill>
              <a:latin typeface="Trebuchet MS" panose="020B0603020202020204"/>
            </a:rPr>
            <a:t>Students......found MS Teams to be extremely useful, and better than alternative platforms for key tasks including messaging, file sharing and collaborative authoring."</a:t>
          </a:r>
          <a:endParaRPr lang="en-US" sz="1300" kern="1200" dirty="0">
            <a:solidFill>
              <a:schemeClr val="tx1"/>
            </a:solidFill>
          </a:endParaRPr>
        </a:p>
      </dsp:txBody>
      <dsp:txXfrm>
        <a:off x="33690" y="3191598"/>
        <a:ext cx="6625433" cy="622773"/>
      </dsp:txXfrm>
    </dsp:sp>
    <dsp:sp modelId="{1D577C47-389F-4B0C-BE10-71D339DBEFF9}">
      <dsp:nvSpPr>
        <dsp:cNvPr id="0" name=""/>
        <dsp:cNvSpPr/>
      </dsp:nvSpPr>
      <dsp:spPr>
        <a:xfrm>
          <a:off x="0" y="3885502"/>
          <a:ext cx="6692813" cy="690153"/>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solidFill>
                <a:schemeClr val="tx1"/>
              </a:solidFill>
              <a:latin typeface="Trebuchet MS" panose="020B0603020202020204"/>
            </a:rPr>
            <a:t>"</a:t>
          </a:r>
          <a:r>
            <a:rPr lang="en-US" sz="1300" kern="1200" dirty="0">
              <a:solidFill>
                <a:schemeClr val="tx1"/>
              </a:solidFill>
            </a:rPr>
            <a:t>Technology has been a prominent contribution to education. The use of technology in modern education is undisputed, and it is now in focus in the light of the current developments and upheavals due to the pandemic</a:t>
          </a:r>
          <a:r>
            <a:rPr lang="en-US" sz="1300" kern="1200" dirty="0">
              <a:solidFill>
                <a:schemeClr val="tx1"/>
              </a:solidFill>
              <a:latin typeface="Trebuchet MS" panose="020B0603020202020204"/>
            </a:rPr>
            <a:t>."</a:t>
          </a:r>
          <a:endParaRPr lang="en-US" sz="1300" kern="1200" dirty="0">
            <a:solidFill>
              <a:schemeClr val="tx1"/>
            </a:solidFill>
          </a:endParaRPr>
        </a:p>
      </dsp:txBody>
      <dsp:txXfrm>
        <a:off x="33690" y="3919192"/>
        <a:ext cx="6625433" cy="6227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50225-2BC0-4041-AB28-428032D55A39}">
      <dsp:nvSpPr>
        <dsp:cNvPr id="0" name=""/>
        <dsp:cNvSpPr/>
      </dsp:nvSpPr>
      <dsp:spPr>
        <a:xfrm>
          <a:off x="8453" y="25430"/>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solidFill>
                <a:schemeClr val="tx1"/>
              </a:solidFill>
            </a:rPr>
            <a:t>1.Create form questionnaire</a:t>
          </a:r>
          <a:endParaRPr lang="en-US" sz="2800" kern="1200" dirty="0">
            <a:solidFill>
              <a:schemeClr val="tx1"/>
            </a:solidFill>
          </a:endParaRPr>
        </a:p>
      </dsp:txBody>
      <dsp:txXfrm>
        <a:off x="52855" y="69832"/>
        <a:ext cx="2437834" cy="1427179"/>
      </dsp:txXfrm>
    </dsp:sp>
    <dsp:sp modelId="{3B4370CC-947A-467E-8A6B-82C2143CD789}">
      <dsp:nvSpPr>
        <dsp:cNvPr id="0" name=""/>
        <dsp:cNvSpPr/>
      </dsp:nvSpPr>
      <dsp:spPr>
        <a:xfrm>
          <a:off x="2757436" y="470118"/>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757436" y="595439"/>
        <a:ext cx="374953" cy="375964"/>
      </dsp:txXfrm>
    </dsp:sp>
    <dsp:sp modelId="{0AA7737A-9CF6-46A6-92F9-58A0A0DCF588}">
      <dsp:nvSpPr>
        <dsp:cNvPr id="0" name=""/>
        <dsp:cNvSpPr/>
      </dsp:nvSpPr>
      <dsp:spPr>
        <a:xfrm>
          <a:off x="3545747" y="25430"/>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2.Distribute questionnaire</a:t>
          </a:r>
        </a:p>
      </dsp:txBody>
      <dsp:txXfrm>
        <a:off x="3590149" y="69832"/>
        <a:ext cx="2437834" cy="1427179"/>
      </dsp:txXfrm>
    </dsp:sp>
    <dsp:sp modelId="{69B2721D-0C3F-400C-AF62-6570600D137F}">
      <dsp:nvSpPr>
        <dsp:cNvPr id="0" name=""/>
        <dsp:cNvSpPr/>
      </dsp:nvSpPr>
      <dsp:spPr>
        <a:xfrm>
          <a:off x="6294729" y="470118"/>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6294729" y="595439"/>
        <a:ext cx="374953" cy="375964"/>
      </dsp:txXfrm>
    </dsp:sp>
    <dsp:sp modelId="{36FE60DC-69F8-4543-B910-238195AA3DAA}">
      <dsp:nvSpPr>
        <dsp:cNvPr id="0" name=""/>
        <dsp:cNvSpPr/>
      </dsp:nvSpPr>
      <dsp:spPr>
        <a:xfrm>
          <a:off x="7083041" y="25430"/>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3.Research data collection</a:t>
          </a:r>
        </a:p>
      </dsp:txBody>
      <dsp:txXfrm>
        <a:off x="7127443" y="69832"/>
        <a:ext cx="2437834" cy="1427179"/>
      </dsp:txXfrm>
    </dsp:sp>
    <dsp:sp modelId="{79106803-9094-4E92-A1A7-F58896F73012}">
      <dsp:nvSpPr>
        <dsp:cNvPr id="0" name=""/>
        <dsp:cNvSpPr/>
      </dsp:nvSpPr>
      <dsp:spPr>
        <a:xfrm rot="5400000">
          <a:off x="8078536" y="1718278"/>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8158378" y="1763757"/>
        <a:ext cx="375964" cy="374953"/>
      </dsp:txXfrm>
    </dsp:sp>
    <dsp:sp modelId="{159FDE76-9DDB-4B2A-A72C-9360F35211C4}">
      <dsp:nvSpPr>
        <dsp:cNvPr id="0" name=""/>
        <dsp:cNvSpPr/>
      </dsp:nvSpPr>
      <dsp:spPr>
        <a:xfrm>
          <a:off x="7083041" y="2552068"/>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4.Research analysis</a:t>
          </a:r>
        </a:p>
      </dsp:txBody>
      <dsp:txXfrm>
        <a:off x="7127443" y="2596470"/>
        <a:ext cx="2437834" cy="1427179"/>
      </dsp:txXfrm>
    </dsp:sp>
    <dsp:sp modelId="{78401D4F-EBCA-4AA2-8569-BDE993B538D3}">
      <dsp:nvSpPr>
        <dsp:cNvPr id="0" name=""/>
        <dsp:cNvSpPr/>
      </dsp:nvSpPr>
      <dsp:spPr>
        <a:xfrm rot="10800000">
          <a:off x="6325049" y="2996757"/>
          <a:ext cx="535647" cy="626606"/>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10800000">
        <a:off x="6485743" y="3122078"/>
        <a:ext cx="374953" cy="375964"/>
      </dsp:txXfrm>
    </dsp:sp>
    <dsp:sp modelId="{38326217-D167-4A37-B4D4-70A672C035E1}">
      <dsp:nvSpPr>
        <dsp:cNvPr id="0" name=""/>
        <dsp:cNvSpPr/>
      </dsp:nvSpPr>
      <dsp:spPr>
        <a:xfrm>
          <a:off x="3545747" y="2552068"/>
          <a:ext cx="2526638" cy="151598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5.Report findings</a:t>
          </a:r>
        </a:p>
      </dsp:txBody>
      <dsp:txXfrm>
        <a:off x="3590149" y="2596470"/>
        <a:ext cx="2437834" cy="14271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234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929566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6529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246620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4924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6368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9682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77197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10/22/2022</a:t>
            </a:fld>
            <a:endParaRPr lang="en-US"/>
          </a:p>
        </p:txBody>
      </p:sp>
    </p:spTree>
    <p:extLst>
      <p:ext uri="{BB962C8B-B14F-4D97-AF65-F5344CB8AC3E}">
        <p14:creationId xmlns:p14="http://schemas.microsoft.com/office/powerpoint/2010/main" val="1115524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2913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88613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9057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052823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51859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788705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8627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82336924"/>
      </p:ext>
    </p:extLst>
  </p:cSld>
  <p:clrMap bg1="lt1" tx1="dk1" bg2="lt2" tx2="dk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1" r:id="rId6"/>
    <p:sldLayoutId id="2147483962" r:id="rId7"/>
    <p:sldLayoutId id="2147483963" r:id="rId8"/>
    <p:sldLayoutId id="2147483964" r:id="rId9"/>
    <p:sldLayoutId id="2147483965" r:id="rId10"/>
    <p:sldLayoutId id="2147483966" r:id="rId11"/>
    <p:sldLayoutId id="2147483967" r:id="rId12"/>
    <p:sldLayoutId id="2147483968" r:id="rId13"/>
    <p:sldLayoutId id="2147483969" r:id="rId14"/>
    <p:sldLayoutId id="2147483970" r:id="rId15"/>
    <p:sldLayoutId id="214748397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in/article/employee-engagement/here-is-how-technology-is-transforming-workplace-wellness-16635"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ictworks.org/what-are-the-top-10-technology-challenges-in-international-development/"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forms.office.com/Pages/ResponsePage.aspx?id=-REPTm4EBUWcuNshUjEeIUXgWLDByMhJjSgtlTMH351UMkszSkVKTTFGN0xEV05FVEJGU1JYQ0JZSy4u" TargetMode="External"/><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ictworks.org/what-are-the-top-10-technology-challenges-in-international-development/#.Y0v94dfMK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02A86-C37D-0C28-F9F0-19273C111C7E}"/>
              </a:ext>
            </a:extLst>
          </p:cNvPr>
          <p:cNvSpPr>
            <a:spLocks noGrp="1"/>
          </p:cNvSpPr>
          <p:nvPr>
            <p:ph type="title"/>
          </p:nvPr>
        </p:nvSpPr>
        <p:spPr>
          <a:xfrm>
            <a:off x="676746" y="623711"/>
            <a:ext cx="3729076" cy="1320800"/>
          </a:xfrm>
        </p:spPr>
        <p:txBody>
          <a:bodyPr anchor="ctr">
            <a:noAutofit/>
          </a:bodyPr>
          <a:lstStyle/>
          <a:p>
            <a:pPr>
              <a:lnSpc>
                <a:spcPct val="90000"/>
              </a:lnSpc>
            </a:pPr>
            <a:r>
              <a:rPr lang="en-US" sz="2800" b="1" dirty="0">
                <a:latin typeface="Arial"/>
                <a:cs typeface="Arial"/>
              </a:rPr>
              <a:t>How do students use technology to collaborate at UWTSD </a:t>
            </a:r>
          </a:p>
        </p:txBody>
      </p:sp>
      <p:sp>
        <p:nvSpPr>
          <p:cNvPr id="9" name="Content Placeholder 8">
            <a:extLst>
              <a:ext uri="{FF2B5EF4-FFF2-40B4-BE49-F238E27FC236}">
                <a16:creationId xmlns:a16="http://schemas.microsoft.com/office/drawing/2014/main" id="{B443346D-5876-88A4-5523-711ACA70D7F4}"/>
              </a:ext>
            </a:extLst>
          </p:cNvPr>
          <p:cNvSpPr>
            <a:spLocks noGrp="1"/>
          </p:cNvSpPr>
          <p:nvPr>
            <p:ph idx="1"/>
          </p:nvPr>
        </p:nvSpPr>
        <p:spPr>
          <a:xfrm>
            <a:off x="685167" y="2160589"/>
            <a:ext cx="3720916" cy="3560733"/>
          </a:xfrm>
        </p:spPr>
        <p:txBody>
          <a:bodyPr vert="horz" lIns="91440" tIns="45720" rIns="91440" bIns="45720" rtlCol="0" anchor="t">
            <a:normAutofit/>
          </a:bodyPr>
          <a:lstStyle/>
          <a:p>
            <a:pPr marL="0" indent="0">
              <a:buNone/>
            </a:pPr>
            <a:endParaRPr lang="en-US" dirty="0">
              <a:latin typeface="Arial"/>
              <a:ea typeface="+mn-lt"/>
              <a:cs typeface="+mn-lt"/>
            </a:endParaRPr>
          </a:p>
          <a:p>
            <a:pPr marL="0" indent="0">
              <a:buNone/>
            </a:pPr>
            <a:r>
              <a:rPr lang="en-US" sz="2000" dirty="0">
                <a:latin typeface="Arial"/>
                <a:ea typeface="+mn-lt"/>
                <a:cs typeface="+mn-lt"/>
              </a:rPr>
              <a:t>Samantha Richards 2210960</a:t>
            </a:r>
            <a:endParaRPr lang="en-US" sz="2000" dirty="0">
              <a:latin typeface="Arial"/>
              <a:cs typeface="Arial"/>
            </a:endParaRPr>
          </a:p>
          <a:p>
            <a:pPr marL="0" indent="0">
              <a:buNone/>
            </a:pPr>
            <a:r>
              <a:rPr lang="en-US" sz="2000" dirty="0">
                <a:latin typeface="Arial"/>
                <a:ea typeface="+mn-lt"/>
                <a:cs typeface="+mn-lt"/>
              </a:rPr>
              <a:t>Sajida Wahidi 2211607</a:t>
            </a:r>
          </a:p>
          <a:p>
            <a:endParaRPr lang="en-US" sz="2000" dirty="0">
              <a:latin typeface="Arial"/>
              <a:cs typeface="Arial"/>
            </a:endParaRPr>
          </a:p>
          <a:p>
            <a:pPr marL="0" indent="0">
              <a:buNone/>
            </a:pPr>
            <a:r>
              <a:rPr lang="en-US" sz="2000" dirty="0">
                <a:latin typeface="Arial"/>
                <a:cs typeface="Arial"/>
              </a:rPr>
              <a:t>Digital Skills and Research Methods</a:t>
            </a:r>
          </a:p>
          <a:p>
            <a:pPr marL="0" indent="0">
              <a:buNone/>
            </a:pPr>
            <a:r>
              <a:rPr lang="en-US" sz="2000" dirty="0">
                <a:latin typeface="Arial"/>
                <a:cs typeface="Arial"/>
              </a:rPr>
              <a:t>LCHS4002</a:t>
            </a:r>
          </a:p>
          <a:p>
            <a:pPr marL="0" indent="0">
              <a:buNone/>
            </a:pPr>
            <a:r>
              <a:rPr lang="en-US" sz="2000" dirty="0">
                <a:latin typeface="Arial"/>
                <a:cs typeface="Arial"/>
              </a:rPr>
              <a:t>Julius </a:t>
            </a:r>
            <a:r>
              <a:rPr lang="en-US" sz="2000" dirty="0" err="1">
                <a:latin typeface="Arial"/>
                <a:cs typeface="Arial"/>
              </a:rPr>
              <a:t>Azasoo</a:t>
            </a:r>
            <a:endParaRPr lang="en-US" sz="2000" dirty="0">
              <a:latin typeface="Arial"/>
              <a:cs typeface="Arial"/>
            </a:endParaRPr>
          </a:p>
          <a:p>
            <a:pPr marL="0" indent="0">
              <a:buNone/>
            </a:pPr>
            <a:endParaRPr lang="en-US" sz="2000" dirty="0">
              <a:latin typeface="Arial"/>
              <a:cs typeface="Arial"/>
            </a:endParaRPr>
          </a:p>
        </p:txBody>
      </p:sp>
      <p:pic>
        <p:nvPicPr>
          <p:cNvPr id="4" name="Picture 4" descr="Diagram&#10;&#10;Description automatically generated">
            <a:extLst>
              <a:ext uri="{FF2B5EF4-FFF2-40B4-BE49-F238E27FC236}">
                <a16:creationId xmlns:a16="http://schemas.microsoft.com/office/drawing/2014/main" id="{4EEA6A22-DE2D-F85C-C4A8-AF498E6DEFF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639" r="24494"/>
          <a:stretch/>
        </p:blipFill>
        <p:spPr>
          <a:xfrm>
            <a:off x="4654035" y="1117589"/>
            <a:ext cx="4602747" cy="4118289"/>
          </a:xfrm>
          <a:prstGeom prst="rect">
            <a:avLst/>
          </a:prstGeom>
        </p:spPr>
      </p:pic>
      <p:sp>
        <p:nvSpPr>
          <p:cNvPr id="5" name="TextBox 4">
            <a:extLst>
              <a:ext uri="{FF2B5EF4-FFF2-40B4-BE49-F238E27FC236}">
                <a16:creationId xmlns:a16="http://schemas.microsoft.com/office/drawing/2014/main" id="{E8D034D7-9C84-5658-6720-BDDC0E0E9846}"/>
              </a:ext>
            </a:extLst>
          </p:cNvPr>
          <p:cNvSpPr txBox="1"/>
          <p:nvPr/>
        </p:nvSpPr>
        <p:spPr>
          <a:xfrm>
            <a:off x="6558607" y="5035823"/>
            <a:ext cx="269817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215536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3CC2B-570C-F1C1-728F-404A6569979C}"/>
              </a:ext>
            </a:extLst>
          </p:cNvPr>
          <p:cNvSpPr>
            <a:spLocks noGrp="1"/>
          </p:cNvSpPr>
          <p:nvPr>
            <p:ph type="title"/>
          </p:nvPr>
        </p:nvSpPr>
        <p:spPr>
          <a:xfrm>
            <a:off x="677334" y="742950"/>
            <a:ext cx="8596668" cy="1320800"/>
          </a:xfrm>
        </p:spPr>
        <p:txBody>
          <a:bodyPr>
            <a:normAutofit fontScale="90000"/>
          </a:bodyPr>
          <a:lstStyle/>
          <a:p>
            <a:r>
              <a:rPr lang="en-US" sz="3200" dirty="0">
                <a:solidFill>
                  <a:schemeClr val="tx1"/>
                </a:solidFill>
                <a:latin typeface="Arial"/>
                <a:cs typeface="Arial"/>
              </a:rPr>
              <a:t>                            </a:t>
            </a:r>
            <a:r>
              <a:rPr lang="en-US" sz="3200" u="sng" dirty="0">
                <a:solidFill>
                  <a:schemeClr val="tx1"/>
                </a:solidFill>
                <a:latin typeface="Arial"/>
                <a:cs typeface="Arial"/>
              </a:rPr>
              <a:t>Introduction</a:t>
            </a:r>
            <a:br>
              <a:rPr lang="en-US" sz="3200" u="sng" dirty="0">
                <a:solidFill>
                  <a:schemeClr val="tx1"/>
                </a:solidFill>
                <a:latin typeface="Arial"/>
                <a:cs typeface="Arial"/>
              </a:rPr>
            </a:br>
            <a:br>
              <a:rPr lang="en-US" sz="3200" u="sng" dirty="0">
                <a:latin typeface="Arial"/>
                <a:cs typeface="Arial"/>
              </a:rPr>
            </a:br>
            <a:r>
              <a:rPr lang="en-US" sz="2400" dirty="0">
                <a:solidFill>
                  <a:schemeClr val="tx1"/>
                </a:solidFill>
                <a:latin typeface="Arial"/>
                <a:cs typeface="Arial"/>
              </a:rPr>
              <a:t>The purpose of this presentation is to identify which digital tool is most used by students at UWTSD to collaborate together. We hope to achieve this by research and carrying out a survey to assist with our findings.</a:t>
            </a:r>
          </a:p>
        </p:txBody>
      </p:sp>
      <p:sp>
        <p:nvSpPr>
          <p:cNvPr id="4" name="Content Placeholder 3">
            <a:extLst>
              <a:ext uri="{FF2B5EF4-FFF2-40B4-BE49-F238E27FC236}">
                <a16:creationId xmlns:a16="http://schemas.microsoft.com/office/drawing/2014/main" id="{AE1B2BDC-0D7D-E67E-3769-FBA94C5847B8}"/>
              </a:ext>
            </a:extLst>
          </p:cNvPr>
          <p:cNvSpPr>
            <a:spLocks noGrp="1"/>
          </p:cNvSpPr>
          <p:nvPr>
            <p:ph idx="1"/>
          </p:nvPr>
        </p:nvSpPr>
        <p:spPr>
          <a:xfrm>
            <a:off x="1026012" y="3585164"/>
            <a:ext cx="8596668" cy="3880773"/>
          </a:xfrm>
        </p:spPr>
        <p:txBody>
          <a:bodyPr vert="horz" lIns="91440" tIns="45720" rIns="91440" bIns="45720" rtlCol="0" anchor="t">
            <a:normAutofit/>
          </a:bodyPr>
          <a:lstStyle/>
          <a:p>
            <a:pPr marL="0" indent="0">
              <a:buNone/>
            </a:pPr>
            <a:r>
              <a:rPr lang="en-US" sz="2400" dirty="0">
                <a:solidFill>
                  <a:schemeClr val="tx1"/>
                </a:solidFill>
                <a:latin typeface="Arial"/>
                <a:cs typeface="Arial"/>
              </a:rPr>
              <a:t>Which digital tool is most used by students at UWTSD to collaborate together?</a:t>
            </a:r>
            <a:endParaRPr lang="en-US" sz="2400">
              <a:solidFill>
                <a:schemeClr val="tx1"/>
              </a:solidFill>
              <a:latin typeface="Arial"/>
              <a:ea typeface="+mn-lt"/>
              <a:cs typeface="+mn-lt"/>
            </a:endParaRPr>
          </a:p>
          <a:p>
            <a:pPr>
              <a:buNone/>
            </a:pPr>
            <a:endParaRPr lang="en-US" sz="2000" dirty="0"/>
          </a:p>
        </p:txBody>
      </p:sp>
      <p:sp>
        <p:nvSpPr>
          <p:cNvPr id="6" name="TextBox 5">
            <a:extLst>
              <a:ext uri="{FF2B5EF4-FFF2-40B4-BE49-F238E27FC236}">
                <a16:creationId xmlns:a16="http://schemas.microsoft.com/office/drawing/2014/main" id="{F3135F99-F32C-8B91-888F-0C7753C9C256}"/>
              </a:ext>
            </a:extLst>
          </p:cNvPr>
          <p:cNvSpPr txBox="1"/>
          <p:nvPr/>
        </p:nvSpPr>
        <p:spPr>
          <a:xfrm flipH="1">
            <a:off x="5223401" y="6145011"/>
            <a:ext cx="4041848" cy="251289"/>
          </a:xfrm>
          <a:prstGeom prst="rect">
            <a:avLst/>
          </a:prstGeom>
        </p:spPr>
        <p:txBody>
          <a:bodyPr lIns="91440" tIns="45720" rIns="91440" bIns="45720" anchor="t">
            <a:normAutofit fontScale="70000" lnSpcReduction="20000"/>
          </a:bodyPr>
          <a:lstStyle/>
          <a:p>
            <a:r>
              <a:rPr lang="en-US" dirty="0"/>
              <a:t>Digital Tools</a:t>
            </a:r>
          </a:p>
          <a:p>
            <a:endParaRPr lang="en-US" dirty="0"/>
          </a:p>
        </p:txBody>
      </p:sp>
      <p:sp>
        <p:nvSpPr>
          <p:cNvPr id="7" name="Footer Placeholder 6">
            <a:extLst>
              <a:ext uri="{FF2B5EF4-FFF2-40B4-BE49-F238E27FC236}">
                <a16:creationId xmlns:a16="http://schemas.microsoft.com/office/drawing/2014/main" id="{9CEADA9F-ED72-E3F3-153C-01850C8F73F4}"/>
              </a:ext>
            </a:extLst>
          </p:cNvPr>
          <p:cNvSpPr>
            <a:spLocks noGrp="1"/>
          </p:cNvSpPr>
          <p:nvPr>
            <p:ph type="ftr" sz="quarter" idx="11"/>
          </p:nvPr>
        </p:nvSpPr>
        <p:spPr>
          <a:xfrm>
            <a:off x="9148170" y="6405044"/>
            <a:ext cx="2608840" cy="365125"/>
          </a:xfrm>
        </p:spPr>
        <p:txBody>
          <a:bodyPr/>
          <a:lstStyle/>
          <a:p>
            <a:r>
              <a:rPr lang="en-US"/>
              <a:t>Samantha Richards</a:t>
            </a:r>
          </a:p>
        </p:txBody>
      </p:sp>
      <p:pic>
        <p:nvPicPr>
          <p:cNvPr id="8" name="Picture 7" descr="A picture containing text, electronics, computer&#10;&#10;Description automatically generated">
            <a:extLst>
              <a:ext uri="{FF2B5EF4-FFF2-40B4-BE49-F238E27FC236}">
                <a16:creationId xmlns:a16="http://schemas.microsoft.com/office/drawing/2014/main" id="{8BCD1D61-415A-93AC-FBD8-FA8E95C5722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15022" y="4175166"/>
            <a:ext cx="2743199" cy="1763485"/>
          </a:xfrm>
          <a:prstGeom prst="rect">
            <a:avLst/>
          </a:prstGeom>
        </p:spPr>
      </p:pic>
    </p:spTree>
    <p:extLst>
      <p:ext uri="{BB962C8B-B14F-4D97-AF65-F5344CB8AC3E}">
        <p14:creationId xmlns:p14="http://schemas.microsoft.com/office/powerpoint/2010/main" val="3540060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0B3E0F6-4301-3A39-405A-404018A405EA}"/>
              </a:ext>
            </a:extLst>
          </p:cNvPr>
          <p:cNvSpPr>
            <a:spLocks noGrp="1"/>
          </p:cNvSpPr>
          <p:nvPr>
            <p:ph type="title"/>
          </p:nvPr>
        </p:nvSpPr>
        <p:spPr>
          <a:xfrm>
            <a:off x="652481" y="1382486"/>
            <a:ext cx="3547581" cy="4093028"/>
          </a:xfrm>
        </p:spPr>
        <p:txBody>
          <a:bodyPr anchor="ctr">
            <a:normAutofit/>
          </a:bodyPr>
          <a:lstStyle/>
          <a:p>
            <a:pPr>
              <a:lnSpc>
                <a:spcPct val="90000"/>
              </a:lnSpc>
            </a:pPr>
            <a:br>
              <a:rPr lang="en-US" sz="4400" dirty="0"/>
            </a:br>
            <a:r>
              <a:rPr lang="en-US" sz="4400" u="sng" dirty="0">
                <a:solidFill>
                  <a:schemeClr val="tx1"/>
                </a:solidFill>
                <a:latin typeface="Arial"/>
                <a:cs typeface="Arial"/>
              </a:rPr>
              <a:t>Rationale</a:t>
            </a:r>
            <a:br>
              <a:rPr lang="en-US" sz="4400" u="sng" dirty="0">
                <a:solidFill>
                  <a:schemeClr val="tx1"/>
                </a:solidFill>
                <a:latin typeface="Arial"/>
              </a:rPr>
            </a:br>
            <a:br>
              <a:rPr lang="en-US" sz="4400" dirty="0"/>
            </a:br>
            <a:br>
              <a:rPr lang="en-US" sz="4400" dirty="0"/>
            </a:br>
            <a:br>
              <a:rPr lang="en-US" sz="4400" dirty="0"/>
            </a:br>
            <a:endParaRPr lang="en-US" sz="4400">
              <a:solidFill>
                <a:schemeClr val="accent1">
                  <a:lumMod val="75000"/>
                </a:schemeClr>
              </a:solidFill>
            </a:endParaRP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A7569650-0185-84A0-4ADD-1386264EB27C}"/>
              </a:ext>
            </a:extLst>
          </p:cNvPr>
          <p:cNvGraphicFramePr>
            <a:graphicFrameLocks noGrp="1"/>
          </p:cNvGraphicFramePr>
          <p:nvPr>
            <p:ph idx="1"/>
            <p:extLst>
              <p:ext uri="{D42A27DB-BD31-4B8C-83A1-F6EECF244321}">
                <p14:modId xmlns:p14="http://schemas.microsoft.com/office/powerpoint/2010/main" val="2555996101"/>
              </p:ext>
            </p:extLst>
          </p:nvPr>
        </p:nvGraphicFramePr>
        <p:xfrm>
          <a:off x="4813744" y="1016451"/>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2" name="Footer Placeholder 51">
            <a:extLst>
              <a:ext uri="{FF2B5EF4-FFF2-40B4-BE49-F238E27FC236}">
                <a16:creationId xmlns:a16="http://schemas.microsoft.com/office/drawing/2014/main" id="{D96B1AF2-C5C3-6406-E669-68766125EEE0}"/>
              </a:ext>
            </a:extLst>
          </p:cNvPr>
          <p:cNvSpPr>
            <a:spLocks noGrp="1"/>
          </p:cNvSpPr>
          <p:nvPr>
            <p:ph type="ftr" sz="quarter" idx="11"/>
          </p:nvPr>
        </p:nvSpPr>
        <p:spPr>
          <a:xfrm>
            <a:off x="10343446" y="6013140"/>
            <a:ext cx="3404835" cy="449792"/>
          </a:xfrm>
        </p:spPr>
        <p:txBody>
          <a:bodyPr/>
          <a:lstStyle/>
          <a:p>
            <a:r>
              <a:rPr lang="en-GB"/>
              <a:t>Samantha Richards</a:t>
            </a:r>
          </a:p>
        </p:txBody>
      </p:sp>
      <p:sp>
        <p:nvSpPr>
          <p:cNvPr id="164" name="Arrow: Down 163">
            <a:extLst>
              <a:ext uri="{FF2B5EF4-FFF2-40B4-BE49-F238E27FC236}">
                <a16:creationId xmlns:a16="http://schemas.microsoft.com/office/drawing/2014/main" id="{59EE3773-6035-24F2-980E-5B905ADAB1F5}"/>
              </a:ext>
            </a:extLst>
          </p:cNvPr>
          <p:cNvSpPr/>
          <p:nvPr/>
        </p:nvSpPr>
        <p:spPr>
          <a:xfrm flipH="1">
            <a:off x="7810637" y="2714658"/>
            <a:ext cx="536864" cy="7100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8751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3" name="Group 8">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4" name="Picture 4" descr="A hand holding a pen and shading circles on a sheet">
            <a:extLst>
              <a:ext uri="{FF2B5EF4-FFF2-40B4-BE49-F238E27FC236}">
                <a16:creationId xmlns:a16="http://schemas.microsoft.com/office/drawing/2014/main" id="{6C44B80C-AD57-6D1E-4215-2F86263BA398}"/>
              </a:ext>
            </a:extLst>
          </p:cNvPr>
          <p:cNvPicPr>
            <a:picLocks noChangeAspect="1"/>
          </p:cNvPicPr>
          <p:nvPr/>
        </p:nvPicPr>
        <p:blipFill rotWithShape="1">
          <a:blip r:embed="rId2"/>
          <a:srcRect l="22144" r="10453"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87A82B8-95E5-CB24-CD2F-2B34A565904B}"/>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sz="3200" u="sng" dirty="0">
                <a:solidFill>
                  <a:schemeClr val="tx1"/>
                </a:solidFill>
                <a:latin typeface="Arial"/>
                <a:cs typeface="Arial"/>
              </a:rPr>
              <a:t>Method</a:t>
            </a:r>
          </a:p>
        </p:txBody>
      </p:sp>
      <p:sp>
        <p:nvSpPr>
          <p:cNvPr id="55" name="Content Placeholder 2">
            <a:extLst>
              <a:ext uri="{FF2B5EF4-FFF2-40B4-BE49-F238E27FC236}">
                <a16:creationId xmlns:a16="http://schemas.microsoft.com/office/drawing/2014/main" id="{93ADD106-B155-1D9C-E597-12A41087F812}"/>
              </a:ext>
            </a:extLst>
          </p:cNvPr>
          <p:cNvSpPr>
            <a:spLocks noGrp="1"/>
          </p:cNvSpPr>
          <p:nvPr>
            <p:ph idx="4294967295"/>
          </p:nvPr>
        </p:nvSpPr>
        <p:spPr>
          <a:xfrm>
            <a:off x="677334" y="1714891"/>
            <a:ext cx="4310053" cy="3880773"/>
          </a:xfrm>
        </p:spPr>
        <p:txBody>
          <a:bodyPr vert="horz" lIns="91440" tIns="45720" rIns="91440" bIns="45720" rtlCol="0" anchor="t">
            <a:normAutofit/>
          </a:bodyPr>
          <a:lstStyle/>
          <a:p>
            <a:pPr marL="0" indent="0"/>
            <a:r>
              <a:rPr lang="en-US" sz="2000" dirty="0">
                <a:latin typeface="Arial"/>
                <a:cs typeface="Arial"/>
              </a:rPr>
              <a:t>The methodology used in our research will be a quantitative study. We will use methods of a questionnaire to collect data, analysis processing and description of the research results. The participants used to collect the data will be the students at UWTSD.</a:t>
            </a:r>
          </a:p>
          <a:p>
            <a:pPr marL="0" indent="0"/>
            <a:endParaRPr lang="en-US" sz="2000" dirty="0">
              <a:latin typeface="Arial"/>
              <a:cs typeface="Arial"/>
            </a:endParaRPr>
          </a:p>
          <a:p>
            <a:r>
              <a:rPr lang="en-US" sz="2000" dirty="0">
                <a:latin typeface="Arial"/>
                <a:cs typeface="Arial"/>
              </a:rPr>
              <a:t>Hyperlink to </a:t>
            </a:r>
            <a:r>
              <a:rPr lang="en-US" sz="2000" dirty="0">
                <a:latin typeface="Arial"/>
                <a:cs typeface="Arial"/>
                <a:hlinkClick r:id="rId3"/>
              </a:rPr>
              <a:t>forms</a:t>
            </a:r>
            <a:endParaRPr lang="en-US" sz="2000" dirty="0">
              <a:latin typeface="Arial"/>
              <a:cs typeface="Arial"/>
            </a:endParaRPr>
          </a:p>
        </p:txBody>
      </p:sp>
      <p:cxnSp>
        <p:nvCxnSpPr>
          <p:cNvPr id="56" name="Straight Connector 2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7" name="Straight Connector 2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Footer Placeholder 2">
            <a:extLst>
              <a:ext uri="{FF2B5EF4-FFF2-40B4-BE49-F238E27FC236}">
                <a16:creationId xmlns:a16="http://schemas.microsoft.com/office/drawing/2014/main" id="{9CD79B9D-F156-422B-7466-B4922DEFF52F}"/>
              </a:ext>
            </a:extLst>
          </p:cNvPr>
          <p:cNvSpPr>
            <a:spLocks noGrp="1"/>
          </p:cNvSpPr>
          <p:nvPr>
            <p:ph type="ftr" sz="quarter" idx="11"/>
          </p:nvPr>
        </p:nvSpPr>
        <p:spPr>
          <a:xfrm>
            <a:off x="10752667" y="5900251"/>
            <a:ext cx="1274058" cy="1014236"/>
          </a:xfrm>
        </p:spPr>
        <p:txBody>
          <a:bodyPr/>
          <a:lstStyle/>
          <a:p>
            <a:r>
              <a:rPr lang="en-GB"/>
              <a:t>Samantha Richards</a:t>
            </a:r>
          </a:p>
        </p:txBody>
      </p:sp>
    </p:spTree>
    <p:extLst>
      <p:ext uri="{BB962C8B-B14F-4D97-AF65-F5344CB8AC3E}">
        <p14:creationId xmlns:p14="http://schemas.microsoft.com/office/powerpoint/2010/main" val="3495924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A960F-3F10-8A66-84C6-F6E33254758F}"/>
              </a:ext>
            </a:extLst>
          </p:cNvPr>
          <p:cNvSpPr>
            <a:spLocks noGrp="1"/>
          </p:cNvSpPr>
          <p:nvPr>
            <p:ph type="title"/>
          </p:nvPr>
        </p:nvSpPr>
        <p:spPr/>
        <p:txBody>
          <a:bodyPr>
            <a:normAutofit/>
          </a:bodyPr>
          <a:lstStyle/>
          <a:p>
            <a:pPr>
              <a:lnSpc>
                <a:spcPct val="90000"/>
              </a:lnSpc>
            </a:pPr>
            <a:br>
              <a:rPr lang="en-GB" sz="2100"/>
            </a:br>
            <a:br>
              <a:rPr lang="en-GB" sz="2100"/>
            </a:br>
            <a:br>
              <a:rPr lang="en-GB" sz="2100"/>
            </a:br>
            <a:endParaRPr lang="en-GB" sz="2100"/>
          </a:p>
        </p:txBody>
      </p:sp>
      <p:sp>
        <p:nvSpPr>
          <p:cNvPr id="4" name="Speech Bubble: Oval 3">
            <a:extLst>
              <a:ext uri="{FF2B5EF4-FFF2-40B4-BE49-F238E27FC236}">
                <a16:creationId xmlns:a16="http://schemas.microsoft.com/office/drawing/2014/main" id="{F5BDB0E5-C980-90FF-F356-B5231736479B}"/>
              </a:ext>
            </a:extLst>
          </p:cNvPr>
          <p:cNvSpPr/>
          <p:nvPr/>
        </p:nvSpPr>
        <p:spPr>
          <a:xfrm>
            <a:off x="6486246" y="604459"/>
            <a:ext cx="3968372" cy="1691295"/>
          </a:xfrm>
          <a:prstGeom prst="wedgeEllipseCallou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What is your preferred digital tool to use when collaborating with your peers?</a:t>
            </a:r>
          </a:p>
          <a:p>
            <a:pPr algn="ctr"/>
            <a:endParaRPr lang="en-US" dirty="0">
              <a:solidFill>
                <a:schemeClr val="tx1"/>
              </a:solidFill>
            </a:endParaRPr>
          </a:p>
        </p:txBody>
      </p:sp>
      <p:sp>
        <p:nvSpPr>
          <p:cNvPr id="5" name="Speech Bubble: Oval 4">
            <a:extLst>
              <a:ext uri="{FF2B5EF4-FFF2-40B4-BE49-F238E27FC236}">
                <a16:creationId xmlns:a16="http://schemas.microsoft.com/office/drawing/2014/main" id="{2D110198-7CDC-05FE-1A28-E8F45CD1B011}"/>
              </a:ext>
            </a:extLst>
          </p:cNvPr>
          <p:cNvSpPr/>
          <p:nvPr/>
        </p:nvSpPr>
        <p:spPr>
          <a:xfrm>
            <a:off x="727816" y="3592623"/>
            <a:ext cx="4131383" cy="16219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tx1"/>
                </a:solidFill>
              </a:rPr>
              <a:t>Do you use MS Teams more than other digital tools to work with your peers? Yes or No </a:t>
            </a:r>
            <a:endParaRPr lang="en-US">
              <a:solidFill>
                <a:schemeClr val="tx1"/>
              </a:solidFill>
            </a:endParaRPr>
          </a:p>
        </p:txBody>
      </p:sp>
      <p:sp>
        <p:nvSpPr>
          <p:cNvPr id="6" name="Speech Bubble: Oval 5">
            <a:extLst>
              <a:ext uri="{FF2B5EF4-FFF2-40B4-BE49-F238E27FC236}">
                <a16:creationId xmlns:a16="http://schemas.microsoft.com/office/drawing/2014/main" id="{E3A988F1-00CD-6567-B8AD-101B455C4994}"/>
              </a:ext>
            </a:extLst>
          </p:cNvPr>
          <p:cNvSpPr/>
          <p:nvPr/>
        </p:nvSpPr>
        <p:spPr>
          <a:xfrm>
            <a:off x="5342466" y="2794271"/>
            <a:ext cx="5319885" cy="310925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     Rank these applications in order according to how frequently you use them to collaborate with others. (Most frequent at the top) </a:t>
            </a:r>
            <a:endParaRPr lang="en-US">
              <a:solidFill>
                <a:schemeClr val="tx1"/>
              </a:solidFill>
            </a:endParaRPr>
          </a:p>
          <a:p>
            <a:pPr algn="ctr"/>
            <a:r>
              <a:rPr lang="en-GB" dirty="0">
                <a:solidFill>
                  <a:schemeClr val="tx1"/>
                </a:solidFill>
              </a:rPr>
              <a:t>MS Teams </a:t>
            </a:r>
          </a:p>
          <a:p>
            <a:pPr algn="ctr"/>
            <a:r>
              <a:rPr lang="en-GB" dirty="0">
                <a:solidFill>
                  <a:schemeClr val="tx1"/>
                </a:solidFill>
              </a:rPr>
              <a:t>OneDrive </a:t>
            </a:r>
          </a:p>
          <a:p>
            <a:pPr algn="ctr"/>
            <a:r>
              <a:rPr lang="en-GB" dirty="0">
                <a:solidFill>
                  <a:schemeClr val="tx1"/>
                </a:solidFill>
              </a:rPr>
              <a:t>MS Word </a:t>
            </a:r>
          </a:p>
          <a:p>
            <a:pPr algn="ctr"/>
            <a:r>
              <a:rPr lang="en-GB" dirty="0">
                <a:solidFill>
                  <a:schemeClr val="tx1"/>
                </a:solidFill>
              </a:rPr>
              <a:t>WhatsApp </a:t>
            </a:r>
          </a:p>
          <a:p>
            <a:pPr algn="ctr"/>
            <a:r>
              <a:rPr lang="en-GB" dirty="0">
                <a:solidFill>
                  <a:schemeClr val="tx1"/>
                </a:solidFill>
              </a:rPr>
              <a:t>Moodle </a:t>
            </a:r>
          </a:p>
          <a:p>
            <a:r>
              <a:rPr lang="en-GB" dirty="0">
                <a:solidFill>
                  <a:schemeClr val="tx1"/>
                </a:solidFill>
              </a:rPr>
              <a:t>  </a:t>
            </a:r>
          </a:p>
        </p:txBody>
      </p:sp>
      <p:sp>
        <p:nvSpPr>
          <p:cNvPr id="7" name="Speech Bubble: Oval 6">
            <a:extLst>
              <a:ext uri="{FF2B5EF4-FFF2-40B4-BE49-F238E27FC236}">
                <a16:creationId xmlns:a16="http://schemas.microsoft.com/office/drawing/2014/main" id="{A5750C08-7102-77F2-3523-4AFDD400ED34}"/>
              </a:ext>
            </a:extLst>
          </p:cNvPr>
          <p:cNvSpPr/>
          <p:nvPr/>
        </p:nvSpPr>
        <p:spPr>
          <a:xfrm>
            <a:off x="588786" y="429218"/>
            <a:ext cx="5571963" cy="237066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dirty="0">
                <a:solidFill>
                  <a:schemeClr val="tx1"/>
                </a:solidFill>
              </a:rPr>
              <a:t>I use MS Teams most frequently to collaborate with others. </a:t>
            </a:r>
            <a:endParaRPr lang="en-US">
              <a:solidFill>
                <a:schemeClr val="tx1"/>
              </a:solidFill>
            </a:endParaRPr>
          </a:p>
          <a:p>
            <a:r>
              <a:rPr lang="en-GB" dirty="0">
                <a:solidFill>
                  <a:schemeClr val="tx1"/>
                </a:solidFill>
              </a:rPr>
              <a:t>Strongly Agree, Agree, Disagree, Strongly Disagree. </a:t>
            </a:r>
          </a:p>
          <a:p>
            <a:pPr algn="ctr"/>
            <a:r>
              <a:rPr lang="en-GB" dirty="0">
                <a:solidFill>
                  <a:schemeClr val="tx1"/>
                </a:solidFill>
              </a:rPr>
              <a:t>(Circle one response) </a:t>
            </a:r>
          </a:p>
        </p:txBody>
      </p:sp>
      <p:sp>
        <p:nvSpPr>
          <p:cNvPr id="8" name="Footer Placeholder 7">
            <a:extLst>
              <a:ext uri="{FF2B5EF4-FFF2-40B4-BE49-F238E27FC236}">
                <a16:creationId xmlns:a16="http://schemas.microsoft.com/office/drawing/2014/main" id="{D7AD28A0-CFFB-3A90-7AFE-0B857C039E6B}"/>
              </a:ext>
            </a:extLst>
          </p:cNvPr>
          <p:cNvSpPr>
            <a:spLocks noGrp="1"/>
          </p:cNvSpPr>
          <p:nvPr>
            <p:ph type="ftr" sz="quarter" idx="11"/>
          </p:nvPr>
        </p:nvSpPr>
        <p:spPr>
          <a:xfrm>
            <a:off x="9581445" y="6182473"/>
            <a:ext cx="1386946" cy="534458"/>
          </a:xfrm>
        </p:spPr>
        <p:txBody>
          <a:bodyPr/>
          <a:lstStyle/>
          <a:p>
            <a:r>
              <a:rPr lang="en-GB"/>
              <a:t>Samantha Richards</a:t>
            </a:r>
          </a:p>
        </p:txBody>
      </p:sp>
    </p:spTree>
    <p:extLst>
      <p:ext uri="{BB962C8B-B14F-4D97-AF65-F5344CB8AC3E}">
        <p14:creationId xmlns:p14="http://schemas.microsoft.com/office/powerpoint/2010/main" val="3341770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4918A4C2-12B7-190A-9C75-C06DB30EEC1A}"/>
              </a:ext>
            </a:extLst>
          </p:cNvPr>
          <p:cNvGrpSpPr/>
          <p:nvPr/>
        </p:nvGrpSpPr>
        <p:grpSpPr>
          <a:xfrm>
            <a:off x="1239980" y="2603478"/>
            <a:ext cx="3106917" cy="484909"/>
            <a:chOff x="5430980" y="3329558"/>
            <a:chExt cx="3106917" cy="484909"/>
          </a:xfrm>
        </p:grpSpPr>
        <p:sp>
          <p:nvSpPr>
            <p:cNvPr id="3" name="Arrow: Left 2">
              <a:extLst>
                <a:ext uri="{FF2B5EF4-FFF2-40B4-BE49-F238E27FC236}">
                  <a16:creationId xmlns:a16="http://schemas.microsoft.com/office/drawing/2014/main" id="{3661CA65-87E8-7690-9482-4D9162750E99}"/>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Anonymity of participants</a:t>
              </a:r>
              <a:endParaRPr lang="en-US">
                <a:solidFill>
                  <a:schemeClr val="tx1"/>
                </a:solidFill>
              </a:endParaRPr>
            </a:p>
          </p:txBody>
        </p:sp>
        <p:grpSp>
          <p:nvGrpSpPr>
            <p:cNvPr id="6" name="Group 5">
              <a:extLst>
                <a:ext uri="{FF2B5EF4-FFF2-40B4-BE49-F238E27FC236}">
                  <a16:creationId xmlns:a16="http://schemas.microsoft.com/office/drawing/2014/main" id="{8E3C1AE8-C6AA-268E-85D6-D02506E1256D}"/>
                </a:ext>
              </a:extLst>
            </p:cNvPr>
            <p:cNvGrpSpPr/>
            <p:nvPr/>
          </p:nvGrpSpPr>
          <p:grpSpPr>
            <a:xfrm>
              <a:off x="5430980" y="3361458"/>
              <a:ext cx="458932" cy="415636"/>
              <a:chOff x="5552207" y="2149185"/>
              <a:chExt cx="458932" cy="415636"/>
            </a:xfrm>
          </p:grpSpPr>
          <p:sp>
            <p:nvSpPr>
              <p:cNvPr id="4" name="Oval 3">
                <a:extLst>
                  <a:ext uri="{FF2B5EF4-FFF2-40B4-BE49-F238E27FC236}">
                    <a16:creationId xmlns:a16="http://schemas.microsoft.com/office/drawing/2014/main" id="{932FD6EB-BC2A-C7D3-92BF-660D7E327FFA}"/>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val 4">
                <a:extLst>
                  <a:ext uri="{FF2B5EF4-FFF2-40B4-BE49-F238E27FC236}">
                    <a16:creationId xmlns:a16="http://schemas.microsoft.com/office/drawing/2014/main" id="{748E58A0-8E4D-7143-E3C5-542D6416F77B}"/>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1</a:t>
                </a:r>
              </a:p>
            </p:txBody>
          </p:sp>
        </p:grpSp>
      </p:grpSp>
      <p:grpSp>
        <p:nvGrpSpPr>
          <p:cNvPr id="8" name="Group 7">
            <a:extLst>
              <a:ext uri="{FF2B5EF4-FFF2-40B4-BE49-F238E27FC236}">
                <a16:creationId xmlns:a16="http://schemas.microsoft.com/office/drawing/2014/main" id="{6DA48E67-B25C-8EAB-CD79-0F72B3F0BFF4}"/>
              </a:ext>
            </a:extLst>
          </p:cNvPr>
          <p:cNvGrpSpPr/>
          <p:nvPr/>
        </p:nvGrpSpPr>
        <p:grpSpPr>
          <a:xfrm>
            <a:off x="1222661" y="3182354"/>
            <a:ext cx="3617803" cy="484909"/>
            <a:chOff x="5430980" y="3329558"/>
            <a:chExt cx="3617803" cy="484909"/>
          </a:xfrm>
        </p:grpSpPr>
        <p:sp>
          <p:nvSpPr>
            <p:cNvPr id="9" name="Arrow: Left 8">
              <a:extLst>
                <a:ext uri="{FF2B5EF4-FFF2-40B4-BE49-F238E27FC236}">
                  <a16:creationId xmlns:a16="http://schemas.microsoft.com/office/drawing/2014/main" id="{67361CD0-5276-69D6-9B06-8413568BBBFC}"/>
                </a:ext>
              </a:extLst>
            </p:cNvPr>
            <p:cNvSpPr/>
            <p:nvPr/>
          </p:nvSpPr>
          <p:spPr>
            <a:xfrm>
              <a:off x="5749670" y="3329558"/>
              <a:ext cx="3299113"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Prevention of harm to the researcher</a:t>
              </a:r>
            </a:p>
          </p:txBody>
        </p:sp>
        <p:grpSp>
          <p:nvGrpSpPr>
            <p:cNvPr id="10" name="Group 9">
              <a:extLst>
                <a:ext uri="{FF2B5EF4-FFF2-40B4-BE49-F238E27FC236}">
                  <a16:creationId xmlns:a16="http://schemas.microsoft.com/office/drawing/2014/main" id="{2687F1B1-F0EE-4A3C-CCF3-5EB16B341728}"/>
                </a:ext>
              </a:extLst>
            </p:cNvPr>
            <p:cNvGrpSpPr/>
            <p:nvPr/>
          </p:nvGrpSpPr>
          <p:grpSpPr>
            <a:xfrm>
              <a:off x="5430980" y="3361458"/>
              <a:ext cx="458932" cy="415636"/>
              <a:chOff x="5552207" y="2149185"/>
              <a:chExt cx="458932" cy="415636"/>
            </a:xfrm>
          </p:grpSpPr>
          <p:sp>
            <p:nvSpPr>
              <p:cNvPr id="11" name="Oval 10">
                <a:extLst>
                  <a:ext uri="{FF2B5EF4-FFF2-40B4-BE49-F238E27FC236}">
                    <a16:creationId xmlns:a16="http://schemas.microsoft.com/office/drawing/2014/main" id="{E2175059-78EC-09D7-BCCE-DBB3C24F1E61}"/>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32A249F8-0D56-06CB-A34F-8A9A4AA41015}"/>
                  </a:ext>
                </a:extLst>
              </p:cNvPr>
              <p:cNvSpPr/>
              <p:nvPr/>
            </p:nvSpPr>
            <p:spPr>
              <a:xfrm>
                <a:off x="5644249"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2</a:t>
                </a:r>
              </a:p>
            </p:txBody>
          </p:sp>
        </p:grpSp>
      </p:grpSp>
      <p:grpSp>
        <p:nvGrpSpPr>
          <p:cNvPr id="13" name="Group 12">
            <a:extLst>
              <a:ext uri="{FF2B5EF4-FFF2-40B4-BE49-F238E27FC236}">
                <a16:creationId xmlns:a16="http://schemas.microsoft.com/office/drawing/2014/main" id="{4653BF4C-5ADF-2B75-46A4-9DF56902A699}"/>
              </a:ext>
            </a:extLst>
          </p:cNvPr>
          <p:cNvGrpSpPr/>
          <p:nvPr/>
        </p:nvGrpSpPr>
        <p:grpSpPr>
          <a:xfrm>
            <a:off x="1222661" y="3840444"/>
            <a:ext cx="3106917" cy="484909"/>
            <a:chOff x="5430980" y="3329558"/>
            <a:chExt cx="3106917" cy="484909"/>
          </a:xfrm>
        </p:grpSpPr>
        <p:sp>
          <p:nvSpPr>
            <p:cNvPr id="14" name="Arrow: Left 13">
              <a:extLst>
                <a:ext uri="{FF2B5EF4-FFF2-40B4-BE49-F238E27FC236}">
                  <a16:creationId xmlns:a16="http://schemas.microsoft.com/office/drawing/2014/main" id="{69DF91B5-3845-5055-9863-5B26A24C142D}"/>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Integrity, trust and honesty</a:t>
              </a:r>
              <a:endParaRPr lang="en-US">
                <a:solidFill>
                  <a:schemeClr val="tx1"/>
                </a:solidFill>
              </a:endParaRPr>
            </a:p>
          </p:txBody>
        </p:sp>
        <p:grpSp>
          <p:nvGrpSpPr>
            <p:cNvPr id="15" name="Group 14">
              <a:extLst>
                <a:ext uri="{FF2B5EF4-FFF2-40B4-BE49-F238E27FC236}">
                  <a16:creationId xmlns:a16="http://schemas.microsoft.com/office/drawing/2014/main" id="{CA541E42-2364-D0BB-2FC4-1B853BF37061}"/>
                </a:ext>
              </a:extLst>
            </p:cNvPr>
            <p:cNvGrpSpPr/>
            <p:nvPr/>
          </p:nvGrpSpPr>
          <p:grpSpPr>
            <a:xfrm>
              <a:off x="5430980" y="3361458"/>
              <a:ext cx="458932" cy="415636"/>
              <a:chOff x="5552207" y="2149185"/>
              <a:chExt cx="458932" cy="415636"/>
            </a:xfrm>
          </p:grpSpPr>
          <p:sp>
            <p:nvSpPr>
              <p:cNvPr id="16" name="Oval 15">
                <a:extLst>
                  <a:ext uri="{FF2B5EF4-FFF2-40B4-BE49-F238E27FC236}">
                    <a16:creationId xmlns:a16="http://schemas.microsoft.com/office/drawing/2014/main" id="{151B8C30-62E8-37FA-4264-48C1266B3B6A}"/>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DEDFC1E-F7CC-18FF-6175-45AA3DC3A3FF}"/>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3</a:t>
                </a:r>
              </a:p>
            </p:txBody>
          </p:sp>
        </p:grpSp>
      </p:grpSp>
      <p:grpSp>
        <p:nvGrpSpPr>
          <p:cNvPr id="18" name="Group 17">
            <a:extLst>
              <a:ext uri="{FF2B5EF4-FFF2-40B4-BE49-F238E27FC236}">
                <a16:creationId xmlns:a16="http://schemas.microsoft.com/office/drawing/2014/main" id="{B5D20D32-0ADB-D0E3-8443-57E20039DE86}"/>
              </a:ext>
            </a:extLst>
          </p:cNvPr>
          <p:cNvGrpSpPr/>
          <p:nvPr/>
        </p:nvGrpSpPr>
        <p:grpSpPr>
          <a:xfrm>
            <a:off x="1239979" y="4515853"/>
            <a:ext cx="3106917" cy="484909"/>
            <a:chOff x="5430980" y="3329558"/>
            <a:chExt cx="3106917" cy="484909"/>
          </a:xfrm>
        </p:grpSpPr>
        <p:sp>
          <p:nvSpPr>
            <p:cNvPr id="19" name="Arrow: Left 18">
              <a:extLst>
                <a:ext uri="{FF2B5EF4-FFF2-40B4-BE49-F238E27FC236}">
                  <a16:creationId xmlns:a16="http://schemas.microsoft.com/office/drawing/2014/main" id="{06B56904-9409-2CDC-507D-5D43B5EBBF7C}"/>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Trust and respect for others</a:t>
              </a:r>
              <a:endParaRPr lang="en-US">
                <a:solidFill>
                  <a:schemeClr val="tx1"/>
                </a:solidFill>
              </a:endParaRPr>
            </a:p>
          </p:txBody>
        </p:sp>
        <p:grpSp>
          <p:nvGrpSpPr>
            <p:cNvPr id="20" name="Group 19">
              <a:extLst>
                <a:ext uri="{FF2B5EF4-FFF2-40B4-BE49-F238E27FC236}">
                  <a16:creationId xmlns:a16="http://schemas.microsoft.com/office/drawing/2014/main" id="{E93610C8-3EB9-9AB8-1E9C-3EB9FEEC4810}"/>
                </a:ext>
              </a:extLst>
            </p:cNvPr>
            <p:cNvGrpSpPr/>
            <p:nvPr/>
          </p:nvGrpSpPr>
          <p:grpSpPr>
            <a:xfrm>
              <a:off x="5430980" y="3361458"/>
              <a:ext cx="458932" cy="415636"/>
              <a:chOff x="5552207" y="2149185"/>
              <a:chExt cx="458932" cy="415636"/>
            </a:xfrm>
          </p:grpSpPr>
          <p:sp>
            <p:nvSpPr>
              <p:cNvPr id="21" name="Oval 20">
                <a:extLst>
                  <a:ext uri="{FF2B5EF4-FFF2-40B4-BE49-F238E27FC236}">
                    <a16:creationId xmlns:a16="http://schemas.microsoft.com/office/drawing/2014/main" id="{19D7B491-FA0C-0FED-9A85-26F38BA4449B}"/>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F8F38D10-E463-CA0C-8E7D-6DC9C39EEBB3}"/>
                  </a:ext>
                </a:extLst>
              </p:cNvPr>
              <p:cNvSpPr/>
              <p:nvPr/>
            </p:nvSpPr>
            <p:spPr>
              <a:xfrm>
                <a:off x="5644249" y="2246678"/>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4</a:t>
                </a:r>
              </a:p>
            </p:txBody>
          </p:sp>
        </p:grpSp>
      </p:grpSp>
      <p:grpSp>
        <p:nvGrpSpPr>
          <p:cNvPr id="23" name="Group 22">
            <a:extLst>
              <a:ext uri="{FF2B5EF4-FFF2-40B4-BE49-F238E27FC236}">
                <a16:creationId xmlns:a16="http://schemas.microsoft.com/office/drawing/2014/main" id="{A8E62CAE-18BB-9AF3-11CC-8FC95D2B6A57}"/>
              </a:ext>
            </a:extLst>
          </p:cNvPr>
          <p:cNvGrpSpPr/>
          <p:nvPr/>
        </p:nvGrpSpPr>
        <p:grpSpPr>
          <a:xfrm>
            <a:off x="1239980" y="5130650"/>
            <a:ext cx="3739030" cy="484909"/>
            <a:chOff x="5430980" y="3329558"/>
            <a:chExt cx="3739030" cy="484909"/>
          </a:xfrm>
        </p:grpSpPr>
        <p:sp>
          <p:nvSpPr>
            <p:cNvPr id="24" name="Arrow: Left 23">
              <a:extLst>
                <a:ext uri="{FF2B5EF4-FFF2-40B4-BE49-F238E27FC236}">
                  <a16:creationId xmlns:a16="http://schemas.microsoft.com/office/drawing/2014/main" id="{CADA1BC9-49D2-3133-0574-A542F5EFF5E0}"/>
                </a:ext>
              </a:extLst>
            </p:cNvPr>
            <p:cNvSpPr/>
            <p:nvPr/>
          </p:nvSpPr>
          <p:spPr>
            <a:xfrm>
              <a:off x="5749670" y="3329558"/>
              <a:ext cx="3420340"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solidFill>
                    <a:schemeClr val="tx1"/>
                  </a:solidFill>
                </a:rPr>
                <a:t>Voluntary consent of those taking part</a:t>
              </a:r>
            </a:p>
          </p:txBody>
        </p:sp>
        <p:grpSp>
          <p:nvGrpSpPr>
            <p:cNvPr id="25" name="Group 24">
              <a:extLst>
                <a:ext uri="{FF2B5EF4-FFF2-40B4-BE49-F238E27FC236}">
                  <a16:creationId xmlns:a16="http://schemas.microsoft.com/office/drawing/2014/main" id="{476026F3-F17A-3AF5-0AD2-3E6798D68BB4}"/>
                </a:ext>
              </a:extLst>
            </p:cNvPr>
            <p:cNvGrpSpPr/>
            <p:nvPr/>
          </p:nvGrpSpPr>
          <p:grpSpPr>
            <a:xfrm>
              <a:off x="5430980" y="3361458"/>
              <a:ext cx="458932" cy="415636"/>
              <a:chOff x="5552207" y="2149185"/>
              <a:chExt cx="458932" cy="415636"/>
            </a:xfrm>
          </p:grpSpPr>
          <p:sp>
            <p:nvSpPr>
              <p:cNvPr id="26" name="Oval 25">
                <a:extLst>
                  <a:ext uri="{FF2B5EF4-FFF2-40B4-BE49-F238E27FC236}">
                    <a16:creationId xmlns:a16="http://schemas.microsoft.com/office/drawing/2014/main" id="{4AD2E72C-EB86-95C1-977F-940042B81D4B}"/>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3C77C9CE-FAC1-1910-653A-7221EFC58EA2}"/>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5</a:t>
                </a:r>
              </a:p>
            </p:txBody>
          </p:sp>
        </p:grpSp>
      </p:grpSp>
      <p:grpSp>
        <p:nvGrpSpPr>
          <p:cNvPr id="28" name="Group 27">
            <a:extLst>
              <a:ext uri="{FF2B5EF4-FFF2-40B4-BE49-F238E27FC236}">
                <a16:creationId xmlns:a16="http://schemas.microsoft.com/office/drawing/2014/main" id="{3B3C175E-7BDE-3079-560D-F3CBC0751617}"/>
              </a:ext>
            </a:extLst>
          </p:cNvPr>
          <p:cNvGrpSpPr/>
          <p:nvPr/>
        </p:nvGrpSpPr>
        <p:grpSpPr>
          <a:xfrm>
            <a:off x="1237734" y="5746407"/>
            <a:ext cx="3106917" cy="484909"/>
            <a:chOff x="5430980" y="3329558"/>
            <a:chExt cx="3106917" cy="484909"/>
          </a:xfrm>
        </p:grpSpPr>
        <p:sp>
          <p:nvSpPr>
            <p:cNvPr id="29" name="Arrow: Left 28">
              <a:extLst>
                <a:ext uri="{FF2B5EF4-FFF2-40B4-BE49-F238E27FC236}">
                  <a16:creationId xmlns:a16="http://schemas.microsoft.com/office/drawing/2014/main" id="{72A6B059-763D-3230-1902-9A45CC9AE914}"/>
                </a:ext>
              </a:extLst>
            </p:cNvPr>
            <p:cNvSpPr/>
            <p:nvPr/>
          </p:nvSpPr>
          <p:spPr>
            <a:xfrm>
              <a:off x="5749670" y="3329558"/>
              <a:ext cx="2788227" cy="48490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1400" dirty="0">
                  <a:solidFill>
                    <a:schemeClr val="tx1"/>
                  </a:solidFill>
                </a:rPr>
                <a:t>Follow data protection laws</a:t>
              </a:r>
            </a:p>
          </p:txBody>
        </p:sp>
        <p:grpSp>
          <p:nvGrpSpPr>
            <p:cNvPr id="30" name="Group 29">
              <a:extLst>
                <a:ext uri="{FF2B5EF4-FFF2-40B4-BE49-F238E27FC236}">
                  <a16:creationId xmlns:a16="http://schemas.microsoft.com/office/drawing/2014/main" id="{7D1F48A8-95E9-8B35-20FD-7FF0C30D473E}"/>
                </a:ext>
              </a:extLst>
            </p:cNvPr>
            <p:cNvGrpSpPr/>
            <p:nvPr/>
          </p:nvGrpSpPr>
          <p:grpSpPr>
            <a:xfrm>
              <a:off x="5430980" y="3361458"/>
              <a:ext cx="458932" cy="415636"/>
              <a:chOff x="5552207" y="2149185"/>
              <a:chExt cx="458932" cy="415636"/>
            </a:xfrm>
          </p:grpSpPr>
          <p:sp>
            <p:nvSpPr>
              <p:cNvPr id="31" name="Oval 30">
                <a:extLst>
                  <a:ext uri="{FF2B5EF4-FFF2-40B4-BE49-F238E27FC236}">
                    <a16:creationId xmlns:a16="http://schemas.microsoft.com/office/drawing/2014/main" id="{877D10C9-0EF0-A9BE-23DE-E0D1E6992FE2}"/>
                  </a:ext>
                </a:extLst>
              </p:cNvPr>
              <p:cNvSpPr/>
              <p:nvPr/>
            </p:nvSpPr>
            <p:spPr>
              <a:xfrm>
                <a:off x="5552207" y="2149185"/>
                <a:ext cx="458932" cy="415636"/>
              </a:xfrm>
              <a:prstGeom prst="ellipse">
                <a:avLst/>
              </a:prstGeom>
              <a:solidFill>
                <a:schemeClr val="accent1">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CD493BD-9197-FBA9-9AF0-79F10AE1B18E}"/>
                  </a:ext>
                </a:extLst>
              </p:cNvPr>
              <p:cNvSpPr/>
              <p:nvPr/>
            </p:nvSpPr>
            <p:spPr>
              <a:xfrm>
                <a:off x="5630138" y="2218456"/>
                <a:ext cx="303069" cy="277091"/>
              </a:xfrm>
              <a:prstGeom prst="ellipse">
                <a:avLst/>
              </a:pr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6</a:t>
                </a:r>
              </a:p>
            </p:txBody>
          </p:sp>
        </p:grpSp>
      </p:grpSp>
      <p:sp>
        <p:nvSpPr>
          <p:cNvPr id="34" name="Title 1">
            <a:extLst>
              <a:ext uri="{FF2B5EF4-FFF2-40B4-BE49-F238E27FC236}">
                <a16:creationId xmlns:a16="http://schemas.microsoft.com/office/drawing/2014/main" id="{28AA9298-F874-C790-ADCB-B48B75F29FC2}"/>
              </a:ext>
            </a:extLst>
          </p:cNvPr>
          <p:cNvSpPr txBox="1">
            <a:spLocks/>
          </p:cNvSpPr>
          <p:nvPr/>
        </p:nvSpPr>
        <p:spPr>
          <a:xfrm>
            <a:off x="1188220" y="289214"/>
            <a:ext cx="8077123" cy="827231"/>
          </a:xfrm>
          <a:prstGeom prst="rect">
            <a:avLst/>
          </a:prstGeom>
        </p:spPr>
        <p:txBody>
          <a:bodyPr lIns="91440" tIns="45720" rIns="91440" bIns="45720" anchor="t"/>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u="sng" dirty="0">
                <a:solidFill>
                  <a:schemeClr val="tx1"/>
                </a:solidFill>
                <a:latin typeface="Arial"/>
                <a:cs typeface="Arial"/>
              </a:rPr>
              <a:t>Ethics</a:t>
            </a:r>
            <a:endParaRPr lang="en-US" sz="3200">
              <a:solidFill>
                <a:schemeClr val="tx1"/>
              </a:solidFill>
              <a:latin typeface="Arial"/>
              <a:cs typeface="Arial"/>
            </a:endParaRPr>
          </a:p>
        </p:txBody>
      </p:sp>
      <p:sp>
        <p:nvSpPr>
          <p:cNvPr id="36" name="Content Placeholder 2">
            <a:extLst>
              <a:ext uri="{FF2B5EF4-FFF2-40B4-BE49-F238E27FC236}">
                <a16:creationId xmlns:a16="http://schemas.microsoft.com/office/drawing/2014/main" id="{DC2044BC-9739-7473-CD12-D727C393CFD7}"/>
              </a:ext>
            </a:extLst>
          </p:cNvPr>
          <p:cNvSpPr txBox="1">
            <a:spLocks/>
          </p:cNvSpPr>
          <p:nvPr/>
        </p:nvSpPr>
        <p:spPr>
          <a:xfrm>
            <a:off x="634039" y="1216748"/>
            <a:ext cx="8596668"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Ethical guidelines have been put in place to prevent unethical research studies from being carried out.</a:t>
            </a:r>
          </a:p>
          <a:p>
            <a:r>
              <a:rPr lang="en-GB" dirty="0"/>
              <a:t>We upheld ethical principles by ensuring:-</a:t>
            </a:r>
          </a:p>
          <a:p>
            <a:endParaRPr lang="en-GB" dirty="0"/>
          </a:p>
        </p:txBody>
      </p:sp>
    </p:spTree>
    <p:extLst>
      <p:ext uri="{BB962C8B-B14F-4D97-AF65-F5344CB8AC3E}">
        <p14:creationId xmlns:p14="http://schemas.microsoft.com/office/powerpoint/2010/main" val="1160065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3" name="Rectangle 812">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9237A-01F5-A788-9847-0CFB876EFCCF}"/>
              </a:ext>
            </a:extLst>
          </p:cNvPr>
          <p:cNvSpPr>
            <a:spLocks noGrp="1"/>
          </p:cNvSpPr>
          <p:nvPr>
            <p:ph type="title"/>
          </p:nvPr>
        </p:nvSpPr>
        <p:spPr>
          <a:xfrm>
            <a:off x="1286933" y="609600"/>
            <a:ext cx="10197494" cy="1099457"/>
          </a:xfrm>
        </p:spPr>
        <p:txBody>
          <a:bodyPr>
            <a:normAutofit/>
          </a:bodyPr>
          <a:lstStyle/>
          <a:p>
            <a:pPr algn="ctr"/>
            <a:r>
              <a:rPr lang="en-GB" u="sng" dirty="0">
                <a:solidFill>
                  <a:schemeClr val="tx1"/>
                </a:solidFill>
                <a:latin typeface="Arial"/>
                <a:cs typeface="Arial"/>
              </a:rPr>
              <a:t>Research Timeline</a:t>
            </a:r>
            <a:endParaRPr lang="en-US" u="sng" dirty="0">
              <a:solidFill>
                <a:schemeClr val="tx1"/>
              </a:solidFill>
              <a:latin typeface="Arial"/>
              <a:cs typeface="Arial"/>
            </a:endParaRPr>
          </a:p>
          <a:p>
            <a:endParaRPr lang="en-GB" dirty="0"/>
          </a:p>
        </p:txBody>
      </p:sp>
      <p:sp>
        <p:nvSpPr>
          <p:cNvPr id="815" name="Isosceles Triangle 814">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7" name="Isosceles Triangle 816">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08" name="Diagram 808">
            <a:extLst>
              <a:ext uri="{FF2B5EF4-FFF2-40B4-BE49-F238E27FC236}">
                <a16:creationId xmlns:a16="http://schemas.microsoft.com/office/drawing/2014/main" id="{C1340FCF-C948-7921-846F-2796F1F566D2}"/>
              </a:ext>
            </a:extLst>
          </p:cNvPr>
          <p:cNvGraphicFramePr/>
          <p:nvPr>
            <p:extLst>
              <p:ext uri="{D42A27DB-BD31-4B8C-83A1-F6EECF244321}">
                <p14:modId xmlns:p14="http://schemas.microsoft.com/office/powerpoint/2010/main" val="103704872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2039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B439FCE-B4E6-71E1-3E32-8109CBAA8A62}"/>
              </a:ext>
            </a:extLst>
          </p:cNvPr>
          <p:cNvSpPr>
            <a:spLocks noGrp="1"/>
          </p:cNvSpPr>
          <p:nvPr>
            <p:ph type="title"/>
          </p:nvPr>
        </p:nvSpPr>
        <p:spPr>
          <a:xfrm>
            <a:off x="643467" y="816638"/>
            <a:ext cx="3367359" cy="5224724"/>
          </a:xfrm>
        </p:spPr>
        <p:txBody>
          <a:bodyPr anchor="ctr">
            <a:normAutofit/>
          </a:bodyPr>
          <a:lstStyle/>
          <a:p>
            <a:r>
              <a:rPr lang="en-GB" u="sng" dirty="0">
                <a:solidFill>
                  <a:schemeClr val="tx1"/>
                </a:solidFill>
              </a:rPr>
              <a:t>Hypothesis</a:t>
            </a:r>
            <a:endParaRPr lang="en-US" dirty="0">
              <a:solidFill>
                <a:schemeClr val="tx1"/>
              </a:solidFill>
            </a:endParaRPr>
          </a:p>
          <a:p>
            <a:endParaRPr lang="en-GB" dirty="0"/>
          </a:p>
        </p:txBody>
      </p:sp>
      <p:sp>
        <p:nvSpPr>
          <p:cNvPr id="3" name="Content Placeholder 2">
            <a:extLst>
              <a:ext uri="{FF2B5EF4-FFF2-40B4-BE49-F238E27FC236}">
                <a16:creationId xmlns:a16="http://schemas.microsoft.com/office/drawing/2014/main" id="{0F207AD6-4A9F-0DE6-AA34-04FB0E0545D1}"/>
              </a:ext>
            </a:extLst>
          </p:cNvPr>
          <p:cNvSpPr>
            <a:spLocks noGrp="1"/>
          </p:cNvSpPr>
          <p:nvPr>
            <p:ph idx="1"/>
          </p:nvPr>
        </p:nvSpPr>
        <p:spPr>
          <a:xfrm>
            <a:off x="4654295" y="1675093"/>
            <a:ext cx="4619706" cy="3951510"/>
          </a:xfrm>
        </p:spPr>
        <p:txBody>
          <a:bodyPr vert="horz" lIns="91440" tIns="45720" rIns="91440" bIns="45720" rtlCol="0" anchor="ctr">
            <a:normAutofit/>
          </a:bodyPr>
          <a:lstStyle/>
          <a:p>
            <a:r>
              <a:rPr lang="en-GB" dirty="0">
                <a:latin typeface="Arial"/>
                <a:cs typeface="Arial"/>
              </a:rPr>
              <a:t>I think that students collaborate mostly by using </a:t>
            </a:r>
            <a:r>
              <a:rPr lang="en-GB" dirty="0" err="1">
                <a:latin typeface="Arial"/>
                <a:cs typeface="Arial"/>
              </a:rPr>
              <a:t>microsoft</a:t>
            </a:r>
            <a:r>
              <a:rPr lang="en-GB" dirty="0">
                <a:latin typeface="Arial"/>
                <a:cs typeface="Arial"/>
              </a:rPr>
              <a:t> teams and email.</a:t>
            </a:r>
            <a:endParaRPr lang="en-GB">
              <a:latin typeface="Trebuchet MS"/>
              <a:cs typeface="Arial"/>
            </a:endParaRPr>
          </a:p>
        </p:txBody>
      </p:sp>
      <p:sp>
        <p:nvSpPr>
          <p:cNvPr id="4" name="TextBox 3">
            <a:extLst>
              <a:ext uri="{FF2B5EF4-FFF2-40B4-BE49-F238E27FC236}">
                <a16:creationId xmlns:a16="http://schemas.microsoft.com/office/drawing/2014/main" id="{621A841C-AF2F-786C-72D6-ECD33130EDE3}"/>
              </a:ext>
            </a:extLst>
          </p:cNvPr>
          <p:cNvSpPr txBox="1"/>
          <p:nvPr/>
        </p:nvSpPr>
        <p:spPr>
          <a:xfrm>
            <a:off x="13546667" y="2243666"/>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288555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3ED63-259B-3765-1313-5402E3E3FC09}"/>
              </a:ext>
            </a:extLst>
          </p:cNvPr>
          <p:cNvSpPr>
            <a:spLocks noGrp="1"/>
          </p:cNvSpPr>
          <p:nvPr>
            <p:ph type="title"/>
          </p:nvPr>
        </p:nvSpPr>
        <p:spPr/>
        <p:txBody>
          <a:bodyPr/>
          <a:lstStyle/>
          <a:p>
            <a:pPr algn="ctr"/>
            <a:r>
              <a:rPr lang="en-GB" sz="2000" u="sng" dirty="0">
                <a:solidFill>
                  <a:schemeClr val="tx1"/>
                </a:solidFill>
                <a:latin typeface="Arial"/>
                <a:cs typeface="Arial"/>
              </a:rPr>
              <a:t>Reference List</a:t>
            </a:r>
            <a:endParaRPr lang="en-GB" dirty="0"/>
          </a:p>
        </p:txBody>
      </p:sp>
      <p:sp>
        <p:nvSpPr>
          <p:cNvPr id="3" name="Content Placeholder 2">
            <a:extLst>
              <a:ext uri="{FF2B5EF4-FFF2-40B4-BE49-F238E27FC236}">
                <a16:creationId xmlns:a16="http://schemas.microsoft.com/office/drawing/2014/main" id="{74FD6E5E-A0BD-2FE5-C548-697FD2ECD9F5}"/>
              </a:ext>
            </a:extLst>
          </p:cNvPr>
          <p:cNvSpPr>
            <a:spLocks noGrp="1"/>
          </p:cNvSpPr>
          <p:nvPr>
            <p:ph idx="1"/>
          </p:nvPr>
        </p:nvSpPr>
        <p:spPr>
          <a:xfrm>
            <a:off x="677334" y="1427344"/>
            <a:ext cx="8596668" cy="4902545"/>
          </a:xfrm>
        </p:spPr>
        <p:txBody>
          <a:bodyPr vert="horz" lIns="91440" tIns="45720" rIns="91440" bIns="45720" rtlCol="0" anchor="t">
            <a:normAutofit lnSpcReduction="10000"/>
          </a:bodyPr>
          <a:lstStyle/>
          <a:p>
            <a:r>
              <a:rPr lang="en-GB" dirty="0">
                <a:latin typeface="Arial"/>
                <a:cs typeface="Arial"/>
              </a:rPr>
              <a:t>Ahmad, &amp; Kashi, H. (2021). Expectations Vs. Reality:  'Narrative Anecdotal Approach to Examining the Digital Tools used To Engage Undergraduate Students During Pandemic'. </a:t>
            </a:r>
            <a:r>
              <a:rPr lang="en-GB" i="1" dirty="0">
                <a:latin typeface="Arial"/>
                <a:cs typeface="Arial"/>
              </a:rPr>
              <a:t>Journal of Higher Education Theory and Practice,</a:t>
            </a:r>
            <a:r>
              <a:rPr lang="en-GB" dirty="0">
                <a:latin typeface="Arial"/>
                <a:cs typeface="Arial"/>
              </a:rPr>
              <a:t> 21(3), 29-43. https://doi.org/10.33423/jhetp.v21i3.4139</a:t>
            </a:r>
          </a:p>
          <a:p>
            <a:r>
              <a:rPr lang="en-GB" dirty="0">
                <a:latin typeface="Arial"/>
                <a:cs typeface="Arial"/>
              </a:rPr>
              <a:t>Buchal, R &amp; </a:t>
            </a:r>
            <a:r>
              <a:rPr lang="en-GB" dirty="0" err="1">
                <a:latin typeface="Arial"/>
                <a:cs typeface="Arial"/>
              </a:rPr>
              <a:t>Songsore</a:t>
            </a:r>
            <a:r>
              <a:rPr lang="en-GB" dirty="0">
                <a:latin typeface="Arial"/>
                <a:cs typeface="Arial"/>
              </a:rPr>
              <a:t>, E.(2019). 'Using </a:t>
            </a:r>
            <a:r>
              <a:rPr lang="en-GB" dirty="0" err="1">
                <a:latin typeface="Arial"/>
                <a:cs typeface="Arial"/>
              </a:rPr>
              <a:t>microsoft</a:t>
            </a:r>
            <a:r>
              <a:rPr lang="en-GB" dirty="0">
                <a:latin typeface="Arial"/>
                <a:cs typeface="Arial"/>
              </a:rPr>
              <a:t> teams to support collaborative knowledge building in the context of sustainability assessment'. </a:t>
            </a:r>
            <a:r>
              <a:rPr lang="en-GB" i="1" dirty="0">
                <a:latin typeface="Arial"/>
                <a:cs typeface="Arial"/>
              </a:rPr>
              <a:t> Proceedings of the Canadian Engineering Education Association (CEEA)</a:t>
            </a:r>
            <a:r>
              <a:rPr lang="en-GB" dirty="0">
                <a:latin typeface="Arial"/>
                <a:cs typeface="Arial"/>
              </a:rPr>
              <a:t>. </a:t>
            </a:r>
            <a:r>
              <a:rPr lang="en-GB" dirty="0" err="1">
                <a:latin typeface="Arial"/>
                <a:cs typeface="Arial"/>
              </a:rPr>
              <a:t>doi</a:t>
            </a:r>
            <a:r>
              <a:rPr lang="en-GB" dirty="0">
                <a:latin typeface="Arial"/>
                <a:cs typeface="Arial"/>
              </a:rPr>
              <a:t>: 10.24908/pceea.vi0.13882.</a:t>
            </a:r>
          </a:p>
          <a:p>
            <a:r>
              <a:rPr lang="en-GB" dirty="0">
                <a:latin typeface="Arial"/>
                <a:cs typeface="Arial"/>
              </a:rPr>
              <a:t>Lopes, I, Oliveira, A, &amp; Costa, C (2015) 'Tools for online collaboration: Do they contribute to improve teamwork?' Conference Proceeding ICHSS. Rome, Italy 25-26 September. Available at: http://hdl.handle.net/10071/25190 (Accessed: 5 October 2022)</a:t>
            </a:r>
          </a:p>
          <a:p>
            <a:r>
              <a:rPr lang="en-GB" dirty="0">
                <a:latin typeface="Arial"/>
                <a:cs typeface="Arial"/>
              </a:rPr>
              <a:t>Vota, W (2013). </a:t>
            </a:r>
            <a:r>
              <a:rPr lang="en-GB" i="1" dirty="0">
                <a:latin typeface="Arial"/>
                <a:cs typeface="Arial"/>
              </a:rPr>
              <a:t>Digital Tools. </a:t>
            </a:r>
            <a:r>
              <a:rPr lang="en-GB" dirty="0">
                <a:latin typeface="Arial"/>
                <a:cs typeface="Arial"/>
              </a:rPr>
              <a:t>Available at:</a:t>
            </a:r>
            <a:r>
              <a:rPr lang="en-GB" dirty="0">
                <a:latin typeface="Arial"/>
                <a:ea typeface="+mn-lt"/>
                <a:cs typeface="Arial"/>
              </a:rPr>
              <a:t> </a:t>
            </a:r>
            <a:r>
              <a:rPr lang="en-GB" dirty="0">
                <a:latin typeface="Arial"/>
                <a:ea typeface="+mn-lt"/>
                <a:cs typeface="+mn-lt"/>
                <a:hlinkClick r:id="rId2"/>
              </a:rPr>
              <a:t>What are the Top 10 Technology Challenges in International Development? - ICTworks</a:t>
            </a:r>
            <a:r>
              <a:rPr lang="en-GB" dirty="0">
                <a:latin typeface="Arial"/>
                <a:ea typeface="+mn-lt"/>
                <a:cs typeface="+mn-lt"/>
              </a:rPr>
              <a:t> (Accessed: 16 October 2022)</a:t>
            </a:r>
            <a:endParaRPr lang="en-GB" dirty="0">
              <a:latin typeface="Arial"/>
              <a:cs typeface="Arial"/>
            </a:endParaRPr>
          </a:p>
          <a:p>
            <a:pPr marL="0" indent="0">
              <a:buNone/>
            </a:pPr>
            <a:br>
              <a:rPr lang="en-US" dirty="0"/>
            </a:br>
            <a:endParaRPr lang="en-US">
              <a:latin typeface="Arial"/>
              <a:cs typeface="Arial"/>
            </a:endParaRPr>
          </a:p>
          <a:p>
            <a:endParaRPr lang="en-GB" sz="1200" dirty="0">
              <a:latin typeface="Arial"/>
              <a:cs typeface="Arial"/>
            </a:endParaRPr>
          </a:p>
          <a:p>
            <a:endParaRPr lang="en-GB" sz="1200" i="1" dirty="0">
              <a:latin typeface="Arial"/>
              <a:cs typeface="Arial"/>
            </a:endParaRPr>
          </a:p>
          <a:p>
            <a:endParaRPr lang="en-GB" dirty="0">
              <a:latin typeface="Arial"/>
              <a:cs typeface="Arial"/>
            </a:endParaRPr>
          </a:p>
          <a:p>
            <a:pPr marL="0" indent="0">
              <a:buNone/>
            </a:pPr>
            <a:endParaRPr lang="en-GB" dirty="0"/>
          </a:p>
        </p:txBody>
      </p:sp>
    </p:spTree>
    <p:extLst>
      <p:ext uri="{BB962C8B-B14F-4D97-AF65-F5344CB8AC3E}">
        <p14:creationId xmlns:p14="http://schemas.microsoft.com/office/powerpoint/2010/main" val="3482750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097187-DD0B-42FA-B1C7-666FECBE5BB7}"/>
              </a:ext>
            </a:extLst>
          </p:cNvPr>
          <p:cNvSpPr txBox="1"/>
          <p:nvPr/>
        </p:nvSpPr>
        <p:spPr>
          <a:xfrm>
            <a:off x="3613078" y="2791146"/>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itle 2">
            <a:extLst>
              <a:ext uri="{FF2B5EF4-FFF2-40B4-BE49-F238E27FC236}">
                <a16:creationId xmlns:a16="http://schemas.microsoft.com/office/drawing/2014/main" id="{831DA696-B4A4-0B3E-41D1-38F4F21969BA}"/>
              </a:ext>
            </a:extLst>
          </p:cNvPr>
          <p:cNvSpPr>
            <a:spLocks noGrp="1"/>
          </p:cNvSpPr>
          <p:nvPr>
            <p:ph type="title"/>
          </p:nvPr>
        </p:nvSpPr>
        <p:spPr/>
        <p:txBody>
          <a:bodyPr>
            <a:normAutofit/>
          </a:bodyPr>
          <a:lstStyle/>
          <a:p>
            <a:pPr algn="ctr"/>
            <a:r>
              <a:rPr lang="en-US" sz="4000" u="sng" dirty="0">
                <a:solidFill>
                  <a:schemeClr val="tx1"/>
                </a:solidFill>
                <a:latin typeface="Arial"/>
                <a:cs typeface="Arial"/>
              </a:rPr>
              <a:t>Questions</a:t>
            </a:r>
            <a:endParaRPr lang="en-US" u="sng">
              <a:solidFill>
                <a:schemeClr val="tx1"/>
              </a:solidFill>
            </a:endParaRPr>
          </a:p>
        </p:txBody>
      </p:sp>
    </p:spTree>
    <p:extLst>
      <p:ext uri="{BB962C8B-B14F-4D97-AF65-F5344CB8AC3E}">
        <p14:creationId xmlns:p14="http://schemas.microsoft.com/office/powerpoint/2010/main" val="367925655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1</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How do students use technology to collaborate at UWTSD </vt:lpstr>
      <vt:lpstr>                            Introduction  The purpose of this presentation is to identify which digital tool is most used by students at UWTSD to collaborate together. We hope to achieve this by research and carrying out a survey to assist with our findings.</vt:lpstr>
      <vt:lpstr> Rationale    </vt:lpstr>
      <vt:lpstr>Method</vt:lpstr>
      <vt:lpstr>   </vt:lpstr>
      <vt:lpstr>PowerPoint Presentation</vt:lpstr>
      <vt:lpstr>Research Timeline </vt:lpstr>
      <vt:lpstr>Hypothesis </vt:lpstr>
      <vt:lpstr>Reference List</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1178</cp:revision>
  <dcterms:created xsi:type="dcterms:W3CDTF">2022-10-01T11:25:07Z</dcterms:created>
  <dcterms:modified xsi:type="dcterms:W3CDTF">2022-10-22T10:48:38Z</dcterms:modified>
</cp:coreProperties>
</file>