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9"/>
  </p:notesMasterIdLst>
  <p:handoutMasterIdLst>
    <p:handoutMasterId r:id="rId20"/>
  </p:handoutMasterIdLst>
  <p:sldIdLst>
    <p:sldId id="256" r:id="rId5"/>
    <p:sldId id="257" r:id="rId6"/>
    <p:sldId id="261" r:id="rId7"/>
    <p:sldId id="262" r:id="rId8"/>
    <p:sldId id="260" r:id="rId9"/>
    <p:sldId id="263" r:id="rId10"/>
    <p:sldId id="264" r:id="rId11"/>
    <p:sldId id="265" r:id="rId12"/>
    <p:sldId id="266" r:id="rId13"/>
    <p:sldId id="267" r:id="rId14"/>
    <p:sldId id="268" r:id="rId15"/>
    <p:sldId id="269" r:id="rId16"/>
    <p:sldId id="270" r:id="rId17"/>
    <p:sldId id="271"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F77FEA-E4CA-477A-89D9-958D3BFEE06D}" v="1" dt="2025-05-19T13:13:05.4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05" autoAdjust="0"/>
  </p:normalViewPr>
  <p:slideViewPr>
    <p:cSldViewPr snapToGrid="0">
      <p:cViewPr varScale="1">
        <p:scale>
          <a:sx n="70" d="100"/>
          <a:sy n="70" d="100"/>
        </p:scale>
        <p:origin x="1166" y="278"/>
      </p:cViewPr>
      <p:guideLst/>
    </p:cSldViewPr>
  </p:slideViewPr>
  <p:notesTextViewPr>
    <p:cViewPr>
      <p:scale>
        <a:sx n="1" d="1"/>
        <a:sy n="1" d="1"/>
      </p:scale>
      <p:origin x="0" y="0"/>
    </p:cViewPr>
  </p:notesTextViewPr>
  <p:notesViewPr>
    <p:cSldViewPr snapToGrid="0">
      <p:cViewPr varScale="1">
        <p:scale>
          <a:sx n="89" d="100"/>
          <a:sy n="89" d="100"/>
        </p:scale>
        <p:origin x="3786"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ctoria Prodan" userId="1f7395b276d2c0e7" providerId="LiveId" clId="{A4F77FEA-E4CA-477A-89D9-958D3BFEE06D}"/>
    <pc:docChg chg="undo custSel addSld modSld">
      <pc:chgData name="Victoria Prodan" userId="1f7395b276d2c0e7" providerId="LiveId" clId="{A4F77FEA-E4CA-477A-89D9-958D3BFEE06D}" dt="2025-05-19T13:17:17.965" v="120" actId="20577"/>
      <pc:docMkLst>
        <pc:docMk/>
      </pc:docMkLst>
      <pc:sldChg chg="addSp modSp mod">
        <pc:chgData name="Victoria Prodan" userId="1f7395b276d2c0e7" providerId="LiveId" clId="{A4F77FEA-E4CA-477A-89D9-958D3BFEE06D}" dt="2025-05-19T12:52:39.037" v="43" actId="255"/>
        <pc:sldMkLst>
          <pc:docMk/>
          <pc:sldMk cId="983115768" sldId="256"/>
        </pc:sldMkLst>
        <pc:spChg chg="add mod">
          <ac:chgData name="Victoria Prodan" userId="1f7395b276d2c0e7" providerId="LiveId" clId="{A4F77FEA-E4CA-477A-89D9-958D3BFEE06D}" dt="2025-05-19T11:41:52.958" v="6" actId="207"/>
          <ac:spMkLst>
            <pc:docMk/>
            <pc:sldMk cId="983115768" sldId="256"/>
            <ac:spMk id="5" creationId="{DD8F6DB4-55FB-8837-8176-A4D8E436DC95}"/>
          </ac:spMkLst>
        </pc:spChg>
        <pc:spChg chg="add mod">
          <ac:chgData name="Victoria Prodan" userId="1f7395b276d2c0e7" providerId="LiveId" clId="{A4F77FEA-E4CA-477A-89D9-958D3BFEE06D}" dt="2025-05-19T12:52:39.037" v="43" actId="255"/>
          <ac:spMkLst>
            <pc:docMk/>
            <pc:sldMk cId="983115768" sldId="256"/>
            <ac:spMk id="6" creationId="{A1F8BA78-87AA-7284-B925-8BE7A79BF3E6}"/>
          </ac:spMkLst>
        </pc:spChg>
        <pc:picChg chg="mod">
          <ac:chgData name="Victoria Prodan" userId="1f7395b276d2c0e7" providerId="LiveId" clId="{A4F77FEA-E4CA-477A-89D9-958D3BFEE06D}" dt="2025-05-19T12:50:59.504" v="8" actId="1076"/>
          <ac:picMkLst>
            <pc:docMk/>
            <pc:sldMk cId="983115768" sldId="256"/>
            <ac:picMk id="8" creationId="{DB5891D5-2854-0C61-4CFB-77CBB3ACF750}"/>
          </ac:picMkLst>
        </pc:picChg>
      </pc:sldChg>
      <pc:sldChg chg="modSp mod">
        <pc:chgData name="Victoria Prodan" userId="1f7395b276d2c0e7" providerId="LiveId" clId="{A4F77FEA-E4CA-477A-89D9-958D3BFEE06D}" dt="2025-05-19T12:55:08.283" v="44" actId="20577"/>
        <pc:sldMkLst>
          <pc:docMk/>
          <pc:sldMk cId="1899259017" sldId="257"/>
        </pc:sldMkLst>
        <pc:spChg chg="mod">
          <ac:chgData name="Victoria Prodan" userId="1f7395b276d2c0e7" providerId="LiveId" clId="{A4F77FEA-E4CA-477A-89D9-958D3BFEE06D}" dt="2025-05-19T12:55:08.283" v="44" actId="20577"/>
          <ac:spMkLst>
            <pc:docMk/>
            <pc:sldMk cId="1899259017" sldId="257"/>
            <ac:spMk id="12" creationId="{8AACA5C8-3FEF-1919-8262-C36E01E36E92}"/>
          </ac:spMkLst>
        </pc:spChg>
      </pc:sldChg>
      <pc:sldChg chg="modSp mod">
        <pc:chgData name="Victoria Prodan" userId="1f7395b276d2c0e7" providerId="LiveId" clId="{A4F77FEA-E4CA-477A-89D9-958D3BFEE06D}" dt="2025-05-19T12:55:41.422" v="55" actId="14100"/>
        <pc:sldMkLst>
          <pc:docMk/>
          <pc:sldMk cId="3555899865" sldId="261"/>
        </pc:sldMkLst>
        <pc:spChg chg="mod">
          <ac:chgData name="Victoria Prodan" userId="1f7395b276d2c0e7" providerId="LiveId" clId="{A4F77FEA-E4CA-477A-89D9-958D3BFEE06D}" dt="2025-05-19T12:55:41.422" v="55" actId="14100"/>
          <ac:spMkLst>
            <pc:docMk/>
            <pc:sldMk cId="3555899865" sldId="261"/>
            <ac:spMk id="11" creationId="{AFAB0272-598D-8492-C961-0045E22D3AFE}"/>
          </ac:spMkLst>
        </pc:spChg>
      </pc:sldChg>
      <pc:sldChg chg="addSp delSp modSp mod">
        <pc:chgData name="Victoria Prodan" userId="1f7395b276d2c0e7" providerId="LiveId" clId="{A4F77FEA-E4CA-477A-89D9-958D3BFEE06D}" dt="2025-05-19T13:03:19.762" v="60" actId="255"/>
        <pc:sldMkLst>
          <pc:docMk/>
          <pc:sldMk cId="1657728683" sldId="263"/>
        </pc:sldMkLst>
        <pc:spChg chg="add mod">
          <ac:chgData name="Victoria Prodan" userId="1f7395b276d2c0e7" providerId="LiveId" clId="{A4F77FEA-E4CA-477A-89D9-958D3BFEE06D}" dt="2025-05-19T13:03:19.762" v="60" actId="255"/>
          <ac:spMkLst>
            <pc:docMk/>
            <pc:sldMk cId="1657728683" sldId="263"/>
            <ac:spMk id="5" creationId="{AA58CF5A-17F5-95AC-8552-8E41CE877603}"/>
          </ac:spMkLst>
        </pc:spChg>
        <pc:picChg chg="del">
          <ac:chgData name="Victoria Prodan" userId="1f7395b276d2c0e7" providerId="LiveId" clId="{A4F77FEA-E4CA-477A-89D9-958D3BFEE06D}" dt="2025-05-19T13:02:46.756" v="56" actId="478"/>
          <ac:picMkLst>
            <pc:docMk/>
            <pc:sldMk cId="1657728683" sldId="263"/>
            <ac:picMk id="13" creationId="{18B3DE7C-62D0-86C7-5E96-3C869D6F3EA3}"/>
          </ac:picMkLst>
        </pc:picChg>
      </pc:sldChg>
      <pc:sldChg chg="modSp mod">
        <pc:chgData name="Victoria Prodan" userId="1f7395b276d2c0e7" providerId="LiveId" clId="{A4F77FEA-E4CA-477A-89D9-958D3BFEE06D}" dt="2025-05-19T13:09:13.542" v="71" actId="14100"/>
        <pc:sldMkLst>
          <pc:docMk/>
          <pc:sldMk cId="2021947042" sldId="269"/>
        </pc:sldMkLst>
        <pc:spChg chg="mod">
          <ac:chgData name="Victoria Prodan" userId="1f7395b276d2c0e7" providerId="LiveId" clId="{A4F77FEA-E4CA-477A-89D9-958D3BFEE06D}" dt="2025-05-19T13:09:13.542" v="71" actId="14100"/>
          <ac:spMkLst>
            <pc:docMk/>
            <pc:sldMk cId="2021947042" sldId="269"/>
            <ac:spMk id="3" creationId="{4A16D986-42EE-548A-99A7-A1BF9D06857A}"/>
          </ac:spMkLst>
        </pc:spChg>
      </pc:sldChg>
      <pc:sldChg chg="modSp mod">
        <pc:chgData name="Victoria Prodan" userId="1f7395b276d2c0e7" providerId="LiveId" clId="{A4F77FEA-E4CA-477A-89D9-958D3BFEE06D}" dt="2025-05-19T13:17:17.965" v="120" actId="20577"/>
        <pc:sldMkLst>
          <pc:docMk/>
          <pc:sldMk cId="2693147838" sldId="270"/>
        </pc:sldMkLst>
        <pc:spChg chg="mod">
          <ac:chgData name="Victoria Prodan" userId="1f7395b276d2c0e7" providerId="LiveId" clId="{A4F77FEA-E4CA-477A-89D9-958D3BFEE06D}" dt="2025-05-19T13:17:17.965" v="120" actId="20577"/>
          <ac:spMkLst>
            <pc:docMk/>
            <pc:sldMk cId="2693147838" sldId="270"/>
            <ac:spMk id="3" creationId="{A340ABC9-59EA-CAE7-578A-966D71CC8F4F}"/>
          </ac:spMkLst>
        </pc:spChg>
      </pc:sldChg>
      <pc:sldChg chg="addSp delSp modSp new mod setBg">
        <pc:chgData name="Victoria Prodan" userId="1f7395b276d2c0e7" providerId="LiveId" clId="{A4F77FEA-E4CA-477A-89D9-958D3BFEE06D}" dt="2025-05-19T13:13:52.035" v="99" actId="14100"/>
        <pc:sldMkLst>
          <pc:docMk/>
          <pc:sldMk cId="1116088856" sldId="271"/>
        </pc:sldMkLst>
        <pc:spChg chg="mod">
          <ac:chgData name="Victoria Prodan" userId="1f7395b276d2c0e7" providerId="LiveId" clId="{A4F77FEA-E4CA-477A-89D9-958D3BFEE06D}" dt="2025-05-19T13:13:37.524" v="95" actId="26606"/>
          <ac:spMkLst>
            <pc:docMk/>
            <pc:sldMk cId="1116088856" sldId="271"/>
            <ac:spMk id="2" creationId="{84FAFBAA-3E8F-7972-0C6F-20FB7D56E773}"/>
          </ac:spMkLst>
        </pc:spChg>
        <pc:spChg chg="del">
          <ac:chgData name="Victoria Prodan" userId="1f7395b276d2c0e7" providerId="LiveId" clId="{A4F77FEA-E4CA-477A-89D9-958D3BFEE06D}" dt="2025-05-19T13:13:26.288" v="93" actId="478"/>
          <ac:spMkLst>
            <pc:docMk/>
            <pc:sldMk cId="1116088856" sldId="271"/>
            <ac:spMk id="3" creationId="{B20A1405-ECA8-68A4-96EF-9501F7C39C94}"/>
          </ac:spMkLst>
        </pc:spChg>
        <pc:spChg chg="add">
          <ac:chgData name="Victoria Prodan" userId="1f7395b276d2c0e7" providerId="LiveId" clId="{A4F77FEA-E4CA-477A-89D9-958D3BFEE06D}" dt="2025-05-19T13:13:37.524" v="95" actId="26606"/>
          <ac:spMkLst>
            <pc:docMk/>
            <pc:sldMk cId="1116088856" sldId="271"/>
            <ac:spMk id="12" creationId="{743D5B12-1BF6-474A-BD79-9D4C6E243DFF}"/>
          </ac:spMkLst>
        </pc:spChg>
        <pc:spChg chg="add">
          <ac:chgData name="Victoria Prodan" userId="1f7395b276d2c0e7" providerId="LiveId" clId="{A4F77FEA-E4CA-477A-89D9-958D3BFEE06D}" dt="2025-05-19T13:13:37.524" v="95" actId="26606"/>
          <ac:spMkLst>
            <pc:docMk/>
            <pc:sldMk cId="1116088856" sldId="271"/>
            <ac:spMk id="14" creationId="{97C66B4F-072A-4BD7-8F80-F44CEB0A6C85}"/>
          </ac:spMkLst>
        </pc:spChg>
        <pc:spChg chg="add">
          <ac:chgData name="Victoria Prodan" userId="1f7395b276d2c0e7" providerId="LiveId" clId="{A4F77FEA-E4CA-477A-89D9-958D3BFEE06D}" dt="2025-05-19T13:13:37.524" v="95" actId="26606"/>
          <ac:spMkLst>
            <pc:docMk/>
            <pc:sldMk cId="1116088856" sldId="271"/>
            <ac:spMk id="16" creationId="{C8B59C54-4F68-43F8-B19C-3DB918211B84}"/>
          </ac:spMkLst>
        </pc:spChg>
        <pc:spChg chg="add">
          <ac:chgData name="Victoria Prodan" userId="1f7395b276d2c0e7" providerId="LiveId" clId="{A4F77FEA-E4CA-477A-89D9-958D3BFEE06D}" dt="2025-05-19T13:13:37.524" v="95" actId="26606"/>
          <ac:spMkLst>
            <pc:docMk/>
            <pc:sldMk cId="1116088856" sldId="271"/>
            <ac:spMk id="18" creationId="{E369FE83-E554-4534-8CC0-6839EF6182F7}"/>
          </ac:spMkLst>
        </pc:spChg>
        <pc:spChg chg="add">
          <ac:chgData name="Victoria Prodan" userId="1f7395b276d2c0e7" providerId="LiveId" clId="{A4F77FEA-E4CA-477A-89D9-958D3BFEE06D}" dt="2025-05-19T13:13:37.524" v="95" actId="26606"/>
          <ac:spMkLst>
            <pc:docMk/>
            <pc:sldMk cId="1116088856" sldId="271"/>
            <ac:spMk id="20" creationId="{60B26554-3B75-4A38-BDF0-7D9A691B31B8}"/>
          </ac:spMkLst>
        </pc:spChg>
        <pc:spChg chg="add">
          <ac:chgData name="Victoria Prodan" userId="1f7395b276d2c0e7" providerId="LiveId" clId="{A4F77FEA-E4CA-477A-89D9-958D3BFEE06D}" dt="2025-05-19T13:13:37.524" v="95" actId="26606"/>
          <ac:spMkLst>
            <pc:docMk/>
            <pc:sldMk cId="1116088856" sldId="271"/>
            <ac:spMk id="24" creationId="{7044C963-2D5B-4094-B237-123E2E8A9D30}"/>
          </ac:spMkLst>
        </pc:spChg>
        <pc:spChg chg="add">
          <ac:chgData name="Victoria Prodan" userId="1f7395b276d2c0e7" providerId="LiveId" clId="{A4F77FEA-E4CA-477A-89D9-958D3BFEE06D}" dt="2025-05-19T13:13:37.524" v="95" actId="26606"/>
          <ac:spMkLst>
            <pc:docMk/>
            <pc:sldMk cId="1116088856" sldId="271"/>
            <ac:spMk id="26" creationId="{81C83645-64DF-47B3-971C-44089FD51169}"/>
          </ac:spMkLst>
        </pc:spChg>
        <pc:spChg chg="add">
          <ac:chgData name="Victoria Prodan" userId="1f7395b276d2c0e7" providerId="LiveId" clId="{A4F77FEA-E4CA-477A-89D9-958D3BFEE06D}" dt="2025-05-19T13:13:37.524" v="95" actId="26606"/>
          <ac:spMkLst>
            <pc:docMk/>
            <pc:sldMk cId="1116088856" sldId="271"/>
            <ac:spMk id="28" creationId="{39E433AC-4A25-45D7-BB12-16BA23F6B167}"/>
          </ac:spMkLst>
        </pc:spChg>
        <pc:picChg chg="add mod">
          <ac:chgData name="Victoria Prodan" userId="1f7395b276d2c0e7" providerId="LiveId" clId="{A4F77FEA-E4CA-477A-89D9-958D3BFEE06D}" dt="2025-05-19T13:13:52.035" v="99" actId="14100"/>
          <ac:picMkLst>
            <pc:docMk/>
            <pc:sldMk cId="1116088856" sldId="271"/>
            <ac:picMk id="5" creationId="{FD6652EC-A5EC-372C-ECCF-F601D922122D}"/>
          </ac:picMkLst>
        </pc:picChg>
        <pc:picChg chg="add">
          <ac:chgData name="Victoria Prodan" userId="1f7395b276d2c0e7" providerId="LiveId" clId="{A4F77FEA-E4CA-477A-89D9-958D3BFEE06D}" dt="2025-05-19T13:13:37.524" v="95" actId="26606"/>
          <ac:picMkLst>
            <pc:docMk/>
            <pc:sldMk cId="1116088856" sldId="271"/>
            <ac:picMk id="10" creationId="{D1315441-A8EA-460A-81D8-41D7FAAE0A8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FF7844-B99F-4766-98A5-30B1FC03424C}" type="doc">
      <dgm:prSet loTypeId="urn:microsoft.com/office/officeart/2005/8/layout/cycle8" loCatId="cycle" qsTypeId="urn:microsoft.com/office/officeart/2005/8/quickstyle/simple1" qsCatId="simple" csTypeId="urn:microsoft.com/office/officeart/2005/8/colors/accent1_2" csCatId="accent1" phldr="1"/>
      <dgm:spPr/>
      <dgm:t>
        <a:bodyPr/>
        <a:lstStyle/>
        <a:p>
          <a:endParaRPr lang="en-US"/>
        </a:p>
      </dgm:t>
    </dgm:pt>
    <dgm:pt modelId="{F602BA67-FB8B-40B4-A70E-1606F08D8C19}">
      <dgm:prSet custT="1"/>
      <dgm:spPr/>
      <dgm:t>
        <a:bodyPr/>
        <a:lstStyle/>
        <a:p>
          <a:r>
            <a:rPr lang="en-GB" sz="800" dirty="0">
              <a:solidFill>
                <a:schemeClr val="bg1"/>
              </a:solidFill>
              <a:latin typeface="Times New Roman" panose="02020603050405020304" pitchFamily="18" charset="0"/>
              <a:cs typeface="Times New Roman" panose="02020603050405020304" pitchFamily="18" charset="0"/>
            </a:rPr>
            <a:t>Total estimated budget: £11000</a:t>
          </a:r>
          <a:endParaRPr lang="en-US" sz="800" dirty="0">
            <a:solidFill>
              <a:schemeClr val="bg1"/>
            </a:solidFill>
            <a:latin typeface="Times New Roman" panose="02020603050405020304" pitchFamily="18" charset="0"/>
            <a:cs typeface="Times New Roman" panose="02020603050405020304" pitchFamily="18" charset="0"/>
          </a:endParaRPr>
        </a:p>
      </dgm:t>
    </dgm:pt>
    <dgm:pt modelId="{36982864-562A-491E-9D72-15EB6A3AA4E4}" type="parTrans" cxnId="{7567ADED-DC47-4A81-878F-F83455AA5B27}">
      <dgm:prSet/>
      <dgm:spPr/>
      <dgm:t>
        <a:bodyPr/>
        <a:lstStyle/>
        <a:p>
          <a:endParaRPr lang="en-US"/>
        </a:p>
      </dgm:t>
    </dgm:pt>
    <dgm:pt modelId="{D060E4B9-F065-46FE-911E-EBE598E47242}" type="sibTrans" cxnId="{7567ADED-DC47-4A81-878F-F83455AA5B27}">
      <dgm:prSet/>
      <dgm:spPr/>
      <dgm:t>
        <a:bodyPr/>
        <a:lstStyle/>
        <a:p>
          <a:endParaRPr lang="en-US"/>
        </a:p>
      </dgm:t>
    </dgm:pt>
    <dgm:pt modelId="{EA722331-C336-4A87-833A-F4EE912A4D3B}">
      <dgm:prSet custT="1"/>
      <dgm:spPr/>
      <dgm:t>
        <a:bodyPr/>
        <a:lstStyle/>
        <a:p>
          <a:r>
            <a:rPr lang="en-GB" sz="800" dirty="0">
              <a:solidFill>
                <a:schemeClr val="bg1"/>
              </a:solidFill>
              <a:latin typeface="Times New Roman" panose="02020603050405020304" pitchFamily="18" charset="0"/>
              <a:cs typeface="Times New Roman" panose="02020603050405020304" pitchFamily="18" charset="0"/>
            </a:rPr>
            <a:t>Cost of venue hired: £5000</a:t>
          </a:r>
          <a:endParaRPr lang="en-US" sz="800" dirty="0">
            <a:solidFill>
              <a:schemeClr val="bg1"/>
            </a:solidFill>
            <a:latin typeface="Times New Roman" panose="02020603050405020304" pitchFamily="18" charset="0"/>
            <a:cs typeface="Times New Roman" panose="02020603050405020304" pitchFamily="18" charset="0"/>
          </a:endParaRPr>
        </a:p>
      </dgm:t>
    </dgm:pt>
    <dgm:pt modelId="{458E5FA8-C85A-4291-89A4-9B281C3C0FA8}" type="parTrans" cxnId="{190EE759-72A5-45BF-839F-159C03471BA6}">
      <dgm:prSet/>
      <dgm:spPr/>
      <dgm:t>
        <a:bodyPr/>
        <a:lstStyle/>
        <a:p>
          <a:endParaRPr lang="en-US"/>
        </a:p>
      </dgm:t>
    </dgm:pt>
    <dgm:pt modelId="{BC7C01D7-B6FB-418B-B31D-7EE4C08EB531}" type="sibTrans" cxnId="{190EE759-72A5-45BF-839F-159C03471BA6}">
      <dgm:prSet/>
      <dgm:spPr/>
      <dgm:t>
        <a:bodyPr/>
        <a:lstStyle/>
        <a:p>
          <a:endParaRPr lang="en-US"/>
        </a:p>
      </dgm:t>
    </dgm:pt>
    <dgm:pt modelId="{5235EB00-A7D3-46CD-A397-74D19EC17623}">
      <dgm:prSet custT="1"/>
      <dgm:spPr/>
      <dgm:t>
        <a:bodyPr/>
        <a:lstStyle/>
        <a:p>
          <a:r>
            <a:rPr lang="en-GB" sz="800" dirty="0">
              <a:solidFill>
                <a:schemeClr val="bg1"/>
              </a:solidFill>
              <a:latin typeface="Times New Roman" panose="02020603050405020304" pitchFamily="18" charset="0"/>
              <a:cs typeface="Times New Roman" panose="02020603050405020304" pitchFamily="18" charset="0"/>
            </a:rPr>
            <a:t>Marketing costs: £1500</a:t>
          </a:r>
          <a:endParaRPr lang="en-US" sz="800" dirty="0">
            <a:solidFill>
              <a:schemeClr val="bg1"/>
            </a:solidFill>
            <a:latin typeface="Times New Roman" panose="02020603050405020304" pitchFamily="18" charset="0"/>
            <a:cs typeface="Times New Roman" panose="02020603050405020304" pitchFamily="18" charset="0"/>
          </a:endParaRPr>
        </a:p>
      </dgm:t>
    </dgm:pt>
    <dgm:pt modelId="{47A3F15A-62E2-41AF-A108-AEC829083F35}" type="parTrans" cxnId="{F6CD5890-0892-4DB8-B1D4-9CE001B8D19E}">
      <dgm:prSet/>
      <dgm:spPr/>
      <dgm:t>
        <a:bodyPr/>
        <a:lstStyle/>
        <a:p>
          <a:endParaRPr lang="en-US"/>
        </a:p>
      </dgm:t>
    </dgm:pt>
    <dgm:pt modelId="{E010724C-FF5B-454A-994A-D2A1CB469D40}" type="sibTrans" cxnId="{F6CD5890-0892-4DB8-B1D4-9CE001B8D19E}">
      <dgm:prSet/>
      <dgm:spPr/>
      <dgm:t>
        <a:bodyPr/>
        <a:lstStyle/>
        <a:p>
          <a:endParaRPr lang="en-US"/>
        </a:p>
      </dgm:t>
    </dgm:pt>
    <dgm:pt modelId="{F126000C-2CEB-49DA-A904-F815DF35C38F}">
      <dgm:prSet custT="1"/>
      <dgm:spPr/>
      <dgm:t>
        <a:bodyPr/>
        <a:lstStyle/>
        <a:p>
          <a:r>
            <a:rPr lang="en-GB" sz="800" dirty="0">
              <a:solidFill>
                <a:schemeClr val="bg1"/>
              </a:solidFill>
              <a:latin typeface="Times New Roman" panose="02020603050405020304" pitchFamily="18" charset="0"/>
              <a:cs typeface="Times New Roman" panose="02020603050405020304" pitchFamily="18" charset="0"/>
            </a:rPr>
            <a:t>AV Equipment costs: £2000</a:t>
          </a:r>
          <a:endParaRPr lang="en-US" sz="800" dirty="0">
            <a:solidFill>
              <a:schemeClr val="bg1"/>
            </a:solidFill>
            <a:latin typeface="Times New Roman" panose="02020603050405020304" pitchFamily="18" charset="0"/>
            <a:cs typeface="Times New Roman" panose="02020603050405020304" pitchFamily="18" charset="0"/>
          </a:endParaRPr>
        </a:p>
      </dgm:t>
    </dgm:pt>
    <dgm:pt modelId="{BB553E9E-F1DA-4F2D-BB6E-D93381B82593}" type="parTrans" cxnId="{6CA786B5-EF04-4240-A7EF-10E5A98B453F}">
      <dgm:prSet/>
      <dgm:spPr/>
      <dgm:t>
        <a:bodyPr/>
        <a:lstStyle/>
        <a:p>
          <a:endParaRPr lang="en-US"/>
        </a:p>
      </dgm:t>
    </dgm:pt>
    <dgm:pt modelId="{51FB60FE-9D9D-4FD5-93E9-921BFD56105A}" type="sibTrans" cxnId="{6CA786B5-EF04-4240-A7EF-10E5A98B453F}">
      <dgm:prSet/>
      <dgm:spPr/>
      <dgm:t>
        <a:bodyPr/>
        <a:lstStyle/>
        <a:p>
          <a:endParaRPr lang="en-US"/>
        </a:p>
      </dgm:t>
    </dgm:pt>
    <dgm:pt modelId="{DEDE3985-22C9-43A0-A988-18D859C25D30}">
      <dgm:prSet custT="1"/>
      <dgm:spPr/>
      <dgm:t>
        <a:bodyPr/>
        <a:lstStyle/>
        <a:p>
          <a:r>
            <a:rPr lang="en-GB" sz="800" dirty="0">
              <a:solidFill>
                <a:schemeClr val="bg1"/>
              </a:solidFill>
              <a:latin typeface="Times New Roman" panose="02020603050405020304" pitchFamily="18" charset="0"/>
              <a:cs typeface="Times New Roman" panose="02020603050405020304" pitchFamily="18" charset="0"/>
            </a:rPr>
            <a:t>Catering costs: £1000</a:t>
          </a:r>
          <a:endParaRPr lang="en-US" sz="800" dirty="0">
            <a:solidFill>
              <a:schemeClr val="bg1"/>
            </a:solidFill>
            <a:latin typeface="Times New Roman" panose="02020603050405020304" pitchFamily="18" charset="0"/>
            <a:cs typeface="Times New Roman" panose="02020603050405020304" pitchFamily="18" charset="0"/>
          </a:endParaRPr>
        </a:p>
      </dgm:t>
    </dgm:pt>
    <dgm:pt modelId="{BC108255-AAA1-401F-BFD4-B4B7F485C6D4}" type="parTrans" cxnId="{780E1315-659C-4B04-8CD3-40E4B8B7C9A1}">
      <dgm:prSet/>
      <dgm:spPr/>
      <dgm:t>
        <a:bodyPr/>
        <a:lstStyle/>
        <a:p>
          <a:endParaRPr lang="en-US"/>
        </a:p>
      </dgm:t>
    </dgm:pt>
    <dgm:pt modelId="{F3639D59-D991-4A76-8AF6-A0C0B191BC02}" type="sibTrans" cxnId="{780E1315-659C-4B04-8CD3-40E4B8B7C9A1}">
      <dgm:prSet/>
      <dgm:spPr/>
      <dgm:t>
        <a:bodyPr/>
        <a:lstStyle/>
        <a:p>
          <a:endParaRPr lang="en-US"/>
        </a:p>
      </dgm:t>
    </dgm:pt>
    <dgm:pt modelId="{D210198E-A4B8-4661-B171-3D0F1AA847F7}">
      <dgm:prSet custT="1"/>
      <dgm:spPr/>
      <dgm:t>
        <a:bodyPr/>
        <a:lstStyle/>
        <a:p>
          <a:r>
            <a:rPr lang="en-GB" sz="800" dirty="0">
              <a:solidFill>
                <a:schemeClr val="bg1"/>
              </a:solidFill>
              <a:latin typeface="Times New Roman" panose="02020603050405020304" pitchFamily="18" charset="0"/>
              <a:cs typeface="Times New Roman" panose="02020603050405020304" pitchFamily="18" charset="0"/>
            </a:rPr>
            <a:t>Staff costs: £1000</a:t>
          </a:r>
          <a:endParaRPr lang="en-US" sz="800" dirty="0">
            <a:solidFill>
              <a:schemeClr val="bg1"/>
            </a:solidFill>
            <a:latin typeface="Times New Roman" panose="02020603050405020304" pitchFamily="18" charset="0"/>
            <a:cs typeface="Times New Roman" panose="02020603050405020304" pitchFamily="18" charset="0"/>
          </a:endParaRPr>
        </a:p>
      </dgm:t>
    </dgm:pt>
    <dgm:pt modelId="{8C004930-5D9E-4F2B-9716-DF4617AAA1B9}" type="parTrans" cxnId="{50C75F87-E83E-4374-868C-BBD6E860FFCD}">
      <dgm:prSet/>
      <dgm:spPr/>
      <dgm:t>
        <a:bodyPr/>
        <a:lstStyle/>
        <a:p>
          <a:endParaRPr lang="en-US"/>
        </a:p>
      </dgm:t>
    </dgm:pt>
    <dgm:pt modelId="{51AFD047-50A5-4C25-B5C3-36658CE22D75}" type="sibTrans" cxnId="{50C75F87-E83E-4374-868C-BBD6E860FFCD}">
      <dgm:prSet/>
      <dgm:spPr/>
      <dgm:t>
        <a:bodyPr/>
        <a:lstStyle/>
        <a:p>
          <a:endParaRPr lang="en-US"/>
        </a:p>
      </dgm:t>
    </dgm:pt>
    <dgm:pt modelId="{E9BC1AED-3817-40BB-95E1-4184C43F0927}">
      <dgm:prSet custT="1"/>
      <dgm:spPr/>
      <dgm:t>
        <a:bodyPr/>
        <a:lstStyle/>
        <a:p>
          <a:r>
            <a:rPr lang="en-GB" sz="800" dirty="0">
              <a:solidFill>
                <a:schemeClr val="bg1"/>
              </a:solidFill>
              <a:latin typeface="Times New Roman" panose="02020603050405020304" pitchFamily="18" charset="0"/>
              <a:cs typeface="Times New Roman" panose="02020603050405020304" pitchFamily="18" charset="0"/>
            </a:rPr>
            <a:t>Miscellaneous: £500</a:t>
          </a:r>
          <a:endParaRPr lang="en-US" sz="800" dirty="0">
            <a:solidFill>
              <a:schemeClr val="bg1"/>
            </a:solidFill>
            <a:latin typeface="Times New Roman" panose="02020603050405020304" pitchFamily="18" charset="0"/>
            <a:cs typeface="Times New Roman" panose="02020603050405020304" pitchFamily="18" charset="0"/>
          </a:endParaRPr>
        </a:p>
      </dgm:t>
    </dgm:pt>
    <dgm:pt modelId="{02CC54E1-8ADD-4839-AEDF-AF03BD6DF4F3}" type="parTrans" cxnId="{2656472A-40A0-4756-AC30-5EB29148C114}">
      <dgm:prSet/>
      <dgm:spPr/>
      <dgm:t>
        <a:bodyPr/>
        <a:lstStyle/>
        <a:p>
          <a:endParaRPr lang="en-US"/>
        </a:p>
      </dgm:t>
    </dgm:pt>
    <dgm:pt modelId="{34F6C93A-AC14-4D56-A380-E8633033AB81}" type="sibTrans" cxnId="{2656472A-40A0-4756-AC30-5EB29148C114}">
      <dgm:prSet/>
      <dgm:spPr/>
      <dgm:t>
        <a:bodyPr/>
        <a:lstStyle/>
        <a:p>
          <a:endParaRPr lang="en-US"/>
        </a:p>
      </dgm:t>
    </dgm:pt>
    <dgm:pt modelId="{D7C6C4E2-3021-43C5-9CDC-2266D1E28A9D}">
      <dgm:prSet custT="1"/>
      <dgm:spPr/>
      <dgm:t>
        <a:bodyPr/>
        <a:lstStyle/>
        <a:p>
          <a:r>
            <a:rPr lang="en-GB" sz="1400" dirty="0">
              <a:solidFill>
                <a:schemeClr val="bg1"/>
              </a:solidFill>
              <a:latin typeface="Times New Roman" panose="02020603050405020304" pitchFamily="18" charset="0"/>
              <a:cs typeface="Times New Roman" panose="02020603050405020304" pitchFamily="18" charset="0"/>
            </a:rPr>
            <a:t>The overall cost of the event: £11000</a:t>
          </a:r>
          <a:endParaRPr lang="en-US" sz="1400" dirty="0">
            <a:solidFill>
              <a:schemeClr val="bg1"/>
            </a:solidFill>
            <a:latin typeface="Times New Roman" panose="02020603050405020304" pitchFamily="18" charset="0"/>
            <a:cs typeface="Times New Roman" panose="02020603050405020304" pitchFamily="18" charset="0"/>
          </a:endParaRPr>
        </a:p>
      </dgm:t>
    </dgm:pt>
    <dgm:pt modelId="{66A81A29-4F66-41B7-A6C3-8BD365BFCBA0}" type="parTrans" cxnId="{30A559D1-AE72-4DA6-B2AC-D132D05196C6}">
      <dgm:prSet/>
      <dgm:spPr/>
      <dgm:t>
        <a:bodyPr/>
        <a:lstStyle/>
        <a:p>
          <a:endParaRPr lang="en-US"/>
        </a:p>
      </dgm:t>
    </dgm:pt>
    <dgm:pt modelId="{247E6642-E2A7-4735-B5C2-2C48079901B8}" type="sibTrans" cxnId="{30A559D1-AE72-4DA6-B2AC-D132D05196C6}">
      <dgm:prSet/>
      <dgm:spPr/>
      <dgm:t>
        <a:bodyPr/>
        <a:lstStyle/>
        <a:p>
          <a:endParaRPr lang="en-US"/>
        </a:p>
      </dgm:t>
    </dgm:pt>
    <dgm:pt modelId="{7530E6EC-7E22-4A30-8E93-8E03B16FABE6}">
      <dgm:prSet custT="1"/>
      <dgm:spPr/>
      <dgm:t>
        <a:bodyPr/>
        <a:lstStyle/>
        <a:p>
          <a:r>
            <a:rPr lang="en-GB" sz="1000" dirty="0">
              <a:solidFill>
                <a:schemeClr val="bg1"/>
              </a:solidFill>
              <a:latin typeface="Times New Roman" panose="02020603050405020304" pitchFamily="18" charset="0"/>
              <a:cs typeface="Times New Roman" panose="02020603050405020304" pitchFamily="18" charset="0"/>
            </a:rPr>
            <a:t>Revenue streams</a:t>
          </a:r>
          <a:endParaRPr lang="en-US" sz="1000" dirty="0">
            <a:solidFill>
              <a:schemeClr val="bg1"/>
            </a:solidFill>
            <a:latin typeface="Times New Roman" panose="02020603050405020304" pitchFamily="18" charset="0"/>
            <a:cs typeface="Times New Roman" panose="02020603050405020304" pitchFamily="18" charset="0"/>
          </a:endParaRPr>
        </a:p>
      </dgm:t>
    </dgm:pt>
    <dgm:pt modelId="{B7C6EE3F-6F98-412A-A81A-9A9975341D2A}" type="parTrans" cxnId="{2B918C38-2738-46BD-A50F-EA806F90607A}">
      <dgm:prSet/>
      <dgm:spPr/>
      <dgm:t>
        <a:bodyPr/>
        <a:lstStyle/>
        <a:p>
          <a:endParaRPr lang="en-US"/>
        </a:p>
      </dgm:t>
    </dgm:pt>
    <dgm:pt modelId="{8B72F182-6CE6-4106-B5B4-C8B4ED6B013F}" type="sibTrans" cxnId="{2B918C38-2738-46BD-A50F-EA806F90607A}">
      <dgm:prSet/>
      <dgm:spPr/>
      <dgm:t>
        <a:bodyPr/>
        <a:lstStyle/>
        <a:p>
          <a:endParaRPr lang="en-US"/>
        </a:p>
      </dgm:t>
    </dgm:pt>
    <dgm:pt modelId="{23E3EA62-9375-4879-A7C0-51B3ACF5F20E}">
      <dgm:prSet custT="1"/>
      <dgm:spPr/>
      <dgm:t>
        <a:bodyPr/>
        <a:lstStyle/>
        <a:p>
          <a:r>
            <a:rPr lang="en-GB" sz="1000" dirty="0">
              <a:solidFill>
                <a:schemeClr val="bg1"/>
              </a:solidFill>
              <a:latin typeface="Times New Roman" panose="02020603050405020304" pitchFamily="18" charset="0"/>
              <a:cs typeface="Times New Roman" panose="02020603050405020304" pitchFamily="18" charset="0"/>
            </a:rPr>
            <a:t>Cultural event Grant from Welsh Govt: £8000</a:t>
          </a:r>
          <a:endParaRPr lang="en-US" sz="1000" dirty="0">
            <a:solidFill>
              <a:schemeClr val="bg1"/>
            </a:solidFill>
            <a:latin typeface="Times New Roman" panose="02020603050405020304" pitchFamily="18" charset="0"/>
            <a:cs typeface="Times New Roman" panose="02020603050405020304" pitchFamily="18" charset="0"/>
          </a:endParaRPr>
        </a:p>
      </dgm:t>
    </dgm:pt>
    <dgm:pt modelId="{E68111E5-AF26-48A0-AF65-F1D4DB604C58}" type="parTrans" cxnId="{2726D2DB-7809-4139-B514-9F5206D9F90E}">
      <dgm:prSet/>
      <dgm:spPr/>
      <dgm:t>
        <a:bodyPr/>
        <a:lstStyle/>
        <a:p>
          <a:endParaRPr lang="en-US"/>
        </a:p>
      </dgm:t>
    </dgm:pt>
    <dgm:pt modelId="{D877FD47-5316-4351-8ABB-0CA3D872E36F}" type="sibTrans" cxnId="{2726D2DB-7809-4139-B514-9F5206D9F90E}">
      <dgm:prSet/>
      <dgm:spPr/>
      <dgm:t>
        <a:bodyPr/>
        <a:lstStyle/>
        <a:p>
          <a:endParaRPr lang="en-US"/>
        </a:p>
      </dgm:t>
    </dgm:pt>
    <dgm:pt modelId="{E7463FC2-16F6-4923-8C2A-EEEABA6F4415}">
      <dgm:prSet custT="1"/>
      <dgm:spPr/>
      <dgm:t>
        <a:bodyPr/>
        <a:lstStyle/>
        <a:p>
          <a:r>
            <a:rPr lang="en-GB" sz="1000" dirty="0">
              <a:solidFill>
                <a:schemeClr val="bg1"/>
              </a:solidFill>
              <a:latin typeface="Times New Roman" panose="02020603050405020304" pitchFamily="18" charset="0"/>
              <a:cs typeface="Times New Roman" panose="02020603050405020304" pitchFamily="18" charset="0"/>
            </a:rPr>
            <a:t>Sponsorships: £3000</a:t>
          </a:r>
          <a:endParaRPr lang="en-US" sz="1000" dirty="0">
            <a:solidFill>
              <a:schemeClr val="bg1"/>
            </a:solidFill>
            <a:latin typeface="Times New Roman" panose="02020603050405020304" pitchFamily="18" charset="0"/>
            <a:cs typeface="Times New Roman" panose="02020603050405020304" pitchFamily="18" charset="0"/>
          </a:endParaRPr>
        </a:p>
      </dgm:t>
    </dgm:pt>
    <dgm:pt modelId="{29AA50D8-231C-4EB1-B126-FC077793DF2C}" type="parTrans" cxnId="{1A4EB043-FCAB-4AC8-93CC-13BDC47CC914}">
      <dgm:prSet/>
      <dgm:spPr/>
      <dgm:t>
        <a:bodyPr/>
        <a:lstStyle/>
        <a:p>
          <a:endParaRPr lang="en-US"/>
        </a:p>
      </dgm:t>
    </dgm:pt>
    <dgm:pt modelId="{7B3A38BC-9B27-4BA2-9240-DE7B0ABE21B7}" type="sibTrans" cxnId="{1A4EB043-FCAB-4AC8-93CC-13BDC47CC914}">
      <dgm:prSet/>
      <dgm:spPr/>
      <dgm:t>
        <a:bodyPr/>
        <a:lstStyle/>
        <a:p>
          <a:endParaRPr lang="en-US"/>
        </a:p>
      </dgm:t>
    </dgm:pt>
    <dgm:pt modelId="{E7F70B84-10C1-42C9-8AAD-B3FF76F3AC53}">
      <dgm:prSet custT="1"/>
      <dgm:spPr/>
      <dgm:t>
        <a:bodyPr/>
        <a:lstStyle/>
        <a:p>
          <a:r>
            <a:rPr lang="en-GB" sz="1000" dirty="0">
              <a:solidFill>
                <a:schemeClr val="bg1"/>
              </a:solidFill>
              <a:latin typeface="Times New Roman" panose="02020603050405020304" pitchFamily="18" charset="0"/>
              <a:cs typeface="Times New Roman" panose="02020603050405020304" pitchFamily="18" charset="0"/>
            </a:rPr>
            <a:t>Ticket Sales: £6000</a:t>
          </a:r>
          <a:endParaRPr lang="en-US" sz="1000" dirty="0">
            <a:solidFill>
              <a:schemeClr val="bg1"/>
            </a:solidFill>
            <a:latin typeface="Times New Roman" panose="02020603050405020304" pitchFamily="18" charset="0"/>
            <a:cs typeface="Times New Roman" panose="02020603050405020304" pitchFamily="18" charset="0"/>
          </a:endParaRPr>
        </a:p>
      </dgm:t>
    </dgm:pt>
    <dgm:pt modelId="{6C056383-8EF2-4B5F-960C-5CAB314C1241}" type="parTrans" cxnId="{4368CA05-B233-45C4-9CD8-B15C0AD57E9F}">
      <dgm:prSet/>
      <dgm:spPr/>
      <dgm:t>
        <a:bodyPr/>
        <a:lstStyle/>
        <a:p>
          <a:endParaRPr lang="en-US"/>
        </a:p>
      </dgm:t>
    </dgm:pt>
    <dgm:pt modelId="{4741157E-8326-4833-B03F-60F1FFCD775B}" type="sibTrans" cxnId="{4368CA05-B233-45C4-9CD8-B15C0AD57E9F}">
      <dgm:prSet/>
      <dgm:spPr/>
      <dgm:t>
        <a:bodyPr/>
        <a:lstStyle/>
        <a:p>
          <a:endParaRPr lang="en-US"/>
        </a:p>
      </dgm:t>
    </dgm:pt>
    <dgm:pt modelId="{EF5F0AF2-3CE0-457B-8CFF-23CD472EB5DC}">
      <dgm:prSet custT="1"/>
      <dgm:spPr/>
      <dgm:t>
        <a:bodyPr/>
        <a:lstStyle/>
        <a:p>
          <a:r>
            <a:rPr lang="en-GB" sz="1000" dirty="0">
              <a:solidFill>
                <a:schemeClr val="bg1"/>
              </a:solidFill>
              <a:latin typeface="Times New Roman" panose="02020603050405020304" pitchFamily="18" charset="0"/>
              <a:cs typeface="Times New Roman" panose="02020603050405020304" pitchFamily="18" charset="0"/>
            </a:rPr>
            <a:t>Merchandise sales: </a:t>
          </a:r>
          <a:r>
            <a:rPr lang="en-GB" sz="1000" dirty="0">
              <a:solidFill>
                <a:schemeClr val="bg1"/>
              </a:solidFill>
            </a:rPr>
            <a:t>£3000</a:t>
          </a:r>
          <a:endParaRPr lang="en-US" sz="1000" dirty="0">
            <a:solidFill>
              <a:schemeClr val="bg1"/>
            </a:solidFill>
          </a:endParaRPr>
        </a:p>
      </dgm:t>
    </dgm:pt>
    <dgm:pt modelId="{534A9411-8A70-421E-B838-45B8B0D455AA}" type="parTrans" cxnId="{C084C2E3-5310-46B4-9AD7-8E4DC8253526}">
      <dgm:prSet/>
      <dgm:spPr/>
      <dgm:t>
        <a:bodyPr/>
        <a:lstStyle/>
        <a:p>
          <a:endParaRPr lang="en-US"/>
        </a:p>
      </dgm:t>
    </dgm:pt>
    <dgm:pt modelId="{EE409C63-7E36-439C-82E0-F7DA2DC34AC8}" type="sibTrans" cxnId="{C084C2E3-5310-46B4-9AD7-8E4DC8253526}">
      <dgm:prSet/>
      <dgm:spPr/>
      <dgm:t>
        <a:bodyPr/>
        <a:lstStyle/>
        <a:p>
          <a:endParaRPr lang="en-US"/>
        </a:p>
      </dgm:t>
    </dgm:pt>
    <dgm:pt modelId="{328A6483-B17B-463E-A082-B84D5D621AC9}">
      <dgm:prSet/>
      <dgm:spPr/>
      <dgm:t>
        <a:bodyPr/>
        <a:lstStyle/>
        <a:p>
          <a:r>
            <a:rPr lang="en-GB" dirty="0">
              <a:solidFill>
                <a:schemeClr val="bg1"/>
              </a:solidFill>
              <a:latin typeface="Times New Roman" panose="02020603050405020304" pitchFamily="18" charset="0"/>
              <a:cs typeface="Times New Roman" panose="02020603050405020304" pitchFamily="18" charset="0"/>
            </a:rPr>
            <a:t>Total revenue earned: £20000</a:t>
          </a:r>
          <a:endParaRPr lang="en-US" dirty="0">
            <a:solidFill>
              <a:schemeClr val="bg1"/>
            </a:solidFill>
            <a:latin typeface="Times New Roman" panose="02020603050405020304" pitchFamily="18" charset="0"/>
            <a:cs typeface="Times New Roman" panose="02020603050405020304" pitchFamily="18" charset="0"/>
          </a:endParaRPr>
        </a:p>
      </dgm:t>
    </dgm:pt>
    <dgm:pt modelId="{CE89258F-7B15-4222-93D8-F43958566869}" type="parTrans" cxnId="{73F14EFD-FED5-4D89-B9A0-D357BF8ECDBA}">
      <dgm:prSet/>
      <dgm:spPr/>
      <dgm:t>
        <a:bodyPr/>
        <a:lstStyle/>
        <a:p>
          <a:endParaRPr lang="en-US"/>
        </a:p>
      </dgm:t>
    </dgm:pt>
    <dgm:pt modelId="{A53F7024-8F6B-4E8E-8772-A1CD2B871B17}" type="sibTrans" cxnId="{73F14EFD-FED5-4D89-B9A0-D357BF8ECDBA}">
      <dgm:prSet/>
      <dgm:spPr/>
      <dgm:t>
        <a:bodyPr/>
        <a:lstStyle/>
        <a:p>
          <a:endParaRPr lang="en-US"/>
        </a:p>
      </dgm:t>
    </dgm:pt>
    <dgm:pt modelId="{514EDCF5-E96D-4A36-84C4-98201A7D76E3}">
      <dgm:prSet/>
      <dgm:spPr/>
      <dgm:t>
        <a:bodyPr/>
        <a:lstStyle/>
        <a:p>
          <a:r>
            <a:rPr lang="en-GB" dirty="0">
              <a:solidFill>
                <a:schemeClr val="bg1"/>
              </a:solidFill>
              <a:latin typeface="Times New Roman" panose="02020603050405020304" pitchFamily="18" charset="0"/>
              <a:cs typeface="Times New Roman" panose="02020603050405020304" pitchFamily="18" charset="0"/>
            </a:rPr>
            <a:t>Expected profitability: (£20000-£11000) = £9000. </a:t>
          </a:r>
          <a:endParaRPr lang="en-US" dirty="0">
            <a:solidFill>
              <a:schemeClr val="bg1"/>
            </a:solidFill>
            <a:latin typeface="Times New Roman" panose="02020603050405020304" pitchFamily="18" charset="0"/>
            <a:cs typeface="Times New Roman" panose="02020603050405020304" pitchFamily="18" charset="0"/>
          </a:endParaRPr>
        </a:p>
      </dgm:t>
    </dgm:pt>
    <dgm:pt modelId="{4992205B-A2E0-40CE-B1BA-07B4BF236324}" type="parTrans" cxnId="{D74EBA9E-EE04-4A9E-81A1-B3C8A1308E4D}">
      <dgm:prSet/>
      <dgm:spPr/>
      <dgm:t>
        <a:bodyPr/>
        <a:lstStyle/>
        <a:p>
          <a:endParaRPr lang="en-US"/>
        </a:p>
      </dgm:t>
    </dgm:pt>
    <dgm:pt modelId="{4103BF11-90AE-4860-9A3A-326EF1E00E9A}" type="sibTrans" cxnId="{D74EBA9E-EE04-4A9E-81A1-B3C8A1308E4D}">
      <dgm:prSet/>
      <dgm:spPr/>
      <dgm:t>
        <a:bodyPr/>
        <a:lstStyle/>
        <a:p>
          <a:endParaRPr lang="en-US"/>
        </a:p>
      </dgm:t>
    </dgm:pt>
    <dgm:pt modelId="{DC97345A-0BFD-48A3-9975-E305E6994319}" type="pres">
      <dgm:prSet presAssocID="{FFFF7844-B99F-4766-98A5-30B1FC03424C}" presName="compositeShape" presStyleCnt="0">
        <dgm:presLayoutVars>
          <dgm:chMax val="7"/>
          <dgm:dir/>
          <dgm:resizeHandles val="exact"/>
        </dgm:presLayoutVars>
      </dgm:prSet>
      <dgm:spPr/>
    </dgm:pt>
    <dgm:pt modelId="{8488992D-E311-4E52-B30E-ECEC2F3D630D}" type="pres">
      <dgm:prSet presAssocID="{FFFF7844-B99F-4766-98A5-30B1FC03424C}" presName="wedge1" presStyleLbl="node1" presStyleIdx="0" presStyleCnt="5" custScaleX="90378"/>
      <dgm:spPr/>
    </dgm:pt>
    <dgm:pt modelId="{C1B3BABC-5541-4BA0-8888-7F8989C1759B}" type="pres">
      <dgm:prSet presAssocID="{FFFF7844-B99F-4766-98A5-30B1FC03424C}" presName="dummy1a" presStyleCnt="0"/>
      <dgm:spPr/>
    </dgm:pt>
    <dgm:pt modelId="{EBEC5506-6C41-4904-B6BB-F45A2DD3E816}" type="pres">
      <dgm:prSet presAssocID="{FFFF7844-B99F-4766-98A5-30B1FC03424C}" presName="dummy1b" presStyleCnt="0"/>
      <dgm:spPr/>
    </dgm:pt>
    <dgm:pt modelId="{65C8019F-D897-4F43-9DAF-5B235EA094B0}" type="pres">
      <dgm:prSet presAssocID="{FFFF7844-B99F-4766-98A5-30B1FC03424C}" presName="wedge1Tx" presStyleLbl="node1" presStyleIdx="0" presStyleCnt="5">
        <dgm:presLayoutVars>
          <dgm:chMax val="0"/>
          <dgm:chPref val="0"/>
          <dgm:bulletEnabled val="1"/>
        </dgm:presLayoutVars>
      </dgm:prSet>
      <dgm:spPr/>
    </dgm:pt>
    <dgm:pt modelId="{7F0C24FA-610B-4557-AC7E-1B228F3661F0}" type="pres">
      <dgm:prSet presAssocID="{FFFF7844-B99F-4766-98A5-30B1FC03424C}" presName="wedge2" presStyleLbl="node1" presStyleIdx="1" presStyleCnt="5" custScaleX="89375" custScaleY="125180" custLinFactNeighborX="-688" custLinFactNeighborY="245"/>
      <dgm:spPr/>
    </dgm:pt>
    <dgm:pt modelId="{B9C1F603-5ABA-4F2B-8B91-18E2F7059D42}" type="pres">
      <dgm:prSet presAssocID="{FFFF7844-B99F-4766-98A5-30B1FC03424C}" presName="dummy2a" presStyleCnt="0"/>
      <dgm:spPr/>
    </dgm:pt>
    <dgm:pt modelId="{6E1C18FD-2F51-41B3-A140-BCD14DE10B1C}" type="pres">
      <dgm:prSet presAssocID="{FFFF7844-B99F-4766-98A5-30B1FC03424C}" presName="dummy2b" presStyleCnt="0"/>
      <dgm:spPr/>
    </dgm:pt>
    <dgm:pt modelId="{BC1200E8-3813-447E-BB49-B85970F3D3FE}" type="pres">
      <dgm:prSet presAssocID="{FFFF7844-B99F-4766-98A5-30B1FC03424C}" presName="wedge2Tx" presStyleLbl="node1" presStyleIdx="1" presStyleCnt="5">
        <dgm:presLayoutVars>
          <dgm:chMax val="0"/>
          <dgm:chPref val="0"/>
          <dgm:bulletEnabled val="1"/>
        </dgm:presLayoutVars>
      </dgm:prSet>
      <dgm:spPr/>
    </dgm:pt>
    <dgm:pt modelId="{07A1FFF6-95E5-4792-998D-35B5C37861F5}" type="pres">
      <dgm:prSet presAssocID="{FFFF7844-B99F-4766-98A5-30B1FC03424C}" presName="wedge3" presStyleLbl="node1" presStyleIdx="2" presStyleCnt="5"/>
      <dgm:spPr/>
    </dgm:pt>
    <dgm:pt modelId="{769C5596-FB8A-49B6-99A8-E27939AD5AC1}" type="pres">
      <dgm:prSet presAssocID="{FFFF7844-B99F-4766-98A5-30B1FC03424C}" presName="dummy3a" presStyleCnt="0"/>
      <dgm:spPr/>
    </dgm:pt>
    <dgm:pt modelId="{761717BA-448B-4A02-82FF-89376F2A081F}" type="pres">
      <dgm:prSet presAssocID="{FFFF7844-B99F-4766-98A5-30B1FC03424C}" presName="dummy3b" presStyleCnt="0"/>
      <dgm:spPr/>
    </dgm:pt>
    <dgm:pt modelId="{446F079D-335E-457E-A888-721FF015B041}" type="pres">
      <dgm:prSet presAssocID="{FFFF7844-B99F-4766-98A5-30B1FC03424C}" presName="wedge3Tx" presStyleLbl="node1" presStyleIdx="2" presStyleCnt="5">
        <dgm:presLayoutVars>
          <dgm:chMax val="0"/>
          <dgm:chPref val="0"/>
          <dgm:bulletEnabled val="1"/>
        </dgm:presLayoutVars>
      </dgm:prSet>
      <dgm:spPr/>
    </dgm:pt>
    <dgm:pt modelId="{01C062AB-6425-48C7-89D8-AC5846488E37}" type="pres">
      <dgm:prSet presAssocID="{FFFF7844-B99F-4766-98A5-30B1FC03424C}" presName="wedge4" presStyleLbl="node1" presStyleIdx="3" presStyleCnt="5"/>
      <dgm:spPr/>
    </dgm:pt>
    <dgm:pt modelId="{B3BE2912-4224-4B63-BFC6-AE448F0B8932}" type="pres">
      <dgm:prSet presAssocID="{FFFF7844-B99F-4766-98A5-30B1FC03424C}" presName="dummy4a" presStyleCnt="0"/>
      <dgm:spPr/>
    </dgm:pt>
    <dgm:pt modelId="{CD4A2661-16D8-4240-853F-964B9EEFA1E9}" type="pres">
      <dgm:prSet presAssocID="{FFFF7844-B99F-4766-98A5-30B1FC03424C}" presName="dummy4b" presStyleCnt="0"/>
      <dgm:spPr/>
    </dgm:pt>
    <dgm:pt modelId="{4785F551-39DF-401D-B06F-E2EF2298E0DB}" type="pres">
      <dgm:prSet presAssocID="{FFFF7844-B99F-4766-98A5-30B1FC03424C}" presName="wedge4Tx" presStyleLbl="node1" presStyleIdx="3" presStyleCnt="5">
        <dgm:presLayoutVars>
          <dgm:chMax val="0"/>
          <dgm:chPref val="0"/>
          <dgm:bulletEnabled val="1"/>
        </dgm:presLayoutVars>
      </dgm:prSet>
      <dgm:spPr/>
    </dgm:pt>
    <dgm:pt modelId="{04F5E2D1-8622-4779-B26C-62B807DE686F}" type="pres">
      <dgm:prSet presAssocID="{FFFF7844-B99F-4766-98A5-30B1FC03424C}" presName="wedge5" presStyleLbl="node1" presStyleIdx="4" presStyleCnt="5" custScaleX="100937"/>
      <dgm:spPr/>
    </dgm:pt>
    <dgm:pt modelId="{C6F92391-465F-4BD6-B0EA-6FD5C71986C4}" type="pres">
      <dgm:prSet presAssocID="{FFFF7844-B99F-4766-98A5-30B1FC03424C}" presName="dummy5a" presStyleCnt="0"/>
      <dgm:spPr/>
    </dgm:pt>
    <dgm:pt modelId="{E2A3A7C8-FD15-4F04-A011-A15FDB3CA4FA}" type="pres">
      <dgm:prSet presAssocID="{FFFF7844-B99F-4766-98A5-30B1FC03424C}" presName="dummy5b" presStyleCnt="0"/>
      <dgm:spPr/>
    </dgm:pt>
    <dgm:pt modelId="{23A57890-59FE-4393-B147-1F0BBB2F025B}" type="pres">
      <dgm:prSet presAssocID="{FFFF7844-B99F-4766-98A5-30B1FC03424C}" presName="wedge5Tx" presStyleLbl="node1" presStyleIdx="4" presStyleCnt="5">
        <dgm:presLayoutVars>
          <dgm:chMax val="0"/>
          <dgm:chPref val="0"/>
          <dgm:bulletEnabled val="1"/>
        </dgm:presLayoutVars>
      </dgm:prSet>
      <dgm:spPr/>
    </dgm:pt>
    <dgm:pt modelId="{816DDD9D-1802-49E5-AC97-632C821E04F2}" type="pres">
      <dgm:prSet presAssocID="{D060E4B9-F065-46FE-911E-EBE598E47242}" presName="arrowWedge1" presStyleLbl="fgSibTrans2D1" presStyleIdx="0" presStyleCnt="5"/>
      <dgm:spPr/>
    </dgm:pt>
    <dgm:pt modelId="{1A5B62D2-A6E9-464D-B7F1-BAA787940CA1}" type="pres">
      <dgm:prSet presAssocID="{247E6642-E2A7-4735-B5C2-2C48079901B8}" presName="arrowWedge2" presStyleLbl="fgSibTrans2D1" presStyleIdx="1" presStyleCnt="5" custScaleX="95857"/>
      <dgm:spPr/>
    </dgm:pt>
    <dgm:pt modelId="{47537980-1770-407A-8912-D6DDAF177213}" type="pres">
      <dgm:prSet presAssocID="{8B72F182-6CE6-4106-B5B4-C8B4ED6B013F}" presName="arrowWedge3" presStyleLbl="fgSibTrans2D1" presStyleIdx="2" presStyleCnt="5"/>
      <dgm:spPr/>
    </dgm:pt>
    <dgm:pt modelId="{7C149E14-A72C-407B-B05B-17C599757D28}" type="pres">
      <dgm:prSet presAssocID="{A53F7024-8F6B-4E8E-8772-A1CD2B871B17}" presName="arrowWedge4" presStyleLbl="fgSibTrans2D1" presStyleIdx="3" presStyleCnt="5"/>
      <dgm:spPr/>
    </dgm:pt>
    <dgm:pt modelId="{D26625F7-8FA3-42DF-BDF9-1C7E1226A369}" type="pres">
      <dgm:prSet presAssocID="{4103BF11-90AE-4860-9A3A-326EF1E00E9A}" presName="arrowWedge5" presStyleLbl="fgSibTrans2D1" presStyleIdx="4" presStyleCnt="5"/>
      <dgm:spPr/>
    </dgm:pt>
  </dgm:ptLst>
  <dgm:cxnLst>
    <dgm:cxn modelId="{4368CA05-B233-45C4-9CD8-B15C0AD57E9F}" srcId="{7530E6EC-7E22-4A30-8E93-8E03B16FABE6}" destId="{E7F70B84-10C1-42C9-8AAD-B3FF76F3AC53}" srcOrd="2" destOrd="0" parTransId="{6C056383-8EF2-4B5F-960C-5CAB314C1241}" sibTransId="{4741157E-8326-4833-B03F-60F1FFCD775B}"/>
    <dgm:cxn modelId="{780E1315-659C-4B04-8CD3-40E4B8B7C9A1}" srcId="{F602BA67-FB8B-40B4-A70E-1606F08D8C19}" destId="{DEDE3985-22C9-43A0-A988-18D859C25D30}" srcOrd="3" destOrd="0" parTransId="{BC108255-AAA1-401F-BFD4-B4B7F485C6D4}" sibTransId="{F3639D59-D991-4A76-8AF6-A0C0B191BC02}"/>
    <dgm:cxn modelId="{B0AC341A-0F69-4EF5-991B-60E2B134065C}" type="presOf" srcId="{D7C6C4E2-3021-43C5-9CDC-2266D1E28A9D}" destId="{BC1200E8-3813-447E-BB49-B85970F3D3FE}" srcOrd="1" destOrd="0" presId="urn:microsoft.com/office/officeart/2005/8/layout/cycle8"/>
    <dgm:cxn modelId="{2656472A-40A0-4756-AC30-5EB29148C114}" srcId="{F602BA67-FB8B-40B4-A70E-1606F08D8C19}" destId="{E9BC1AED-3817-40BB-95E1-4184C43F0927}" srcOrd="5" destOrd="0" parTransId="{02CC54E1-8ADD-4839-AEDF-AF03BD6DF4F3}" sibTransId="{34F6C93A-AC14-4D56-A380-E8633033AB81}"/>
    <dgm:cxn modelId="{2FDD672E-0152-4D76-8BBE-BFA538536758}" type="presOf" srcId="{F602BA67-FB8B-40B4-A70E-1606F08D8C19}" destId="{8488992D-E311-4E52-B30E-ECEC2F3D630D}" srcOrd="0" destOrd="0" presId="urn:microsoft.com/office/officeart/2005/8/layout/cycle8"/>
    <dgm:cxn modelId="{2B918C38-2738-46BD-A50F-EA806F90607A}" srcId="{FFFF7844-B99F-4766-98A5-30B1FC03424C}" destId="{7530E6EC-7E22-4A30-8E93-8E03B16FABE6}" srcOrd="2" destOrd="0" parTransId="{B7C6EE3F-6F98-412A-A81A-9A9975341D2A}" sibTransId="{8B72F182-6CE6-4106-B5B4-C8B4ED6B013F}"/>
    <dgm:cxn modelId="{F3F8473E-FD22-47A8-92DE-A3323B8FC843}" type="presOf" srcId="{514EDCF5-E96D-4A36-84C4-98201A7D76E3}" destId="{04F5E2D1-8622-4779-B26C-62B807DE686F}" srcOrd="0" destOrd="0" presId="urn:microsoft.com/office/officeart/2005/8/layout/cycle8"/>
    <dgm:cxn modelId="{EE24B761-8141-45ED-9771-2EDB181B6AAB}" type="presOf" srcId="{D210198E-A4B8-4661-B171-3D0F1AA847F7}" destId="{8488992D-E311-4E52-B30E-ECEC2F3D630D}" srcOrd="0" destOrd="5" presId="urn:microsoft.com/office/officeart/2005/8/layout/cycle8"/>
    <dgm:cxn modelId="{1A4EB043-FCAB-4AC8-93CC-13BDC47CC914}" srcId="{7530E6EC-7E22-4A30-8E93-8E03B16FABE6}" destId="{E7463FC2-16F6-4923-8C2A-EEEABA6F4415}" srcOrd="1" destOrd="0" parTransId="{29AA50D8-231C-4EB1-B126-FC077793DF2C}" sibTransId="{7B3A38BC-9B27-4BA2-9240-DE7B0ABE21B7}"/>
    <dgm:cxn modelId="{F2E4E365-26AE-4384-BF73-BB25703FC026}" type="presOf" srcId="{23E3EA62-9375-4879-A7C0-51B3ACF5F20E}" destId="{446F079D-335E-457E-A888-721FF015B041}" srcOrd="1" destOrd="1" presId="urn:microsoft.com/office/officeart/2005/8/layout/cycle8"/>
    <dgm:cxn modelId="{D44AAF48-92A0-4D50-8432-0FD3F85DEF10}" type="presOf" srcId="{E7463FC2-16F6-4923-8C2A-EEEABA6F4415}" destId="{446F079D-335E-457E-A888-721FF015B041}" srcOrd="1" destOrd="2" presId="urn:microsoft.com/office/officeart/2005/8/layout/cycle8"/>
    <dgm:cxn modelId="{C68AC849-1848-412F-BFF1-BC9FA9A26446}" type="presOf" srcId="{E9BC1AED-3817-40BB-95E1-4184C43F0927}" destId="{65C8019F-D897-4F43-9DAF-5B235EA094B0}" srcOrd="1" destOrd="6" presId="urn:microsoft.com/office/officeart/2005/8/layout/cycle8"/>
    <dgm:cxn modelId="{D2D83152-3B89-40AF-87B5-96498F7EC36A}" type="presOf" srcId="{328A6483-B17B-463E-A082-B84D5D621AC9}" destId="{4785F551-39DF-401D-B06F-E2EF2298E0DB}" srcOrd="1" destOrd="0" presId="urn:microsoft.com/office/officeart/2005/8/layout/cycle8"/>
    <dgm:cxn modelId="{0CC89773-2493-45B6-B77D-C4E29D58CC5F}" type="presOf" srcId="{D7C6C4E2-3021-43C5-9CDC-2266D1E28A9D}" destId="{7F0C24FA-610B-4557-AC7E-1B228F3661F0}" srcOrd="0" destOrd="0" presId="urn:microsoft.com/office/officeart/2005/8/layout/cycle8"/>
    <dgm:cxn modelId="{190EE759-72A5-45BF-839F-159C03471BA6}" srcId="{F602BA67-FB8B-40B4-A70E-1606F08D8C19}" destId="{EA722331-C336-4A87-833A-F4EE912A4D3B}" srcOrd="0" destOrd="0" parTransId="{458E5FA8-C85A-4291-89A4-9B281C3C0FA8}" sibTransId="{BC7C01D7-B6FB-418B-B31D-7EE4C08EB531}"/>
    <dgm:cxn modelId="{8C18F97D-129A-4737-BCD3-4EA069CFCAFE}" type="presOf" srcId="{23E3EA62-9375-4879-A7C0-51B3ACF5F20E}" destId="{07A1FFF6-95E5-4792-998D-35B5C37861F5}" srcOrd="0" destOrd="1" presId="urn:microsoft.com/office/officeart/2005/8/layout/cycle8"/>
    <dgm:cxn modelId="{4FE02C7F-47AD-4260-891C-DE06EFE92D1B}" type="presOf" srcId="{F126000C-2CEB-49DA-A904-F815DF35C38F}" destId="{65C8019F-D897-4F43-9DAF-5B235EA094B0}" srcOrd="1" destOrd="3" presId="urn:microsoft.com/office/officeart/2005/8/layout/cycle8"/>
    <dgm:cxn modelId="{2B67947F-045A-4360-B1A6-80CC87335CD5}" type="presOf" srcId="{7530E6EC-7E22-4A30-8E93-8E03B16FABE6}" destId="{07A1FFF6-95E5-4792-998D-35B5C37861F5}" srcOrd="0" destOrd="0" presId="urn:microsoft.com/office/officeart/2005/8/layout/cycle8"/>
    <dgm:cxn modelId="{8F722C82-BD4E-4BE6-9C91-E2CE136868F8}" type="presOf" srcId="{5235EB00-A7D3-46CD-A397-74D19EC17623}" destId="{8488992D-E311-4E52-B30E-ECEC2F3D630D}" srcOrd="0" destOrd="2" presId="urn:microsoft.com/office/officeart/2005/8/layout/cycle8"/>
    <dgm:cxn modelId="{F3261984-2130-4B46-8205-F876B97CBD12}" type="presOf" srcId="{E9BC1AED-3817-40BB-95E1-4184C43F0927}" destId="{8488992D-E311-4E52-B30E-ECEC2F3D630D}" srcOrd="0" destOrd="6" presId="urn:microsoft.com/office/officeart/2005/8/layout/cycle8"/>
    <dgm:cxn modelId="{50C75F87-E83E-4374-868C-BBD6E860FFCD}" srcId="{F602BA67-FB8B-40B4-A70E-1606F08D8C19}" destId="{D210198E-A4B8-4661-B171-3D0F1AA847F7}" srcOrd="4" destOrd="0" parTransId="{8C004930-5D9E-4F2B-9716-DF4617AAA1B9}" sibTransId="{51AFD047-50A5-4C25-B5C3-36658CE22D75}"/>
    <dgm:cxn modelId="{F6CD5890-0892-4DB8-B1D4-9CE001B8D19E}" srcId="{F602BA67-FB8B-40B4-A70E-1606F08D8C19}" destId="{5235EB00-A7D3-46CD-A397-74D19EC17623}" srcOrd="1" destOrd="0" parTransId="{47A3F15A-62E2-41AF-A108-AEC829083F35}" sibTransId="{E010724C-FF5B-454A-994A-D2A1CB469D40}"/>
    <dgm:cxn modelId="{D0425393-FCC4-4855-B511-DFCBA0023655}" type="presOf" srcId="{DEDE3985-22C9-43A0-A988-18D859C25D30}" destId="{8488992D-E311-4E52-B30E-ECEC2F3D630D}" srcOrd="0" destOrd="4" presId="urn:microsoft.com/office/officeart/2005/8/layout/cycle8"/>
    <dgm:cxn modelId="{7E250598-99E6-4757-A0A4-0D90F33B613F}" type="presOf" srcId="{F126000C-2CEB-49DA-A904-F815DF35C38F}" destId="{8488992D-E311-4E52-B30E-ECEC2F3D630D}" srcOrd="0" destOrd="3" presId="urn:microsoft.com/office/officeart/2005/8/layout/cycle8"/>
    <dgm:cxn modelId="{D74EBA9E-EE04-4A9E-81A1-B3C8A1308E4D}" srcId="{FFFF7844-B99F-4766-98A5-30B1FC03424C}" destId="{514EDCF5-E96D-4A36-84C4-98201A7D76E3}" srcOrd="4" destOrd="0" parTransId="{4992205B-A2E0-40CE-B1BA-07B4BF236324}" sibTransId="{4103BF11-90AE-4860-9A3A-326EF1E00E9A}"/>
    <dgm:cxn modelId="{22E4DBA2-98AC-4940-B694-194E04DB1068}" type="presOf" srcId="{EF5F0AF2-3CE0-457B-8CFF-23CD472EB5DC}" destId="{07A1FFF6-95E5-4792-998D-35B5C37861F5}" srcOrd="0" destOrd="4" presId="urn:microsoft.com/office/officeart/2005/8/layout/cycle8"/>
    <dgm:cxn modelId="{6FACDDA7-4764-4BB6-BECD-C80EB009476D}" type="presOf" srcId="{EF5F0AF2-3CE0-457B-8CFF-23CD472EB5DC}" destId="{446F079D-335E-457E-A888-721FF015B041}" srcOrd="1" destOrd="4" presId="urn:microsoft.com/office/officeart/2005/8/layout/cycle8"/>
    <dgm:cxn modelId="{5C390AAF-503E-48A7-9B06-E72BF2A3B853}" type="presOf" srcId="{D210198E-A4B8-4661-B171-3D0F1AA847F7}" destId="{65C8019F-D897-4F43-9DAF-5B235EA094B0}" srcOrd="1" destOrd="5" presId="urn:microsoft.com/office/officeart/2005/8/layout/cycle8"/>
    <dgm:cxn modelId="{6CA786B5-EF04-4240-A7EF-10E5A98B453F}" srcId="{F602BA67-FB8B-40B4-A70E-1606F08D8C19}" destId="{F126000C-2CEB-49DA-A904-F815DF35C38F}" srcOrd="2" destOrd="0" parTransId="{BB553E9E-F1DA-4F2D-BB6E-D93381B82593}" sibTransId="{51FB60FE-9D9D-4FD5-93E9-921BFD56105A}"/>
    <dgm:cxn modelId="{3A9F6FBB-4DBF-444B-AD6B-10B86486E658}" type="presOf" srcId="{E7F70B84-10C1-42C9-8AAD-B3FF76F3AC53}" destId="{07A1FFF6-95E5-4792-998D-35B5C37861F5}" srcOrd="0" destOrd="3" presId="urn:microsoft.com/office/officeart/2005/8/layout/cycle8"/>
    <dgm:cxn modelId="{F8648FC4-AFAF-4E46-9DB2-C620DAB70FA0}" type="presOf" srcId="{EA722331-C336-4A87-833A-F4EE912A4D3B}" destId="{8488992D-E311-4E52-B30E-ECEC2F3D630D}" srcOrd="0" destOrd="1" presId="urn:microsoft.com/office/officeart/2005/8/layout/cycle8"/>
    <dgm:cxn modelId="{AA69FEC7-F472-4DBA-92DD-0617724CB40F}" type="presOf" srcId="{DEDE3985-22C9-43A0-A988-18D859C25D30}" destId="{65C8019F-D897-4F43-9DAF-5B235EA094B0}" srcOrd="1" destOrd="4" presId="urn:microsoft.com/office/officeart/2005/8/layout/cycle8"/>
    <dgm:cxn modelId="{C09526D0-D9C9-4624-82EF-0D1EA5A2D010}" type="presOf" srcId="{328A6483-B17B-463E-A082-B84D5D621AC9}" destId="{01C062AB-6425-48C7-89D8-AC5846488E37}" srcOrd="0" destOrd="0" presId="urn:microsoft.com/office/officeart/2005/8/layout/cycle8"/>
    <dgm:cxn modelId="{30A559D1-AE72-4DA6-B2AC-D132D05196C6}" srcId="{FFFF7844-B99F-4766-98A5-30B1FC03424C}" destId="{D7C6C4E2-3021-43C5-9CDC-2266D1E28A9D}" srcOrd="1" destOrd="0" parTransId="{66A81A29-4F66-41B7-A6C3-8BD365BFCBA0}" sibTransId="{247E6642-E2A7-4735-B5C2-2C48079901B8}"/>
    <dgm:cxn modelId="{2726D2DB-7809-4139-B514-9F5206D9F90E}" srcId="{7530E6EC-7E22-4A30-8E93-8E03B16FABE6}" destId="{23E3EA62-9375-4879-A7C0-51B3ACF5F20E}" srcOrd="0" destOrd="0" parTransId="{E68111E5-AF26-48A0-AF65-F1D4DB604C58}" sibTransId="{D877FD47-5316-4351-8ABB-0CA3D872E36F}"/>
    <dgm:cxn modelId="{809A65E0-4BCC-4BCE-8148-85C736AD372C}" type="presOf" srcId="{E7F70B84-10C1-42C9-8AAD-B3FF76F3AC53}" destId="{446F079D-335E-457E-A888-721FF015B041}" srcOrd="1" destOrd="3" presId="urn:microsoft.com/office/officeart/2005/8/layout/cycle8"/>
    <dgm:cxn modelId="{11E9D4E1-6B3C-449B-BADB-8A861C03CCA7}" type="presOf" srcId="{514EDCF5-E96D-4A36-84C4-98201A7D76E3}" destId="{23A57890-59FE-4393-B147-1F0BBB2F025B}" srcOrd="1" destOrd="0" presId="urn:microsoft.com/office/officeart/2005/8/layout/cycle8"/>
    <dgm:cxn modelId="{C084C2E3-5310-46B4-9AD7-8E4DC8253526}" srcId="{7530E6EC-7E22-4A30-8E93-8E03B16FABE6}" destId="{EF5F0AF2-3CE0-457B-8CFF-23CD472EB5DC}" srcOrd="3" destOrd="0" parTransId="{534A9411-8A70-421E-B838-45B8B0D455AA}" sibTransId="{EE409C63-7E36-439C-82E0-F7DA2DC34AC8}"/>
    <dgm:cxn modelId="{D33527E6-F69D-485F-88A1-660301883FFB}" type="presOf" srcId="{5235EB00-A7D3-46CD-A397-74D19EC17623}" destId="{65C8019F-D897-4F43-9DAF-5B235EA094B0}" srcOrd="1" destOrd="2" presId="urn:microsoft.com/office/officeart/2005/8/layout/cycle8"/>
    <dgm:cxn modelId="{5BCB06E9-B8A8-478B-A5A3-5B08B7BD9B0B}" type="presOf" srcId="{FFFF7844-B99F-4766-98A5-30B1FC03424C}" destId="{DC97345A-0BFD-48A3-9975-E305E6994319}" srcOrd="0" destOrd="0" presId="urn:microsoft.com/office/officeart/2005/8/layout/cycle8"/>
    <dgm:cxn modelId="{F717A3E9-A319-4F4D-A25E-CC535DF7077B}" type="presOf" srcId="{F602BA67-FB8B-40B4-A70E-1606F08D8C19}" destId="{65C8019F-D897-4F43-9DAF-5B235EA094B0}" srcOrd="1" destOrd="0" presId="urn:microsoft.com/office/officeart/2005/8/layout/cycle8"/>
    <dgm:cxn modelId="{254D90EA-7E4C-4DBA-B915-5CDAB9FD5385}" type="presOf" srcId="{7530E6EC-7E22-4A30-8E93-8E03B16FABE6}" destId="{446F079D-335E-457E-A888-721FF015B041}" srcOrd="1" destOrd="0" presId="urn:microsoft.com/office/officeart/2005/8/layout/cycle8"/>
    <dgm:cxn modelId="{7567ADED-DC47-4A81-878F-F83455AA5B27}" srcId="{FFFF7844-B99F-4766-98A5-30B1FC03424C}" destId="{F602BA67-FB8B-40B4-A70E-1606F08D8C19}" srcOrd="0" destOrd="0" parTransId="{36982864-562A-491E-9D72-15EB6A3AA4E4}" sibTransId="{D060E4B9-F065-46FE-911E-EBE598E47242}"/>
    <dgm:cxn modelId="{ED7943F3-7442-4A08-8B1C-06E52E59D596}" type="presOf" srcId="{E7463FC2-16F6-4923-8C2A-EEEABA6F4415}" destId="{07A1FFF6-95E5-4792-998D-35B5C37861F5}" srcOrd="0" destOrd="2" presId="urn:microsoft.com/office/officeart/2005/8/layout/cycle8"/>
    <dgm:cxn modelId="{73F14EFD-FED5-4D89-B9A0-D357BF8ECDBA}" srcId="{FFFF7844-B99F-4766-98A5-30B1FC03424C}" destId="{328A6483-B17B-463E-A082-B84D5D621AC9}" srcOrd="3" destOrd="0" parTransId="{CE89258F-7B15-4222-93D8-F43958566869}" sibTransId="{A53F7024-8F6B-4E8E-8772-A1CD2B871B17}"/>
    <dgm:cxn modelId="{616FB4FD-38D6-45FD-BD64-5A409E670696}" type="presOf" srcId="{EA722331-C336-4A87-833A-F4EE912A4D3B}" destId="{65C8019F-D897-4F43-9DAF-5B235EA094B0}" srcOrd="1" destOrd="1" presId="urn:microsoft.com/office/officeart/2005/8/layout/cycle8"/>
    <dgm:cxn modelId="{F0C17F42-800F-4A2B-84F3-101CEA7871C4}" type="presParOf" srcId="{DC97345A-0BFD-48A3-9975-E305E6994319}" destId="{8488992D-E311-4E52-B30E-ECEC2F3D630D}" srcOrd="0" destOrd="0" presId="urn:microsoft.com/office/officeart/2005/8/layout/cycle8"/>
    <dgm:cxn modelId="{962D945E-84BA-4008-B314-ECB5780B4084}" type="presParOf" srcId="{DC97345A-0BFD-48A3-9975-E305E6994319}" destId="{C1B3BABC-5541-4BA0-8888-7F8989C1759B}" srcOrd="1" destOrd="0" presId="urn:microsoft.com/office/officeart/2005/8/layout/cycle8"/>
    <dgm:cxn modelId="{18C6D4D8-A14D-48EF-915A-AE45E1366515}" type="presParOf" srcId="{DC97345A-0BFD-48A3-9975-E305E6994319}" destId="{EBEC5506-6C41-4904-B6BB-F45A2DD3E816}" srcOrd="2" destOrd="0" presId="urn:microsoft.com/office/officeart/2005/8/layout/cycle8"/>
    <dgm:cxn modelId="{74E25F8C-262C-47D3-9DC2-AC3C5E8A6D18}" type="presParOf" srcId="{DC97345A-0BFD-48A3-9975-E305E6994319}" destId="{65C8019F-D897-4F43-9DAF-5B235EA094B0}" srcOrd="3" destOrd="0" presId="urn:microsoft.com/office/officeart/2005/8/layout/cycle8"/>
    <dgm:cxn modelId="{20A75684-CE3E-4ADD-BC68-2B195B473CD4}" type="presParOf" srcId="{DC97345A-0BFD-48A3-9975-E305E6994319}" destId="{7F0C24FA-610B-4557-AC7E-1B228F3661F0}" srcOrd="4" destOrd="0" presId="urn:microsoft.com/office/officeart/2005/8/layout/cycle8"/>
    <dgm:cxn modelId="{4002ED1B-4701-4AD1-B796-7CAF60105928}" type="presParOf" srcId="{DC97345A-0BFD-48A3-9975-E305E6994319}" destId="{B9C1F603-5ABA-4F2B-8B91-18E2F7059D42}" srcOrd="5" destOrd="0" presId="urn:microsoft.com/office/officeart/2005/8/layout/cycle8"/>
    <dgm:cxn modelId="{1EB113A3-5B6B-4C5E-9D98-9D9070F4E421}" type="presParOf" srcId="{DC97345A-0BFD-48A3-9975-E305E6994319}" destId="{6E1C18FD-2F51-41B3-A140-BCD14DE10B1C}" srcOrd="6" destOrd="0" presId="urn:microsoft.com/office/officeart/2005/8/layout/cycle8"/>
    <dgm:cxn modelId="{006B4D7E-70C9-45AA-A783-8E4F3A5DC751}" type="presParOf" srcId="{DC97345A-0BFD-48A3-9975-E305E6994319}" destId="{BC1200E8-3813-447E-BB49-B85970F3D3FE}" srcOrd="7" destOrd="0" presId="urn:microsoft.com/office/officeart/2005/8/layout/cycle8"/>
    <dgm:cxn modelId="{8B8B7234-7AB5-44F0-9D45-320F5F32D729}" type="presParOf" srcId="{DC97345A-0BFD-48A3-9975-E305E6994319}" destId="{07A1FFF6-95E5-4792-998D-35B5C37861F5}" srcOrd="8" destOrd="0" presId="urn:microsoft.com/office/officeart/2005/8/layout/cycle8"/>
    <dgm:cxn modelId="{E6FC36E9-B0E5-45A8-8696-91E499D031DE}" type="presParOf" srcId="{DC97345A-0BFD-48A3-9975-E305E6994319}" destId="{769C5596-FB8A-49B6-99A8-E27939AD5AC1}" srcOrd="9" destOrd="0" presId="urn:microsoft.com/office/officeart/2005/8/layout/cycle8"/>
    <dgm:cxn modelId="{176E650F-4534-4C38-938F-78269677CDDA}" type="presParOf" srcId="{DC97345A-0BFD-48A3-9975-E305E6994319}" destId="{761717BA-448B-4A02-82FF-89376F2A081F}" srcOrd="10" destOrd="0" presId="urn:microsoft.com/office/officeart/2005/8/layout/cycle8"/>
    <dgm:cxn modelId="{EFB4611F-73B4-42E9-8B9C-9A00AC2D8820}" type="presParOf" srcId="{DC97345A-0BFD-48A3-9975-E305E6994319}" destId="{446F079D-335E-457E-A888-721FF015B041}" srcOrd="11" destOrd="0" presId="urn:microsoft.com/office/officeart/2005/8/layout/cycle8"/>
    <dgm:cxn modelId="{01E7046A-57AD-451E-B419-2E024D3587F9}" type="presParOf" srcId="{DC97345A-0BFD-48A3-9975-E305E6994319}" destId="{01C062AB-6425-48C7-89D8-AC5846488E37}" srcOrd="12" destOrd="0" presId="urn:microsoft.com/office/officeart/2005/8/layout/cycle8"/>
    <dgm:cxn modelId="{BB438129-2C1B-4AB6-A202-6AF70EC32A1C}" type="presParOf" srcId="{DC97345A-0BFD-48A3-9975-E305E6994319}" destId="{B3BE2912-4224-4B63-BFC6-AE448F0B8932}" srcOrd="13" destOrd="0" presId="urn:microsoft.com/office/officeart/2005/8/layout/cycle8"/>
    <dgm:cxn modelId="{CDC0FC2B-C303-4F0E-872D-C6584C83FEB8}" type="presParOf" srcId="{DC97345A-0BFD-48A3-9975-E305E6994319}" destId="{CD4A2661-16D8-4240-853F-964B9EEFA1E9}" srcOrd="14" destOrd="0" presId="urn:microsoft.com/office/officeart/2005/8/layout/cycle8"/>
    <dgm:cxn modelId="{A07C72F2-8D78-4076-871A-7FB40DC1915F}" type="presParOf" srcId="{DC97345A-0BFD-48A3-9975-E305E6994319}" destId="{4785F551-39DF-401D-B06F-E2EF2298E0DB}" srcOrd="15" destOrd="0" presId="urn:microsoft.com/office/officeart/2005/8/layout/cycle8"/>
    <dgm:cxn modelId="{D3840C64-E0A9-42AC-973F-CE87CC106D03}" type="presParOf" srcId="{DC97345A-0BFD-48A3-9975-E305E6994319}" destId="{04F5E2D1-8622-4779-B26C-62B807DE686F}" srcOrd="16" destOrd="0" presId="urn:microsoft.com/office/officeart/2005/8/layout/cycle8"/>
    <dgm:cxn modelId="{C9B2F6F6-D474-489C-BF0C-307218CA00A1}" type="presParOf" srcId="{DC97345A-0BFD-48A3-9975-E305E6994319}" destId="{C6F92391-465F-4BD6-B0EA-6FD5C71986C4}" srcOrd="17" destOrd="0" presId="urn:microsoft.com/office/officeart/2005/8/layout/cycle8"/>
    <dgm:cxn modelId="{C6F5FE99-5A8C-4165-8DE0-A9C2712C0A42}" type="presParOf" srcId="{DC97345A-0BFD-48A3-9975-E305E6994319}" destId="{E2A3A7C8-FD15-4F04-A011-A15FDB3CA4FA}" srcOrd="18" destOrd="0" presId="urn:microsoft.com/office/officeart/2005/8/layout/cycle8"/>
    <dgm:cxn modelId="{0F4D6148-D2FF-4297-867F-9AED35721FA2}" type="presParOf" srcId="{DC97345A-0BFD-48A3-9975-E305E6994319}" destId="{23A57890-59FE-4393-B147-1F0BBB2F025B}" srcOrd="19" destOrd="0" presId="urn:microsoft.com/office/officeart/2005/8/layout/cycle8"/>
    <dgm:cxn modelId="{6F069B46-3EFA-43A3-A067-1D269F32EE48}" type="presParOf" srcId="{DC97345A-0BFD-48A3-9975-E305E6994319}" destId="{816DDD9D-1802-49E5-AC97-632C821E04F2}" srcOrd="20" destOrd="0" presId="urn:microsoft.com/office/officeart/2005/8/layout/cycle8"/>
    <dgm:cxn modelId="{DA5FFEBC-F364-41CF-953C-D636A8E0101C}" type="presParOf" srcId="{DC97345A-0BFD-48A3-9975-E305E6994319}" destId="{1A5B62D2-A6E9-464D-B7F1-BAA787940CA1}" srcOrd="21" destOrd="0" presId="urn:microsoft.com/office/officeart/2005/8/layout/cycle8"/>
    <dgm:cxn modelId="{83AFC3E0-CCB2-4867-B7D1-D80BF9FD215A}" type="presParOf" srcId="{DC97345A-0BFD-48A3-9975-E305E6994319}" destId="{47537980-1770-407A-8912-D6DDAF177213}" srcOrd="22" destOrd="0" presId="urn:microsoft.com/office/officeart/2005/8/layout/cycle8"/>
    <dgm:cxn modelId="{A1A9BBCF-4E8E-490B-B5A9-F4771CE396DE}" type="presParOf" srcId="{DC97345A-0BFD-48A3-9975-E305E6994319}" destId="{7C149E14-A72C-407B-B05B-17C599757D28}" srcOrd="23" destOrd="0" presId="urn:microsoft.com/office/officeart/2005/8/layout/cycle8"/>
    <dgm:cxn modelId="{4CC08511-78B7-4C14-A1B0-4AD8ED9A9F2E}" type="presParOf" srcId="{DC97345A-0BFD-48A3-9975-E305E6994319}" destId="{D26625F7-8FA3-42DF-BDF9-1C7E1226A369}" srcOrd="2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88992D-E311-4E52-B30E-ECEC2F3D630D}">
      <dsp:nvSpPr>
        <dsp:cNvPr id="0" name=""/>
        <dsp:cNvSpPr/>
      </dsp:nvSpPr>
      <dsp:spPr>
        <a:xfrm>
          <a:off x="2692503" y="295952"/>
          <a:ext cx="3900686" cy="4315968"/>
        </a:xfrm>
        <a:prstGeom prst="pie">
          <a:avLst>
            <a:gd name="adj1" fmla="val 16200000"/>
            <a:gd name="adj2" fmla="val 2052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t" anchorCtr="0">
          <a:noAutofit/>
        </a:bodyPr>
        <a:lstStyle/>
        <a:p>
          <a:pPr marL="0" lvl="0" indent="0" algn="l" defTabSz="355600">
            <a:lnSpc>
              <a:spcPct val="90000"/>
            </a:lnSpc>
            <a:spcBef>
              <a:spcPct val="0"/>
            </a:spcBef>
            <a:spcAft>
              <a:spcPct val="35000"/>
            </a:spcAft>
            <a:buNone/>
          </a:pPr>
          <a:r>
            <a:rPr lang="en-GB" sz="800" kern="1200" dirty="0">
              <a:solidFill>
                <a:schemeClr val="bg1"/>
              </a:solidFill>
              <a:latin typeface="Times New Roman" panose="02020603050405020304" pitchFamily="18" charset="0"/>
              <a:cs typeface="Times New Roman" panose="02020603050405020304" pitchFamily="18" charset="0"/>
            </a:rPr>
            <a:t>Total estimated budget: £11000</a:t>
          </a:r>
          <a:endParaRPr lang="en-US" sz="800" kern="1200" dirty="0">
            <a:solidFill>
              <a:schemeClr val="bg1"/>
            </a:solidFill>
            <a:latin typeface="Times New Roman" panose="02020603050405020304" pitchFamily="18" charset="0"/>
            <a:cs typeface="Times New Roman" panose="02020603050405020304" pitchFamily="18" charset="0"/>
          </a:endParaRPr>
        </a:p>
        <a:p>
          <a:pPr marL="57150" lvl="1" indent="-57150" algn="l" defTabSz="355600">
            <a:lnSpc>
              <a:spcPct val="90000"/>
            </a:lnSpc>
            <a:spcBef>
              <a:spcPct val="0"/>
            </a:spcBef>
            <a:spcAft>
              <a:spcPct val="15000"/>
            </a:spcAft>
            <a:buChar char="•"/>
          </a:pPr>
          <a:r>
            <a:rPr lang="en-GB" sz="800" kern="1200" dirty="0">
              <a:solidFill>
                <a:schemeClr val="bg1"/>
              </a:solidFill>
              <a:latin typeface="Times New Roman" panose="02020603050405020304" pitchFamily="18" charset="0"/>
              <a:cs typeface="Times New Roman" panose="02020603050405020304" pitchFamily="18" charset="0"/>
            </a:rPr>
            <a:t>Cost of venue hired: £5000</a:t>
          </a:r>
          <a:endParaRPr lang="en-US" sz="800" kern="1200" dirty="0">
            <a:solidFill>
              <a:schemeClr val="bg1"/>
            </a:solidFill>
            <a:latin typeface="Times New Roman" panose="02020603050405020304" pitchFamily="18" charset="0"/>
            <a:cs typeface="Times New Roman" panose="02020603050405020304" pitchFamily="18" charset="0"/>
          </a:endParaRPr>
        </a:p>
        <a:p>
          <a:pPr marL="57150" lvl="1" indent="-57150" algn="l" defTabSz="355600">
            <a:lnSpc>
              <a:spcPct val="90000"/>
            </a:lnSpc>
            <a:spcBef>
              <a:spcPct val="0"/>
            </a:spcBef>
            <a:spcAft>
              <a:spcPct val="15000"/>
            </a:spcAft>
            <a:buChar char="•"/>
          </a:pPr>
          <a:r>
            <a:rPr lang="en-GB" sz="800" kern="1200" dirty="0">
              <a:solidFill>
                <a:schemeClr val="bg1"/>
              </a:solidFill>
              <a:latin typeface="Times New Roman" panose="02020603050405020304" pitchFamily="18" charset="0"/>
              <a:cs typeface="Times New Roman" panose="02020603050405020304" pitchFamily="18" charset="0"/>
            </a:rPr>
            <a:t>Marketing costs: £1500</a:t>
          </a:r>
          <a:endParaRPr lang="en-US" sz="800" kern="1200" dirty="0">
            <a:solidFill>
              <a:schemeClr val="bg1"/>
            </a:solidFill>
            <a:latin typeface="Times New Roman" panose="02020603050405020304" pitchFamily="18" charset="0"/>
            <a:cs typeface="Times New Roman" panose="02020603050405020304" pitchFamily="18" charset="0"/>
          </a:endParaRPr>
        </a:p>
        <a:p>
          <a:pPr marL="57150" lvl="1" indent="-57150" algn="l" defTabSz="355600">
            <a:lnSpc>
              <a:spcPct val="90000"/>
            </a:lnSpc>
            <a:spcBef>
              <a:spcPct val="0"/>
            </a:spcBef>
            <a:spcAft>
              <a:spcPct val="15000"/>
            </a:spcAft>
            <a:buChar char="•"/>
          </a:pPr>
          <a:r>
            <a:rPr lang="en-GB" sz="800" kern="1200" dirty="0">
              <a:solidFill>
                <a:schemeClr val="bg1"/>
              </a:solidFill>
              <a:latin typeface="Times New Roman" panose="02020603050405020304" pitchFamily="18" charset="0"/>
              <a:cs typeface="Times New Roman" panose="02020603050405020304" pitchFamily="18" charset="0"/>
            </a:rPr>
            <a:t>AV Equipment costs: £2000</a:t>
          </a:r>
          <a:endParaRPr lang="en-US" sz="800" kern="1200" dirty="0">
            <a:solidFill>
              <a:schemeClr val="bg1"/>
            </a:solidFill>
            <a:latin typeface="Times New Roman" panose="02020603050405020304" pitchFamily="18" charset="0"/>
            <a:cs typeface="Times New Roman" panose="02020603050405020304" pitchFamily="18" charset="0"/>
          </a:endParaRPr>
        </a:p>
        <a:p>
          <a:pPr marL="57150" lvl="1" indent="-57150" algn="l" defTabSz="355600">
            <a:lnSpc>
              <a:spcPct val="90000"/>
            </a:lnSpc>
            <a:spcBef>
              <a:spcPct val="0"/>
            </a:spcBef>
            <a:spcAft>
              <a:spcPct val="15000"/>
            </a:spcAft>
            <a:buChar char="•"/>
          </a:pPr>
          <a:r>
            <a:rPr lang="en-GB" sz="800" kern="1200" dirty="0">
              <a:solidFill>
                <a:schemeClr val="bg1"/>
              </a:solidFill>
              <a:latin typeface="Times New Roman" panose="02020603050405020304" pitchFamily="18" charset="0"/>
              <a:cs typeface="Times New Roman" panose="02020603050405020304" pitchFamily="18" charset="0"/>
            </a:rPr>
            <a:t>Catering costs: £1000</a:t>
          </a:r>
          <a:endParaRPr lang="en-US" sz="800" kern="1200" dirty="0">
            <a:solidFill>
              <a:schemeClr val="bg1"/>
            </a:solidFill>
            <a:latin typeface="Times New Roman" panose="02020603050405020304" pitchFamily="18" charset="0"/>
            <a:cs typeface="Times New Roman" panose="02020603050405020304" pitchFamily="18" charset="0"/>
          </a:endParaRPr>
        </a:p>
        <a:p>
          <a:pPr marL="57150" lvl="1" indent="-57150" algn="l" defTabSz="355600">
            <a:lnSpc>
              <a:spcPct val="90000"/>
            </a:lnSpc>
            <a:spcBef>
              <a:spcPct val="0"/>
            </a:spcBef>
            <a:spcAft>
              <a:spcPct val="15000"/>
            </a:spcAft>
            <a:buChar char="•"/>
          </a:pPr>
          <a:r>
            <a:rPr lang="en-GB" sz="800" kern="1200" dirty="0">
              <a:solidFill>
                <a:schemeClr val="bg1"/>
              </a:solidFill>
              <a:latin typeface="Times New Roman" panose="02020603050405020304" pitchFamily="18" charset="0"/>
              <a:cs typeface="Times New Roman" panose="02020603050405020304" pitchFamily="18" charset="0"/>
            </a:rPr>
            <a:t>Staff costs: £1000</a:t>
          </a:r>
          <a:endParaRPr lang="en-US" sz="800" kern="1200" dirty="0">
            <a:solidFill>
              <a:schemeClr val="bg1"/>
            </a:solidFill>
            <a:latin typeface="Times New Roman" panose="02020603050405020304" pitchFamily="18" charset="0"/>
            <a:cs typeface="Times New Roman" panose="02020603050405020304" pitchFamily="18" charset="0"/>
          </a:endParaRPr>
        </a:p>
        <a:p>
          <a:pPr marL="57150" lvl="1" indent="-57150" algn="l" defTabSz="355600">
            <a:lnSpc>
              <a:spcPct val="90000"/>
            </a:lnSpc>
            <a:spcBef>
              <a:spcPct val="0"/>
            </a:spcBef>
            <a:spcAft>
              <a:spcPct val="15000"/>
            </a:spcAft>
            <a:buChar char="•"/>
          </a:pPr>
          <a:r>
            <a:rPr lang="en-GB" sz="800" kern="1200" dirty="0">
              <a:solidFill>
                <a:schemeClr val="bg1"/>
              </a:solidFill>
              <a:latin typeface="Times New Roman" panose="02020603050405020304" pitchFamily="18" charset="0"/>
              <a:cs typeface="Times New Roman" panose="02020603050405020304" pitchFamily="18" charset="0"/>
            </a:rPr>
            <a:t>Miscellaneous: £500</a:t>
          </a:r>
          <a:endParaRPr lang="en-US" sz="800" kern="1200" dirty="0">
            <a:solidFill>
              <a:schemeClr val="bg1"/>
            </a:solidFill>
            <a:latin typeface="Times New Roman" panose="02020603050405020304" pitchFamily="18" charset="0"/>
            <a:cs typeface="Times New Roman" panose="02020603050405020304" pitchFamily="18" charset="0"/>
          </a:endParaRPr>
        </a:p>
      </dsp:txBody>
      <dsp:txXfrm>
        <a:off x="4727361" y="1021445"/>
        <a:ext cx="1253791" cy="924850"/>
      </dsp:txXfrm>
    </dsp:sp>
    <dsp:sp modelId="{7F0C24FA-610B-4557-AC7E-1B228F3661F0}">
      <dsp:nvSpPr>
        <dsp:cNvPr id="0" name=""/>
        <dsp:cNvSpPr/>
      </dsp:nvSpPr>
      <dsp:spPr>
        <a:xfrm>
          <a:off x="2721448" y="-121761"/>
          <a:ext cx="3857397" cy="5402729"/>
        </a:xfrm>
        <a:prstGeom prst="pie">
          <a:avLst>
            <a:gd name="adj1" fmla="val 20520000"/>
            <a:gd name="adj2" fmla="val 324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bg1"/>
              </a:solidFill>
              <a:latin typeface="Times New Roman" panose="02020603050405020304" pitchFamily="18" charset="0"/>
              <a:cs typeface="Times New Roman" panose="02020603050405020304" pitchFamily="18" charset="0"/>
            </a:rPr>
            <a:t>The overall cost of the event: £11000</a:t>
          </a:r>
          <a:endParaRPr lang="en-US" sz="1400" kern="1200" dirty="0">
            <a:solidFill>
              <a:schemeClr val="bg1"/>
            </a:solidFill>
            <a:latin typeface="Times New Roman" panose="02020603050405020304" pitchFamily="18" charset="0"/>
            <a:cs typeface="Times New Roman" panose="02020603050405020304" pitchFamily="18" charset="0"/>
          </a:endParaRPr>
        </a:p>
      </dsp:txBody>
      <dsp:txXfrm>
        <a:off x="5205795" y="2346771"/>
        <a:ext cx="1148034" cy="1286364"/>
      </dsp:txXfrm>
    </dsp:sp>
    <dsp:sp modelId="{07A1FFF6-95E5-4792-998D-35B5C37861F5}">
      <dsp:nvSpPr>
        <dsp:cNvPr id="0" name=""/>
        <dsp:cNvSpPr/>
      </dsp:nvSpPr>
      <dsp:spPr>
        <a:xfrm>
          <a:off x="2424233" y="481949"/>
          <a:ext cx="4315968" cy="4315968"/>
        </a:xfrm>
        <a:prstGeom prst="pie">
          <a:avLst>
            <a:gd name="adj1" fmla="val 3240000"/>
            <a:gd name="adj2" fmla="val 756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t" anchorCtr="0">
          <a:noAutofit/>
        </a:bodyPr>
        <a:lstStyle/>
        <a:p>
          <a:pPr marL="0" lvl="0" indent="0" algn="l" defTabSz="444500">
            <a:lnSpc>
              <a:spcPct val="90000"/>
            </a:lnSpc>
            <a:spcBef>
              <a:spcPct val="0"/>
            </a:spcBef>
            <a:spcAft>
              <a:spcPct val="35000"/>
            </a:spcAft>
            <a:buNone/>
          </a:pPr>
          <a:r>
            <a:rPr lang="en-GB" sz="1000" kern="1200" dirty="0">
              <a:solidFill>
                <a:schemeClr val="bg1"/>
              </a:solidFill>
              <a:latin typeface="Times New Roman" panose="02020603050405020304" pitchFamily="18" charset="0"/>
              <a:cs typeface="Times New Roman" panose="02020603050405020304" pitchFamily="18" charset="0"/>
            </a:rPr>
            <a:t>Revenue streams</a:t>
          </a:r>
          <a:endParaRPr lang="en-US" sz="1000" kern="1200" dirty="0">
            <a:solidFill>
              <a:schemeClr val="bg1"/>
            </a:solidFill>
            <a:latin typeface="Times New Roman" panose="02020603050405020304" pitchFamily="18" charset="0"/>
            <a:cs typeface="Times New Roman" panose="02020603050405020304" pitchFamily="18" charset="0"/>
          </a:endParaRPr>
        </a:p>
        <a:p>
          <a:pPr marL="57150" lvl="1" indent="-57150" algn="l" defTabSz="444500">
            <a:lnSpc>
              <a:spcPct val="90000"/>
            </a:lnSpc>
            <a:spcBef>
              <a:spcPct val="0"/>
            </a:spcBef>
            <a:spcAft>
              <a:spcPct val="15000"/>
            </a:spcAft>
            <a:buChar char="•"/>
          </a:pPr>
          <a:r>
            <a:rPr lang="en-GB" sz="1000" kern="1200" dirty="0">
              <a:solidFill>
                <a:schemeClr val="bg1"/>
              </a:solidFill>
              <a:latin typeface="Times New Roman" panose="02020603050405020304" pitchFamily="18" charset="0"/>
              <a:cs typeface="Times New Roman" panose="02020603050405020304" pitchFamily="18" charset="0"/>
            </a:rPr>
            <a:t>Cultural event Grant from Welsh Govt: £8000</a:t>
          </a:r>
          <a:endParaRPr lang="en-US" sz="1000" kern="1200" dirty="0">
            <a:solidFill>
              <a:schemeClr val="bg1"/>
            </a:solidFill>
            <a:latin typeface="Times New Roman" panose="02020603050405020304" pitchFamily="18" charset="0"/>
            <a:cs typeface="Times New Roman" panose="02020603050405020304" pitchFamily="18" charset="0"/>
          </a:endParaRPr>
        </a:p>
        <a:p>
          <a:pPr marL="57150" lvl="1" indent="-57150" algn="l" defTabSz="444500">
            <a:lnSpc>
              <a:spcPct val="90000"/>
            </a:lnSpc>
            <a:spcBef>
              <a:spcPct val="0"/>
            </a:spcBef>
            <a:spcAft>
              <a:spcPct val="15000"/>
            </a:spcAft>
            <a:buChar char="•"/>
          </a:pPr>
          <a:r>
            <a:rPr lang="en-GB" sz="1000" kern="1200" dirty="0">
              <a:solidFill>
                <a:schemeClr val="bg1"/>
              </a:solidFill>
              <a:latin typeface="Times New Roman" panose="02020603050405020304" pitchFamily="18" charset="0"/>
              <a:cs typeface="Times New Roman" panose="02020603050405020304" pitchFamily="18" charset="0"/>
            </a:rPr>
            <a:t>Sponsorships: £3000</a:t>
          </a:r>
          <a:endParaRPr lang="en-US" sz="1000" kern="1200" dirty="0">
            <a:solidFill>
              <a:schemeClr val="bg1"/>
            </a:solidFill>
            <a:latin typeface="Times New Roman" panose="02020603050405020304" pitchFamily="18" charset="0"/>
            <a:cs typeface="Times New Roman" panose="02020603050405020304" pitchFamily="18" charset="0"/>
          </a:endParaRPr>
        </a:p>
        <a:p>
          <a:pPr marL="57150" lvl="1" indent="-57150" algn="l" defTabSz="444500">
            <a:lnSpc>
              <a:spcPct val="90000"/>
            </a:lnSpc>
            <a:spcBef>
              <a:spcPct val="0"/>
            </a:spcBef>
            <a:spcAft>
              <a:spcPct val="15000"/>
            </a:spcAft>
            <a:buChar char="•"/>
          </a:pPr>
          <a:r>
            <a:rPr lang="en-GB" sz="1000" kern="1200" dirty="0">
              <a:solidFill>
                <a:schemeClr val="bg1"/>
              </a:solidFill>
              <a:latin typeface="Times New Roman" panose="02020603050405020304" pitchFamily="18" charset="0"/>
              <a:cs typeface="Times New Roman" panose="02020603050405020304" pitchFamily="18" charset="0"/>
            </a:rPr>
            <a:t>Ticket Sales: £6000</a:t>
          </a:r>
          <a:endParaRPr lang="en-US" sz="1000" kern="1200" dirty="0">
            <a:solidFill>
              <a:schemeClr val="bg1"/>
            </a:solidFill>
            <a:latin typeface="Times New Roman" panose="02020603050405020304" pitchFamily="18" charset="0"/>
            <a:cs typeface="Times New Roman" panose="02020603050405020304" pitchFamily="18" charset="0"/>
          </a:endParaRPr>
        </a:p>
        <a:p>
          <a:pPr marL="57150" lvl="1" indent="-57150" algn="l" defTabSz="444500">
            <a:lnSpc>
              <a:spcPct val="90000"/>
            </a:lnSpc>
            <a:spcBef>
              <a:spcPct val="0"/>
            </a:spcBef>
            <a:spcAft>
              <a:spcPct val="15000"/>
            </a:spcAft>
            <a:buChar char="•"/>
          </a:pPr>
          <a:r>
            <a:rPr lang="en-GB" sz="1000" kern="1200" dirty="0">
              <a:solidFill>
                <a:schemeClr val="bg1"/>
              </a:solidFill>
              <a:latin typeface="Times New Roman" panose="02020603050405020304" pitchFamily="18" charset="0"/>
              <a:cs typeface="Times New Roman" panose="02020603050405020304" pitchFamily="18" charset="0"/>
            </a:rPr>
            <a:t>Merchandise sales: </a:t>
          </a:r>
          <a:r>
            <a:rPr lang="en-GB" sz="1000" kern="1200" dirty="0">
              <a:solidFill>
                <a:schemeClr val="bg1"/>
              </a:solidFill>
            </a:rPr>
            <a:t>£3000</a:t>
          </a:r>
          <a:endParaRPr lang="en-US" sz="1000" kern="1200" dirty="0">
            <a:solidFill>
              <a:schemeClr val="bg1"/>
            </a:solidFill>
          </a:endParaRPr>
        </a:p>
      </dsp:txBody>
      <dsp:txXfrm>
        <a:off x="3965650" y="3513404"/>
        <a:ext cx="1233133" cy="1130372"/>
      </dsp:txXfrm>
    </dsp:sp>
    <dsp:sp modelId="{01C062AB-6425-48C7-89D8-AC5846488E37}">
      <dsp:nvSpPr>
        <dsp:cNvPr id="0" name=""/>
        <dsp:cNvSpPr/>
      </dsp:nvSpPr>
      <dsp:spPr>
        <a:xfrm>
          <a:off x="2326610" y="411044"/>
          <a:ext cx="4315968" cy="4315968"/>
        </a:xfrm>
        <a:prstGeom prst="pie">
          <a:avLst>
            <a:gd name="adj1" fmla="val 7560000"/>
            <a:gd name="adj2" fmla="val 1188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Times New Roman" panose="02020603050405020304" pitchFamily="18" charset="0"/>
              <a:cs typeface="Times New Roman" panose="02020603050405020304" pitchFamily="18" charset="0"/>
            </a:rPr>
            <a:t>Total revenue earned: £20000</a:t>
          </a:r>
          <a:endParaRPr lang="en-US" sz="1500" kern="1200" dirty="0">
            <a:solidFill>
              <a:schemeClr val="bg1"/>
            </a:solidFill>
            <a:latin typeface="Times New Roman" panose="02020603050405020304" pitchFamily="18" charset="0"/>
            <a:cs typeface="Times New Roman" panose="02020603050405020304" pitchFamily="18" charset="0"/>
          </a:endParaRPr>
        </a:p>
      </dsp:txBody>
      <dsp:txXfrm>
        <a:off x="2578375" y="2383031"/>
        <a:ext cx="1284514" cy="1027611"/>
      </dsp:txXfrm>
    </dsp:sp>
    <dsp:sp modelId="{04F5E2D1-8622-4779-B26C-62B807DE686F}">
      <dsp:nvSpPr>
        <dsp:cNvPr id="0" name=""/>
        <dsp:cNvSpPr/>
      </dsp:nvSpPr>
      <dsp:spPr>
        <a:xfrm>
          <a:off x="2343383" y="295952"/>
          <a:ext cx="4356409" cy="4315968"/>
        </a:xfrm>
        <a:prstGeom prst="pie">
          <a:avLst>
            <a:gd name="adj1" fmla="val 11880000"/>
            <a:gd name="adj2" fmla="val 1620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solidFill>
                <a:schemeClr val="bg1"/>
              </a:solidFill>
              <a:latin typeface="Times New Roman" panose="02020603050405020304" pitchFamily="18" charset="0"/>
              <a:cs typeface="Times New Roman" panose="02020603050405020304" pitchFamily="18" charset="0"/>
            </a:rPr>
            <a:t>Expected profitability: (£20000-£11000) = £9000. </a:t>
          </a:r>
          <a:endParaRPr lang="en-US" sz="1500" kern="1200" dirty="0">
            <a:solidFill>
              <a:schemeClr val="bg1"/>
            </a:solidFill>
            <a:latin typeface="Times New Roman" panose="02020603050405020304" pitchFamily="18" charset="0"/>
            <a:cs typeface="Times New Roman" panose="02020603050405020304" pitchFamily="18" charset="0"/>
          </a:endParaRPr>
        </a:p>
      </dsp:txBody>
      <dsp:txXfrm>
        <a:off x="3026925" y="1021445"/>
        <a:ext cx="1400274" cy="924850"/>
      </dsp:txXfrm>
    </dsp:sp>
    <dsp:sp modelId="{816DDD9D-1802-49E5-AC97-632C821E04F2}">
      <dsp:nvSpPr>
        <dsp:cNvPr id="0" name=""/>
        <dsp:cNvSpPr/>
      </dsp:nvSpPr>
      <dsp:spPr>
        <a:xfrm>
          <a:off x="2219045" y="28773"/>
          <a:ext cx="4850326" cy="4850326"/>
        </a:xfrm>
        <a:prstGeom prst="circularArrow">
          <a:avLst>
            <a:gd name="adj1" fmla="val 5085"/>
            <a:gd name="adj2" fmla="val 327528"/>
            <a:gd name="adj3" fmla="val 20192361"/>
            <a:gd name="adj4" fmla="val 16200324"/>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A5B62D2-A6E9-464D-B7F1-BAA787940CA1}">
      <dsp:nvSpPr>
        <dsp:cNvPr id="0" name=""/>
        <dsp:cNvSpPr/>
      </dsp:nvSpPr>
      <dsp:spPr>
        <a:xfrm>
          <a:off x="2327465" y="148728"/>
          <a:ext cx="4649377" cy="4850326"/>
        </a:xfrm>
        <a:prstGeom prst="circularArrow">
          <a:avLst>
            <a:gd name="adj1" fmla="val 5085"/>
            <a:gd name="adj2" fmla="val 327528"/>
            <a:gd name="adj3" fmla="val 2912753"/>
            <a:gd name="adj4" fmla="val 20519953"/>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7537980-1770-407A-8912-D6DDAF177213}">
      <dsp:nvSpPr>
        <dsp:cNvPr id="0" name=""/>
        <dsp:cNvSpPr/>
      </dsp:nvSpPr>
      <dsp:spPr>
        <a:xfrm>
          <a:off x="2157054" y="214949"/>
          <a:ext cx="4850326" cy="4850326"/>
        </a:xfrm>
        <a:prstGeom prst="circularArrow">
          <a:avLst>
            <a:gd name="adj1" fmla="val 5085"/>
            <a:gd name="adj2" fmla="val 327528"/>
            <a:gd name="adj3" fmla="val 7232777"/>
            <a:gd name="adj4" fmla="val 3239695"/>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C149E14-A72C-407B-B05B-17C599757D28}">
      <dsp:nvSpPr>
        <dsp:cNvPr id="0" name=""/>
        <dsp:cNvSpPr/>
      </dsp:nvSpPr>
      <dsp:spPr>
        <a:xfrm>
          <a:off x="2059133" y="143827"/>
          <a:ext cx="4850326" cy="4850326"/>
        </a:xfrm>
        <a:prstGeom prst="circularArrow">
          <a:avLst>
            <a:gd name="adj1" fmla="val 5085"/>
            <a:gd name="adj2" fmla="val 327528"/>
            <a:gd name="adj3" fmla="val 11552519"/>
            <a:gd name="adj4" fmla="val 7559718"/>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26625F7-8FA3-42DF-BDF9-1C7E1226A369}">
      <dsp:nvSpPr>
        <dsp:cNvPr id="0" name=""/>
        <dsp:cNvSpPr/>
      </dsp:nvSpPr>
      <dsp:spPr>
        <a:xfrm>
          <a:off x="2096458" y="28773"/>
          <a:ext cx="4850326" cy="4850326"/>
        </a:xfrm>
        <a:prstGeom prst="circularArrow">
          <a:avLst>
            <a:gd name="adj1" fmla="val 5085"/>
            <a:gd name="adj2" fmla="val 327528"/>
            <a:gd name="adj3" fmla="val 15872148"/>
            <a:gd name="adj4" fmla="val 11880111"/>
            <a:gd name="adj5" fmla="val 593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962D0E0-02CF-422E-85FA-E84174B1EBE1}"/>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EF439AD9-A1E3-481A-A412-1F6E935A916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D1E9787-9D06-483C-9D64-677EF109AE33}" type="datetime1">
              <a:rPr lang="en-GB" smtClean="0"/>
              <a:t>19/05/2025</a:t>
            </a:fld>
            <a:endParaRPr lang="en-GB"/>
          </a:p>
        </p:txBody>
      </p:sp>
      <p:sp>
        <p:nvSpPr>
          <p:cNvPr id="4" name="Footer Placeholder 3">
            <a:extLst>
              <a:ext uri="{FF2B5EF4-FFF2-40B4-BE49-F238E27FC236}">
                <a16:creationId xmlns:a16="http://schemas.microsoft.com/office/drawing/2014/main" id="{9100D4E0-28F6-4CEE-88CE-076C8AD9AA4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6594F56-0106-42CC-B49D-EB4DB822F02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7F05583-450B-4EF1-BEF6-F86CDD230767}" type="slidenum">
              <a:rPr lang="en-GB" smtClean="0"/>
              <a:t>‹#›</a:t>
            </a:fld>
            <a:endParaRPr lang="en-GB"/>
          </a:p>
        </p:txBody>
      </p:sp>
    </p:spTree>
    <p:extLst>
      <p:ext uri="{BB962C8B-B14F-4D97-AF65-F5344CB8AC3E}">
        <p14:creationId xmlns:p14="http://schemas.microsoft.com/office/powerpoint/2010/main" val="49392703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8078A1-F7F5-4500-B334-F4DA7AFCF58B}" type="datetime1">
              <a:rPr lang="en-GB" noProof="0" smtClean="0"/>
              <a:t>19/05/2025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328838-2C03-4976-BDC9-2F82561E874A}" type="slidenum">
              <a:rPr lang="en-GB" noProof="0" smtClean="0"/>
              <a:t>‹#›</a:t>
            </a:fld>
            <a:endParaRPr lang="en-GB" noProof="0"/>
          </a:p>
        </p:txBody>
      </p:sp>
    </p:spTree>
    <p:extLst>
      <p:ext uri="{BB962C8B-B14F-4D97-AF65-F5344CB8AC3E}">
        <p14:creationId xmlns:p14="http://schemas.microsoft.com/office/powerpoint/2010/main" val="138334419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C328838-2C03-4976-BDC9-2F82561E874A}" type="slidenum">
              <a:rPr lang="en-GB" smtClean="0"/>
              <a:t>1</a:t>
            </a:fld>
            <a:endParaRPr lang="en-GB"/>
          </a:p>
        </p:txBody>
      </p:sp>
    </p:spTree>
    <p:extLst>
      <p:ext uri="{BB962C8B-B14F-4D97-AF65-F5344CB8AC3E}">
        <p14:creationId xmlns:p14="http://schemas.microsoft.com/office/powerpoint/2010/main" val="588064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C328838-2C03-4976-BDC9-2F82561E874A}" type="slidenum">
              <a:rPr lang="en-GB" smtClean="0"/>
              <a:t>2</a:t>
            </a:fld>
            <a:endParaRPr lang="en-GB"/>
          </a:p>
        </p:txBody>
      </p:sp>
    </p:spTree>
    <p:extLst>
      <p:ext uri="{BB962C8B-B14F-4D97-AF65-F5344CB8AC3E}">
        <p14:creationId xmlns:p14="http://schemas.microsoft.com/office/powerpoint/2010/main" val="9105716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C328838-2C03-4976-BDC9-2F82561E874A}" type="slidenum">
              <a:rPr lang="en-GB" smtClean="0"/>
              <a:t>3</a:t>
            </a:fld>
            <a:endParaRPr lang="en-GB"/>
          </a:p>
        </p:txBody>
      </p:sp>
    </p:spTree>
    <p:extLst>
      <p:ext uri="{BB962C8B-B14F-4D97-AF65-F5344CB8AC3E}">
        <p14:creationId xmlns:p14="http://schemas.microsoft.com/office/powerpoint/2010/main" val="41156903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C328838-2C03-4976-BDC9-2F82561E874A}" type="slidenum">
              <a:rPr lang="en-GB" smtClean="0"/>
              <a:t>4</a:t>
            </a:fld>
            <a:endParaRPr lang="en-GB"/>
          </a:p>
        </p:txBody>
      </p:sp>
    </p:spTree>
    <p:extLst>
      <p:ext uri="{BB962C8B-B14F-4D97-AF65-F5344CB8AC3E}">
        <p14:creationId xmlns:p14="http://schemas.microsoft.com/office/powerpoint/2010/main" val="106678463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C328838-2C03-4976-BDC9-2F82561E874A}" type="slidenum">
              <a:rPr lang="en-GB" smtClean="0"/>
              <a:t>5</a:t>
            </a:fld>
            <a:endParaRPr lang="en-GB"/>
          </a:p>
        </p:txBody>
      </p:sp>
    </p:spTree>
    <p:extLst>
      <p:ext uri="{BB962C8B-B14F-4D97-AF65-F5344CB8AC3E}">
        <p14:creationId xmlns:p14="http://schemas.microsoft.com/office/powerpoint/2010/main" val="3071947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rtlCol="0" anchor="b">
            <a:normAutofit/>
          </a:bodyPr>
          <a:lstStyle>
            <a:lvl1pPr algn="r">
              <a:defRPr sz="8000"/>
            </a:lvl1pPr>
          </a:lstStyle>
          <a:p>
            <a:pPr rtl="0"/>
            <a:r>
              <a:rPr lang="en-US" noProof="0"/>
              <a:t>Click to edit Master title style</a:t>
            </a:r>
            <a:endParaRPr lang="en-GB" noProof="0"/>
          </a:p>
        </p:txBody>
      </p:sp>
      <p:sp>
        <p:nvSpPr>
          <p:cNvPr id="3" name="Subtitle 2"/>
          <p:cNvSpPr>
            <a:spLocks noGrp="1"/>
          </p:cNvSpPr>
          <p:nvPr>
            <p:ph type="subTitle" idx="1"/>
          </p:nvPr>
        </p:nvSpPr>
        <p:spPr>
          <a:xfrm rot="21420000">
            <a:off x="983062" y="3505209"/>
            <a:ext cx="9755187" cy="550333"/>
          </a:xfrm>
        </p:spPr>
        <p:txBody>
          <a:bodyPr rtlCol="0"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sp>
        <p:nvSpPr>
          <p:cNvPr id="4" name="Date Placeholder 3"/>
          <p:cNvSpPr>
            <a:spLocks noGrp="1"/>
          </p:cNvSpPr>
          <p:nvPr>
            <p:ph type="dt" sz="half" idx="10"/>
          </p:nvPr>
        </p:nvSpPr>
        <p:spPr>
          <a:xfrm rot="21420000">
            <a:off x="4948541" y="4578463"/>
            <a:ext cx="6143653" cy="1163112"/>
          </a:xfrm>
        </p:spPr>
        <p:txBody>
          <a:bodyPr rtlCol="0"/>
          <a:lstStyle>
            <a:lvl1pPr algn="ctr">
              <a:defRPr sz="5400">
                <a:solidFill>
                  <a:schemeClr val="accent1">
                    <a:lumMod val="40000"/>
                    <a:lumOff val="60000"/>
                  </a:schemeClr>
                </a:solidFill>
              </a:defRPr>
            </a:lvl1pPr>
          </a:lstStyle>
          <a:p>
            <a:pPr rtl="0"/>
            <a:fld id="{834BB177-26C3-4AB8-857C-2F92E29091CD}" type="datetime1">
              <a:rPr lang="en-GB" noProof="0" smtClean="0"/>
              <a:t>19/05/2025</a:t>
            </a:fld>
            <a:endParaRPr lang="en-GB" noProof="0"/>
          </a:p>
        </p:txBody>
      </p:sp>
      <p:sp>
        <p:nvSpPr>
          <p:cNvPr id="5" name="Footer Placeholder 4"/>
          <p:cNvSpPr>
            <a:spLocks noGrp="1"/>
          </p:cNvSpPr>
          <p:nvPr>
            <p:ph type="ftr" sz="quarter" idx="11"/>
          </p:nvPr>
        </p:nvSpPr>
        <p:spPr>
          <a:xfrm rot="21420000">
            <a:off x="-9144" y="4882896"/>
            <a:ext cx="4050792" cy="1197864"/>
          </a:xfrm>
        </p:spPr>
        <p:txBody>
          <a:bodyPr vert="horz" lIns="91440" tIns="45720" rIns="91440" bIns="45720" rtlCol="0" anchor="ctr"/>
          <a:lstStyle>
            <a:lvl1pPr algn="r">
              <a:defRPr lang="en-US" sz="5400" dirty="0"/>
            </a:lvl1pPr>
          </a:lstStyle>
          <a:p>
            <a:pPr rtl="0"/>
            <a:endParaRPr lang="en-GB" noProof="0"/>
          </a:p>
        </p:txBody>
      </p:sp>
      <p:sp>
        <p:nvSpPr>
          <p:cNvPr id="6" name="Slide Number Placeholder 5"/>
          <p:cNvSpPr>
            <a:spLocks noGrp="1"/>
          </p:cNvSpPr>
          <p:nvPr>
            <p:ph type="sldNum" sz="quarter" idx="12"/>
          </p:nvPr>
        </p:nvSpPr>
        <p:spPr>
          <a:xfrm rot="21420000">
            <a:off x="9851758" y="3832648"/>
            <a:ext cx="907186" cy="498470"/>
          </a:xfrm>
        </p:spPr>
        <p:txBody>
          <a:bodyPr rtlCol="0"/>
          <a:lstStyle>
            <a:lvl1pPr>
              <a:defRPr sz="2400">
                <a:solidFill>
                  <a:schemeClr val="tx1">
                    <a:lumMod val="75000"/>
                    <a:lumOff val="25000"/>
                  </a:schemeClr>
                </a:solidFill>
              </a:defRPr>
            </a:lvl1pPr>
          </a:lstStyle>
          <a:p>
            <a:pPr rtl="0"/>
            <a:fld id="{6D22F896-40B5-4ADD-8801-0D06FADFA095}" type="slidenum">
              <a:rPr lang="en-GB" noProof="0" smtClean="0"/>
              <a:pPr/>
              <a:t>‹#›</a:t>
            </a:fld>
            <a:endParaRPr lang="en-GB" noProof="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40000"/>
              <a:lumOff val="60000"/>
              <a:alpha val="6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12" name="Content Placeholder 2"/>
          <p:cNvSpPr>
            <a:spLocks noGrp="1"/>
          </p:cNvSpPr>
          <p:nvPr>
            <p:ph sz="quarter" idx="13" hasCustomPrompt="1"/>
          </p:nvPr>
        </p:nvSpPr>
        <p:spPr>
          <a:xfrm>
            <a:off x="685800" y="2063396"/>
            <a:ext cx="10394707" cy="3311189"/>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DC86EA9-B0A0-4B4F-9F84-1D640CA115D1}" type="datetime1">
              <a:rPr lang="en-GB" noProof="0" smtClean="0"/>
              <a:t>19/05/2025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rtlCol="0" anchor="b">
            <a:normAutofit/>
          </a:bodyPr>
          <a:lstStyle>
            <a:lvl1pPr algn="l">
              <a:defRPr sz="5400"/>
            </a:lvl1pPr>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685801" y="3742267"/>
            <a:ext cx="10394707" cy="1639614"/>
          </a:xfrm>
        </p:spPr>
        <p:txBody>
          <a:bodyPr rtlCol="0"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4" name="Date Placeholder 3"/>
          <p:cNvSpPr>
            <a:spLocks noGrp="1"/>
          </p:cNvSpPr>
          <p:nvPr>
            <p:ph type="dt" sz="half" idx="10"/>
          </p:nvPr>
        </p:nvSpPr>
        <p:spPr/>
        <p:txBody>
          <a:bodyPr rtlCol="0"/>
          <a:lstStyle/>
          <a:p>
            <a:pPr rtl="0"/>
            <a:fld id="{7FE783E0-7288-4951-B161-48200421A375}" type="datetime1">
              <a:rPr lang="en-GB" noProof="0" smtClean="0"/>
              <a:t>19/05/2025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rtlCol="0"/>
          <a:lstStyle/>
          <a:p>
            <a:pPr rtl="0"/>
            <a:r>
              <a:rPr lang="en-US" noProof="0"/>
              <a:t>Click to edit Master title style</a:t>
            </a:r>
            <a:endParaRPr lang="en-GB" noProof="0"/>
          </a:p>
        </p:txBody>
      </p:sp>
      <p:sp>
        <p:nvSpPr>
          <p:cNvPr id="12" name="Content Placeholder 2"/>
          <p:cNvSpPr>
            <a:spLocks noGrp="1"/>
          </p:cNvSpPr>
          <p:nvPr>
            <p:ph sz="quarter" idx="13" hasCustomPrompt="1"/>
          </p:nvPr>
        </p:nvSpPr>
        <p:spPr>
          <a:xfrm>
            <a:off x="685800" y="2063396"/>
            <a:ext cx="5088714" cy="3311189"/>
          </a:xfrm>
        </p:spPr>
        <p:txBody>
          <a:bodyPr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3" name="Content Placeholder 3"/>
          <p:cNvSpPr>
            <a:spLocks noGrp="1"/>
          </p:cNvSpPr>
          <p:nvPr>
            <p:ph sz="quarter" idx="14" hasCustomPrompt="1"/>
          </p:nvPr>
        </p:nvSpPr>
        <p:spPr>
          <a:xfrm>
            <a:off x="5993971" y="2063396"/>
            <a:ext cx="5086538" cy="3311189"/>
          </a:xfrm>
        </p:spPr>
        <p:txBody>
          <a:bodyPr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FC91716A-2681-41D8-B154-9A8947AAFD92}" type="datetime1">
              <a:rPr lang="en-GB" noProof="0" smtClean="0"/>
              <a:t>19/05/2025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rtlCol="0"/>
          <a:lstStyle/>
          <a:p>
            <a:pPr rtl="0"/>
            <a:r>
              <a:rPr lang="en-US" noProof="0"/>
              <a:t>Click to edit Master title style</a:t>
            </a:r>
            <a:endParaRPr lang="en-GB" noProof="0"/>
          </a:p>
        </p:txBody>
      </p:sp>
      <p:sp>
        <p:nvSpPr>
          <p:cNvPr id="3" name="Text Placeholder 2"/>
          <p:cNvSpPr>
            <a:spLocks noGrp="1"/>
          </p:cNvSpPr>
          <p:nvPr>
            <p:ph type="body" idx="1" hasCustomPrompt="1"/>
          </p:nvPr>
        </p:nvSpPr>
        <p:spPr>
          <a:xfrm>
            <a:off x="918356" y="2063396"/>
            <a:ext cx="4856158" cy="679994"/>
          </a:xfrm>
        </p:spPr>
        <p:txBody>
          <a:bodyPr rtlCol="0"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2" name="Content Placeholder 3"/>
          <p:cNvSpPr>
            <a:spLocks noGrp="1"/>
          </p:cNvSpPr>
          <p:nvPr>
            <p:ph sz="quarter" idx="13" hasCustomPrompt="1"/>
          </p:nvPr>
        </p:nvSpPr>
        <p:spPr>
          <a:xfrm>
            <a:off x="685802" y="2861733"/>
            <a:ext cx="5088712" cy="2512852"/>
          </a:xfrm>
        </p:spPr>
        <p:txBody>
          <a:bodyPr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hasCustomPrompt="1"/>
          </p:nvPr>
        </p:nvSpPr>
        <p:spPr>
          <a:xfrm>
            <a:off x="6218191" y="2063396"/>
            <a:ext cx="4864491" cy="679994"/>
          </a:xfrm>
        </p:spPr>
        <p:txBody>
          <a:bodyPr rtlCol="0"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3" name="Content Placeholder 5"/>
          <p:cNvSpPr>
            <a:spLocks noGrp="1"/>
          </p:cNvSpPr>
          <p:nvPr>
            <p:ph sz="quarter" idx="14" hasCustomPrompt="1"/>
          </p:nvPr>
        </p:nvSpPr>
        <p:spPr>
          <a:xfrm>
            <a:off x="5993969" y="2861733"/>
            <a:ext cx="5088713" cy="2512852"/>
          </a:xfrm>
        </p:spPr>
        <p:txBody>
          <a:bodyPr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330FE67D-B67F-4056-AE6F-A84AAE3583A7}" type="datetime1">
              <a:rPr lang="en-GB" noProof="0" smtClean="0"/>
              <a:t>19/05/2025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noProof="0"/>
              <a:t>Click to edit Master title style</a:t>
            </a:r>
            <a:endParaRPr lang="en-GB" noProof="0"/>
          </a:p>
        </p:txBody>
      </p:sp>
      <p:sp>
        <p:nvSpPr>
          <p:cNvPr id="3" name="Date Placeholder 2"/>
          <p:cNvSpPr>
            <a:spLocks noGrp="1"/>
          </p:cNvSpPr>
          <p:nvPr>
            <p:ph type="dt" sz="half" idx="10"/>
          </p:nvPr>
        </p:nvSpPr>
        <p:spPr/>
        <p:txBody>
          <a:bodyPr rtlCol="0"/>
          <a:lstStyle/>
          <a:p>
            <a:pPr rtl="0"/>
            <a:fld id="{BB12E041-F76F-4EFF-BBAF-E3F73B325126}" type="datetime1">
              <a:rPr lang="en-GB" noProof="0" smtClean="0"/>
              <a:t>19/05/2025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4F594BBE-B3F2-4A62-BE33-45A7839C7E09}" type="datetime1">
              <a:rPr lang="en-GB" noProof="0" smtClean="0"/>
              <a:t>19/05/2025</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rtlCol="0" anchor="b">
            <a:normAutofit/>
          </a:bodyPr>
          <a:lstStyle>
            <a:lvl1pPr algn="ctr">
              <a:defRPr sz="3600"/>
            </a:lvl1pPr>
          </a:lstStyle>
          <a:p>
            <a:pPr rtl="0"/>
            <a:r>
              <a:rPr lang="en-US" noProof="0"/>
              <a:t>Click to edit Master title style</a:t>
            </a:r>
            <a:endParaRPr lang="en-GB" noProof="0"/>
          </a:p>
        </p:txBody>
      </p:sp>
      <p:sp>
        <p:nvSpPr>
          <p:cNvPr id="10" name="Content Placeholder 2"/>
          <p:cNvSpPr>
            <a:spLocks noGrp="1"/>
          </p:cNvSpPr>
          <p:nvPr>
            <p:ph sz="quarter" idx="13" hasCustomPrompt="1"/>
          </p:nvPr>
        </p:nvSpPr>
        <p:spPr>
          <a:xfrm>
            <a:off x="5046132" y="685800"/>
            <a:ext cx="6034375" cy="4688785"/>
          </a:xfrm>
        </p:spPr>
        <p:txBody>
          <a:bodyPr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hasCustomPrompt="1"/>
          </p:nvPr>
        </p:nvSpPr>
        <p:spPr>
          <a:xfrm>
            <a:off x="693642" y="2709052"/>
            <a:ext cx="4126861" cy="2665533"/>
          </a:xfrm>
        </p:spPr>
        <p:txBody>
          <a:bodyPr rtlCol="0"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E5AE63FD-CA40-4233-930A-CD5ECA7C1DCA}" type="datetime1">
              <a:rPr lang="en-GB" noProof="0" smtClean="0"/>
              <a:t>19/05/2025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rtlCol="0" anchor="b">
            <a:normAutofit/>
          </a:bodyPr>
          <a:lstStyle>
            <a:lvl1pPr algn="ctr">
              <a:defRPr sz="36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hasCustomPrompt="1"/>
          </p:nvPr>
        </p:nvSpPr>
        <p:spPr>
          <a:xfrm>
            <a:off x="685801" y="2709052"/>
            <a:ext cx="6345301" cy="2362481"/>
          </a:xfrm>
        </p:spPr>
        <p:txBody>
          <a:bodyPr rtlCol="0"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C56101A-D1AF-4860-9125-8070B4161BBA}" type="datetime1">
              <a:rPr lang="en-GB" noProof="0" smtClean="0"/>
              <a:t>19/05/2025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rtlCol="0" anchor="b"/>
          <a:lstStyle>
            <a:lvl1pPr>
              <a:defRPr sz="3200"/>
            </a:lvl1pPr>
          </a:lstStyle>
          <a:p>
            <a:pPr rtl="0"/>
            <a:r>
              <a:rPr lang="en-US" noProof="0"/>
              <a:t>Click to edit Master title style</a:t>
            </a:r>
            <a:endParaRPr lang="en-GB" noProof="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rtlCol="0"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a:p>
        </p:txBody>
      </p:sp>
      <p:sp>
        <p:nvSpPr>
          <p:cNvPr id="4" name="Text Placeholder 3"/>
          <p:cNvSpPr>
            <a:spLocks noGrp="1"/>
          </p:cNvSpPr>
          <p:nvPr>
            <p:ph type="body" sz="half" idx="2" hasCustomPrompt="1"/>
          </p:nvPr>
        </p:nvSpPr>
        <p:spPr>
          <a:xfrm>
            <a:off x="685780" y="4702923"/>
            <a:ext cx="10394728" cy="682472"/>
          </a:xfrm>
        </p:spPr>
        <p:txBody>
          <a:bodyPr rtlCol="0"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1D150576-1B7E-467E-8C63-953D237181F1}" type="datetime1">
              <a:rPr lang="en-GB" noProof="0" smtClean="0"/>
              <a:t>19/05/2025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rtlCol="0" anchor="ctr">
            <a:normAutofit/>
          </a:bodyPr>
          <a:lstStyle>
            <a:lvl1pPr algn="ctr">
              <a:defRPr sz="4800"/>
            </a:lvl1pPr>
          </a:lstStyle>
          <a:p>
            <a:pPr rtl="0"/>
            <a:r>
              <a:rPr lang="en-US" noProof="0"/>
              <a:t>Click to edit Master title style</a:t>
            </a:r>
            <a:endParaRPr lang="en-GB" noProof="0"/>
          </a:p>
        </p:txBody>
      </p:sp>
      <p:sp>
        <p:nvSpPr>
          <p:cNvPr id="4" name="Text Placeholder 3"/>
          <p:cNvSpPr>
            <a:spLocks noGrp="1"/>
          </p:cNvSpPr>
          <p:nvPr>
            <p:ph type="body" sz="half" idx="2" hasCustomPrompt="1"/>
          </p:nvPr>
        </p:nvSpPr>
        <p:spPr>
          <a:xfrm>
            <a:off x="685779" y="4106333"/>
            <a:ext cx="10394729" cy="1273606"/>
          </a:xfrm>
        </p:spPr>
        <p:txBody>
          <a:bodyPr rtlCol="0"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68E08EB1-2076-4867-8AF9-6D6F25991853}" type="datetime1">
              <a:rPr lang="en-GB" noProof="0" smtClean="0"/>
              <a:t>19/05/2025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rtlCol="0" anchor="ctr">
            <a:normAutofit/>
          </a:bodyPr>
          <a:lstStyle>
            <a:lvl1pPr algn="ctr">
              <a:defRPr sz="4800"/>
            </a:lvl1pPr>
          </a:lstStyle>
          <a:p>
            <a:pPr rtl="0"/>
            <a:r>
              <a:rPr lang="en-US" noProof="0"/>
              <a:t>Click to edit Master title style</a:t>
            </a:r>
            <a:endParaRPr lang="en-GB" noProof="0"/>
          </a:p>
        </p:txBody>
      </p:sp>
      <p:sp>
        <p:nvSpPr>
          <p:cNvPr id="12" name="Text Placeholder 3"/>
          <p:cNvSpPr>
            <a:spLocks noGrp="1"/>
          </p:cNvSpPr>
          <p:nvPr>
            <p:ph type="body" sz="half" idx="13" hasCustomPrompt="1"/>
          </p:nvPr>
        </p:nvSpPr>
        <p:spPr>
          <a:xfrm>
            <a:off x="1550264" y="3610032"/>
            <a:ext cx="8667956" cy="377768"/>
          </a:xfrm>
        </p:spPr>
        <p:txBody>
          <a:bodyPr rtlCol="0"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4" name="Text Placeholder 3"/>
          <p:cNvSpPr>
            <a:spLocks noGrp="1"/>
          </p:cNvSpPr>
          <p:nvPr>
            <p:ph type="body" sz="half" idx="2" hasCustomPrompt="1"/>
          </p:nvPr>
        </p:nvSpPr>
        <p:spPr>
          <a:xfrm>
            <a:off x="685801" y="4106334"/>
            <a:ext cx="10396882" cy="1268252"/>
          </a:xfrm>
        </p:spPr>
        <p:txBody>
          <a:bodyPr rtlCol="0"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4B316AB1-A6C7-4EC1-9FB9-9FC8A79A1957}" type="datetime1">
              <a:rPr lang="en-GB" noProof="0" smtClean="0"/>
              <a:t>19/05/2025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rtl="0"/>
            <a:r>
              <a:rPr lang="en-GB" sz="8000" noProof="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n-GB"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rtlCol="0" anchor="b">
            <a:normAutofit/>
          </a:bodyPr>
          <a:lstStyle>
            <a:lvl1pPr algn="l">
              <a:defRPr sz="4800"/>
            </a:lvl1pPr>
          </a:lstStyle>
          <a:p>
            <a:pPr rtl="0"/>
            <a:r>
              <a:rPr lang="en-US" noProof="0"/>
              <a:t>Click to edit Master title style</a:t>
            </a:r>
            <a:endParaRPr lang="en-GB" noProof="0"/>
          </a:p>
        </p:txBody>
      </p:sp>
      <p:sp>
        <p:nvSpPr>
          <p:cNvPr id="4" name="Text Placeholder 3"/>
          <p:cNvSpPr>
            <a:spLocks noGrp="1"/>
          </p:cNvSpPr>
          <p:nvPr>
            <p:ph type="body" sz="half" idx="2" hasCustomPrompt="1"/>
          </p:nvPr>
        </p:nvSpPr>
        <p:spPr>
          <a:xfrm>
            <a:off x="685800" y="4247468"/>
            <a:ext cx="10394707" cy="1140644"/>
          </a:xfrm>
        </p:spPr>
        <p:txBody>
          <a:bodyPr rtlCol="0"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Edit Master text styles</a:t>
            </a:r>
          </a:p>
        </p:txBody>
      </p:sp>
      <p:sp>
        <p:nvSpPr>
          <p:cNvPr id="5" name="Date Placeholder 4"/>
          <p:cNvSpPr>
            <a:spLocks noGrp="1"/>
          </p:cNvSpPr>
          <p:nvPr>
            <p:ph type="dt" sz="half" idx="10"/>
          </p:nvPr>
        </p:nvSpPr>
        <p:spPr/>
        <p:txBody>
          <a:bodyPr rtlCol="0"/>
          <a:lstStyle/>
          <a:p>
            <a:pPr rtl="0"/>
            <a:fld id="{EB791E4D-47FA-44F1-84F1-55FA6331D7C8}" type="datetime1">
              <a:rPr lang="en-GB" noProof="0" smtClean="0"/>
              <a:t>19/05/2025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rtlCol="0"/>
          <a:lstStyle>
            <a:lvl1pPr algn="ctr">
              <a:defRPr/>
            </a:lvl1pPr>
          </a:lstStyle>
          <a:p>
            <a:pPr rtl="0"/>
            <a:r>
              <a:rPr lang="en-US" noProof="0"/>
              <a:t>Click to edit Master title style</a:t>
            </a:r>
            <a:endParaRPr lang="en-GB" noProof="0"/>
          </a:p>
        </p:txBody>
      </p:sp>
      <p:sp>
        <p:nvSpPr>
          <p:cNvPr id="7" name="Text Placeholder 2"/>
          <p:cNvSpPr>
            <a:spLocks noGrp="1"/>
          </p:cNvSpPr>
          <p:nvPr>
            <p:ph type="body" idx="1" hasCustomPrompt="1"/>
          </p:nvPr>
        </p:nvSpPr>
        <p:spPr>
          <a:xfrm>
            <a:off x="685802" y="2063395"/>
            <a:ext cx="3310128" cy="576262"/>
          </a:xfrm>
        </p:spPr>
        <p:txBody>
          <a:bodyPr rtlCol="0"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8" name="Text Placeholder 3"/>
          <p:cNvSpPr>
            <a:spLocks noGrp="1"/>
          </p:cNvSpPr>
          <p:nvPr>
            <p:ph type="body" sz="half" idx="15" hasCustomPrompt="1"/>
          </p:nvPr>
        </p:nvSpPr>
        <p:spPr>
          <a:xfrm>
            <a:off x="685802" y="2639658"/>
            <a:ext cx="3310128" cy="273492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9" name="Text Placeholder 4"/>
          <p:cNvSpPr>
            <a:spLocks noGrp="1"/>
          </p:cNvSpPr>
          <p:nvPr>
            <p:ph type="body" sz="quarter" idx="3" hasCustomPrompt="1"/>
          </p:nvPr>
        </p:nvSpPr>
        <p:spPr>
          <a:xfrm>
            <a:off x="4234622" y="2063395"/>
            <a:ext cx="3310128" cy="576262"/>
          </a:xfrm>
        </p:spPr>
        <p:txBody>
          <a:bodyPr rtlCol="0"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0" name="Text Placeholder 3"/>
          <p:cNvSpPr>
            <a:spLocks noGrp="1"/>
          </p:cNvSpPr>
          <p:nvPr>
            <p:ph type="body" sz="half" idx="16" hasCustomPrompt="1"/>
          </p:nvPr>
        </p:nvSpPr>
        <p:spPr>
          <a:xfrm>
            <a:off x="4234621" y="2639658"/>
            <a:ext cx="3310128" cy="273492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11" name="Text Placeholder 4"/>
          <p:cNvSpPr>
            <a:spLocks noGrp="1"/>
          </p:cNvSpPr>
          <p:nvPr>
            <p:ph type="body" sz="quarter" idx="13" hasCustomPrompt="1"/>
          </p:nvPr>
        </p:nvSpPr>
        <p:spPr>
          <a:xfrm>
            <a:off x="7770380" y="2063395"/>
            <a:ext cx="3310128" cy="576262"/>
          </a:xfrm>
        </p:spPr>
        <p:txBody>
          <a:bodyPr rtlCol="0"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12" name="Text Placeholder 3"/>
          <p:cNvSpPr>
            <a:spLocks noGrp="1"/>
          </p:cNvSpPr>
          <p:nvPr>
            <p:ph type="body" sz="half" idx="17" hasCustomPrompt="1"/>
          </p:nvPr>
        </p:nvSpPr>
        <p:spPr>
          <a:xfrm>
            <a:off x="7770380" y="2639658"/>
            <a:ext cx="3310128" cy="2734928"/>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B5619F6E-BAEF-4443-BD7D-53B2B2C3A047}" type="datetime1">
              <a:rPr lang="en-GB" noProof="0" smtClean="0"/>
              <a:t>19/05/2025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rtlCol="0"/>
          <a:lstStyle>
            <a:lvl1pPr algn="ctr">
              <a:defRPr/>
            </a:lvl1pPr>
          </a:lstStyle>
          <a:p>
            <a:pPr rtl="0"/>
            <a:r>
              <a:rPr lang="en-US" noProof="0"/>
              <a:t>Click to edit Master title style</a:t>
            </a:r>
            <a:endParaRPr lang="en-GB" noProof="0"/>
          </a:p>
        </p:txBody>
      </p:sp>
      <p:sp>
        <p:nvSpPr>
          <p:cNvPr id="19" name="Text Placeholder 2"/>
          <p:cNvSpPr>
            <a:spLocks noGrp="1"/>
          </p:cNvSpPr>
          <p:nvPr>
            <p:ph type="body" idx="1" hasCustomPrompt="1"/>
          </p:nvPr>
        </p:nvSpPr>
        <p:spPr>
          <a:xfrm>
            <a:off x="691840" y="3813025"/>
            <a:ext cx="3310128" cy="576262"/>
          </a:xfrm>
        </p:spPr>
        <p:txBody>
          <a:bodyPr rtlCol="0"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1" name="Text Placeholder 3"/>
          <p:cNvSpPr>
            <a:spLocks noGrp="1"/>
          </p:cNvSpPr>
          <p:nvPr>
            <p:ph type="body" sz="half" idx="18" hasCustomPrompt="1"/>
          </p:nvPr>
        </p:nvSpPr>
        <p:spPr>
          <a:xfrm>
            <a:off x="691840" y="4389287"/>
            <a:ext cx="3310128" cy="985299"/>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2" name="Text Placeholder 4"/>
          <p:cNvSpPr>
            <a:spLocks noGrp="1"/>
          </p:cNvSpPr>
          <p:nvPr>
            <p:ph type="body" sz="quarter" idx="3" hasCustomPrompt="1"/>
          </p:nvPr>
        </p:nvSpPr>
        <p:spPr>
          <a:xfrm>
            <a:off x="4237410" y="3813025"/>
            <a:ext cx="3310128" cy="576262"/>
          </a:xfrm>
        </p:spPr>
        <p:txBody>
          <a:bodyPr rtlCol="0"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4" name="Text Placeholder 3"/>
          <p:cNvSpPr>
            <a:spLocks noGrp="1"/>
          </p:cNvSpPr>
          <p:nvPr>
            <p:ph type="body" sz="half" idx="19" hasCustomPrompt="1"/>
          </p:nvPr>
        </p:nvSpPr>
        <p:spPr>
          <a:xfrm>
            <a:off x="4235999" y="4389286"/>
            <a:ext cx="3310128" cy="985300"/>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25" name="Text Placeholder 4"/>
          <p:cNvSpPr>
            <a:spLocks noGrp="1"/>
          </p:cNvSpPr>
          <p:nvPr>
            <p:ph type="body" sz="quarter" idx="13" hasCustomPrompt="1"/>
          </p:nvPr>
        </p:nvSpPr>
        <p:spPr>
          <a:xfrm>
            <a:off x="7768944" y="3813025"/>
            <a:ext cx="3310128" cy="576262"/>
          </a:xfrm>
        </p:spPr>
        <p:txBody>
          <a:bodyPr rtlCol="0"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US" noProof="0"/>
              <a:t>Click icon to add picture</a:t>
            </a:r>
            <a:endParaRPr lang="en-GB" noProof="0"/>
          </a:p>
        </p:txBody>
      </p:sp>
      <p:sp>
        <p:nvSpPr>
          <p:cNvPr id="27" name="Text Placeholder 3"/>
          <p:cNvSpPr>
            <a:spLocks noGrp="1"/>
          </p:cNvSpPr>
          <p:nvPr>
            <p:ph type="body" sz="half" idx="20" hasCustomPrompt="1"/>
          </p:nvPr>
        </p:nvSpPr>
        <p:spPr>
          <a:xfrm>
            <a:off x="7768819" y="4389284"/>
            <a:ext cx="3310128" cy="985302"/>
          </a:xfrm>
        </p:spPr>
        <p:txBody>
          <a:bodyPr rtlCol="0"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Edit Master text styles</a:t>
            </a:r>
          </a:p>
        </p:txBody>
      </p:sp>
      <p:sp>
        <p:nvSpPr>
          <p:cNvPr id="3" name="Date Placeholder 2"/>
          <p:cNvSpPr>
            <a:spLocks noGrp="1"/>
          </p:cNvSpPr>
          <p:nvPr>
            <p:ph type="dt" sz="half" idx="10"/>
          </p:nvPr>
        </p:nvSpPr>
        <p:spPr/>
        <p:txBody>
          <a:bodyPr rtlCol="0"/>
          <a:lstStyle/>
          <a:p>
            <a:pPr rtl="0"/>
            <a:fld id="{9788942C-3032-4E16-AC49-6D971CA57845}" type="datetime1">
              <a:rPr lang="en-GB" noProof="0" smtClean="0"/>
              <a:t>19/05/2025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lgn="r">
              <a:defRPr/>
            </a:lvl1pPr>
          </a:lstStyle>
          <a:p>
            <a:pPr rtl="0"/>
            <a:r>
              <a:rPr lang="en-US" noProof="0"/>
              <a:t>Click to edit Master title style</a:t>
            </a:r>
            <a:endParaRPr lang="en-GB" noProof="0"/>
          </a:p>
        </p:txBody>
      </p:sp>
      <p:sp>
        <p:nvSpPr>
          <p:cNvPr id="11" name="Vertical Text Placeholder 2"/>
          <p:cNvSpPr>
            <a:spLocks noGrp="1"/>
          </p:cNvSpPr>
          <p:nvPr>
            <p:ph type="body" orient="vert" sz="quarter" idx="13" hasCustomPrompt="1"/>
          </p:nvPr>
        </p:nvSpPr>
        <p:spPr>
          <a:xfrm>
            <a:off x="685800" y="2063396"/>
            <a:ext cx="10394707" cy="3311190"/>
          </a:xfrm>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88DCFDF3-F0D8-4E06-AC0C-EDB2703EA581}" type="datetime1">
              <a:rPr lang="en-GB" noProof="0" smtClean="0"/>
              <a:t>19/05/2025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rtlCol="0"/>
          <a:lstStyle>
            <a:lvl1pPr algn="l">
              <a:defRPr/>
            </a:lvl1pPr>
          </a:lstStyle>
          <a:p>
            <a:pPr rtl="0"/>
            <a:r>
              <a:rPr lang="en-US" noProof="0"/>
              <a:t>Click to edit Master title style</a:t>
            </a:r>
            <a:endParaRPr lang="en-GB" noProof="0"/>
          </a:p>
        </p:txBody>
      </p:sp>
      <p:sp>
        <p:nvSpPr>
          <p:cNvPr id="8" name="Vertical Text Placeholder 2"/>
          <p:cNvSpPr>
            <a:spLocks noGrp="1"/>
          </p:cNvSpPr>
          <p:nvPr>
            <p:ph type="body" orient="vert" sz="quarter" idx="13" hasCustomPrompt="1"/>
          </p:nvPr>
        </p:nvSpPr>
        <p:spPr>
          <a:xfrm>
            <a:off x="685800" y="685800"/>
            <a:ext cx="7904431" cy="4688785"/>
          </a:xfrm>
        </p:spPr>
        <p:txBody>
          <a:bodyPr vert="eaVert" rtlCol="0" anchor="t"/>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A5D9AF76-6248-4B5E-A764-4832A4E138E4}" type="datetime1">
              <a:rPr lang="en-GB" noProof="0" smtClean="0"/>
              <a:t>19/05/2025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D22F896-40B5-4ADD-8801-0D06FADFA095}" type="slidenum">
              <a:rPr lang="en-GB" noProof="0" smtClean="0"/>
              <a:t>‹#›</a:t>
            </a:fld>
            <a:endParaRPr lang="en-GB"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40000"/>
                    <a:lumOff val="60000"/>
                  </a:schemeClr>
                </a:solidFill>
              </a:defRPr>
            </a:lvl1pPr>
          </a:lstStyle>
          <a:p>
            <a:pPr rtl="0"/>
            <a:fld id="{A6DA0C98-D52F-42CC-8BAD-8646889C14EB}" type="datetime1">
              <a:rPr lang="en-GB" noProof="0" smtClean="0"/>
              <a:t>19/05/2025</a:t>
            </a:fld>
            <a:endParaRPr lang="en-GB" noProof="0"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40000"/>
                    <a:lumOff val="60000"/>
                  </a:schemeClr>
                </a:solidFill>
              </a:defRPr>
            </a:lvl1pPr>
          </a:lstStyle>
          <a:p>
            <a:pPr rtl="0"/>
            <a:endParaRPr lang="en-GB" noProof="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40000"/>
                    <a:lumOff val="60000"/>
                  </a:schemeClr>
                </a:solidFill>
              </a:defRPr>
            </a:lvl1pPr>
          </a:lstStyle>
          <a:p>
            <a:pPr rtl="0"/>
            <a:fld id="{6D22F896-40B5-4ADD-8801-0D06FADFA095}" type="slidenum">
              <a:rPr lang="en-GB" noProof="0" smtClean="0"/>
              <a:pPr/>
              <a:t>‹#›</a:t>
            </a:fld>
            <a:endParaRPr lang="en-GB" noProof="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image" Target="../media/image4.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13.xml"/><Relationship Id="rId5" Type="http://schemas.openxmlformats.org/officeDocument/2006/relationships/image" Target="../media/image11.emf"/><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13.xml"/><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13.xml"/><Relationship Id="rId4" Type="http://schemas.openxmlformats.org/officeDocument/2006/relationships/image" Target="../media/image14.jpg"/></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jpeg"/><Relationship Id="rId1" Type="http://schemas.openxmlformats.org/officeDocument/2006/relationships/slideLayout" Target="../slideLayouts/slideLayout13.xml"/><Relationship Id="rId4" Type="http://schemas.openxmlformats.org/officeDocument/2006/relationships/image" Target="../media/image15.jp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51" name="Picture 50">
            <a:extLst>
              <a:ext uri="{FF2B5EF4-FFF2-40B4-BE49-F238E27FC236}">
                <a16:creationId xmlns:a16="http://schemas.microsoft.com/office/drawing/2014/main" id="{2A4CD658-8FD7-41B8-B049-63EE464857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53" name="Rectangle 52">
            <a:extLst>
              <a:ext uri="{FF2B5EF4-FFF2-40B4-BE49-F238E27FC236}">
                <a16:creationId xmlns:a16="http://schemas.microsoft.com/office/drawing/2014/main" id="{09C3443C-2B1C-4971-AA8E-D060B6BDC3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5">
            <a:extLst>
              <a:ext uri="{FF2B5EF4-FFF2-40B4-BE49-F238E27FC236}">
                <a16:creationId xmlns:a16="http://schemas.microsoft.com/office/drawing/2014/main" id="{78385892-64CA-4FCF-86A9-6AC78CB27B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 name="Title 1">
            <a:extLst>
              <a:ext uri="{FF2B5EF4-FFF2-40B4-BE49-F238E27FC236}">
                <a16:creationId xmlns:a16="http://schemas.microsoft.com/office/drawing/2014/main" id="{9027D09F-2F1E-4DAD-B786-189E47A2AF5F}"/>
              </a:ext>
            </a:extLst>
          </p:cNvPr>
          <p:cNvSpPr>
            <a:spLocks noGrp="1"/>
          </p:cNvSpPr>
          <p:nvPr>
            <p:ph type="ctrTitle"/>
          </p:nvPr>
        </p:nvSpPr>
        <p:spPr>
          <a:xfrm>
            <a:off x="446663" y="1304458"/>
            <a:ext cx="3326650" cy="2901781"/>
          </a:xfrm>
        </p:spPr>
        <p:txBody>
          <a:bodyPr rtlCol="0">
            <a:normAutofit/>
          </a:bodyPr>
          <a:lstStyle/>
          <a:p>
            <a:pPr rtl="0"/>
            <a:r>
              <a:rPr lang="en-GB" sz="5100" dirty="0"/>
              <a:t>Global Arts &amp; Heritage Exchange</a:t>
            </a:r>
            <a:endParaRPr lang="en-GB" sz="5100"/>
          </a:p>
        </p:txBody>
      </p:sp>
      <p:sp>
        <p:nvSpPr>
          <p:cNvPr id="3" name="Subtitle 2">
            <a:extLst>
              <a:ext uri="{FF2B5EF4-FFF2-40B4-BE49-F238E27FC236}">
                <a16:creationId xmlns:a16="http://schemas.microsoft.com/office/drawing/2014/main" id="{BEF96823-18E9-4FD7-A8FB-A5248AAB382E}"/>
              </a:ext>
            </a:extLst>
          </p:cNvPr>
          <p:cNvSpPr>
            <a:spLocks noGrp="1"/>
          </p:cNvSpPr>
          <p:nvPr>
            <p:ph type="subTitle" idx="1"/>
          </p:nvPr>
        </p:nvSpPr>
        <p:spPr>
          <a:xfrm>
            <a:off x="446663" y="4206239"/>
            <a:ext cx="3326649" cy="1066971"/>
          </a:xfrm>
        </p:spPr>
        <p:txBody>
          <a:bodyPr rtlCol="0">
            <a:normAutofit/>
          </a:bodyPr>
          <a:lstStyle/>
          <a:p>
            <a:pPr rtl="0"/>
            <a:r>
              <a:rPr lang="en-GB" dirty="0" err="1"/>
              <a:t>Croeso</a:t>
            </a:r>
            <a:r>
              <a:rPr lang="en-GB" dirty="0"/>
              <a:t> Culture Connect</a:t>
            </a:r>
            <a:endParaRPr lang="en-GB"/>
          </a:p>
        </p:txBody>
      </p:sp>
      <p:sp>
        <p:nvSpPr>
          <p:cNvPr id="57" name="Rectangle 56">
            <a:extLst>
              <a:ext uri="{FF2B5EF4-FFF2-40B4-BE49-F238E27FC236}">
                <a16:creationId xmlns:a16="http://schemas.microsoft.com/office/drawing/2014/main" id="{4CB4377E-B4CD-4CCA-B078-329AFCC01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48871" cy="226225"/>
          </a:xfrm>
          <a:prstGeom prst="rect">
            <a:avLst/>
          </a:pr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58">
            <a:extLst>
              <a:ext uri="{FF2B5EF4-FFF2-40B4-BE49-F238E27FC236}">
                <a16:creationId xmlns:a16="http://schemas.microsoft.com/office/drawing/2014/main" id="{D7174360-58A1-486E-AA1A-E53060583A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37" y="5752622"/>
            <a:ext cx="4250216" cy="780581"/>
          </a:xfrm>
          <a:prstGeom prst="rect">
            <a:avLst/>
          </a:pr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1" name="Rectangle 60">
            <a:extLst>
              <a:ext uri="{FF2B5EF4-FFF2-40B4-BE49-F238E27FC236}">
                <a16:creationId xmlns:a16="http://schemas.microsoft.com/office/drawing/2014/main" id="{50CEAB97-06CD-475C-944F-2E033C566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group of people painting in a large city">
            <a:extLst>
              <a:ext uri="{FF2B5EF4-FFF2-40B4-BE49-F238E27FC236}">
                <a16:creationId xmlns:a16="http://schemas.microsoft.com/office/drawing/2014/main" id="{DB5891D5-2854-0C61-4CFB-77CBB3ACF750}"/>
              </a:ext>
            </a:extLst>
          </p:cNvPr>
          <p:cNvPicPr>
            <a:picLocks noChangeAspect="1"/>
          </p:cNvPicPr>
          <p:nvPr/>
        </p:nvPicPr>
        <p:blipFill>
          <a:blip r:embed="rId5"/>
          <a:stretch>
            <a:fillRect/>
          </a:stretch>
        </p:blipFill>
        <p:spPr>
          <a:xfrm>
            <a:off x="5247994" y="600953"/>
            <a:ext cx="6324600" cy="5649685"/>
          </a:xfrm>
          <a:prstGeom prst="rect">
            <a:avLst/>
          </a:prstGeom>
        </p:spPr>
      </p:pic>
      <p:sp>
        <p:nvSpPr>
          <p:cNvPr id="5" name="TextBox 4">
            <a:extLst>
              <a:ext uri="{FF2B5EF4-FFF2-40B4-BE49-F238E27FC236}">
                <a16:creationId xmlns:a16="http://schemas.microsoft.com/office/drawing/2014/main" id="{DD8F6DB4-55FB-8837-8176-A4D8E436DC95}"/>
              </a:ext>
            </a:extLst>
          </p:cNvPr>
          <p:cNvSpPr txBox="1"/>
          <p:nvPr/>
        </p:nvSpPr>
        <p:spPr>
          <a:xfrm>
            <a:off x="12226" y="5763659"/>
            <a:ext cx="4247040" cy="769441"/>
          </a:xfrm>
          <a:prstGeom prst="rect">
            <a:avLst/>
          </a:prstGeom>
          <a:noFill/>
        </p:spPr>
        <p:txBody>
          <a:bodyPr wrap="square">
            <a:spAutoFit/>
          </a:bodyPr>
          <a:lstStyle/>
          <a:p>
            <a:r>
              <a:rPr lang="en-GB" sz="1100" dirty="0">
                <a:solidFill>
                  <a:schemeClr val="bg1"/>
                </a:solidFill>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r>
              <a:rPr lang="en-GB" sz="1100" dirty="0">
                <a:latin typeface="Times New Roman" panose="02020603050405020304" pitchFamily="18" charset="0"/>
                <a:cs typeface="Times New Roman" panose="02020603050405020304" pitchFamily="18" charset="0"/>
              </a:rPr>
              <a:t>.</a:t>
            </a:r>
          </a:p>
        </p:txBody>
      </p:sp>
      <p:sp>
        <p:nvSpPr>
          <p:cNvPr id="6" name="TextBox 5">
            <a:extLst>
              <a:ext uri="{FF2B5EF4-FFF2-40B4-BE49-F238E27FC236}">
                <a16:creationId xmlns:a16="http://schemas.microsoft.com/office/drawing/2014/main" id="{A1F8BA78-87AA-7284-B925-8BE7A79BF3E6}"/>
              </a:ext>
            </a:extLst>
          </p:cNvPr>
          <p:cNvSpPr txBox="1"/>
          <p:nvPr/>
        </p:nvSpPr>
        <p:spPr>
          <a:xfrm>
            <a:off x="12225" y="155008"/>
            <a:ext cx="3942009" cy="778675"/>
          </a:xfrm>
          <a:prstGeom prst="rect">
            <a:avLst/>
          </a:prstGeom>
          <a:noFill/>
        </p:spPr>
        <p:txBody>
          <a:bodyPr wrap="square">
            <a:spAutoFit/>
          </a:bodyPr>
          <a:lstStyle/>
          <a:p>
            <a:pPr marL="0" marR="0" lvl="0" indent="0" defTabSz="457200" rtl="0" eaLnBrk="1" fontAlgn="auto" latinLnBrk="0" hangingPunct="1">
              <a:lnSpc>
                <a:spcPct val="100000"/>
              </a:lnSpc>
              <a:spcBef>
                <a:spcPct val="20000"/>
              </a:spcBef>
              <a:spcAft>
                <a:spcPts val="600"/>
              </a:spcAft>
              <a:buClr>
                <a:srgbClr val="B15E28"/>
              </a:buClr>
              <a:buSzPct val="115000"/>
              <a:buFont typeface="Arial"/>
              <a:buNone/>
              <a:tabLst/>
              <a:defRPr/>
            </a:pPr>
            <a:r>
              <a:rPr kumimoji="0" lang="en-US" b="1" i="1" u="none" strike="noStrike" kern="1200" cap="none" spc="0" normalizeH="0" baseline="0" noProof="0" dirty="0">
                <a:ln>
                  <a:noFill/>
                </a:ln>
                <a:solidFill>
                  <a:schemeClr val="accent1"/>
                </a:solidFill>
                <a:effectLst/>
                <a:uLnTx/>
                <a:uFillTx/>
                <a:latin typeface="Times New Roman" panose="02020603050405020304" pitchFamily="18" charset="0"/>
                <a:ea typeface="+mn-ea"/>
                <a:cs typeface="Times New Roman" panose="02020603050405020304" pitchFamily="18" charset="0"/>
              </a:rPr>
              <a:t>Student name: Victoria Prodan</a:t>
            </a:r>
          </a:p>
          <a:p>
            <a:pPr marL="0" marR="0" lvl="0" indent="0" defTabSz="457200" rtl="0" eaLnBrk="1" fontAlgn="auto" latinLnBrk="0" hangingPunct="1">
              <a:lnSpc>
                <a:spcPct val="100000"/>
              </a:lnSpc>
              <a:spcBef>
                <a:spcPct val="20000"/>
              </a:spcBef>
              <a:spcAft>
                <a:spcPts val="600"/>
              </a:spcAft>
              <a:buClr>
                <a:srgbClr val="B15E28"/>
              </a:buClr>
              <a:buSzPct val="115000"/>
              <a:buFont typeface="Arial"/>
              <a:buNone/>
              <a:tabLst/>
              <a:defRPr/>
            </a:pPr>
            <a:r>
              <a:rPr kumimoji="0" lang="en-US" b="1" i="1" u="none" strike="noStrike" kern="1200" cap="none" spc="0" normalizeH="0" baseline="0" noProof="0" dirty="0">
                <a:ln>
                  <a:noFill/>
                </a:ln>
                <a:solidFill>
                  <a:schemeClr val="accent1"/>
                </a:solidFill>
                <a:effectLst/>
                <a:uLnTx/>
                <a:uFillTx/>
                <a:latin typeface="Times New Roman" panose="02020603050405020304" pitchFamily="18" charset="0"/>
                <a:ea typeface="+mn-ea"/>
                <a:cs typeface="Times New Roman" panose="02020603050405020304" pitchFamily="18" charset="0"/>
              </a:rPr>
              <a:t>Student id:2245322</a:t>
            </a:r>
          </a:p>
        </p:txBody>
      </p:sp>
    </p:spTree>
    <p:extLst>
      <p:ext uri="{BB962C8B-B14F-4D97-AF65-F5344CB8AC3E}">
        <p14:creationId xmlns:p14="http://schemas.microsoft.com/office/powerpoint/2010/main" val="9831157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1825-9472-4B27-9F6F-14975494444E}"/>
              </a:ext>
            </a:extLst>
          </p:cNvPr>
          <p:cNvSpPr>
            <a:spLocks noGrp="1"/>
          </p:cNvSpPr>
          <p:nvPr>
            <p:ph type="title"/>
          </p:nvPr>
        </p:nvSpPr>
        <p:spPr>
          <a:xfrm>
            <a:off x="8082531" y="115514"/>
            <a:ext cx="3467212" cy="766229"/>
          </a:xfrm>
        </p:spPr>
        <p:txBody>
          <a:bodyPr vert="horz" lIns="91440" tIns="45720" rIns="91440" bIns="45720" rtlCol="0" anchor="ctr">
            <a:normAutofit fontScale="90000"/>
          </a:bodyPr>
          <a:lstStyle/>
          <a:p>
            <a:pPr algn="ctr"/>
            <a:r>
              <a:rPr lang="en-US" sz="3700" b="1" i="1" dirty="0">
                <a:latin typeface="Times New Roman" panose="02020603050405020304" pitchFamily="18" charset="0"/>
                <a:cs typeface="Times New Roman" panose="02020603050405020304" pitchFamily="18" charset="0"/>
              </a:rPr>
              <a:t>Introduction</a:t>
            </a:r>
          </a:p>
        </p:txBody>
      </p:sp>
      <p:sp>
        <p:nvSpPr>
          <p:cNvPr id="24" name="Rectangle 23">
            <a:extLst>
              <a:ext uri="{FF2B5EF4-FFF2-40B4-BE49-F238E27FC236}">
                <a16:creationId xmlns:a16="http://schemas.microsoft.com/office/drawing/2014/main" id="{B02291D6-46F3-49BE-B424-E2C74A2BA2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0240" y="457200"/>
            <a:ext cx="7045932" cy="4686138"/>
          </a:xfrm>
          <a:prstGeom prst="rect">
            <a:avLst/>
          </a:prstGeom>
          <a:solidFill>
            <a:schemeClr val="bg1"/>
          </a:solidFill>
          <a:ln w="57150" cmpd="thinThick">
            <a:solidFill>
              <a:schemeClr val="bg1">
                <a:lumMod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building with glass doors&#10;&#10;AI-generated content may be incorrect.">
            <a:extLst>
              <a:ext uri="{FF2B5EF4-FFF2-40B4-BE49-F238E27FC236}">
                <a16:creationId xmlns:a16="http://schemas.microsoft.com/office/drawing/2014/main" id="{5676D941-B885-131F-CE68-8172C7D29AEB}"/>
              </a:ext>
            </a:extLst>
          </p:cNvPr>
          <p:cNvPicPr>
            <a:picLocks noChangeAspect="1"/>
          </p:cNvPicPr>
          <p:nvPr/>
        </p:nvPicPr>
        <p:blipFill>
          <a:blip r:embed="rId4"/>
          <a:stretch>
            <a:fillRect/>
          </a:stretch>
        </p:blipFill>
        <p:spPr>
          <a:xfrm>
            <a:off x="642257" y="587829"/>
            <a:ext cx="6770913" cy="4408714"/>
          </a:xfrm>
          <a:prstGeom prst="rect">
            <a:avLst/>
          </a:prstGeom>
        </p:spPr>
      </p:pic>
      <p:sp>
        <p:nvSpPr>
          <p:cNvPr id="6" name="TextBox 5">
            <a:extLst>
              <a:ext uri="{FF2B5EF4-FFF2-40B4-BE49-F238E27FC236}">
                <a16:creationId xmlns:a16="http://schemas.microsoft.com/office/drawing/2014/main" id="{863BDD2E-D8CA-EE6C-09A0-D3263B1B4087}"/>
              </a:ext>
            </a:extLst>
          </p:cNvPr>
          <p:cNvSpPr txBox="1"/>
          <p:nvPr/>
        </p:nvSpPr>
        <p:spPr>
          <a:xfrm>
            <a:off x="8006592" y="1240972"/>
            <a:ext cx="3076090" cy="3668020"/>
          </a:xfrm>
          <a:prstGeom prst="rect">
            <a:avLst/>
          </a:prstGeom>
        </p:spPr>
        <p:txBody>
          <a:bodyPr vert="horz" lIns="91440" tIns="45720" rIns="91440" bIns="45720" rtlCol="0" anchor="ctr">
            <a:noAutofit/>
          </a:bodyPr>
          <a:lstStyle/>
          <a:p>
            <a:pPr marL="342900" lvl="0" indent="-228600" defTabSz="914400">
              <a:lnSpc>
                <a:spcPct val="110000"/>
              </a:lnSpc>
              <a:buClr>
                <a:schemeClr val="accent1"/>
              </a:buClr>
              <a:buSzPct val="160000"/>
              <a:buFont typeface="Arial" panose="020B0604020202020204" pitchFamily="34" charset="0"/>
              <a:buChar char="•"/>
            </a:pPr>
            <a:r>
              <a:rPr lang="en-US" i="1" cap="all" dirty="0">
                <a:latin typeface="Bahnschrift Light SemiCondensed" panose="020B0502040204020203" pitchFamily="34" charset="0"/>
                <a:cs typeface="Arial" panose="020B0604020202020204" pitchFamily="34" charset="0"/>
              </a:rPr>
              <a:t>The event title is: </a:t>
            </a:r>
            <a:r>
              <a:rPr lang="en-US" i="1" cap="all" dirty="0" err="1">
                <a:latin typeface="Bahnschrift Light SemiCondensed" panose="020B0502040204020203" pitchFamily="34" charset="0"/>
                <a:cs typeface="Arial" panose="020B0604020202020204" pitchFamily="34" charset="0"/>
              </a:rPr>
              <a:t>Croeso</a:t>
            </a:r>
            <a:r>
              <a:rPr lang="en-US" i="1" cap="all" dirty="0">
                <a:latin typeface="Bahnschrift Light SemiCondensed" panose="020B0502040204020203" pitchFamily="34" charset="0"/>
                <a:cs typeface="Arial" panose="020B0604020202020204" pitchFamily="34" charset="0"/>
              </a:rPr>
              <a:t> Cultural Connect: Global Arts and Heritage Exchange. </a:t>
            </a:r>
          </a:p>
          <a:p>
            <a:pPr marL="342900" lvl="0" indent="-228600" defTabSz="914400">
              <a:lnSpc>
                <a:spcPct val="110000"/>
              </a:lnSpc>
              <a:buClr>
                <a:schemeClr val="accent1"/>
              </a:buClr>
              <a:buSzPct val="160000"/>
              <a:buFont typeface="Arial" panose="020B0604020202020204" pitchFamily="34" charset="0"/>
              <a:buChar char="•"/>
            </a:pPr>
            <a:r>
              <a:rPr lang="en-US" i="1" cap="all" dirty="0">
                <a:latin typeface="Bahnschrift Light SemiCondensed" panose="020B0502040204020203" pitchFamily="34" charset="0"/>
                <a:cs typeface="Arial" panose="020B0604020202020204" pitchFamily="34" charset="0"/>
              </a:rPr>
              <a:t>It will take place in Chapter Arts Centre, Cardiff, Wales. </a:t>
            </a:r>
          </a:p>
          <a:p>
            <a:pPr marL="342900" lvl="0" indent="-228600" defTabSz="914400">
              <a:lnSpc>
                <a:spcPct val="110000"/>
              </a:lnSpc>
              <a:buClr>
                <a:schemeClr val="accent1"/>
              </a:buClr>
              <a:buSzPct val="160000"/>
              <a:buFont typeface="Arial" panose="020B0604020202020204" pitchFamily="34" charset="0"/>
              <a:buChar char="•"/>
            </a:pPr>
            <a:r>
              <a:rPr lang="en-US" i="1" cap="all" dirty="0">
                <a:latin typeface="Bahnschrift Light SemiCondensed" panose="020B0502040204020203" pitchFamily="34" charset="0"/>
                <a:cs typeface="Arial" panose="020B0604020202020204" pitchFamily="34" charset="0"/>
              </a:rPr>
              <a:t>Purpose: To increase the demand for international cultural awareness and exchange </a:t>
            </a:r>
          </a:p>
          <a:p>
            <a:pPr marL="342900" lvl="0" indent="-228600" defTabSz="914400">
              <a:lnSpc>
                <a:spcPct val="110000"/>
              </a:lnSpc>
              <a:spcAft>
                <a:spcPts val="800"/>
              </a:spcAft>
              <a:buClr>
                <a:schemeClr val="accent1"/>
              </a:buClr>
              <a:buSzPct val="160000"/>
              <a:buFont typeface="Arial" panose="020B0604020202020204" pitchFamily="34" charset="0"/>
              <a:buChar char="•"/>
            </a:pPr>
            <a:r>
              <a:rPr lang="en-US" i="1" cap="all" dirty="0">
                <a:latin typeface="Bahnschrift Light SemiCondensed" panose="020B0502040204020203" pitchFamily="34" charset="0"/>
                <a:cs typeface="Arial" panose="020B0604020202020204" pitchFamily="34" charset="0"/>
              </a:rPr>
              <a:t>Cultural diversity through arts and music will be celebrated </a:t>
            </a:r>
          </a:p>
        </p:txBody>
      </p:sp>
      <p:sp>
        <p:nvSpPr>
          <p:cNvPr id="12" name="TextBox 11">
            <a:extLst>
              <a:ext uri="{FF2B5EF4-FFF2-40B4-BE49-F238E27FC236}">
                <a16:creationId xmlns:a16="http://schemas.microsoft.com/office/drawing/2014/main" id="{8AACA5C8-3FEF-1919-8262-C36E01E36E92}"/>
              </a:ext>
            </a:extLst>
          </p:cNvPr>
          <p:cNvSpPr txBox="1"/>
          <p:nvPr/>
        </p:nvSpPr>
        <p:spPr>
          <a:xfrm>
            <a:off x="500240" y="5143338"/>
            <a:ext cx="11191520" cy="1023165"/>
          </a:xfrm>
          <a:prstGeom prst="rect">
            <a:avLst/>
          </a:prstGeom>
          <a:noFill/>
        </p:spPr>
        <p:txBody>
          <a:bodyPr wrap="square">
            <a:spAutoFit/>
          </a:bodyPr>
          <a:lstStyle/>
          <a:p>
            <a:pPr algn="just">
              <a:lnSpc>
                <a:spcPct val="150000"/>
              </a:lnSpc>
              <a:spcAft>
                <a:spcPts val="800"/>
              </a:spcAft>
            </a:pPr>
            <a:r>
              <a:rPr lang="en-GB" sz="1400" b="1" i="1" kern="100" dirty="0">
                <a:effectLst/>
                <a:latin typeface="Times New Roman" panose="02020603050405020304" pitchFamily="18" charset="0"/>
                <a:ea typeface="Calibri" panose="020F0502020204030204" pitchFamily="34" charset="0"/>
                <a:cs typeface="Mangal" panose="02040503050203030202" pitchFamily="18" charset="0"/>
              </a:rPr>
              <a:t>This event will be part of the MICE industry-certified event in the hospitality sector. It will be hosted at Chapters Art Centre in Cardiff, which is renowned for supporting diversity and inclusivity at large. This event will bring together the local and international communities to celebrate the global art and heritage as well, thereby promoting the richness of intercultural comprehension of food, music, art and storytelling. </a:t>
            </a:r>
          </a:p>
        </p:txBody>
      </p:sp>
    </p:spTree>
    <p:extLst>
      <p:ext uri="{BB962C8B-B14F-4D97-AF65-F5344CB8AC3E}">
        <p14:creationId xmlns:p14="http://schemas.microsoft.com/office/powerpoint/2010/main" val="18992590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1825-9472-4B27-9F6F-14975494444E}"/>
              </a:ext>
            </a:extLst>
          </p:cNvPr>
          <p:cNvSpPr>
            <a:spLocks noGrp="1"/>
          </p:cNvSpPr>
          <p:nvPr>
            <p:ph type="title"/>
          </p:nvPr>
        </p:nvSpPr>
        <p:spPr>
          <a:xfrm>
            <a:off x="609601" y="197904"/>
            <a:ext cx="6397155" cy="1151965"/>
          </a:xfrm>
        </p:spPr>
        <p:txBody>
          <a:bodyPr rtlCol="0">
            <a:normAutofit/>
          </a:bodyPr>
          <a:lstStyle/>
          <a:p>
            <a:pPr algn="ctr" rtl="0"/>
            <a:r>
              <a:rPr lang="en-GB" sz="3800" i="1" dirty="0">
                <a:latin typeface="Times New Roman" panose="02020603050405020304" pitchFamily="18" charset="0"/>
                <a:cs typeface="Times New Roman" panose="02020603050405020304" pitchFamily="18" charset="0"/>
              </a:rPr>
              <a:t>Event Context and Content </a:t>
            </a:r>
          </a:p>
        </p:txBody>
      </p:sp>
      <p:sp>
        <p:nvSpPr>
          <p:cNvPr id="4" name="Content Placeholder 3">
            <a:extLst>
              <a:ext uri="{FF2B5EF4-FFF2-40B4-BE49-F238E27FC236}">
                <a16:creationId xmlns:a16="http://schemas.microsoft.com/office/drawing/2014/main" id="{D503F0E9-1C86-4535-5085-C828E35F960F}"/>
              </a:ext>
            </a:extLst>
          </p:cNvPr>
          <p:cNvSpPr>
            <a:spLocks noGrp="1"/>
          </p:cNvSpPr>
          <p:nvPr>
            <p:ph sz="quarter" idx="13"/>
          </p:nvPr>
        </p:nvSpPr>
        <p:spPr>
          <a:xfrm>
            <a:off x="685801" y="1731497"/>
            <a:ext cx="6397157" cy="3288739"/>
          </a:xfrm>
        </p:spPr>
        <p:txBody>
          <a:bodyPr>
            <a:normAutofit/>
          </a:bodyPr>
          <a:lstStyle/>
          <a:p>
            <a:pPr marL="342900" lvl="0" indent="-342900">
              <a:lnSpc>
                <a:spcPct val="110000"/>
              </a:lnSpc>
              <a:buFont typeface="Symbol" panose="05050102010706020507" pitchFamily="18" charset="2"/>
              <a:buChar char=""/>
            </a:pPr>
            <a:r>
              <a:rPr lang="en-GB" sz="1400" b="1" i="1" kern="100" dirty="0">
                <a:effectLst/>
                <a:latin typeface="Times New Roman" panose="02020603050405020304" pitchFamily="18" charset="0"/>
                <a:ea typeface="Calibri" panose="020F0502020204030204" pitchFamily="34" charset="0"/>
                <a:cs typeface="Mangal" panose="02040503050203030202" pitchFamily="18" charset="0"/>
              </a:rPr>
              <a:t>The focus of this event is:</a:t>
            </a:r>
          </a:p>
          <a:p>
            <a:pPr marL="742950" lvl="1" indent="-285750">
              <a:lnSpc>
                <a:spcPct val="110000"/>
              </a:lnSpc>
              <a:buFont typeface="Courier New" panose="02070309020205020404" pitchFamily="49" charset="0"/>
              <a:buChar char="o"/>
            </a:pPr>
            <a:r>
              <a:rPr lang="en-GB" sz="1400" b="1" i="1" kern="100" dirty="0">
                <a:effectLst/>
                <a:latin typeface="Times New Roman" panose="02020603050405020304" pitchFamily="18" charset="0"/>
                <a:ea typeface="Calibri" panose="020F0502020204030204" pitchFamily="34" charset="0"/>
                <a:cs typeface="Mangal" panose="02040503050203030202" pitchFamily="18" charset="0"/>
              </a:rPr>
              <a:t>Celebration of the global culture </a:t>
            </a:r>
          </a:p>
          <a:p>
            <a:pPr marL="742950" lvl="1" indent="-285750">
              <a:lnSpc>
                <a:spcPct val="110000"/>
              </a:lnSpc>
              <a:buFont typeface="Courier New" panose="02070309020205020404" pitchFamily="49" charset="0"/>
              <a:buChar char="o"/>
            </a:pPr>
            <a:r>
              <a:rPr lang="en-GB" sz="1400" b="1" i="1" kern="100" dirty="0">
                <a:effectLst/>
                <a:latin typeface="Times New Roman" panose="02020603050405020304" pitchFamily="18" charset="0"/>
                <a:ea typeface="Calibri" panose="020F0502020204030204" pitchFamily="34" charset="0"/>
                <a:cs typeface="Mangal" panose="02040503050203030202" pitchFamily="18" charset="0"/>
              </a:rPr>
              <a:t>Promotion of intercultural comprehension of educational integrity (Bowdin et al., 2023)</a:t>
            </a:r>
          </a:p>
          <a:p>
            <a:pPr marL="742950" lvl="1" indent="-285750">
              <a:lnSpc>
                <a:spcPct val="110000"/>
              </a:lnSpc>
              <a:buFont typeface="Courier New" panose="02070309020205020404" pitchFamily="49" charset="0"/>
              <a:buChar char="o"/>
            </a:pPr>
            <a:r>
              <a:rPr lang="en-GB" sz="1400" b="1" i="1" kern="100" dirty="0">
                <a:effectLst/>
                <a:latin typeface="Times New Roman" panose="02020603050405020304" pitchFamily="18" charset="0"/>
                <a:ea typeface="Calibri" panose="020F0502020204030204" pitchFamily="34" charset="0"/>
                <a:cs typeface="Mangal" panose="02040503050203030202" pitchFamily="18" charset="0"/>
              </a:rPr>
              <a:t>Engagement across diverse communities in Cardiff</a:t>
            </a:r>
          </a:p>
          <a:p>
            <a:pPr marL="342900" lvl="0" indent="-342900">
              <a:lnSpc>
                <a:spcPct val="110000"/>
              </a:lnSpc>
              <a:buFont typeface="Symbol" panose="05050102010706020507" pitchFamily="18" charset="2"/>
              <a:buChar char=""/>
            </a:pPr>
            <a:r>
              <a:rPr lang="en-GB" sz="1400" b="1" i="1" kern="100" dirty="0">
                <a:effectLst/>
                <a:latin typeface="Times New Roman" panose="02020603050405020304" pitchFamily="18" charset="0"/>
                <a:ea typeface="Calibri" panose="020F0502020204030204" pitchFamily="34" charset="0"/>
                <a:cs typeface="Mangal" panose="02040503050203030202" pitchFamily="18" charset="0"/>
              </a:rPr>
              <a:t>Event type: public community-based event to exchange cultural heritage </a:t>
            </a:r>
          </a:p>
          <a:p>
            <a:pPr marL="342900" lvl="0" indent="-342900">
              <a:lnSpc>
                <a:spcPct val="110000"/>
              </a:lnSpc>
              <a:spcAft>
                <a:spcPts val="800"/>
              </a:spcAft>
              <a:buFont typeface="Symbol" panose="05050102010706020507" pitchFamily="18" charset="2"/>
              <a:buChar char=""/>
            </a:pPr>
            <a:r>
              <a:rPr lang="en-GB" sz="1400" b="1" i="1" kern="100" dirty="0">
                <a:effectLst/>
                <a:latin typeface="Times New Roman" panose="02020603050405020304" pitchFamily="18" charset="0"/>
                <a:ea typeface="Calibri" panose="020F0502020204030204" pitchFamily="34" charset="0"/>
                <a:cs typeface="Mangal" panose="02040503050203030202" pitchFamily="18" charset="0"/>
              </a:rPr>
              <a:t>Event Nature: Educational and cultural integrity with live performances and interactive workshops.</a:t>
            </a:r>
          </a:p>
          <a:p>
            <a:pPr>
              <a:lnSpc>
                <a:spcPct val="110000"/>
              </a:lnSpc>
            </a:pPr>
            <a:endParaRPr lang="en-GB" sz="1400" dirty="0"/>
          </a:p>
        </p:txBody>
      </p:sp>
      <p:pic>
        <p:nvPicPr>
          <p:cNvPr id="9" name="Picture 8" descr="A group of children holding hands on the earth&#10;&#10;AI-generated content may be incorrect.">
            <a:extLst>
              <a:ext uri="{FF2B5EF4-FFF2-40B4-BE49-F238E27FC236}">
                <a16:creationId xmlns:a16="http://schemas.microsoft.com/office/drawing/2014/main" id="{04CE389B-9ACA-5068-8944-15EE3323C7B2}"/>
              </a:ext>
            </a:extLst>
          </p:cNvPr>
          <p:cNvPicPr>
            <a:picLocks noChangeAspect="1"/>
          </p:cNvPicPr>
          <p:nvPr/>
        </p:nvPicPr>
        <p:blipFill>
          <a:blip r:embed="rId4"/>
          <a:stretch>
            <a:fillRect/>
          </a:stretch>
        </p:blipFill>
        <p:spPr>
          <a:xfrm>
            <a:off x="7600782" y="405382"/>
            <a:ext cx="3836475" cy="3853602"/>
          </a:xfrm>
          <a:prstGeom prst="rect">
            <a:avLst/>
          </a:prstGeom>
          <a:ln w="57150" cmpd="thinThick">
            <a:solidFill>
              <a:schemeClr val="bg1">
                <a:lumMod val="50000"/>
              </a:schemeClr>
            </a:solidFill>
            <a:miter lim="800000"/>
          </a:ln>
        </p:spPr>
      </p:pic>
      <p:sp>
        <p:nvSpPr>
          <p:cNvPr id="11" name="TextBox 10">
            <a:extLst>
              <a:ext uri="{FF2B5EF4-FFF2-40B4-BE49-F238E27FC236}">
                <a16:creationId xmlns:a16="http://schemas.microsoft.com/office/drawing/2014/main" id="{AFAB0272-598D-8492-C961-0045E22D3AFE}"/>
              </a:ext>
            </a:extLst>
          </p:cNvPr>
          <p:cNvSpPr txBox="1"/>
          <p:nvPr/>
        </p:nvSpPr>
        <p:spPr>
          <a:xfrm>
            <a:off x="141514" y="4640612"/>
            <a:ext cx="11506199" cy="1346331"/>
          </a:xfrm>
          <a:prstGeom prst="rect">
            <a:avLst/>
          </a:prstGeom>
          <a:noFill/>
        </p:spPr>
        <p:txBody>
          <a:bodyPr wrap="square">
            <a:spAutoFit/>
          </a:bodyPr>
          <a:lstStyle/>
          <a:p>
            <a:pPr algn="just">
              <a:lnSpc>
                <a:spcPct val="150000"/>
              </a:lnSpc>
              <a:spcAft>
                <a:spcPts val="800"/>
              </a:spcAft>
            </a:pPr>
            <a:r>
              <a:rPr lang="en-GB" sz="1400" b="1" i="1" kern="100" dirty="0">
                <a:effectLst/>
                <a:latin typeface="Times New Roman" panose="02020603050405020304" pitchFamily="18" charset="0"/>
                <a:ea typeface="Calibri" panose="020F0502020204030204" pitchFamily="34" charset="0"/>
                <a:cs typeface="Mangal" panose="02040503050203030202" pitchFamily="18" charset="0"/>
              </a:rPr>
              <a:t>The event is designed to promote global cultural competency and sensitivity to gain an immersive visitor experience for the event attendees and delegates. Fostered in the Chapters Arts Centre, by fostering dialogue and celebrating each other's culture, the relevance of cultural diversity and social inclusivity can be promoted in the long term. This event will also include live performances from employees and international food stalls to taste the cultural diversity and inclusivity. </a:t>
            </a:r>
          </a:p>
        </p:txBody>
      </p:sp>
    </p:spTree>
    <p:extLst>
      <p:ext uri="{BB962C8B-B14F-4D97-AF65-F5344CB8AC3E}">
        <p14:creationId xmlns:p14="http://schemas.microsoft.com/office/powerpoint/2010/main" val="35558998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1825-9472-4B27-9F6F-14975494444E}"/>
              </a:ext>
            </a:extLst>
          </p:cNvPr>
          <p:cNvSpPr>
            <a:spLocks noGrp="1"/>
          </p:cNvSpPr>
          <p:nvPr>
            <p:ph type="title"/>
          </p:nvPr>
        </p:nvSpPr>
        <p:spPr>
          <a:xfrm>
            <a:off x="685800" y="197511"/>
            <a:ext cx="6397155" cy="1151965"/>
          </a:xfrm>
        </p:spPr>
        <p:txBody>
          <a:bodyPr rtlCol="0">
            <a:normAutofit fontScale="90000"/>
          </a:bodyPr>
          <a:lstStyle/>
          <a:p>
            <a:pPr algn="ctr" rtl="0"/>
            <a:r>
              <a:rPr lang="en-GB" sz="4200" dirty="0">
                <a:latin typeface="Times New Roman" panose="02020603050405020304" pitchFamily="18" charset="0"/>
                <a:cs typeface="Times New Roman" panose="02020603050405020304" pitchFamily="18" charset="0"/>
              </a:rPr>
              <a:t>Setting the Event Objective </a:t>
            </a:r>
          </a:p>
        </p:txBody>
      </p:sp>
      <p:sp>
        <p:nvSpPr>
          <p:cNvPr id="4" name="Content Placeholder 3">
            <a:extLst>
              <a:ext uri="{FF2B5EF4-FFF2-40B4-BE49-F238E27FC236}">
                <a16:creationId xmlns:a16="http://schemas.microsoft.com/office/drawing/2014/main" id="{CE7EAF6C-E81B-9C7D-66A8-661D71020557}"/>
              </a:ext>
            </a:extLst>
          </p:cNvPr>
          <p:cNvSpPr>
            <a:spLocks noGrp="1"/>
          </p:cNvSpPr>
          <p:nvPr>
            <p:ph sz="quarter" idx="13"/>
          </p:nvPr>
        </p:nvSpPr>
        <p:spPr>
          <a:xfrm>
            <a:off x="7512426" y="2424766"/>
            <a:ext cx="4470386" cy="3288739"/>
          </a:xfrm>
        </p:spPr>
        <p:txBody>
          <a:bodyPr>
            <a:normAutofit/>
          </a:bodyPr>
          <a:lstStyle/>
          <a:p>
            <a:pPr marL="342900" lvl="0" indent="-342900">
              <a:lnSpc>
                <a:spcPct val="110000"/>
              </a:lnSpc>
              <a:buFont typeface="Symbol" panose="05050102010706020507" pitchFamily="18" charset="2"/>
              <a:buChar char=""/>
            </a:pPr>
            <a:r>
              <a:rPr lang="en-GB" sz="1500" b="1" i="1" kern="100" dirty="0">
                <a:effectLst/>
                <a:latin typeface="Times New Roman" panose="02020603050405020304" pitchFamily="18" charset="0"/>
                <a:ea typeface="Calibri" panose="020F0502020204030204" pitchFamily="34" charset="0"/>
                <a:cs typeface="Mangal" panose="02040503050203030202" pitchFamily="18" charset="0"/>
              </a:rPr>
              <a:t>To connect the global audience to the Welsh culture and arts </a:t>
            </a:r>
          </a:p>
          <a:p>
            <a:pPr marL="342900" lvl="0" indent="-342900">
              <a:lnSpc>
                <a:spcPct val="110000"/>
              </a:lnSpc>
              <a:buFont typeface="Symbol" panose="05050102010706020507" pitchFamily="18" charset="2"/>
              <a:buChar char=""/>
            </a:pPr>
            <a:r>
              <a:rPr lang="en-GB" sz="1500" b="1" i="1" kern="100" dirty="0">
                <a:effectLst/>
                <a:latin typeface="Times New Roman" panose="02020603050405020304" pitchFamily="18" charset="0"/>
                <a:ea typeface="Calibri" panose="020F0502020204030204" pitchFamily="34" charset="0"/>
                <a:cs typeface="Mangal" panose="02040503050203030202" pitchFamily="18" charset="0"/>
              </a:rPr>
              <a:t>To foster inclusivity, cultural awareness, and global heritage</a:t>
            </a:r>
          </a:p>
          <a:p>
            <a:pPr marL="342900" lvl="0" indent="-342900">
              <a:lnSpc>
                <a:spcPct val="110000"/>
              </a:lnSpc>
              <a:buFont typeface="Symbol" panose="05050102010706020507" pitchFamily="18" charset="2"/>
              <a:buChar char=""/>
            </a:pPr>
            <a:r>
              <a:rPr lang="en-GB" sz="1500" b="1" i="1" kern="100" dirty="0">
                <a:effectLst/>
                <a:latin typeface="Times New Roman" panose="02020603050405020304" pitchFamily="18" charset="0"/>
                <a:ea typeface="Calibri" panose="020F0502020204030204" pitchFamily="34" charset="0"/>
                <a:cs typeface="Mangal" panose="02040503050203030202" pitchFamily="18" charset="0"/>
              </a:rPr>
              <a:t>To encourage educational engagement with participatory arts and culture (Samira and </a:t>
            </a:r>
            <a:r>
              <a:rPr lang="en-GB" sz="1500" b="1" i="1" kern="100" dirty="0" err="1">
                <a:effectLst/>
                <a:latin typeface="Times New Roman" panose="02020603050405020304" pitchFamily="18" charset="0"/>
                <a:ea typeface="Calibri" panose="020F0502020204030204" pitchFamily="34" charset="0"/>
                <a:cs typeface="Mangal" panose="02040503050203030202" pitchFamily="18" charset="0"/>
              </a:rPr>
              <a:t>Karfa</a:t>
            </a:r>
            <a:r>
              <a:rPr lang="en-GB" sz="1500" b="1" i="1" kern="100" dirty="0">
                <a:effectLst/>
                <a:latin typeface="Times New Roman" panose="02020603050405020304" pitchFamily="18" charset="0"/>
                <a:ea typeface="Calibri" panose="020F0502020204030204" pitchFamily="34" charset="0"/>
                <a:cs typeface="Mangal" panose="02040503050203030202" pitchFamily="18" charset="0"/>
              </a:rPr>
              <a:t>, 2024)</a:t>
            </a:r>
          </a:p>
          <a:p>
            <a:pPr marL="342900" lvl="0" indent="-342900">
              <a:lnSpc>
                <a:spcPct val="110000"/>
              </a:lnSpc>
              <a:spcAft>
                <a:spcPts val="800"/>
              </a:spcAft>
              <a:buFont typeface="Symbol" panose="05050102010706020507" pitchFamily="18" charset="2"/>
              <a:buChar char=""/>
            </a:pPr>
            <a:r>
              <a:rPr lang="en-GB" sz="1500" b="1" i="1" kern="100" dirty="0">
                <a:effectLst/>
                <a:latin typeface="Times New Roman" panose="02020603050405020304" pitchFamily="18" charset="0"/>
                <a:ea typeface="Calibri" panose="020F0502020204030204" pitchFamily="34" charset="0"/>
                <a:cs typeface="Mangal" panose="02040503050203030202" pitchFamily="18" charset="0"/>
              </a:rPr>
              <a:t>To ensure long-term cultural integrity and collaborations across Cardiff communities</a:t>
            </a:r>
          </a:p>
          <a:p>
            <a:pPr>
              <a:lnSpc>
                <a:spcPct val="110000"/>
              </a:lnSpc>
            </a:pPr>
            <a:endParaRPr lang="en-GB" sz="1700" dirty="0"/>
          </a:p>
        </p:txBody>
      </p:sp>
      <p:pic>
        <p:nvPicPr>
          <p:cNvPr id="7" name="Picture 6" descr="A group of people in different clothing&#10;&#10;AI-generated content may be incorrect.">
            <a:extLst>
              <a:ext uri="{FF2B5EF4-FFF2-40B4-BE49-F238E27FC236}">
                <a16:creationId xmlns:a16="http://schemas.microsoft.com/office/drawing/2014/main" id="{5F20B8E0-84C2-5789-04F4-83C099939CB3}"/>
              </a:ext>
            </a:extLst>
          </p:cNvPr>
          <p:cNvPicPr>
            <a:picLocks noChangeAspect="1"/>
          </p:cNvPicPr>
          <p:nvPr/>
        </p:nvPicPr>
        <p:blipFill>
          <a:blip r:embed="rId4"/>
          <a:stretch>
            <a:fillRect/>
          </a:stretch>
        </p:blipFill>
        <p:spPr>
          <a:xfrm>
            <a:off x="7829381" y="197511"/>
            <a:ext cx="3836475" cy="2128542"/>
          </a:xfrm>
          <a:prstGeom prst="rect">
            <a:avLst/>
          </a:prstGeom>
          <a:ln w="57150" cmpd="thinThick">
            <a:solidFill>
              <a:schemeClr val="bg1">
                <a:lumMod val="50000"/>
              </a:schemeClr>
            </a:solidFill>
            <a:miter lim="800000"/>
          </a:ln>
        </p:spPr>
      </p:pic>
      <p:sp>
        <p:nvSpPr>
          <p:cNvPr id="10" name="TextBox 9">
            <a:extLst>
              <a:ext uri="{FF2B5EF4-FFF2-40B4-BE49-F238E27FC236}">
                <a16:creationId xmlns:a16="http://schemas.microsoft.com/office/drawing/2014/main" id="{1920B17D-CD3D-8758-F8FC-74E16C811680}"/>
              </a:ext>
            </a:extLst>
          </p:cNvPr>
          <p:cNvSpPr txBox="1"/>
          <p:nvPr/>
        </p:nvSpPr>
        <p:spPr>
          <a:xfrm>
            <a:off x="817328" y="1583873"/>
            <a:ext cx="6134100" cy="4110741"/>
          </a:xfrm>
          <a:prstGeom prst="rect">
            <a:avLst/>
          </a:prstGeom>
          <a:noFill/>
        </p:spPr>
        <p:txBody>
          <a:bodyPr wrap="square">
            <a:spAutoFit/>
          </a:bodyPr>
          <a:lstStyle/>
          <a:p>
            <a:pPr algn="just">
              <a:lnSpc>
                <a:spcPct val="150000"/>
              </a:lnSpc>
              <a:spcAft>
                <a:spcPts val="800"/>
              </a:spcAft>
            </a:pPr>
            <a:r>
              <a:rPr lang="en-GB" sz="1600" b="1" i="1" kern="100" dirty="0">
                <a:effectLst/>
                <a:latin typeface="Times New Roman" panose="02020603050405020304" pitchFamily="18" charset="0"/>
                <a:ea typeface="Calibri" panose="020F0502020204030204" pitchFamily="34" charset="0"/>
                <a:cs typeface="Mangal" panose="02040503050203030202" pitchFamily="18" charset="0"/>
              </a:rPr>
              <a:t>This event can be dependent on the four distinct objectives. First, in terms of connecting Cardiff's communities with cultural exchange, multiple art forms will be showcased, including dance, music and many others. Secondly, it will promote inclusivity by providing global tourists with a platform to gain an immersive cultural experience. Thirdly, this event will serve the educational purpose of the tourists in terms of providing them with deeper cultural insights and heritage-based learning scopes (Mir et al., 2024). Finally, this event will help the event manager gain a long-lasting network beyond the event, thereby aligning with Cardiff’s multicultural vision and productive community impacts at large.</a:t>
            </a:r>
          </a:p>
        </p:txBody>
      </p:sp>
    </p:spTree>
    <p:extLst>
      <p:ext uri="{BB962C8B-B14F-4D97-AF65-F5344CB8AC3E}">
        <p14:creationId xmlns:p14="http://schemas.microsoft.com/office/powerpoint/2010/main" val="12258708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cstate="email">
            <a:duotone>
              <a:schemeClr val="bg1">
                <a:shade val="48000"/>
                <a:satMod val="110000"/>
                <a:lumMod val="40000"/>
              </a:schemeClr>
              <a:schemeClr val="bg1">
                <a:tint val="90000"/>
                <a:lumMod val="106000"/>
              </a:schemeClr>
            </a:duotone>
            <a:extLst>
              <a:ext uri="{28A0092B-C50C-407E-A947-70E740481C1C}">
                <a14:useLocalDpi xmlns:a14="http://schemas.microsoft.com/office/drawing/2010/main"/>
              </a:ext>
            </a:extLst>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06FBDB6D-C867-4B7E-98CA-AAB660F0C6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useBgFill="1">
        <p:nvSpPr>
          <p:cNvPr id="12" name="Freeform 11">
            <a:extLst>
              <a:ext uri="{FF2B5EF4-FFF2-40B4-BE49-F238E27FC236}">
                <a16:creationId xmlns:a16="http://schemas.microsoft.com/office/drawing/2014/main" id="{5EF97233-7CDB-4FD4-811B-61312619D5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a:extLst>
              <a:ext uri="{FF2B5EF4-FFF2-40B4-BE49-F238E27FC236}">
                <a16:creationId xmlns:a16="http://schemas.microsoft.com/office/drawing/2014/main" id="{67AB86AF-A175-42C9-8DBA-236F5945AD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25">
            <a:extLst>
              <a:ext uri="{FF2B5EF4-FFF2-40B4-BE49-F238E27FC236}">
                <a16:creationId xmlns:a16="http://schemas.microsoft.com/office/drawing/2014/main" id="{23475548-9413-4CE3-949D-A4EE4CD04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14">
            <a:extLst>
              <a:ext uri="{FF2B5EF4-FFF2-40B4-BE49-F238E27FC236}">
                <a16:creationId xmlns:a16="http://schemas.microsoft.com/office/drawing/2014/main" id="{A3F0B377-147D-4F91-9886-741D879AE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0" name="5-point Star 24">
            <a:extLst>
              <a:ext uri="{FF2B5EF4-FFF2-40B4-BE49-F238E27FC236}">
                <a16:creationId xmlns:a16="http://schemas.microsoft.com/office/drawing/2014/main" id="{6EDCE5C8-BF06-4560-947E-C27807124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accent1">
              <a:lumMod val="40000"/>
              <a:lumOff val="60000"/>
              <a:alpha val="6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375378EE-FE3D-4551-A94E-776CFE4D1F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email">
            <a:extLst>
              <a:ext uri="{28A0092B-C50C-407E-A947-70E740481C1C}">
                <a14:useLocalDpi xmlns:a14="http://schemas.microsoft.com/office/drawing/2010/main"/>
              </a:ext>
            </a:extLst>
          </a:blip>
          <a:stretch>
            <a:fillRect/>
          </a:stretch>
        </p:blipFill>
        <p:spPr>
          <a:xfrm>
            <a:off x="0" y="0"/>
            <a:ext cx="12192000" cy="6858000"/>
          </a:xfrm>
          <a:prstGeom prst="rect">
            <a:avLst/>
          </a:prstGeom>
        </p:spPr>
      </p:pic>
      <p:sp useBgFill="1">
        <p:nvSpPr>
          <p:cNvPr id="24" name="Rectangle 23">
            <a:extLst>
              <a:ext uri="{FF2B5EF4-FFF2-40B4-BE49-F238E27FC236}">
                <a16:creationId xmlns:a16="http://schemas.microsoft.com/office/drawing/2014/main" id="{EF177991-0C3B-4122-AB91-00BA089B5A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6" y="0"/>
            <a:ext cx="4632997" cy="6858000"/>
          </a:xfrm>
          <a:prstGeom prst="rect">
            <a:avLst/>
          </a:prstGeom>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26" name="Freeform 5">
            <a:extLst>
              <a:ext uri="{FF2B5EF4-FFF2-40B4-BE49-F238E27FC236}">
                <a16:creationId xmlns:a16="http://schemas.microsoft.com/office/drawing/2014/main" id="{628835F9-198F-4A96-BF64-262FAD1E5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93205" cy="6576643"/>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 name="Title 1">
            <a:extLst>
              <a:ext uri="{FF2B5EF4-FFF2-40B4-BE49-F238E27FC236}">
                <a16:creationId xmlns:a16="http://schemas.microsoft.com/office/drawing/2014/main" id="{119C5523-8FCF-4E66-94E3-5F1C55AF7E22}"/>
              </a:ext>
            </a:extLst>
          </p:cNvPr>
          <p:cNvSpPr>
            <a:spLocks noGrp="1"/>
          </p:cNvSpPr>
          <p:nvPr>
            <p:ph type="title"/>
          </p:nvPr>
        </p:nvSpPr>
        <p:spPr>
          <a:xfrm>
            <a:off x="649997" y="546898"/>
            <a:ext cx="3326650" cy="963254"/>
          </a:xfrm>
        </p:spPr>
        <p:txBody>
          <a:bodyPr vert="horz" lIns="91440" tIns="45720" rIns="91440" bIns="45720" rtlCol="0" anchor="b">
            <a:normAutofit fontScale="90000"/>
          </a:bodyPr>
          <a:lstStyle/>
          <a:p>
            <a:pPr rtl="0"/>
            <a:r>
              <a:rPr lang="en-GB" sz="4800" dirty="0">
                <a:effectLst/>
                <a:latin typeface="Times New Roman" panose="02020603050405020304" pitchFamily="18" charset="0"/>
                <a:ea typeface="Calibri" panose="020F0502020204030204" pitchFamily="34" charset="0"/>
                <a:cs typeface="Mangal" panose="02040503050203030202" pitchFamily="18" charset="0"/>
              </a:rPr>
              <a:t>Market Factors </a:t>
            </a:r>
            <a:endParaRPr lang="en-GB" dirty="0"/>
          </a:p>
        </p:txBody>
      </p:sp>
      <p:sp>
        <p:nvSpPr>
          <p:cNvPr id="28" name="Rectangle 27">
            <a:extLst>
              <a:ext uri="{FF2B5EF4-FFF2-40B4-BE49-F238E27FC236}">
                <a16:creationId xmlns:a16="http://schemas.microsoft.com/office/drawing/2014/main" id="{0B48F305-14E4-4907-9C20-EAA8E95D3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6" y="0"/>
            <a:ext cx="4248871" cy="226225"/>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60465D16-3079-43DA-B7E7-598690743D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37" y="5762147"/>
            <a:ext cx="4250216"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31">
            <a:extLst>
              <a:ext uri="{FF2B5EF4-FFF2-40B4-BE49-F238E27FC236}">
                <a16:creationId xmlns:a16="http://schemas.microsoft.com/office/drawing/2014/main" id="{50BD2166-8817-4385-9D91-5F543992A7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1883" y="450792"/>
            <a:ext cx="6636823" cy="5950008"/>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3" name="Text Placeholder 2">
            <a:extLst>
              <a:ext uri="{FF2B5EF4-FFF2-40B4-BE49-F238E27FC236}">
                <a16:creationId xmlns:a16="http://schemas.microsoft.com/office/drawing/2014/main" id="{FA0D05F2-F0CA-4B61-B2F8-4908C04DD8E1}"/>
              </a:ext>
            </a:extLst>
          </p:cNvPr>
          <p:cNvSpPr>
            <a:spLocks noGrp="1"/>
          </p:cNvSpPr>
          <p:nvPr>
            <p:ph type="body" sz="half" idx="2"/>
          </p:nvPr>
        </p:nvSpPr>
        <p:spPr>
          <a:xfrm>
            <a:off x="260102" y="1890262"/>
            <a:ext cx="3600677" cy="4150492"/>
          </a:xfrm>
        </p:spPr>
        <p:txBody>
          <a:bodyPr rtlCol="0">
            <a:normAutofit fontScale="77500" lnSpcReduction="20000"/>
          </a:bodyPr>
          <a:lstStyle/>
          <a:p>
            <a:pPr rtl="0"/>
            <a:r>
              <a:rPr lang="en-GB" dirty="0"/>
              <a:t>•</a:t>
            </a:r>
            <a:r>
              <a:rPr lang="en-GB" sz="2100" b="1" i="1" dirty="0">
                <a:latin typeface="Times New Roman" panose="02020603050405020304" pitchFamily="18" charset="0"/>
                <a:cs typeface="Times New Roman" panose="02020603050405020304" pitchFamily="18" charset="0"/>
              </a:rPr>
              <a:t>	Target audiences: mostly multicultural families, artists, students, international educators, and the local councils </a:t>
            </a:r>
          </a:p>
          <a:p>
            <a:pPr rtl="0"/>
            <a:r>
              <a:rPr lang="en-GB" sz="2100" b="1" i="1" dirty="0">
                <a:latin typeface="Times New Roman" panose="02020603050405020304" pitchFamily="18" charset="0"/>
                <a:cs typeface="Times New Roman" panose="02020603050405020304" pitchFamily="18" charset="0"/>
              </a:rPr>
              <a:t>•	Increasing interest in cultural heritage and immersive exchange policies </a:t>
            </a:r>
          </a:p>
          <a:p>
            <a:pPr rtl="0"/>
            <a:r>
              <a:rPr lang="en-GB" sz="2100" b="1" i="1" dirty="0">
                <a:latin typeface="Times New Roman" panose="02020603050405020304" pitchFamily="18" charset="0"/>
                <a:cs typeface="Times New Roman" panose="02020603050405020304" pitchFamily="18" charset="0"/>
              </a:rPr>
              <a:t>•	Ethnic diversity of Cardiff to support inclusive demands with multicultural integrity (Gov. Wales, 2022)</a:t>
            </a:r>
          </a:p>
          <a:p>
            <a:pPr rtl="0"/>
            <a:endParaRPr lang="en-GB" dirty="0"/>
          </a:p>
        </p:txBody>
      </p:sp>
      <p:sp>
        <p:nvSpPr>
          <p:cNvPr id="6" name="TextBox 5">
            <a:extLst>
              <a:ext uri="{FF2B5EF4-FFF2-40B4-BE49-F238E27FC236}">
                <a16:creationId xmlns:a16="http://schemas.microsoft.com/office/drawing/2014/main" id="{6D667082-18EC-B050-3F5F-D5D50C81252B}"/>
              </a:ext>
            </a:extLst>
          </p:cNvPr>
          <p:cNvSpPr txBox="1"/>
          <p:nvPr/>
        </p:nvSpPr>
        <p:spPr>
          <a:xfrm>
            <a:off x="5154496" y="289379"/>
            <a:ext cx="6633423" cy="6795258"/>
          </a:xfrm>
          <a:prstGeom prst="rect">
            <a:avLst/>
          </a:prstGeom>
          <a:noFill/>
        </p:spPr>
        <p:txBody>
          <a:bodyPr wrap="square">
            <a:spAutoFit/>
          </a:bodyPr>
          <a:lstStyle/>
          <a:p>
            <a:pPr algn="just">
              <a:lnSpc>
                <a:spcPct val="150000"/>
              </a:lnSpc>
              <a:spcAft>
                <a:spcPts val="800"/>
              </a:spcAft>
            </a:pPr>
            <a:r>
              <a:rPr lang="en-GB" sz="1500" b="1" i="1" kern="100" dirty="0">
                <a:effectLst/>
                <a:latin typeface="Times New Roman" panose="02020603050405020304" pitchFamily="18" charset="0"/>
                <a:ea typeface="Calibri" panose="020F0502020204030204" pitchFamily="34" charset="0"/>
                <a:cs typeface="Mangal" panose="02040503050203030202" pitchFamily="18" charset="0"/>
              </a:rPr>
              <a:t>This event will target multicultural families and international artists, global students and educators to this event to ensure a high-end culturally immersive experience with heritage-based learning. According to ONS (2021), Cardiff has been home to 9.7% ethnically minor residents, including the Asian, Asian British, and the Asian Welsh categories. This proportion of minorities also calls for the need for cultural exchange events. Further, his event can also add value to Cardiff's cultural calendar, so that an authentic platform for intercultural engagement across people can be fostered in the long term. </a:t>
            </a:r>
            <a:r>
              <a:rPr lang="en-GB" sz="1500" b="1" i="1" u="sng" kern="100" dirty="0">
                <a:effectLst/>
                <a:latin typeface="Times New Roman" panose="02020603050405020304" pitchFamily="18" charset="0"/>
                <a:ea typeface="Calibri" panose="020F0502020204030204" pitchFamily="34" charset="0"/>
                <a:cs typeface="Mangal" panose="02040503050203030202" pitchFamily="18" charset="0"/>
              </a:rPr>
              <a:t>Competitors</a:t>
            </a:r>
            <a:r>
              <a:rPr lang="en-GB" sz="1500" b="1" i="1" kern="100" dirty="0">
                <a:effectLst/>
                <a:latin typeface="Times New Roman" panose="02020603050405020304" pitchFamily="18" charset="0"/>
                <a:ea typeface="Calibri" panose="020F0502020204030204" pitchFamily="34" charset="0"/>
                <a:cs typeface="Mangal" panose="02040503050203030202" pitchFamily="18" charset="0"/>
              </a:rPr>
              <a:t>: local multicultural festivals, art fairs and the council-empowered cultural events </a:t>
            </a:r>
          </a:p>
          <a:p>
            <a:pPr algn="just">
              <a:lnSpc>
                <a:spcPct val="150000"/>
              </a:lnSpc>
              <a:spcAft>
                <a:spcPts val="800"/>
              </a:spcAft>
            </a:pPr>
            <a:r>
              <a:rPr lang="en-GB" sz="1500" b="1" i="1" kern="100" dirty="0">
                <a:effectLst/>
                <a:latin typeface="Times New Roman" panose="02020603050405020304" pitchFamily="18" charset="0"/>
                <a:ea typeface="Calibri" panose="020F0502020204030204" pitchFamily="34" charset="0"/>
                <a:cs typeface="Mangal" panose="02040503050203030202" pitchFamily="18" charset="0"/>
              </a:rPr>
              <a:t>•	Unique values: globally inclusive education approach (</a:t>
            </a:r>
            <a:r>
              <a:rPr lang="en-GB" sz="1500" b="1" i="1" kern="100" dirty="0" err="1">
                <a:effectLst/>
                <a:latin typeface="Times New Roman" panose="02020603050405020304" pitchFamily="18" charset="0"/>
                <a:ea typeface="Calibri" panose="020F0502020204030204" pitchFamily="34" charset="0"/>
                <a:cs typeface="Mangal" panose="02040503050203030202" pitchFamily="18" charset="0"/>
              </a:rPr>
              <a:t>Sandelands</a:t>
            </a:r>
            <a:r>
              <a:rPr lang="en-GB" sz="1500" b="1" i="1" kern="100" dirty="0">
                <a:effectLst/>
                <a:latin typeface="Times New Roman" panose="02020603050405020304" pitchFamily="18" charset="0"/>
                <a:ea typeface="Calibri" panose="020F0502020204030204" pitchFamily="34" charset="0"/>
                <a:cs typeface="Mangal" panose="02040503050203030202" pitchFamily="18" charset="0"/>
              </a:rPr>
              <a:t>, 2024)</a:t>
            </a:r>
          </a:p>
          <a:p>
            <a:pPr algn="just">
              <a:lnSpc>
                <a:spcPct val="150000"/>
              </a:lnSpc>
              <a:spcAft>
                <a:spcPts val="800"/>
              </a:spcAft>
            </a:pPr>
            <a:r>
              <a:rPr lang="en-GB" sz="1500" b="1" i="1" kern="100" dirty="0">
                <a:effectLst/>
                <a:latin typeface="Times New Roman" panose="02020603050405020304" pitchFamily="18" charset="0"/>
                <a:ea typeface="Calibri" panose="020F0502020204030204" pitchFamily="34" charset="0"/>
                <a:cs typeface="Mangal" panose="02040503050203030202" pitchFamily="18" charset="0"/>
              </a:rPr>
              <a:t>•	Marketing activities: collaborations with schools, embassies, and cultural influencers.</a:t>
            </a:r>
          </a:p>
          <a:p>
            <a:pPr algn="just">
              <a:lnSpc>
                <a:spcPct val="150000"/>
              </a:lnSpc>
              <a:spcAft>
                <a:spcPts val="800"/>
              </a:spcAft>
            </a:pPr>
            <a:r>
              <a:rPr lang="en-GB" sz="1500" b="1" i="1" kern="100" dirty="0">
                <a:effectLst/>
                <a:latin typeface="Times New Roman" panose="02020603050405020304" pitchFamily="18" charset="0"/>
                <a:ea typeface="Calibri" panose="020F0502020204030204" pitchFamily="34" charset="0"/>
                <a:cs typeface="Mangal" panose="02040503050203030202" pitchFamily="18" charset="0"/>
              </a:rPr>
              <a:t>The cultural festivals can be impactful for Cardiff to promote a unique blend of cultural participation and integrity, resulting in cross-cultural collaboration. With educational workshops that value the cultural understanding of global tourists, collaboration with cultural influencers can help promote operational credibility at large (Lupu et al., 2023). </a:t>
            </a:r>
          </a:p>
          <a:p>
            <a:pPr algn="just">
              <a:lnSpc>
                <a:spcPct val="150000"/>
              </a:lnSpc>
              <a:spcAft>
                <a:spcPts val="800"/>
              </a:spcAft>
            </a:pPr>
            <a:endParaRPr lang="en-GB" sz="2000" b="1" i="1" kern="100" dirty="0">
              <a:effectLst/>
              <a:latin typeface="Times New Roman" panose="02020603050405020304" pitchFamily="18" charset="0"/>
              <a:ea typeface="Calibri" panose="020F0502020204030204" pitchFamily="34" charset="0"/>
              <a:cs typeface="Mangal" panose="02040503050203030202" pitchFamily="18" charset="0"/>
            </a:endParaRPr>
          </a:p>
        </p:txBody>
      </p:sp>
    </p:spTree>
    <p:extLst>
      <p:ext uri="{BB962C8B-B14F-4D97-AF65-F5344CB8AC3E}">
        <p14:creationId xmlns:p14="http://schemas.microsoft.com/office/powerpoint/2010/main" val="16430164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9" name="Picture 28">
            <a:extLst>
              <a:ext uri="{FF2B5EF4-FFF2-40B4-BE49-F238E27FC236}">
                <a16:creationId xmlns:a16="http://schemas.microsoft.com/office/drawing/2014/main" id="{3B4AA232-A306-413D-986A-7E364D9F84A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30" name="Group 29">
            <a:extLst>
              <a:ext uri="{FF2B5EF4-FFF2-40B4-BE49-F238E27FC236}">
                <a16:creationId xmlns:a16="http://schemas.microsoft.com/office/drawing/2014/main" id="{A51527D0-F461-4492-9E2C-D7B20D2839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31" name="Rectangle 30">
              <a:extLst>
                <a:ext uri="{FF2B5EF4-FFF2-40B4-BE49-F238E27FC236}">
                  <a16:creationId xmlns:a16="http://schemas.microsoft.com/office/drawing/2014/main" id="{42186238-2725-47F9-9617-9F73DA70A0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Freeform 11">
              <a:extLst>
                <a:ext uri="{FF2B5EF4-FFF2-40B4-BE49-F238E27FC236}">
                  <a16:creationId xmlns:a16="http://schemas.microsoft.com/office/drawing/2014/main" id="{5297FB28-2891-4A81-BAEA-443C27ACFC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33" name="Rectangle 32">
              <a:extLst>
                <a:ext uri="{FF2B5EF4-FFF2-40B4-BE49-F238E27FC236}">
                  <a16:creationId xmlns:a16="http://schemas.microsoft.com/office/drawing/2014/main" id="{2D49DFA2-DAFE-443C-8253-16146BA67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95F4ED7-E0D8-1A3B-7D34-D4DB44904619}"/>
              </a:ext>
            </a:extLst>
          </p:cNvPr>
          <p:cNvSpPr>
            <a:spLocks noGrp="1"/>
          </p:cNvSpPr>
          <p:nvPr>
            <p:ph type="title"/>
          </p:nvPr>
        </p:nvSpPr>
        <p:spPr>
          <a:xfrm>
            <a:off x="7218817" y="0"/>
            <a:ext cx="4903637" cy="1151965"/>
          </a:xfrm>
        </p:spPr>
        <p:txBody>
          <a:bodyPr vert="horz" lIns="91440" tIns="45720" rIns="91440" bIns="45720" rtlCol="0" anchor="ctr">
            <a:normAutofit fontScale="90000"/>
          </a:bodyPr>
          <a:lstStyle/>
          <a:p>
            <a:pPr algn="ctr"/>
            <a:r>
              <a:rPr lang="en-US" sz="2600" dirty="0">
                <a:latin typeface="Times New Roman" panose="02020603050405020304" pitchFamily="18" charset="0"/>
                <a:cs typeface="Times New Roman" panose="02020603050405020304" pitchFamily="18" charset="0"/>
              </a:rPr>
              <a:t>Setting the Event Budget, Financial/OPERATIONAL Factors</a:t>
            </a:r>
          </a:p>
        </p:txBody>
      </p:sp>
      <p:pic>
        <p:nvPicPr>
          <p:cNvPr id="11" name="Picture 10" descr="A building with a mural on the side&#10;&#10;AI-generated content may be incorrect.">
            <a:extLst>
              <a:ext uri="{FF2B5EF4-FFF2-40B4-BE49-F238E27FC236}">
                <a16:creationId xmlns:a16="http://schemas.microsoft.com/office/drawing/2014/main" id="{01183A2E-5A08-E225-219D-17A6BF8C64C4}"/>
              </a:ext>
            </a:extLst>
          </p:cNvPr>
          <p:cNvPicPr>
            <a:picLocks noChangeAspect="1"/>
          </p:cNvPicPr>
          <p:nvPr/>
        </p:nvPicPr>
        <p:blipFill>
          <a:blip r:embed="rId4"/>
          <a:stretch>
            <a:fillRect/>
          </a:stretch>
        </p:blipFill>
        <p:spPr>
          <a:xfrm>
            <a:off x="87535" y="1684241"/>
            <a:ext cx="7033061" cy="1964627"/>
          </a:xfrm>
          <a:prstGeom prst="rect">
            <a:avLst/>
          </a:prstGeom>
          <a:ln w="57150" cmpd="thinThick">
            <a:solidFill>
              <a:schemeClr val="bg1">
                <a:lumMod val="50000"/>
              </a:schemeClr>
            </a:solidFill>
            <a:miter lim="800000"/>
          </a:ln>
        </p:spPr>
      </p:pic>
      <p:sp>
        <p:nvSpPr>
          <p:cNvPr id="3" name="Text Placeholder 2">
            <a:extLst>
              <a:ext uri="{FF2B5EF4-FFF2-40B4-BE49-F238E27FC236}">
                <a16:creationId xmlns:a16="http://schemas.microsoft.com/office/drawing/2014/main" id="{6B9AD9DD-CE96-975E-EA25-D833B4C29AA2}"/>
              </a:ext>
            </a:extLst>
          </p:cNvPr>
          <p:cNvSpPr>
            <a:spLocks noGrp="1"/>
          </p:cNvSpPr>
          <p:nvPr>
            <p:ph type="body" sz="half" idx="2"/>
          </p:nvPr>
        </p:nvSpPr>
        <p:spPr>
          <a:xfrm>
            <a:off x="7077342" y="1387311"/>
            <a:ext cx="4902611" cy="4993485"/>
          </a:xfrm>
        </p:spPr>
        <p:txBody>
          <a:bodyPr vert="horz" lIns="91440" tIns="45720" rIns="91440" bIns="45720" rtlCol="0" anchor="ctr">
            <a:normAutofit fontScale="70000" lnSpcReduction="20000"/>
          </a:bodyPr>
          <a:lstStyle/>
          <a:p>
            <a:pPr marL="342900" lvl="0" indent="-228600">
              <a:lnSpc>
                <a:spcPct val="110000"/>
              </a:lnSpc>
              <a:buFont typeface="Arial" panose="020B0604020202020204" pitchFamily="34" charset="0"/>
              <a:buChar char="•"/>
            </a:pPr>
            <a:r>
              <a:rPr lang="en-US" sz="1900" b="1" i="1" dirty="0">
                <a:latin typeface="Times New Roman" panose="02020603050405020304" pitchFamily="18" charset="0"/>
                <a:cs typeface="Times New Roman" panose="02020603050405020304" pitchFamily="18" charset="0"/>
              </a:rPr>
              <a:t>the Event Budget/Financial Factors</a:t>
            </a:r>
          </a:p>
          <a:p>
            <a:pPr marL="342900" lvl="0" indent="-228600">
              <a:lnSpc>
                <a:spcPct val="110000"/>
              </a:lnSpc>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The total estimated budget is £11,000</a:t>
            </a:r>
          </a:p>
          <a:p>
            <a:pPr marL="342900" lvl="0" indent="-228600">
              <a:lnSpc>
                <a:spcPct val="110000"/>
              </a:lnSpc>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The key costs include: venue hiring, catering, and merchandising </a:t>
            </a:r>
          </a:p>
          <a:p>
            <a:pPr marL="342900" lvl="0" indent="-228600">
              <a:lnSpc>
                <a:spcPct val="110000"/>
              </a:lnSpc>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Fees of the exhibitors and performers in the event </a:t>
            </a:r>
          </a:p>
          <a:p>
            <a:pPr marL="342900" lvl="0" indent="-228600">
              <a:lnSpc>
                <a:spcPct val="110000"/>
              </a:lnSpc>
              <a:spcAft>
                <a:spcPts val="800"/>
              </a:spcAft>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Balanced event success with grants and ticket sales</a:t>
            </a:r>
          </a:p>
          <a:p>
            <a:pPr marL="342900" lvl="0" indent="-228600">
              <a:lnSpc>
                <a:spcPct val="110000"/>
              </a:lnSpc>
              <a:spcAft>
                <a:spcPts val="800"/>
              </a:spcAft>
              <a:buFont typeface="Arial" panose="020B0604020202020204" pitchFamily="34" charset="0"/>
              <a:buChar char="•"/>
            </a:pPr>
            <a:r>
              <a:rPr lang="en-US" sz="1900" b="1" i="1" dirty="0">
                <a:latin typeface="Times New Roman" panose="02020603050405020304" pitchFamily="18" charset="0"/>
                <a:cs typeface="Times New Roman" panose="02020603050405020304" pitchFamily="18" charset="0"/>
              </a:rPr>
              <a:t>Operational Factors </a:t>
            </a:r>
          </a:p>
          <a:p>
            <a:pPr marL="342900" lvl="0" indent="-228600">
              <a:lnSpc>
                <a:spcPct val="110000"/>
              </a:lnSpc>
              <a:spcAft>
                <a:spcPts val="800"/>
              </a:spcAft>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Chosen location: Chapter Arts Centre, Cardiff </a:t>
            </a:r>
          </a:p>
          <a:p>
            <a:pPr marL="342900" lvl="0" indent="-228600">
              <a:lnSpc>
                <a:spcPct val="110000"/>
              </a:lnSpc>
              <a:spcAft>
                <a:spcPts val="800"/>
              </a:spcAft>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Venue availability: Spring weekend</a:t>
            </a:r>
          </a:p>
          <a:p>
            <a:pPr marL="342900" lvl="0" indent="-228600">
              <a:lnSpc>
                <a:spcPct val="110000"/>
              </a:lnSpc>
              <a:spcAft>
                <a:spcPts val="800"/>
              </a:spcAft>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Relevance: cultural recognition of the venue and an effectively accessible transportation facility </a:t>
            </a:r>
          </a:p>
          <a:p>
            <a:pPr marL="342900" lvl="0" indent="-228600">
              <a:lnSpc>
                <a:spcPct val="110000"/>
              </a:lnSpc>
              <a:spcAft>
                <a:spcPts val="800"/>
              </a:spcAft>
              <a:buFont typeface="Arial" panose="020B0604020202020204" pitchFamily="34" charset="0"/>
              <a:buChar char="•"/>
            </a:pPr>
            <a:r>
              <a:rPr lang="en-US" sz="1900" dirty="0">
                <a:latin typeface="Times New Roman" panose="02020603050405020304" pitchFamily="18" charset="0"/>
                <a:cs typeface="Times New Roman" panose="02020603050405020304" pitchFamily="18" charset="0"/>
              </a:rPr>
              <a:t>On-site parking scope for the invitees and delegates </a:t>
            </a:r>
          </a:p>
          <a:p>
            <a:pPr marL="342900" lvl="0" indent="-228600">
              <a:lnSpc>
                <a:spcPct val="110000"/>
              </a:lnSpc>
              <a:spcAft>
                <a:spcPts val="800"/>
              </a:spcAft>
              <a:buFont typeface="Arial" panose="020B0604020202020204" pitchFamily="34" charset="0"/>
              <a:buChar char="•"/>
            </a:pPr>
            <a:endParaRPr lang="en-US" sz="700" dirty="0"/>
          </a:p>
          <a:p>
            <a:pPr marL="342900" lvl="0" indent="-228600">
              <a:lnSpc>
                <a:spcPct val="110000"/>
              </a:lnSpc>
              <a:spcAft>
                <a:spcPts val="800"/>
              </a:spcAft>
              <a:buFont typeface="Arial" panose="020B0604020202020204" pitchFamily="34" charset="0"/>
              <a:buChar char="•"/>
            </a:pPr>
            <a:endParaRPr lang="en-US" sz="700" dirty="0"/>
          </a:p>
          <a:p>
            <a:pPr indent="-228600">
              <a:lnSpc>
                <a:spcPct val="110000"/>
              </a:lnSpc>
              <a:buFont typeface="Arial" panose="020B0604020202020204" pitchFamily="34" charset="0"/>
              <a:buChar char="•"/>
            </a:pPr>
            <a:endParaRPr lang="en-US" sz="700" dirty="0"/>
          </a:p>
        </p:txBody>
      </p:sp>
      <p:pic>
        <p:nvPicPr>
          <p:cNvPr id="28" name="Picture 27">
            <a:extLst>
              <a:ext uri="{FF2B5EF4-FFF2-40B4-BE49-F238E27FC236}">
                <a16:creationId xmlns:a16="http://schemas.microsoft.com/office/drawing/2014/main" id="{B4858D9F-B578-5FAC-600D-23DE95AE9ADE}"/>
              </a:ext>
            </a:extLst>
          </p:cNvPr>
          <p:cNvPicPr>
            <a:picLocks noChangeAspect="1"/>
          </p:cNvPicPr>
          <p:nvPr/>
        </p:nvPicPr>
        <p:blipFill>
          <a:blip r:embed="rId5"/>
          <a:stretch>
            <a:fillRect/>
          </a:stretch>
        </p:blipFill>
        <p:spPr>
          <a:xfrm>
            <a:off x="142502" y="131946"/>
            <a:ext cx="7076315" cy="1718625"/>
          </a:xfrm>
          <a:prstGeom prst="rect">
            <a:avLst/>
          </a:prstGeom>
        </p:spPr>
      </p:pic>
      <p:sp>
        <p:nvSpPr>
          <p:cNvPr id="5" name="TextBox 4">
            <a:extLst>
              <a:ext uri="{FF2B5EF4-FFF2-40B4-BE49-F238E27FC236}">
                <a16:creationId xmlns:a16="http://schemas.microsoft.com/office/drawing/2014/main" id="{AA58CF5A-17F5-95AC-8552-8E41CE877603}"/>
              </a:ext>
            </a:extLst>
          </p:cNvPr>
          <p:cNvSpPr txBox="1"/>
          <p:nvPr/>
        </p:nvSpPr>
        <p:spPr>
          <a:xfrm>
            <a:off x="-38101" y="3648868"/>
            <a:ext cx="7256917" cy="1918859"/>
          </a:xfrm>
          <a:prstGeom prst="rect">
            <a:avLst/>
          </a:prstGeom>
          <a:noFill/>
        </p:spPr>
        <p:txBody>
          <a:bodyPr wrap="square">
            <a:spAutoFit/>
          </a:bodyPr>
          <a:lstStyle/>
          <a:p>
            <a:pPr algn="just">
              <a:lnSpc>
                <a:spcPct val="107000"/>
              </a:lnSpc>
              <a:spcAft>
                <a:spcPts val="800"/>
              </a:spcAft>
            </a:pP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The chosen venue for this event will be the Chapters Arts Centre in Cardiff, which is popularly known for hosting such events, conferences and festivals at large. With the availability of this venue at the selected time, this venue can provide excellent audiovisual clarity to the event, so that the participants can feel more engaged in the same (James </a:t>
            </a:r>
            <a:r>
              <a:rPr lang="en-GB" sz="1600" i="1" kern="100" dirty="0">
                <a:effectLst/>
                <a:latin typeface="Times New Roman" panose="02020603050405020304" pitchFamily="18" charset="0"/>
                <a:ea typeface="Times New Roman" panose="02020603050405020304" pitchFamily="18" charset="0"/>
                <a:cs typeface="Times New Roman" panose="02020603050405020304" pitchFamily="18" charset="0"/>
              </a:rPr>
              <a:t>et al.,</a:t>
            </a:r>
            <a:r>
              <a:rPr lang="en-GB" sz="1600" kern="100" dirty="0">
                <a:effectLst/>
                <a:latin typeface="Times New Roman" panose="02020603050405020304" pitchFamily="18" charset="0"/>
                <a:ea typeface="Times New Roman" panose="02020603050405020304" pitchFamily="18" charset="0"/>
                <a:cs typeface="Times New Roman" panose="02020603050405020304" pitchFamily="18" charset="0"/>
              </a:rPr>
              <a:t> 2021). Apart from the feasibility of the workshops and the performance along with the dining feasibility, this venue can be significant in accommodating both local and global guests and delegates to this event at large. </a:t>
            </a:r>
            <a:endParaRPr lang="en-GB" sz="16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577286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BD1709B6-2D13-47D6-979C-CCBBFAE9FD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6" name="Group 15">
            <a:extLst>
              <a:ext uri="{FF2B5EF4-FFF2-40B4-BE49-F238E27FC236}">
                <a16:creationId xmlns:a16="http://schemas.microsoft.com/office/drawing/2014/main" id="{1F095F43-ED14-4B48-ADDB-8AD8ADDE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7" name="Rectangle 16">
              <a:extLst>
                <a:ext uri="{FF2B5EF4-FFF2-40B4-BE49-F238E27FC236}">
                  <a16:creationId xmlns:a16="http://schemas.microsoft.com/office/drawing/2014/main" id="{1260C78A-64CD-4535-BCA6-3FD9898F8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11">
              <a:extLst>
                <a:ext uri="{FF2B5EF4-FFF2-40B4-BE49-F238E27FC236}">
                  <a16:creationId xmlns:a16="http://schemas.microsoft.com/office/drawing/2014/main" id="{A2D1CC73-8BB1-477E-B862-1C4BA2985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9" name="Rectangle 18">
              <a:extLst>
                <a:ext uri="{FF2B5EF4-FFF2-40B4-BE49-F238E27FC236}">
                  <a16:creationId xmlns:a16="http://schemas.microsoft.com/office/drawing/2014/main" id="{96E9F43D-E046-4ACC-B164-E012848FB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459E6FC-A5E9-B9DC-AFE0-03723CF8AF5E}"/>
              </a:ext>
            </a:extLst>
          </p:cNvPr>
          <p:cNvSpPr>
            <a:spLocks noGrp="1"/>
          </p:cNvSpPr>
          <p:nvPr>
            <p:ph type="title"/>
          </p:nvPr>
        </p:nvSpPr>
        <p:spPr>
          <a:xfrm>
            <a:off x="585485" y="130629"/>
            <a:ext cx="6397155" cy="1151965"/>
          </a:xfrm>
        </p:spPr>
        <p:txBody>
          <a:bodyPr vert="horz" lIns="91440" tIns="45720" rIns="91440" bIns="45720" rtlCol="0" anchor="ctr">
            <a:normAutofit fontScale="90000"/>
          </a:bodyPr>
          <a:lstStyle/>
          <a:p>
            <a:pPr algn="ctr"/>
            <a:r>
              <a:rPr lang="en-US" sz="3400" dirty="0">
                <a:latin typeface="Times New Roman" panose="02020603050405020304" pitchFamily="18" charset="0"/>
                <a:cs typeface="Times New Roman" panose="02020603050405020304" pitchFamily="18" charset="0"/>
              </a:rPr>
              <a:t>Setting the Event Budget, Financial/OPERATIONAL Factors</a:t>
            </a:r>
          </a:p>
        </p:txBody>
      </p:sp>
      <p:sp>
        <p:nvSpPr>
          <p:cNvPr id="3" name="Text Placeholder 2">
            <a:extLst>
              <a:ext uri="{FF2B5EF4-FFF2-40B4-BE49-F238E27FC236}">
                <a16:creationId xmlns:a16="http://schemas.microsoft.com/office/drawing/2014/main" id="{6BE42947-C4AB-ECC5-A761-EAD40E675B86}"/>
              </a:ext>
            </a:extLst>
          </p:cNvPr>
          <p:cNvSpPr>
            <a:spLocks noGrp="1"/>
          </p:cNvSpPr>
          <p:nvPr>
            <p:ph type="body" sz="half" idx="2"/>
          </p:nvPr>
        </p:nvSpPr>
        <p:spPr>
          <a:xfrm>
            <a:off x="585485" y="1689844"/>
            <a:ext cx="5750003" cy="3039826"/>
          </a:xfrm>
        </p:spPr>
        <p:txBody>
          <a:bodyPr vert="horz" lIns="91440" tIns="45720" rIns="91440" bIns="45720" rtlCol="0" anchor="ctr">
            <a:normAutofit fontScale="92500" lnSpcReduction="10000"/>
          </a:bodyPr>
          <a:lstStyle/>
          <a:p>
            <a:pPr marL="342900" lvl="0" indent="-228600" algn="ctr">
              <a:lnSpc>
                <a:spcPct val="110000"/>
              </a:lnSpc>
              <a:buFont typeface="Arial" panose="020B0604020202020204" pitchFamily="34" charset="0"/>
              <a:buChar char="•"/>
            </a:pPr>
            <a:r>
              <a:rPr lang="en-US" b="1" i="1" dirty="0">
                <a:latin typeface="Times New Roman" panose="02020603050405020304" pitchFamily="18" charset="0"/>
                <a:cs typeface="Times New Roman" panose="02020603050405020304" pitchFamily="18" charset="0"/>
              </a:rPr>
              <a:t>Event audiences</a:t>
            </a:r>
          </a:p>
          <a:p>
            <a:pPr marL="342900" lvl="0" indent="-228600">
              <a:lnSpc>
                <a:spcPct val="11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Targeted audiences: promotion across schools and distinct cultural groups </a:t>
            </a:r>
          </a:p>
          <a:p>
            <a:pPr marL="342900" lvl="0" indent="-228600">
              <a:lnSpc>
                <a:spcPct val="11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Outreach: across the family and the students</a:t>
            </a:r>
          </a:p>
          <a:p>
            <a:pPr marL="342900" lvl="0" indent="-228600">
              <a:lnSpc>
                <a:spcPct val="110000"/>
              </a:lnSpc>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Social media campaigns to increase the event scope (Qiu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2021)</a:t>
            </a:r>
          </a:p>
          <a:p>
            <a:pPr marL="342900" lvl="0" indent="-228600">
              <a:lnSpc>
                <a:spcPct val="110000"/>
              </a:lnSpc>
              <a:spcAft>
                <a:spcPts val="8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Local radio announcements to welcome more attendees to this event </a:t>
            </a:r>
          </a:p>
          <a:p>
            <a:pPr lvl="0" indent="-228600">
              <a:lnSpc>
                <a:spcPct val="110000"/>
              </a:lnSpc>
              <a:spcAft>
                <a:spcPts val="800"/>
              </a:spcAft>
              <a:buFont typeface="Arial" panose="020B0604020202020204" pitchFamily="34" charset="0"/>
              <a:buChar char="•"/>
            </a:pPr>
            <a:endParaRPr lang="en-US" dirty="0"/>
          </a:p>
          <a:p>
            <a:pPr indent="-228600">
              <a:lnSpc>
                <a:spcPct val="110000"/>
              </a:lnSpc>
              <a:buFont typeface="Arial" panose="020B0604020202020204" pitchFamily="34" charset="0"/>
              <a:buChar char="•"/>
            </a:pPr>
            <a:endParaRPr lang="en-US" dirty="0"/>
          </a:p>
        </p:txBody>
      </p:sp>
      <p:pic>
        <p:nvPicPr>
          <p:cNvPr id="9" name="Picture 8" descr="A red sign on a white brick wall&#10;&#10;AI-generated content may be incorrect.">
            <a:extLst>
              <a:ext uri="{FF2B5EF4-FFF2-40B4-BE49-F238E27FC236}">
                <a16:creationId xmlns:a16="http://schemas.microsoft.com/office/drawing/2014/main" id="{A08A7D9E-30B4-DDC9-4716-E19597187757}"/>
              </a:ext>
            </a:extLst>
          </p:cNvPr>
          <p:cNvPicPr>
            <a:picLocks noChangeAspect="1"/>
          </p:cNvPicPr>
          <p:nvPr/>
        </p:nvPicPr>
        <p:blipFill>
          <a:blip r:embed="rId4"/>
          <a:stretch>
            <a:fillRect/>
          </a:stretch>
        </p:blipFill>
        <p:spPr>
          <a:xfrm>
            <a:off x="7568124" y="326860"/>
            <a:ext cx="3836475" cy="3836475"/>
          </a:xfrm>
          <a:prstGeom prst="rect">
            <a:avLst/>
          </a:prstGeom>
          <a:ln w="57150" cmpd="thinThick">
            <a:solidFill>
              <a:schemeClr val="bg1">
                <a:lumMod val="50000"/>
              </a:schemeClr>
            </a:solidFill>
            <a:miter lim="800000"/>
          </a:ln>
        </p:spPr>
      </p:pic>
      <p:sp>
        <p:nvSpPr>
          <p:cNvPr id="11" name="TextBox 10">
            <a:extLst>
              <a:ext uri="{FF2B5EF4-FFF2-40B4-BE49-F238E27FC236}">
                <a16:creationId xmlns:a16="http://schemas.microsoft.com/office/drawing/2014/main" id="{8082E15D-B677-EB46-8D01-425E9A9DFE1F}"/>
              </a:ext>
            </a:extLst>
          </p:cNvPr>
          <p:cNvSpPr txBox="1"/>
          <p:nvPr/>
        </p:nvSpPr>
        <p:spPr>
          <a:xfrm>
            <a:off x="-41381" y="4241880"/>
            <a:ext cx="11747893" cy="1346331"/>
          </a:xfrm>
          <a:prstGeom prst="rect">
            <a:avLst/>
          </a:prstGeom>
          <a:noFill/>
        </p:spPr>
        <p:txBody>
          <a:bodyPr wrap="square">
            <a:spAutoFit/>
          </a:bodyPr>
          <a:lstStyle/>
          <a:p>
            <a:pPr algn="just">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Mangal" panose="02040503050203030202" pitchFamily="18" charset="0"/>
              </a:rPr>
              <a:t>Audience engagement in this event can be a determinant of the overall event's success and sustainability. By involving the partner organisations and the local embassies, followed by the community groups, this event can lead to long-term success and sustainability. Across the social media platforms further, the relevance of the artist interviews and the paid promotions is fostered to target more individuals to the event in the future (Hammelburg, 2021). Thus, a wider demographic can be aligned towards the cultural celebration theme at large. </a:t>
            </a:r>
          </a:p>
        </p:txBody>
      </p:sp>
    </p:spTree>
    <p:extLst>
      <p:ext uri="{BB962C8B-B14F-4D97-AF65-F5344CB8AC3E}">
        <p14:creationId xmlns:p14="http://schemas.microsoft.com/office/powerpoint/2010/main" val="15028827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0FD18C6-B8B6-48F5-AA7B-0EE4D1B0FA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3" name="Group 12">
            <a:extLst>
              <a:ext uri="{FF2B5EF4-FFF2-40B4-BE49-F238E27FC236}">
                <a16:creationId xmlns:a16="http://schemas.microsoft.com/office/drawing/2014/main" id="{B2C8E898-CD31-4A81-BE10-44A5833B85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14" name="Rectangle 13">
              <a:extLst>
                <a:ext uri="{FF2B5EF4-FFF2-40B4-BE49-F238E27FC236}">
                  <a16:creationId xmlns:a16="http://schemas.microsoft.com/office/drawing/2014/main" id="{D96FD6C9-5185-4885-AFBC-42336D1403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1">
              <a:extLst>
                <a:ext uri="{FF2B5EF4-FFF2-40B4-BE49-F238E27FC236}">
                  <a16:creationId xmlns:a16="http://schemas.microsoft.com/office/drawing/2014/main" id="{9681B8DF-C88C-4D6D-867A-6647E325F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6" name="Rectangle 15">
              <a:extLst>
                <a:ext uri="{FF2B5EF4-FFF2-40B4-BE49-F238E27FC236}">
                  <a16:creationId xmlns:a16="http://schemas.microsoft.com/office/drawing/2014/main" id="{BEEC54F1-5318-478F-AD74-99F36CAED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73EA9BC-AC22-531D-510F-6AC9A4512286}"/>
              </a:ext>
            </a:extLst>
          </p:cNvPr>
          <p:cNvSpPr>
            <a:spLocks noGrp="1"/>
          </p:cNvSpPr>
          <p:nvPr>
            <p:ph type="title"/>
          </p:nvPr>
        </p:nvSpPr>
        <p:spPr>
          <a:xfrm>
            <a:off x="585485" y="147954"/>
            <a:ext cx="6397155" cy="1151965"/>
          </a:xfrm>
        </p:spPr>
        <p:txBody>
          <a:bodyPr vert="horz" lIns="91440" tIns="45720" rIns="91440" bIns="45720" rtlCol="0" anchor="ctr">
            <a:normAutofit fontScale="90000"/>
          </a:bodyPr>
          <a:lstStyle/>
          <a:p>
            <a:pPr algn="ctr"/>
            <a:r>
              <a:rPr kumimoji="0" lang="en-US" sz="3400" b="0" i="0" u="none" strike="noStrike" spc="0" normalizeH="0" noProof="0" dirty="0">
                <a:ln>
                  <a:noFill/>
                </a:ln>
                <a:uLnTx/>
                <a:uFillTx/>
                <a:latin typeface="Times New Roman" panose="02020603050405020304" pitchFamily="18" charset="0"/>
                <a:cs typeface="Times New Roman" panose="02020603050405020304" pitchFamily="18" charset="0"/>
              </a:rPr>
              <a:t>Setting the Event Budget, Financial/OPERATIONAL Factors</a:t>
            </a:r>
            <a:endParaRPr lang="en-US" sz="3400"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99A84443-139F-9CD8-F588-23C9759F2050}"/>
              </a:ext>
            </a:extLst>
          </p:cNvPr>
          <p:cNvSpPr>
            <a:spLocks noGrp="1"/>
          </p:cNvSpPr>
          <p:nvPr>
            <p:ph type="body" sz="half" idx="2"/>
          </p:nvPr>
        </p:nvSpPr>
        <p:spPr>
          <a:xfrm>
            <a:off x="212047" y="1467047"/>
            <a:ext cx="6397157" cy="3288739"/>
          </a:xfrm>
        </p:spPr>
        <p:txBody>
          <a:bodyPr vert="horz" lIns="91440" tIns="45720" rIns="91440" bIns="45720" rtlCol="0" anchor="ctr">
            <a:normAutofit/>
          </a:bodyPr>
          <a:lstStyle/>
          <a:p>
            <a:pPr marL="342900" lvl="0" indent="-228600">
              <a:buFont typeface="Arial" panose="020B0604020202020204" pitchFamily="34" charset="0"/>
              <a:buChar char="•"/>
            </a:pPr>
            <a:r>
              <a:rPr lang="en-US" b="1" i="1" dirty="0">
                <a:latin typeface="Times New Roman" panose="02020603050405020304" pitchFamily="18" charset="0"/>
                <a:cs typeface="Times New Roman" panose="02020603050405020304" pitchFamily="18" charset="0"/>
              </a:rPr>
              <a:t>Choice of the Event Team </a:t>
            </a:r>
          </a:p>
          <a:p>
            <a:pPr marL="742950" lvl="1"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Core team: event manager and finance marketing </a:t>
            </a:r>
          </a:p>
          <a:p>
            <a:pPr marL="742950" lvl="1"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Volunteers: university students and cultural enthusiasts</a:t>
            </a:r>
          </a:p>
          <a:p>
            <a:pPr marL="742950" lvl="1"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Skills: logistical and operational management with cultural awareness, and multilingualism (</a:t>
            </a:r>
            <a:r>
              <a:rPr lang="en-US" dirty="0" err="1">
                <a:latin typeface="Times New Roman" panose="02020603050405020304" pitchFamily="18" charset="0"/>
                <a:cs typeface="Times New Roman" panose="02020603050405020304" pitchFamily="18" charset="0"/>
              </a:rPr>
              <a:t>Anufrieva</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2021)</a:t>
            </a:r>
          </a:p>
          <a:p>
            <a:pPr marL="742950" lvl="1"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Fostering training sessions for event participants </a:t>
            </a:r>
          </a:p>
          <a:p>
            <a:pPr marL="742950" lvl="1" indent="-228600">
              <a:spcAft>
                <a:spcPts val="8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Potential support from the Cardiff Council </a:t>
            </a:r>
          </a:p>
          <a:p>
            <a:pPr indent="-228600">
              <a:buFont typeface="Arial" panose="020B0604020202020204" pitchFamily="34" charset="0"/>
              <a:buChar char="•"/>
            </a:pPr>
            <a:endParaRPr lang="en-US" dirty="0"/>
          </a:p>
        </p:txBody>
      </p:sp>
      <p:pic>
        <p:nvPicPr>
          <p:cNvPr id="7" name="Picture 6">
            <a:extLst>
              <a:ext uri="{FF2B5EF4-FFF2-40B4-BE49-F238E27FC236}">
                <a16:creationId xmlns:a16="http://schemas.microsoft.com/office/drawing/2014/main" id="{D276E11C-0AB3-2632-78BD-24EB710A12EC}"/>
              </a:ext>
            </a:extLst>
          </p:cNvPr>
          <p:cNvPicPr>
            <a:picLocks noChangeAspect="1"/>
          </p:cNvPicPr>
          <p:nvPr/>
        </p:nvPicPr>
        <p:blipFill>
          <a:blip r:embed="rId4"/>
          <a:srcRect l="31947" r="27349" b="2"/>
          <a:stretch>
            <a:fillRect/>
          </a:stretch>
        </p:blipFill>
        <p:spPr>
          <a:xfrm>
            <a:off x="7568124" y="10"/>
            <a:ext cx="3836475" cy="4582880"/>
          </a:xfrm>
          <a:prstGeom prst="rect">
            <a:avLst/>
          </a:prstGeom>
          <a:ln w="57150" cmpd="thinThick">
            <a:solidFill>
              <a:schemeClr val="bg1">
                <a:lumMod val="50000"/>
              </a:schemeClr>
            </a:solidFill>
            <a:miter lim="800000"/>
          </a:ln>
        </p:spPr>
      </p:pic>
      <p:sp>
        <p:nvSpPr>
          <p:cNvPr id="5" name="TextBox 4">
            <a:extLst>
              <a:ext uri="{FF2B5EF4-FFF2-40B4-BE49-F238E27FC236}">
                <a16:creationId xmlns:a16="http://schemas.microsoft.com/office/drawing/2014/main" id="{FC75B665-3CF0-E078-1200-79DD332DEF7B}"/>
              </a:ext>
            </a:extLst>
          </p:cNvPr>
          <p:cNvSpPr txBox="1"/>
          <p:nvPr/>
        </p:nvSpPr>
        <p:spPr>
          <a:xfrm>
            <a:off x="-1" y="4582890"/>
            <a:ext cx="11625943" cy="1669496"/>
          </a:xfrm>
          <a:prstGeom prst="rect">
            <a:avLst/>
          </a:prstGeom>
          <a:noFill/>
        </p:spPr>
        <p:txBody>
          <a:bodyPr wrap="square">
            <a:spAutoFit/>
          </a:bodyPr>
          <a:lstStyle/>
          <a:p>
            <a:pPr algn="just">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Mangal" panose="02040503050203030202" pitchFamily="18" charset="0"/>
              </a:rPr>
              <a:t>This event will be organised and led by the core planning team of the event manager and their subordinates. By undertaking multiple volunteers from university students, with a specific integration to cultural sensitivity and exchange, and cultural enthusiasts, intercultural communication skills can be promoted to help the attendees actively participate in the event. Also, involving the Cardiff council can be beneficial for the event since the combination of the skilled staff and the enthusiastic volunteers can help promote a more feasible event in the end (Di </a:t>
            </a:r>
            <a:r>
              <a:rPr lang="en-GB" sz="1400" kern="100" dirty="0" err="1">
                <a:effectLst/>
                <a:latin typeface="Times New Roman" panose="02020603050405020304" pitchFamily="18" charset="0"/>
                <a:ea typeface="Calibri" panose="020F0502020204030204" pitchFamily="34" charset="0"/>
                <a:cs typeface="Mangal" panose="02040503050203030202" pitchFamily="18" charset="0"/>
              </a:rPr>
              <a:t>Liddo</a:t>
            </a:r>
            <a:r>
              <a:rPr lang="en-GB" sz="14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400" i="1" kern="100" dirty="0">
                <a:effectLst/>
                <a:latin typeface="Times New Roman" panose="02020603050405020304" pitchFamily="18" charset="0"/>
                <a:ea typeface="Calibri" panose="020F0502020204030204" pitchFamily="34" charset="0"/>
                <a:cs typeface="Mangal" panose="02040503050203030202" pitchFamily="18" charset="0"/>
              </a:rPr>
              <a:t>et al</a:t>
            </a:r>
            <a:r>
              <a:rPr lang="en-GB" sz="1400" kern="100" dirty="0">
                <a:effectLst/>
                <a:latin typeface="Times New Roman" panose="02020603050405020304" pitchFamily="18" charset="0"/>
                <a:ea typeface="Calibri" panose="020F0502020204030204" pitchFamily="34" charset="0"/>
                <a:cs typeface="Mangal" panose="02040503050203030202" pitchFamily="18" charset="0"/>
              </a:rPr>
              <a:t>., 2023). Finally, a pre-training session can be provided to the individuals to support the workshop attendees with high-end, skilful outcomes at large. </a:t>
            </a:r>
          </a:p>
        </p:txBody>
      </p:sp>
    </p:spTree>
    <p:extLst>
      <p:ext uri="{BB962C8B-B14F-4D97-AF65-F5344CB8AC3E}">
        <p14:creationId xmlns:p14="http://schemas.microsoft.com/office/powerpoint/2010/main" val="17920016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A42F35-FDCF-2B79-6133-B8746A1A59A7}"/>
              </a:ext>
            </a:extLst>
          </p:cNvPr>
          <p:cNvSpPr>
            <a:spLocks noGrp="1"/>
          </p:cNvSpPr>
          <p:nvPr>
            <p:ph type="title"/>
          </p:nvPr>
        </p:nvSpPr>
        <p:spPr>
          <a:xfrm>
            <a:off x="1589315" y="0"/>
            <a:ext cx="10394707" cy="758089"/>
          </a:xfrm>
        </p:spPr>
        <p:txBody>
          <a:bodyPr/>
          <a:lstStyle/>
          <a:p>
            <a:r>
              <a:rPr lang="en-GB" sz="4800" dirty="0">
                <a:effectLst/>
                <a:latin typeface="Times New Roman" panose="02020603050405020304" pitchFamily="18" charset="0"/>
                <a:ea typeface="Calibri" panose="020F0502020204030204" pitchFamily="34" charset="0"/>
                <a:cs typeface="Mangal" panose="02040503050203030202" pitchFamily="18" charset="0"/>
              </a:rPr>
              <a:t>Financial Projections</a:t>
            </a:r>
            <a:endParaRPr lang="en-GB" dirty="0"/>
          </a:p>
        </p:txBody>
      </p:sp>
      <p:sp>
        <p:nvSpPr>
          <p:cNvPr id="5" name="TextBox 4">
            <a:extLst>
              <a:ext uri="{FF2B5EF4-FFF2-40B4-BE49-F238E27FC236}">
                <a16:creationId xmlns:a16="http://schemas.microsoft.com/office/drawing/2014/main" id="{F8FF5D48-5797-53BD-A589-8CB22F8A0307}"/>
              </a:ext>
            </a:extLst>
          </p:cNvPr>
          <p:cNvSpPr txBox="1"/>
          <p:nvPr/>
        </p:nvSpPr>
        <p:spPr>
          <a:xfrm>
            <a:off x="6975599" y="620486"/>
            <a:ext cx="4461990" cy="4197559"/>
          </a:xfrm>
          <a:prstGeom prst="rect">
            <a:avLst/>
          </a:prstGeom>
          <a:noFill/>
        </p:spPr>
        <p:txBody>
          <a:bodyPr wrap="square">
            <a:spAutoFit/>
          </a:bodyPr>
          <a:lstStyle/>
          <a:p>
            <a:pPr algn="just">
              <a:lnSpc>
                <a:spcPct val="150000"/>
              </a:lnSpc>
              <a:spcAft>
                <a:spcPts val="800"/>
              </a:spcAft>
            </a:pPr>
            <a:r>
              <a:rPr lang="en-GB" kern="100" dirty="0">
                <a:effectLst/>
                <a:latin typeface="Times New Roman" panose="02020603050405020304" pitchFamily="18" charset="0"/>
                <a:ea typeface="Calibri" panose="020F0502020204030204" pitchFamily="34" charset="0"/>
                <a:cs typeface="Mangal" panose="02040503050203030202" pitchFamily="18" charset="0"/>
              </a:rPr>
              <a:t>In this event, the financial projection also plays a vital role in determining the success of the event. While the cost estimates of this event have been calculated to £11000, the earned revenue increased to £20000 to ensure a profitable outcome of £9000 in this scenario. This showcases the event to be highly feasible in terms of finances and sustainability since it fosters cultural anticipation, resilience, and integrity at large.</a:t>
            </a:r>
          </a:p>
        </p:txBody>
      </p:sp>
      <p:graphicFrame>
        <p:nvGraphicFramePr>
          <p:cNvPr id="7" name="Text Placeholder 2">
            <a:extLst>
              <a:ext uri="{FF2B5EF4-FFF2-40B4-BE49-F238E27FC236}">
                <a16:creationId xmlns:a16="http://schemas.microsoft.com/office/drawing/2014/main" id="{5F533B08-69B4-9639-C563-3528B507E10C}"/>
              </a:ext>
            </a:extLst>
          </p:cNvPr>
          <p:cNvGraphicFramePr/>
          <p:nvPr>
            <p:extLst>
              <p:ext uri="{D42A27DB-BD31-4B8C-83A1-F6EECF244321}">
                <p14:modId xmlns:p14="http://schemas.microsoft.com/office/powerpoint/2010/main" val="4186498040"/>
              </p:ext>
            </p:extLst>
          </p:nvPr>
        </p:nvGraphicFramePr>
        <p:xfrm>
          <a:off x="-1132114" y="620485"/>
          <a:ext cx="9089571" cy="513805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74792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23" name="Picture 22">
            <a:extLst>
              <a:ext uri="{FF2B5EF4-FFF2-40B4-BE49-F238E27FC236}">
                <a16:creationId xmlns:a16="http://schemas.microsoft.com/office/drawing/2014/main" id="{F0FD18C6-B8B6-48F5-AA7B-0EE4D1B0FA2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24" name="Group 23">
            <a:extLst>
              <a:ext uri="{FF2B5EF4-FFF2-40B4-BE49-F238E27FC236}">
                <a16:creationId xmlns:a16="http://schemas.microsoft.com/office/drawing/2014/main" id="{B2C8E898-CD31-4A81-BE10-44A5833B85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397" y="0"/>
            <a:ext cx="12005350" cy="6644081"/>
            <a:chOff x="-25397" y="0"/>
            <a:chExt cx="12005350" cy="6644081"/>
          </a:xfrm>
        </p:grpSpPr>
        <p:sp useBgFill="1">
          <p:nvSpPr>
            <p:cNvPr id="25" name="Rectangle 24">
              <a:extLst>
                <a:ext uri="{FF2B5EF4-FFF2-40B4-BE49-F238E27FC236}">
                  <a16:creationId xmlns:a16="http://schemas.microsoft.com/office/drawing/2014/main" id="{D96FD6C9-5185-4885-AFBC-42336D1403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11">
              <a:extLst>
                <a:ext uri="{FF2B5EF4-FFF2-40B4-BE49-F238E27FC236}">
                  <a16:creationId xmlns:a16="http://schemas.microsoft.com/office/drawing/2014/main" id="{9681B8DF-C88C-4D6D-867A-6647E325F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14" name="Rectangle 13">
              <a:extLst>
                <a:ext uri="{FF2B5EF4-FFF2-40B4-BE49-F238E27FC236}">
                  <a16:creationId xmlns:a16="http://schemas.microsoft.com/office/drawing/2014/main" id="{BEEC54F1-5318-478F-AD74-99F36CAED8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5600215"/>
              <a:ext cx="11706512" cy="780581"/>
            </a:xfrm>
            <a:prstGeom prst="rect">
              <a:avLst/>
            </a:pr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C8F920D7-9E88-2E74-7D16-785E2D782505}"/>
              </a:ext>
            </a:extLst>
          </p:cNvPr>
          <p:cNvSpPr>
            <a:spLocks noGrp="1"/>
          </p:cNvSpPr>
          <p:nvPr>
            <p:ph type="title"/>
          </p:nvPr>
        </p:nvSpPr>
        <p:spPr>
          <a:xfrm>
            <a:off x="5639373" y="213919"/>
            <a:ext cx="5769881" cy="1151965"/>
          </a:xfrm>
        </p:spPr>
        <p:txBody>
          <a:bodyPr vert="horz" lIns="91440" tIns="45720" rIns="91440" bIns="45720" rtlCol="0" anchor="ctr">
            <a:normAutofit fontScale="90000"/>
          </a:bodyPr>
          <a:lstStyle/>
          <a:p>
            <a:pPr algn="ctr">
              <a:spcAft>
                <a:spcPts val="400"/>
              </a:spcAft>
            </a:pPr>
            <a:r>
              <a:rPr lang="en-US" sz="2600" b="1" dirty="0">
                <a:latin typeface="Times New Roman" panose="02020603050405020304" pitchFamily="18" charset="0"/>
                <a:cs typeface="Times New Roman" panose="02020603050405020304" pitchFamily="18" charset="0"/>
              </a:rPr>
              <a:t>Measuring the Success of the Event </a:t>
            </a:r>
            <a:br>
              <a:rPr lang="en-US" sz="2600" b="1" dirty="0"/>
            </a:br>
            <a:endParaRPr lang="en-US" sz="2600" dirty="0"/>
          </a:p>
        </p:txBody>
      </p:sp>
      <p:sp>
        <p:nvSpPr>
          <p:cNvPr id="3" name="Text Placeholder 2">
            <a:extLst>
              <a:ext uri="{FF2B5EF4-FFF2-40B4-BE49-F238E27FC236}">
                <a16:creationId xmlns:a16="http://schemas.microsoft.com/office/drawing/2014/main" id="{325065FE-105D-842D-2427-7FAF90C27E18}"/>
              </a:ext>
            </a:extLst>
          </p:cNvPr>
          <p:cNvSpPr>
            <a:spLocks noGrp="1"/>
          </p:cNvSpPr>
          <p:nvPr>
            <p:ph type="body" sz="half" idx="2"/>
          </p:nvPr>
        </p:nvSpPr>
        <p:spPr>
          <a:xfrm>
            <a:off x="4931229" y="667085"/>
            <a:ext cx="6775284" cy="3510359"/>
          </a:xfrm>
        </p:spPr>
        <p:txBody>
          <a:bodyPr vert="horz" lIns="91440" tIns="45720" rIns="91440" bIns="45720" rtlCol="0" anchor="ctr">
            <a:normAutofit/>
          </a:bodyPr>
          <a:lstStyle/>
          <a:p>
            <a:pPr marL="342900" lvl="0" indent="-228600" algn="ctr">
              <a:buFont typeface="Arial" panose="020B0604020202020204" pitchFamily="34" charset="0"/>
              <a:buChar char="•"/>
            </a:pPr>
            <a:r>
              <a:rPr lang="en-US" b="1" i="1" dirty="0">
                <a:latin typeface="Times New Roman" panose="02020603050405020304" pitchFamily="18" charset="0"/>
                <a:cs typeface="Times New Roman" panose="02020603050405020304" pitchFamily="18" charset="0"/>
              </a:rPr>
              <a:t>Success measures of this event:</a:t>
            </a:r>
          </a:p>
          <a:p>
            <a:pPr marL="742950" lvl="1"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Number of attendees participating in the event </a:t>
            </a:r>
          </a:p>
          <a:p>
            <a:pPr marL="742950" lvl="1"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Fostering participants’ feedback surveys </a:t>
            </a:r>
          </a:p>
          <a:p>
            <a:pPr marL="742950" lvl="1" indent="-22860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Social engagement statistics of the attendees or people before the event (</a:t>
            </a:r>
            <a:r>
              <a:rPr lang="en-US" dirty="0" err="1">
                <a:latin typeface="Times New Roman" panose="02020603050405020304" pitchFamily="18" charset="0"/>
                <a:cs typeface="Times New Roman" panose="02020603050405020304" pitchFamily="18" charset="0"/>
              </a:rPr>
              <a:t>Pergantis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et al</a:t>
            </a:r>
            <a:r>
              <a:rPr lang="en-US" dirty="0">
                <a:latin typeface="Times New Roman" panose="02020603050405020304" pitchFamily="18" charset="0"/>
                <a:cs typeface="Times New Roman" panose="02020603050405020304" pitchFamily="18" charset="0"/>
              </a:rPr>
              <a:t>., 2022)</a:t>
            </a:r>
          </a:p>
          <a:p>
            <a:pPr marL="742950" lvl="1" indent="-228600">
              <a:spcAft>
                <a:spcPts val="800"/>
              </a:spcAf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Overall media coverage and positive impact on the community and society </a:t>
            </a:r>
          </a:p>
          <a:p>
            <a:pPr indent="-228600">
              <a:buFont typeface="Arial" panose="020B0604020202020204" pitchFamily="34" charset="0"/>
              <a:buChar char="•"/>
            </a:pPr>
            <a:endParaRPr lang="en-US" dirty="0"/>
          </a:p>
        </p:txBody>
      </p:sp>
      <p:pic>
        <p:nvPicPr>
          <p:cNvPr id="19" name="Picture 18" descr="A person climbing a ladder to a graph&#10;&#10;AI-generated content may be incorrect.">
            <a:extLst>
              <a:ext uri="{FF2B5EF4-FFF2-40B4-BE49-F238E27FC236}">
                <a16:creationId xmlns:a16="http://schemas.microsoft.com/office/drawing/2014/main" id="{9011CFC9-4E1B-3510-84E7-981C29657BA9}"/>
              </a:ext>
            </a:extLst>
          </p:cNvPr>
          <p:cNvPicPr>
            <a:picLocks noChangeAspect="1"/>
          </p:cNvPicPr>
          <p:nvPr/>
        </p:nvPicPr>
        <p:blipFill>
          <a:blip r:embed="rId4"/>
          <a:stretch>
            <a:fillRect/>
          </a:stretch>
        </p:blipFill>
        <p:spPr>
          <a:xfrm>
            <a:off x="0" y="25400"/>
            <a:ext cx="3559629" cy="5536097"/>
          </a:xfrm>
          <a:prstGeom prst="rect">
            <a:avLst/>
          </a:prstGeom>
        </p:spPr>
      </p:pic>
      <p:sp>
        <p:nvSpPr>
          <p:cNvPr id="27" name="TextBox 26">
            <a:extLst>
              <a:ext uri="{FF2B5EF4-FFF2-40B4-BE49-F238E27FC236}">
                <a16:creationId xmlns:a16="http://schemas.microsoft.com/office/drawing/2014/main" id="{5EA9E791-826B-DA87-6015-10A78D7EE64A}"/>
              </a:ext>
            </a:extLst>
          </p:cNvPr>
          <p:cNvSpPr txBox="1"/>
          <p:nvPr/>
        </p:nvSpPr>
        <p:spPr>
          <a:xfrm>
            <a:off x="3559629" y="4216163"/>
            <a:ext cx="8146884" cy="1346331"/>
          </a:xfrm>
          <a:prstGeom prst="rect">
            <a:avLst/>
          </a:prstGeom>
          <a:noFill/>
        </p:spPr>
        <p:txBody>
          <a:bodyPr wrap="square">
            <a:spAutoFit/>
          </a:bodyPr>
          <a:lstStyle/>
          <a:p>
            <a:pPr algn="just">
              <a:lnSpc>
                <a:spcPct val="150000"/>
              </a:lnSpc>
              <a:spcAft>
                <a:spcPts val="800"/>
              </a:spcAft>
            </a:pPr>
            <a:r>
              <a:rPr lang="en-GB" sz="1400" kern="100" dirty="0">
                <a:effectLst/>
                <a:latin typeface="Times New Roman" panose="02020603050405020304" pitchFamily="18" charset="0"/>
                <a:ea typeface="Calibri" panose="020F0502020204030204" pitchFamily="34" charset="0"/>
                <a:cs typeface="Mangal" panose="02040503050203030202" pitchFamily="18" charset="0"/>
              </a:rPr>
              <a:t>The core measures of this event to determine its success include the attendees' participation in this event, and the feedback surveys of the attendees with their social media engagement statistics, so that their potential engagement with the event can be fully understood. With event attendees sharing pictures across their profiles, a long-term engagement of the attendees and the event managers can be underlined over time. </a:t>
            </a:r>
          </a:p>
        </p:txBody>
      </p:sp>
    </p:spTree>
    <p:extLst>
      <p:ext uri="{BB962C8B-B14F-4D97-AF65-F5344CB8AC3E}">
        <p14:creationId xmlns:p14="http://schemas.microsoft.com/office/powerpoint/2010/main" val="1418075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98E34-9B79-0EF9-9C6E-05D2DBB472A1}"/>
              </a:ext>
            </a:extLst>
          </p:cNvPr>
          <p:cNvSpPr>
            <a:spLocks noGrp="1"/>
          </p:cNvSpPr>
          <p:nvPr>
            <p:ph type="title"/>
          </p:nvPr>
        </p:nvSpPr>
        <p:spPr>
          <a:xfrm>
            <a:off x="511628" y="-94059"/>
            <a:ext cx="10394707" cy="886678"/>
          </a:xfrm>
        </p:spPr>
        <p:txBody>
          <a:bodyPr/>
          <a:lstStyle/>
          <a:p>
            <a:pPr algn="ctr"/>
            <a:r>
              <a:rPr lang="en-GB" dirty="0">
                <a:latin typeface="Times New Roman" panose="02020603050405020304" pitchFamily="18" charset="0"/>
                <a:cs typeface="Times New Roman" panose="02020603050405020304" pitchFamily="18" charset="0"/>
              </a:rPr>
              <a:t>Conclusion</a:t>
            </a:r>
          </a:p>
        </p:txBody>
      </p:sp>
      <p:sp>
        <p:nvSpPr>
          <p:cNvPr id="3" name="Text Placeholder 2">
            <a:extLst>
              <a:ext uri="{FF2B5EF4-FFF2-40B4-BE49-F238E27FC236}">
                <a16:creationId xmlns:a16="http://schemas.microsoft.com/office/drawing/2014/main" id="{579149B4-36E0-3650-D0BD-9964913F00E4}"/>
              </a:ext>
            </a:extLst>
          </p:cNvPr>
          <p:cNvSpPr>
            <a:spLocks noGrp="1"/>
          </p:cNvSpPr>
          <p:nvPr>
            <p:ph type="body" sz="half" idx="2"/>
          </p:nvPr>
        </p:nvSpPr>
        <p:spPr>
          <a:xfrm>
            <a:off x="898646" y="792619"/>
            <a:ext cx="10394707" cy="1140644"/>
          </a:xfrm>
        </p:spPr>
        <p:txBody>
          <a:bodyPr>
            <a:normAutofit lnSpcReduction="10000"/>
          </a:bodyPr>
          <a:lstStyle/>
          <a:p>
            <a:pPr marL="342900" lvl="0" indent="-342900" algn="ctr">
              <a:lnSpc>
                <a:spcPct val="150000"/>
              </a:lnSpc>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Mangal" panose="02040503050203030202" pitchFamily="18" charset="0"/>
              </a:rPr>
              <a:t>This event is a feasible and financially viable </a:t>
            </a:r>
          </a:p>
          <a:p>
            <a:pPr marL="342900" lvl="0" indent="-342900" algn="ctr">
              <a:lnSpc>
                <a:spcPct val="150000"/>
              </a:lnSpc>
              <a:spcAft>
                <a:spcPts val="800"/>
              </a:spcAft>
              <a:buFont typeface="Symbol" panose="05050102010706020507" pitchFamily="18" charset="2"/>
              <a:buChar char=""/>
            </a:pPr>
            <a:r>
              <a:rPr lang="en-GB" sz="1800" kern="100" dirty="0">
                <a:effectLst/>
                <a:latin typeface="Times New Roman" panose="02020603050405020304" pitchFamily="18" charset="0"/>
                <a:ea typeface="Calibri" panose="020F0502020204030204" pitchFamily="34" charset="0"/>
                <a:cs typeface="Mangal" panose="02040503050203030202" pitchFamily="18" charset="0"/>
              </a:rPr>
              <a:t>This event can be successful and sustainable over time </a:t>
            </a:r>
          </a:p>
          <a:p>
            <a:endParaRPr lang="en-GB" dirty="0"/>
          </a:p>
        </p:txBody>
      </p:sp>
      <p:sp>
        <p:nvSpPr>
          <p:cNvPr id="5" name="TextBox 4">
            <a:extLst>
              <a:ext uri="{FF2B5EF4-FFF2-40B4-BE49-F238E27FC236}">
                <a16:creationId xmlns:a16="http://schemas.microsoft.com/office/drawing/2014/main" id="{C2DAFD84-02B1-8D7A-D1FC-E2B72C528FAA}"/>
              </a:ext>
            </a:extLst>
          </p:cNvPr>
          <p:cNvSpPr txBox="1"/>
          <p:nvPr/>
        </p:nvSpPr>
        <p:spPr>
          <a:xfrm>
            <a:off x="211695" y="1933263"/>
            <a:ext cx="5497286" cy="3268652"/>
          </a:xfrm>
          <a:prstGeom prst="rect">
            <a:avLst/>
          </a:prstGeom>
          <a:noFill/>
        </p:spPr>
        <p:txBody>
          <a:bodyPr wrap="square">
            <a:spAutoFit/>
          </a:bodyPr>
          <a:lstStyle/>
          <a:p>
            <a:pPr algn="just">
              <a:lnSpc>
                <a:spcPct val="150000"/>
              </a:lnSpc>
              <a:spcAft>
                <a:spcPts val="800"/>
              </a:spcAft>
            </a:pPr>
            <a:r>
              <a:rPr lang="en-GB" sz="2000" kern="100" dirty="0">
                <a:effectLst/>
                <a:latin typeface="Times New Roman" panose="02020603050405020304" pitchFamily="18" charset="0"/>
                <a:ea typeface="Calibri" panose="020F0502020204030204" pitchFamily="34" charset="0"/>
                <a:cs typeface="Mangal" panose="02040503050203030202" pitchFamily="18" charset="0"/>
              </a:rPr>
              <a:t>Conclusively, it can be stated that this event has core potential for success and sustainability over time. With productive team management and performance integrity of the event managers and the entire event teams, this cultural event can create high-end integrity over time. Therefore, this event can be hosted in the future. </a:t>
            </a:r>
          </a:p>
        </p:txBody>
      </p:sp>
      <p:pic>
        <p:nvPicPr>
          <p:cNvPr id="9" name="Picture 8" descr="A building with glass doors&#10;&#10;AI-generated content may be incorrect.">
            <a:extLst>
              <a:ext uri="{FF2B5EF4-FFF2-40B4-BE49-F238E27FC236}">
                <a16:creationId xmlns:a16="http://schemas.microsoft.com/office/drawing/2014/main" id="{E879A594-47F2-6064-107D-30F3F1731BF7}"/>
              </a:ext>
            </a:extLst>
          </p:cNvPr>
          <p:cNvPicPr>
            <a:picLocks noChangeAspect="1"/>
          </p:cNvPicPr>
          <p:nvPr/>
        </p:nvPicPr>
        <p:blipFill>
          <a:blip r:embed="rId2"/>
          <a:stretch>
            <a:fillRect/>
          </a:stretch>
        </p:blipFill>
        <p:spPr>
          <a:xfrm>
            <a:off x="5708981" y="1785257"/>
            <a:ext cx="5971390" cy="3831772"/>
          </a:xfrm>
          <a:prstGeom prst="rect">
            <a:avLst/>
          </a:prstGeom>
        </p:spPr>
      </p:pic>
    </p:spTree>
    <p:extLst>
      <p:ext uri="{BB962C8B-B14F-4D97-AF65-F5344CB8AC3E}">
        <p14:creationId xmlns:p14="http://schemas.microsoft.com/office/powerpoint/2010/main" val="2791852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7A884-E1D9-3C8D-8458-EDFE40AAC44F}"/>
              </a:ext>
            </a:extLst>
          </p:cNvPr>
          <p:cNvSpPr>
            <a:spLocks noGrp="1"/>
          </p:cNvSpPr>
          <p:nvPr>
            <p:ph type="title"/>
          </p:nvPr>
        </p:nvSpPr>
        <p:spPr>
          <a:xfrm>
            <a:off x="555171" y="0"/>
            <a:ext cx="10394707" cy="616575"/>
          </a:xfrm>
        </p:spPr>
        <p:txBody>
          <a:bodyPr>
            <a:normAutofit fontScale="90000"/>
          </a:bodyPr>
          <a:lstStyle/>
          <a:p>
            <a:pPr algn="ctr"/>
            <a:r>
              <a:rPr lang="en-GB" sz="3600" dirty="0">
                <a:effectLst/>
                <a:latin typeface="Times New Roman" panose="02020603050405020304" pitchFamily="18" charset="0"/>
                <a:ea typeface="Calibri" panose="020F0502020204030204" pitchFamily="34" charset="0"/>
                <a:cs typeface="Mangal" panose="02040503050203030202" pitchFamily="18" charset="0"/>
              </a:rPr>
              <a:t>References</a:t>
            </a:r>
            <a:r>
              <a:rPr lang="en-GB" sz="4800" dirty="0">
                <a:effectLst/>
                <a:latin typeface="Times New Roman" panose="02020603050405020304" pitchFamily="18" charset="0"/>
                <a:ea typeface="Calibri" panose="020F0502020204030204" pitchFamily="34" charset="0"/>
                <a:cs typeface="Mangal" panose="02040503050203030202" pitchFamily="18" charset="0"/>
              </a:rPr>
              <a:t> </a:t>
            </a:r>
            <a:endParaRPr lang="en-GB" dirty="0"/>
          </a:p>
        </p:txBody>
      </p:sp>
      <p:sp>
        <p:nvSpPr>
          <p:cNvPr id="3" name="Text Placeholder 2">
            <a:extLst>
              <a:ext uri="{FF2B5EF4-FFF2-40B4-BE49-F238E27FC236}">
                <a16:creationId xmlns:a16="http://schemas.microsoft.com/office/drawing/2014/main" id="{4A16D986-42EE-548A-99A7-A1BF9D06857A}"/>
              </a:ext>
            </a:extLst>
          </p:cNvPr>
          <p:cNvSpPr>
            <a:spLocks noGrp="1"/>
          </p:cNvSpPr>
          <p:nvPr>
            <p:ph type="body" sz="half" idx="2"/>
          </p:nvPr>
        </p:nvSpPr>
        <p:spPr>
          <a:xfrm>
            <a:off x="261257" y="282605"/>
            <a:ext cx="11212286" cy="5218168"/>
          </a:xfrm>
        </p:spPr>
        <p:txBody>
          <a:bodyPr>
            <a:normAutofit fontScale="62500" lnSpcReduction="20000"/>
          </a:bodyPr>
          <a:lstStyle/>
          <a:p>
            <a:pPr algn="just">
              <a:lnSpc>
                <a:spcPct val="150000"/>
              </a:lnSpc>
              <a:spcAft>
                <a:spcPts val="800"/>
              </a:spcAft>
            </a:pPr>
            <a:endParaRPr lang="en-GB" sz="1400" kern="100" dirty="0">
              <a:effectLst/>
              <a:latin typeface="Times New Roman" panose="02020603050405020304" pitchFamily="18" charset="0"/>
              <a:ea typeface="Calibri" panose="020F0502020204030204" pitchFamily="34" charset="0"/>
              <a:cs typeface="Mangal" panose="02040503050203030202" pitchFamily="18" charset="0"/>
            </a:endParaRPr>
          </a:p>
          <a:p>
            <a:pPr algn="just">
              <a:lnSpc>
                <a:spcPct val="150000"/>
              </a:lnSpc>
              <a:spcAft>
                <a:spcPts val="800"/>
              </a:spcAft>
              <a:buNone/>
            </a:pPr>
            <a:r>
              <a:rPr lang="en-GB" sz="1800" kern="100" dirty="0" err="1">
                <a:effectLst/>
                <a:latin typeface="Times New Roman" panose="02020603050405020304" pitchFamily="18" charset="0"/>
                <a:ea typeface="Calibri" panose="020F0502020204030204" pitchFamily="34" charset="0"/>
                <a:cs typeface="Mangal" panose="02040503050203030202" pitchFamily="18" charset="0"/>
              </a:rPr>
              <a:t>Anufrieva</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N.I., Tsarev, D.V., </a:t>
            </a:r>
            <a:r>
              <a:rPr lang="en-GB" sz="1800" kern="100" dirty="0" err="1">
                <a:effectLst/>
                <a:latin typeface="Times New Roman" panose="02020603050405020304" pitchFamily="18" charset="0"/>
                <a:ea typeface="Calibri" panose="020F0502020204030204" pitchFamily="34" charset="0"/>
                <a:cs typeface="Mangal" panose="02040503050203030202" pitchFamily="18" charset="0"/>
              </a:rPr>
              <a:t>Gribkova</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G.I., Medved, E.I. and Kiseleva, O.I. (2021). Increasing university students' organisational skills through the practical application of event management technologies in organising events. </a:t>
            </a:r>
            <a:r>
              <a:rPr lang="en-GB" sz="1800" i="1" kern="100" dirty="0" err="1">
                <a:effectLst/>
                <a:latin typeface="Times New Roman" panose="02020603050405020304" pitchFamily="18" charset="0"/>
                <a:ea typeface="Calibri" panose="020F0502020204030204" pitchFamily="34" charset="0"/>
                <a:cs typeface="Mangal" panose="02040503050203030202" pitchFamily="18" charset="0"/>
              </a:rPr>
              <a:t>Revista</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 Tempos e </a:t>
            </a:r>
            <a:r>
              <a:rPr lang="en-GB" sz="1800" i="1" kern="100" dirty="0" err="1">
                <a:effectLst/>
                <a:latin typeface="Times New Roman" panose="02020603050405020304" pitchFamily="18" charset="0"/>
                <a:ea typeface="Calibri" panose="020F0502020204030204" pitchFamily="34" charset="0"/>
                <a:cs typeface="Mangal" panose="02040503050203030202" pitchFamily="18" charset="0"/>
              </a:rPr>
              <a:t>Espaços</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800" i="1" kern="100" dirty="0" err="1">
                <a:effectLst/>
                <a:latin typeface="Times New Roman" panose="02020603050405020304" pitchFamily="18" charset="0"/>
                <a:ea typeface="Calibri" panose="020F0502020204030204" pitchFamily="34" charset="0"/>
                <a:cs typeface="Mangal" panose="02040503050203030202" pitchFamily="18" charset="0"/>
              </a:rPr>
              <a:t>em</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800" i="1" kern="100" dirty="0" err="1">
                <a:effectLst/>
                <a:latin typeface="Times New Roman" panose="02020603050405020304" pitchFamily="18" charset="0"/>
                <a:ea typeface="Calibri" panose="020F0502020204030204" pitchFamily="34" charset="0"/>
                <a:cs typeface="Mangal" panose="02040503050203030202" pitchFamily="18" charset="0"/>
              </a:rPr>
              <a:t>Educação</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14</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(33), pp.1-12.</a:t>
            </a:r>
          </a:p>
          <a:p>
            <a:pPr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Mangal" panose="02040503050203030202" pitchFamily="18" charset="0"/>
              </a:rPr>
              <a:t>Bowdin, G.A., Allen, J., Harris, R., Jago, L., O'Toole, W. and McDonnell, I. (2023) </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Events management</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Routledge.</a:t>
            </a:r>
          </a:p>
          <a:p>
            <a:pPr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Mangal" panose="02040503050203030202" pitchFamily="18" charset="0"/>
              </a:rPr>
              <a:t>Di </a:t>
            </a:r>
            <a:r>
              <a:rPr lang="en-GB" sz="1800" kern="100" dirty="0" err="1">
                <a:effectLst/>
                <a:latin typeface="Times New Roman" panose="02020603050405020304" pitchFamily="18" charset="0"/>
                <a:ea typeface="Calibri" panose="020F0502020204030204" pitchFamily="34" charset="0"/>
                <a:cs typeface="Mangal" panose="02040503050203030202" pitchFamily="18" charset="0"/>
              </a:rPr>
              <a:t>Liddo</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F., Morano, P. and Tajani, F. (2023) Cultural and religious heritage enhancement initiatives: A logic-operative method for the verification of the financial feasibility. </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Journal of Cultural Heritage</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62</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pp.387-395.</a:t>
            </a:r>
          </a:p>
          <a:p>
            <a:pPr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Mangal" panose="02040503050203030202" pitchFamily="18" charset="0"/>
              </a:rPr>
              <a:t>Gov. Wales. (2022) </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Ethnic Group, National Identity, Language and Religion in Wales (Census 2021)</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[online] </a:t>
            </a:r>
            <a:r>
              <a:rPr lang="en-GB" sz="1800" kern="100" dirty="0" err="1">
                <a:effectLst/>
                <a:latin typeface="Times New Roman" panose="02020603050405020304" pitchFamily="18" charset="0"/>
                <a:ea typeface="Calibri" panose="020F0502020204030204" pitchFamily="34" charset="0"/>
                <a:cs typeface="Mangal" panose="02040503050203030202" pitchFamily="18" charset="0"/>
              </a:rPr>
              <a:t>gov.Wales</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Available at: https://www.gov.wales/ethnic-group-national-identity-language-and-religion-wales-census-2021-html [Accessed on: 14 May 2025].</a:t>
            </a:r>
          </a:p>
          <a:p>
            <a:pPr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Mangal" panose="02040503050203030202" pitchFamily="18" charset="0"/>
              </a:rPr>
              <a:t>Hammelburg, E. (2021) Being there live: An ethnographic approach for studying social media use in mediatised live events. </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Social Media+ Society</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7</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(1), p.2056305120984454.</a:t>
            </a:r>
          </a:p>
          <a:p>
            <a:pPr algn="just">
              <a:lnSpc>
                <a:spcPct val="150000"/>
              </a:lnSpc>
              <a:spcAft>
                <a:spcPts val="800"/>
              </a:spcAft>
              <a:buNone/>
            </a:pPr>
            <a:r>
              <a:rPr lang="en-GB" sz="1800" kern="100" dirty="0">
                <a:effectLst/>
                <a:latin typeface="Times New Roman" panose="02020603050405020304" pitchFamily="18" charset="0"/>
                <a:ea typeface="Calibri" panose="020F0502020204030204" pitchFamily="34" charset="0"/>
                <a:cs typeface="Mangal" panose="02040503050203030202" pitchFamily="18" charset="0"/>
              </a:rPr>
              <a:t>Hradecky, D., Kennell, J., Cai, W. and Davidson, R. (2022). Organizational readiness to adopt artificial intelligence in the exhibition sector in Western Europe. </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International journal of information management</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65</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p.102497</a:t>
            </a: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Mangal" panose="02040503050203030202" pitchFamily="18" charset="0"/>
              </a:rPr>
              <a:t>James, M., Marchant, E., Defeyter, M.A., Woodside, J. and Brophy, S. (2021). Impact of school closures on the health and well-being of primary school children in Wales UK: a routine data linkage study using the HAPPEN survey (2018–2020). </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BMJ open</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800" i="1" kern="100" dirty="0">
                <a:effectLst/>
                <a:latin typeface="Times New Roman" panose="02020603050405020304" pitchFamily="18" charset="0"/>
                <a:ea typeface="Calibri" panose="020F0502020204030204" pitchFamily="34" charset="0"/>
                <a:cs typeface="Mangal" panose="02040503050203030202" pitchFamily="18" charset="0"/>
              </a:rPr>
              <a:t>11</a:t>
            </a:r>
            <a:r>
              <a:rPr lang="en-GB" sz="1800" kern="100" dirty="0">
                <a:effectLst/>
                <a:latin typeface="Times New Roman" panose="02020603050405020304" pitchFamily="18" charset="0"/>
                <a:ea typeface="Calibri" panose="020F0502020204030204" pitchFamily="34" charset="0"/>
                <a:cs typeface="Mangal" panose="02040503050203030202" pitchFamily="18" charset="0"/>
              </a:rPr>
              <a:t>(10), p.e051574.</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19470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311B6-D6E7-055A-87FC-F63CA7DBB2D0}"/>
              </a:ext>
            </a:extLst>
          </p:cNvPr>
          <p:cNvSpPr>
            <a:spLocks noGrp="1"/>
          </p:cNvSpPr>
          <p:nvPr>
            <p:ph type="title"/>
          </p:nvPr>
        </p:nvSpPr>
        <p:spPr>
          <a:xfrm>
            <a:off x="685800" y="0"/>
            <a:ext cx="10394707" cy="573032"/>
          </a:xfrm>
        </p:spPr>
        <p:txBody>
          <a:bodyPr>
            <a:normAutofit fontScale="90000"/>
          </a:bodyPr>
          <a:lstStyle/>
          <a:p>
            <a:pPr algn="ctr"/>
            <a:r>
              <a:rPr kumimoji="0" lang="en-GB" sz="3200" b="0" i="0" u="none" strike="noStrike" kern="1200" cap="all" spc="0" normalizeH="0" baseline="0" noProof="0" dirty="0">
                <a:ln>
                  <a:noFill/>
                </a:ln>
                <a:solidFill>
                  <a:srgbClr val="EE8011"/>
                </a:solidFill>
                <a:effectLst/>
                <a:uLnTx/>
                <a:uFillTx/>
                <a:latin typeface="Times New Roman" panose="02020603050405020304" pitchFamily="18" charset="0"/>
                <a:ea typeface="Calibri" panose="020F0502020204030204" pitchFamily="34" charset="0"/>
                <a:cs typeface="Mangal" panose="02040503050203030202" pitchFamily="18" charset="0"/>
              </a:rPr>
              <a:t>References</a:t>
            </a:r>
            <a:r>
              <a:rPr kumimoji="0" lang="en-GB" sz="4300" b="0" i="0" u="none" strike="noStrike" kern="1200" cap="all" spc="0" normalizeH="0" baseline="0" noProof="0" dirty="0">
                <a:ln>
                  <a:noFill/>
                </a:ln>
                <a:solidFill>
                  <a:srgbClr val="EE8011"/>
                </a:solidFill>
                <a:effectLst/>
                <a:uLnTx/>
                <a:uFillTx/>
                <a:latin typeface="Times New Roman" panose="02020603050405020304" pitchFamily="18" charset="0"/>
                <a:ea typeface="Calibri" panose="020F0502020204030204" pitchFamily="34" charset="0"/>
                <a:cs typeface="Mangal" panose="02040503050203030202" pitchFamily="18" charset="0"/>
              </a:rPr>
              <a:t> </a:t>
            </a:r>
            <a:endParaRPr lang="en-GB" dirty="0"/>
          </a:p>
        </p:txBody>
      </p:sp>
      <p:sp>
        <p:nvSpPr>
          <p:cNvPr id="3" name="Text Placeholder 2">
            <a:extLst>
              <a:ext uri="{FF2B5EF4-FFF2-40B4-BE49-F238E27FC236}">
                <a16:creationId xmlns:a16="http://schemas.microsoft.com/office/drawing/2014/main" id="{A340ABC9-59EA-CAE7-578A-966D71CC8F4F}"/>
              </a:ext>
            </a:extLst>
          </p:cNvPr>
          <p:cNvSpPr>
            <a:spLocks noGrp="1"/>
          </p:cNvSpPr>
          <p:nvPr>
            <p:ph type="body" sz="half" idx="2"/>
          </p:nvPr>
        </p:nvSpPr>
        <p:spPr>
          <a:xfrm>
            <a:off x="304800" y="573032"/>
            <a:ext cx="11201400" cy="4989568"/>
          </a:xfrm>
        </p:spPr>
        <p:txBody>
          <a:bodyPr>
            <a:normAutofit fontScale="70000" lnSpcReduction="20000"/>
          </a:bodyPr>
          <a:lstStyle/>
          <a:p>
            <a:pPr algn="just">
              <a:lnSpc>
                <a:spcPct val="150000"/>
              </a:lnSpc>
              <a:spcAft>
                <a:spcPts val="800"/>
              </a:spcAft>
              <a:buNone/>
            </a:pPr>
            <a:r>
              <a:rPr lang="en-GB" sz="1100" kern="100" dirty="0">
                <a:effectLst/>
                <a:latin typeface="Times New Roman" panose="02020603050405020304" pitchFamily="18" charset="0"/>
                <a:ea typeface="Calibri" panose="020F0502020204030204" pitchFamily="34" charset="0"/>
                <a:cs typeface="Mangal" panose="02040503050203030202" pitchFamily="18" charset="0"/>
              </a:rPr>
              <a:t>Lupu, R., Komorowski, M., Pepper, S. and Lewis, J. (2023) Understanding the role of creative networks for cultural and creative industries: the case of creative Cardiff. In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Global Creative Ecosystems: A Critical Understanding of Sustainable Creative and Cultural Production</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(pp. 77-96). Cham: Springer International Publishing.</a:t>
            </a:r>
          </a:p>
          <a:p>
            <a:pPr algn="just">
              <a:lnSpc>
                <a:spcPct val="150000"/>
              </a:lnSpc>
              <a:spcAft>
                <a:spcPts val="800"/>
              </a:spcAft>
              <a:buNone/>
            </a:pPr>
            <a:r>
              <a:rPr lang="en-GB" sz="1100" kern="100" dirty="0">
                <a:effectLst/>
                <a:latin typeface="Times New Roman" panose="02020603050405020304" pitchFamily="18" charset="0"/>
                <a:ea typeface="Calibri" panose="020F0502020204030204" pitchFamily="34" charset="0"/>
                <a:cs typeface="Mangal" panose="02040503050203030202" pitchFamily="18" charset="0"/>
              </a:rPr>
              <a:t>Mir, M.A.M., Shelley, B. and Ooi, C.S. (2024) Uses of tourism resources for educational and community development: A systematic literature review and lessons.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Tourism Management Perspectives</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53</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p.101278.</a:t>
            </a:r>
          </a:p>
          <a:p>
            <a:pPr algn="just">
              <a:lnSpc>
                <a:spcPct val="150000"/>
              </a:lnSpc>
              <a:spcAft>
                <a:spcPts val="800"/>
              </a:spcAft>
              <a:buNone/>
            </a:pPr>
            <a:r>
              <a:rPr lang="en-GB" sz="1100" kern="100" dirty="0">
                <a:effectLst/>
                <a:latin typeface="Times New Roman" panose="02020603050405020304" pitchFamily="18" charset="0"/>
                <a:ea typeface="Calibri" panose="020F0502020204030204" pitchFamily="34" charset="0"/>
                <a:cs typeface="Mangal" panose="02040503050203030202" pitchFamily="18" charset="0"/>
              </a:rPr>
              <a:t>ONS. (2021)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How life has changed in Cardiff: Census 2021</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[online] ONS. Available at: https://www.ons.gov.uk/visualisations/censusareachanges/W06000015/ [Accessed on: 14 May 2025].</a:t>
            </a:r>
          </a:p>
          <a:p>
            <a:pPr algn="just">
              <a:lnSpc>
                <a:spcPct val="150000"/>
              </a:lnSpc>
              <a:spcAft>
                <a:spcPts val="800"/>
              </a:spcAft>
              <a:buNone/>
            </a:pPr>
            <a:r>
              <a:rPr lang="en-GB" sz="1100" kern="100" dirty="0" err="1">
                <a:effectLst/>
                <a:latin typeface="Times New Roman" panose="02020603050405020304" pitchFamily="18" charset="0"/>
                <a:ea typeface="Calibri" panose="020F0502020204030204" pitchFamily="34" charset="0"/>
                <a:cs typeface="Mangal" panose="02040503050203030202" pitchFamily="18" charset="0"/>
              </a:rPr>
              <a:t>Pergantis</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M., </a:t>
            </a:r>
            <a:r>
              <a:rPr lang="en-GB" sz="1100" kern="100" dirty="0" err="1">
                <a:effectLst/>
                <a:latin typeface="Times New Roman" panose="02020603050405020304" pitchFamily="18" charset="0"/>
                <a:ea typeface="Calibri" panose="020F0502020204030204" pitchFamily="34" charset="0"/>
                <a:cs typeface="Mangal" panose="02040503050203030202" pitchFamily="18" charset="0"/>
              </a:rPr>
              <a:t>Varlamis</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I. and </a:t>
            </a:r>
            <a:r>
              <a:rPr lang="en-GB" sz="1100" kern="100" dirty="0" err="1">
                <a:effectLst/>
                <a:latin typeface="Times New Roman" panose="02020603050405020304" pitchFamily="18" charset="0"/>
                <a:ea typeface="Calibri" panose="020F0502020204030204" pitchFamily="34" charset="0"/>
                <a:cs typeface="Mangal" panose="02040503050203030202" pitchFamily="18" charset="0"/>
              </a:rPr>
              <a:t>Giannakoulopoulos</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A. (2022) User evaluation and metrics analysis of a prototype web-based federated search engine for art and cultural heritage.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Information</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13</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(6), p.285.</a:t>
            </a:r>
          </a:p>
          <a:p>
            <a:pPr algn="just">
              <a:lnSpc>
                <a:spcPct val="150000"/>
              </a:lnSpc>
              <a:spcAft>
                <a:spcPts val="800"/>
              </a:spcAft>
              <a:buNone/>
            </a:pPr>
            <a:r>
              <a:rPr lang="en-GB" sz="1100" kern="100" dirty="0">
                <a:effectLst/>
                <a:latin typeface="Times New Roman" panose="02020603050405020304" pitchFamily="18" charset="0"/>
                <a:ea typeface="Calibri" panose="020F0502020204030204" pitchFamily="34" charset="0"/>
                <a:cs typeface="Mangal" panose="02040503050203030202" pitchFamily="18" charset="0"/>
              </a:rPr>
              <a:t>Price, W.R. (2021). Mining for tourists: an analysis of industrial tourism and government policy in Wales.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Tourism Planning &amp; Development</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18</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(4), pp.435-456.</a:t>
            </a:r>
          </a:p>
          <a:p>
            <a:pPr algn="just">
              <a:lnSpc>
                <a:spcPct val="150000"/>
              </a:lnSpc>
              <a:spcAft>
                <a:spcPts val="800"/>
              </a:spcAft>
              <a:buNone/>
            </a:pPr>
            <a:r>
              <a:rPr lang="en-GB" sz="1100" kern="100" dirty="0">
                <a:effectLst/>
                <a:latin typeface="Times New Roman" panose="02020603050405020304" pitchFamily="18" charset="0"/>
                <a:ea typeface="Calibri" panose="020F0502020204030204" pitchFamily="34" charset="0"/>
                <a:cs typeface="Mangal" panose="02040503050203030202" pitchFamily="18" charset="0"/>
              </a:rPr>
              <a:t>Qiu, L., I.A., Lee, T.J. and Kim, J.S. (2021) How does sustainable social media advertising affect visitors' decisions to attend a festival event?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Sustainability</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13</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(17), p.9710.</a:t>
            </a:r>
          </a:p>
          <a:p>
            <a:pPr algn="just">
              <a:lnSpc>
                <a:spcPct val="150000"/>
              </a:lnSpc>
              <a:spcAft>
                <a:spcPts val="800"/>
              </a:spcAft>
              <a:buNone/>
            </a:pPr>
            <a:r>
              <a:rPr lang="en-GB" sz="1100" kern="100" dirty="0">
                <a:effectLst/>
                <a:latin typeface="Times New Roman" panose="02020603050405020304" pitchFamily="18" charset="0"/>
                <a:ea typeface="Calibri" panose="020F0502020204030204" pitchFamily="34" charset="0"/>
                <a:cs typeface="Mangal" panose="02040503050203030202" pitchFamily="18" charset="0"/>
              </a:rPr>
              <a:t>Samira, E.A. and </a:t>
            </a:r>
            <a:r>
              <a:rPr lang="en-GB" sz="1100" kern="100" dirty="0" err="1">
                <a:effectLst/>
                <a:latin typeface="Times New Roman" panose="02020603050405020304" pitchFamily="18" charset="0"/>
                <a:ea typeface="Calibri" panose="020F0502020204030204" pitchFamily="34" charset="0"/>
                <a:cs typeface="Mangal" panose="02040503050203030202" pitchFamily="18" charset="0"/>
              </a:rPr>
              <a:t>Karfa</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A.E. (2024) The Role of Cultural Exchange in the Development of Intercultural Competence in the Context of Cultural Diplomacy.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Journal of Humanities and Social Sciences Studies</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6</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(1), pp.62-70.</a:t>
            </a:r>
          </a:p>
          <a:p>
            <a:pPr algn="just">
              <a:lnSpc>
                <a:spcPct val="150000"/>
              </a:lnSpc>
              <a:spcAft>
                <a:spcPts val="800"/>
              </a:spcAft>
            </a:pPr>
            <a:r>
              <a:rPr lang="en-GB" sz="1100" kern="100" dirty="0">
                <a:effectLst/>
                <a:latin typeface="Times New Roman" panose="02020603050405020304" pitchFamily="18" charset="0"/>
                <a:ea typeface="Calibri" panose="020F0502020204030204" pitchFamily="34" charset="0"/>
                <a:cs typeface="Mangal" panose="02040503050203030202" pitchFamily="18" charset="0"/>
              </a:rPr>
              <a:t>Sandilands, E. (2024) </a:t>
            </a:r>
            <a:r>
              <a:rPr lang="en-GB" sz="1100" i="1" kern="100" dirty="0">
                <a:effectLst/>
                <a:latin typeface="Times New Roman" panose="02020603050405020304" pitchFamily="18" charset="0"/>
                <a:ea typeface="Calibri" panose="020F0502020204030204" pitchFamily="34" charset="0"/>
                <a:cs typeface="Mangal" panose="02040503050203030202" pitchFamily="18" charset="0"/>
              </a:rPr>
              <a:t>The Power of Cultural Events: Fostering Community Cohesion and Generating Social Value</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[online] LinkedIn. Available at: https://www.linkedin.com/pulse/power-cultural-events-fostering-community-cohesion-value-sandelands-fiakf [Accessed on: 14 May 2025].</a:t>
            </a:r>
          </a:p>
          <a:p>
            <a:pPr algn="just">
              <a:lnSpc>
                <a:spcPct val="150000"/>
              </a:lnSpc>
              <a:spcAft>
                <a:spcPts val="800"/>
              </a:spcAft>
            </a:pPr>
            <a:r>
              <a:rPr lang="en-GB" sz="1100" kern="100">
                <a:effectLst/>
                <a:latin typeface="Times New Roman" panose="02020603050405020304" pitchFamily="18" charset="0"/>
                <a:ea typeface="Calibri" panose="020F0502020204030204" pitchFamily="34" charset="0"/>
                <a:cs typeface="Mangal" panose="02040503050203030202" pitchFamily="18" charset="0"/>
              </a:rPr>
              <a:t>Wrexham</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.com (2025). Llangollen International Musical Eisteddfod celebrates ‘Year of </a:t>
            </a:r>
            <a:r>
              <a:rPr lang="en-GB" sz="1100" kern="100" dirty="0" err="1">
                <a:effectLst/>
                <a:latin typeface="Times New Roman" panose="02020603050405020304" pitchFamily="18" charset="0"/>
                <a:ea typeface="Calibri" panose="020F0502020204030204" pitchFamily="34" charset="0"/>
                <a:cs typeface="Mangal" panose="02040503050203030202" pitchFamily="18" charset="0"/>
              </a:rPr>
              <a:t>Croeso</a:t>
            </a:r>
            <a:r>
              <a:rPr lang="en-GB" sz="1100" kern="100" dirty="0">
                <a:effectLst/>
                <a:latin typeface="Times New Roman" panose="02020603050405020304" pitchFamily="18" charset="0"/>
                <a:ea typeface="Calibri" panose="020F0502020204030204" pitchFamily="34" charset="0"/>
                <a:cs typeface="Mangal" panose="02040503050203030202" pitchFamily="18" charset="0"/>
              </a:rPr>
              <a:t>’ with 4000 competitors in 2025. [online] Wrexham.com. Available at: https://wrexham.com/news/llangollen-international-musical-eisteddfod-celebrates-year-of-croeso-with-4000-competitors-in-2025-263539.html?utm_source=northdotwalesmixer [Accessed 19 May 2025].</a:t>
            </a:r>
          </a:p>
          <a:p>
            <a:pPr algn="just">
              <a:lnSpc>
                <a:spcPct val="150000"/>
              </a:lnSpc>
              <a:spcAft>
                <a:spcPts val="800"/>
              </a:spcAft>
            </a:pPr>
            <a:endParaRPr lang="en-GB" sz="1100" kern="100" dirty="0">
              <a:effectLst/>
              <a:latin typeface="Times New Roman" panose="02020603050405020304" pitchFamily="18" charset="0"/>
              <a:ea typeface="Calibri" panose="020F0502020204030204" pitchFamily="34" charset="0"/>
              <a:cs typeface="Mangal" panose="02040503050203030202" pitchFamily="18" charset="0"/>
            </a:endParaRPr>
          </a:p>
          <a:p>
            <a:endParaRPr lang="en-GB"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931478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D1315441-A8EA-460A-81D8-41D7FAAE0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a:extLst>
              <a:ext uri="{FF2B5EF4-FFF2-40B4-BE49-F238E27FC236}">
                <a16:creationId xmlns:a16="http://schemas.microsoft.com/office/drawing/2014/main" id="{743D5B12-1BF6-474A-BD79-9D4C6E243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a:extLst>
              <a:ext uri="{FF2B5EF4-FFF2-40B4-BE49-F238E27FC236}">
                <a16:creationId xmlns:a16="http://schemas.microsoft.com/office/drawing/2014/main" id="{97C66B4F-072A-4BD7-8F80-F44CEB0A6C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25">
            <a:extLst>
              <a:ext uri="{FF2B5EF4-FFF2-40B4-BE49-F238E27FC236}">
                <a16:creationId xmlns:a16="http://schemas.microsoft.com/office/drawing/2014/main" id="{C8B59C54-4F68-43F8-B19C-3DB918211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75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Freeform 14">
            <a:extLst>
              <a:ext uri="{FF2B5EF4-FFF2-40B4-BE49-F238E27FC236}">
                <a16:creationId xmlns:a16="http://schemas.microsoft.com/office/drawing/2014/main" id="{E369FE83-E554-4534-8CC0-6839EF618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txBody>
          <a:bodyPr/>
          <a:lstStyle/>
          <a:p>
            <a:endParaRPr lang="en-GB"/>
          </a:p>
        </p:txBody>
      </p:sp>
      <p:sp>
        <p:nvSpPr>
          <p:cNvPr id="20" name="5-Point Star 24">
            <a:extLst>
              <a:ext uri="{FF2B5EF4-FFF2-40B4-BE49-F238E27FC236}">
                <a16:creationId xmlns:a16="http://schemas.microsoft.com/office/drawing/2014/main" id="{60B26554-3B75-4A38-BDF0-7D9A691B3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20000">
            <a:off x="4221385" y="5111356"/>
            <a:ext cx="515386" cy="515386"/>
          </a:xfrm>
          <a:prstGeom prst="star5">
            <a:avLst>
              <a:gd name="adj" fmla="val 26693"/>
              <a:gd name="hf" fmla="val 105146"/>
              <a:gd name="vf" fmla="val 110557"/>
            </a:avLst>
          </a:prstGeom>
          <a:solidFill>
            <a:schemeClr val="accent1">
              <a:lumMod val="40000"/>
              <a:lumOff val="60000"/>
              <a:alpha val="6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2" name="Picture 21">
            <a:extLst>
              <a:ext uri="{FF2B5EF4-FFF2-40B4-BE49-F238E27FC236}">
                <a16:creationId xmlns:a16="http://schemas.microsoft.com/office/drawing/2014/main" id="{552BA6B4-D03F-44A5-BFD0-65781F644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4" name="Rectangle 23">
            <a:extLst>
              <a:ext uri="{FF2B5EF4-FFF2-40B4-BE49-F238E27FC236}">
                <a16:creationId xmlns:a16="http://schemas.microsoft.com/office/drawing/2014/main" id="{7044C963-2D5B-4094-B237-123E2E8A9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56974"/>
            <a:ext cx="12188952" cy="2601025"/>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AFBAA-3E8F-7972-0C6F-20FB7D56E773}"/>
              </a:ext>
            </a:extLst>
          </p:cNvPr>
          <p:cNvSpPr>
            <a:spLocks noGrp="1"/>
          </p:cNvSpPr>
          <p:nvPr>
            <p:ph type="title"/>
          </p:nvPr>
        </p:nvSpPr>
        <p:spPr>
          <a:xfrm>
            <a:off x="691547" y="4716401"/>
            <a:ext cx="10805790" cy="1073627"/>
          </a:xfrm>
        </p:spPr>
        <p:txBody>
          <a:bodyPr vert="horz" lIns="91440" tIns="45720" rIns="91440" bIns="45720" rtlCol="0" anchor="b">
            <a:normAutofit/>
          </a:bodyPr>
          <a:lstStyle/>
          <a:p>
            <a:pPr algn="ctr"/>
            <a:r>
              <a:rPr lang="en-US" sz="6800"/>
              <a:t>Thank you!</a:t>
            </a:r>
          </a:p>
        </p:txBody>
      </p:sp>
      <p:sp>
        <p:nvSpPr>
          <p:cNvPr id="26" name="5-Point Star 31">
            <a:extLst>
              <a:ext uri="{FF2B5EF4-FFF2-40B4-BE49-F238E27FC236}">
                <a16:creationId xmlns:a16="http://schemas.microsoft.com/office/drawing/2014/main" id="{81C83645-64DF-47B3-971C-44089FD511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03408" y="6388943"/>
            <a:ext cx="373049" cy="373049"/>
          </a:xfrm>
          <a:prstGeom prst="star5">
            <a:avLst>
              <a:gd name="adj" fmla="val 26693"/>
              <a:gd name="hf" fmla="val 105146"/>
              <a:gd name="vf" fmla="val 110557"/>
            </a:avLst>
          </a:prstGeom>
          <a:solidFill>
            <a:schemeClr val="tx1">
              <a:lumMod val="65000"/>
              <a:lumOff val="35000"/>
              <a:alpha val="40000"/>
            </a:schemeClr>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39E433AC-4A25-45D7-BB12-16BA23F6B1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954" y="457201"/>
            <a:ext cx="11261749" cy="3343894"/>
          </a:xfrm>
          <a:prstGeom prst="rect">
            <a:avLst/>
          </a:prstGeom>
          <a:solidFill>
            <a:schemeClr val="bg1"/>
          </a:solidFill>
          <a:ln w="57150" cmpd="thinThick">
            <a:noFill/>
            <a:miter lim="800000"/>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people on a stage with flags&#10;&#10;AI-generated content may be incorrect.">
            <a:extLst>
              <a:ext uri="{FF2B5EF4-FFF2-40B4-BE49-F238E27FC236}">
                <a16:creationId xmlns:a16="http://schemas.microsoft.com/office/drawing/2014/main" id="{FD6652EC-A5EC-372C-ECCF-F601D922122D}"/>
              </a:ext>
            </a:extLst>
          </p:cNvPr>
          <p:cNvPicPr>
            <a:picLocks noChangeAspect="1"/>
          </p:cNvPicPr>
          <p:nvPr/>
        </p:nvPicPr>
        <p:blipFill>
          <a:blip r:embed="rId4"/>
          <a:stretch>
            <a:fillRect/>
          </a:stretch>
        </p:blipFill>
        <p:spPr>
          <a:xfrm>
            <a:off x="524065" y="482160"/>
            <a:ext cx="11143869" cy="3251490"/>
          </a:xfrm>
          <a:prstGeom prst="rect">
            <a:avLst/>
          </a:prstGeom>
        </p:spPr>
      </p:pic>
      <p:cxnSp>
        <p:nvCxnSpPr>
          <p:cNvPr id="30" name="Straight Connector 29">
            <a:extLst>
              <a:ext uri="{FF2B5EF4-FFF2-40B4-BE49-F238E27FC236}">
                <a16:creationId xmlns:a16="http://schemas.microsoft.com/office/drawing/2014/main" id="{99E7B9E9-A7AC-4F9B-810F-9EB28845463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4" y="4491323"/>
            <a:ext cx="12201086" cy="0"/>
          </a:xfrm>
          <a:prstGeom prst="line">
            <a:avLst/>
          </a:pr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1608885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EE8011"/>
      </a:accent1>
      <a:accent2>
        <a:srgbClr val="CEC079"/>
      </a:accent2>
      <a:accent3>
        <a:srgbClr val="93A569"/>
      </a:accent3>
      <a:accent4>
        <a:srgbClr val="69A58B"/>
      </a:accent4>
      <a:accent5>
        <a:srgbClr val="6DAABD"/>
      </a:accent5>
      <a:accent6>
        <a:srgbClr val="B24A4B"/>
      </a:accent6>
      <a:hlink>
        <a:srgbClr val="EE8E11"/>
      </a:hlink>
      <a:folHlink>
        <a:srgbClr val="BFAE7F"/>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686B1E04-F35C-4AB5-985D-0C358CA110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D7452741-975E-49BC-A72F-CF13CB9BE68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A68C62A6-95A4-4DDC-9D4F-FF5C972F4EAC}">
  <ds:schemaRefs>
    <ds:schemaRef ds:uri="http://schemas.microsoft.com/sharepoint/v3/contenttype/forms"/>
  </ds:schemaRefs>
</ds:datastoreItem>
</file>

<file path=customXml/itemProps3.xml><?xml version="1.0" encoding="utf-8"?>
<ds:datastoreItem xmlns:ds="http://schemas.openxmlformats.org/officeDocument/2006/customXml" ds:itemID="{DF700A91-53C3-470F-BB93-E76B726C15F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Music Main Event design</Template>
  <TotalTime>141</TotalTime>
  <Words>2441</Words>
  <Application>Microsoft Office PowerPoint</Application>
  <PresentationFormat>Widescreen</PresentationFormat>
  <Paragraphs>114</Paragraphs>
  <Slides>14</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14</vt:i4>
      </vt:variant>
    </vt:vector>
  </HeadingPairs>
  <TitlesOfParts>
    <vt:vector size="22" baseType="lpstr">
      <vt:lpstr>Arial</vt:lpstr>
      <vt:lpstr>Bahnschrift Light SemiCondensed</vt:lpstr>
      <vt:lpstr>Calibri</vt:lpstr>
      <vt:lpstr>Courier New</vt:lpstr>
      <vt:lpstr>Impact</vt:lpstr>
      <vt:lpstr>Symbol</vt:lpstr>
      <vt:lpstr>Times New Roman</vt:lpstr>
      <vt:lpstr>Main Event</vt:lpstr>
      <vt:lpstr>Global Arts &amp; Heritage Exchange</vt:lpstr>
      <vt:lpstr>Introduction</vt:lpstr>
      <vt:lpstr>Event Context and Content </vt:lpstr>
      <vt:lpstr>Setting the Event Objective </vt:lpstr>
      <vt:lpstr>Market Factors </vt:lpstr>
      <vt:lpstr>Setting the Event Budget, Financial/OPERATIONAL Factors</vt:lpstr>
      <vt:lpstr>Setting the Event Budget, Financial/OPERATIONAL Factors</vt:lpstr>
      <vt:lpstr>Setting the Event Budget, Financial/OPERATIONAL Factors</vt:lpstr>
      <vt:lpstr>Financial Projections</vt:lpstr>
      <vt:lpstr>Measuring the Success of the Event  </vt:lpstr>
      <vt:lpstr>Conclusion</vt:lpstr>
      <vt:lpstr>References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Victoria Prodan</dc:creator>
  <cp:lastModifiedBy>Victoria Prodan</cp:lastModifiedBy>
  <cp:revision>1</cp:revision>
  <dcterms:created xsi:type="dcterms:W3CDTF">2025-05-19T09:20:52Z</dcterms:created>
  <dcterms:modified xsi:type="dcterms:W3CDTF">2025-05-19T13:17:18Z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