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311" r:id="rId2"/>
    <p:sldId id="347" r:id="rId3"/>
    <p:sldId id="348" r:id="rId4"/>
    <p:sldId id="267" r:id="rId5"/>
    <p:sldId id="357" r:id="rId6"/>
    <p:sldId id="288" r:id="rId7"/>
    <p:sldId id="289" r:id="rId8"/>
    <p:sldId id="268" r:id="rId9"/>
    <p:sldId id="269" r:id="rId10"/>
    <p:sldId id="290" r:id="rId11"/>
    <p:sldId id="291" r:id="rId12"/>
    <p:sldId id="309" r:id="rId13"/>
    <p:sldId id="292" r:id="rId14"/>
    <p:sldId id="310" r:id="rId15"/>
    <p:sldId id="293" r:id="rId16"/>
    <p:sldId id="294" r:id="rId17"/>
    <p:sldId id="295" r:id="rId18"/>
    <p:sldId id="296" r:id="rId19"/>
    <p:sldId id="297" r:id="rId20"/>
    <p:sldId id="298" r:id="rId21"/>
    <p:sldId id="286" r:id="rId22"/>
    <p:sldId id="285" r:id="rId23"/>
    <p:sldId id="301" r:id="rId24"/>
    <p:sldId id="270" r:id="rId25"/>
    <p:sldId id="271" r:id="rId26"/>
    <p:sldId id="272" r:id="rId27"/>
    <p:sldId id="349" r:id="rId28"/>
    <p:sldId id="304" r:id="rId29"/>
    <p:sldId id="355" r:id="rId30"/>
    <p:sldId id="354" r:id="rId31"/>
    <p:sldId id="300" r:id="rId32"/>
    <p:sldId id="302" r:id="rId33"/>
    <p:sldId id="352" r:id="rId34"/>
    <p:sldId id="353" r:id="rId35"/>
    <p:sldId id="303" r:id="rId36"/>
    <p:sldId id="299" r:id="rId37"/>
    <p:sldId id="351" r:id="rId38"/>
    <p:sldId id="305" r:id="rId39"/>
    <p:sldId id="273" r:id="rId40"/>
    <p:sldId id="306" r:id="rId41"/>
    <p:sldId id="307" r:id="rId42"/>
    <p:sldId id="350" r:id="rId43"/>
    <p:sldId id="358" r:id="rId44"/>
    <p:sldId id="274" r:id="rId45"/>
    <p:sldId id="275" r:id="rId46"/>
    <p:sldId id="308" r:id="rId47"/>
    <p:sldId id="281" r:id="rId48"/>
    <p:sldId id="356"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0099FF"/>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977A69-4874-4306-8935-F07C62467DED}" v="1" dt="2023-08-13T09:00:14.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53" autoAdjust="0"/>
    <p:restoredTop sz="94679" autoAdjust="0"/>
  </p:normalViewPr>
  <p:slideViewPr>
    <p:cSldViewPr snapToGrid="0">
      <p:cViewPr varScale="1">
        <p:scale>
          <a:sx n="88" d="100"/>
          <a:sy n="88" d="100"/>
        </p:scale>
        <p:origin x="129" y="57"/>
      </p:cViewPr>
      <p:guideLst/>
    </p:cSldViewPr>
  </p:slideViewPr>
  <p:notesTextViewPr>
    <p:cViewPr>
      <p:scale>
        <a:sx n="1" d="1"/>
        <a:sy n="1" d="1"/>
      </p:scale>
      <p:origin x="0" y="0"/>
    </p:cViewPr>
  </p:notesTextViewPr>
  <p:sorterViewPr>
    <p:cViewPr>
      <p:scale>
        <a:sx n="100" d="100"/>
        <a:sy n="100" d="100"/>
      </p:scale>
      <p:origin x="0" y="-5769"/>
    </p:cViewPr>
  </p:sorterViewPr>
  <p:notesViewPr>
    <p:cSldViewPr snapToGrid="0">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13/08/2023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1</a:t>
            </a:fld>
            <a:endParaRPr lang="en-GB"/>
          </a:p>
        </p:txBody>
      </p:sp>
    </p:spTree>
    <p:extLst>
      <p:ext uri="{BB962C8B-B14F-4D97-AF65-F5344CB8AC3E}">
        <p14:creationId xmlns:p14="http://schemas.microsoft.com/office/powerpoint/2010/main" val="656050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2</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3</a:t>
            </a:fld>
            <a:endParaRPr lang="en-GB"/>
          </a:p>
        </p:txBody>
      </p:sp>
    </p:spTree>
    <p:extLst>
      <p:ext uri="{BB962C8B-B14F-4D97-AF65-F5344CB8AC3E}">
        <p14:creationId xmlns:p14="http://schemas.microsoft.com/office/powerpoint/2010/main" val="4166437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Consideration of key ideas and terms</a:t>
            </a:r>
          </a:p>
        </p:txBody>
      </p:sp>
      <p:sp>
        <p:nvSpPr>
          <p:cNvPr id="4" name="Slide Number Placeholder 3"/>
          <p:cNvSpPr>
            <a:spLocks noGrp="1"/>
          </p:cNvSpPr>
          <p:nvPr>
            <p:ph type="sldNum" sz="quarter" idx="5"/>
          </p:nvPr>
        </p:nvSpPr>
        <p:spPr/>
        <p:txBody>
          <a:bodyPr/>
          <a:lstStyle/>
          <a:p>
            <a:fld id="{3525FA87-EF0F-470B-8C85-E4E65660B184}" type="slidenum">
              <a:rPr lang="en-GB" smtClean="0"/>
              <a:t>4</a:t>
            </a:fld>
            <a:endParaRPr lang="en-GB"/>
          </a:p>
        </p:txBody>
      </p:sp>
    </p:spTree>
    <p:extLst>
      <p:ext uri="{BB962C8B-B14F-4D97-AF65-F5344CB8AC3E}">
        <p14:creationId xmlns:p14="http://schemas.microsoft.com/office/powerpoint/2010/main" val="140422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Nicholson- worth discussing the quotation</a:t>
            </a:r>
          </a:p>
          <a:p>
            <a:r>
              <a:rPr lang="en-GB" dirty="0"/>
              <a:t>Nicholson included variables as many different things including forces, fluid, …..</a:t>
            </a:r>
          </a:p>
        </p:txBody>
      </p:sp>
      <p:sp>
        <p:nvSpPr>
          <p:cNvPr id="4" name="Slide Number Placeholder 3"/>
          <p:cNvSpPr>
            <a:spLocks noGrp="1"/>
          </p:cNvSpPr>
          <p:nvPr>
            <p:ph type="sldNum" sz="quarter" idx="5"/>
          </p:nvPr>
        </p:nvSpPr>
        <p:spPr/>
        <p:txBody>
          <a:bodyPr/>
          <a:lstStyle/>
          <a:p>
            <a:fld id="{3525FA87-EF0F-470B-8C85-E4E65660B184}" type="slidenum">
              <a:rPr lang="en-GB" smtClean="0"/>
              <a:t>6</a:t>
            </a:fld>
            <a:endParaRPr lang="en-GB"/>
          </a:p>
        </p:txBody>
      </p:sp>
    </p:spTree>
    <p:extLst>
      <p:ext uri="{BB962C8B-B14F-4D97-AF65-F5344CB8AC3E}">
        <p14:creationId xmlns:p14="http://schemas.microsoft.com/office/powerpoint/2010/main" val="2899029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7</a:t>
            </a:fld>
            <a:endParaRPr lang="en-GB"/>
          </a:p>
        </p:txBody>
      </p:sp>
    </p:spTree>
    <p:extLst>
      <p:ext uri="{BB962C8B-B14F-4D97-AF65-F5344CB8AC3E}">
        <p14:creationId xmlns:p14="http://schemas.microsoft.com/office/powerpoint/2010/main" val="1792336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8</a:t>
            </a:fld>
            <a:endParaRPr lang="en-GB"/>
          </a:p>
        </p:txBody>
      </p:sp>
    </p:spTree>
    <p:extLst>
      <p:ext uri="{BB962C8B-B14F-4D97-AF65-F5344CB8AC3E}">
        <p14:creationId xmlns:p14="http://schemas.microsoft.com/office/powerpoint/2010/main" val="3086875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9</a:t>
            </a:fld>
            <a:endParaRPr lang="en-GB"/>
          </a:p>
        </p:txBody>
      </p:sp>
    </p:spTree>
    <p:extLst>
      <p:ext uri="{BB962C8B-B14F-4D97-AF65-F5344CB8AC3E}">
        <p14:creationId xmlns:p14="http://schemas.microsoft.com/office/powerpoint/2010/main" val="4383449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possible scenarios. What might the adult need to consider, so these resources are available.</a:t>
            </a:r>
          </a:p>
          <a:p>
            <a:r>
              <a:rPr lang="en-GB" dirty="0"/>
              <a:t>For example,   adding planks of wood</a:t>
            </a:r>
          </a:p>
          <a:p>
            <a:r>
              <a:rPr lang="en-GB" dirty="0"/>
              <a:t>Adding water and sand</a:t>
            </a:r>
          </a:p>
          <a:p>
            <a:endParaRPr lang="en-GB" dirty="0"/>
          </a:p>
          <a:p>
            <a:r>
              <a:rPr lang="en-GB" dirty="0"/>
              <a:t>It might be worth here highlighting links to the new curriculum?</a:t>
            </a:r>
          </a:p>
        </p:txBody>
      </p:sp>
      <p:sp>
        <p:nvSpPr>
          <p:cNvPr id="4" name="Slide Number Placeholder 3"/>
          <p:cNvSpPr>
            <a:spLocks noGrp="1"/>
          </p:cNvSpPr>
          <p:nvPr>
            <p:ph type="sldNum" sz="quarter" idx="5"/>
          </p:nvPr>
        </p:nvSpPr>
        <p:spPr/>
        <p:txBody>
          <a:bodyPr/>
          <a:lstStyle/>
          <a:p>
            <a:fld id="{3525FA87-EF0F-470B-8C85-E4E65660B184}" type="slidenum">
              <a:rPr lang="en-GB" smtClean="0"/>
              <a:t>10</a:t>
            </a:fld>
            <a:endParaRPr lang="en-GB"/>
          </a:p>
        </p:txBody>
      </p:sp>
    </p:spTree>
    <p:extLst>
      <p:ext uri="{BB962C8B-B14F-4D97-AF65-F5344CB8AC3E}">
        <p14:creationId xmlns:p14="http://schemas.microsoft.com/office/powerpoint/2010/main" val="14718869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Creating ramps</a:t>
            </a:r>
          </a:p>
          <a:p>
            <a:r>
              <a:rPr lang="en-GB" dirty="0"/>
              <a:t>Adding balls , cars to roll down- forces</a:t>
            </a:r>
          </a:p>
          <a:p>
            <a:r>
              <a:rPr lang="en-GB" dirty="0"/>
              <a:t>Balancing understanding how their own body works- understanding falling off thing</a:t>
            </a:r>
          </a:p>
          <a:p>
            <a:r>
              <a:rPr lang="en-GB" dirty="0"/>
              <a:t>Slotting things into grooves thinking about  size….</a:t>
            </a:r>
          </a:p>
        </p:txBody>
      </p:sp>
      <p:sp>
        <p:nvSpPr>
          <p:cNvPr id="4" name="Slide Number Placeholder 3"/>
          <p:cNvSpPr>
            <a:spLocks noGrp="1"/>
          </p:cNvSpPr>
          <p:nvPr>
            <p:ph type="sldNum" sz="quarter" idx="5"/>
          </p:nvPr>
        </p:nvSpPr>
        <p:spPr/>
        <p:txBody>
          <a:bodyPr/>
          <a:lstStyle/>
          <a:p>
            <a:fld id="{3525FA87-EF0F-470B-8C85-E4E65660B184}" type="slidenum">
              <a:rPr lang="en-GB" smtClean="0"/>
              <a:t>11</a:t>
            </a:fld>
            <a:endParaRPr lang="en-GB"/>
          </a:p>
        </p:txBody>
      </p:sp>
    </p:spTree>
    <p:extLst>
      <p:ext uri="{BB962C8B-B14F-4D97-AF65-F5344CB8AC3E}">
        <p14:creationId xmlns:p14="http://schemas.microsoft.com/office/powerpoint/2010/main" val="27688806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Den building</a:t>
            </a:r>
          </a:p>
          <a:p>
            <a:r>
              <a:rPr lang="en-GB" dirty="0"/>
              <a:t>Weight, angles, height, area, </a:t>
            </a:r>
          </a:p>
        </p:txBody>
      </p:sp>
      <p:sp>
        <p:nvSpPr>
          <p:cNvPr id="4" name="Slide Number Placeholder 3"/>
          <p:cNvSpPr>
            <a:spLocks noGrp="1"/>
          </p:cNvSpPr>
          <p:nvPr>
            <p:ph type="sldNum" sz="quarter" idx="5"/>
          </p:nvPr>
        </p:nvSpPr>
        <p:spPr/>
        <p:txBody>
          <a:bodyPr/>
          <a:lstStyle/>
          <a:p>
            <a:fld id="{3525FA87-EF0F-470B-8C85-E4E65660B184}" type="slidenum">
              <a:rPr lang="en-GB" smtClean="0"/>
              <a:t>12</a:t>
            </a:fld>
            <a:endParaRPr lang="en-GB"/>
          </a:p>
        </p:txBody>
      </p:sp>
    </p:spTree>
    <p:extLst>
      <p:ext uri="{BB962C8B-B14F-4D97-AF65-F5344CB8AC3E}">
        <p14:creationId xmlns:p14="http://schemas.microsoft.com/office/powerpoint/2010/main" val="1950250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Natural loose arts</a:t>
            </a:r>
          </a:p>
          <a:p>
            <a:r>
              <a:rPr lang="en-GB" dirty="0"/>
              <a:t>Length, grouping with length</a:t>
            </a:r>
          </a:p>
          <a:p>
            <a:r>
              <a:rPr lang="en-GB" dirty="0"/>
              <a:t>Shape, pattens , textures</a:t>
            </a:r>
          </a:p>
        </p:txBody>
      </p:sp>
      <p:sp>
        <p:nvSpPr>
          <p:cNvPr id="4" name="Slide Number Placeholder 3"/>
          <p:cNvSpPr>
            <a:spLocks noGrp="1"/>
          </p:cNvSpPr>
          <p:nvPr>
            <p:ph type="sldNum" sz="quarter" idx="5"/>
          </p:nvPr>
        </p:nvSpPr>
        <p:spPr/>
        <p:txBody>
          <a:bodyPr/>
          <a:lstStyle/>
          <a:p>
            <a:fld id="{3525FA87-EF0F-470B-8C85-E4E65660B184}" type="slidenum">
              <a:rPr lang="en-GB" smtClean="0"/>
              <a:t>13</a:t>
            </a:fld>
            <a:endParaRPr lang="en-GB"/>
          </a:p>
        </p:txBody>
      </p:sp>
    </p:spTree>
    <p:extLst>
      <p:ext uri="{BB962C8B-B14F-4D97-AF65-F5344CB8AC3E}">
        <p14:creationId xmlns:p14="http://schemas.microsoft.com/office/powerpoint/2010/main" val="23772401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Tube moves</a:t>
            </a:r>
          </a:p>
          <a:p>
            <a:r>
              <a:rPr lang="en-GB" dirty="0"/>
              <a:t>Sound talking into tube and listening on other side. How is sound amplified and why?</a:t>
            </a:r>
          </a:p>
          <a:p>
            <a:r>
              <a:rPr lang="en-GB" dirty="0"/>
              <a:t>Moving tube and down – rolling or putting things into tube and seeing how gradient affects how they roll</a:t>
            </a:r>
          </a:p>
          <a:p>
            <a:r>
              <a:rPr lang="en-GB" dirty="0"/>
              <a:t>Things that will and will not fit into tube.</a:t>
            </a:r>
          </a:p>
          <a:p>
            <a:r>
              <a:rPr lang="en-GB" dirty="0"/>
              <a:t>Pouring water into tube- water flow</a:t>
            </a:r>
          </a:p>
        </p:txBody>
      </p:sp>
      <p:sp>
        <p:nvSpPr>
          <p:cNvPr id="4" name="Slide Number Placeholder 3"/>
          <p:cNvSpPr>
            <a:spLocks noGrp="1"/>
          </p:cNvSpPr>
          <p:nvPr>
            <p:ph type="sldNum" sz="quarter" idx="5"/>
          </p:nvPr>
        </p:nvSpPr>
        <p:spPr/>
        <p:txBody>
          <a:bodyPr/>
          <a:lstStyle/>
          <a:p>
            <a:fld id="{3525FA87-EF0F-470B-8C85-E4E65660B184}" type="slidenum">
              <a:rPr lang="en-GB" smtClean="0"/>
              <a:t>14</a:t>
            </a:fld>
            <a:endParaRPr lang="en-GB"/>
          </a:p>
        </p:txBody>
      </p:sp>
    </p:spTree>
    <p:extLst>
      <p:ext uri="{BB962C8B-B14F-4D97-AF65-F5344CB8AC3E}">
        <p14:creationId xmlns:p14="http://schemas.microsoft.com/office/powerpoint/2010/main" val="123928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Ramps to roll things down</a:t>
            </a:r>
          </a:p>
          <a:p>
            <a:r>
              <a:rPr lang="en-GB" dirty="0"/>
              <a:t>Jumping off, climbing up-</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15</a:t>
            </a:fld>
            <a:endParaRPr lang="en-GB"/>
          </a:p>
        </p:txBody>
      </p:sp>
    </p:spTree>
    <p:extLst>
      <p:ext uri="{BB962C8B-B14F-4D97-AF65-F5344CB8AC3E}">
        <p14:creationId xmlns:p14="http://schemas.microsoft.com/office/powerpoint/2010/main" val="27188235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Stepping sones- balance </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16</a:t>
            </a:fld>
            <a:endParaRPr lang="en-GB"/>
          </a:p>
        </p:txBody>
      </p:sp>
    </p:spTree>
    <p:extLst>
      <p:ext uri="{BB962C8B-B14F-4D97-AF65-F5344CB8AC3E}">
        <p14:creationId xmlns:p14="http://schemas.microsoft.com/office/powerpoint/2010/main" val="2816464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to make into different gradients of slope. </a:t>
            </a:r>
          </a:p>
          <a:p>
            <a:r>
              <a:rPr lang="en-GB" dirty="0"/>
              <a:t> </a:t>
            </a:r>
          </a:p>
          <a:p>
            <a:r>
              <a:rPr lang="en-GB" dirty="0"/>
              <a:t>Roll different types of objects including self down </a:t>
            </a:r>
          </a:p>
          <a:p>
            <a:r>
              <a:rPr lang="en-GB" dirty="0"/>
              <a:t>Experiment how to go faster/ slower</a:t>
            </a:r>
          </a:p>
        </p:txBody>
      </p:sp>
      <p:sp>
        <p:nvSpPr>
          <p:cNvPr id="4" name="Slide Number Placeholder 3"/>
          <p:cNvSpPr>
            <a:spLocks noGrp="1"/>
          </p:cNvSpPr>
          <p:nvPr>
            <p:ph type="sldNum" sz="quarter" idx="5"/>
          </p:nvPr>
        </p:nvSpPr>
        <p:spPr/>
        <p:txBody>
          <a:bodyPr/>
          <a:lstStyle/>
          <a:p>
            <a:fld id="{3525FA87-EF0F-470B-8C85-E4E65660B184}" type="slidenum">
              <a:rPr lang="en-GB" smtClean="0"/>
              <a:t>17</a:t>
            </a:fld>
            <a:endParaRPr lang="en-GB"/>
          </a:p>
        </p:txBody>
      </p:sp>
    </p:spTree>
    <p:extLst>
      <p:ext uri="{BB962C8B-B14F-4D97-AF65-F5344CB8AC3E}">
        <p14:creationId xmlns:p14="http://schemas.microsoft.com/office/powerpoint/2010/main" val="11308856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containers are different sizes. Can be used to create ramps with previous plank. Support experimentation.</a:t>
            </a:r>
          </a:p>
          <a:p>
            <a:r>
              <a:rPr lang="en-GB" dirty="0"/>
              <a:t>Weight, height, volume, ……</a:t>
            </a:r>
          </a:p>
          <a:p>
            <a:r>
              <a:rPr lang="en-GB" dirty="0"/>
              <a:t>Rolling, </a:t>
            </a:r>
          </a:p>
        </p:txBody>
      </p:sp>
      <p:sp>
        <p:nvSpPr>
          <p:cNvPr id="4" name="Slide Number Placeholder 3"/>
          <p:cNvSpPr>
            <a:spLocks noGrp="1"/>
          </p:cNvSpPr>
          <p:nvPr>
            <p:ph type="sldNum" sz="quarter" idx="5"/>
          </p:nvPr>
        </p:nvSpPr>
        <p:spPr/>
        <p:txBody>
          <a:bodyPr/>
          <a:lstStyle/>
          <a:p>
            <a:fld id="{3525FA87-EF0F-470B-8C85-E4E65660B184}" type="slidenum">
              <a:rPr lang="en-GB" smtClean="0"/>
              <a:t>18</a:t>
            </a:fld>
            <a:endParaRPr lang="en-GB"/>
          </a:p>
        </p:txBody>
      </p:sp>
    </p:spTree>
    <p:extLst>
      <p:ext uri="{BB962C8B-B14F-4D97-AF65-F5344CB8AC3E}">
        <p14:creationId xmlns:p14="http://schemas.microsoft.com/office/powerpoint/2010/main" val="4134350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can climb through</a:t>
            </a:r>
          </a:p>
          <a:p>
            <a:r>
              <a:rPr lang="en-GB" dirty="0"/>
              <a:t>Stoppers on either side can be moved a little allowing children to roll from side to side. </a:t>
            </a:r>
          </a:p>
          <a:p>
            <a:r>
              <a:rPr lang="en-GB" dirty="0"/>
              <a:t>Shiny sides so how does this impacts on their movement?</a:t>
            </a:r>
          </a:p>
          <a:p>
            <a:r>
              <a:rPr lang="en-GB" dirty="0"/>
              <a:t>How does rolling feel compared to staying still?</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19</a:t>
            </a:fld>
            <a:endParaRPr lang="en-GB"/>
          </a:p>
        </p:txBody>
      </p:sp>
    </p:spTree>
    <p:extLst>
      <p:ext uri="{BB962C8B-B14F-4D97-AF65-F5344CB8AC3E}">
        <p14:creationId xmlns:p14="http://schemas.microsoft.com/office/powerpoint/2010/main" val="12269261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20</a:t>
            </a:fld>
            <a:endParaRPr lang="en-GB"/>
          </a:p>
        </p:txBody>
      </p:sp>
    </p:spTree>
    <p:extLst>
      <p:ext uri="{BB962C8B-B14F-4D97-AF65-F5344CB8AC3E}">
        <p14:creationId xmlns:p14="http://schemas.microsoft.com/office/powerpoint/2010/main" val="2118227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children may perceive different objects to be used in a variety of imaginative ways. Ways adults may not predict.</a:t>
            </a:r>
          </a:p>
          <a:p>
            <a:r>
              <a:rPr lang="en-GB" dirty="0"/>
              <a:t>Outdoor can allow for more of this</a:t>
            </a:r>
          </a:p>
          <a:p>
            <a:r>
              <a:rPr lang="en-GB" dirty="0"/>
              <a:t>Difficult and frowned  in class to climb desks etc</a:t>
            </a:r>
          </a:p>
          <a:p>
            <a:r>
              <a:rPr lang="en-GB" dirty="0"/>
              <a:t>However outdoors natural features and loose parts can be used to develop a child’s imagination- less restrictions can go with their perceptions</a:t>
            </a:r>
          </a:p>
          <a:p>
            <a:r>
              <a:rPr lang="en-GB" dirty="0"/>
              <a:t>A tree trunk can be a rocket ship , a pirate ship , a horse etc.</a:t>
            </a:r>
          </a:p>
          <a:p>
            <a:endParaRPr lang="en-GB" dirty="0"/>
          </a:p>
          <a:p>
            <a:r>
              <a:rPr lang="en-GB" dirty="0"/>
              <a:t>Therefore supports later theory as well Bruner – representation where children can represent their thinking through objects .</a:t>
            </a:r>
          </a:p>
        </p:txBody>
      </p:sp>
      <p:sp>
        <p:nvSpPr>
          <p:cNvPr id="4" name="Slide Number Placeholder 3"/>
          <p:cNvSpPr>
            <a:spLocks noGrp="1"/>
          </p:cNvSpPr>
          <p:nvPr>
            <p:ph type="sldNum" sz="quarter" idx="5"/>
          </p:nvPr>
        </p:nvSpPr>
        <p:spPr/>
        <p:txBody>
          <a:bodyPr/>
          <a:lstStyle/>
          <a:p>
            <a:fld id="{3525FA87-EF0F-470B-8C85-E4E65660B184}" type="slidenum">
              <a:rPr lang="en-GB" smtClean="0"/>
              <a:t>21</a:t>
            </a:fld>
            <a:endParaRPr lang="en-GB"/>
          </a:p>
        </p:txBody>
      </p:sp>
    </p:spTree>
    <p:extLst>
      <p:ext uri="{BB962C8B-B14F-4D97-AF65-F5344CB8AC3E}">
        <p14:creationId xmlns:p14="http://schemas.microsoft.com/office/powerpoint/2010/main" val="26803563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 high play affordance environment also sup[ort children’ opportunities engage with maths and </a:t>
            </a:r>
            <a:r>
              <a:rPr lang="en-GB" dirty="0" err="1"/>
              <a:t>sciene</a:t>
            </a:r>
            <a:r>
              <a:rPr lang="en-GB" dirty="0"/>
              <a:t>?</a:t>
            </a:r>
          </a:p>
        </p:txBody>
      </p:sp>
      <p:sp>
        <p:nvSpPr>
          <p:cNvPr id="4" name="Slide Number Placeholder 3"/>
          <p:cNvSpPr>
            <a:spLocks noGrp="1"/>
          </p:cNvSpPr>
          <p:nvPr>
            <p:ph type="sldNum" sz="quarter" idx="5"/>
          </p:nvPr>
        </p:nvSpPr>
        <p:spPr/>
        <p:txBody>
          <a:bodyPr/>
          <a:lstStyle/>
          <a:p>
            <a:fld id="{3525FA87-EF0F-470B-8C85-E4E65660B184}" type="slidenum">
              <a:rPr lang="en-GB" smtClean="0"/>
              <a:t>22</a:t>
            </a:fld>
            <a:endParaRPr lang="en-GB"/>
          </a:p>
        </p:txBody>
      </p:sp>
    </p:spTree>
    <p:extLst>
      <p:ext uri="{BB962C8B-B14F-4D97-AF65-F5344CB8AC3E}">
        <p14:creationId xmlns:p14="http://schemas.microsoft.com/office/powerpoint/2010/main" val="20353684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Allowing children to use the environment as they  wish (within boundaries)</a:t>
            </a:r>
          </a:p>
          <a:p>
            <a:r>
              <a:rPr lang="en-GB" dirty="0"/>
              <a:t>Observing and adapting</a:t>
            </a:r>
          </a:p>
          <a:p>
            <a:r>
              <a:rPr lang="en-GB" dirty="0"/>
              <a:t>Reflecting on what  children engage with</a:t>
            </a:r>
          </a:p>
        </p:txBody>
      </p:sp>
      <p:sp>
        <p:nvSpPr>
          <p:cNvPr id="4" name="Slide Number Placeholder 3"/>
          <p:cNvSpPr>
            <a:spLocks noGrp="1"/>
          </p:cNvSpPr>
          <p:nvPr>
            <p:ph type="sldNum" sz="quarter" idx="5"/>
          </p:nvPr>
        </p:nvSpPr>
        <p:spPr/>
        <p:txBody>
          <a:bodyPr/>
          <a:lstStyle/>
          <a:p>
            <a:fld id="{3525FA87-EF0F-470B-8C85-E4E65660B184}" type="slidenum">
              <a:rPr lang="en-GB" smtClean="0"/>
              <a:t>23</a:t>
            </a:fld>
            <a:endParaRPr lang="en-GB"/>
          </a:p>
        </p:txBody>
      </p:sp>
    </p:spTree>
    <p:extLst>
      <p:ext uri="{BB962C8B-B14F-4D97-AF65-F5344CB8AC3E}">
        <p14:creationId xmlns:p14="http://schemas.microsoft.com/office/powerpoint/2010/main" val="12137161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Plastic? Textures all the same</a:t>
            </a:r>
          </a:p>
          <a:p>
            <a:r>
              <a:rPr lang="en-GB" dirty="0"/>
              <a:t>Affordance – can we climb up slide- is this frowned </a:t>
            </a:r>
            <a:r>
              <a:rPr lang="en-GB" dirty="0" err="1"/>
              <a:t>puon</a:t>
            </a:r>
            <a:endParaRPr lang="en-GB" dirty="0"/>
          </a:p>
          <a:p>
            <a:r>
              <a:rPr lang="en-GB" dirty="0"/>
              <a:t>Exploration</a:t>
            </a:r>
          </a:p>
          <a:p>
            <a:r>
              <a:rPr lang="en-GB" dirty="0"/>
              <a:t>Role of adult?</a:t>
            </a:r>
          </a:p>
          <a:p>
            <a:endParaRPr lang="en-GB" dirty="0"/>
          </a:p>
          <a:p>
            <a:r>
              <a:rPr lang="en-GB" dirty="0"/>
              <a:t>Static, non moveable-</a:t>
            </a:r>
          </a:p>
          <a:p>
            <a:r>
              <a:rPr lang="en-GB" dirty="0"/>
              <a:t>Any loose parts- chippings on floor which you often do see children play with.</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822C0E-A081-4C63-8944-EE7BAD54BF33}"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7783418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Mud kitchen- or mud play</a:t>
            </a:r>
          </a:p>
          <a:p>
            <a:endParaRPr lang="en-GB" dirty="0"/>
          </a:p>
          <a:p>
            <a:r>
              <a:rPr lang="en-GB" dirty="0"/>
              <a:t>Imagination</a:t>
            </a:r>
          </a:p>
          <a:p>
            <a:endParaRPr lang="en-GB" dirty="0"/>
          </a:p>
          <a:p>
            <a:r>
              <a:rPr lang="en-GB" dirty="0"/>
              <a:t>Clothing- correct clothing so children can play without worrying about mess etc</a:t>
            </a:r>
          </a:p>
          <a:p>
            <a:endParaRPr lang="en-GB" dirty="0"/>
          </a:p>
          <a:p>
            <a:r>
              <a:rPr lang="en-GB" dirty="0"/>
              <a:t>Lots of science and maths</a:t>
            </a:r>
          </a:p>
          <a:p>
            <a:endParaRPr lang="en-GB" dirty="0"/>
          </a:p>
          <a:p>
            <a:endParaRPr lang="en-GB" dirty="0"/>
          </a:p>
          <a:p>
            <a:r>
              <a:rPr lang="en-GB" dirty="0"/>
              <a:t>Change in state of materials</a:t>
            </a:r>
          </a:p>
          <a:p>
            <a:r>
              <a:rPr lang="en-GB" dirty="0"/>
              <a:t>Multisensory</a:t>
            </a:r>
          </a:p>
          <a:p>
            <a:r>
              <a:rPr lang="en-GB" dirty="0"/>
              <a:t>Volume, viscosity, measuring, estimating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822C0E-A081-4C63-8944-EE7BAD54BF33}"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4161832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going outside only forest school. Do we need certification to go outside. Why</a:t>
            </a:r>
            <a:r>
              <a:rPr lang="en-GB" baseline="0" dirty="0"/>
              <a:t> outdoors perceived as more risky than indoors . School yard?</a:t>
            </a:r>
          </a:p>
          <a:p>
            <a:endParaRPr lang="en-GB" baseline="0" dirty="0"/>
          </a:p>
          <a:p>
            <a:r>
              <a:rPr lang="en-GB" baseline="0" dirty="0"/>
              <a:t>Empathy for nature</a:t>
            </a:r>
          </a:p>
          <a:p>
            <a:r>
              <a:rPr lang="en-GB" baseline="0" dirty="0"/>
              <a:t>Wellbeing of Future Generation Act</a:t>
            </a:r>
          </a:p>
          <a:p>
            <a:r>
              <a:rPr lang="en-GB" baseline="0" dirty="0" err="1"/>
              <a:t>Biophilia</a:t>
            </a:r>
            <a:r>
              <a:rPr lang="en-GB" baseline="0" dirty="0"/>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822C0E-A081-4C63-8944-EE7BAD54BF33}"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4136562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video gives some practical examples of children outdoors</a:t>
            </a:r>
          </a:p>
        </p:txBody>
      </p:sp>
      <p:sp>
        <p:nvSpPr>
          <p:cNvPr id="4" name="Slide Number Placeholder 3"/>
          <p:cNvSpPr>
            <a:spLocks noGrp="1"/>
          </p:cNvSpPr>
          <p:nvPr>
            <p:ph type="sldNum" sz="quarter" idx="5"/>
          </p:nvPr>
        </p:nvSpPr>
        <p:spPr/>
        <p:txBody>
          <a:bodyPr/>
          <a:lstStyle/>
          <a:p>
            <a:fld id="{3525FA87-EF0F-470B-8C85-E4E65660B184}" type="slidenum">
              <a:rPr lang="en-GB" smtClean="0"/>
              <a:t>27</a:t>
            </a:fld>
            <a:endParaRPr lang="en-GB"/>
          </a:p>
        </p:txBody>
      </p:sp>
    </p:spTree>
    <p:extLst>
      <p:ext uri="{BB962C8B-B14F-4D97-AF65-F5344CB8AC3E}">
        <p14:creationId xmlns:p14="http://schemas.microsoft.com/office/powerpoint/2010/main" val="33770184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they cud consider the balance between child-led- </a:t>
            </a:r>
          </a:p>
          <a:p>
            <a:r>
              <a:rPr lang="en-GB" dirty="0"/>
              <a:t>Adult support</a:t>
            </a:r>
          </a:p>
          <a:p>
            <a:r>
              <a:rPr lang="en-GB" dirty="0"/>
              <a:t>Adult a coplayer</a:t>
            </a:r>
          </a:p>
        </p:txBody>
      </p:sp>
      <p:sp>
        <p:nvSpPr>
          <p:cNvPr id="4" name="Slide Number Placeholder 3"/>
          <p:cNvSpPr>
            <a:spLocks noGrp="1"/>
          </p:cNvSpPr>
          <p:nvPr>
            <p:ph type="sldNum" sz="quarter" idx="5"/>
          </p:nvPr>
        </p:nvSpPr>
        <p:spPr/>
        <p:txBody>
          <a:bodyPr/>
          <a:lstStyle/>
          <a:p>
            <a:fld id="{3525FA87-EF0F-470B-8C85-E4E65660B184}" type="slidenum">
              <a:rPr lang="en-GB" smtClean="0"/>
              <a:t>28</a:t>
            </a:fld>
            <a:endParaRPr lang="en-GB"/>
          </a:p>
        </p:txBody>
      </p:sp>
    </p:spTree>
    <p:extLst>
      <p:ext uri="{BB962C8B-B14F-4D97-AF65-F5344CB8AC3E}">
        <p14:creationId xmlns:p14="http://schemas.microsoft.com/office/powerpoint/2010/main" val="28581408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Maybe they cud consider the balance between child-led- </a:t>
            </a:r>
          </a:p>
          <a:p>
            <a:r>
              <a:rPr lang="en-GB" dirty="0"/>
              <a:t>Adult support</a:t>
            </a:r>
          </a:p>
          <a:p>
            <a:r>
              <a:rPr lang="en-GB" dirty="0"/>
              <a:t>Adult a coplayer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9476285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Years about concrete hands on. Movement is significant</a:t>
            </a:r>
          </a:p>
          <a:p>
            <a:r>
              <a:rPr lang="en-GB" dirty="0"/>
              <a:t>Children learning from experimenting and trial and error</a:t>
            </a:r>
          </a:p>
          <a:p>
            <a:endParaRPr lang="en-GB" dirty="0"/>
          </a:p>
          <a:p>
            <a:r>
              <a:rPr lang="en-GB" dirty="0"/>
              <a:t>Do little scientist however need support to recognise or develop their learning?</a:t>
            </a:r>
          </a:p>
        </p:txBody>
      </p:sp>
      <p:sp>
        <p:nvSpPr>
          <p:cNvPr id="4" name="Slide Number Placeholder 3"/>
          <p:cNvSpPr>
            <a:spLocks noGrp="1"/>
          </p:cNvSpPr>
          <p:nvPr>
            <p:ph type="sldNum" sz="quarter" idx="5"/>
          </p:nvPr>
        </p:nvSpPr>
        <p:spPr/>
        <p:txBody>
          <a:bodyPr/>
          <a:lstStyle/>
          <a:p>
            <a:fld id="{3525FA87-EF0F-470B-8C85-E4E65660B184}" type="slidenum">
              <a:rPr lang="en-GB" smtClean="0"/>
              <a:t>31</a:t>
            </a:fld>
            <a:endParaRPr lang="en-GB"/>
          </a:p>
        </p:txBody>
      </p:sp>
    </p:spTree>
    <p:extLst>
      <p:ext uri="{BB962C8B-B14F-4D97-AF65-F5344CB8AC3E}">
        <p14:creationId xmlns:p14="http://schemas.microsoft.com/office/powerpoint/2010/main" val="1837719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lovely clip especially last few minutes where child gets in dishwashing bowl </a:t>
            </a:r>
          </a:p>
          <a:p>
            <a:r>
              <a:rPr lang="en-GB" dirty="0"/>
              <a:t>Later putting gravel in pot </a:t>
            </a:r>
          </a:p>
          <a:p>
            <a:r>
              <a:rPr lang="en-GB" dirty="0"/>
              <a:t>Containment schema</a:t>
            </a:r>
          </a:p>
          <a:p>
            <a:r>
              <a:rPr lang="en-GB" dirty="0"/>
              <a:t>Is this start of understanding volume, area , capacity etc.</a:t>
            </a:r>
          </a:p>
        </p:txBody>
      </p:sp>
      <p:sp>
        <p:nvSpPr>
          <p:cNvPr id="4" name="Slide Number Placeholder 3"/>
          <p:cNvSpPr>
            <a:spLocks noGrp="1"/>
          </p:cNvSpPr>
          <p:nvPr>
            <p:ph type="sldNum" sz="quarter" idx="5"/>
          </p:nvPr>
        </p:nvSpPr>
        <p:spPr/>
        <p:txBody>
          <a:bodyPr/>
          <a:lstStyle/>
          <a:p>
            <a:fld id="{3525FA87-EF0F-470B-8C85-E4E65660B184}" type="slidenum">
              <a:rPr lang="en-GB" smtClean="0"/>
              <a:t>32</a:t>
            </a:fld>
            <a:endParaRPr lang="en-GB"/>
          </a:p>
        </p:txBody>
      </p:sp>
    </p:spTree>
    <p:extLst>
      <p:ext uri="{BB962C8B-B14F-4D97-AF65-F5344CB8AC3E}">
        <p14:creationId xmlns:p14="http://schemas.microsoft.com/office/powerpoint/2010/main" val="27506888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vey early childhood- moving from doing and movement to symbolic to thought</a:t>
            </a:r>
          </a:p>
          <a:p>
            <a:endParaRPr lang="en-GB" dirty="0"/>
          </a:p>
          <a:p>
            <a:r>
              <a:rPr lang="en-GB" dirty="0"/>
              <a:t>So is it essential therefore to move away from worksheets to explain abstract ideas such as weight, area, volume, forces, changes of states to  hands on learning including loose parts.</a:t>
            </a:r>
          </a:p>
        </p:txBody>
      </p:sp>
      <p:sp>
        <p:nvSpPr>
          <p:cNvPr id="4" name="Slide Number Placeholder 3"/>
          <p:cNvSpPr>
            <a:spLocks noGrp="1"/>
          </p:cNvSpPr>
          <p:nvPr>
            <p:ph type="sldNum" sz="quarter" idx="5"/>
          </p:nvPr>
        </p:nvSpPr>
        <p:spPr/>
        <p:txBody>
          <a:bodyPr/>
          <a:lstStyle/>
          <a:p>
            <a:fld id="{3525FA87-EF0F-470B-8C85-E4E65660B184}" type="slidenum">
              <a:rPr lang="en-GB" smtClean="0"/>
              <a:t>33</a:t>
            </a:fld>
            <a:endParaRPr lang="en-GB"/>
          </a:p>
        </p:txBody>
      </p:sp>
    </p:spTree>
    <p:extLst>
      <p:ext uri="{BB962C8B-B14F-4D97-AF65-F5344CB8AC3E}">
        <p14:creationId xmlns:p14="http://schemas.microsoft.com/office/powerpoint/2010/main" val="157497418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possible ideas </a:t>
            </a:r>
          </a:p>
        </p:txBody>
      </p:sp>
      <p:sp>
        <p:nvSpPr>
          <p:cNvPr id="4" name="Slide Number Placeholder 3"/>
          <p:cNvSpPr>
            <a:spLocks noGrp="1"/>
          </p:cNvSpPr>
          <p:nvPr>
            <p:ph type="sldNum" sz="quarter" idx="5"/>
          </p:nvPr>
        </p:nvSpPr>
        <p:spPr/>
        <p:txBody>
          <a:bodyPr/>
          <a:lstStyle/>
          <a:p>
            <a:fld id="{3525FA87-EF0F-470B-8C85-E4E65660B184}" type="slidenum">
              <a:rPr lang="en-GB" smtClean="0"/>
              <a:t>34</a:t>
            </a:fld>
            <a:endParaRPr lang="en-GB"/>
          </a:p>
        </p:txBody>
      </p:sp>
    </p:spTree>
    <p:extLst>
      <p:ext uri="{BB962C8B-B14F-4D97-AF65-F5344CB8AC3E}">
        <p14:creationId xmlns:p14="http://schemas.microsoft.com/office/powerpoint/2010/main" val="25393302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a reminder re roll of adult</a:t>
            </a:r>
          </a:p>
          <a:p>
            <a:endParaRPr lang="en-GB" dirty="0"/>
          </a:p>
          <a:p>
            <a:r>
              <a:rPr lang="en-GB" dirty="0"/>
              <a:t>This could also be linked to </a:t>
            </a:r>
            <a:r>
              <a:rPr lang="en-GB" dirty="0" err="1"/>
              <a:t>metacognive</a:t>
            </a:r>
            <a:r>
              <a:rPr lang="en-GB" dirty="0"/>
              <a:t> talk.  </a:t>
            </a:r>
          </a:p>
          <a:p>
            <a:r>
              <a:rPr lang="en-GB" dirty="0"/>
              <a:t>And how observation allows practitioners to consider what would support the child in ZPD.</a:t>
            </a:r>
          </a:p>
          <a:p>
            <a:endParaRPr lang="en-GB" dirty="0"/>
          </a:p>
          <a:p>
            <a:r>
              <a:rPr lang="en-GB" dirty="0"/>
              <a:t>Not vessels to be filled with information, but a partnership process between adult and child?</a:t>
            </a:r>
          </a:p>
          <a:p>
            <a:r>
              <a:rPr lang="en-GB" dirty="0"/>
              <a:t>Does this mean adult need to also be curious and want to discover?</a:t>
            </a:r>
          </a:p>
          <a:p>
            <a:r>
              <a:rPr lang="en-GB" dirty="0"/>
              <a:t>Do they have to encourage and encourage science and maths talk?</a:t>
            </a:r>
          </a:p>
          <a:p>
            <a:endParaRPr lang="en-GB" dirty="0"/>
          </a:p>
          <a:p>
            <a:r>
              <a:rPr lang="en-GB" dirty="0"/>
              <a:t>Sustained shared thinking is where the adult and child genuinely learn together.</a:t>
            </a:r>
          </a:p>
          <a:p>
            <a:endParaRPr lang="en-GB" dirty="0"/>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35</a:t>
            </a:fld>
            <a:endParaRPr lang="en-GB"/>
          </a:p>
        </p:txBody>
      </p:sp>
    </p:spTree>
    <p:extLst>
      <p:ext uri="{BB962C8B-B14F-4D97-AF65-F5344CB8AC3E}">
        <p14:creationId xmlns:p14="http://schemas.microsoft.com/office/powerpoint/2010/main" val="249887513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Therefore is science . maths too hard for younger children?</a:t>
            </a:r>
          </a:p>
          <a:p>
            <a:r>
              <a:rPr lang="en-GB" dirty="0"/>
              <a:t>Or does it depend on how it is  explored with younger children?</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36</a:t>
            </a:fld>
            <a:endParaRPr lang="en-GB"/>
          </a:p>
        </p:txBody>
      </p:sp>
    </p:spTree>
    <p:extLst>
      <p:ext uri="{BB962C8B-B14F-4D97-AF65-F5344CB8AC3E}">
        <p14:creationId xmlns:p14="http://schemas.microsoft.com/office/powerpoint/2010/main" val="393639705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Rolling down slides, </a:t>
            </a:r>
          </a:p>
          <a:p>
            <a:r>
              <a:rPr lang="en-GB" dirty="0"/>
              <a:t>Mixing mud </a:t>
            </a:r>
          </a:p>
          <a:p>
            <a:r>
              <a:rPr lang="en-GB" dirty="0"/>
              <a:t>Seeing insect eggs on a leaf.</a:t>
            </a:r>
          </a:p>
          <a:p>
            <a:r>
              <a:rPr lang="en-GB" dirty="0"/>
              <a:t>Seeing leaf fall in </a:t>
            </a:r>
            <a:r>
              <a:rPr lang="en-GB" dirty="0" err="1"/>
              <a:t>Autum</a:t>
            </a:r>
            <a:endParaRPr lang="en-GB" dirty="0"/>
          </a:p>
          <a:p>
            <a:endParaRPr lang="en-GB" dirty="0"/>
          </a:p>
          <a:p>
            <a:r>
              <a:rPr lang="en-GB" dirty="0"/>
              <a:t>Revisited in later education and build upon</a:t>
            </a:r>
          </a:p>
          <a:p>
            <a:endParaRPr lang="en-GB" dirty="0"/>
          </a:p>
          <a:p>
            <a:r>
              <a:rPr lang="en-GB" dirty="0"/>
              <a:t>Forces can be studied from baby through to professorship,</a:t>
            </a:r>
          </a:p>
          <a:p>
            <a:endParaRPr lang="en-GB" dirty="0"/>
          </a:p>
          <a:p>
            <a:endParaRPr lang="en-GB" dirty="0"/>
          </a:p>
          <a:p>
            <a:r>
              <a:rPr lang="en-GB" dirty="0"/>
              <a:t>Discovery learning </a:t>
            </a:r>
          </a:p>
          <a:p>
            <a:endParaRPr lang="en-GB" dirty="0"/>
          </a:p>
          <a:p>
            <a:r>
              <a:rPr lang="en-GB" dirty="0"/>
              <a:t>Bad on curiosity problem solving and leaner choosing what interests them. Active learning.</a:t>
            </a:r>
          </a:p>
          <a:p>
            <a:endParaRPr lang="en-GB" dirty="0"/>
          </a:p>
          <a:p>
            <a:r>
              <a:rPr lang="en-GB" dirty="0"/>
              <a:t>However critics suggest children may go ‘on a tangent’. Learn misconceptions. Thoughts?</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37</a:t>
            </a:fld>
            <a:endParaRPr lang="en-GB"/>
          </a:p>
        </p:txBody>
      </p:sp>
    </p:spTree>
    <p:extLst>
      <p:ext uri="{BB962C8B-B14F-4D97-AF65-F5344CB8AC3E}">
        <p14:creationId xmlns:p14="http://schemas.microsoft.com/office/powerpoint/2010/main" val="5519081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a key focus</a:t>
            </a:r>
          </a:p>
          <a:p>
            <a:r>
              <a:rPr lang="en-GB" dirty="0"/>
              <a:t>Hands on</a:t>
            </a:r>
          </a:p>
          <a:p>
            <a:r>
              <a:rPr lang="en-GB" dirty="0"/>
              <a:t>Adult as guide not dictating</a:t>
            </a:r>
          </a:p>
        </p:txBody>
      </p:sp>
      <p:sp>
        <p:nvSpPr>
          <p:cNvPr id="4" name="Slide Number Placeholder 3"/>
          <p:cNvSpPr>
            <a:spLocks noGrp="1"/>
          </p:cNvSpPr>
          <p:nvPr>
            <p:ph type="sldNum" sz="quarter" idx="5"/>
          </p:nvPr>
        </p:nvSpPr>
        <p:spPr/>
        <p:txBody>
          <a:bodyPr/>
          <a:lstStyle/>
          <a:p>
            <a:fld id="{3525FA87-EF0F-470B-8C85-E4E65660B184}" type="slidenum">
              <a:rPr lang="en-GB" smtClean="0"/>
              <a:t>38</a:t>
            </a:fld>
            <a:endParaRPr lang="en-GB"/>
          </a:p>
        </p:txBody>
      </p:sp>
    </p:spTree>
    <p:extLst>
      <p:ext uri="{BB962C8B-B14F-4D97-AF65-F5344CB8AC3E}">
        <p14:creationId xmlns:p14="http://schemas.microsoft.com/office/powerpoint/2010/main" val="199203324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Froebel suggested children c]learn form nature</a:t>
            </a:r>
          </a:p>
        </p:txBody>
      </p:sp>
      <p:sp>
        <p:nvSpPr>
          <p:cNvPr id="4" name="Slide Number Placeholder 3"/>
          <p:cNvSpPr>
            <a:spLocks noGrp="1"/>
          </p:cNvSpPr>
          <p:nvPr>
            <p:ph type="sldNum" sz="quarter" idx="5"/>
          </p:nvPr>
        </p:nvSpPr>
        <p:spPr/>
        <p:txBody>
          <a:bodyPr/>
          <a:lstStyle/>
          <a:p>
            <a:fld id="{3525FA87-EF0F-470B-8C85-E4E65660B184}" type="slidenum">
              <a:rPr lang="en-GB" smtClean="0"/>
              <a:t>39</a:t>
            </a:fld>
            <a:endParaRPr lang="en-GB"/>
          </a:p>
        </p:txBody>
      </p:sp>
    </p:spTree>
    <p:extLst>
      <p:ext uri="{BB962C8B-B14F-4D97-AF65-F5344CB8AC3E}">
        <p14:creationId xmlns:p14="http://schemas.microsoft.com/office/powerpoint/2010/main" val="411033434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Very in tune with ideas around ecology today,</a:t>
            </a:r>
          </a:p>
          <a:p>
            <a:r>
              <a:rPr lang="en-GB" dirty="0"/>
              <a:t>Links to loose parts</a:t>
            </a:r>
          </a:p>
          <a:p>
            <a:endParaRPr lang="en-GB" dirty="0"/>
          </a:p>
          <a:p>
            <a:r>
              <a:rPr lang="en-GB" dirty="0"/>
              <a:t>Building </a:t>
            </a:r>
          </a:p>
          <a:p>
            <a:r>
              <a:rPr lang="en-GB" dirty="0"/>
              <a:t>Gardening</a:t>
            </a:r>
          </a:p>
          <a:p>
            <a:r>
              <a:rPr lang="en-GB" dirty="0"/>
              <a:t>Cooking</a:t>
            </a:r>
          </a:p>
          <a:p>
            <a:endParaRPr lang="en-GB" dirty="0"/>
          </a:p>
          <a:p>
            <a:r>
              <a:rPr lang="en-GB" dirty="0"/>
              <a:t>Links closely to hands on science and maths</a:t>
            </a:r>
          </a:p>
        </p:txBody>
      </p:sp>
      <p:sp>
        <p:nvSpPr>
          <p:cNvPr id="4" name="Slide Number Placeholder 3"/>
          <p:cNvSpPr>
            <a:spLocks noGrp="1"/>
          </p:cNvSpPr>
          <p:nvPr>
            <p:ph type="sldNum" sz="quarter" idx="5"/>
          </p:nvPr>
        </p:nvSpPr>
        <p:spPr/>
        <p:txBody>
          <a:bodyPr/>
          <a:lstStyle/>
          <a:p>
            <a:fld id="{3525FA87-EF0F-470B-8C85-E4E65660B184}" type="slidenum">
              <a:rPr lang="en-GB" smtClean="0"/>
              <a:t>40</a:t>
            </a:fld>
            <a:endParaRPr lang="en-GB"/>
          </a:p>
        </p:txBody>
      </p:sp>
    </p:spTree>
    <p:extLst>
      <p:ext uri="{BB962C8B-B14F-4D97-AF65-F5344CB8AC3E}">
        <p14:creationId xmlns:p14="http://schemas.microsoft.com/office/powerpoint/2010/main" val="36276122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also the questions of science and maths.</a:t>
            </a:r>
          </a:p>
          <a:p>
            <a:r>
              <a:rPr lang="en-GB" dirty="0"/>
              <a:t>The questions of curiosity and discovery</a:t>
            </a:r>
          </a:p>
          <a:p>
            <a:endParaRPr lang="en-GB" dirty="0"/>
          </a:p>
          <a:p>
            <a:r>
              <a:rPr lang="en-GB" dirty="0"/>
              <a:t>Think about young children Why, why </a:t>
            </a:r>
            <a:r>
              <a:rPr lang="en-GB" dirty="0" err="1"/>
              <a:t>why</a:t>
            </a:r>
            <a:r>
              <a:rPr lang="en-GB" dirty="0"/>
              <a:t>?  Innate curious mind.</a:t>
            </a:r>
          </a:p>
          <a:p>
            <a:endParaRPr lang="en-GB" dirty="0"/>
          </a:p>
          <a:p>
            <a:r>
              <a:rPr lang="en-GB" dirty="0"/>
              <a:t>They should read Tovey’s Frobel Trust information on Moodle and in slide above</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41</a:t>
            </a:fld>
            <a:endParaRPr lang="en-GB"/>
          </a:p>
        </p:txBody>
      </p:sp>
    </p:spTree>
    <p:extLst>
      <p:ext uri="{BB962C8B-B14F-4D97-AF65-F5344CB8AC3E}">
        <p14:creationId xmlns:p14="http://schemas.microsoft.com/office/powerpoint/2010/main" val="425007834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42</a:t>
            </a:fld>
            <a:endParaRPr lang="en-GB"/>
          </a:p>
        </p:txBody>
      </p:sp>
    </p:spTree>
    <p:extLst>
      <p:ext uri="{BB962C8B-B14F-4D97-AF65-F5344CB8AC3E}">
        <p14:creationId xmlns:p14="http://schemas.microsoft.com/office/powerpoint/2010/main" val="247761173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44</a:t>
            </a:fld>
            <a:endParaRPr lang="en-GB"/>
          </a:p>
        </p:txBody>
      </p:sp>
    </p:spTree>
    <p:extLst>
      <p:ext uri="{BB962C8B-B14F-4D97-AF65-F5344CB8AC3E}">
        <p14:creationId xmlns:p14="http://schemas.microsoft.com/office/powerpoint/2010/main" val="26236634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aversion by adult influences child</a:t>
            </a:r>
          </a:p>
          <a:p>
            <a:r>
              <a:rPr lang="en-GB" dirty="0"/>
              <a:t>Lack of curiosity influences the child</a:t>
            </a:r>
          </a:p>
          <a:p>
            <a:r>
              <a:rPr lang="en-GB" dirty="0"/>
              <a:t>Developing their own confidence in science and maths.</a:t>
            </a:r>
          </a:p>
          <a:p>
            <a:endParaRPr lang="en-GB" dirty="0"/>
          </a:p>
          <a:p>
            <a:r>
              <a:rPr lang="en-GB" dirty="0"/>
              <a:t>Allowing time outdoors and to revisit regularly</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822C0E-A081-4C63-8944-EE7BAD54BF33}" type="slidenum">
              <a:rPr kumimoji="0" lang="en-GB"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311686191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them to think about limitations / challenges.</a:t>
            </a:r>
          </a:p>
          <a:p>
            <a:endParaRPr lang="en-GB" dirty="0"/>
          </a:p>
          <a:p>
            <a:r>
              <a:rPr lang="en-GB" dirty="0"/>
              <a:t>How will learning be documented?</a:t>
            </a:r>
          </a:p>
          <a:p>
            <a:r>
              <a:rPr lang="en-GB" dirty="0"/>
              <a:t>Could assessment methods take away the possibilities?</a:t>
            </a:r>
          </a:p>
          <a:p>
            <a:r>
              <a:rPr lang="en-GB" dirty="0"/>
              <a:t>Is the outdoors accessed enough</a:t>
            </a:r>
          </a:p>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t>46</a:t>
            </a:fld>
            <a:endParaRPr lang="en-GB"/>
          </a:p>
        </p:txBody>
      </p:sp>
    </p:spTree>
    <p:extLst>
      <p:ext uri="{BB962C8B-B14F-4D97-AF65-F5344CB8AC3E}">
        <p14:creationId xmlns:p14="http://schemas.microsoft.com/office/powerpoint/2010/main" val="40825302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t>47</a:t>
            </a:fld>
            <a:endParaRPr lang="en-GB"/>
          </a:p>
        </p:txBody>
      </p:sp>
    </p:spTree>
    <p:extLst>
      <p:ext uri="{BB962C8B-B14F-4D97-AF65-F5344CB8AC3E}">
        <p14:creationId xmlns:p14="http://schemas.microsoft.com/office/powerpoint/2010/main" val="283345542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525FA87-EF0F-470B-8C85-E4E65660B18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41543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13/08/2023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sirenfilms.co.uk/library/introduction-to-the-importance-of-the-outdoors/"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www.sirenfilms.co.uk/library/toddlers-outdoors-liam-explores-the-garden/"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nurseryworld.co.uk/features/article/learning-development-schemas-on-repeat" TargetMode="External"/><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7.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froebel.org.uk/uploads/documents/FT-Outdoor-Play-Pamphlet.pdf" TargetMode="External"/><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hyperlink" Target="https://www.sirenfilms.co.uk/library/whats-does-effective-teaching-look-like-at-the-little-forest-folks-forest-nursery-2/"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www.froebel.org.uk/uploads/documents/FT-Outdoor-Play-Pamphlet.pdf" TargetMode="External"/><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EAEY5005/C </a:t>
            </a:r>
            <a:br>
              <a:rPr lang="en-GB" dirty="0"/>
            </a:br>
            <a:r>
              <a:rPr kumimoji="0" lang="en-GB" sz="4000" b="1" i="0" u="none" strike="noStrike" kern="1200" cap="none" spc="0" normalizeH="0" baseline="0" noProof="0" dirty="0" err="1">
                <a:ln>
                  <a:noFill/>
                </a:ln>
                <a:effectLst/>
                <a:uLnTx/>
                <a:uFillTx/>
                <a:ea typeface="+mj-ea"/>
                <a:cs typeface="+mj-cs"/>
              </a:rPr>
              <a:t>Syndod</a:t>
            </a:r>
            <a:r>
              <a:rPr kumimoji="0" lang="en-GB" sz="4000" b="1" i="0" u="none" strike="noStrike" kern="1200" cap="none" spc="0" normalizeH="0" baseline="0" noProof="0" dirty="0">
                <a:ln>
                  <a:noFill/>
                </a:ln>
                <a:effectLst/>
                <a:uLnTx/>
                <a:uFillTx/>
                <a:ea typeface="+mj-ea"/>
                <a:cs typeface="+mj-cs"/>
              </a:rPr>
              <a:t> a </a:t>
            </a:r>
            <a:r>
              <a:rPr kumimoji="0" lang="en-GB" sz="4000" b="1" i="0" u="none" strike="noStrike" kern="1200" cap="none" spc="0" normalizeH="0" baseline="0" noProof="0" dirty="0" err="1">
                <a:ln>
                  <a:noFill/>
                </a:ln>
                <a:effectLst/>
                <a:uLnTx/>
                <a:uFillTx/>
                <a:ea typeface="+mj-ea"/>
                <a:cs typeface="+mj-cs"/>
              </a:rPr>
              <a:t>rhyfeddod</a:t>
            </a:r>
            <a:r>
              <a:rPr kumimoji="0" lang="en-GB" sz="4000" b="1" i="0" u="none" strike="noStrike" kern="1200" cap="none" spc="0" normalizeH="0" baseline="0" noProof="0" dirty="0">
                <a:ln>
                  <a:noFill/>
                </a:ln>
                <a:effectLst/>
                <a:uLnTx/>
                <a:uFillTx/>
                <a:ea typeface="+mj-ea"/>
                <a:cs typeface="+mj-cs"/>
              </a:rPr>
              <a:t> – </a:t>
            </a:r>
            <a:r>
              <a:rPr kumimoji="0" lang="en-GB" sz="4000" b="1" i="0" u="none" strike="noStrike" kern="1200" cap="none" spc="0" normalizeH="0" baseline="0" noProof="0" dirty="0" err="1">
                <a:ln>
                  <a:noFill/>
                </a:ln>
                <a:effectLst/>
                <a:uLnTx/>
                <a:uFillTx/>
                <a:ea typeface="+mj-ea"/>
                <a:cs typeface="+mj-cs"/>
              </a:rPr>
              <a:t>gwyddoniaeth</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mathemateg</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a’r</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awyr</a:t>
            </a:r>
            <a:r>
              <a:rPr kumimoji="0" lang="en-GB" sz="4000" b="1" i="0" u="none" strike="noStrike" kern="1200" cap="none" spc="0" normalizeH="0" baseline="0" noProof="0" dirty="0">
                <a:ln>
                  <a:noFill/>
                </a:ln>
                <a:effectLst/>
                <a:uLnTx/>
                <a:uFillTx/>
                <a:ea typeface="+mj-ea"/>
                <a:cs typeface="+mj-cs"/>
              </a:rPr>
              <a:t> </a:t>
            </a:r>
            <a:r>
              <a:rPr kumimoji="0" lang="en-GB" sz="4000" b="1" i="0" u="none" strike="noStrike" kern="1200" cap="none" spc="0" normalizeH="0" baseline="0" noProof="0" dirty="0" err="1">
                <a:ln>
                  <a:noFill/>
                </a:ln>
                <a:effectLst/>
                <a:uLnTx/>
                <a:uFillTx/>
                <a:ea typeface="+mj-ea"/>
                <a:cs typeface="+mj-cs"/>
              </a:rPr>
              <a:t>agored</a:t>
            </a:r>
            <a:r>
              <a:rPr kumimoji="0" lang="en-GB" sz="4000" b="1" i="0" u="none" strike="noStrike" kern="1200" cap="none" spc="0" normalizeH="0" baseline="0" noProof="0" dirty="0">
                <a:ln>
                  <a:noFill/>
                </a:ln>
                <a:effectLst/>
                <a:uLnTx/>
                <a:uFillTx/>
                <a:ea typeface="+mj-ea"/>
                <a:cs typeface="+mj-cs"/>
              </a:rPr>
              <a:t> </a:t>
            </a:r>
            <a:br>
              <a:rPr kumimoji="0" lang="en-GB" sz="4000" b="0" i="0" u="none" strike="noStrike" kern="1200" cap="none" spc="0" normalizeH="0" baseline="0" noProof="0" dirty="0">
                <a:ln>
                  <a:noFill/>
                </a:ln>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vert="horz" lIns="91440" tIns="45720" rIns="91440" bIns="45720" rtlCol="0" anchor="t">
            <a:normAutofit/>
          </a:bodyPr>
          <a:lstStyle/>
          <a:p>
            <a:endParaRPr lang="en-GB" dirty="0">
              <a:solidFill>
                <a:schemeClr val="bg2"/>
              </a:solidFill>
            </a:endParaRPr>
          </a:p>
          <a:p>
            <a:r>
              <a:rPr lang="en-GB" dirty="0" err="1"/>
              <a:t>Darlith</a:t>
            </a:r>
            <a:r>
              <a:rPr lang="en-GB" dirty="0"/>
              <a:t> 2</a:t>
            </a:r>
            <a:endParaRPr lang="en-GB" dirty="0">
              <a:cs typeface="Arial"/>
            </a:endParaRPr>
          </a:p>
          <a:p>
            <a:r>
              <a:rPr lang="en-GB" dirty="0">
                <a:solidFill>
                  <a:srgbClr val="0070C0"/>
                </a:solidFill>
              </a:rPr>
              <a:t>Lecture 2</a:t>
            </a:r>
            <a:endParaRPr lang="en-GB" dirty="0">
              <a:solidFill>
                <a:srgbClr val="0070C0"/>
              </a:solidFill>
              <a:cs typeface="Arial"/>
            </a:endParaRPr>
          </a:p>
          <a:p>
            <a:endParaRPr lang="en-GB" dirty="0"/>
          </a:p>
        </p:txBody>
      </p:sp>
    </p:spTree>
    <p:extLst>
      <p:ext uri="{BB962C8B-B14F-4D97-AF65-F5344CB8AC3E}">
        <p14:creationId xmlns:p14="http://schemas.microsoft.com/office/powerpoint/2010/main" val="3228120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dirty="0" err="1">
                <a:latin typeface="Arial" panose="020B0604020202020204" pitchFamily="34" charset="0"/>
              </a:rPr>
              <a:t>Adnoddau</a:t>
            </a:r>
            <a:r>
              <a:rPr lang="en-GB" sz="4800" dirty="0">
                <a:latin typeface="Arial" panose="020B0604020202020204" pitchFamily="34" charset="0"/>
              </a:rPr>
              <a:t> / </a:t>
            </a:r>
            <a:r>
              <a:rPr lang="en-GB" sz="4800" i="1" dirty="0">
                <a:solidFill>
                  <a:srgbClr val="0070C0"/>
                </a:solidFill>
                <a:latin typeface="Arial" panose="020B0604020202020204" pitchFamily="34" charset="0"/>
              </a:rPr>
              <a:t>Resources</a:t>
            </a:r>
            <a:endParaRPr lang="en-GB" sz="4800" i="1" dirty="0">
              <a:solidFill>
                <a:srgbClr val="0070C0"/>
              </a:solidFill>
            </a:endParaRPr>
          </a:p>
        </p:txBody>
      </p:sp>
      <p:sp>
        <p:nvSpPr>
          <p:cNvPr id="13315" name="Content Placeholder 4">
            <a:extLst>
              <a:ext uri="{FF2B5EF4-FFF2-40B4-BE49-F238E27FC236}">
                <a16:creationId xmlns:a16="http://schemas.microsoft.com/office/drawing/2014/main" id="{427C0C11-002D-48A3-8329-AE2CB2F20C9F}"/>
              </a:ext>
            </a:extLst>
          </p:cNvPr>
          <p:cNvSpPr>
            <a:spLocks noGrp="1"/>
          </p:cNvSpPr>
          <p:nvPr>
            <p:ph sz="half" idx="1"/>
          </p:nvPr>
        </p:nvSpPr>
        <p:spPr>
          <a:xfrm>
            <a:off x="2133600" y="1445457"/>
            <a:ext cx="3886200" cy="4576763"/>
          </a:xfrm>
        </p:spPr>
        <p:txBody>
          <a:bodyPr/>
          <a:lstStyle/>
          <a:p>
            <a:endParaRPr lang="en-GB" altLang="en-US" dirty="0">
              <a:latin typeface="Arial" panose="020B0604020202020204" pitchFamily="34" charset="0"/>
            </a:endParaRPr>
          </a:p>
          <a:p>
            <a:r>
              <a:rPr lang="en-GB" altLang="en-US" dirty="0">
                <a:latin typeface="Arial" panose="020B0604020202020204" pitchFamily="34" charset="0"/>
              </a:rPr>
              <a:t>PP </a:t>
            </a:r>
            <a:r>
              <a:rPr lang="en-GB" altLang="en-US" dirty="0" err="1">
                <a:latin typeface="Arial" panose="020B0604020202020204" pitchFamily="34" charset="0"/>
              </a:rPr>
              <a:t>ar</a:t>
            </a:r>
            <a:r>
              <a:rPr lang="en-GB" altLang="en-US" dirty="0">
                <a:latin typeface="Arial" panose="020B0604020202020204" pitchFamily="34" charset="0"/>
              </a:rPr>
              <a:t> </a:t>
            </a:r>
            <a:r>
              <a:rPr lang="en-GB" altLang="en-US" dirty="0" err="1">
                <a:latin typeface="Arial" panose="020B0604020202020204" pitchFamily="34" charset="0"/>
              </a:rPr>
              <a:t>gyfer</a:t>
            </a:r>
            <a:r>
              <a:rPr lang="en-GB" altLang="en-US" dirty="0">
                <a:latin typeface="Arial" panose="020B0604020202020204" pitchFamily="34" charset="0"/>
              </a:rPr>
              <a:t> y </a:t>
            </a:r>
            <a:r>
              <a:rPr lang="en-GB" altLang="en-US" dirty="0" err="1">
                <a:latin typeface="Arial" panose="020B0604020202020204" pitchFamily="34" charset="0"/>
              </a:rPr>
              <a:t>ddarlith</a:t>
            </a:r>
            <a:endParaRPr lang="en-GB" altLang="en-US" dirty="0">
              <a:latin typeface="Arial" panose="020B0604020202020204" pitchFamily="34" charset="0"/>
            </a:endParaRPr>
          </a:p>
          <a:p>
            <a:r>
              <a:rPr lang="en-GB" altLang="en-US" dirty="0" err="1">
                <a:latin typeface="Arial" panose="020B0604020202020204" pitchFamily="34" charset="0"/>
              </a:rPr>
              <a:t>Ymchwil</a:t>
            </a:r>
            <a:r>
              <a:rPr lang="en-GB" altLang="en-US" dirty="0">
                <a:latin typeface="Arial" panose="020B0604020202020204" pitchFamily="34" charset="0"/>
              </a:rPr>
              <a:t> </a:t>
            </a:r>
          </a:p>
          <a:p>
            <a:r>
              <a:rPr lang="en-GB" altLang="en-US" dirty="0">
                <a:latin typeface="Arial" panose="020B0604020202020204" pitchFamily="34" charset="0"/>
              </a:rPr>
              <a:t>Leganto</a:t>
            </a:r>
          </a:p>
          <a:p>
            <a:r>
              <a:rPr lang="en-GB" altLang="en-US" dirty="0">
                <a:latin typeface="Arial" panose="020B0604020202020204" pitchFamily="34" charset="0"/>
              </a:rPr>
              <a:t>Moodle</a:t>
            </a:r>
          </a:p>
          <a:p>
            <a:r>
              <a:rPr lang="en-GB" altLang="en-US" dirty="0" err="1">
                <a:latin typeface="Arial" panose="020B0604020202020204" pitchFamily="34" charset="0"/>
              </a:rPr>
              <a:t>Llyfrgell</a:t>
            </a:r>
            <a:endParaRPr lang="en-GB" altLang="en-US" dirty="0">
              <a:latin typeface="Arial" panose="020B0604020202020204" pitchFamily="34" charset="0"/>
            </a:endParaRPr>
          </a:p>
          <a:p>
            <a:r>
              <a:rPr lang="en-GB" altLang="en-US" dirty="0">
                <a:latin typeface="Arial" panose="020B0604020202020204" pitchFamily="34" charset="0"/>
              </a:rPr>
              <a:t>Google Scholar</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6172201" y="1600200"/>
            <a:ext cx="4316413" cy="3989388"/>
          </a:xfrm>
        </p:spPr>
        <p:txBody>
          <a:bodyPr/>
          <a:lstStyle/>
          <a:p>
            <a:endParaRPr lang="en-GB" altLang="en-US" dirty="0">
              <a:solidFill>
                <a:srgbClr val="002060"/>
              </a:solidFill>
              <a:latin typeface="Arial" panose="020B0604020202020204" pitchFamily="34" charset="0"/>
            </a:endParaRPr>
          </a:p>
          <a:p>
            <a:r>
              <a:rPr lang="en-GB" altLang="en-US" i="1" dirty="0">
                <a:solidFill>
                  <a:srgbClr val="0070C0"/>
                </a:solidFill>
                <a:latin typeface="Arial" panose="020B0604020202020204" pitchFamily="34" charset="0"/>
              </a:rPr>
              <a:t>PP for the lecture</a:t>
            </a:r>
          </a:p>
          <a:p>
            <a:r>
              <a:rPr lang="en-GB" altLang="en-US" i="1" dirty="0">
                <a:solidFill>
                  <a:srgbClr val="0070C0"/>
                </a:solidFill>
                <a:latin typeface="Arial" panose="020B0604020202020204" pitchFamily="34" charset="0"/>
              </a:rPr>
              <a:t>Research</a:t>
            </a:r>
          </a:p>
          <a:p>
            <a:r>
              <a:rPr lang="en-GB" altLang="en-US" i="1" dirty="0">
                <a:solidFill>
                  <a:srgbClr val="0070C0"/>
                </a:solidFill>
                <a:latin typeface="Arial" panose="020B0604020202020204" pitchFamily="34" charset="0"/>
              </a:rPr>
              <a:t>Leganto</a:t>
            </a:r>
          </a:p>
          <a:p>
            <a:r>
              <a:rPr lang="en-GB" altLang="en-US" i="1" dirty="0">
                <a:solidFill>
                  <a:srgbClr val="0070C0"/>
                </a:solidFill>
                <a:latin typeface="Arial" panose="020B0604020202020204" pitchFamily="34" charset="0"/>
              </a:rPr>
              <a:t>Moodle</a:t>
            </a:r>
          </a:p>
          <a:p>
            <a:r>
              <a:rPr lang="en-GB" altLang="en-US" i="1" dirty="0">
                <a:solidFill>
                  <a:srgbClr val="0070C0"/>
                </a:solidFill>
                <a:latin typeface="Arial" panose="020B0604020202020204" pitchFamily="34" charset="0"/>
              </a:rPr>
              <a:t>Library</a:t>
            </a:r>
          </a:p>
          <a:p>
            <a:r>
              <a:rPr lang="en-GB" altLang="en-US" i="1" dirty="0">
                <a:solidFill>
                  <a:srgbClr val="0070C0"/>
                </a:solidFill>
                <a:latin typeface="Arial" panose="020B0604020202020204" pitchFamily="34" charset="0"/>
              </a:rPr>
              <a:t>Google Scholar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normAutofit/>
          </a:bodyPr>
          <a:lstStyle/>
          <a:p>
            <a:r>
              <a:rPr lang="en-GB" sz="4800" dirty="0"/>
              <a:t>Content / </a:t>
            </a:r>
            <a:r>
              <a:rPr lang="en-GB" sz="4800" i="1" dirty="0" err="1">
                <a:solidFill>
                  <a:srgbClr val="0070C0"/>
                </a:solidFill>
              </a:rPr>
              <a:t>Cynnwys</a:t>
            </a:r>
            <a:endParaRPr lang="en-GB" sz="4800" i="1" dirty="0">
              <a:solidFill>
                <a:srgbClr val="0070C0"/>
              </a:solidFill>
            </a:endParaRPr>
          </a:p>
        </p:txBody>
      </p:sp>
      <p:sp>
        <p:nvSpPr>
          <p:cNvPr id="5" name="Content Placeholder 4">
            <a:extLst>
              <a:ext uri="{FF2B5EF4-FFF2-40B4-BE49-F238E27FC236}">
                <a16:creationId xmlns:a16="http://schemas.microsoft.com/office/drawing/2014/main" id="{6A07843C-DAB4-4FFD-AF6B-20E854EC94A5}"/>
              </a:ext>
            </a:extLst>
          </p:cNvPr>
          <p:cNvSpPr>
            <a:spLocks noGrp="1"/>
          </p:cNvSpPr>
          <p:nvPr>
            <p:ph sz="half" idx="1"/>
          </p:nvPr>
        </p:nvSpPr>
        <p:spPr/>
        <p:txBody>
          <a:bodyPr/>
          <a:lstStyle/>
          <a:p>
            <a:r>
              <a:rPr lang="en-GB" dirty="0" err="1"/>
              <a:t>Darnau</a:t>
            </a:r>
            <a:r>
              <a:rPr lang="en-GB" dirty="0"/>
              <a:t> </a:t>
            </a:r>
            <a:r>
              <a:rPr lang="en-GB" dirty="0" err="1"/>
              <a:t>rhydd</a:t>
            </a:r>
            <a:endParaRPr lang="en-GB" dirty="0"/>
          </a:p>
          <a:p>
            <a:r>
              <a:rPr lang="en-GB" dirty="0"/>
              <a:t>Pedagogy, Theory and Philosophy</a:t>
            </a:r>
          </a:p>
          <a:p>
            <a:r>
              <a:rPr lang="en-GB" dirty="0"/>
              <a:t>Practical examples</a:t>
            </a:r>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p:txBody>
          <a:bodyPr/>
          <a:lstStyle/>
          <a:p>
            <a:r>
              <a:rPr lang="en-GB" i="1" dirty="0">
                <a:solidFill>
                  <a:srgbClr val="0070C0"/>
                </a:solidFill>
              </a:rPr>
              <a:t>Loose parts</a:t>
            </a:r>
          </a:p>
          <a:p>
            <a:r>
              <a:rPr lang="en-GB" i="1" dirty="0" err="1">
                <a:solidFill>
                  <a:srgbClr val="0070C0"/>
                </a:solidFill>
              </a:rPr>
              <a:t>Addysgeg</a:t>
            </a:r>
            <a:r>
              <a:rPr lang="en-GB" i="1" dirty="0">
                <a:solidFill>
                  <a:srgbClr val="0070C0"/>
                </a:solidFill>
              </a:rPr>
              <a:t>, </a:t>
            </a:r>
            <a:r>
              <a:rPr lang="en-GB" i="1" dirty="0" err="1">
                <a:solidFill>
                  <a:srgbClr val="0070C0"/>
                </a:solidFill>
              </a:rPr>
              <a:t>Damcaniaeth</a:t>
            </a:r>
            <a:r>
              <a:rPr lang="en-GB" i="1" dirty="0">
                <a:solidFill>
                  <a:srgbClr val="0070C0"/>
                </a:solidFill>
              </a:rPr>
              <a:t> ac </a:t>
            </a:r>
            <a:r>
              <a:rPr lang="en-GB" i="1" dirty="0" err="1">
                <a:solidFill>
                  <a:srgbClr val="0070C0"/>
                </a:solidFill>
              </a:rPr>
              <a:t>Athroniaeth</a:t>
            </a:r>
            <a:endParaRPr lang="en-GB" i="1" dirty="0">
              <a:solidFill>
                <a:srgbClr val="0070C0"/>
              </a:solidFill>
            </a:endParaRPr>
          </a:p>
          <a:p>
            <a:r>
              <a:rPr lang="en-GB" i="1" dirty="0" err="1">
                <a:solidFill>
                  <a:srgbClr val="0070C0"/>
                </a:solidFill>
              </a:rPr>
              <a:t>Engheifftiau</a:t>
            </a:r>
            <a:r>
              <a:rPr lang="en-GB" i="1" dirty="0">
                <a:solidFill>
                  <a:srgbClr val="0070C0"/>
                </a:solidFill>
              </a:rPr>
              <a:t> </a:t>
            </a:r>
            <a:r>
              <a:rPr lang="en-GB" i="1" dirty="0" err="1">
                <a:solidFill>
                  <a:srgbClr val="0070C0"/>
                </a:solidFill>
              </a:rPr>
              <a:t>ymarferol</a:t>
            </a:r>
            <a:endParaRPr lang="en-GB" i="1" dirty="0">
              <a:solidFill>
                <a:srgbClr val="0070C0"/>
              </a:solidFill>
            </a:endParaRPr>
          </a:p>
        </p:txBody>
      </p:sp>
    </p:spTree>
    <p:extLst>
      <p:ext uri="{BB962C8B-B14F-4D97-AF65-F5344CB8AC3E}">
        <p14:creationId xmlns:p14="http://schemas.microsoft.com/office/powerpoint/2010/main" val="83990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t>Dysgu</a:t>
            </a:r>
            <a:r>
              <a:rPr lang="en-GB" sz="4800" dirty="0"/>
              <a:t> Tu </a:t>
            </a:r>
            <a:r>
              <a:rPr lang="en-GB" sz="4800" dirty="0" err="1"/>
              <a:t>allan</a:t>
            </a:r>
            <a:r>
              <a:rPr lang="en-GB" sz="4800" dirty="0"/>
              <a:t>?</a:t>
            </a:r>
            <a:br>
              <a:rPr lang="en-GB" sz="4800" dirty="0"/>
            </a:br>
            <a:r>
              <a:rPr lang="en-GB" sz="4800" i="1" dirty="0">
                <a:solidFill>
                  <a:srgbClr val="0070C0"/>
                </a:solidFill>
              </a:rPr>
              <a:t>Learning Outdoors?</a:t>
            </a:r>
          </a:p>
        </p:txBody>
      </p:sp>
      <p:sp>
        <p:nvSpPr>
          <p:cNvPr id="3" name="Content Placeholder 2"/>
          <p:cNvSpPr>
            <a:spLocks noGrp="1"/>
          </p:cNvSpPr>
          <p:nvPr>
            <p:ph sz="half" idx="1"/>
          </p:nvPr>
        </p:nvSpPr>
        <p:spPr/>
        <p:txBody>
          <a:bodyPr>
            <a:normAutofit/>
          </a:bodyPr>
          <a:lstStyle/>
          <a:p>
            <a:r>
              <a:rPr lang="cy-GB" dirty="0"/>
              <a:t>Tu allan</a:t>
            </a:r>
          </a:p>
          <a:p>
            <a:r>
              <a:rPr lang="cy-GB" dirty="0"/>
              <a:t>Natur</a:t>
            </a:r>
          </a:p>
          <a:p>
            <a:r>
              <a:rPr lang="cy-GB" dirty="0"/>
              <a:t>Penagored</a:t>
            </a:r>
          </a:p>
          <a:p>
            <a:r>
              <a:rPr lang="cy-GB" dirty="0"/>
              <a:t>Adnoddau penagored</a:t>
            </a:r>
          </a:p>
          <a:p>
            <a:r>
              <a:rPr lang="cy-GB" dirty="0"/>
              <a:t>Deunyddiau rhydd</a:t>
            </a:r>
          </a:p>
          <a:p>
            <a:r>
              <a:rPr lang="cy-GB" dirty="0"/>
              <a:t>‘</a:t>
            </a:r>
            <a:r>
              <a:rPr lang="cy-GB" dirty="0" err="1"/>
              <a:t>Affordance</a:t>
            </a:r>
            <a:r>
              <a:rPr lang="cy-GB" dirty="0"/>
              <a:t>’</a:t>
            </a:r>
          </a:p>
          <a:p>
            <a:r>
              <a:rPr lang="cy-GB" dirty="0" err="1"/>
              <a:t>Theory</a:t>
            </a:r>
            <a:endParaRPr lang="cy-GB" dirty="0"/>
          </a:p>
          <a:p>
            <a:endParaRPr lang="en-GB" dirty="0"/>
          </a:p>
        </p:txBody>
      </p:sp>
      <p:sp>
        <p:nvSpPr>
          <p:cNvPr id="4" name="Content Placeholder 3"/>
          <p:cNvSpPr>
            <a:spLocks noGrp="1"/>
          </p:cNvSpPr>
          <p:nvPr>
            <p:ph sz="half" idx="2"/>
          </p:nvPr>
        </p:nvSpPr>
        <p:spPr/>
        <p:txBody>
          <a:bodyPr>
            <a:normAutofit/>
          </a:bodyPr>
          <a:lstStyle/>
          <a:p>
            <a:r>
              <a:rPr lang="en-GB" i="1" dirty="0">
                <a:solidFill>
                  <a:srgbClr val="0070C0"/>
                </a:solidFill>
              </a:rPr>
              <a:t>Outside</a:t>
            </a:r>
          </a:p>
          <a:p>
            <a:r>
              <a:rPr lang="en-GB" i="1" dirty="0">
                <a:solidFill>
                  <a:srgbClr val="0070C0"/>
                </a:solidFill>
              </a:rPr>
              <a:t>Nature based</a:t>
            </a:r>
          </a:p>
          <a:p>
            <a:r>
              <a:rPr lang="en-GB" i="1" dirty="0">
                <a:solidFill>
                  <a:srgbClr val="0070C0"/>
                </a:solidFill>
              </a:rPr>
              <a:t>Open-ended</a:t>
            </a:r>
          </a:p>
          <a:p>
            <a:r>
              <a:rPr lang="en-GB" i="1" dirty="0">
                <a:solidFill>
                  <a:srgbClr val="0070C0"/>
                </a:solidFill>
              </a:rPr>
              <a:t>Open-ended resources</a:t>
            </a:r>
          </a:p>
          <a:p>
            <a:r>
              <a:rPr lang="en-GB" i="1" dirty="0">
                <a:solidFill>
                  <a:srgbClr val="0070C0"/>
                </a:solidFill>
              </a:rPr>
              <a:t>‘Loose parts’</a:t>
            </a:r>
          </a:p>
          <a:p>
            <a:r>
              <a:rPr lang="en-GB" i="1" dirty="0">
                <a:solidFill>
                  <a:srgbClr val="0070C0"/>
                </a:solidFill>
              </a:rPr>
              <a:t>Affordance</a:t>
            </a:r>
          </a:p>
          <a:p>
            <a:r>
              <a:rPr lang="en-GB" i="1" dirty="0">
                <a:solidFill>
                  <a:srgbClr val="0070C0"/>
                </a:solidFill>
              </a:rPr>
              <a:t>Theory </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382075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4332D-1193-81E4-6ECB-6AAC287440BF}"/>
              </a:ext>
            </a:extLst>
          </p:cNvPr>
          <p:cNvSpPr>
            <a:spLocks noGrp="1"/>
          </p:cNvSpPr>
          <p:nvPr>
            <p:ph type="title"/>
          </p:nvPr>
        </p:nvSpPr>
        <p:spPr/>
        <p:txBody>
          <a:bodyPr/>
          <a:lstStyle/>
          <a:p>
            <a:r>
              <a:rPr lang="en-GB" dirty="0"/>
              <a:t>Einstein:</a:t>
            </a:r>
          </a:p>
        </p:txBody>
      </p:sp>
      <p:sp>
        <p:nvSpPr>
          <p:cNvPr id="3" name="Content Placeholder 2">
            <a:extLst>
              <a:ext uri="{FF2B5EF4-FFF2-40B4-BE49-F238E27FC236}">
                <a16:creationId xmlns:a16="http://schemas.microsoft.com/office/drawing/2014/main" id="{15DD3550-0BA1-9204-D874-ED9C5F9A9349}"/>
              </a:ext>
            </a:extLst>
          </p:cNvPr>
          <p:cNvSpPr>
            <a:spLocks noGrp="1"/>
          </p:cNvSpPr>
          <p:nvPr>
            <p:ph sz="half" idx="1"/>
          </p:nvPr>
        </p:nvSpPr>
        <p:spPr>
          <a:xfrm>
            <a:off x="838199" y="1825625"/>
            <a:ext cx="10308771" cy="4351338"/>
          </a:xfrm>
        </p:spPr>
        <p:txBody>
          <a:bodyPr/>
          <a:lstStyle/>
          <a:p>
            <a:r>
              <a:rPr lang="en-GB" dirty="0"/>
              <a:t>“Imagination is more important than knowledge. For knowledge  is limited to all we now know and understand, while imagination embraces the entire world, an all there will be to ever know and understand”.</a:t>
            </a:r>
          </a:p>
        </p:txBody>
      </p:sp>
    </p:spTree>
    <p:extLst>
      <p:ext uri="{BB962C8B-B14F-4D97-AF65-F5344CB8AC3E}">
        <p14:creationId xmlns:p14="http://schemas.microsoft.com/office/powerpoint/2010/main" val="1647794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4EF63-291C-46E3-A277-BCFB9F6B832D}"/>
              </a:ext>
            </a:extLst>
          </p:cNvPr>
          <p:cNvSpPr>
            <a:spLocks noGrp="1"/>
          </p:cNvSpPr>
          <p:nvPr>
            <p:ph type="title"/>
          </p:nvPr>
        </p:nvSpPr>
        <p:spPr>
          <a:xfrm>
            <a:off x="482605" y="133350"/>
            <a:ext cx="11226790" cy="1857682"/>
          </a:xfrm>
        </p:spPr>
        <p:txBody>
          <a:bodyPr vert="horz" lIns="91440" tIns="45720" rIns="91440" bIns="45720" rtlCol="0" anchor="ctr">
            <a:noAutofit/>
          </a:bodyPr>
          <a:lstStyle/>
          <a:p>
            <a:r>
              <a:rPr lang="en-US" sz="4800" dirty="0"/>
              <a:t>Nicholson, 1971-Theory of loose parts </a:t>
            </a:r>
            <a:br>
              <a:rPr lang="en-US" sz="4800" dirty="0"/>
            </a:br>
            <a:r>
              <a:rPr lang="en-US" sz="4800" dirty="0"/>
              <a:t>His original work is on Moodle </a:t>
            </a:r>
            <a:br>
              <a:rPr lang="en-US" sz="4800" dirty="0"/>
            </a:br>
            <a:endParaRPr lang="en-US" sz="4800" dirty="0"/>
          </a:p>
        </p:txBody>
      </p:sp>
      <p:sp>
        <p:nvSpPr>
          <p:cNvPr id="3" name="Content Placeholder 2">
            <a:extLst>
              <a:ext uri="{FF2B5EF4-FFF2-40B4-BE49-F238E27FC236}">
                <a16:creationId xmlns:a16="http://schemas.microsoft.com/office/drawing/2014/main" id="{178E3D50-B6EF-413E-A2D9-D7472DA8F7B5}"/>
              </a:ext>
            </a:extLst>
          </p:cNvPr>
          <p:cNvSpPr>
            <a:spLocks noGrp="1"/>
          </p:cNvSpPr>
          <p:nvPr>
            <p:ph sz="half" idx="1"/>
          </p:nvPr>
        </p:nvSpPr>
        <p:spPr>
          <a:xfrm>
            <a:off x="271616" y="929148"/>
            <a:ext cx="11442695" cy="5338302"/>
          </a:xfrm>
        </p:spPr>
        <p:txBody>
          <a:bodyPr vert="horz" lIns="91440" tIns="45720" rIns="91440" bIns="45720" rtlCol="0" anchor="ctr">
            <a:normAutofit/>
          </a:bodyPr>
          <a:lstStyle/>
          <a:p>
            <a:pPr marL="0" indent="0">
              <a:buNone/>
            </a:pPr>
            <a:r>
              <a:rPr lang="en-US" sz="2600" dirty="0"/>
              <a:t>“There is evidence that all children love to interact with </a:t>
            </a:r>
            <a:r>
              <a:rPr lang="en-US" sz="2600" b="1" dirty="0"/>
              <a:t>variables</a:t>
            </a:r>
            <a:r>
              <a:rPr lang="en-US" sz="2600" dirty="0"/>
              <a:t>, such as materials and shapes; smells and other physical phenomena, such as electricity, magnetism and gravity; media such as gases and fluids; sounds, music, motion; chemical interactions, cooking and fire; and other humans, and animals, plants, words, concepts and ideas. With all these things all children love to </a:t>
            </a:r>
            <a:r>
              <a:rPr lang="en-US" sz="2600" b="1" dirty="0"/>
              <a:t>play, experiment discover and invent and have fun</a:t>
            </a:r>
            <a:r>
              <a:rPr lang="en-US" sz="2600" dirty="0"/>
              <a:t>. All these things have one thing in common, which is variables or 'loose parts'. The theory of loose parts says, quite simply, the following: </a:t>
            </a:r>
            <a:r>
              <a:rPr lang="en-US" sz="2600" b="1" i="0" dirty="0">
                <a:effectLst/>
              </a:rPr>
              <a:t>In any environment, both the degree of inventiveness and creativity, and the possibility of discovery, are directly proportional to the number and kind of variables in it”</a:t>
            </a:r>
            <a:r>
              <a:rPr lang="en-US" sz="2600" b="0" i="0" dirty="0">
                <a:effectLst/>
              </a:rPr>
              <a:t>(Nicholson, 1971)</a:t>
            </a:r>
          </a:p>
          <a:p>
            <a:endParaRPr lang="en-US" sz="1700" dirty="0"/>
          </a:p>
        </p:txBody>
      </p:sp>
    </p:spTree>
    <p:extLst>
      <p:ext uri="{BB962C8B-B14F-4D97-AF65-F5344CB8AC3E}">
        <p14:creationId xmlns:p14="http://schemas.microsoft.com/office/powerpoint/2010/main" val="1277640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81E3B-984E-482F-A145-EF183C45BF3F}"/>
              </a:ext>
            </a:extLst>
          </p:cNvPr>
          <p:cNvSpPr>
            <a:spLocks noGrp="1"/>
          </p:cNvSpPr>
          <p:nvPr>
            <p:ph type="title"/>
          </p:nvPr>
        </p:nvSpPr>
        <p:spPr>
          <a:xfrm>
            <a:off x="838200" y="365125"/>
            <a:ext cx="10515600" cy="1920875"/>
          </a:xfrm>
        </p:spPr>
        <p:txBody>
          <a:bodyPr>
            <a:noAutofit/>
          </a:bodyPr>
          <a:lstStyle/>
          <a:p>
            <a:r>
              <a:rPr lang="en-GB" sz="4800" dirty="0"/>
              <a:t>Beth </a:t>
            </a:r>
            <a:r>
              <a:rPr lang="en-GB" sz="4800" dirty="0" err="1"/>
              <a:t>ydy</a:t>
            </a:r>
            <a:r>
              <a:rPr lang="en-GB" sz="4800" dirty="0"/>
              <a:t> </a:t>
            </a:r>
            <a:r>
              <a:rPr lang="en-GB" sz="4800" dirty="0" err="1"/>
              <a:t>chi’n</a:t>
            </a:r>
            <a:r>
              <a:rPr lang="en-GB" sz="4800" dirty="0"/>
              <a:t> </a:t>
            </a:r>
            <a:r>
              <a:rPr lang="en-GB" sz="4800" dirty="0" err="1"/>
              <a:t>ystyried</a:t>
            </a:r>
            <a:r>
              <a:rPr lang="en-GB" sz="4800" dirty="0"/>
              <a:t> </a:t>
            </a:r>
            <a:r>
              <a:rPr lang="en-GB" sz="4800" dirty="0" err="1"/>
              <a:t>fel</a:t>
            </a:r>
            <a:r>
              <a:rPr lang="en-GB" sz="4800" dirty="0"/>
              <a:t> </a:t>
            </a:r>
            <a:r>
              <a:rPr lang="en-GB" sz="4800" dirty="0" err="1"/>
              <a:t>darnau</a:t>
            </a:r>
            <a:r>
              <a:rPr lang="en-GB" sz="4800" dirty="0"/>
              <a:t> </a:t>
            </a:r>
            <a:r>
              <a:rPr lang="en-GB" sz="4800" dirty="0" err="1"/>
              <a:t>rhydd</a:t>
            </a:r>
            <a:r>
              <a:rPr lang="en-GB" sz="4800" dirty="0"/>
              <a:t>?</a:t>
            </a:r>
            <a:br>
              <a:rPr lang="en-GB" sz="4800" dirty="0"/>
            </a:br>
            <a:r>
              <a:rPr lang="en-GB" sz="4800" b="1" i="1" dirty="0">
                <a:solidFill>
                  <a:srgbClr val="0070C0"/>
                </a:solidFill>
              </a:rPr>
              <a:t>What would you consider to be loose parts?</a:t>
            </a:r>
          </a:p>
        </p:txBody>
      </p:sp>
      <p:sp>
        <p:nvSpPr>
          <p:cNvPr id="3" name="Content Placeholder 2">
            <a:extLst>
              <a:ext uri="{FF2B5EF4-FFF2-40B4-BE49-F238E27FC236}">
                <a16:creationId xmlns:a16="http://schemas.microsoft.com/office/drawing/2014/main" id="{1E51499E-FE7D-42DD-B4AB-243E64305961}"/>
              </a:ext>
            </a:extLst>
          </p:cNvPr>
          <p:cNvSpPr>
            <a:spLocks noGrp="1"/>
          </p:cNvSpPr>
          <p:nvPr>
            <p:ph sz="half" idx="1"/>
          </p:nvPr>
        </p:nvSpPr>
        <p:spPr/>
        <p:txBody>
          <a:bodyPr/>
          <a:lstStyle/>
          <a:p>
            <a:endParaRPr lang="en-GB" dirty="0"/>
          </a:p>
        </p:txBody>
      </p:sp>
      <p:sp>
        <p:nvSpPr>
          <p:cNvPr id="4" name="Content Placeholder 3">
            <a:extLst>
              <a:ext uri="{FF2B5EF4-FFF2-40B4-BE49-F238E27FC236}">
                <a16:creationId xmlns:a16="http://schemas.microsoft.com/office/drawing/2014/main" id="{EB3F5351-6B88-4753-951C-B6B659D369BD}"/>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854167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80824" y="3891159"/>
            <a:ext cx="4937937" cy="1363215"/>
          </a:xfrm>
        </p:spPr>
        <p:txBody>
          <a:bodyPr vert="horz" lIns="91440" tIns="45720" rIns="91440" bIns="45720" rtlCol="0" anchor="t">
            <a:noAutofit/>
          </a:bodyPr>
          <a:lstStyle/>
          <a:p>
            <a:r>
              <a:rPr lang="en-US" sz="4800" dirty="0" err="1"/>
              <a:t>Darnau</a:t>
            </a:r>
            <a:r>
              <a:rPr lang="en-US" sz="4800" dirty="0"/>
              <a:t> </a:t>
            </a:r>
            <a:r>
              <a:rPr lang="en-US" sz="4800" dirty="0" err="1"/>
              <a:t>Rhydd</a:t>
            </a:r>
            <a:r>
              <a:rPr lang="en-US" sz="4800" dirty="0"/>
              <a:t>?</a:t>
            </a:r>
            <a:br>
              <a:rPr lang="en-US" sz="4800" dirty="0"/>
            </a:br>
            <a:r>
              <a:rPr lang="en-US" sz="4800" kern="1200" dirty="0">
                <a:solidFill>
                  <a:srgbClr val="0070C0"/>
                </a:solidFill>
                <a:ea typeface="+mj-ea"/>
                <a:cs typeface="+mj-cs"/>
              </a:rPr>
              <a:t>Loose parts?</a:t>
            </a:r>
          </a:p>
        </p:txBody>
      </p:sp>
      <p:pic>
        <p:nvPicPr>
          <p:cNvPr id="1026" name="Picture 2" descr="Image of loose parts - pieces of wood"/>
          <p:cNvPicPr>
            <a:picLocks noChangeAspect="1" noChangeArrowheads="1"/>
          </p:cNvPicPr>
          <p:nvPr/>
        </p:nvPicPr>
        <p:blipFill rotWithShape="1">
          <a:blip r:embed="rId3">
            <a:extLst>
              <a:ext uri="{28A0092B-C50C-407E-A947-70E740481C1C}">
                <a14:useLocalDpi xmlns:a14="http://schemas.microsoft.com/office/drawing/2010/main" val="0"/>
              </a:ext>
            </a:extLst>
          </a:blip>
          <a:srcRect l="18453" r="10188" b="-1"/>
          <a:stretch/>
        </p:blipFill>
        <p:spPr bwMode="auto">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BE952EA-AC06-457F-8844-B77BC5206AA7}"/>
              </a:ext>
            </a:extLst>
          </p:cNvPr>
          <p:cNvPicPr>
            <a:picLocks noChangeAspect="1"/>
          </p:cNvPicPr>
          <p:nvPr/>
        </p:nvPicPr>
        <p:blipFill rotWithShape="1">
          <a:blip r:embed="rId4"/>
          <a:srcRect l="34397" r="7292" b="-1"/>
          <a:stretch/>
        </p:blipFill>
        <p:spPr>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pic>
        <p:nvPicPr>
          <p:cNvPr id="5" name="Picture 4" descr="Image of loose parts "/>
          <p:cNvPicPr>
            <a:picLocks noChangeAspect="1"/>
          </p:cNvPicPr>
          <p:nvPr/>
        </p:nvPicPr>
        <p:blipFill rotWithShape="1">
          <a:blip r:embed="rId5"/>
          <a:srcRect l="18777" r="6321" b="1"/>
          <a:stretch/>
        </p:blipFill>
        <p:spPr>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4" name="Content Placeholder 3" descr="Image of loose parts"/>
          <p:cNvPicPr>
            <a:picLocks noChangeAspect="1"/>
          </p:cNvPicPr>
          <p:nvPr/>
        </p:nvPicPr>
        <p:blipFill rotWithShape="1">
          <a:blip r:embed="rId6"/>
          <a:srcRect l="27168" r="12546"/>
          <a:stretch/>
        </p:blipFill>
        <p:spPr>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p:spPr>
      </p:pic>
      <p:pic>
        <p:nvPicPr>
          <p:cNvPr id="7" name="Picture 6" descr="Image of loose parts - child playing with sticks , stones....">
            <a:extLst>
              <a:ext uri="{FF2B5EF4-FFF2-40B4-BE49-F238E27FC236}">
                <a16:creationId xmlns:a16="http://schemas.microsoft.com/office/drawing/2014/main" id="{C859318A-C525-4121-BDDB-F1BBD1C500A5}"/>
              </a:ext>
            </a:extLst>
          </p:cNvPr>
          <p:cNvPicPr>
            <a:picLocks noChangeAspect="1"/>
          </p:cNvPicPr>
          <p:nvPr/>
        </p:nvPicPr>
        <p:blipFill rotWithShape="1">
          <a:blip r:embed="rId7"/>
          <a:srcRect l="10278" r="13691" b="-1"/>
          <a:stretch/>
        </p:blipFill>
        <p:spPr>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p:spPr>
      </p:pic>
    </p:spTree>
    <p:extLst>
      <p:ext uri="{BB962C8B-B14F-4D97-AF65-F5344CB8AC3E}">
        <p14:creationId xmlns:p14="http://schemas.microsoft.com/office/powerpoint/2010/main" val="24268519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6000" dirty="0" err="1"/>
              <a:t>Darnau</a:t>
            </a:r>
            <a:r>
              <a:rPr lang="en-US" sz="6000" dirty="0"/>
              <a:t> </a:t>
            </a:r>
            <a:r>
              <a:rPr lang="en-US" sz="6000" dirty="0" err="1"/>
              <a:t>Rhydd</a:t>
            </a:r>
            <a:r>
              <a:rPr lang="en-US" sz="6000" dirty="0"/>
              <a:t> / </a:t>
            </a:r>
            <a:r>
              <a:rPr lang="en-US" sz="6000" kern="1200" dirty="0">
                <a:solidFill>
                  <a:srgbClr val="0070C0"/>
                </a:solidFill>
                <a:ea typeface="+mj-ea"/>
                <a:cs typeface="+mj-cs"/>
              </a:rPr>
              <a:t>Loose parts?</a:t>
            </a:r>
          </a:p>
        </p:txBody>
      </p:sp>
      <p:pic>
        <p:nvPicPr>
          <p:cNvPr id="7" name="Picture 6" descr="Image of loose parts, planks of wood"/>
          <p:cNvPicPr>
            <a:picLocks noChangeAspect="1"/>
          </p:cNvPicPr>
          <p:nvPr/>
        </p:nvPicPr>
        <p:blipFill rotWithShape="1">
          <a:blip r:embed="rId3"/>
          <a:srcRect t="13081" r="-2" b="17984"/>
          <a:stretch/>
        </p:blipFill>
        <p:spPr>
          <a:xfrm>
            <a:off x="321628" y="320511"/>
            <a:ext cx="3794760" cy="3930978"/>
          </a:xfrm>
          <a:prstGeom prst="rect">
            <a:avLst/>
          </a:prstGeom>
        </p:spPr>
      </p:pic>
      <p:pic>
        <p:nvPicPr>
          <p:cNvPr id="5" name="Picture 4" descr="Image of loose parts- reels"/>
          <p:cNvPicPr>
            <a:picLocks noChangeAspect="1"/>
          </p:cNvPicPr>
          <p:nvPr/>
        </p:nvPicPr>
        <p:blipFill rotWithShape="1">
          <a:blip r:embed="rId4"/>
          <a:srcRect l="4514" r="23179" b="1"/>
          <a:stretch/>
        </p:blipFill>
        <p:spPr>
          <a:xfrm>
            <a:off x="4198385" y="320511"/>
            <a:ext cx="3794760" cy="3930978"/>
          </a:xfrm>
          <a:prstGeom prst="rect">
            <a:avLst/>
          </a:prstGeom>
        </p:spPr>
      </p:pic>
      <p:pic>
        <p:nvPicPr>
          <p:cNvPr id="4" name="Content Placeholder 3" descr="Children playing with loose parts, tyres, tubes, pieces of wood"/>
          <p:cNvPicPr>
            <a:picLocks noGrp="1" noChangeAspect="1"/>
          </p:cNvPicPr>
          <p:nvPr>
            <p:ph idx="1"/>
          </p:nvPr>
        </p:nvPicPr>
        <p:blipFill rotWithShape="1">
          <a:blip r:embed="rId5"/>
          <a:srcRect l="6240" r="21453" b="1"/>
          <a:stretch/>
        </p:blipFill>
        <p:spPr>
          <a:xfrm>
            <a:off x="8075142" y="320511"/>
            <a:ext cx="3794760" cy="3930978"/>
          </a:xfrm>
          <a:prstGeom prst="rect">
            <a:avLst/>
          </a:prstGeom>
        </p:spPr>
      </p:pic>
    </p:spTree>
    <p:extLst>
      <p:ext uri="{BB962C8B-B14F-4D97-AF65-F5344CB8AC3E}">
        <p14:creationId xmlns:p14="http://schemas.microsoft.com/office/powerpoint/2010/main" val="144450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D9149-90F4-41A2-9E42-19EFA45C0F17}"/>
              </a:ext>
            </a:extLst>
          </p:cNvPr>
          <p:cNvSpPr>
            <a:spLocks noGrp="1"/>
          </p:cNvSpPr>
          <p:nvPr>
            <p:ph type="title"/>
          </p:nvPr>
        </p:nvSpPr>
        <p:spPr>
          <a:xfrm>
            <a:off x="604684" y="471948"/>
            <a:ext cx="11253019" cy="4944114"/>
          </a:xfrm>
        </p:spPr>
        <p:txBody>
          <a:bodyPr vert="horz" lIns="91440" tIns="45720" rIns="91440" bIns="45720" rtlCol="0" anchor="ctr">
            <a:noAutofit/>
          </a:bodyPr>
          <a:lstStyle/>
          <a:p>
            <a:r>
              <a:rPr lang="en-US" sz="4800" i="1" dirty="0"/>
              <a:t>Sut </a:t>
            </a:r>
            <a:r>
              <a:rPr lang="en-US" sz="4800" i="1" dirty="0" err="1"/>
              <a:t>allai</a:t>
            </a:r>
            <a:r>
              <a:rPr lang="en-US" sz="4800" i="1" dirty="0"/>
              <a:t> </a:t>
            </a:r>
            <a:r>
              <a:rPr lang="en-US" sz="4800" i="1" dirty="0" err="1"/>
              <a:t>darnau</a:t>
            </a:r>
            <a:r>
              <a:rPr lang="en-US" sz="4800" i="1" dirty="0"/>
              <a:t> </a:t>
            </a:r>
            <a:r>
              <a:rPr lang="en-US" sz="4800" i="1" dirty="0" err="1"/>
              <a:t>rhydd</a:t>
            </a:r>
            <a:r>
              <a:rPr lang="en-US" sz="4800" i="1" dirty="0"/>
              <a:t> </a:t>
            </a:r>
            <a:r>
              <a:rPr lang="en-US" sz="4800" i="1" dirty="0" err="1"/>
              <a:t>datblygu</a:t>
            </a:r>
            <a:r>
              <a:rPr lang="en-US" sz="4800" i="1" dirty="0"/>
              <a:t> </a:t>
            </a:r>
            <a:r>
              <a:rPr lang="en-US" sz="4800" i="1" dirty="0" err="1"/>
              <a:t>syniadau</a:t>
            </a:r>
            <a:r>
              <a:rPr lang="en-US" sz="4800" i="1" dirty="0"/>
              <a:t> </a:t>
            </a:r>
            <a:r>
              <a:rPr lang="en-US" sz="4800" i="1" dirty="0" err="1"/>
              <a:t>mathemategol</a:t>
            </a:r>
            <a:r>
              <a:rPr lang="en-US" sz="4800" i="1" dirty="0"/>
              <a:t> a </a:t>
            </a:r>
            <a:r>
              <a:rPr lang="en-US" sz="4800" i="1" dirty="0" err="1"/>
              <a:t>gwyddonol</a:t>
            </a:r>
            <a:r>
              <a:rPr lang="en-US" sz="4800" i="1" dirty="0"/>
              <a:t> </a:t>
            </a:r>
            <a:r>
              <a:rPr lang="en-US" sz="4800" i="1" dirty="0" err="1"/>
              <a:t>yn</a:t>
            </a:r>
            <a:r>
              <a:rPr lang="en-US" sz="4800" i="1" dirty="0"/>
              <a:t> </a:t>
            </a:r>
            <a:r>
              <a:rPr lang="en-US" sz="4800" i="1" dirty="0" err="1"/>
              <a:t>ystod</a:t>
            </a:r>
            <a:r>
              <a:rPr lang="en-US" sz="4800" i="1" dirty="0"/>
              <a:t> </a:t>
            </a:r>
            <a:r>
              <a:rPr lang="en-US" sz="4800" i="1" dirty="0" err="1"/>
              <a:t>chwarae</a:t>
            </a:r>
            <a:r>
              <a:rPr lang="en-US" sz="4800" i="1" dirty="0"/>
              <a:t> plant? </a:t>
            </a:r>
            <a:r>
              <a:rPr lang="en-US" sz="4800" i="1" dirty="0" err="1"/>
              <a:t>Ystyriwch</a:t>
            </a:r>
            <a:r>
              <a:rPr lang="en-US" sz="4800" i="1" dirty="0"/>
              <a:t> y </a:t>
            </a:r>
            <a:r>
              <a:rPr lang="en-US" sz="4800" i="1" dirty="0" err="1"/>
              <a:t>delweddau</a:t>
            </a:r>
            <a:r>
              <a:rPr lang="en-US" sz="4800" i="1" dirty="0"/>
              <a:t> </a:t>
            </a:r>
            <a:r>
              <a:rPr lang="en-US" sz="4800" i="1" dirty="0" err="1"/>
              <a:t>nesaf</a:t>
            </a:r>
            <a:r>
              <a:rPr lang="en-US" sz="4800" i="1" dirty="0"/>
              <a:t>.</a:t>
            </a:r>
            <a:br>
              <a:rPr lang="en-US" sz="4800" i="1" dirty="0"/>
            </a:br>
            <a:r>
              <a:rPr lang="en-US" sz="4800" i="1" dirty="0">
                <a:solidFill>
                  <a:srgbClr val="0070C0"/>
                </a:solidFill>
              </a:rPr>
              <a:t>How might loose parts develop children’s mathematics / science learning through play?</a:t>
            </a:r>
            <a:br>
              <a:rPr lang="en-US" sz="4800" i="1" dirty="0">
                <a:solidFill>
                  <a:srgbClr val="0070C0"/>
                </a:solidFill>
              </a:rPr>
            </a:br>
            <a:r>
              <a:rPr lang="en-US" sz="4800" i="1" dirty="0">
                <a:solidFill>
                  <a:srgbClr val="0070C0"/>
                </a:solidFill>
              </a:rPr>
              <a:t>Consider the next images.</a:t>
            </a:r>
          </a:p>
        </p:txBody>
      </p:sp>
    </p:spTree>
    <p:extLst>
      <p:ext uri="{BB962C8B-B14F-4D97-AF65-F5344CB8AC3E}">
        <p14:creationId xmlns:p14="http://schemas.microsoft.com/office/powerpoint/2010/main" val="6085582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Pieces of wood,  tyres, pallet">
            <a:extLst>
              <a:ext uri="{FF2B5EF4-FFF2-40B4-BE49-F238E27FC236}">
                <a16:creationId xmlns:a16="http://schemas.microsoft.com/office/drawing/2014/main" id="{657355CB-E389-42D9-AFCB-8B0159AA9E4A}"/>
              </a:ext>
            </a:extLst>
          </p:cNvPr>
          <p:cNvPicPr>
            <a:picLocks noGrp="1" noChangeAspect="1"/>
          </p:cNvPicPr>
          <p:nvPr>
            <p:ph sz="half" idx="2"/>
          </p:nvPr>
        </p:nvPicPr>
        <p:blipFill rotWithShape="1">
          <a:blip r:embed="rId3"/>
          <a:srcRect t="1500" b="23263"/>
          <a:stretch/>
        </p:blipFill>
        <p:spPr>
          <a:xfrm>
            <a:off x="20" y="1282"/>
            <a:ext cx="12191980" cy="6856718"/>
          </a:xfrm>
          <a:prstGeom prst="rect">
            <a:avLst/>
          </a:prstGeom>
        </p:spPr>
      </p:pic>
    </p:spTree>
    <p:extLst>
      <p:ext uri="{BB962C8B-B14F-4D97-AF65-F5344CB8AC3E}">
        <p14:creationId xmlns:p14="http://schemas.microsoft.com/office/powerpoint/2010/main" val="2297513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1B9E4-13E6-4C96-BD5E-ABFC58C794E6}"/>
              </a:ext>
            </a:extLst>
          </p:cNvPr>
          <p:cNvSpPr>
            <a:spLocks noGrp="1"/>
          </p:cNvSpPr>
          <p:nvPr>
            <p:ph type="title"/>
          </p:nvPr>
        </p:nvSpPr>
        <p:spPr>
          <a:xfrm>
            <a:off x="4965430" y="629268"/>
            <a:ext cx="6586491" cy="1286160"/>
          </a:xfrm>
        </p:spPr>
        <p:txBody>
          <a:bodyPr anchor="b">
            <a:normAutofit/>
          </a:bodyPr>
          <a:lstStyle/>
          <a:p>
            <a:endParaRPr lang="en-GB"/>
          </a:p>
        </p:txBody>
      </p:sp>
      <p:sp>
        <p:nvSpPr>
          <p:cNvPr id="8" name="Content Placeholder 7">
            <a:extLst>
              <a:ext uri="{FF2B5EF4-FFF2-40B4-BE49-F238E27FC236}">
                <a16:creationId xmlns:a16="http://schemas.microsoft.com/office/drawing/2014/main" id="{E53FD56F-AE55-4391-A5D8-B43395685A36}"/>
              </a:ext>
            </a:extLst>
          </p:cNvPr>
          <p:cNvSpPr>
            <a:spLocks noGrp="1"/>
          </p:cNvSpPr>
          <p:nvPr>
            <p:ph idx="1"/>
          </p:nvPr>
        </p:nvSpPr>
        <p:spPr>
          <a:xfrm>
            <a:off x="4965431" y="2438400"/>
            <a:ext cx="6586489" cy="3785419"/>
          </a:xfrm>
        </p:spPr>
        <p:txBody>
          <a:bodyPr>
            <a:normAutofit/>
          </a:bodyPr>
          <a:lstStyle/>
          <a:p>
            <a:endParaRPr lang="en-US" sz="2000"/>
          </a:p>
        </p:txBody>
      </p:sp>
      <p:pic>
        <p:nvPicPr>
          <p:cNvPr id="4" name="Content Placeholder 3" descr="Pieces of wood,  tarpaulin, pallets, crates">
            <a:extLst>
              <a:ext uri="{FF2B5EF4-FFF2-40B4-BE49-F238E27FC236}">
                <a16:creationId xmlns:a16="http://schemas.microsoft.com/office/drawing/2014/main" id="{CD84056A-DBE6-4785-84E4-327AC6FA4C17}"/>
              </a:ext>
            </a:extLst>
          </p:cNvPr>
          <p:cNvPicPr>
            <a:picLocks noChangeAspect="1"/>
          </p:cNvPicPr>
          <p:nvPr/>
        </p:nvPicPr>
        <p:blipFill rotWithShape="1">
          <a:blip r:embed="rId3"/>
          <a:srcRect r="2" b="16784"/>
          <a:stretch/>
        </p:blipFill>
        <p:spPr>
          <a:xfrm>
            <a:off x="20" y="10"/>
            <a:ext cx="12191980" cy="6857990"/>
          </a:xfrm>
          <a:prstGeom prst="rect">
            <a:avLst/>
          </a:prstGeom>
          <a:effectLst/>
        </p:spPr>
      </p:pic>
    </p:spTree>
    <p:extLst>
      <p:ext uri="{BB962C8B-B14F-4D97-AF65-F5344CB8AC3E}">
        <p14:creationId xmlns:p14="http://schemas.microsoft.com/office/powerpoint/2010/main" val="4228310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Stone, branches, leaces">
            <a:extLst>
              <a:ext uri="{FF2B5EF4-FFF2-40B4-BE49-F238E27FC236}">
                <a16:creationId xmlns:a16="http://schemas.microsoft.com/office/drawing/2014/main" id="{28196BBC-3CFE-4317-86AE-6E4C3412D902}"/>
              </a:ext>
            </a:extLst>
          </p:cNvPr>
          <p:cNvPicPr>
            <a:picLocks noGrp="1" noChangeAspect="1"/>
          </p:cNvPicPr>
          <p:nvPr>
            <p:ph sz="half" idx="2"/>
          </p:nvPr>
        </p:nvPicPr>
        <p:blipFill rotWithShape="1">
          <a:blip r:embed="rId3"/>
          <a:srcRect t="14423" b="10340"/>
          <a:stretch/>
        </p:blipFill>
        <p:spPr>
          <a:xfrm>
            <a:off x="20" y="1282"/>
            <a:ext cx="12191980" cy="6856718"/>
          </a:xfrm>
          <a:prstGeom prst="rect">
            <a:avLst/>
          </a:prstGeom>
        </p:spPr>
      </p:pic>
    </p:spTree>
    <p:extLst>
      <p:ext uri="{BB962C8B-B14F-4D97-AF65-F5344CB8AC3E}">
        <p14:creationId xmlns:p14="http://schemas.microsoft.com/office/powerpoint/2010/main" val="1807479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a tube hanging on a tree&#10;&#10;">
            <a:extLst>
              <a:ext uri="{FF2B5EF4-FFF2-40B4-BE49-F238E27FC236}">
                <a16:creationId xmlns:a16="http://schemas.microsoft.com/office/drawing/2014/main" id="{3C94F14B-1373-4B84-9EDE-B8ED75B188A8}"/>
              </a:ext>
            </a:extLst>
          </p:cNvPr>
          <p:cNvPicPr>
            <a:picLocks noChangeAspect="1"/>
          </p:cNvPicPr>
          <p:nvPr/>
        </p:nvPicPr>
        <p:blipFill rotWithShape="1">
          <a:blip r:embed="rId3">
            <a:extLst>
              <a:ext uri="{28A0092B-C50C-407E-A947-70E740481C1C}">
                <a14:useLocalDpi xmlns:a14="http://schemas.microsoft.com/office/drawing/2010/main" val="0"/>
              </a:ext>
            </a:extLst>
          </a:blip>
          <a:srcRect l="7276" r="37109" b="-1"/>
          <a:stretch/>
        </p:blipFill>
        <p:spPr>
          <a:xfrm rot="5400000">
            <a:off x="2665476" y="-2665475"/>
            <a:ext cx="6858000" cy="12188950"/>
          </a:xfrm>
          <a:prstGeom prst="rect">
            <a:avLst/>
          </a:prstGeom>
        </p:spPr>
      </p:pic>
    </p:spTree>
    <p:extLst>
      <p:ext uri="{BB962C8B-B14F-4D97-AF65-F5344CB8AC3E}">
        <p14:creationId xmlns:p14="http://schemas.microsoft.com/office/powerpoint/2010/main" val="2568050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ss, pallet">
            <a:extLst>
              <a:ext uri="{FF2B5EF4-FFF2-40B4-BE49-F238E27FC236}">
                <a16:creationId xmlns:a16="http://schemas.microsoft.com/office/drawing/2014/main" id="{A75A5E39-1EEC-46FE-B65E-AED3060BD9BA}"/>
              </a:ext>
            </a:extLst>
          </p:cNvPr>
          <p:cNvPicPr>
            <a:picLocks noGrp="1" noChangeAspect="1"/>
          </p:cNvPicPr>
          <p:nvPr>
            <p:ph sz="half" idx="2"/>
          </p:nvPr>
        </p:nvPicPr>
        <p:blipFill rotWithShape="1">
          <a:blip r:embed="rId3"/>
          <a:srcRect b="24763"/>
          <a:stretch/>
        </p:blipFill>
        <p:spPr>
          <a:xfrm>
            <a:off x="20" y="1282"/>
            <a:ext cx="12191980" cy="6856718"/>
          </a:xfrm>
          <a:prstGeom prst="rect">
            <a:avLst/>
          </a:prstGeom>
        </p:spPr>
      </p:pic>
    </p:spTree>
    <p:extLst>
      <p:ext uri="{BB962C8B-B14F-4D97-AF65-F5344CB8AC3E}">
        <p14:creationId xmlns:p14="http://schemas.microsoft.com/office/powerpoint/2010/main" val="1362662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yres ">
            <a:extLst>
              <a:ext uri="{FF2B5EF4-FFF2-40B4-BE49-F238E27FC236}">
                <a16:creationId xmlns:a16="http://schemas.microsoft.com/office/drawing/2014/main" id="{4CC47640-ABF8-4718-97AF-2268BAE92E6C}"/>
              </a:ext>
            </a:extLst>
          </p:cNvPr>
          <p:cNvPicPr>
            <a:picLocks noGrp="1" noChangeAspect="1"/>
          </p:cNvPicPr>
          <p:nvPr>
            <p:ph idx="1"/>
          </p:nvPr>
        </p:nvPicPr>
        <p:blipFill rotWithShape="1">
          <a:blip r:embed="rId3"/>
          <a:srcRect b="24763"/>
          <a:stretch/>
        </p:blipFill>
        <p:spPr>
          <a:xfrm>
            <a:off x="20" y="1282"/>
            <a:ext cx="12191980" cy="6856718"/>
          </a:xfrm>
          <a:prstGeom prst="rect">
            <a:avLst/>
          </a:prstGeom>
        </p:spPr>
      </p:pic>
    </p:spTree>
    <p:extLst>
      <p:ext uri="{BB962C8B-B14F-4D97-AF65-F5344CB8AC3E}">
        <p14:creationId xmlns:p14="http://schemas.microsoft.com/office/powerpoint/2010/main" val="485576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moveable wooden track">
            <a:extLst>
              <a:ext uri="{FF2B5EF4-FFF2-40B4-BE49-F238E27FC236}">
                <a16:creationId xmlns:a16="http://schemas.microsoft.com/office/drawing/2014/main" id="{A26BF39F-AF2A-4BA7-A066-8EBA5F41072A}"/>
              </a:ext>
            </a:extLst>
          </p:cNvPr>
          <p:cNvPicPr>
            <a:picLocks noGrp="1" noChangeAspect="1"/>
          </p:cNvPicPr>
          <p:nvPr>
            <p:ph idx="1"/>
          </p:nvPr>
        </p:nvPicPr>
        <p:blipFill rotWithShape="1">
          <a:blip r:embed="rId3"/>
          <a:srcRect r="3248" b="1"/>
          <a:stretch/>
        </p:blipFill>
        <p:spPr>
          <a:xfrm rot="21600000" flipH="1">
            <a:off x="29350" y="-14012"/>
            <a:ext cx="12038471" cy="6771344"/>
          </a:xfrm>
          <a:prstGeom prst="rect">
            <a:avLst/>
          </a:prstGeom>
        </p:spPr>
      </p:pic>
    </p:spTree>
    <p:extLst>
      <p:ext uri="{BB962C8B-B14F-4D97-AF65-F5344CB8AC3E}">
        <p14:creationId xmlns:p14="http://schemas.microsoft.com/office/powerpoint/2010/main" val="723117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yres , containers">
            <a:extLst>
              <a:ext uri="{FF2B5EF4-FFF2-40B4-BE49-F238E27FC236}">
                <a16:creationId xmlns:a16="http://schemas.microsoft.com/office/drawing/2014/main" id="{A116200C-44F6-4B14-8D2D-8945BFC1CE84}"/>
              </a:ext>
            </a:extLst>
          </p:cNvPr>
          <p:cNvPicPr>
            <a:picLocks noGrp="1" noChangeAspect="1"/>
          </p:cNvPicPr>
          <p:nvPr>
            <p:ph idx="1"/>
          </p:nvPr>
        </p:nvPicPr>
        <p:blipFill rotWithShape="1">
          <a:blip r:embed="rId3"/>
          <a:srcRect t="5458" b="19305"/>
          <a:stretch/>
        </p:blipFill>
        <p:spPr>
          <a:xfrm>
            <a:off x="20" y="1282"/>
            <a:ext cx="12191980" cy="6856718"/>
          </a:xfrm>
          <a:prstGeom prst="rect">
            <a:avLst/>
          </a:prstGeom>
        </p:spPr>
      </p:pic>
    </p:spTree>
    <p:extLst>
      <p:ext uri="{BB962C8B-B14F-4D97-AF65-F5344CB8AC3E}">
        <p14:creationId xmlns:p14="http://schemas.microsoft.com/office/powerpoint/2010/main" val="5659484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ubes">
            <a:extLst>
              <a:ext uri="{FF2B5EF4-FFF2-40B4-BE49-F238E27FC236}">
                <a16:creationId xmlns:a16="http://schemas.microsoft.com/office/drawing/2014/main" id="{28D16C63-7554-4A51-946E-21E4932C45F2}"/>
              </a:ext>
            </a:extLst>
          </p:cNvPr>
          <p:cNvPicPr>
            <a:picLocks noGrp="1" noChangeAspect="1"/>
          </p:cNvPicPr>
          <p:nvPr>
            <p:ph idx="1"/>
          </p:nvPr>
        </p:nvPicPr>
        <p:blipFill rotWithShape="1">
          <a:blip r:embed="rId3"/>
          <a:srcRect t="4374" b="20389"/>
          <a:stretch/>
        </p:blipFill>
        <p:spPr>
          <a:xfrm>
            <a:off x="20" y="1282"/>
            <a:ext cx="12191980" cy="6856718"/>
          </a:xfrm>
          <a:prstGeom prst="rect">
            <a:avLst/>
          </a:prstGeom>
          <a:solidFill>
            <a:srgbClr val="FF0000"/>
          </a:solidFill>
        </p:spPr>
      </p:pic>
      <p:sp>
        <p:nvSpPr>
          <p:cNvPr id="2" name="Freeform: Shape 1">
            <a:extLst>
              <a:ext uri="{FF2B5EF4-FFF2-40B4-BE49-F238E27FC236}">
                <a16:creationId xmlns:a16="http://schemas.microsoft.com/office/drawing/2014/main" id="{EBDD9CA7-CD66-024A-79C1-E6D9D60899EA}"/>
              </a:ext>
            </a:extLst>
          </p:cNvPr>
          <p:cNvSpPr/>
          <p:nvPr/>
        </p:nvSpPr>
        <p:spPr>
          <a:xfrm>
            <a:off x="8876538" y="903242"/>
            <a:ext cx="1553029" cy="504953"/>
          </a:xfrm>
          <a:custGeom>
            <a:avLst/>
            <a:gdLst>
              <a:gd name="connsiteX0" fmla="*/ 0 w 1857067"/>
              <a:gd name="connsiteY0" fmla="*/ 0 h 534574"/>
              <a:gd name="connsiteX1" fmla="*/ 114300 w 1857067"/>
              <a:gd name="connsiteY1" fmla="*/ 19050 h 534574"/>
              <a:gd name="connsiteX2" fmla="*/ 419100 w 1857067"/>
              <a:gd name="connsiteY2" fmla="*/ 76200 h 534574"/>
              <a:gd name="connsiteX3" fmla="*/ 1123950 w 1857067"/>
              <a:gd name="connsiteY3" fmla="*/ 95250 h 534574"/>
              <a:gd name="connsiteX4" fmla="*/ 1314450 w 1857067"/>
              <a:gd name="connsiteY4" fmla="*/ 133350 h 534574"/>
              <a:gd name="connsiteX5" fmla="*/ 1123950 w 1857067"/>
              <a:gd name="connsiteY5" fmla="*/ 190500 h 534574"/>
              <a:gd name="connsiteX6" fmla="*/ 1543050 w 1857067"/>
              <a:gd name="connsiteY6" fmla="*/ 266700 h 534574"/>
              <a:gd name="connsiteX7" fmla="*/ 1485900 w 1857067"/>
              <a:gd name="connsiteY7" fmla="*/ 285750 h 534574"/>
              <a:gd name="connsiteX8" fmla="*/ 647700 w 1857067"/>
              <a:gd name="connsiteY8" fmla="*/ 304800 h 534574"/>
              <a:gd name="connsiteX9" fmla="*/ 1333500 w 1857067"/>
              <a:gd name="connsiteY9" fmla="*/ 342900 h 534574"/>
              <a:gd name="connsiteX10" fmla="*/ 1790700 w 1857067"/>
              <a:gd name="connsiteY10" fmla="*/ 400050 h 534574"/>
              <a:gd name="connsiteX11" fmla="*/ 1371600 w 1857067"/>
              <a:gd name="connsiteY11" fmla="*/ 361950 h 534574"/>
              <a:gd name="connsiteX12" fmla="*/ 304800 w 1857067"/>
              <a:gd name="connsiteY12" fmla="*/ 190500 h 534574"/>
              <a:gd name="connsiteX13" fmla="*/ 1047750 w 1857067"/>
              <a:gd name="connsiteY13" fmla="*/ 152400 h 534574"/>
              <a:gd name="connsiteX14" fmla="*/ 1771650 w 1857067"/>
              <a:gd name="connsiteY14" fmla="*/ 209550 h 534574"/>
              <a:gd name="connsiteX15" fmla="*/ 1047750 w 1857067"/>
              <a:gd name="connsiteY15" fmla="*/ 304800 h 534574"/>
              <a:gd name="connsiteX16" fmla="*/ 1809750 w 1857067"/>
              <a:gd name="connsiteY16" fmla="*/ 419100 h 534574"/>
              <a:gd name="connsiteX17" fmla="*/ 1752600 w 1857067"/>
              <a:gd name="connsiteY17" fmla="*/ 438150 h 534574"/>
              <a:gd name="connsiteX18" fmla="*/ 1847850 w 1857067"/>
              <a:gd name="connsiteY18" fmla="*/ 533400 h 534574"/>
              <a:gd name="connsiteX19" fmla="*/ 1123950 w 1857067"/>
              <a:gd name="connsiteY19" fmla="*/ 285750 h 534574"/>
              <a:gd name="connsiteX20" fmla="*/ 304800 w 1857067"/>
              <a:gd name="connsiteY20" fmla="*/ 190500 h 534574"/>
              <a:gd name="connsiteX21" fmla="*/ 514350 w 1857067"/>
              <a:gd name="connsiteY21" fmla="*/ 190500 h 534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57067" h="534574">
                <a:moveTo>
                  <a:pt x="0" y="0"/>
                </a:moveTo>
                <a:cubicBezTo>
                  <a:pt x="38100" y="6350"/>
                  <a:pt x="76425" y="11475"/>
                  <a:pt x="114300" y="19050"/>
                </a:cubicBezTo>
                <a:cubicBezTo>
                  <a:pt x="203333" y="36857"/>
                  <a:pt x="324623" y="71906"/>
                  <a:pt x="419100" y="76200"/>
                </a:cubicBezTo>
                <a:cubicBezTo>
                  <a:pt x="653893" y="86872"/>
                  <a:pt x="889000" y="88900"/>
                  <a:pt x="1123950" y="95250"/>
                </a:cubicBezTo>
                <a:cubicBezTo>
                  <a:pt x="405248" y="140169"/>
                  <a:pt x="1121566" y="85129"/>
                  <a:pt x="1314450" y="133350"/>
                </a:cubicBezTo>
                <a:cubicBezTo>
                  <a:pt x="1378767" y="149429"/>
                  <a:pt x="1187450" y="171450"/>
                  <a:pt x="1123950" y="190500"/>
                </a:cubicBezTo>
                <a:cubicBezTo>
                  <a:pt x="1263650" y="215900"/>
                  <a:pt x="1405735" y="230564"/>
                  <a:pt x="1543050" y="266700"/>
                </a:cubicBezTo>
                <a:cubicBezTo>
                  <a:pt x="1562469" y="271810"/>
                  <a:pt x="1505962" y="284896"/>
                  <a:pt x="1485900" y="285750"/>
                </a:cubicBezTo>
                <a:cubicBezTo>
                  <a:pt x="1206681" y="297632"/>
                  <a:pt x="927100" y="298450"/>
                  <a:pt x="647700" y="304800"/>
                </a:cubicBezTo>
                <a:cubicBezTo>
                  <a:pt x="876300" y="317500"/>
                  <a:pt x="1105338" y="323887"/>
                  <a:pt x="1333500" y="342900"/>
                </a:cubicBezTo>
                <a:cubicBezTo>
                  <a:pt x="1486555" y="355655"/>
                  <a:pt x="1653328" y="331364"/>
                  <a:pt x="1790700" y="400050"/>
                </a:cubicBezTo>
                <a:cubicBezTo>
                  <a:pt x="1916167" y="462783"/>
                  <a:pt x="1510502" y="381539"/>
                  <a:pt x="1371600" y="361950"/>
                </a:cubicBezTo>
                <a:cubicBezTo>
                  <a:pt x="1014966" y="311655"/>
                  <a:pt x="660400" y="247650"/>
                  <a:pt x="304800" y="190500"/>
                </a:cubicBezTo>
                <a:cubicBezTo>
                  <a:pt x="552450" y="177800"/>
                  <a:pt x="799795" y="149180"/>
                  <a:pt x="1047750" y="152400"/>
                </a:cubicBezTo>
                <a:cubicBezTo>
                  <a:pt x="1289780" y="155543"/>
                  <a:pt x="1771650" y="-32501"/>
                  <a:pt x="1771650" y="209550"/>
                </a:cubicBezTo>
                <a:cubicBezTo>
                  <a:pt x="1771650" y="452930"/>
                  <a:pt x="1289050" y="273050"/>
                  <a:pt x="1047750" y="304800"/>
                </a:cubicBezTo>
                <a:cubicBezTo>
                  <a:pt x="1301750" y="342900"/>
                  <a:pt x="1557385" y="371355"/>
                  <a:pt x="1809750" y="419100"/>
                </a:cubicBezTo>
                <a:cubicBezTo>
                  <a:pt x="1829480" y="422833"/>
                  <a:pt x="1746250" y="419100"/>
                  <a:pt x="1752600" y="438150"/>
                </a:cubicBezTo>
                <a:cubicBezTo>
                  <a:pt x="1766799" y="480747"/>
                  <a:pt x="1891487" y="543979"/>
                  <a:pt x="1847850" y="533400"/>
                </a:cubicBezTo>
                <a:cubicBezTo>
                  <a:pt x="1599999" y="473315"/>
                  <a:pt x="1372907" y="341074"/>
                  <a:pt x="1123950" y="285750"/>
                </a:cubicBezTo>
                <a:cubicBezTo>
                  <a:pt x="855606" y="226118"/>
                  <a:pt x="576394" y="232937"/>
                  <a:pt x="304800" y="190500"/>
                </a:cubicBezTo>
                <a:cubicBezTo>
                  <a:pt x="235787" y="179717"/>
                  <a:pt x="444500" y="190500"/>
                  <a:pt x="514350" y="190500"/>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ln>
                <a:solidFill>
                  <a:sysClr val="windowText" lastClr="000000"/>
                </a:solidFill>
              </a:ln>
              <a:solidFill>
                <a:schemeClr val="tx1"/>
              </a:solidFill>
            </a:endParaRPr>
          </a:p>
        </p:txBody>
      </p:sp>
      <p:sp>
        <p:nvSpPr>
          <p:cNvPr id="3" name="Freeform: Shape 2">
            <a:extLst>
              <a:ext uri="{FF2B5EF4-FFF2-40B4-BE49-F238E27FC236}">
                <a16:creationId xmlns:a16="http://schemas.microsoft.com/office/drawing/2014/main" id="{E15554D6-FC0C-15DB-D75C-7D84FAFE76DD}"/>
              </a:ext>
            </a:extLst>
          </p:cNvPr>
          <p:cNvSpPr/>
          <p:nvPr/>
        </p:nvSpPr>
        <p:spPr>
          <a:xfrm>
            <a:off x="8225220" y="261086"/>
            <a:ext cx="2204347" cy="1284312"/>
          </a:xfrm>
          <a:custGeom>
            <a:avLst/>
            <a:gdLst>
              <a:gd name="connsiteX0" fmla="*/ 356497 w 2204347"/>
              <a:gd name="connsiteY0" fmla="*/ 712812 h 1284312"/>
              <a:gd name="connsiteX1" fmla="*/ 299347 w 2204347"/>
              <a:gd name="connsiteY1" fmla="*/ 903312 h 1284312"/>
              <a:gd name="connsiteX2" fmla="*/ 394597 w 2204347"/>
              <a:gd name="connsiteY2" fmla="*/ 712812 h 1284312"/>
              <a:gd name="connsiteX3" fmla="*/ 318397 w 2204347"/>
              <a:gd name="connsiteY3" fmla="*/ 827112 h 1284312"/>
              <a:gd name="connsiteX4" fmla="*/ 566047 w 2204347"/>
              <a:gd name="connsiteY4" fmla="*/ 369912 h 1284312"/>
              <a:gd name="connsiteX5" fmla="*/ 546997 w 2204347"/>
              <a:gd name="connsiteY5" fmla="*/ 674712 h 1284312"/>
              <a:gd name="connsiteX6" fmla="*/ 661297 w 2204347"/>
              <a:gd name="connsiteY6" fmla="*/ 465162 h 1284312"/>
              <a:gd name="connsiteX7" fmla="*/ 737497 w 2204347"/>
              <a:gd name="connsiteY7" fmla="*/ 827112 h 1284312"/>
              <a:gd name="connsiteX8" fmla="*/ 451747 w 2204347"/>
              <a:gd name="connsiteY8" fmla="*/ 960462 h 1284312"/>
              <a:gd name="connsiteX9" fmla="*/ 394597 w 2204347"/>
              <a:gd name="connsiteY9" fmla="*/ 922362 h 1284312"/>
              <a:gd name="connsiteX10" fmla="*/ 432697 w 2204347"/>
              <a:gd name="connsiteY10" fmla="*/ 731862 h 1284312"/>
              <a:gd name="connsiteX11" fmla="*/ 546997 w 2204347"/>
              <a:gd name="connsiteY11" fmla="*/ 655662 h 1284312"/>
              <a:gd name="connsiteX12" fmla="*/ 718447 w 2204347"/>
              <a:gd name="connsiteY12" fmla="*/ 903312 h 1284312"/>
              <a:gd name="connsiteX13" fmla="*/ 699397 w 2204347"/>
              <a:gd name="connsiteY13" fmla="*/ 1017612 h 1284312"/>
              <a:gd name="connsiteX14" fmla="*/ 165997 w 2204347"/>
              <a:gd name="connsiteY14" fmla="*/ 1036662 h 1284312"/>
              <a:gd name="connsiteX15" fmla="*/ 566047 w 2204347"/>
              <a:gd name="connsiteY15" fmla="*/ 465162 h 1284312"/>
              <a:gd name="connsiteX16" fmla="*/ 756547 w 2204347"/>
              <a:gd name="connsiteY16" fmla="*/ 674712 h 1284312"/>
              <a:gd name="connsiteX17" fmla="*/ 699397 w 2204347"/>
              <a:gd name="connsiteY17" fmla="*/ 1170012 h 1284312"/>
              <a:gd name="connsiteX18" fmla="*/ 375547 w 2204347"/>
              <a:gd name="connsiteY18" fmla="*/ 1208112 h 1284312"/>
              <a:gd name="connsiteX19" fmla="*/ 70747 w 2204347"/>
              <a:gd name="connsiteY19" fmla="*/ 1112862 h 1284312"/>
              <a:gd name="connsiteX20" fmla="*/ 508897 w 2204347"/>
              <a:gd name="connsiteY20" fmla="*/ 27012 h 1284312"/>
              <a:gd name="connsiteX21" fmla="*/ 851797 w 2204347"/>
              <a:gd name="connsiteY21" fmla="*/ 7962 h 1284312"/>
              <a:gd name="connsiteX22" fmla="*/ 1175647 w 2204347"/>
              <a:gd name="connsiteY22" fmla="*/ 960462 h 1284312"/>
              <a:gd name="connsiteX23" fmla="*/ 870847 w 2204347"/>
              <a:gd name="connsiteY23" fmla="*/ 1093812 h 1284312"/>
              <a:gd name="connsiteX24" fmla="*/ 394597 w 2204347"/>
              <a:gd name="connsiteY24" fmla="*/ 1036662 h 1284312"/>
              <a:gd name="connsiteX25" fmla="*/ 299347 w 2204347"/>
              <a:gd name="connsiteY25" fmla="*/ 769962 h 1284312"/>
              <a:gd name="connsiteX26" fmla="*/ 1175647 w 2204347"/>
              <a:gd name="connsiteY26" fmla="*/ 160362 h 1284312"/>
              <a:gd name="connsiteX27" fmla="*/ 1670947 w 2204347"/>
              <a:gd name="connsiteY27" fmla="*/ 1036662 h 1284312"/>
              <a:gd name="connsiteX28" fmla="*/ 1175647 w 2204347"/>
              <a:gd name="connsiteY28" fmla="*/ 1284312 h 1284312"/>
              <a:gd name="connsiteX29" fmla="*/ 718447 w 2204347"/>
              <a:gd name="connsiteY29" fmla="*/ 1112862 h 1284312"/>
              <a:gd name="connsiteX30" fmla="*/ 1232797 w 2204347"/>
              <a:gd name="connsiteY30" fmla="*/ 655662 h 1284312"/>
              <a:gd name="connsiteX31" fmla="*/ 1461397 w 2204347"/>
              <a:gd name="connsiteY31" fmla="*/ 960462 h 1284312"/>
              <a:gd name="connsiteX32" fmla="*/ 1270897 w 2204347"/>
              <a:gd name="connsiteY32" fmla="*/ 1017612 h 1284312"/>
              <a:gd name="connsiteX33" fmla="*/ 1194697 w 2204347"/>
              <a:gd name="connsiteY33" fmla="*/ 827112 h 1284312"/>
              <a:gd name="connsiteX34" fmla="*/ 1689997 w 2204347"/>
              <a:gd name="connsiteY34" fmla="*/ 674712 h 1284312"/>
              <a:gd name="connsiteX35" fmla="*/ 1194697 w 2204347"/>
              <a:gd name="connsiteY35" fmla="*/ 922362 h 1284312"/>
              <a:gd name="connsiteX36" fmla="*/ 470797 w 2204347"/>
              <a:gd name="connsiteY36" fmla="*/ 979512 h 1284312"/>
              <a:gd name="connsiteX37" fmla="*/ 2032897 w 2204347"/>
              <a:gd name="connsiteY37" fmla="*/ 693762 h 1284312"/>
              <a:gd name="connsiteX38" fmla="*/ 2204347 w 2204347"/>
              <a:gd name="connsiteY38" fmla="*/ 789012 h 1284312"/>
              <a:gd name="connsiteX39" fmla="*/ 966097 w 2204347"/>
              <a:gd name="connsiteY39" fmla="*/ 750912 h 1284312"/>
              <a:gd name="connsiteX40" fmla="*/ 1347097 w 2204347"/>
              <a:gd name="connsiteY40" fmla="*/ 693762 h 1284312"/>
              <a:gd name="connsiteX41" fmla="*/ 1118497 w 2204347"/>
              <a:gd name="connsiteY41" fmla="*/ 674712 h 1284312"/>
              <a:gd name="connsiteX42" fmla="*/ 889897 w 2204347"/>
              <a:gd name="connsiteY42" fmla="*/ 617562 h 1284312"/>
              <a:gd name="connsiteX43" fmla="*/ 1328047 w 2204347"/>
              <a:gd name="connsiteY43" fmla="*/ 598512 h 1284312"/>
              <a:gd name="connsiteX44" fmla="*/ 1156597 w 2204347"/>
              <a:gd name="connsiteY44" fmla="*/ 655662 h 1284312"/>
              <a:gd name="connsiteX45" fmla="*/ 1632847 w 2204347"/>
              <a:gd name="connsiteY45" fmla="*/ 750912 h 1284312"/>
              <a:gd name="connsiteX46" fmla="*/ 1308997 w 2204347"/>
              <a:gd name="connsiteY46" fmla="*/ 808062 h 1284312"/>
              <a:gd name="connsiteX47" fmla="*/ 1099447 w 2204347"/>
              <a:gd name="connsiteY47" fmla="*/ 789012 h 1284312"/>
              <a:gd name="connsiteX48" fmla="*/ 1023247 w 2204347"/>
              <a:gd name="connsiteY48" fmla="*/ 693762 h 1284312"/>
              <a:gd name="connsiteX49" fmla="*/ 1480447 w 2204347"/>
              <a:gd name="connsiteY49" fmla="*/ 808062 h 1284312"/>
              <a:gd name="connsiteX50" fmla="*/ 908947 w 2204347"/>
              <a:gd name="connsiteY50" fmla="*/ 769962 h 1284312"/>
              <a:gd name="connsiteX51" fmla="*/ 1175647 w 2204347"/>
              <a:gd name="connsiteY51" fmla="*/ 712812 h 1284312"/>
              <a:gd name="connsiteX52" fmla="*/ 1099447 w 2204347"/>
              <a:gd name="connsiteY52" fmla="*/ 674712 h 1284312"/>
              <a:gd name="connsiteX53" fmla="*/ 1270897 w 2204347"/>
              <a:gd name="connsiteY53" fmla="*/ 769962 h 1284312"/>
              <a:gd name="connsiteX54" fmla="*/ 1423297 w 2204347"/>
              <a:gd name="connsiteY54" fmla="*/ 808062 h 1284312"/>
              <a:gd name="connsiteX55" fmla="*/ 1080397 w 2204347"/>
              <a:gd name="connsiteY55" fmla="*/ 827112 h 1284312"/>
              <a:gd name="connsiteX56" fmla="*/ 1194697 w 2204347"/>
              <a:gd name="connsiteY56" fmla="*/ 769962 h 1284312"/>
              <a:gd name="connsiteX57" fmla="*/ 1175647 w 2204347"/>
              <a:gd name="connsiteY57" fmla="*/ 693762 h 1284312"/>
              <a:gd name="connsiteX58" fmla="*/ 1023247 w 2204347"/>
              <a:gd name="connsiteY58" fmla="*/ 674712 h 1284312"/>
              <a:gd name="connsiteX59" fmla="*/ 1632847 w 2204347"/>
              <a:gd name="connsiteY59" fmla="*/ 769962 h 1284312"/>
              <a:gd name="connsiteX60" fmla="*/ 1213747 w 2204347"/>
              <a:gd name="connsiteY60" fmla="*/ 827112 h 1284312"/>
              <a:gd name="connsiteX61" fmla="*/ 1023247 w 2204347"/>
              <a:gd name="connsiteY61" fmla="*/ 808062 h 1284312"/>
              <a:gd name="connsiteX62" fmla="*/ 927997 w 2204347"/>
              <a:gd name="connsiteY62" fmla="*/ 769962 h 1284312"/>
              <a:gd name="connsiteX63" fmla="*/ 1480447 w 2204347"/>
              <a:gd name="connsiteY63" fmla="*/ 789012 h 1284312"/>
              <a:gd name="connsiteX64" fmla="*/ 1480447 w 2204347"/>
              <a:gd name="connsiteY64" fmla="*/ 808062 h 128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2204347" h="1284312">
                <a:moveTo>
                  <a:pt x="356497" y="712812"/>
                </a:moveTo>
                <a:cubicBezTo>
                  <a:pt x="337447" y="776312"/>
                  <a:pt x="233051" y="903312"/>
                  <a:pt x="299347" y="903312"/>
                </a:cubicBezTo>
                <a:cubicBezTo>
                  <a:pt x="370342" y="903312"/>
                  <a:pt x="377378" y="781687"/>
                  <a:pt x="394597" y="712812"/>
                </a:cubicBezTo>
                <a:cubicBezTo>
                  <a:pt x="405703" y="668389"/>
                  <a:pt x="318397" y="872903"/>
                  <a:pt x="318397" y="827112"/>
                </a:cubicBezTo>
                <a:cubicBezTo>
                  <a:pt x="318397" y="649911"/>
                  <a:pt x="472485" y="494662"/>
                  <a:pt x="566047" y="369912"/>
                </a:cubicBezTo>
                <a:cubicBezTo>
                  <a:pt x="559697" y="471512"/>
                  <a:pt x="475015" y="602730"/>
                  <a:pt x="546997" y="674712"/>
                </a:cubicBezTo>
                <a:cubicBezTo>
                  <a:pt x="603258" y="730973"/>
                  <a:pt x="599167" y="415458"/>
                  <a:pt x="661297" y="465162"/>
                </a:cubicBezTo>
                <a:cubicBezTo>
                  <a:pt x="757574" y="542184"/>
                  <a:pt x="712097" y="706462"/>
                  <a:pt x="737497" y="827112"/>
                </a:cubicBezTo>
                <a:cubicBezTo>
                  <a:pt x="620380" y="944229"/>
                  <a:pt x="636364" y="975847"/>
                  <a:pt x="451747" y="960462"/>
                </a:cubicBezTo>
                <a:cubicBezTo>
                  <a:pt x="428931" y="958561"/>
                  <a:pt x="413647" y="935062"/>
                  <a:pt x="394597" y="922362"/>
                </a:cubicBezTo>
                <a:cubicBezTo>
                  <a:pt x="407297" y="858862"/>
                  <a:pt x="400568" y="788087"/>
                  <a:pt x="432697" y="731862"/>
                </a:cubicBezTo>
                <a:cubicBezTo>
                  <a:pt x="455415" y="692105"/>
                  <a:pt x="507732" y="632103"/>
                  <a:pt x="546997" y="655662"/>
                </a:cubicBezTo>
                <a:cubicBezTo>
                  <a:pt x="633091" y="707319"/>
                  <a:pt x="661297" y="820762"/>
                  <a:pt x="718447" y="903312"/>
                </a:cubicBezTo>
                <a:cubicBezTo>
                  <a:pt x="712097" y="941412"/>
                  <a:pt x="721547" y="985969"/>
                  <a:pt x="699397" y="1017612"/>
                </a:cubicBezTo>
                <a:cubicBezTo>
                  <a:pt x="580547" y="1187398"/>
                  <a:pt x="283260" y="1052652"/>
                  <a:pt x="165997" y="1036662"/>
                </a:cubicBezTo>
                <a:cubicBezTo>
                  <a:pt x="197854" y="937553"/>
                  <a:pt x="220749" y="323904"/>
                  <a:pt x="566047" y="465162"/>
                </a:cubicBezTo>
                <a:cubicBezTo>
                  <a:pt x="653418" y="500905"/>
                  <a:pt x="693047" y="604862"/>
                  <a:pt x="756547" y="674712"/>
                </a:cubicBezTo>
                <a:cubicBezTo>
                  <a:pt x="777294" y="799195"/>
                  <a:pt x="908892" y="1078927"/>
                  <a:pt x="699397" y="1170012"/>
                </a:cubicBezTo>
                <a:cubicBezTo>
                  <a:pt x="599717" y="1213351"/>
                  <a:pt x="483497" y="1195412"/>
                  <a:pt x="375547" y="1208112"/>
                </a:cubicBezTo>
                <a:cubicBezTo>
                  <a:pt x="273947" y="1176362"/>
                  <a:pt x="105807" y="1213368"/>
                  <a:pt x="70747" y="1112862"/>
                </a:cubicBezTo>
                <a:cubicBezTo>
                  <a:pt x="-110532" y="593194"/>
                  <a:pt x="64019" y="249451"/>
                  <a:pt x="508897" y="27012"/>
                </a:cubicBezTo>
                <a:cubicBezTo>
                  <a:pt x="611288" y="-24183"/>
                  <a:pt x="737497" y="14312"/>
                  <a:pt x="851797" y="7962"/>
                </a:cubicBezTo>
                <a:cubicBezTo>
                  <a:pt x="1203447" y="343628"/>
                  <a:pt x="1499764" y="404834"/>
                  <a:pt x="1175647" y="960462"/>
                </a:cubicBezTo>
                <a:cubicBezTo>
                  <a:pt x="1119769" y="1056253"/>
                  <a:pt x="972447" y="1049362"/>
                  <a:pt x="870847" y="1093812"/>
                </a:cubicBezTo>
                <a:cubicBezTo>
                  <a:pt x="712097" y="1074762"/>
                  <a:pt x="533704" y="1115489"/>
                  <a:pt x="394597" y="1036662"/>
                </a:cubicBezTo>
                <a:cubicBezTo>
                  <a:pt x="312467" y="990122"/>
                  <a:pt x="265029" y="857902"/>
                  <a:pt x="299347" y="769962"/>
                </a:cubicBezTo>
                <a:cubicBezTo>
                  <a:pt x="528872" y="181804"/>
                  <a:pt x="687597" y="257972"/>
                  <a:pt x="1175647" y="160362"/>
                </a:cubicBezTo>
                <a:cubicBezTo>
                  <a:pt x="1499289" y="349153"/>
                  <a:pt x="1978898" y="459254"/>
                  <a:pt x="1670947" y="1036662"/>
                </a:cubicBezTo>
                <a:cubicBezTo>
                  <a:pt x="1584082" y="1199533"/>
                  <a:pt x="1340747" y="1201762"/>
                  <a:pt x="1175647" y="1284312"/>
                </a:cubicBezTo>
                <a:cubicBezTo>
                  <a:pt x="1023247" y="1227162"/>
                  <a:pt x="787277" y="1260355"/>
                  <a:pt x="718447" y="1112862"/>
                </a:cubicBezTo>
                <a:cubicBezTo>
                  <a:pt x="521370" y="690555"/>
                  <a:pt x="1086127" y="681545"/>
                  <a:pt x="1232797" y="655662"/>
                </a:cubicBezTo>
                <a:cubicBezTo>
                  <a:pt x="1305003" y="695047"/>
                  <a:pt x="1589525" y="775389"/>
                  <a:pt x="1461397" y="960462"/>
                </a:cubicBezTo>
                <a:cubicBezTo>
                  <a:pt x="1423661" y="1014970"/>
                  <a:pt x="1334397" y="998562"/>
                  <a:pt x="1270897" y="1017612"/>
                </a:cubicBezTo>
                <a:cubicBezTo>
                  <a:pt x="1245497" y="954112"/>
                  <a:pt x="1162697" y="887556"/>
                  <a:pt x="1194697" y="827112"/>
                </a:cubicBezTo>
                <a:cubicBezTo>
                  <a:pt x="1276346" y="672886"/>
                  <a:pt x="1559831" y="684725"/>
                  <a:pt x="1689997" y="674712"/>
                </a:cubicBezTo>
                <a:cubicBezTo>
                  <a:pt x="2018375" y="711198"/>
                  <a:pt x="2228765" y="709882"/>
                  <a:pt x="1194697" y="922362"/>
                </a:cubicBezTo>
                <a:cubicBezTo>
                  <a:pt x="957600" y="971081"/>
                  <a:pt x="712097" y="960462"/>
                  <a:pt x="470797" y="979512"/>
                </a:cubicBezTo>
                <a:cubicBezTo>
                  <a:pt x="1193635" y="716662"/>
                  <a:pt x="1154792" y="663483"/>
                  <a:pt x="2032897" y="693762"/>
                </a:cubicBezTo>
                <a:cubicBezTo>
                  <a:pt x="2098235" y="696015"/>
                  <a:pt x="2147197" y="757262"/>
                  <a:pt x="2204347" y="789012"/>
                </a:cubicBezTo>
                <a:cubicBezTo>
                  <a:pt x="1797924" y="1032866"/>
                  <a:pt x="1973927" y="952478"/>
                  <a:pt x="966097" y="750912"/>
                </a:cubicBezTo>
                <a:cubicBezTo>
                  <a:pt x="840170" y="725727"/>
                  <a:pt x="1220097" y="712812"/>
                  <a:pt x="1347097" y="693762"/>
                </a:cubicBezTo>
                <a:cubicBezTo>
                  <a:pt x="1270897" y="687412"/>
                  <a:pt x="1193921" y="687283"/>
                  <a:pt x="1118497" y="674712"/>
                </a:cubicBezTo>
                <a:cubicBezTo>
                  <a:pt x="1041021" y="661799"/>
                  <a:pt x="816081" y="644404"/>
                  <a:pt x="889897" y="617562"/>
                </a:cubicBezTo>
                <a:cubicBezTo>
                  <a:pt x="1027284" y="567603"/>
                  <a:pt x="1181997" y="604862"/>
                  <a:pt x="1328047" y="598512"/>
                </a:cubicBezTo>
                <a:cubicBezTo>
                  <a:pt x="1906109" y="656318"/>
                  <a:pt x="1074732" y="560153"/>
                  <a:pt x="1156597" y="655662"/>
                </a:cubicBezTo>
                <a:cubicBezTo>
                  <a:pt x="1261956" y="778581"/>
                  <a:pt x="1474097" y="719162"/>
                  <a:pt x="1632847" y="750912"/>
                </a:cubicBezTo>
                <a:cubicBezTo>
                  <a:pt x="1524897" y="769962"/>
                  <a:pt x="1418336" y="800252"/>
                  <a:pt x="1308997" y="808062"/>
                </a:cubicBezTo>
                <a:cubicBezTo>
                  <a:pt x="1239037" y="813059"/>
                  <a:pt x="1164569" y="815061"/>
                  <a:pt x="1099447" y="789012"/>
                </a:cubicBezTo>
                <a:cubicBezTo>
                  <a:pt x="1061695" y="773911"/>
                  <a:pt x="982638" y="691732"/>
                  <a:pt x="1023247" y="693762"/>
                </a:cubicBezTo>
                <a:cubicBezTo>
                  <a:pt x="1180141" y="701607"/>
                  <a:pt x="1328047" y="769962"/>
                  <a:pt x="1480447" y="808062"/>
                </a:cubicBezTo>
                <a:cubicBezTo>
                  <a:pt x="1368827" y="817364"/>
                  <a:pt x="974998" y="869039"/>
                  <a:pt x="908947" y="769962"/>
                </a:cubicBezTo>
                <a:cubicBezTo>
                  <a:pt x="858515" y="694314"/>
                  <a:pt x="1086747" y="731862"/>
                  <a:pt x="1175647" y="712812"/>
                </a:cubicBezTo>
                <a:cubicBezTo>
                  <a:pt x="1150247" y="700112"/>
                  <a:pt x="1075096" y="660101"/>
                  <a:pt x="1099447" y="674712"/>
                </a:cubicBezTo>
                <a:cubicBezTo>
                  <a:pt x="1155508" y="708348"/>
                  <a:pt x="1210444" y="745070"/>
                  <a:pt x="1270897" y="769962"/>
                </a:cubicBezTo>
                <a:cubicBezTo>
                  <a:pt x="1319316" y="789899"/>
                  <a:pt x="1372497" y="795362"/>
                  <a:pt x="1423297" y="808062"/>
                </a:cubicBezTo>
                <a:cubicBezTo>
                  <a:pt x="1308997" y="814412"/>
                  <a:pt x="1193316" y="845932"/>
                  <a:pt x="1080397" y="827112"/>
                </a:cubicBezTo>
                <a:cubicBezTo>
                  <a:pt x="1038379" y="820109"/>
                  <a:pt x="1169938" y="804625"/>
                  <a:pt x="1194697" y="769962"/>
                </a:cubicBezTo>
                <a:cubicBezTo>
                  <a:pt x="1209915" y="748657"/>
                  <a:pt x="1198534" y="706477"/>
                  <a:pt x="1175647" y="693762"/>
                </a:cubicBezTo>
                <a:cubicBezTo>
                  <a:pt x="1130894" y="668899"/>
                  <a:pt x="1074047" y="681062"/>
                  <a:pt x="1023247" y="674712"/>
                </a:cubicBezTo>
                <a:cubicBezTo>
                  <a:pt x="1035169" y="673860"/>
                  <a:pt x="1712264" y="591273"/>
                  <a:pt x="1632847" y="769962"/>
                </a:cubicBezTo>
                <a:cubicBezTo>
                  <a:pt x="1575584" y="898803"/>
                  <a:pt x="1353447" y="808062"/>
                  <a:pt x="1213747" y="827112"/>
                </a:cubicBezTo>
                <a:cubicBezTo>
                  <a:pt x="1150247" y="820762"/>
                  <a:pt x="1085824" y="820577"/>
                  <a:pt x="1023247" y="808062"/>
                </a:cubicBezTo>
                <a:cubicBezTo>
                  <a:pt x="989715" y="801356"/>
                  <a:pt x="893831" y="771386"/>
                  <a:pt x="927997" y="769962"/>
                </a:cubicBezTo>
                <a:cubicBezTo>
                  <a:pt x="1112097" y="762291"/>
                  <a:pt x="1296624" y="776335"/>
                  <a:pt x="1480447" y="789012"/>
                </a:cubicBezTo>
                <a:cubicBezTo>
                  <a:pt x="1486782" y="789449"/>
                  <a:pt x="1480447" y="801712"/>
                  <a:pt x="1480447" y="808062"/>
                </a:cubicBezTo>
              </a:path>
            </a:pathLst>
          </a:custGeom>
        </p:spPr>
        <p:style>
          <a:lnRef idx="1">
            <a:schemeClr val="dk1"/>
          </a:lnRef>
          <a:fillRef idx="0">
            <a:schemeClr val="dk1"/>
          </a:fillRef>
          <a:effectRef idx="0">
            <a:schemeClr val="dk1"/>
          </a:effectRef>
          <a:fontRef idx="minor">
            <a:schemeClr val="tx1"/>
          </a:fontRef>
        </p:style>
        <p:txBody>
          <a:bodyPr rtlCol="0" anchor="ctr"/>
          <a:lstStyle/>
          <a:p>
            <a:pPr algn="ctr"/>
            <a:endParaRPr lang="en-GB">
              <a:ln>
                <a:solidFill>
                  <a:schemeClr val="tx1"/>
                </a:solidFill>
              </a:ln>
            </a:endParaRPr>
          </a:p>
        </p:txBody>
      </p:sp>
    </p:spTree>
    <p:extLst>
      <p:ext uri="{BB962C8B-B14F-4D97-AF65-F5344CB8AC3E}">
        <p14:creationId xmlns:p14="http://schemas.microsoft.com/office/powerpoint/2010/main" val="22825249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ube with containers to allow rocking">
            <a:extLst>
              <a:ext uri="{FF2B5EF4-FFF2-40B4-BE49-F238E27FC236}">
                <a16:creationId xmlns:a16="http://schemas.microsoft.com/office/drawing/2014/main" id="{B2515F50-8D99-41AF-AA1C-B267CB897219}"/>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7308" b="17456"/>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181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Affordance theory (Gibson, 1966)</a:t>
            </a:r>
          </a:p>
        </p:txBody>
      </p:sp>
      <p:sp>
        <p:nvSpPr>
          <p:cNvPr id="3" name="Content Placeholder 2"/>
          <p:cNvSpPr>
            <a:spLocks noGrp="1"/>
          </p:cNvSpPr>
          <p:nvPr>
            <p:ph sz="half" idx="1"/>
          </p:nvPr>
        </p:nvSpPr>
        <p:spPr>
          <a:xfrm>
            <a:off x="838200" y="1430594"/>
            <a:ext cx="9257270" cy="4746369"/>
          </a:xfrm>
        </p:spPr>
        <p:txBody>
          <a:bodyPr/>
          <a:lstStyle/>
          <a:p>
            <a:pPr marL="0" indent="0">
              <a:buNone/>
            </a:pPr>
            <a:r>
              <a:rPr lang="en-GB" dirty="0"/>
              <a:t>‘Affordance theory states that the world is perceived not only in terms of object shapes and spatial relationships but also in terms of object possibilities for action (affordances) — perception drives action’.</a:t>
            </a:r>
          </a:p>
          <a:p>
            <a:pPr marL="0" indent="0">
              <a:buNone/>
            </a:pPr>
            <a:endParaRPr lang="en-GB" sz="4000" dirty="0"/>
          </a:p>
          <a:p>
            <a:pPr marL="0" indent="0">
              <a:buNone/>
            </a:pPr>
            <a:r>
              <a:rPr lang="en-GB" sz="4000" dirty="0"/>
              <a:t>Beth </a:t>
            </a:r>
            <a:r>
              <a:rPr lang="en-GB" sz="4000" dirty="0" err="1"/>
              <a:t>allai</a:t>
            </a:r>
            <a:r>
              <a:rPr lang="en-GB" sz="4000" dirty="0"/>
              <a:t> darn o </a:t>
            </a:r>
            <a:r>
              <a:rPr lang="en-GB" sz="4000" dirty="0" err="1"/>
              <a:t>bren</a:t>
            </a:r>
            <a:r>
              <a:rPr lang="en-GB" sz="4000" dirty="0"/>
              <a:t> </a:t>
            </a:r>
            <a:r>
              <a:rPr lang="en-GB" sz="4000" dirty="0" err="1"/>
              <a:t>fod</a:t>
            </a:r>
            <a:r>
              <a:rPr lang="en-GB" sz="4000" dirty="0"/>
              <a:t> </a:t>
            </a:r>
            <a:r>
              <a:rPr lang="en-GB" sz="4000" dirty="0" err="1"/>
              <a:t>i</a:t>
            </a:r>
            <a:r>
              <a:rPr lang="en-GB" sz="4000" dirty="0"/>
              <a:t> </a:t>
            </a:r>
            <a:r>
              <a:rPr lang="en-GB" sz="4000" dirty="0" err="1"/>
              <a:t>blentyn</a:t>
            </a:r>
            <a:r>
              <a:rPr lang="en-GB" sz="4000" dirty="0"/>
              <a:t>?</a:t>
            </a:r>
          </a:p>
          <a:p>
            <a:pPr marL="0" indent="0">
              <a:buNone/>
            </a:pPr>
            <a:r>
              <a:rPr lang="en-GB" sz="4000" i="1" dirty="0">
                <a:solidFill>
                  <a:srgbClr val="0070C0"/>
                </a:solidFill>
              </a:rPr>
              <a:t>What might a plank of wood afford a child?</a:t>
            </a:r>
          </a:p>
          <a:p>
            <a:pPr marL="0" indent="0">
              <a:buNone/>
            </a:pPr>
            <a:endParaRPr lang="en-GB" dirty="0"/>
          </a:p>
        </p:txBody>
      </p:sp>
    </p:spTree>
    <p:extLst>
      <p:ext uri="{BB962C8B-B14F-4D97-AF65-F5344CB8AC3E}">
        <p14:creationId xmlns:p14="http://schemas.microsoft.com/office/powerpoint/2010/main" val="624726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t>Play Affordance </a:t>
            </a:r>
          </a:p>
        </p:txBody>
      </p:sp>
      <p:sp>
        <p:nvSpPr>
          <p:cNvPr id="5" name="Content Placeholder 4"/>
          <p:cNvSpPr>
            <a:spLocks noGrp="1"/>
          </p:cNvSpPr>
          <p:nvPr>
            <p:ph sz="half" idx="2"/>
          </p:nvPr>
        </p:nvSpPr>
        <p:spPr>
          <a:xfrm>
            <a:off x="838200" y="1917290"/>
            <a:ext cx="10515600" cy="4644147"/>
          </a:xfrm>
        </p:spPr>
        <p:txBody>
          <a:bodyPr>
            <a:normAutofit/>
          </a:bodyPr>
          <a:lstStyle/>
          <a:p>
            <a:pPr marL="0" indent="0">
              <a:buNone/>
            </a:pPr>
            <a:r>
              <a:rPr lang="en-GB" i="1" dirty="0">
                <a:solidFill>
                  <a:srgbClr val="0070C0"/>
                </a:solidFill>
              </a:rPr>
              <a:t>‘</a:t>
            </a:r>
            <a:r>
              <a:rPr lang="en-GB" i="1" dirty="0"/>
              <a:t>Play affordance is active, it is about experiencing – affordance arises through active detection, through sensing and acting at the same time. A toddler explores the affordance of blocks by mouthing them, stacking them and throwing them. Children are ‘affordance connoisseurs’, they naturally seek play experiences through intense interaction with their environments’.</a:t>
            </a:r>
          </a:p>
          <a:p>
            <a:pPr marL="0" indent="0">
              <a:buNone/>
            </a:pPr>
            <a:r>
              <a:rPr lang="en-GB" dirty="0"/>
              <a:t>(Early Years Education, 2016) </a:t>
            </a:r>
          </a:p>
        </p:txBody>
      </p:sp>
    </p:spTree>
    <p:extLst>
      <p:ext uri="{BB962C8B-B14F-4D97-AF65-F5344CB8AC3E}">
        <p14:creationId xmlns:p14="http://schemas.microsoft.com/office/powerpoint/2010/main" val="3525422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D3789-1FB2-4265-8D09-937EA539287F}"/>
              </a:ext>
            </a:extLst>
          </p:cNvPr>
          <p:cNvSpPr>
            <a:spLocks noGrp="1"/>
          </p:cNvSpPr>
          <p:nvPr>
            <p:ph type="title"/>
          </p:nvPr>
        </p:nvSpPr>
        <p:spPr>
          <a:xfrm>
            <a:off x="838200" y="365125"/>
            <a:ext cx="10953750" cy="1325563"/>
          </a:xfrm>
        </p:spPr>
        <p:txBody>
          <a:bodyPr>
            <a:noAutofit/>
          </a:bodyPr>
          <a:lstStyle/>
          <a:p>
            <a:br>
              <a:rPr lang="cy-GB" sz="4800" dirty="0"/>
            </a:br>
            <a:br>
              <a:rPr lang="cy-GB" sz="4800" dirty="0"/>
            </a:br>
            <a:br>
              <a:rPr lang="cy-GB" sz="4800" dirty="0"/>
            </a:br>
            <a:br>
              <a:rPr lang="cy-GB" sz="4800" dirty="0"/>
            </a:br>
            <a:r>
              <a:rPr lang="cy-GB" sz="4800" dirty="0"/>
              <a:t>Ystyriwch rôl yr oedolyn yn cynnig amgylcheddau gyda ‘</a:t>
            </a:r>
            <a:r>
              <a:rPr lang="cy-GB" sz="4800" dirty="0" err="1"/>
              <a:t>affordance</a:t>
            </a:r>
            <a:r>
              <a:rPr lang="cy-GB" sz="4800" dirty="0"/>
              <a:t>’ uchel?</a:t>
            </a:r>
            <a:br>
              <a:rPr lang="cy-GB" sz="4800" dirty="0"/>
            </a:br>
            <a:r>
              <a:rPr lang="en-GB" sz="4800" i="1" dirty="0">
                <a:solidFill>
                  <a:srgbClr val="0070C0"/>
                </a:solidFill>
              </a:rPr>
              <a:t>Consider the role of the adult in providing high affordance </a:t>
            </a:r>
            <a:r>
              <a:rPr lang="en-GB" sz="4800" dirty="0">
                <a:solidFill>
                  <a:srgbClr val="0070C0"/>
                </a:solidFill>
              </a:rPr>
              <a:t>environments?</a:t>
            </a:r>
          </a:p>
        </p:txBody>
      </p:sp>
      <p:sp>
        <p:nvSpPr>
          <p:cNvPr id="3" name="Content Placeholder 2">
            <a:extLst>
              <a:ext uri="{FF2B5EF4-FFF2-40B4-BE49-F238E27FC236}">
                <a16:creationId xmlns:a16="http://schemas.microsoft.com/office/drawing/2014/main" id="{6B770D4A-DC91-4FDD-9C24-9D3A40B2D92F}"/>
              </a:ext>
            </a:extLst>
          </p:cNvPr>
          <p:cNvSpPr>
            <a:spLocks noGrp="1"/>
          </p:cNvSpPr>
          <p:nvPr>
            <p:ph idx="1"/>
          </p:nvPr>
        </p:nvSpPr>
        <p:spPr>
          <a:xfrm>
            <a:off x="590550" y="4305299"/>
            <a:ext cx="10515600" cy="2187575"/>
          </a:xfrm>
        </p:spPr>
        <p:txBody>
          <a:bodyPr/>
          <a:lstStyle/>
          <a:p>
            <a:pPr marL="0" indent="0">
              <a:buNone/>
            </a:pPr>
            <a:endParaRPr lang="en-GB" dirty="0"/>
          </a:p>
        </p:txBody>
      </p:sp>
    </p:spTree>
    <p:extLst>
      <p:ext uri="{BB962C8B-B14F-4D97-AF65-F5344CB8AC3E}">
        <p14:creationId xmlns:p14="http://schemas.microsoft.com/office/powerpoint/2010/main" val="16839878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rotWithShape="1">
          <a:blip r:embed="rId3"/>
          <a:srcRect l="1887" r="15720"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p:cNvSpPr>
            <a:spLocks noGrp="1"/>
          </p:cNvSpPr>
          <p:nvPr>
            <p:ph type="title"/>
          </p:nvPr>
        </p:nvSpPr>
        <p:spPr>
          <a:xfrm>
            <a:off x="477981" y="3278323"/>
            <a:ext cx="4023360" cy="1208141"/>
          </a:xfrm>
        </p:spPr>
        <p:txBody>
          <a:bodyPr vert="horz" lIns="91440" tIns="45720" rIns="91440" bIns="45720" rtlCol="0" anchor="b">
            <a:normAutofit fontScale="90000"/>
          </a:bodyPr>
          <a:lstStyle/>
          <a:p>
            <a:br>
              <a:rPr lang="en-US" dirty="0"/>
            </a:br>
            <a:br>
              <a:rPr lang="en-US" dirty="0"/>
            </a:br>
            <a:r>
              <a:rPr lang="en-US" sz="5300" dirty="0"/>
              <a:t>Affordance</a:t>
            </a:r>
            <a:r>
              <a:rPr lang="en-US" sz="5300" i="1" dirty="0"/>
              <a:t>?</a:t>
            </a:r>
            <a:br>
              <a:rPr lang="en-US" sz="5300" i="1" dirty="0"/>
            </a:br>
            <a:r>
              <a:rPr lang="en-US" sz="5300" i="1" dirty="0"/>
              <a:t>Loose Parts?</a:t>
            </a:r>
            <a:br>
              <a:rPr lang="en-US" sz="5300" i="1" dirty="0"/>
            </a:br>
            <a:r>
              <a:rPr lang="en-US" sz="5300" i="1" dirty="0"/>
              <a:t>Mathematics and Science?</a:t>
            </a:r>
            <a:br>
              <a:rPr lang="en-US" sz="5300" i="1" dirty="0"/>
            </a:br>
            <a:br>
              <a:rPr lang="en-US" i="1" dirty="0"/>
            </a:br>
            <a:endParaRPr lang="en-US" i="1" dirty="0"/>
          </a:p>
        </p:txBody>
      </p:sp>
      <p:sp>
        <p:nvSpPr>
          <p:cNvPr id="4" name="Content Placeholder 3"/>
          <p:cNvSpPr>
            <a:spLocks noGrp="1"/>
          </p:cNvSpPr>
          <p:nvPr>
            <p:ph sz="half" idx="2"/>
          </p:nvPr>
        </p:nvSpPr>
        <p:spPr>
          <a:xfrm>
            <a:off x="477981" y="4486464"/>
            <a:ext cx="3933306" cy="1208141"/>
          </a:xfrm>
        </p:spPr>
        <p:txBody>
          <a:bodyPr vert="horz" lIns="91440" tIns="45720" rIns="91440" bIns="45720" rtlCol="0">
            <a:normAutofit/>
          </a:bodyPr>
          <a:lstStyle/>
          <a:p>
            <a:pPr marL="0" indent="0">
              <a:buNone/>
            </a:pPr>
            <a:r>
              <a:rPr lang="en-US" sz="2400" dirty="0"/>
              <a:t>Image: </a:t>
            </a:r>
            <a:r>
              <a:rPr lang="en-US" sz="2400" dirty="0" err="1"/>
              <a:t>Newbeginningsatgrace</a:t>
            </a:r>
            <a:r>
              <a:rPr lang="en-US" sz="2400" dirty="0"/>
              <a:t>, 2017</a:t>
            </a:r>
          </a:p>
        </p:txBody>
      </p:sp>
    </p:spTree>
    <p:extLst>
      <p:ext uri="{BB962C8B-B14F-4D97-AF65-F5344CB8AC3E}">
        <p14:creationId xmlns:p14="http://schemas.microsoft.com/office/powerpoint/2010/main" val="96852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371061"/>
            <a:ext cx="3807187" cy="2591217"/>
          </a:xfrm>
        </p:spPr>
        <p:txBody>
          <a:bodyPr vert="horz" lIns="91440" tIns="45720" rIns="91440" bIns="45720" rtlCol="0" anchor="ctr">
            <a:noAutofit/>
          </a:bodyPr>
          <a:lstStyle/>
          <a:p>
            <a:br>
              <a:rPr lang="en-US" sz="4800" dirty="0"/>
            </a:br>
            <a:r>
              <a:rPr lang="en-US" sz="4800" dirty="0"/>
              <a:t>Affordance?</a:t>
            </a:r>
            <a:br>
              <a:rPr lang="en-US" sz="4800" dirty="0"/>
            </a:br>
            <a:r>
              <a:rPr lang="en-US" sz="4800" dirty="0"/>
              <a:t>Loose parts?</a:t>
            </a:r>
            <a:br>
              <a:rPr lang="en-US" sz="4800" dirty="0"/>
            </a:br>
            <a:r>
              <a:rPr lang="en-US" sz="4800" dirty="0"/>
              <a:t>Mathematics and Science?</a:t>
            </a:r>
          </a:p>
        </p:txBody>
      </p:sp>
      <p:sp>
        <p:nvSpPr>
          <p:cNvPr id="4" name="Content Placeholder 3"/>
          <p:cNvSpPr>
            <a:spLocks noGrp="1"/>
          </p:cNvSpPr>
          <p:nvPr>
            <p:ph sz="half" idx="2"/>
          </p:nvPr>
        </p:nvSpPr>
        <p:spPr>
          <a:xfrm>
            <a:off x="693560" y="3591232"/>
            <a:ext cx="3951826" cy="2676520"/>
          </a:xfrm>
        </p:spPr>
        <p:txBody>
          <a:bodyPr vert="horz" lIns="91440" tIns="45720" rIns="91440" bIns="45720" rtlCol="0">
            <a:normAutofit/>
          </a:bodyPr>
          <a:lstStyle/>
          <a:p>
            <a:r>
              <a:rPr lang="en-US" sz="2400" dirty="0"/>
              <a:t>Image:  The Imagination Tree, 2017</a:t>
            </a:r>
          </a:p>
        </p:txBody>
      </p:sp>
      <p:pic>
        <p:nvPicPr>
          <p:cNvPr id="7" name="Content Placeholder 6"/>
          <p:cNvPicPr>
            <a:picLocks noGrp="1" noChangeAspect="1"/>
          </p:cNvPicPr>
          <p:nvPr>
            <p:ph sz="half" idx="1"/>
          </p:nvPr>
        </p:nvPicPr>
        <p:blipFill rotWithShape="1">
          <a:blip r:embed="rId3"/>
          <a:srcRect t="9254" b="505"/>
          <a:stretch/>
        </p:blipFill>
        <p:spPr>
          <a:xfrm>
            <a:off x="5010386" y="10"/>
            <a:ext cx="7181613" cy="6857990"/>
          </a:xfrm>
          <a:prstGeom prst="rect">
            <a:avLst/>
          </a:prstGeom>
          <a:effectLst/>
        </p:spPr>
      </p:pic>
    </p:spTree>
    <p:extLst>
      <p:ext uri="{BB962C8B-B14F-4D97-AF65-F5344CB8AC3E}">
        <p14:creationId xmlns:p14="http://schemas.microsoft.com/office/powerpoint/2010/main" val="18274105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548464"/>
            <a:ext cx="3807187" cy="2228074"/>
          </a:xfrm>
        </p:spPr>
        <p:txBody>
          <a:bodyPr vert="horz" lIns="91440" tIns="45720" rIns="91440" bIns="45720" rtlCol="0" anchor="ctr">
            <a:noAutofit/>
          </a:bodyPr>
          <a:lstStyle/>
          <a:p>
            <a:br>
              <a:rPr lang="en-US" sz="4800" dirty="0"/>
            </a:br>
            <a:br>
              <a:rPr lang="en-US" sz="4800" dirty="0"/>
            </a:br>
            <a:r>
              <a:rPr lang="en-US" sz="4800" dirty="0"/>
              <a:t>Affordance</a:t>
            </a:r>
            <a:r>
              <a:rPr lang="en-US" sz="4800" i="1" dirty="0"/>
              <a:t>?</a:t>
            </a:r>
            <a:br>
              <a:rPr lang="en-US" sz="4800" i="1" dirty="0"/>
            </a:br>
            <a:r>
              <a:rPr lang="en-US" sz="4800" i="1" dirty="0"/>
              <a:t>Loose Parts?</a:t>
            </a:r>
            <a:br>
              <a:rPr lang="en-US" sz="4800" i="1" dirty="0"/>
            </a:br>
            <a:r>
              <a:rPr lang="en-US" sz="4800" i="1" dirty="0"/>
              <a:t>Mathematics and Science?</a:t>
            </a:r>
            <a:br>
              <a:rPr lang="en-US" sz="4800" i="1" dirty="0"/>
            </a:br>
            <a:endParaRPr lang="en-US" sz="4800" i="1" dirty="0"/>
          </a:p>
        </p:txBody>
      </p:sp>
      <p:sp>
        <p:nvSpPr>
          <p:cNvPr id="4" name="Content Placeholder 3"/>
          <p:cNvSpPr>
            <a:spLocks noGrp="1"/>
          </p:cNvSpPr>
          <p:nvPr>
            <p:ph sz="half" idx="2"/>
          </p:nvPr>
        </p:nvSpPr>
        <p:spPr>
          <a:xfrm>
            <a:off x="605480" y="4081463"/>
            <a:ext cx="3799425" cy="3143241"/>
          </a:xfrm>
        </p:spPr>
        <p:txBody>
          <a:bodyPr vert="horz" lIns="91440" tIns="45720" rIns="91440" bIns="45720" rtlCol="0">
            <a:normAutofit/>
          </a:bodyPr>
          <a:lstStyle/>
          <a:p>
            <a:r>
              <a:rPr lang="en-US" sz="2400" dirty="0"/>
              <a:t>Image:  Pinterest, 2017</a:t>
            </a:r>
          </a:p>
          <a:p>
            <a:pPr marL="0"/>
            <a:endParaRPr lang="en-US" sz="2000" dirty="0"/>
          </a:p>
        </p:txBody>
      </p:sp>
      <p:pic>
        <p:nvPicPr>
          <p:cNvPr id="5" name="Content Placeholder 4"/>
          <p:cNvPicPr>
            <a:picLocks noGrp="1" noChangeAspect="1"/>
          </p:cNvPicPr>
          <p:nvPr>
            <p:ph sz="half" idx="1"/>
          </p:nvPr>
        </p:nvPicPr>
        <p:blipFill rotWithShape="1">
          <a:blip r:embed="rId3"/>
          <a:srcRect l="5426" r="15651" b="1"/>
          <a:stretch/>
        </p:blipFill>
        <p:spPr>
          <a:xfrm>
            <a:off x="5010386" y="10"/>
            <a:ext cx="7181613" cy="6857990"/>
          </a:xfrm>
          <a:prstGeom prst="rect">
            <a:avLst/>
          </a:prstGeom>
          <a:effectLst/>
        </p:spPr>
      </p:pic>
      <p:sp>
        <p:nvSpPr>
          <p:cNvPr id="3" name="AutoShape 2" descr="Image preview">
            <a:extLst>
              <a:ext uri="{FF2B5EF4-FFF2-40B4-BE49-F238E27FC236}">
                <a16:creationId xmlns:a16="http://schemas.microsoft.com/office/drawing/2014/main" id="{675921F2-EE56-4F56-9589-86CC0B92BA6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latin typeface="Arial" panose="020B0604020202020204" pitchFamily="34" charset="0"/>
            </a:endParaRPr>
          </a:p>
        </p:txBody>
      </p:sp>
    </p:spTree>
    <p:extLst>
      <p:ext uri="{BB962C8B-B14F-4D97-AF65-F5344CB8AC3E}">
        <p14:creationId xmlns:p14="http://schemas.microsoft.com/office/powerpoint/2010/main" val="675866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58387-998E-41AD-8EB7-A3B897AE1216}"/>
              </a:ext>
            </a:extLst>
          </p:cNvPr>
          <p:cNvSpPr>
            <a:spLocks noGrp="1"/>
          </p:cNvSpPr>
          <p:nvPr>
            <p:ph type="title"/>
          </p:nvPr>
        </p:nvSpPr>
        <p:spPr/>
        <p:txBody>
          <a:bodyPr>
            <a:noAutofit/>
          </a:bodyPr>
          <a:lstStyle/>
          <a:p>
            <a:r>
              <a:rPr lang="en-GB" sz="4800" dirty="0" err="1"/>
              <a:t>Gwyliwch</a:t>
            </a:r>
            <a:r>
              <a:rPr lang="en-GB" sz="4800" dirty="0"/>
              <a:t> a </a:t>
            </a:r>
            <a:r>
              <a:rPr lang="en-GB" sz="4800" dirty="0" err="1"/>
              <a:t>thrafodwch</a:t>
            </a:r>
            <a:r>
              <a:rPr lang="en-GB" sz="4800" dirty="0"/>
              <a:t> </a:t>
            </a:r>
            <a:br>
              <a:rPr lang="en-GB" sz="4800" dirty="0"/>
            </a:br>
            <a:r>
              <a:rPr lang="en-GB" sz="4800" i="1" dirty="0">
                <a:solidFill>
                  <a:srgbClr val="0070C0"/>
                </a:solidFill>
              </a:rPr>
              <a:t>Watch and discuss</a:t>
            </a:r>
          </a:p>
        </p:txBody>
      </p:sp>
      <p:sp>
        <p:nvSpPr>
          <p:cNvPr id="3" name="Content Placeholder 2">
            <a:extLst>
              <a:ext uri="{FF2B5EF4-FFF2-40B4-BE49-F238E27FC236}">
                <a16:creationId xmlns:a16="http://schemas.microsoft.com/office/drawing/2014/main" id="{A79C35C8-68ED-487A-9AAF-EFAD9FBFF5AA}"/>
              </a:ext>
            </a:extLst>
          </p:cNvPr>
          <p:cNvSpPr>
            <a:spLocks noGrp="1"/>
          </p:cNvSpPr>
          <p:nvPr>
            <p:ph idx="1"/>
          </p:nvPr>
        </p:nvSpPr>
        <p:spPr/>
        <p:txBody>
          <a:bodyPr/>
          <a:lstStyle/>
          <a:p>
            <a:r>
              <a:rPr lang="en-GB" dirty="0">
                <a:hlinkClick r:id="rId3"/>
              </a:rPr>
              <a:t>Link to video by Siren Introduction to the importance of the outdoors</a:t>
            </a:r>
            <a:endParaRPr lang="en-GB" dirty="0"/>
          </a:p>
          <a:p>
            <a:endParaRPr lang="en-GB" dirty="0"/>
          </a:p>
        </p:txBody>
      </p:sp>
    </p:spTree>
    <p:extLst>
      <p:ext uri="{BB962C8B-B14F-4D97-AF65-F5344CB8AC3E}">
        <p14:creationId xmlns:p14="http://schemas.microsoft.com/office/powerpoint/2010/main" val="26182371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ED34F-F18D-4AC3-94E6-D11E6F57DD7A}"/>
              </a:ext>
            </a:extLst>
          </p:cNvPr>
          <p:cNvSpPr>
            <a:spLocks noGrp="1"/>
          </p:cNvSpPr>
          <p:nvPr>
            <p:ph type="title"/>
          </p:nvPr>
        </p:nvSpPr>
        <p:spPr>
          <a:xfrm>
            <a:off x="762000" y="460375"/>
            <a:ext cx="11036710" cy="1520825"/>
          </a:xfrm>
        </p:spPr>
        <p:txBody>
          <a:bodyPr>
            <a:noAutofit/>
          </a:bodyPr>
          <a:lstStyle/>
          <a:p>
            <a:br>
              <a:rPr lang="en-GB" sz="4800" dirty="0"/>
            </a:br>
            <a:r>
              <a:rPr lang="en-GB" sz="4800" dirty="0" err="1"/>
              <a:t>Damcaniaeth</a:t>
            </a:r>
            <a:r>
              <a:rPr lang="en-GB" sz="4800" dirty="0"/>
              <a:t>- </a:t>
            </a:r>
            <a:r>
              <a:rPr lang="en-GB" sz="4800" dirty="0" err="1"/>
              <a:t>syniad</a:t>
            </a:r>
            <a:r>
              <a:rPr lang="en-GB" sz="4800" dirty="0"/>
              <a:t> neu set o </a:t>
            </a:r>
            <a:r>
              <a:rPr lang="en-GB" sz="4800" dirty="0" err="1"/>
              <a:t>syniadau</a:t>
            </a:r>
            <a:r>
              <a:rPr lang="en-GB" sz="4800" dirty="0"/>
              <a:t> </a:t>
            </a:r>
            <a:r>
              <a:rPr lang="en-GB" sz="4800" dirty="0" err="1"/>
              <a:t>sydd</a:t>
            </a:r>
            <a:r>
              <a:rPr lang="en-GB" sz="4800" dirty="0"/>
              <a:t> </a:t>
            </a:r>
            <a:r>
              <a:rPr lang="en-GB" sz="4800" dirty="0" err="1"/>
              <a:t>â'r</a:t>
            </a:r>
            <a:r>
              <a:rPr lang="en-GB" sz="4800" dirty="0"/>
              <a:t> </a:t>
            </a:r>
            <a:r>
              <a:rPr lang="en-GB" sz="4800" dirty="0" err="1"/>
              <a:t>bwriad</a:t>
            </a:r>
            <a:r>
              <a:rPr lang="en-GB" sz="4800" dirty="0"/>
              <a:t> o </a:t>
            </a:r>
            <a:r>
              <a:rPr lang="en-GB" sz="4800" dirty="0" err="1"/>
              <a:t>esbonio</a:t>
            </a:r>
            <a:r>
              <a:rPr lang="en-GB" sz="4800" dirty="0"/>
              <a:t> </a:t>
            </a:r>
            <a:r>
              <a:rPr lang="en-GB" sz="4800" dirty="0" err="1"/>
              <a:t>ffeithiau</a:t>
            </a:r>
            <a:r>
              <a:rPr lang="en-GB" sz="4800" dirty="0"/>
              <a:t> neu </a:t>
            </a:r>
            <a:r>
              <a:rPr lang="en-GB" sz="4800" dirty="0" err="1"/>
              <a:t>ddigwyddiadau</a:t>
            </a:r>
            <a:r>
              <a:rPr lang="en-GB" sz="4800" dirty="0"/>
              <a:t>.</a:t>
            </a:r>
            <a:br>
              <a:rPr lang="en-GB" sz="4800" dirty="0"/>
            </a:br>
            <a:endParaRPr lang="en-GB" sz="4800" i="1" dirty="0">
              <a:solidFill>
                <a:schemeClr val="accent1"/>
              </a:solidFill>
            </a:endParaRPr>
          </a:p>
        </p:txBody>
      </p:sp>
      <p:sp>
        <p:nvSpPr>
          <p:cNvPr id="3" name="Content Placeholder 2">
            <a:extLst>
              <a:ext uri="{FF2B5EF4-FFF2-40B4-BE49-F238E27FC236}">
                <a16:creationId xmlns:a16="http://schemas.microsoft.com/office/drawing/2014/main" id="{018684D5-F700-4498-8792-B8595A3C48B4}"/>
              </a:ext>
            </a:extLst>
          </p:cNvPr>
          <p:cNvSpPr>
            <a:spLocks noGrp="1"/>
          </p:cNvSpPr>
          <p:nvPr>
            <p:ph sz="half" idx="1"/>
          </p:nvPr>
        </p:nvSpPr>
        <p:spPr>
          <a:xfrm>
            <a:off x="838200" y="2209799"/>
            <a:ext cx="9963150" cy="3967163"/>
          </a:xfrm>
        </p:spPr>
        <p:txBody>
          <a:bodyPr>
            <a:normAutofit/>
          </a:bodyPr>
          <a:lstStyle/>
          <a:p>
            <a:pPr marL="0" indent="0">
              <a:buNone/>
            </a:pPr>
            <a:r>
              <a:rPr lang="en-GB" dirty="0" err="1"/>
              <a:t>Adeileddwyr</a:t>
            </a:r>
            <a:r>
              <a:rPr lang="en-GB" dirty="0"/>
              <a:t> - </a:t>
            </a:r>
          </a:p>
          <a:p>
            <a:r>
              <a:rPr lang="en-GB" dirty="0"/>
              <a:t>Piaget, Vygotsky, Bruner- </a:t>
            </a:r>
            <a:r>
              <a:rPr lang="en-GB" dirty="0" err="1"/>
              <a:t>rydym</a:t>
            </a:r>
            <a:r>
              <a:rPr lang="en-GB" dirty="0"/>
              <a:t> </a:t>
            </a:r>
            <a:r>
              <a:rPr lang="en-GB" dirty="0" err="1"/>
              <a:t>yn</a:t>
            </a:r>
            <a:r>
              <a:rPr lang="en-GB" dirty="0"/>
              <a:t> </a:t>
            </a:r>
            <a:r>
              <a:rPr lang="en-GB" dirty="0" err="1"/>
              <a:t>adeiladu</a:t>
            </a:r>
            <a:r>
              <a:rPr lang="en-GB" dirty="0"/>
              <a:t> </a:t>
            </a:r>
            <a:r>
              <a:rPr lang="en-GB" dirty="0" err="1"/>
              <a:t>ein</a:t>
            </a:r>
            <a:r>
              <a:rPr lang="en-GB" dirty="0"/>
              <a:t> </a:t>
            </a:r>
            <a:r>
              <a:rPr lang="en-GB" dirty="0" err="1"/>
              <a:t>gwybodaeth</a:t>
            </a:r>
            <a:r>
              <a:rPr lang="en-GB" dirty="0"/>
              <a:t> </a:t>
            </a:r>
            <a:r>
              <a:rPr lang="en-GB" dirty="0" err="1"/>
              <a:t>ein</a:t>
            </a:r>
            <a:r>
              <a:rPr lang="en-GB" dirty="0"/>
              <a:t> </a:t>
            </a:r>
            <a:r>
              <a:rPr lang="en-GB" dirty="0" err="1"/>
              <a:t>hunain</a:t>
            </a:r>
            <a:endParaRPr lang="en-GB" dirty="0"/>
          </a:p>
          <a:p>
            <a:r>
              <a:rPr lang="en-GB" dirty="0" err="1"/>
              <a:t>Dysgu</a:t>
            </a:r>
            <a:r>
              <a:rPr lang="en-GB" dirty="0"/>
              <a:t> </a:t>
            </a:r>
            <a:r>
              <a:rPr lang="en-GB" dirty="0" err="1"/>
              <a:t>gweithredol</a:t>
            </a:r>
            <a:r>
              <a:rPr lang="en-GB" dirty="0"/>
              <a:t> o </a:t>
            </a:r>
            <a:r>
              <a:rPr lang="en-GB" dirty="0" err="1"/>
              <a:t>gyd-destunau</a:t>
            </a:r>
            <a:r>
              <a:rPr lang="en-GB" dirty="0"/>
              <a:t> go </a:t>
            </a:r>
            <a:r>
              <a:rPr lang="en-GB" dirty="0" err="1"/>
              <a:t>iawn</a:t>
            </a:r>
            <a:r>
              <a:rPr lang="en-GB" dirty="0"/>
              <a:t>.</a:t>
            </a:r>
          </a:p>
          <a:p>
            <a:r>
              <a:rPr lang="en-GB" dirty="0" err="1"/>
              <a:t>Amgylchedd</a:t>
            </a:r>
            <a:r>
              <a:rPr lang="en-GB" dirty="0"/>
              <a:t> a </a:t>
            </a:r>
            <a:r>
              <a:rPr lang="en-GB" dirty="0" err="1"/>
              <a:t>bwysleisiwyd</a:t>
            </a:r>
            <a:r>
              <a:rPr lang="en-GB" dirty="0"/>
              <a:t> </a:t>
            </a:r>
            <a:r>
              <a:rPr lang="en-GB" dirty="0" err="1"/>
              <a:t>gan</a:t>
            </a:r>
            <a:r>
              <a:rPr lang="en-GB" dirty="0"/>
              <a:t> Piaget</a:t>
            </a:r>
          </a:p>
          <a:p>
            <a:r>
              <a:rPr lang="en-GB" dirty="0" err="1"/>
              <a:t>Roedd</a:t>
            </a:r>
            <a:r>
              <a:rPr lang="en-GB" dirty="0"/>
              <a:t> Vygotsky a Bruner </a:t>
            </a:r>
            <a:r>
              <a:rPr lang="en-GB" dirty="0" err="1"/>
              <a:t>yn</a:t>
            </a:r>
            <a:r>
              <a:rPr lang="en-GB" dirty="0"/>
              <a:t> </a:t>
            </a:r>
            <a:r>
              <a:rPr lang="en-GB" dirty="0" err="1"/>
              <a:t>cynnwys</a:t>
            </a:r>
            <a:r>
              <a:rPr lang="en-GB" dirty="0"/>
              <a:t> </a:t>
            </a:r>
            <a:r>
              <a:rPr lang="en-GB" dirty="0" err="1"/>
              <a:t>pwyslais</a:t>
            </a:r>
            <a:r>
              <a:rPr lang="en-GB" dirty="0"/>
              <a:t> </a:t>
            </a:r>
            <a:r>
              <a:rPr lang="en-GB" dirty="0" err="1"/>
              <a:t>ar</a:t>
            </a:r>
            <a:r>
              <a:rPr lang="en-GB" dirty="0"/>
              <a:t> </a:t>
            </a:r>
            <a:r>
              <a:rPr lang="en-GB" dirty="0" err="1"/>
              <a:t>gyd-destunau</a:t>
            </a:r>
            <a:r>
              <a:rPr lang="en-GB" dirty="0"/>
              <a:t> </a:t>
            </a:r>
            <a:r>
              <a:rPr lang="en-GB" dirty="0" err="1"/>
              <a:t>cymdeithasol</a:t>
            </a:r>
            <a:r>
              <a:rPr lang="en-GB" dirty="0"/>
              <a:t> ac </a:t>
            </a:r>
            <a:r>
              <a:rPr lang="en-GB" dirty="0" err="1"/>
              <a:t>iaith</a:t>
            </a:r>
            <a:r>
              <a:rPr lang="en-GB" dirty="0"/>
              <a:t> </a:t>
            </a:r>
            <a:r>
              <a:rPr lang="en-GB" dirty="0" err="1"/>
              <a:t>hefyd</a:t>
            </a:r>
            <a:r>
              <a:rPr lang="en-GB" dirty="0"/>
              <a:t>.</a:t>
            </a:r>
          </a:p>
          <a:p>
            <a:pPr marL="0" indent="0">
              <a:buNone/>
            </a:pPr>
            <a:endParaRPr lang="en-GB" dirty="0"/>
          </a:p>
        </p:txBody>
      </p:sp>
    </p:spTree>
    <p:extLst>
      <p:ext uri="{BB962C8B-B14F-4D97-AF65-F5344CB8AC3E}">
        <p14:creationId xmlns:p14="http://schemas.microsoft.com/office/powerpoint/2010/main" val="30093888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ED34F-F18D-4AC3-94E6-D11E6F57DD7A}"/>
              </a:ext>
            </a:extLst>
          </p:cNvPr>
          <p:cNvSpPr>
            <a:spLocks noGrp="1"/>
          </p:cNvSpPr>
          <p:nvPr>
            <p:ph type="title"/>
          </p:nvPr>
        </p:nvSpPr>
        <p:spPr>
          <a:xfrm>
            <a:off x="762000" y="460375"/>
            <a:ext cx="10515600" cy="1325563"/>
          </a:xfrm>
        </p:spPr>
        <p:txBody>
          <a:bodyPr>
            <a:noAutofit/>
          </a:bodyPr>
          <a:lstStyle/>
          <a:p>
            <a:r>
              <a:rPr lang="en-GB" sz="4800" i="1" dirty="0">
                <a:solidFill>
                  <a:srgbClr val="0070C0"/>
                </a:solidFill>
              </a:rPr>
              <a:t>Theory-</a:t>
            </a:r>
            <a:r>
              <a:rPr lang="en-GB" sz="4800" b="1" i="1" dirty="0">
                <a:solidFill>
                  <a:srgbClr val="0070C0"/>
                </a:solidFill>
                <a:effectLst/>
                <a:latin typeface="Roboto" panose="02000000000000000000" pitchFamily="2" charset="0"/>
              </a:rPr>
              <a:t> </a:t>
            </a:r>
            <a:r>
              <a:rPr lang="en-GB" sz="4800" i="1" dirty="0">
                <a:solidFill>
                  <a:srgbClr val="0070C0"/>
                </a:solidFill>
                <a:effectLst/>
                <a:latin typeface="Roboto" panose="02000000000000000000" pitchFamily="2" charset="0"/>
              </a:rPr>
              <a:t>an idea or set of ideas that is intended to explain facts or events</a:t>
            </a:r>
            <a:r>
              <a:rPr lang="en-GB" sz="4800" b="1" i="1" dirty="0">
                <a:solidFill>
                  <a:srgbClr val="0070C0"/>
                </a:solidFill>
                <a:effectLst/>
                <a:latin typeface="Roboto" panose="02000000000000000000" pitchFamily="2" charset="0"/>
              </a:rPr>
              <a:t>.</a:t>
            </a:r>
            <a:r>
              <a:rPr lang="en-GB" sz="4800" i="1" dirty="0">
                <a:solidFill>
                  <a:srgbClr val="0070C0"/>
                </a:solidFill>
              </a:rPr>
              <a:t> </a:t>
            </a:r>
          </a:p>
        </p:txBody>
      </p:sp>
      <p:sp>
        <p:nvSpPr>
          <p:cNvPr id="4" name="Content Placeholder 3">
            <a:extLst>
              <a:ext uri="{FF2B5EF4-FFF2-40B4-BE49-F238E27FC236}">
                <a16:creationId xmlns:a16="http://schemas.microsoft.com/office/drawing/2014/main" id="{AEF78903-A3F2-4E01-A429-212BEB79EF11}"/>
              </a:ext>
            </a:extLst>
          </p:cNvPr>
          <p:cNvSpPr>
            <a:spLocks noGrp="1"/>
          </p:cNvSpPr>
          <p:nvPr>
            <p:ph sz="half" idx="2"/>
          </p:nvPr>
        </p:nvSpPr>
        <p:spPr>
          <a:xfrm>
            <a:off x="762000" y="2209799"/>
            <a:ext cx="10591800" cy="4187826"/>
          </a:xfrm>
        </p:spPr>
        <p:txBody>
          <a:bodyPr>
            <a:normAutofit/>
          </a:bodyPr>
          <a:lstStyle/>
          <a:p>
            <a:pPr marL="0" indent="0">
              <a:buNone/>
            </a:pPr>
            <a:r>
              <a:rPr lang="en-GB" dirty="0">
                <a:solidFill>
                  <a:srgbClr val="0070C0"/>
                </a:solidFill>
              </a:rPr>
              <a:t>Constructivists- </a:t>
            </a:r>
          </a:p>
          <a:p>
            <a:r>
              <a:rPr lang="en-GB" dirty="0">
                <a:solidFill>
                  <a:srgbClr val="0070C0"/>
                </a:solidFill>
              </a:rPr>
              <a:t>Piaget, Vygotsky, Bruner- we construct our own knowledge</a:t>
            </a:r>
          </a:p>
          <a:p>
            <a:r>
              <a:rPr lang="en-GB" dirty="0">
                <a:solidFill>
                  <a:srgbClr val="0070C0"/>
                </a:solidFill>
              </a:rPr>
              <a:t>Active learning from real contexts.</a:t>
            </a:r>
          </a:p>
          <a:p>
            <a:r>
              <a:rPr lang="en-GB" dirty="0">
                <a:solidFill>
                  <a:srgbClr val="0070C0"/>
                </a:solidFill>
              </a:rPr>
              <a:t>Piaget emphasised environment.</a:t>
            </a:r>
          </a:p>
          <a:p>
            <a:r>
              <a:rPr lang="en-GB" dirty="0">
                <a:solidFill>
                  <a:srgbClr val="0070C0"/>
                </a:solidFill>
              </a:rPr>
              <a:t>Vygotsky and Bruner included an emphasis on social contexts and language as well.</a:t>
            </a:r>
          </a:p>
          <a:p>
            <a:endParaRPr lang="en-GB" dirty="0"/>
          </a:p>
        </p:txBody>
      </p:sp>
    </p:spTree>
    <p:extLst>
      <p:ext uri="{BB962C8B-B14F-4D97-AF65-F5344CB8AC3E}">
        <p14:creationId xmlns:p14="http://schemas.microsoft.com/office/powerpoint/2010/main" val="6608995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236B6-1CD2-45AB-BE53-84A36736D55E}"/>
              </a:ext>
            </a:extLst>
          </p:cNvPr>
          <p:cNvSpPr>
            <a:spLocks noGrp="1"/>
          </p:cNvSpPr>
          <p:nvPr>
            <p:ph type="title"/>
          </p:nvPr>
        </p:nvSpPr>
        <p:spPr>
          <a:xfrm>
            <a:off x="762000" y="0"/>
            <a:ext cx="10515600" cy="968375"/>
          </a:xfrm>
        </p:spPr>
        <p:txBody>
          <a:bodyPr>
            <a:normAutofit/>
          </a:bodyPr>
          <a:lstStyle/>
          <a:p>
            <a:r>
              <a:rPr lang="en-GB" sz="4800" dirty="0" err="1"/>
              <a:t>Damcaniaeth</a:t>
            </a:r>
            <a:r>
              <a:rPr lang="en-GB" sz="4800" dirty="0"/>
              <a:t> Piaget</a:t>
            </a:r>
          </a:p>
        </p:txBody>
      </p:sp>
      <p:sp>
        <p:nvSpPr>
          <p:cNvPr id="3" name="Content Placeholder 2">
            <a:extLst>
              <a:ext uri="{FF2B5EF4-FFF2-40B4-BE49-F238E27FC236}">
                <a16:creationId xmlns:a16="http://schemas.microsoft.com/office/drawing/2014/main" id="{CD6B6384-7853-40A2-BA15-723E4B04AF8E}"/>
              </a:ext>
            </a:extLst>
          </p:cNvPr>
          <p:cNvSpPr>
            <a:spLocks noGrp="1"/>
          </p:cNvSpPr>
          <p:nvPr>
            <p:ph sz="half" idx="1"/>
          </p:nvPr>
        </p:nvSpPr>
        <p:spPr>
          <a:xfrm>
            <a:off x="381000" y="968375"/>
            <a:ext cx="5181600" cy="4351338"/>
          </a:xfrm>
        </p:spPr>
        <p:txBody>
          <a:bodyPr>
            <a:normAutofit fontScale="70000" lnSpcReduction="20000"/>
          </a:bodyPr>
          <a:lstStyle/>
          <a:p>
            <a:r>
              <a:rPr lang="en-GB" sz="3100" dirty="0" err="1"/>
              <a:t>Credai</a:t>
            </a:r>
            <a:r>
              <a:rPr lang="en-GB" sz="3100" dirty="0"/>
              <a:t> Piaget </a:t>
            </a:r>
            <a:r>
              <a:rPr lang="en-GB" sz="3100" dirty="0" err="1"/>
              <a:t>fod</a:t>
            </a:r>
            <a:r>
              <a:rPr lang="en-GB" sz="3100" dirty="0"/>
              <a:t> plant </a:t>
            </a:r>
            <a:r>
              <a:rPr lang="en-GB" sz="3100" dirty="0" err="1"/>
              <a:t>yn</a:t>
            </a:r>
            <a:r>
              <a:rPr lang="en-GB" sz="3100" dirty="0"/>
              <a:t> </a:t>
            </a:r>
            <a:r>
              <a:rPr lang="en-GB" sz="3100" dirty="0" err="1"/>
              <a:t>chwarae</a:t>
            </a:r>
            <a:r>
              <a:rPr lang="en-GB" sz="3100" dirty="0"/>
              <a:t> </a:t>
            </a:r>
            <a:r>
              <a:rPr lang="en-GB" sz="3100" dirty="0" err="1"/>
              <a:t>rhan</a:t>
            </a:r>
            <a:r>
              <a:rPr lang="en-GB" sz="3100" dirty="0"/>
              <a:t> </a:t>
            </a:r>
            <a:r>
              <a:rPr lang="en-GB" sz="3100" dirty="0" err="1"/>
              <a:t>weithredol</a:t>
            </a:r>
            <a:r>
              <a:rPr lang="en-GB" sz="3100" dirty="0"/>
              <a:t> </a:t>
            </a:r>
            <a:r>
              <a:rPr lang="en-GB" sz="3100" dirty="0" err="1"/>
              <a:t>yn</a:t>
            </a:r>
            <a:r>
              <a:rPr lang="en-GB" sz="3100" dirty="0"/>
              <a:t> y broses </a:t>
            </a:r>
            <a:r>
              <a:rPr lang="en-GB" sz="3100" dirty="0" err="1"/>
              <a:t>ddysgu</a:t>
            </a:r>
            <a:r>
              <a:rPr lang="en-GB" sz="3100" dirty="0"/>
              <a:t>, ac </a:t>
            </a:r>
            <a:r>
              <a:rPr lang="en-GB" sz="3100" dirty="0" err="1"/>
              <a:t>yn</a:t>
            </a:r>
            <a:r>
              <a:rPr lang="en-GB" sz="3100" dirty="0"/>
              <a:t> </a:t>
            </a:r>
            <a:r>
              <a:rPr lang="en-GB" sz="3100" dirty="0" err="1"/>
              <a:t>ymddwyn</a:t>
            </a:r>
            <a:r>
              <a:rPr lang="en-GB" sz="3100" dirty="0"/>
              <a:t> </a:t>
            </a:r>
            <a:r>
              <a:rPr lang="en-GB" sz="3100" dirty="0" err="1"/>
              <a:t>fel</a:t>
            </a:r>
            <a:r>
              <a:rPr lang="en-GB" sz="3100" dirty="0"/>
              <a:t> </a:t>
            </a:r>
            <a:r>
              <a:rPr lang="en-GB" sz="3100" b="1" dirty="0" err="1"/>
              <a:t>gwyddonwyr</a:t>
            </a:r>
            <a:r>
              <a:rPr lang="en-GB" sz="3100" b="1" dirty="0"/>
              <a:t> </a:t>
            </a:r>
            <a:r>
              <a:rPr lang="en-GB" sz="3100" b="1" dirty="0" err="1"/>
              <a:t>bach</a:t>
            </a:r>
            <a:r>
              <a:rPr lang="en-GB" sz="3100" b="1" dirty="0"/>
              <a:t> </a:t>
            </a:r>
            <a:r>
              <a:rPr lang="en-GB" sz="3100" dirty="0" err="1"/>
              <a:t>wrth</a:t>
            </a:r>
            <a:r>
              <a:rPr lang="en-GB" sz="3100" dirty="0"/>
              <a:t> </a:t>
            </a:r>
            <a:r>
              <a:rPr lang="en-GB" sz="3100" dirty="0" err="1"/>
              <a:t>iddynt</a:t>
            </a:r>
            <a:r>
              <a:rPr lang="en-GB" sz="3100" dirty="0"/>
              <a:t> </a:t>
            </a:r>
            <a:r>
              <a:rPr lang="en-GB" sz="3100" dirty="0" err="1"/>
              <a:t>arbrofi</a:t>
            </a:r>
            <a:r>
              <a:rPr lang="en-GB" sz="3100" dirty="0"/>
              <a:t>, </a:t>
            </a:r>
            <a:r>
              <a:rPr lang="en-GB" sz="3100" dirty="0" err="1"/>
              <a:t>gwneud</a:t>
            </a:r>
            <a:r>
              <a:rPr lang="en-GB" sz="3100" dirty="0"/>
              <a:t> </a:t>
            </a:r>
            <a:r>
              <a:rPr lang="en-GB" sz="3100" dirty="0" err="1"/>
              <a:t>arsylwadau</a:t>
            </a:r>
            <a:r>
              <a:rPr lang="en-GB" sz="3100" dirty="0"/>
              <a:t>, a </a:t>
            </a:r>
            <a:r>
              <a:rPr lang="en-GB" sz="3100" dirty="0" err="1"/>
              <a:t>dysgu</a:t>
            </a:r>
            <a:r>
              <a:rPr lang="en-GB" sz="3100" dirty="0"/>
              <a:t> am y </a:t>
            </a:r>
            <a:r>
              <a:rPr lang="en-GB" sz="3100" dirty="0" err="1"/>
              <a:t>byd</a:t>
            </a:r>
            <a:r>
              <a:rPr lang="en-GB" sz="3100" dirty="0"/>
              <a:t>.</a:t>
            </a:r>
          </a:p>
          <a:p>
            <a:endParaRPr lang="en-GB" dirty="0"/>
          </a:p>
          <a:p>
            <a:r>
              <a:rPr lang="en-GB" sz="4100" dirty="0"/>
              <a:t>Sut y </a:t>
            </a:r>
            <a:r>
              <a:rPr lang="en-GB" sz="4100" dirty="0" err="1"/>
              <a:t>gallai</a:t>
            </a:r>
            <a:r>
              <a:rPr lang="en-GB" sz="4100" dirty="0"/>
              <a:t> </a:t>
            </a:r>
            <a:r>
              <a:rPr lang="en-GB" sz="4100" dirty="0" err="1"/>
              <a:t>hyn</a:t>
            </a:r>
            <a:r>
              <a:rPr lang="en-GB" sz="4100" dirty="0"/>
              <a:t> </a:t>
            </a:r>
            <a:r>
              <a:rPr lang="en-GB" sz="4100" dirty="0" err="1"/>
              <a:t>gysylltu</a:t>
            </a:r>
            <a:r>
              <a:rPr lang="en-GB" sz="4100" dirty="0"/>
              <a:t> â </a:t>
            </a:r>
            <a:r>
              <a:rPr lang="en-GB" sz="4100" dirty="0" err="1"/>
              <a:t>darnau</a:t>
            </a:r>
            <a:r>
              <a:rPr lang="en-GB" sz="4100" dirty="0"/>
              <a:t> </a:t>
            </a:r>
            <a:r>
              <a:rPr lang="en-GB" sz="4100" dirty="0" err="1"/>
              <a:t>rhydd</a:t>
            </a:r>
            <a:r>
              <a:rPr lang="en-GB" sz="4100" dirty="0"/>
              <a:t> ac ‘affordance’?</a:t>
            </a:r>
          </a:p>
          <a:p>
            <a:r>
              <a:rPr lang="en-GB" sz="4100" dirty="0"/>
              <a:t>Sut y </a:t>
            </a:r>
            <a:r>
              <a:rPr lang="en-GB" sz="4100" dirty="0" err="1"/>
              <a:t>gallai</a:t>
            </a:r>
            <a:r>
              <a:rPr lang="en-GB" sz="4100" dirty="0"/>
              <a:t> </a:t>
            </a:r>
            <a:r>
              <a:rPr lang="en-GB" sz="4100" dirty="0" err="1"/>
              <a:t>hyn</a:t>
            </a:r>
            <a:r>
              <a:rPr lang="en-GB" sz="4100" dirty="0"/>
              <a:t> </a:t>
            </a:r>
            <a:r>
              <a:rPr lang="en-GB" sz="4100" dirty="0" err="1"/>
              <a:t>gysylltu</a:t>
            </a:r>
            <a:r>
              <a:rPr lang="en-GB" sz="4100" dirty="0"/>
              <a:t> â </a:t>
            </a:r>
            <a:r>
              <a:rPr lang="en-GB" sz="4100" dirty="0" err="1"/>
              <a:t>gwyddoniaeth</a:t>
            </a:r>
            <a:r>
              <a:rPr lang="en-GB" sz="4100" dirty="0"/>
              <a:t> a </a:t>
            </a:r>
            <a:r>
              <a:rPr lang="en-GB" sz="4100" dirty="0" err="1"/>
              <a:t>mathemateg</a:t>
            </a:r>
            <a:r>
              <a:rPr lang="en-GB" sz="4100" dirty="0"/>
              <a:t> </a:t>
            </a:r>
            <a:r>
              <a:rPr lang="en-GB" sz="4100" dirty="0" err="1"/>
              <a:t>drwy</a:t>
            </a:r>
            <a:r>
              <a:rPr lang="en-GB" sz="4100" dirty="0"/>
              <a:t> </a:t>
            </a:r>
            <a:r>
              <a:rPr lang="en-GB" sz="4100" dirty="0" err="1"/>
              <a:t>chwarae</a:t>
            </a:r>
            <a:r>
              <a:rPr lang="en-GB" sz="4100" dirty="0"/>
              <a:t>?</a:t>
            </a:r>
          </a:p>
          <a:p>
            <a:endParaRPr lang="en-GB" dirty="0"/>
          </a:p>
        </p:txBody>
      </p:sp>
      <p:sp>
        <p:nvSpPr>
          <p:cNvPr id="4" name="Content Placeholder 3">
            <a:extLst>
              <a:ext uri="{FF2B5EF4-FFF2-40B4-BE49-F238E27FC236}">
                <a16:creationId xmlns:a16="http://schemas.microsoft.com/office/drawing/2014/main" id="{6ECFF8EE-4313-495B-9370-B2647948CF40}"/>
              </a:ext>
            </a:extLst>
          </p:cNvPr>
          <p:cNvSpPr>
            <a:spLocks noGrp="1"/>
          </p:cNvSpPr>
          <p:nvPr>
            <p:ph sz="half" idx="2"/>
          </p:nvPr>
        </p:nvSpPr>
        <p:spPr>
          <a:xfrm>
            <a:off x="6096000" y="733386"/>
            <a:ext cx="5715000" cy="4351338"/>
          </a:xfrm>
        </p:spPr>
        <p:txBody>
          <a:bodyPr>
            <a:noAutofit/>
          </a:bodyPr>
          <a:lstStyle/>
          <a:p>
            <a:r>
              <a:rPr lang="en-GB" sz="2400" dirty="0"/>
              <a:t>Mae </a:t>
            </a:r>
            <a:r>
              <a:rPr lang="en-GB" sz="2400" dirty="0" err="1"/>
              <a:t>pob</a:t>
            </a:r>
            <a:r>
              <a:rPr lang="en-GB" sz="2400" dirty="0"/>
              <a:t> </a:t>
            </a:r>
            <a:r>
              <a:rPr lang="en-GB" sz="2400" dirty="0" err="1"/>
              <a:t>unigolyn</a:t>
            </a:r>
            <a:r>
              <a:rPr lang="en-GB" sz="2400" dirty="0"/>
              <a:t> </a:t>
            </a:r>
            <a:r>
              <a:rPr lang="en-GB" sz="2400" dirty="0" err="1"/>
              <a:t>yn</a:t>
            </a:r>
            <a:r>
              <a:rPr lang="en-GB" sz="2400" dirty="0"/>
              <a:t> </a:t>
            </a:r>
            <a:r>
              <a:rPr lang="en-GB" sz="2400" dirty="0" err="1"/>
              <a:t>profi'r</a:t>
            </a:r>
            <a:r>
              <a:rPr lang="en-GB" sz="2400" dirty="0"/>
              <a:t> </a:t>
            </a:r>
            <a:r>
              <a:rPr lang="en-GB" sz="2400" dirty="0" err="1"/>
              <a:t>lefelau</a:t>
            </a:r>
            <a:r>
              <a:rPr lang="en-GB" sz="2400" dirty="0"/>
              <a:t> </a:t>
            </a:r>
            <a:r>
              <a:rPr lang="en-GB" sz="2400" dirty="0" err="1"/>
              <a:t>canlynol</a:t>
            </a:r>
            <a:r>
              <a:rPr lang="en-GB" sz="2400" dirty="0"/>
              <a:t> o </a:t>
            </a:r>
            <a:r>
              <a:rPr lang="en-GB" sz="2400" dirty="0" err="1"/>
              <a:t>ddatblygiad</a:t>
            </a:r>
            <a:r>
              <a:rPr lang="en-GB" sz="2400" dirty="0"/>
              <a:t> </a:t>
            </a:r>
            <a:r>
              <a:rPr lang="en-GB" sz="2400" dirty="0" err="1"/>
              <a:t>deallusol</a:t>
            </a:r>
            <a:r>
              <a:rPr lang="en-GB" sz="2400" dirty="0"/>
              <a:t>:</a:t>
            </a:r>
          </a:p>
          <a:p>
            <a:r>
              <a:rPr lang="en-GB" sz="2400" dirty="0"/>
              <a:t> </a:t>
            </a:r>
            <a:r>
              <a:rPr lang="en-GB" sz="2400" b="1" dirty="0"/>
              <a:t>1) </a:t>
            </a:r>
            <a:r>
              <a:rPr lang="en-GB" sz="2400" b="1" dirty="0" err="1"/>
              <a:t>cyfnod</a:t>
            </a:r>
            <a:r>
              <a:rPr lang="en-GB" sz="2400" b="1" dirty="0"/>
              <a:t> </a:t>
            </a:r>
            <a:r>
              <a:rPr lang="en-GB" sz="2400" b="1" dirty="0" err="1"/>
              <a:t>synhwyraidd</a:t>
            </a:r>
            <a:r>
              <a:rPr lang="en-GB" sz="2400" b="1" dirty="0"/>
              <a:t> </a:t>
            </a:r>
            <a:r>
              <a:rPr lang="en-GB" sz="2400" b="1" dirty="0" err="1"/>
              <a:t>modur</a:t>
            </a:r>
            <a:r>
              <a:rPr lang="en-GB" sz="2400" b="1" dirty="0"/>
              <a:t> (0-2 </a:t>
            </a:r>
            <a:r>
              <a:rPr lang="en-GB" sz="2400" b="1" dirty="0" err="1"/>
              <a:t>flynedd</a:t>
            </a:r>
            <a:r>
              <a:rPr lang="en-GB" sz="2400" b="1" dirty="0"/>
              <a:t>); </a:t>
            </a:r>
          </a:p>
          <a:p>
            <a:r>
              <a:rPr lang="en-GB" sz="2400" b="1" dirty="0"/>
              <a:t>2) </a:t>
            </a:r>
            <a:r>
              <a:rPr lang="en-GB" sz="2400" b="1" dirty="0" err="1"/>
              <a:t>cyfnod</a:t>
            </a:r>
            <a:r>
              <a:rPr lang="en-GB" sz="2400" b="1" dirty="0"/>
              <a:t> </a:t>
            </a:r>
            <a:r>
              <a:rPr lang="en-GB" sz="2400" b="1" dirty="0" err="1"/>
              <a:t>cyn-weithredol</a:t>
            </a:r>
            <a:r>
              <a:rPr lang="en-GB" sz="2400" b="1" dirty="0"/>
              <a:t> (2-7 </a:t>
            </a:r>
            <a:r>
              <a:rPr lang="en-GB" sz="2400" b="1" dirty="0" err="1"/>
              <a:t>oed</a:t>
            </a:r>
            <a:r>
              <a:rPr lang="en-GB" sz="2400" b="1" dirty="0"/>
              <a:t>);</a:t>
            </a:r>
            <a:r>
              <a:rPr lang="en-GB" sz="2400" dirty="0"/>
              <a:t> </a:t>
            </a:r>
          </a:p>
          <a:p>
            <a:r>
              <a:rPr lang="en-GB" sz="2400" dirty="0"/>
              <a:t>3) </a:t>
            </a:r>
            <a:r>
              <a:rPr lang="en-GB" sz="2400" dirty="0" err="1"/>
              <a:t>cyfnod</a:t>
            </a:r>
            <a:r>
              <a:rPr lang="en-GB" sz="2400" dirty="0"/>
              <a:t> </a:t>
            </a:r>
            <a:r>
              <a:rPr lang="en-GB" sz="2400" dirty="0" err="1"/>
              <a:t>gweithredol</a:t>
            </a:r>
            <a:r>
              <a:rPr lang="en-GB" sz="2400" dirty="0"/>
              <a:t> pendant (7-11 </a:t>
            </a:r>
            <a:r>
              <a:rPr lang="en-GB" sz="2400" dirty="0" err="1"/>
              <a:t>oed</a:t>
            </a:r>
            <a:r>
              <a:rPr lang="en-GB" sz="2400" dirty="0"/>
              <a:t>); </a:t>
            </a:r>
          </a:p>
          <a:p>
            <a:r>
              <a:rPr lang="en-GB" sz="2400" dirty="0"/>
              <a:t>4) </a:t>
            </a:r>
            <a:r>
              <a:rPr lang="en-GB" sz="2400" dirty="0" err="1"/>
              <a:t>cyfnod</a:t>
            </a:r>
            <a:r>
              <a:rPr lang="en-GB" sz="2400" dirty="0"/>
              <a:t> </a:t>
            </a:r>
            <a:r>
              <a:rPr lang="en-GB" sz="2400" dirty="0" err="1"/>
              <a:t>gweithredol</a:t>
            </a:r>
            <a:r>
              <a:rPr lang="en-GB" sz="2400" dirty="0"/>
              <a:t> </a:t>
            </a:r>
            <a:r>
              <a:rPr lang="en-GB" sz="2400" dirty="0" err="1"/>
              <a:t>ffurfiol</a:t>
            </a:r>
            <a:r>
              <a:rPr lang="en-GB" sz="2400" dirty="0"/>
              <a:t> (11 </a:t>
            </a:r>
            <a:r>
              <a:rPr lang="en-GB" sz="2400" dirty="0" err="1"/>
              <a:t>mlynedd</a:t>
            </a:r>
            <a:r>
              <a:rPr lang="en-GB" sz="2400" dirty="0"/>
              <a:t> ac </a:t>
            </a:r>
            <a:r>
              <a:rPr lang="en-GB" sz="2400" dirty="0" err="1"/>
              <a:t>uwch</a:t>
            </a:r>
            <a:r>
              <a:rPr lang="en-GB" sz="2400" dirty="0"/>
              <a:t>) ". </a:t>
            </a:r>
          </a:p>
          <a:p>
            <a:r>
              <a:rPr lang="en-GB" sz="2400" dirty="0"/>
              <a:t>Mae Piaget </a:t>
            </a:r>
            <a:r>
              <a:rPr lang="en-GB" sz="2400" dirty="0" err="1"/>
              <a:t>yn</a:t>
            </a:r>
            <a:r>
              <a:rPr lang="en-GB" sz="2400" dirty="0"/>
              <a:t> </a:t>
            </a:r>
            <a:r>
              <a:rPr lang="en-GB" sz="2400" dirty="0" err="1"/>
              <a:t>tybio</a:t>
            </a:r>
            <a:r>
              <a:rPr lang="en-GB" sz="2400" dirty="0"/>
              <a:t> bod proses o </a:t>
            </a:r>
            <a:r>
              <a:rPr lang="en-GB" sz="2400" dirty="0" err="1"/>
              <a:t>feddwl</a:t>
            </a:r>
            <a:r>
              <a:rPr lang="en-GB" sz="2400" dirty="0"/>
              <a:t> </a:t>
            </a:r>
            <a:r>
              <a:rPr lang="en-GB" sz="2400" dirty="0" err="1"/>
              <a:t>pobl</a:t>
            </a:r>
            <a:r>
              <a:rPr lang="en-GB" sz="2400" dirty="0"/>
              <a:t> </a:t>
            </a:r>
            <a:r>
              <a:rPr lang="en-GB" sz="2400" dirty="0" err="1"/>
              <a:t>yn</a:t>
            </a:r>
            <a:r>
              <a:rPr lang="en-GB" sz="2400" dirty="0"/>
              <a:t> </a:t>
            </a:r>
            <a:r>
              <a:rPr lang="en-GB" sz="2400" dirty="0" err="1"/>
              <a:t>ddatblygiad</a:t>
            </a:r>
            <a:r>
              <a:rPr lang="en-GB" sz="2400" dirty="0"/>
              <a:t> </a:t>
            </a:r>
            <a:r>
              <a:rPr lang="en-GB" sz="2400" dirty="0" err="1"/>
              <a:t>graddol</a:t>
            </a:r>
            <a:r>
              <a:rPr lang="en-GB" sz="2400" dirty="0"/>
              <a:t> a </a:t>
            </a:r>
            <a:r>
              <a:rPr lang="en-GB" sz="2400" dirty="0" err="1"/>
              <a:t>threfnus</a:t>
            </a:r>
            <a:r>
              <a:rPr lang="en-GB" sz="2400" dirty="0"/>
              <a:t> o </a:t>
            </a:r>
            <a:r>
              <a:rPr lang="en-GB" sz="2400" dirty="0" err="1"/>
              <a:t>feddwl</a:t>
            </a:r>
            <a:r>
              <a:rPr lang="en-GB" sz="2400" dirty="0"/>
              <a:t> </a:t>
            </a:r>
            <a:r>
              <a:rPr lang="en-GB" sz="2400" dirty="0" err="1"/>
              <a:t>deallusol</a:t>
            </a:r>
            <a:r>
              <a:rPr lang="en-GB" sz="2400" dirty="0"/>
              <a:t> pendant </a:t>
            </a:r>
            <a:r>
              <a:rPr lang="en-GB" sz="2400" dirty="0" err="1"/>
              <a:t>i</a:t>
            </a:r>
            <a:r>
              <a:rPr lang="en-GB" sz="2400" dirty="0"/>
              <a:t> </a:t>
            </a:r>
            <a:r>
              <a:rPr lang="en-GB" sz="2400" dirty="0" err="1"/>
              <a:t>feddwl</a:t>
            </a:r>
            <a:r>
              <a:rPr lang="en-GB" sz="2400" dirty="0"/>
              <a:t> </a:t>
            </a:r>
            <a:r>
              <a:rPr lang="en-GB" sz="2400" dirty="0" err="1"/>
              <a:t>haniaethol</a:t>
            </a:r>
            <a:r>
              <a:rPr lang="en-GB" sz="2400" dirty="0"/>
              <a:t> </a:t>
            </a:r>
            <a:r>
              <a:rPr lang="en-GB" sz="2400" dirty="0" err="1"/>
              <a:t>mewnol</a:t>
            </a:r>
            <a:r>
              <a:rPr lang="en-GB" sz="2400" dirty="0"/>
              <a:t>.</a:t>
            </a:r>
          </a:p>
        </p:txBody>
      </p:sp>
    </p:spTree>
    <p:extLst>
      <p:ext uri="{BB962C8B-B14F-4D97-AF65-F5344CB8AC3E}">
        <p14:creationId xmlns:p14="http://schemas.microsoft.com/office/powerpoint/2010/main" val="19320501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D67B-5214-4FA5-94D0-2D56C5B08641}"/>
              </a:ext>
            </a:extLst>
          </p:cNvPr>
          <p:cNvSpPr>
            <a:spLocks noGrp="1"/>
          </p:cNvSpPr>
          <p:nvPr>
            <p:ph type="title"/>
          </p:nvPr>
        </p:nvSpPr>
        <p:spPr/>
        <p:txBody>
          <a:bodyPr>
            <a:normAutofit/>
          </a:bodyPr>
          <a:lstStyle/>
          <a:p>
            <a:r>
              <a:rPr lang="en-GB" sz="4800" dirty="0">
                <a:solidFill>
                  <a:srgbClr val="0070C0"/>
                </a:solidFill>
              </a:rPr>
              <a:t>Piaget’s theory</a:t>
            </a:r>
          </a:p>
        </p:txBody>
      </p:sp>
      <p:sp>
        <p:nvSpPr>
          <p:cNvPr id="3" name="Content Placeholder 2">
            <a:extLst>
              <a:ext uri="{FF2B5EF4-FFF2-40B4-BE49-F238E27FC236}">
                <a16:creationId xmlns:a16="http://schemas.microsoft.com/office/drawing/2014/main" id="{05F69531-244B-4F77-8E93-A6C596E479F3}"/>
              </a:ext>
            </a:extLst>
          </p:cNvPr>
          <p:cNvSpPr>
            <a:spLocks noGrp="1"/>
          </p:cNvSpPr>
          <p:nvPr>
            <p:ph sz="half" idx="1"/>
          </p:nvPr>
        </p:nvSpPr>
        <p:spPr>
          <a:xfrm>
            <a:off x="838200" y="1442167"/>
            <a:ext cx="5181600" cy="4351338"/>
          </a:xfrm>
        </p:spPr>
        <p:txBody>
          <a:bodyPr>
            <a:normAutofit fontScale="8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srgbClr val="0070C0"/>
                </a:solidFill>
                <a:effectLst/>
                <a:uLnTx/>
                <a:uFillTx/>
                <a:ea typeface="+mn-ea"/>
                <a:cs typeface="+mn-cs"/>
              </a:rPr>
              <a:t>Piaget believed that children played an active role in the learning process, and behaved like </a:t>
            </a:r>
            <a:r>
              <a:rPr kumimoji="0" lang="en-GB" sz="2800" b="1" i="0" u="none" strike="noStrike" kern="1200" cap="none" spc="0" normalizeH="0" baseline="0" noProof="0" dirty="0">
                <a:ln>
                  <a:noFill/>
                </a:ln>
                <a:solidFill>
                  <a:srgbClr val="0070C0"/>
                </a:solidFill>
                <a:effectLst/>
                <a:uLnTx/>
                <a:uFillTx/>
                <a:ea typeface="+mn-ea"/>
                <a:cs typeface="+mn-cs"/>
              </a:rPr>
              <a:t>little scientists </a:t>
            </a:r>
            <a:r>
              <a:rPr kumimoji="0" lang="en-GB" sz="2800" b="0" i="0" u="none" strike="noStrike" kern="1200" cap="none" spc="0" normalizeH="0" baseline="0" noProof="0" dirty="0">
                <a:ln>
                  <a:noFill/>
                </a:ln>
                <a:solidFill>
                  <a:srgbClr val="0070C0"/>
                </a:solidFill>
                <a:effectLst/>
                <a:uLnTx/>
                <a:uFillTx/>
                <a:ea typeface="+mn-ea"/>
                <a:cs typeface="+mn-cs"/>
              </a:rPr>
              <a:t>as they experimented, made observations, and learned about the world.</a:t>
            </a:r>
          </a:p>
          <a:p>
            <a:endParaRPr lang="en-GB" dirty="0">
              <a:solidFill>
                <a:srgbClr val="0070C0"/>
              </a:solidFill>
            </a:endParaRPr>
          </a:p>
          <a:p>
            <a:endParaRPr lang="en-GB" dirty="0">
              <a:solidFill>
                <a:srgbClr val="0070C0"/>
              </a:solidFill>
            </a:endParaRPr>
          </a:p>
          <a:p>
            <a:r>
              <a:rPr lang="en-GB" sz="3500" dirty="0">
                <a:solidFill>
                  <a:srgbClr val="0070C0"/>
                </a:solidFill>
              </a:rPr>
              <a:t>How might this link to loose parts and affordance?</a:t>
            </a:r>
          </a:p>
          <a:p>
            <a:r>
              <a:rPr lang="en-GB" sz="3500" dirty="0">
                <a:solidFill>
                  <a:srgbClr val="0070C0"/>
                </a:solidFill>
              </a:rPr>
              <a:t>How might this link to science and mathematics through play?</a:t>
            </a:r>
          </a:p>
          <a:p>
            <a:endParaRPr lang="en-GB" dirty="0"/>
          </a:p>
        </p:txBody>
      </p:sp>
      <p:sp>
        <p:nvSpPr>
          <p:cNvPr id="4" name="Content Placeholder 3">
            <a:extLst>
              <a:ext uri="{FF2B5EF4-FFF2-40B4-BE49-F238E27FC236}">
                <a16:creationId xmlns:a16="http://schemas.microsoft.com/office/drawing/2014/main" id="{6DA47503-6D74-4DFB-B167-CC6F39741A28}"/>
              </a:ext>
            </a:extLst>
          </p:cNvPr>
          <p:cNvSpPr>
            <a:spLocks noGrp="1"/>
          </p:cNvSpPr>
          <p:nvPr>
            <p:ph sz="half" idx="2"/>
          </p:nvPr>
        </p:nvSpPr>
        <p:spPr>
          <a:xfrm>
            <a:off x="6172200" y="800100"/>
            <a:ext cx="5700252" cy="5867400"/>
          </a:xfrm>
        </p:spPr>
        <p:txBody>
          <a:bodyPr>
            <a:normAutofit fontScale="85000" lnSpcReduction="20000"/>
          </a:bodyPr>
          <a:lstStyle/>
          <a:p>
            <a:endParaRPr lang="en-GB" dirty="0"/>
          </a:p>
          <a:p>
            <a:r>
              <a:rPr lang="en-GB" dirty="0">
                <a:solidFill>
                  <a:srgbClr val="0070C0"/>
                </a:solidFill>
              </a:rPr>
              <a:t>Every individual experiences the following levels of intellectual development:</a:t>
            </a:r>
          </a:p>
          <a:p>
            <a:r>
              <a:rPr lang="en-GB" dirty="0">
                <a:solidFill>
                  <a:srgbClr val="0070C0"/>
                </a:solidFill>
              </a:rPr>
              <a:t> </a:t>
            </a:r>
            <a:r>
              <a:rPr lang="en-GB" b="1" dirty="0">
                <a:solidFill>
                  <a:srgbClr val="0070C0"/>
                </a:solidFill>
              </a:rPr>
              <a:t>1) motor sensory period (0-2 years); </a:t>
            </a:r>
          </a:p>
          <a:p>
            <a:r>
              <a:rPr lang="en-GB" b="1" dirty="0">
                <a:solidFill>
                  <a:srgbClr val="0070C0"/>
                </a:solidFill>
              </a:rPr>
              <a:t>2) pre-operational period (2-7 years); </a:t>
            </a:r>
          </a:p>
          <a:p>
            <a:r>
              <a:rPr lang="en-GB" dirty="0">
                <a:solidFill>
                  <a:srgbClr val="0070C0"/>
                </a:solidFill>
              </a:rPr>
              <a:t>3) concrete operational period (7-11 years); </a:t>
            </a:r>
          </a:p>
          <a:p>
            <a:r>
              <a:rPr lang="en-GB" dirty="0">
                <a:solidFill>
                  <a:srgbClr val="0070C0"/>
                </a:solidFill>
              </a:rPr>
              <a:t>4) formal operational period (11 years and above) ". </a:t>
            </a:r>
          </a:p>
          <a:p>
            <a:r>
              <a:rPr lang="en-GB" dirty="0">
                <a:solidFill>
                  <a:srgbClr val="0070C0"/>
                </a:solidFill>
              </a:rPr>
              <a:t>Piaget assumes that the process of human thinking is a gradual and ordered development from concrete intellectual thinking to abstract internalised thinking </a:t>
            </a:r>
          </a:p>
          <a:p>
            <a:endParaRPr lang="en-GB" dirty="0"/>
          </a:p>
        </p:txBody>
      </p:sp>
    </p:spTree>
    <p:extLst>
      <p:ext uri="{BB962C8B-B14F-4D97-AF65-F5344CB8AC3E}">
        <p14:creationId xmlns:p14="http://schemas.microsoft.com/office/powerpoint/2010/main" val="22623983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A3B85-6170-456D-BB1E-F3ABEF52C951}"/>
              </a:ext>
            </a:extLst>
          </p:cNvPr>
          <p:cNvSpPr>
            <a:spLocks noGrp="1"/>
          </p:cNvSpPr>
          <p:nvPr>
            <p:ph type="title"/>
          </p:nvPr>
        </p:nvSpPr>
        <p:spPr>
          <a:xfrm>
            <a:off x="1409700" y="327025"/>
            <a:ext cx="10515600" cy="1325563"/>
          </a:xfrm>
        </p:spPr>
        <p:txBody>
          <a:bodyPr>
            <a:noAutofit/>
          </a:bodyPr>
          <a:lstStyle/>
          <a:p>
            <a:r>
              <a:rPr lang="cy-GB" sz="4800" dirty="0"/>
              <a:t>Sgemâu / </a:t>
            </a:r>
            <a:r>
              <a:rPr lang="cy-GB" sz="4800" dirty="0" err="1"/>
              <a:t>Schemas</a:t>
            </a:r>
            <a:br>
              <a:rPr lang="cy-GB" sz="4800" dirty="0"/>
            </a:br>
            <a:r>
              <a:rPr lang="cy-GB" sz="4800" dirty="0"/>
              <a:t>Gwyliwch y fidio a thrafodwch</a:t>
            </a:r>
            <a:r>
              <a:rPr lang="en-GB" sz="4800" dirty="0"/>
              <a:t> </a:t>
            </a:r>
            <a:br>
              <a:rPr lang="en-GB" sz="4800" dirty="0"/>
            </a:br>
            <a:r>
              <a:rPr lang="en-GB" sz="4800" i="1" dirty="0">
                <a:solidFill>
                  <a:srgbClr val="0070C0"/>
                </a:solidFill>
              </a:rPr>
              <a:t>Watch the video clip and discuss</a:t>
            </a:r>
          </a:p>
        </p:txBody>
      </p:sp>
      <p:sp>
        <p:nvSpPr>
          <p:cNvPr id="3" name="Content Placeholder 2">
            <a:extLst>
              <a:ext uri="{FF2B5EF4-FFF2-40B4-BE49-F238E27FC236}">
                <a16:creationId xmlns:a16="http://schemas.microsoft.com/office/drawing/2014/main" id="{8178D8CC-6B46-4006-A2A1-4EAFE69FC307}"/>
              </a:ext>
            </a:extLst>
          </p:cNvPr>
          <p:cNvSpPr>
            <a:spLocks noGrp="1"/>
          </p:cNvSpPr>
          <p:nvPr>
            <p:ph sz="half" idx="1"/>
          </p:nvPr>
        </p:nvSpPr>
        <p:spPr>
          <a:xfrm>
            <a:off x="619433" y="1986730"/>
            <a:ext cx="5400368" cy="3910013"/>
          </a:xfrm>
        </p:spPr>
        <p:txBody>
          <a:bodyPr>
            <a:normAutofit/>
          </a:bodyPr>
          <a:lstStyle/>
          <a:p>
            <a:r>
              <a:rPr lang="en-GB" b="0" i="0" dirty="0">
                <a:solidFill>
                  <a:srgbClr val="333333"/>
                </a:solidFill>
                <a:effectLst/>
                <a:latin typeface="+mj-lt"/>
              </a:rPr>
              <a:t>Nutbrown (2011) “repeatable patterns of behaviour, speech, representation and thought”.</a:t>
            </a:r>
          </a:p>
          <a:p>
            <a:r>
              <a:rPr lang="en-GB" b="0" i="0" dirty="0" err="1">
                <a:solidFill>
                  <a:srgbClr val="333333"/>
                </a:solidFill>
                <a:effectLst/>
                <a:latin typeface="+mj-lt"/>
              </a:rPr>
              <a:t>Athey</a:t>
            </a:r>
            <a:r>
              <a:rPr lang="en-GB" b="0" i="0" dirty="0">
                <a:solidFill>
                  <a:srgbClr val="333333"/>
                </a:solidFill>
                <a:effectLst/>
                <a:latin typeface="+mj-lt"/>
              </a:rPr>
              <a:t> (2007) – “2patterns of behaviour and thinking in children that exist underneath the surface features of various contents, contexts and specific experiences” </a:t>
            </a:r>
            <a:endParaRPr lang="en-GB" dirty="0">
              <a:latin typeface="+mj-lt"/>
            </a:endParaRPr>
          </a:p>
          <a:p>
            <a:pPr marL="0" indent="0">
              <a:buNone/>
            </a:pPr>
            <a:endParaRPr lang="en-GB" dirty="0"/>
          </a:p>
        </p:txBody>
      </p:sp>
      <p:sp>
        <p:nvSpPr>
          <p:cNvPr id="4" name="Content Placeholder 3">
            <a:extLst>
              <a:ext uri="{FF2B5EF4-FFF2-40B4-BE49-F238E27FC236}">
                <a16:creationId xmlns:a16="http://schemas.microsoft.com/office/drawing/2014/main" id="{8B479572-04DD-4206-BE62-8759C425C62E}"/>
              </a:ext>
            </a:extLst>
          </p:cNvPr>
          <p:cNvSpPr>
            <a:spLocks noGrp="1"/>
          </p:cNvSpPr>
          <p:nvPr>
            <p:ph sz="half" idx="2"/>
          </p:nvPr>
        </p:nvSpPr>
        <p:spPr>
          <a:xfrm>
            <a:off x="6172200" y="2266949"/>
            <a:ext cx="5181600" cy="3910014"/>
          </a:xfrm>
        </p:spPr>
        <p:txBody>
          <a:bodyPr>
            <a:normAutofit/>
          </a:bodyPr>
          <a:lstStyle/>
          <a:p>
            <a:r>
              <a:rPr lang="en-GB" dirty="0">
                <a:hlinkClick r:id="rId3"/>
              </a:rPr>
              <a:t>Link to video of a child exploring outdoors</a:t>
            </a:r>
            <a:endParaRPr lang="en-GB" dirty="0"/>
          </a:p>
          <a:p>
            <a:endParaRPr lang="en-GB" dirty="0"/>
          </a:p>
        </p:txBody>
      </p:sp>
    </p:spTree>
    <p:extLst>
      <p:ext uri="{BB962C8B-B14F-4D97-AF65-F5344CB8AC3E}">
        <p14:creationId xmlns:p14="http://schemas.microsoft.com/office/powerpoint/2010/main" val="34148794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1597-5223-4368-9DFD-9175D1A2E470}"/>
              </a:ext>
            </a:extLst>
          </p:cNvPr>
          <p:cNvSpPr>
            <a:spLocks noGrp="1"/>
          </p:cNvSpPr>
          <p:nvPr>
            <p:ph type="title"/>
          </p:nvPr>
        </p:nvSpPr>
        <p:spPr/>
        <p:txBody>
          <a:bodyPr>
            <a:normAutofit/>
          </a:bodyPr>
          <a:lstStyle/>
          <a:p>
            <a:r>
              <a:rPr lang="en-GB" sz="4800" dirty="0"/>
              <a:t>Concrete to abstract thought</a:t>
            </a:r>
          </a:p>
        </p:txBody>
      </p:sp>
      <p:sp>
        <p:nvSpPr>
          <p:cNvPr id="3" name="Text Placeholder 2">
            <a:extLst>
              <a:ext uri="{FF2B5EF4-FFF2-40B4-BE49-F238E27FC236}">
                <a16:creationId xmlns:a16="http://schemas.microsoft.com/office/drawing/2014/main" id="{1222279D-BF1C-4FC7-BF0E-15BED8869781}"/>
              </a:ext>
            </a:extLst>
          </p:cNvPr>
          <p:cNvSpPr>
            <a:spLocks noGrp="1"/>
          </p:cNvSpPr>
          <p:nvPr>
            <p:ph type="body" idx="1"/>
          </p:nvPr>
        </p:nvSpPr>
        <p:spPr/>
        <p:txBody>
          <a:bodyPr/>
          <a:lstStyle/>
          <a:p>
            <a:endParaRPr lang="en-GB"/>
          </a:p>
        </p:txBody>
      </p:sp>
      <p:sp>
        <p:nvSpPr>
          <p:cNvPr id="4" name="Content Placeholder 3">
            <a:extLst>
              <a:ext uri="{FF2B5EF4-FFF2-40B4-BE49-F238E27FC236}">
                <a16:creationId xmlns:a16="http://schemas.microsoft.com/office/drawing/2014/main" id="{C265FB16-F208-4D85-8014-2999B8225F47}"/>
              </a:ext>
            </a:extLst>
          </p:cNvPr>
          <p:cNvSpPr>
            <a:spLocks noGrp="1"/>
          </p:cNvSpPr>
          <p:nvPr>
            <p:ph sz="half" idx="2"/>
          </p:nvPr>
        </p:nvSpPr>
        <p:spPr/>
        <p:txBody>
          <a:bodyPr/>
          <a:lstStyle/>
          <a:p>
            <a:r>
              <a:rPr lang="en-GB" b="0" i="0" dirty="0">
                <a:solidFill>
                  <a:srgbClr val="333333"/>
                </a:solidFill>
                <a:effectLst/>
              </a:rPr>
              <a:t>Motor-  movement</a:t>
            </a:r>
          </a:p>
          <a:p>
            <a:r>
              <a:rPr lang="en-GB" dirty="0">
                <a:solidFill>
                  <a:srgbClr val="333333"/>
                </a:solidFill>
              </a:rPr>
              <a:t>Symbolic</a:t>
            </a:r>
          </a:p>
          <a:p>
            <a:r>
              <a:rPr lang="en-GB" b="0" i="0" dirty="0">
                <a:solidFill>
                  <a:srgbClr val="333333"/>
                </a:solidFill>
                <a:effectLst/>
              </a:rPr>
              <a:t>Thought- internalised</a:t>
            </a:r>
            <a:endParaRPr lang="en-GB" dirty="0"/>
          </a:p>
        </p:txBody>
      </p:sp>
      <p:sp>
        <p:nvSpPr>
          <p:cNvPr id="5" name="Text Placeholder 4">
            <a:extLst>
              <a:ext uri="{FF2B5EF4-FFF2-40B4-BE49-F238E27FC236}">
                <a16:creationId xmlns:a16="http://schemas.microsoft.com/office/drawing/2014/main" id="{3B4CA3E2-2B1A-445F-B4CE-0636B054C92E}"/>
              </a:ext>
            </a:extLst>
          </p:cNvPr>
          <p:cNvSpPr>
            <a:spLocks noGrp="1"/>
          </p:cNvSpPr>
          <p:nvPr>
            <p:ph type="body" sz="quarter" idx="3"/>
          </p:nvPr>
        </p:nvSpPr>
        <p:spPr/>
        <p:txBody>
          <a:bodyPr/>
          <a:lstStyle/>
          <a:p>
            <a:endParaRPr lang="en-GB"/>
          </a:p>
        </p:txBody>
      </p:sp>
      <p:sp>
        <p:nvSpPr>
          <p:cNvPr id="6" name="Content Placeholder 5">
            <a:extLst>
              <a:ext uri="{FF2B5EF4-FFF2-40B4-BE49-F238E27FC236}">
                <a16:creationId xmlns:a16="http://schemas.microsoft.com/office/drawing/2014/main" id="{16DD5A57-143F-4A11-ACFF-E63C2D4EE204}"/>
              </a:ext>
            </a:extLst>
          </p:cNvPr>
          <p:cNvSpPr>
            <a:spLocks noGrp="1"/>
          </p:cNvSpPr>
          <p:nvPr>
            <p:ph sz="quarter" idx="4"/>
          </p:nvPr>
        </p:nvSpPr>
        <p:spPr/>
        <p:txBody>
          <a:bodyPr/>
          <a:lstStyle/>
          <a:p>
            <a:r>
              <a:rPr lang="en-GB" dirty="0">
                <a:hlinkClick r:id="rId3"/>
              </a:rPr>
              <a:t>Link to an article by Frances Atherton  Learning &amp; Development: Schemas - On repeat</a:t>
            </a:r>
            <a:endParaRPr lang="en-GB" dirty="0"/>
          </a:p>
          <a:p>
            <a:endParaRPr lang="en-GB" dirty="0"/>
          </a:p>
        </p:txBody>
      </p:sp>
    </p:spTree>
    <p:extLst>
      <p:ext uri="{BB962C8B-B14F-4D97-AF65-F5344CB8AC3E}">
        <p14:creationId xmlns:p14="http://schemas.microsoft.com/office/powerpoint/2010/main" val="9862959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D47BAA2-16C0-4123-9D7B-C1BD1DB8F761}"/>
              </a:ext>
            </a:extLst>
          </p:cNvPr>
          <p:cNvSpPr>
            <a:spLocks noGrp="1"/>
          </p:cNvSpPr>
          <p:nvPr>
            <p:ph type="title"/>
          </p:nvPr>
        </p:nvSpPr>
        <p:spPr>
          <a:xfrm>
            <a:off x="8016641" y="662400"/>
            <a:ext cx="3410309" cy="1492132"/>
          </a:xfrm>
        </p:spPr>
        <p:txBody>
          <a:bodyPr anchor="t">
            <a:normAutofit/>
          </a:bodyPr>
          <a:lstStyle/>
          <a:p>
            <a:r>
              <a:rPr lang="en-GB" sz="4800" dirty="0"/>
              <a:t>Schemas</a:t>
            </a:r>
            <a:br>
              <a:rPr lang="en-GB" sz="4800" dirty="0"/>
            </a:br>
            <a:r>
              <a:rPr lang="en-GB" sz="4800" dirty="0" err="1"/>
              <a:t>Sgema</a:t>
            </a:r>
            <a:endParaRPr lang="en-GB" sz="4800" dirty="0"/>
          </a:p>
        </p:txBody>
      </p:sp>
      <p:pic>
        <p:nvPicPr>
          <p:cNvPr id="9" name="Content Placeholder 8" descr="Table exploring different schema&#10;">
            <a:extLst>
              <a:ext uri="{FF2B5EF4-FFF2-40B4-BE49-F238E27FC236}">
                <a16:creationId xmlns:a16="http://schemas.microsoft.com/office/drawing/2014/main" id="{7EB9C55D-6DB7-4C57-9667-94854B8A9A10}"/>
              </a:ext>
            </a:extLst>
          </p:cNvPr>
          <p:cNvPicPr>
            <a:picLocks noChangeAspect="1"/>
          </p:cNvPicPr>
          <p:nvPr/>
        </p:nvPicPr>
        <p:blipFill>
          <a:blip r:embed="rId3"/>
          <a:stretch>
            <a:fillRect/>
          </a:stretch>
        </p:blipFill>
        <p:spPr>
          <a:xfrm>
            <a:off x="212271" y="136071"/>
            <a:ext cx="6874479" cy="6417129"/>
          </a:xfrm>
          <a:prstGeom prst="rect">
            <a:avLst/>
          </a:prstGeom>
        </p:spPr>
      </p:pic>
      <p:sp>
        <p:nvSpPr>
          <p:cNvPr id="13" name="Content Placeholder 12">
            <a:extLst>
              <a:ext uri="{FF2B5EF4-FFF2-40B4-BE49-F238E27FC236}">
                <a16:creationId xmlns:a16="http://schemas.microsoft.com/office/drawing/2014/main" id="{81703CEC-D16F-4D7B-A918-1FBEA49F4621}"/>
              </a:ext>
            </a:extLst>
          </p:cNvPr>
          <p:cNvSpPr>
            <a:spLocks noGrp="1"/>
          </p:cNvSpPr>
          <p:nvPr>
            <p:ph idx="1"/>
          </p:nvPr>
        </p:nvSpPr>
        <p:spPr>
          <a:xfrm>
            <a:off x="8016641" y="2286000"/>
            <a:ext cx="3410309" cy="3844800"/>
          </a:xfrm>
        </p:spPr>
        <p:txBody>
          <a:bodyPr>
            <a:normAutofit/>
          </a:bodyPr>
          <a:lstStyle/>
          <a:p>
            <a:r>
              <a:rPr lang="en-US" sz="3200" dirty="0">
                <a:solidFill>
                  <a:srgbClr val="0099FF"/>
                </a:solidFill>
              </a:rPr>
              <a:t>How might these early  behaviors link to mathematical or science concepts?</a:t>
            </a:r>
          </a:p>
        </p:txBody>
      </p:sp>
    </p:spTree>
    <p:extLst>
      <p:ext uri="{BB962C8B-B14F-4D97-AF65-F5344CB8AC3E}">
        <p14:creationId xmlns:p14="http://schemas.microsoft.com/office/powerpoint/2010/main" val="3811534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2899E-E172-4BEA-B5E5-E43AC417DED6}"/>
              </a:ext>
            </a:extLst>
          </p:cNvPr>
          <p:cNvSpPr>
            <a:spLocks noGrp="1"/>
          </p:cNvSpPr>
          <p:nvPr>
            <p:ph type="title"/>
          </p:nvPr>
        </p:nvSpPr>
        <p:spPr>
          <a:xfrm>
            <a:off x="804672" y="365125"/>
            <a:ext cx="4378881" cy="1325563"/>
          </a:xfrm>
        </p:spPr>
        <p:txBody>
          <a:bodyPr vert="horz" lIns="91440" tIns="45720" rIns="91440" bIns="45720" rtlCol="0" anchor="ctr">
            <a:normAutofit/>
          </a:bodyPr>
          <a:lstStyle/>
          <a:p>
            <a:r>
              <a:rPr lang="en-US" sz="4800" dirty="0"/>
              <a:t>Vygotsky</a:t>
            </a:r>
          </a:p>
        </p:txBody>
      </p:sp>
      <p:sp>
        <p:nvSpPr>
          <p:cNvPr id="3" name="Content Placeholder 2">
            <a:extLst>
              <a:ext uri="{FF2B5EF4-FFF2-40B4-BE49-F238E27FC236}">
                <a16:creationId xmlns:a16="http://schemas.microsoft.com/office/drawing/2014/main" id="{FCAF1B33-EA2D-4804-AE2E-40214D640AD6}"/>
              </a:ext>
            </a:extLst>
          </p:cNvPr>
          <p:cNvSpPr>
            <a:spLocks noGrp="1"/>
          </p:cNvSpPr>
          <p:nvPr>
            <p:ph sz="half" idx="1"/>
          </p:nvPr>
        </p:nvSpPr>
        <p:spPr>
          <a:xfrm>
            <a:off x="804672" y="2020824"/>
            <a:ext cx="5076090" cy="4151376"/>
          </a:xfrm>
        </p:spPr>
        <p:txBody>
          <a:bodyPr vert="horz" lIns="91440" tIns="45720" rIns="91440" bIns="45720" rtlCol="0">
            <a:normAutofit/>
          </a:bodyPr>
          <a:lstStyle/>
          <a:p>
            <a:r>
              <a:rPr lang="en-US" sz="2400" dirty="0"/>
              <a:t>Zone of proximal development?</a:t>
            </a:r>
          </a:p>
          <a:p>
            <a:r>
              <a:rPr lang="en-US" sz="2400" dirty="0"/>
              <a:t>More knowledgeable other?</a:t>
            </a:r>
          </a:p>
          <a:p>
            <a:endParaRPr lang="en-US" sz="2400" dirty="0"/>
          </a:p>
          <a:p>
            <a:endParaRPr lang="en-US" sz="2400" dirty="0"/>
          </a:p>
          <a:p>
            <a:endParaRPr lang="en-US" sz="2400" dirty="0"/>
          </a:p>
          <a:p>
            <a:r>
              <a:rPr lang="en-US" sz="2400" dirty="0"/>
              <a:t>Scaffolding? (Bruner)</a:t>
            </a:r>
          </a:p>
          <a:p>
            <a:endParaRPr lang="en-US" sz="2000" dirty="0"/>
          </a:p>
          <a:p>
            <a:endParaRPr lang="en-US" sz="2000" dirty="0"/>
          </a:p>
          <a:p>
            <a:pPr marL="0"/>
            <a:endParaRPr lang="en-US" sz="2000" dirty="0"/>
          </a:p>
        </p:txBody>
      </p:sp>
      <p:pic>
        <p:nvPicPr>
          <p:cNvPr id="5" name="Content Placeholder 4" descr="A quotation by  Vygotsky&#10;saying &#10;Through others we become ourselves">
            <a:extLst>
              <a:ext uri="{FF2B5EF4-FFF2-40B4-BE49-F238E27FC236}">
                <a16:creationId xmlns:a16="http://schemas.microsoft.com/office/drawing/2014/main" id="{5178EE7E-BD09-4379-B8AD-1AAA5C847727}"/>
              </a:ext>
            </a:extLst>
          </p:cNvPr>
          <p:cNvPicPr>
            <a:picLocks noGrp="1" noChangeAspect="1"/>
          </p:cNvPicPr>
          <p:nvPr>
            <p:ph sz="half" idx="2"/>
          </p:nvPr>
        </p:nvPicPr>
        <p:blipFill>
          <a:blip r:embed="rId3"/>
          <a:stretch>
            <a:fillRect/>
          </a:stretch>
        </p:blipFill>
        <p:spPr>
          <a:xfrm>
            <a:off x="6432416" y="280493"/>
            <a:ext cx="4134234" cy="2820389"/>
          </a:xfrm>
          <a:prstGeom prst="rect">
            <a:avLst/>
          </a:prstGeom>
        </p:spPr>
      </p:pic>
      <p:pic>
        <p:nvPicPr>
          <p:cNvPr id="6" name="Picture 5" descr="A quotation by Vygotsky saying&#10;It must not be forgotten that the basic law of children's creativity is that its value lies not in its results, not in the product of creation, but in the process itself. It is not important what children create, but that they do create, they exercise and implement their creative imagination. ">
            <a:extLst>
              <a:ext uri="{FF2B5EF4-FFF2-40B4-BE49-F238E27FC236}">
                <a16:creationId xmlns:a16="http://schemas.microsoft.com/office/drawing/2014/main" id="{69516A5D-D6DD-46E9-A391-8AEDD4B79824}"/>
              </a:ext>
            </a:extLst>
          </p:cNvPr>
          <p:cNvPicPr>
            <a:picLocks noChangeAspect="1"/>
          </p:cNvPicPr>
          <p:nvPr/>
        </p:nvPicPr>
        <p:blipFill>
          <a:blip r:embed="rId4"/>
          <a:stretch>
            <a:fillRect/>
          </a:stretch>
        </p:blipFill>
        <p:spPr>
          <a:xfrm>
            <a:off x="6432416" y="3194387"/>
            <a:ext cx="4134234" cy="2414016"/>
          </a:xfrm>
          <a:prstGeom prst="rect">
            <a:avLst/>
          </a:prstGeom>
        </p:spPr>
      </p:pic>
    </p:spTree>
    <p:extLst>
      <p:ext uri="{BB962C8B-B14F-4D97-AF65-F5344CB8AC3E}">
        <p14:creationId xmlns:p14="http://schemas.microsoft.com/office/powerpoint/2010/main" val="9800197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9E75A-B82C-4EFB-954F-66BADD342716}"/>
              </a:ext>
            </a:extLst>
          </p:cNvPr>
          <p:cNvSpPr>
            <a:spLocks noGrp="1"/>
          </p:cNvSpPr>
          <p:nvPr>
            <p:ph type="title"/>
          </p:nvPr>
        </p:nvSpPr>
        <p:spPr>
          <a:xfrm>
            <a:off x="457201" y="723406"/>
            <a:ext cx="3234018" cy="869420"/>
          </a:xfrm>
        </p:spPr>
        <p:txBody>
          <a:bodyPr vert="horz" lIns="91440" tIns="45720" rIns="91440" bIns="45720" rtlCol="0" anchor="b">
            <a:normAutofit/>
          </a:bodyPr>
          <a:lstStyle/>
          <a:p>
            <a:pPr algn="ctr"/>
            <a:r>
              <a:rPr lang="en-US" sz="4800" kern="1200" dirty="0">
                <a:solidFill>
                  <a:schemeClr val="tx1"/>
                </a:solidFill>
                <a:ea typeface="+mj-ea"/>
                <a:cs typeface="+mj-cs"/>
              </a:rPr>
              <a:t>Bruner</a:t>
            </a:r>
          </a:p>
        </p:txBody>
      </p:sp>
      <p:pic>
        <p:nvPicPr>
          <p:cNvPr id="8" name="Content Placeholder 7" descr="A quotation by Bruner in The Process of Education&#10;&#10;We begin with the hypothesis that any subject can be taught effectively in some intellectually honest form to any child at any stage of development . ">
            <a:extLst>
              <a:ext uri="{FF2B5EF4-FFF2-40B4-BE49-F238E27FC236}">
                <a16:creationId xmlns:a16="http://schemas.microsoft.com/office/drawing/2014/main" id="{57DEC46A-E6B7-4AD3-83E4-FC62CCEF8984}"/>
              </a:ext>
            </a:extLst>
          </p:cNvPr>
          <p:cNvPicPr>
            <a:picLocks noGrp="1" noChangeAspect="1"/>
          </p:cNvPicPr>
          <p:nvPr>
            <p:ph idx="1"/>
          </p:nvPr>
        </p:nvPicPr>
        <p:blipFill>
          <a:blip r:embed="rId3"/>
          <a:stretch>
            <a:fillRect/>
          </a:stretch>
        </p:blipFill>
        <p:spPr>
          <a:xfrm>
            <a:off x="5133350" y="643469"/>
            <a:ext cx="6197143" cy="5571062"/>
          </a:xfrm>
          <a:prstGeom prst="rect">
            <a:avLst/>
          </a:prstGeom>
        </p:spPr>
      </p:pic>
    </p:spTree>
    <p:extLst>
      <p:ext uri="{BB962C8B-B14F-4D97-AF65-F5344CB8AC3E}">
        <p14:creationId xmlns:p14="http://schemas.microsoft.com/office/powerpoint/2010/main" val="21880538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5B51E-1794-42E7-A2F6-1D8B9F3D2950}"/>
              </a:ext>
            </a:extLst>
          </p:cNvPr>
          <p:cNvSpPr>
            <a:spLocks noGrp="1"/>
          </p:cNvSpPr>
          <p:nvPr>
            <p:ph type="title"/>
          </p:nvPr>
        </p:nvSpPr>
        <p:spPr>
          <a:xfrm>
            <a:off x="838200" y="365126"/>
            <a:ext cx="10515600" cy="711506"/>
          </a:xfrm>
        </p:spPr>
        <p:txBody>
          <a:bodyPr>
            <a:noAutofit/>
          </a:bodyPr>
          <a:lstStyle/>
          <a:p>
            <a:r>
              <a:rPr lang="en-GB" sz="4800" dirty="0"/>
              <a:t>Bruner – Spiral curriculum and discovery learning</a:t>
            </a:r>
          </a:p>
        </p:txBody>
      </p:sp>
      <p:pic>
        <p:nvPicPr>
          <p:cNvPr id="4" name="Content Placeholder 3" descr="A diagram explaining the spiral curriculum.&#10;Enactive - learning through play such as children when very young playing with blocks or other objects&#10;Iconic- where children as they get older can represent learning in pictures or with objects. &#10;Symbolic - as children develop they can start using code, such as letters, mathematical symbols, music notation">
            <a:extLst>
              <a:ext uri="{FF2B5EF4-FFF2-40B4-BE49-F238E27FC236}">
                <a16:creationId xmlns:a16="http://schemas.microsoft.com/office/drawing/2014/main" id="{2D3DC91A-FBE2-443B-AC5C-F5D69639DBFD}"/>
              </a:ext>
            </a:extLst>
          </p:cNvPr>
          <p:cNvPicPr>
            <a:picLocks noChangeAspect="1"/>
          </p:cNvPicPr>
          <p:nvPr/>
        </p:nvPicPr>
        <p:blipFill rotWithShape="1">
          <a:blip r:embed="rId3"/>
          <a:srcRect t="1173"/>
          <a:stretch/>
        </p:blipFill>
        <p:spPr>
          <a:xfrm>
            <a:off x="204748" y="1382487"/>
            <a:ext cx="6785103" cy="4746604"/>
          </a:xfrm>
          <a:prstGeom prst="rect">
            <a:avLst/>
          </a:prstGeom>
        </p:spPr>
      </p:pic>
      <p:sp>
        <p:nvSpPr>
          <p:cNvPr id="8" name="Content Placeholder 7">
            <a:extLst>
              <a:ext uri="{FF2B5EF4-FFF2-40B4-BE49-F238E27FC236}">
                <a16:creationId xmlns:a16="http://schemas.microsoft.com/office/drawing/2014/main" id="{ED7B6C5E-873E-46A1-9678-19BAD38ECA9A}"/>
              </a:ext>
            </a:extLst>
          </p:cNvPr>
          <p:cNvSpPr>
            <a:spLocks noGrp="1"/>
          </p:cNvSpPr>
          <p:nvPr>
            <p:ph idx="1"/>
          </p:nvPr>
        </p:nvSpPr>
        <p:spPr>
          <a:xfrm>
            <a:off x="7552944" y="1257300"/>
            <a:ext cx="4639056" cy="4597810"/>
          </a:xfrm>
        </p:spPr>
        <p:txBody>
          <a:bodyPr>
            <a:normAutofit fontScale="92500" lnSpcReduction="20000"/>
          </a:bodyPr>
          <a:lstStyle/>
          <a:p>
            <a:r>
              <a:rPr lang="en-US" sz="2600" dirty="0"/>
              <a:t>Discovery learning- children learn following their own interest and curiosity</a:t>
            </a:r>
          </a:p>
          <a:p>
            <a:r>
              <a:rPr lang="en-US" sz="2600" dirty="0"/>
              <a:t>Inquiry</a:t>
            </a:r>
          </a:p>
          <a:p>
            <a:r>
              <a:rPr lang="en-US" sz="2600" dirty="0"/>
              <a:t>Active</a:t>
            </a:r>
          </a:p>
          <a:p>
            <a:r>
              <a:rPr lang="en-US" sz="2600" dirty="0"/>
              <a:t>Problem solving</a:t>
            </a:r>
          </a:p>
          <a:p>
            <a:r>
              <a:rPr lang="en-US" sz="2600" dirty="0"/>
              <a:t>Motivated</a:t>
            </a:r>
          </a:p>
          <a:p>
            <a:r>
              <a:rPr lang="en-US" sz="2600" dirty="0"/>
              <a:t>Interested</a:t>
            </a:r>
          </a:p>
          <a:p>
            <a:endParaRPr lang="en-US" sz="2600" dirty="0"/>
          </a:p>
          <a:p>
            <a:r>
              <a:rPr lang="en-US" sz="2600" dirty="0"/>
              <a:t>Challenges?</a:t>
            </a:r>
          </a:p>
          <a:p>
            <a:r>
              <a:rPr lang="en-US" sz="2600" dirty="0"/>
              <a:t>Outdoors- science and mathematics?</a:t>
            </a:r>
          </a:p>
          <a:p>
            <a:endParaRPr lang="en-US" sz="2000" dirty="0"/>
          </a:p>
        </p:txBody>
      </p:sp>
    </p:spTree>
    <p:extLst>
      <p:ext uri="{BB962C8B-B14F-4D97-AF65-F5344CB8AC3E}">
        <p14:creationId xmlns:p14="http://schemas.microsoft.com/office/powerpoint/2010/main" val="14119524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2B4D7-72A2-4E52-8396-ABD4AB2D63D8}"/>
              </a:ext>
            </a:extLst>
          </p:cNvPr>
          <p:cNvSpPr>
            <a:spLocks noGrp="1"/>
          </p:cNvSpPr>
          <p:nvPr>
            <p:ph type="title"/>
          </p:nvPr>
        </p:nvSpPr>
        <p:spPr>
          <a:xfrm>
            <a:off x="838200" y="-660011"/>
            <a:ext cx="3986156" cy="2806506"/>
          </a:xfrm>
        </p:spPr>
        <p:txBody>
          <a:bodyPr vert="horz" lIns="91440" tIns="45720" rIns="91440" bIns="45720" rtlCol="0" anchor="b">
            <a:normAutofit/>
          </a:bodyPr>
          <a:lstStyle/>
          <a:p>
            <a:r>
              <a:rPr lang="en-US" sz="4800" dirty="0"/>
              <a:t>Froebel</a:t>
            </a:r>
          </a:p>
        </p:txBody>
      </p:sp>
      <p:sp>
        <p:nvSpPr>
          <p:cNvPr id="3" name="Content Placeholder 2">
            <a:extLst>
              <a:ext uri="{FF2B5EF4-FFF2-40B4-BE49-F238E27FC236}">
                <a16:creationId xmlns:a16="http://schemas.microsoft.com/office/drawing/2014/main" id="{71416728-34EF-478A-BCF1-A741F349786B}"/>
              </a:ext>
            </a:extLst>
          </p:cNvPr>
          <p:cNvSpPr>
            <a:spLocks noGrp="1"/>
          </p:cNvSpPr>
          <p:nvPr>
            <p:ph sz="half" idx="1"/>
          </p:nvPr>
        </p:nvSpPr>
        <p:spPr>
          <a:xfrm>
            <a:off x="600200" y="2806506"/>
            <a:ext cx="3986156" cy="2588458"/>
          </a:xfrm>
        </p:spPr>
        <p:txBody>
          <a:bodyPr vert="horz" lIns="91440" tIns="45720" rIns="91440" bIns="45720" rtlCol="0">
            <a:normAutofit fontScale="55000" lnSpcReduction="20000"/>
          </a:bodyPr>
          <a:lstStyle/>
          <a:p>
            <a:r>
              <a:rPr lang="en-US" sz="4800" dirty="0"/>
              <a:t>“</a:t>
            </a:r>
            <a:r>
              <a:rPr lang="en-US" sz="4800" b="0" i="0" dirty="0">
                <a:effectLst/>
              </a:rPr>
              <a:t>To learn a thing in life and through doing is much more developing, cultivating and strengthening than to learn it merely through the verbal communication of ideas”.</a:t>
            </a:r>
          </a:p>
          <a:p>
            <a:endParaRPr lang="en-US" sz="2000" dirty="0"/>
          </a:p>
        </p:txBody>
      </p:sp>
      <p:pic>
        <p:nvPicPr>
          <p:cNvPr id="5" name="Content Placeholder 4" descr="A quotation from Froebel&#10;Play is the highest expression of human development in childhood , for it alone is the free expression of what is in a child's soul ">
            <a:extLst>
              <a:ext uri="{FF2B5EF4-FFF2-40B4-BE49-F238E27FC236}">
                <a16:creationId xmlns:a16="http://schemas.microsoft.com/office/drawing/2014/main" id="{74FDD998-8BD0-4305-A883-3CA2AFCA8040}"/>
              </a:ext>
            </a:extLst>
          </p:cNvPr>
          <p:cNvPicPr>
            <a:picLocks noGrp="1" noChangeAspect="1"/>
          </p:cNvPicPr>
          <p:nvPr>
            <p:ph sz="half" idx="2"/>
          </p:nvPr>
        </p:nvPicPr>
        <p:blipFill rotWithShape="1">
          <a:blip r:embed="rId3"/>
          <a:srcRect t="10143"/>
          <a:stretch/>
        </p:blipFill>
        <p:spPr>
          <a:xfrm>
            <a:off x="5186557" y="162853"/>
            <a:ext cx="6830817" cy="6137951"/>
          </a:xfrm>
          <a:prstGeom prst="rect">
            <a:avLst/>
          </a:prstGeom>
        </p:spPr>
      </p:pic>
    </p:spTree>
    <p:extLst>
      <p:ext uri="{BB962C8B-B14F-4D97-AF65-F5344CB8AC3E}">
        <p14:creationId xmlns:p14="http://schemas.microsoft.com/office/powerpoint/2010/main" val="37753206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4800" dirty="0"/>
              <a:t>Natur fel Amgylchedd Dysgu</a:t>
            </a:r>
            <a:br>
              <a:rPr lang="cy-GB" sz="4800" dirty="0"/>
            </a:br>
            <a:r>
              <a:rPr lang="en-GB" sz="4800" b="1" dirty="0">
                <a:solidFill>
                  <a:srgbClr val="0070C0"/>
                </a:solidFill>
              </a:rPr>
              <a:t>Nature as Learning Environment </a:t>
            </a:r>
          </a:p>
        </p:txBody>
      </p:sp>
      <p:pic>
        <p:nvPicPr>
          <p:cNvPr id="5" name="Content Placeholder 4"/>
          <p:cNvPicPr>
            <a:picLocks noGrp="1" noChangeAspect="1"/>
          </p:cNvPicPr>
          <p:nvPr>
            <p:ph sz="half" idx="1"/>
          </p:nvPr>
        </p:nvPicPr>
        <p:blipFill>
          <a:blip r:embed="rId3"/>
          <a:stretch>
            <a:fillRect/>
          </a:stretch>
        </p:blipFill>
        <p:spPr>
          <a:xfrm>
            <a:off x="301605" y="1828224"/>
            <a:ext cx="5026007" cy="4227623"/>
          </a:xfrm>
          <a:prstGeom prst="rect">
            <a:avLst/>
          </a:prstGeom>
        </p:spPr>
      </p:pic>
      <p:pic>
        <p:nvPicPr>
          <p:cNvPr id="6" name="Content Placeholder 5"/>
          <p:cNvPicPr>
            <a:picLocks noGrp="1" noChangeAspect="1"/>
          </p:cNvPicPr>
          <p:nvPr>
            <p:ph sz="half" idx="2"/>
          </p:nvPr>
        </p:nvPicPr>
        <p:blipFill>
          <a:blip r:embed="rId4"/>
          <a:stretch>
            <a:fillRect/>
          </a:stretch>
        </p:blipFill>
        <p:spPr>
          <a:xfrm>
            <a:off x="6172200" y="1977746"/>
            <a:ext cx="5181600" cy="4078101"/>
          </a:xfrm>
          <a:prstGeom prst="rect">
            <a:avLst/>
          </a:prstGeom>
        </p:spPr>
      </p:pic>
      <p:sp>
        <p:nvSpPr>
          <p:cNvPr id="7" name="Rectangle 6"/>
          <p:cNvSpPr/>
          <p:nvPr/>
        </p:nvSpPr>
        <p:spPr>
          <a:xfrm>
            <a:off x="4969882" y="6293397"/>
            <a:ext cx="6096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Image: Play Based Learning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Weebly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2017</a:t>
            </a:r>
          </a:p>
        </p:txBody>
      </p:sp>
    </p:spTree>
    <p:extLst>
      <p:ext uri="{BB962C8B-B14F-4D97-AF65-F5344CB8AC3E}">
        <p14:creationId xmlns:p14="http://schemas.microsoft.com/office/powerpoint/2010/main" val="522118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3344F-02F8-4275-B802-DCFBF628AF79}"/>
              </a:ext>
            </a:extLst>
          </p:cNvPr>
          <p:cNvSpPr>
            <a:spLocks noGrp="1"/>
          </p:cNvSpPr>
          <p:nvPr>
            <p:ph type="title"/>
          </p:nvPr>
        </p:nvSpPr>
        <p:spPr/>
        <p:txBody>
          <a:bodyPr>
            <a:normAutofit/>
          </a:bodyPr>
          <a:lstStyle/>
          <a:p>
            <a:r>
              <a:rPr lang="en-GB" sz="4800" dirty="0"/>
              <a:t>Froebel</a:t>
            </a:r>
          </a:p>
        </p:txBody>
      </p:sp>
      <p:sp>
        <p:nvSpPr>
          <p:cNvPr id="3" name="Content Placeholder 2">
            <a:extLst>
              <a:ext uri="{FF2B5EF4-FFF2-40B4-BE49-F238E27FC236}">
                <a16:creationId xmlns:a16="http://schemas.microsoft.com/office/drawing/2014/main" id="{1A7DCF5B-8BB1-4CB7-8437-32C3D271A0BF}"/>
              </a:ext>
            </a:extLst>
          </p:cNvPr>
          <p:cNvSpPr>
            <a:spLocks noGrp="1"/>
          </p:cNvSpPr>
          <p:nvPr>
            <p:ph sz="half" idx="1"/>
          </p:nvPr>
        </p:nvSpPr>
        <p:spPr>
          <a:xfrm>
            <a:off x="838200" y="1545406"/>
            <a:ext cx="5181600" cy="4631557"/>
          </a:xfrm>
        </p:spPr>
        <p:txBody>
          <a:bodyPr>
            <a:normAutofit fontScale="92500" lnSpcReduction="20000"/>
          </a:bodyPr>
          <a:lstStyle/>
          <a:p>
            <a:r>
              <a:rPr lang="cy-GB" dirty="0"/>
              <a:t>Cyfannol a cydgysylltiol- popeth yn cysylltu.</a:t>
            </a:r>
          </a:p>
          <a:p>
            <a:r>
              <a:rPr lang="cy-GB" dirty="0"/>
              <a:t>Popeth byw yn gyd gysylltiedig.</a:t>
            </a:r>
          </a:p>
          <a:p>
            <a:r>
              <a:rPr lang="cy-GB" dirty="0"/>
              <a:t>Byw a dysgu mewn cytgord a natur.</a:t>
            </a:r>
          </a:p>
          <a:p>
            <a:r>
              <a:rPr lang="cy-GB" dirty="0"/>
              <a:t>Rhyddid ac arweiniad.</a:t>
            </a:r>
          </a:p>
          <a:p>
            <a:r>
              <a:rPr lang="cy-GB" dirty="0"/>
              <a:t>Penagored, chwarae creadigol ac archwilio.</a:t>
            </a:r>
          </a:p>
          <a:p>
            <a:r>
              <a:rPr lang="cy-GB" dirty="0"/>
              <a:t>Oedolion fel arsylwr- cefnogi ac ymestyn chwarae a dysgu</a:t>
            </a:r>
          </a:p>
        </p:txBody>
      </p:sp>
      <p:sp>
        <p:nvSpPr>
          <p:cNvPr id="4" name="Content Placeholder 3">
            <a:extLst>
              <a:ext uri="{FF2B5EF4-FFF2-40B4-BE49-F238E27FC236}">
                <a16:creationId xmlns:a16="http://schemas.microsoft.com/office/drawing/2014/main" id="{70F9B0D9-96BB-41D3-9256-CFCE4570FF8C}"/>
              </a:ext>
            </a:extLst>
          </p:cNvPr>
          <p:cNvSpPr>
            <a:spLocks noGrp="1"/>
          </p:cNvSpPr>
          <p:nvPr>
            <p:ph sz="half" idx="2"/>
          </p:nvPr>
        </p:nvSpPr>
        <p:spPr>
          <a:xfrm>
            <a:off x="6172200" y="1545406"/>
            <a:ext cx="5181600" cy="4351338"/>
          </a:xfrm>
        </p:spPr>
        <p:txBody>
          <a:bodyPr>
            <a:normAutofit fontScale="92500" lnSpcReduction="20000"/>
          </a:bodyPr>
          <a:lstStyle/>
          <a:p>
            <a:r>
              <a:rPr lang="en-GB" i="1" dirty="0">
                <a:solidFill>
                  <a:srgbClr val="0070C0"/>
                </a:solidFill>
              </a:rPr>
              <a:t>Wholeness and connectedness – everything links.</a:t>
            </a:r>
          </a:p>
          <a:p>
            <a:r>
              <a:rPr lang="en-GB" i="1" dirty="0">
                <a:solidFill>
                  <a:srgbClr val="0070C0"/>
                </a:solidFill>
              </a:rPr>
              <a:t>The interconnectedness of all living things.</a:t>
            </a:r>
          </a:p>
          <a:p>
            <a:r>
              <a:rPr lang="en-GB" i="1" dirty="0">
                <a:solidFill>
                  <a:srgbClr val="0070C0"/>
                </a:solidFill>
              </a:rPr>
              <a:t>Living and learning in harmony with nature</a:t>
            </a:r>
          </a:p>
          <a:p>
            <a:r>
              <a:rPr lang="en-GB" i="1" dirty="0">
                <a:solidFill>
                  <a:srgbClr val="0070C0"/>
                </a:solidFill>
              </a:rPr>
              <a:t> Freedom with guidance. </a:t>
            </a:r>
          </a:p>
          <a:p>
            <a:r>
              <a:rPr lang="en-GB" i="1" dirty="0">
                <a:solidFill>
                  <a:srgbClr val="0070C0"/>
                </a:solidFill>
              </a:rPr>
              <a:t>Open-ended, creative play and exploration.</a:t>
            </a:r>
          </a:p>
          <a:p>
            <a:r>
              <a:rPr lang="en-GB" i="1" dirty="0">
                <a:solidFill>
                  <a:srgbClr val="0070C0"/>
                </a:solidFill>
              </a:rPr>
              <a:t>Adults as observer- supporting and extending play and learning.</a:t>
            </a:r>
          </a:p>
          <a:p>
            <a:endParaRPr lang="en-GB" dirty="0"/>
          </a:p>
        </p:txBody>
      </p:sp>
    </p:spTree>
    <p:extLst>
      <p:ext uri="{BB962C8B-B14F-4D97-AF65-F5344CB8AC3E}">
        <p14:creationId xmlns:p14="http://schemas.microsoft.com/office/powerpoint/2010/main" val="34312517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9E3B-B1C9-4B0C-AA56-2811F0FD35EA}"/>
              </a:ext>
            </a:extLst>
          </p:cNvPr>
          <p:cNvSpPr>
            <a:spLocks noGrp="1"/>
          </p:cNvSpPr>
          <p:nvPr>
            <p:ph type="title"/>
          </p:nvPr>
        </p:nvSpPr>
        <p:spPr/>
        <p:txBody>
          <a:bodyPr>
            <a:normAutofit/>
          </a:bodyPr>
          <a:lstStyle/>
          <a:p>
            <a:r>
              <a:rPr lang="en-GB" sz="4800" dirty="0"/>
              <a:t>Froebel</a:t>
            </a:r>
          </a:p>
        </p:txBody>
      </p:sp>
      <p:sp>
        <p:nvSpPr>
          <p:cNvPr id="3" name="Content Placeholder 2">
            <a:extLst>
              <a:ext uri="{FF2B5EF4-FFF2-40B4-BE49-F238E27FC236}">
                <a16:creationId xmlns:a16="http://schemas.microsoft.com/office/drawing/2014/main" id="{2A499B35-B479-4D47-AFF3-60297697F2BC}"/>
              </a:ext>
            </a:extLst>
          </p:cNvPr>
          <p:cNvSpPr>
            <a:spLocks noGrp="1"/>
          </p:cNvSpPr>
          <p:nvPr>
            <p:ph sz="half" idx="1"/>
          </p:nvPr>
        </p:nvSpPr>
        <p:spPr>
          <a:xfrm>
            <a:off x="571501" y="1412670"/>
            <a:ext cx="5448300" cy="4351338"/>
          </a:xfrm>
        </p:spPr>
        <p:txBody>
          <a:bodyPr>
            <a:noAutofit/>
          </a:bodyPr>
          <a:lstStyle/>
          <a:p>
            <a:r>
              <a:rPr lang="en-GB" sz="3200" dirty="0"/>
              <a:t>Question after question crowds out of his enquiring mind – how? why? when? what for?’ (Froebel in Lilley 1967:125)</a:t>
            </a:r>
          </a:p>
          <a:p>
            <a:endParaRPr lang="en-GB" sz="3200" dirty="0"/>
          </a:p>
          <a:p>
            <a:r>
              <a:rPr lang="en-GB" sz="3200" dirty="0"/>
              <a:t>See Tovey, 2016</a:t>
            </a:r>
          </a:p>
          <a:p>
            <a:r>
              <a:rPr lang="en-GB" sz="3200" dirty="0"/>
              <a:t>Also on Moodle – lecture 1</a:t>
            </a:r>
          </a:p>
        </p:txBody>
      </p:sp>
      <p:sp>
        <p:nvSpPr>
          <p:cNvPr id="4" name="Content Placeholder 3">
            <a:extLst>
              <a:ext uri="{FF2B5EF4-FFF2-40B4-BE49-F238E27FC236}">
                <a16:creationId xmlns:a16="http://schemas.microsoft.com/office/drawing/2014/main" id="{4D336A55-8565-41EC-BCCE-6146F94C9692}"/>
              </a:ext>
            </a:extLst>
          </p:cNvPr>
          <p:cNvSpPr>
            <a:spLocks noGrp="1"/>
          </p:cNvSpPr>
          <p:nvPr>
            <p:ph sz="half" idx="2"/>
          </p:nvPr>
        </p:nvSpPr>
        <p:spPr/>
        <p:txBody>
          <a:bodyPr/>
          <a:lstStyle/>
          <a:p>
            <a:r>
              <a:rPr lang="en-GB" dirty="0" err="1"/>
              <a:t>Darllenwch</a:t>
            </a:r>
            <a:r>
              <a:rPr lang="en-GB" dirty="0"/>
              <a:t> / </a:t>
            </a:r>
            <a:r>
              <a:rPr lang="en-GB" dirty="0">
                <a:solidFill>
                  <a:srgbClr val="0070C0"/>
                </a:solidFill>
              </a:rPr>
              <a:t>Read</a:t>
            </a:r>
          </a:p>
          <a:p>
            <a:r>
              <a:rPr kumimoji="0" lang="en-GB" sz="1800" b="0" i="0" u="none" strike="noStrike" kern="0" cap="none" spc="0" normalizeH="0" baseline="0" noProof="0" dirty="0">
                <a:ln>
                  <a:noFill/>
                </a:ln>
                <a:solidFill>
                  <a:srgbClr val="0070C0"/>
                </a:solidFill>
                <a:effectLst/>
                <a:uLnTx/>
                <a:uFillTx/>
                <a:hlinkClick r:id="rId3">
                  <a:extLst>
                    <a:ext uri="{A12FA001-AC4F-418D-AE19-62706E023703}">
                      <ahyp:hlinkClr xmlns:ahyp="http://schemas.microsoft.com/office/drawing/2018/hyperlinkcolor" val="tx"/>
                    </a:ext>
                  </a:extLst>
                </a:hlinkClick>
              </a:rPr>
              <a:t>Link to Reading on Tovey's resource exploring Froebel and outdoors</a:t>
            </a:r>
            <a:endParaRPr kumimoji="0" lang="en-GB" sz="1800" b="0" i="0" u="none" strike="noStrike" kern="0" cap="none" spc="0" normalizeH="0" baseline="0" noProof="0" dirty="0">
              <a:ln>
                <a:noFill/>
              </a:ln>
              <a:solidFill>
                <a:srgbClr val="0070C0"/>
              </a:solidFill>
              <a:effectLst/>
              <a:uLnTx/>
              <a:uFillTx/>
            </a:endParaRPr>
          </a:p>
          <a:p>
            <a:endParaRPr lang="en-GB" dirty="0"/>
          </a:p>
        </p:txBody>
      </p:sp>
    </p:spTree>
    <p:extLst>
      <p:ext uri="{BB962C8B-B14F-4D97-AF65-F5344CB8AC3E}">
        <p14:creationId xmlns:p14="http://schemas.microsoft.com/office/powerpoint/2010/main" val="251392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803EC-B288-4F03-A4C0-D590AC8E5EA4}"/>
              </a:ext>
            </a:extLst>
          </p:cNvPr>
          <p:cNvSpPr>
            <a:spLocks noGrp="1"/>
          </p:cNvSpPr>
          <p:nvPr>
            <p:ph type="title"/>
          </p:nvPr>
        </p:nvSpPr>
        <p:spPr/>
        <p:txBody>
          <a:bodyPr>
            <a:noAutofit/>
          </a:bodyPr>
          <a:lstStyle/>
          <a:p>
            <a:r>
              <a:rPr lang="en-GB" sz="4800" dirty="0" err="1"/>
              <a:t>Gwyliwch</a:t>
            </a:r>
            <a:r>
              <a:rPr lang="en-GB" sz="4800" dirty="0"/>
              <a:t> a </a:t>
            </a:r>
            <a:r>
              <a:rPr lang="en-GB" sz="4800" dirty="0" err="1"/>
              <a:t>thrafodwch</a:t>
            </a:r>
            <a:r>
              <a:rPr lang="en-GB" sz="4800" dirty="0"/>
              <a:t> / </a:t>
            </a:r>
            <a:br>
              <a:rPr lang="en-GB" sz="4800" dirty="0"/>
            </a:br>
            <a:r>
              <a:rPr lang="en-GB" sz="4800" i="1" dirty="0">
                <a:solidFill>
                  <a:srgbClr val="0070C0"/>
                </a:solidFill>
              </a:rPr>
              <a:t>Watch and discuss</a:t>
            </a:r>
            <a:endParaRPr lang="en-GB" sz="4800" dirty="0">
              <a:solidFill>
                <a:srgbClr val="0070C0"/>
              </a:solidFill>
            </a:endParaRPr>
          </a:p>
        </p:txBody>
      </p:sp>
      <p:sp>
        <p:nvSpPr>
          <p:cNvPr id="3" name="Content Placeholder 2">
            <a:extLst>
              <a:ext uri="{FF2B5EF4-FFF2-40B4-BE49-F238E27FC236}">
                <a16:creationId xmlns:a16="http://schemas.microsoft.com/office/drawing/2014/main" id="{43DBB4F2-B281-4813-9F68-0442AF399482}"/>
              </a:ext>
            </a:extLst>
          </p:cNvPr>
          <p:cNvSpPr>
            <a:spLocks noGrp="1"/>
          </p:cNvSpPr>
          <p:nvPr>
            <p:ph idx="1"/>
          </p:nvPr>
        </p:nvSpPr>
        <p:spPr/>
        <p:txBody>
          <a:bodyPr/>
          <a:lstStyle/>
          <a:p>
            <a:r>
              <a:rPr lang="en-GB" dirty="0">
                <a:solidFill>
                  <a:srgbClr val="0070C0"/>
                </a:solidFill>
                <a:hlinkClick r:id="rId3">
                  <a:extLst>
                    <a:ext uri="{A12FA001-AC4F-418D-AE19-62706E023703}">
                      <ahyp:hlinkClr xmlns:ahyp="http://schemas.microsoft.com/office/drawing/2018/hyperlinkcolor" val="tx"/>
                    </a:ext>
                  </a:extLst>
                </a:hlinkClick>
              </a:rPr>
              <a:t>Link to Siren film What’s does effective teaching look like at the Little Forest Folks forest nursery?</a:t>
            </a:r>
            <a:endParaRPr lang="en-GB" dirty="0">
              <a:solidFill>
                <a:srgbClr val="0070C0"/>
              </a:solidFill>
            </a:endParaRPr>
          </a:p>
          <a:p>
            <a:endParaRPr lang="en-GB" dirty="0"/>
          </a:p>
        </p:txBody>
      </p:sp>
    </p:spTree>
    <p:extLst>
      <p:ext uri="{BB962C8B-B14F-4D97-AF65-F5344CB8AC3E}">
        <p14:creationId xmlns:p14="http://schemas.microsoft.com/office/powerpoint/2010/main" val="41894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54BF3-9AF6-A59F-4616-9759F4CEB230}"/>
              </a:ext>
            </a:extLst>
          </p:cNvPr>
          <p:cNvSpPr>
            <a:spLocks noGrp="1"/>
          </p:cNvSpPr>
          <p:nvPr>
            <p:ph type="title"/>
          </p:nvPr>
        </p:nvSpPr>
        <p:spPr/>
        <p:txBody>
          <a:bodyPr/>
          <a:lstStyle/>
          <a:p>
            <a:r>
              <a:rPr lang="en-GB" dirty="0"/>
              <a:t>Alison Clarke- hot off the press</a:t>
            </a:r>
          </a:p>
        </p:txBody>
      </p:sp>
      <p:sp>
        <p:nvSpPr>
          <p:cNvPr id="3" name="Content Placeholder 2">
            <a:extLst>
              <a:ext uri="{FF2B5EF4-FFF2-40B4-BE49-F238E27FC236}">
                <a16:creationId xmlns:a16="http://schemas.microsoft.com/office/drawing/2014/main" id="{0E2AF668-62EC-6AE2-4CED-4BE3A323D110}"/>
              </a:ext>
            </a:extLst>
          </p:cNvPr>
          <p:cNvSpPr>
            <a:spLocks noGrp="1"/>
          </p:cNvSpPr>
          <p:nvPr>
            <p:ph sz="half" idx="1"/>
          </p:nvPr>
        </p:nvSpPr>
        <p:spPr>
          <a:xfrm>
            <a:off x="762000" y="1455510"/>
            <a:ext cx="5181600" cy="4351338"/>
          </a:xfrm>
        </p:spPr>
        <p:txBody>
          <a:bodyPr/>
          <a:lstStyle/>
          <a:p>
            <a:r>
              <a:rPr lang="en-GB" i="1" dirty="0"/>
              <a:t>Slow Knowledge and the unhurried child- Time for slow pedagogies in early childhood education </a:t>
            </a:r>
          </a:p>
          <a:p>
            <a:r>
              <a:rPr lang="en-GB" dirty="0"/>
              <a:t>‘slow knowledge deals with context, patterns and connections’ p. 50</a:t>
            </a:r>
          </a:p>
          <a:p>
            <a:r>
              <a:rPr lang="en-GB" dirty="0" err="1"/>
              <a:t>Dwfn</a:t>
            </a:r>
            <a:r>
              <a:rPr lang="en-GB" dirty="0"/>
              <a:t> ac ail </a:t>
            </a:r>
            <a:r>
              <a:rPr lang="en-GB" dirty="0" err="1"/>
              <a:t>ymweld</a:t>
            </a:r>
            <a:r>
              <a:rPr lang="en-GB" dirty="0"/>
              <a:t> a </a:t>
            </a:r>
            <a:r>
              <a:rPr lang="en-GB" dirty="0" err="1"/>
              <a:t>syniadau</a:t>
            </a:r>
            <a:r>
              <a:rPr lang="en-GB" dirty="0"/>
              <a:t>.</a:t>
            </a:r>
          </a:p>
          <a:p>
            <a:r>
              <a:rPr lang="en-GB" dirty="0" err="1"/>
              <a:t>Amlsynhwyrol</a:t>
            </a:r>
            <a:r>
              <a:rPr lang="en-GB" dirty="0"/>
              <a:t> a </a:t>
            </a:r>
            <a:r>
              <a:rPr lang="en-GB" dirty="0" err="1"/>
              <a:t>chymleth</a:t>
            </a:r>
            <a:endParaRPr lang="en-GB" dirty="0"/>
          </a:p>
          <a:p>
            <a:endParaRPr lang="en-GB" dirty="0"/>
          </a:p>
        </p:txBody>
      </p:sp>
      <p:sp>
        <p:nvSpPr>
          <p:cNvPr id="4" name="Content Placeholder 3">
            <a:extLst>
              <a:ext uri="{FF2B5EF4-FFF2-40B4-BE49-F238E27FC236}">
                <a16:creationId xmlns:a16="http://schemas.microsoft.com/office/drawing/2014/main" id="{5D9C2A4D-5DD9-23FB-A9A2-111E90BF5E2E}"/>
              </a:ext>
            </a:extLst>
          </p:cNvPr>
          <p:cNvSpPr>
            <a:spLocks noGrp="1"/>
          </p:cNvSpPr>
          <p:nvPr>
            <p:ph sz="half" idx="2"/>
          </p:nvPr>
        </p:nvSpPr>
        <p:spPr>
          <a:xfrm>
            <a:off x="6096000" y="1455510"/>
            <a:ext cx="5181600" cy="4351338"/>
          </a:xfrm>
        </p:spPr>
        <p:txBody>
          <a:bodyPr/>
          <a:lstStyle/>
          <a:p>
            <a:r>
              <a:rPr lang="en-GB" i="1" dirty="0">
                <a:solidFill>
                  <a:srgbClr val="0070C0"/>
                </a:solidFill>
              </a:rPr>
              <a:t>Slow Knowledge and the unhurried child- Time for slow pedagogies in early childhood education </a:t>
            </a:r>
          </a:p>
          <a:p>
            <a:r>
              <a:rPr lang="en-GB" dirty="0">
                <a:solidFill>
                  <a:srgbClr val="0070C0"/>
                </a:solidFill>
              </a:rPr>
              <a:t>‘slow knowledge deals with context, patterns and connections’ p. 50</a:t>
            </a:r>
          </a:p>
          <a:p>
            <a:r>
              <a:rPr lang="en-GB" dirty="0">
                <a:solidFill>
                  <a:srgbClr val="0070C0"/>
                </a:solidFill>
              </a:rPr>
              <a:t>Depth and revisiting ideas.</a:t>
            </a:r>
          </a:p>
          <a:p>
            <a:r>
              <a:rPr lang="en-GB" dirty="0">
                <a:solidFill>
                  <a:srgbClr val="0070C0"/>
                </a:solidFill>
              </a:rPr>
              <a:t>Multisensory and complex</a:t>
            </a:r>
          </a:p>
        </p:txBody>
      </p:sp>
    </p:spTree>
    <p:extLst>
      <p:ext uri="{BB962C8B-B14F-4D97-AF65-F5344CB8AC3E}">
        <p14:creationId xmlns:p14="http://schemas.microsoft.com/office/powerpoint/2010/main" val="32690970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21223"/>
          </a:xfrm>
        </p:spPr>
        <p:txBody>
          <a:bodyPr>
            <a:noAutofit/>
          </a:bodyPr>
          <a:lstStyle/>
          <a:p>
            <a:r>
              <a:rPr lang="en-GB" sz="4800" dirty="0"/>
              <a:t>Beth </a:t>
            </a:r>
            <a:r>
              <a:rPr lang="en-GB" sz="4800" dirty="0" err="1"/>
              <a:t>sydd</a:t>
            </a:r>
            <a:r>
              <a:rPr lang="en-GB" sz="4800" dirty="0"/>
              <a:t> </a:t>
            </a:r>
            <a:r>
              <a:rPr lang="en-GB" sz="4800" dirty="0" err="1"/>
              <a:t>angen</a:t>
            </a:r>
            <a:r>
              <a:rPr lang="en-GB" sz="4800" dirty="0"/>
              <a:t>?  </a:t>
            </a:r>
            <a:r>
              <a:rPr lang="en-GB" sz="4800" dirty="0" err="1"/>
              <a:t>Yr</a:t>
            </a:r>
            <a:r>
              <a:rPr lang="en-GB" sz="4800" dirty="0"/>
              <a:t> </a:t>
            </a:r>
            <a:r>
              <a:rPr lang="en-GB" sz="4800" dirty="0" err="1"/>
              <a:t>amgylchedd</a:t>
            </a:r>
            <a:br>
              <a:rPr lang="en-GB" sz="4800" dirty="0"/>
            </a:br>
            <a:r>
              <a:rPr lang="en-GB" sz="4800" i="1" dirty="0">
                <a:solidFill>
                  <a:srgbClr val="0070C0"/>
                </a:solidFill>
              </a:rPr>
              <a:t>The requirements?</a:t>
            </a:r>
            <a:r>
              <a:rPr lang="en-GB" sz="4800" dirty="0">
                <a:solidFill>
                  <a:srgbClr val="0070C0"/>
                </a:solidFill>
              </a:rPr>
              <a:t> The environment</a:t>
            </a:r>
            <a:endParaRPr lang="en-GB" sz="4800" i="1" dirty="0">
              <a:solidFill>
                <a:srgbClr val="0070C0"/>
              </a:solidFill>
            </a:endParaRPr>
          </a:p>
        </p:txBody>
      </p:sp>
      <p:sp>
        <p:nvSpPr>
          <p:cNvPr id="3" name="Content Placeholder 2"/>
          <p:cNvSpPr>
            <a:spLocks noGrp="1"/>
          </p:cNvSpPr>
          <p:nvPr>
            <p:ph sz="half" idx="1"/>
          </p:nvPr>
        </p:nvSpPr>
        <p:spPr>
          <a:xfrm>
            <a:off x="838200" y="1563329"/>
            <a:ext cx="5181600" cy="4613634"/>
          </a:xfrm>
        </p:spPr>
        <p:txBody>
          <a:bodyPr>
            <a:normAutofit lnSpcReduction="10000"/>
          </a:bodyPr>
          <a:lstStyle/>
          <a:p>
            <a:r>
              <a:rPr lang="cy-GB" dirty="0"/>
              <a:t>Dewis</a:t>
            </a:r>
          </a:p>
          <a:p>
            <a:r>
              <a:rPr lang="cy-GB" dirty="0"/>
              <a:t>Amser</a:t>
            </a:r>
          </a:p>
          <a:p>
            <a:r>
              <a:rPr lang="cy-GB" dirty="0"/>
              <a:t>Mynediad</a:t>
            </a:r>
          </a:p>
          <a:p>
            <a:r>
              <a:rPr lang="cy-GB" dirty="0"/>
              <a:t>Rhyddid</a:t>
            </a:r>
          </a:p>
          <a:p>
            <a:r>
              <a:rPr lang="cy-GB" dirty="0"/>
              <a:t>Ffiniau</a:t>
            </a:r>
          </a:p>
          <a:p>
            <a:r>
              <a:rPr lang="cy-GB" dirty="0"/>
              <a:t>Her a Risg</a:t>
            </a:r>
          </a:p>
          <a:p>
            <a:r>
              <a:rPr lang="cy-GB" dirty="0"/>
              <a:t>Unigol</a:t>
            </a:r>
          </a:p>
          <a:p>
            <a:r>
              <a:rPr lang="cy-GB" dirty="0"/>
              <a:t>Grŵp</a:t>
            </a:r>
          </a:p>
          <a:p>
            <a:r>
              <a:rPr lang="cy-GB" dirty="0"/>
              <a:t>Cydweithio</a:t>
            </a:r>
          </a:p>
        </p:txBody>
      </p:sp>
      <p:sp>
        <p:nvSpPr>
          <p:cNvPr id="4" name="Content Placeholder 3"/>
          <p:cNvSpPr>
            <a:spLocks noGrp="1"/>
          </p:cNvSpPr>
          <p:nvPr>
            <p:ph sz="half" idx="2"/>
          </p:nvPr>
        </p:nvSpPr>
        <p:spPr>
          <a:xfrm>
            <a:off x="6172200" y="1563329"/>
            <a:ext cx="5181600" cy="4351338"/>
          </a:xfrm>
        </p:spPr>
        <p:txBody>
          <a:bodyPr>
            <a:normAutofit lnSpcReduction="10000"/>
          </a:bodyPr>
          <a:lstStyle/>
          <a:p>
            <a:r>
              <a:rPr lang="en-GB" i="1" dirty="0">
                <a:solidFill>
                  <a:srgbClr val="0070C0"/>
                </a:solidFill>
              </a:rPr>
              <a:t>Choice</a:t>
            </a:r>
          </a:p>
          <a:p>
            <a:r>
              <a:rPr lang="en-GB" i="1" dirty="0">
                <a:solidFill>
                  <a:srgbClr val="0070C0"/>
                </a:solidFill>
              </a:rPr>
              <a:t>Time</a:t>
            </a:r>
          </a:p>
          <a:p>
            <a:r>
              <a:rPr lang="en-GB" i="1" dirty="0">
                <a:solidFill>
                  <a:srgbClr val="0070C0"/>
                </a:solidFill>
              </a:rPr>
              <a:t>Access</a:t>
            </a:r>
          </a:p>
          <a:p>
            <a:r>
              <a:rPr lang="en-GB" i="1" dirty="0">
                <a:solidFill>
                  <a:srgbClr val="0070C0"/>
                </a:solidFill>
              </a:rPr>
              <a:t>Freedom</a:t>
            </a:r>
          </a:p>
          <a:p>
            <a:r>
              <a:rPr lang="en-GB" i="1" dirty="0">
                <a:solidFill>
                  <a:srgbClr val="0070C0"/>
                </a:solidFill>
              </a:rPr>
              <a:t>Boundaries</a:t>
            </a:r>
          </a:p>
          <a:p>
            <a:r>
              <a:rPr lang="en-GB" i="1" dirty="0">
                <a:solidFill>
                  <a:srgbClr val="0070C0"/>
                </a:solidFill>
              </a:rPr>
              <a:t>Challenge and Risk</a:t>
            </a:r>
          </a:p>
          <a:p>
            <a:r>
              <a:rPr lang="en-GB" i="1" dirty="0">
                <a:solidFill>
                  <a:srgbClr val="0070C0"/>
                </a:solidFill>
              </a:rPr>
              <a:t>Individual</a:t>
            </a:r>
          </a:p>
          <a:p>
            <a:r>
              <a:rPr lang="en-GB" i="1" dirty="0">
                <a:solidFill>
                  <a:srgbClr val="0070C0"/>
                </a:solidFill>
              </a:rPr>
              <a:t>Group</a:t>
            </a:r>
          </a:p>
          <a:p>
            <a:r>
              <a:rPr lang="en-GB" i="1" dirty="0">
                <a:solidFill>
                  <a:srgbClr val="0070C0"/>
                </a:solidFill>
              </a:rPr>
              <a:t>Cooperation</a:t>
            </a:r>
          </a:p>
          <a:p>
            <a:endParaRPr lang="en-GB" dirty="0"/>
          </a:p>
        </p:txBody>
      </p:sp>
    </p:spTree>
    <p:extLst>
      <p:ext uri="{BB962C8B-B14F-4D97-AF65-F5344CB8AC3E}">
        <p14:creationId xmlns:p14="http://schemas.microsoft.com/office/powerpoint/2010/main" val="21745771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7481"/>
          </a:xfrm>
        </p:spPr>
        <p:txBody>
          <a:bodyPr>
            <a:noAutofit/>
          </a:bodyPr>
          <a:lstStyle/>
          <a:p>
            <a:r>
              <a:rPr lang="cy-GB" sz="4800" dirty="0"/>
              <a:t>Rôl yr Oedolyn?</a:t>
            </a:r>
            <a:br>
              <a:rPr lang="cy-GB" sz="4800" dirty="0"/>
            </a:br>
            <a:r>
              <a:rPr lang="en-GB" sz="4800" i="1" dirty="0">
                <a:solidFill>
                  <a:srgbClr val="0070C0"/>
                </a:solidFill>
              </a:rPr>
              <a:t>Role of Adult?</a:t>
            </a:r>
          </a:p>
        </p:txBody>
      </p:sp>
      <p:sp>
        <p:nvSpPr>
          <p:cNvPr id="3" name="Content Placeholder 2"/>
          <p:cNvSpPr>
            <a:spLocks noGrp="1"/>
          </p:cNvSpPr>
          <p:nvPr>
            <p:ph sz="half" idx="1"/>
          </p:nvPr>
        </p:nvSpPr>
        <p:spPr>
          <a:xfrm>
            <a:off x="838200" y="1574903"/>
            <a:ext cx="5181600" cy="4351338"/>
          </a:xfrm>
        </p:spPr>
        <p:txBody>
          <a:bodyPr>
            <a:normAutofit fontScale="92500" lnSpcReduction="20000"/>
          </a:bodyPr>
          <a:lstStyle/>
          <a:p>
            <a:r>
              <a:rPr lang="cy-GB" dirty="0"/>
              <a:t>Cefnogi?</a:t>
            </a:r>
          </a:p>
          <a:p>
            <a:r>
              <a:rPr lang="cy-GB" dirty="0"/>
              <a:t>Sgaffald?</a:t>
            </a:r>
          </a:p>
          <a:p>
            <a:r>
              <a:rPr lang="cy-GB" dirty="0"/>
              <a:t>Gwneud penderfyniadau?</a:t>
            </a:r>
          </a:p>
          <a:p>
            <a:r>
              <a:rPr lang="cy-GB" dirty="0"/>
              <a:t>Arsylwi ac ymateb?</a:t>
            </a:r>
          </a:p>
          <a:p>
            <a:r>
              <a:rPr lang="cy-GB" dirty="0"/>
              <a:t>Addasu’r amgylchedd?</a:t>
            </a:r>
          </a:p>
          <a:p>
            <a:r>
              <a:rPr lang="cy-GB" dirty="0"/>
              <a:t>Amser?</a:t>
            </a:r>
          </a:p>
          <a:p>
            <a:r>
              <a:rPr lang="cy-GB" dirty="0"/>
              <a:t>Hyblygrwydd?</a:t>
            </a:r>
          </a:p>
          <a:p>
            <a:r>
              <a:rPr lang="cy-GB" dirty="0"/>
              <a:t>Gofod?</a:t>
            </a:r>
          </a:p>
          <a:p>
            <a:r>
              <a:rPr lang="cy-GB" dirty="0"/>
              <a:t>Chwilfrydedd?</a:t>
            </a:r>
          </a:p>
          <a:p>
            <a:r>
              <a:rPr lang="cy-GB" dirty="0"/>
              <a:t>Hyder?</a:t>
            </a:r>
          </a:p>
        </p:txBody>
      </p:sp>
      <p:sp>
        <p:nvSpPr>
          <p:cNvPr id="4" name="Content Placeholder 3"/>
          <p:cNvSpPr>
            <a:spLocks noGrp="1"/>
          </p:cNvSpPr>
          <p:nvPr>
            <p:ph sz="half" idx="2"/>
          </p:nvPr>
        </p:nvSpPr>
        <p:spPr>
          <a:xfrm>
            <a:off x="6172200" y="1574903"/>
            <a:ext cx="5181600" cy="4351338"/>
          </a:xfrm>
        </p:spPr>
        <p:txBody>
          <a:bodyPr>
            <a:normAutofit fontScale="92500" lnSpcReduction="20000"/>
          </a:bodyPr>
          <a:lstStyle/>
          <a:p>
            <a:r>
              <a:rPr lang="en-GB" dirty="0">
                <a:solidFill>
                  <a:srgbClr val="0070C0"/>
                </a:solidFill>
              </a:rPr>
              <a:t>Support?</a:t>
            </a:r>
          </a:p>
          <a:p>
            <a:r>
              <a:rPr lang="en-GB" dirty="0">
                <a:solidFill>
                  <a:srgbClr val="0070C0"/>
                </a:solidFill>
              </a:rPr>
              <a:t>Scaffold?</a:t>
            </a:r>
          </a:p>
          <a:p>
            <a:r>
              <a:rPr lang="en-GB" dirty="0">
                <a:solidFill>
                  <a:srgbClr val="0070C0"/>
                </a:solidFill>
              </a:rPr>
              <a:t>Decision maker?</a:t>
            </a:r>
          </a:p>
          <a:p>
            <a:r>
              <a:rPr lang="en-GB" dirty="0">
                <a:solidFill>
                  <a:srgbClr val="0070C0"/>
                </a:solidFill>
              </a:rPr>
              <a:t>Observe and respond?</a:t>
            </a:r>
          </a:p>
          <a:p>
            <a:r>
              <a:rPr lang="en-GB" dirty="0">
                <a:solidFill>
                  <a:srgbClr val="0070C0"/>
                </a:solidFill>
              </a:rPr>
              <a:t>Adapt environment?</a:t>
            </a:r>
          </a:p>
          <a:p>
            <a:r>
              <a:rPr lang="en-GB" dirty="0">
                <a:solidFill>
                  <a:srgbClr val="0070C0"/>
                </a:solidFill>
              </a:rPr>
              <a:t>Time?</a:t>
            </a:r>
          </a:p>
          <a:p>
            <a:r>
              <a:rPr lang="en-GB" dirty="0">
                <a:solidFill>
                  <a:srgbClr val="0070C0"/>
                </a:solidFill>
              </a:rPr>
              <a:t>Flexibility?</a:t>
            </a:r>
          </a:p>
          <a:p>
            <a:r>
              <a:rPr lang="en-GB" dirty="0">
                <a:solidFill>
                  <a:srgbClr val="0070C0"/>
                </a:solidFill>
              </a:rPr>
              <a:t>Space?</a:t>
            </a:r>
          </a:p>
          <a:p>
            <a:r>
              <a:rPr lang="en-GB" dirty="0">
                <a:solidFill>
                  <a:srgbClr val="0070C0"/>
                </a:solidFill>
              </a:rPr>
              <a:t>Curiosity?</a:t>
            </a:r>
          </a:p>
          <a:p>
            <a:r>
              <a:rPr lang="en-GB" dirty="0">
                <a:solidFill>
                  <a:srgbClr val="0070C0"/>
                </a:solidFill>
              </a:rPr>
              <a:t>Confidence?</a:t>
            </a:r>
          </a:p>
          <a:p>
            <a:endParaRPr lang="en-GB" i="1" dirty="0">
              <a:solidFill>
                <a:srgbClr val="0070C0"/>
              </a:solidFill>
            </a:endParaRP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8751865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3DEC2-69EF-42F0-8DE6-F472E2592D00}"/>
              </a:ext>
            </a:extLst>
          </p:cNvPr>
          <p:cNvSpPr>
            <a:spLocks noGrp="1"/>
          </p:cNvSpPr>
          <p:nvPr>
            <p:ph type="title"/>
          </p:nvPr>
        </p:nvSpPr>
        <p:spPr/>
        <p:txBody>
          <a:bodyPr>
            <a:noAutofit/>
          </a:bodyPr>
          <a:lstStyle/>
          <a:p>
            <a:r>
              <a:rPr lang="en-GB" sz="4800" dirty="0" err="1"/>
              <a:t>Cofiwch</a:t>
            </a:r>
            <a:r>
              <a:rPr lang="en-GB" sz="4800" dirty="0"/>
              <a:t> </a:t>
            </a:r>
            <a:r>
              <a:rPr lang="en-GB" sz="4800" dirty="0" err="1"/>
              <a:t>gwerthuso</a:t>
            </a:r>
            <a:r>
              <a:rPr lang="en-GB" sz="4800" dirty="0"/>
              <a:t>  </a:t>
            </a:r>
            <a:br>
              <a:rPr lang="en-GB" sz="4800" dirty="0"/>
            </a:br>
            <a:r>
              <a:rPr lang="en-GB" sz="4800" i="1" dirty="0">
                <a:solidFill>
                  <a:srgbClr val="0070C0"/>
                </a:solidFill>
              </a:rPr>
              <a:t>Remember to evaluate </a:t>
            </a:r>
          </a:p>
        </p:txBody>
      </p:sp>
      <p:sp>
        <p:nvSpPr>
          <p:cNvPr id="3" name="Content Placeholder 2">
            <a:extLst>
              <a:ext uri="{FF2B5EF4-FFF2-40B4-BE49-F238E27FC236}">
                <a16:creationId xmlns:a16="http://schemas.microsoft.com/office/drawing/2014/main" id="{AA9C272C-0480-4E1C-82F5-5933D7609F1A}"/>
              </a:ext>
            </a:extLst>
          </p:cNvPr>
          <p:cNvSpPr>
            <a:spLocks noGrp="1"/>
          </p:cNvSpPr>
          <p:nvPr>
            <p:ph sz="half" idx="1"/>
          </p:nvPr>
        </p:nvSpPr>
        <p:spPr>
          <a:xfrm>
            <a:off x="560440" y="1690688"/>
            <a:ext cx="5535560" cy="4351338"/>
          </a:xfrm>
        </p:spPr>
        <p:txBody>
          <a:bodyPr>
            <a:normAutofit fontScale="92500" lnSpcReduction="10000"/>
          </a:bodyPr>
          <a:lstStyle/>
          <a:p>
            <a:r>
              <a:rPr lang="cy-GB" dirty="0"/>
              <a:t>Ydy’r damcaniaeth yn adlewyrchu ymarfer?</a:t>
            </a:r>
          </a:p>
          <a:p>
            <a:r>
              <a:rPr lang="cy-GB" dirty="0"/>
              <a:t>Ydy’r cwricwlwm yn caniatáu dysgu drwy chwarae tu allan? </a:t>
            </a:r>
          </a:p>
          <a:p>
            <a:r>
              <a:rPr lang="cy-GB" dirty="0"/>
              <a:t>A fydd hyn yn cefnogi mathemateg a gwyddoniaeth holistaidd?</a:t>
            </a:r>
          </a:p>
          <a:p>
            <a:r>
              <a:rPr lang="cy-GB" dirty="0"/>
              <a:t>Beth yw eich profiad ymarfer personol?</a:t>
            </a:r>
          </a:p>
          <a:p>
            <a:r>
              <a:rPr lang="cy-GB" dirty="0"/>
              <a:t>Beth yw’r cyfyngiadau a heriau?</a:t>
            </a:r>
          </a:p>
          <a:p>
            <a:r>
              <a:rPr lang="cy-GB" dirty="0"/>
              <a:t>Oes modd ei goresgyn?</a:t>
            </a:r>
          </a:p>
          <a:p>
            <a:endParaRPr lang="en-GB" dirty="0"/>
          </a:p>
          <a:p>
            <a:endParaRPr lang="en-GB" dirty="0"/>
          </a:p>
        </p:txBody>
      </p:sp>
      <p:sp>
        <p:nvSpPr>
          <p:cNvPr id="4" name="Content Placeholder 3">
            <a:extLst>
              <a:ext uri="{FF2B5EF4-FFF2-40B4-BE49-F238E27FC236}">
                <a16:creationId xmlns:a16="http://schemas.microsoft.com/office/drawing/2014/main" id="{28BD5472-8233-44FC-8043-67B3E54C55B3}"/>
              </a:ext>
            </a:extLst>
          </p:cNvPr>
          <p:cNvSpPr>
            <a:spLocks noGrp="1"/>
          </p:cNvSpPr>
          <p:nvPr>
            <p:ph sz="half" idx="2"/>
          </p:nvPr>
        </p:nvSpPr>
        <p:spPr>
          <a:xfrm>
            <a:off x="6172200" y="1825625"/>
            <a:ext cx="5459360" cy="4351338"/>
          </a:xfrm>
        </p:spPr>
        <p:txBody>
          <a:bodyPr>
            <a:normAutofit fontScale="92500" lnSpcReduction="10000"/>
          </a:bodyPr>
          <a:lstStyle/>
          <a:p>
            <a:r>
              <a:rPr lang="en-GB" dirty="0">
                <a:solidFill>
                  <a:srgbClr val="0070C0"/>
                </a:solidFill>
              </a:rPr>
              <a:t>Does the theory reflect practice?</a:t>
            </a:r>
          </a:p>
          <a:p>
            <a:r>
              <a:rPr lang="en-GB" dirty="0">
                <a:solidFill>
                  <a:srgbClr val="0070C0"/>
                </a:solidFill>
              </a:rPr>
              <a:t>Will the new curriculum allow for learning through play outdoors? Will this support mathematics and science holistically?</a:t>
            </a:r>
          </a:p>
          <a:p>
            <a:r>
              <a:rPr lang="en-GB" dirty="0">
                <a:solidFill>
                  <a:srgbClr val="0070C0"/>
                </a:solidFill>
              </a:rPr>
              <a:t>What is your own practice experience?</a:t>
            </a:r>
          </a:p>
          <a:p>
            <a:r>
              <a:rPr lang="en-GB" dirty="0">
                <a:solidFill>
                  <a:srgbClr val="0070C0"/>
                </a:solidFill>
              </a:rPr>
              <a:t>What are the limitations/ challenges?</a:t>
            </a:r>
          </a:p>
          <a:p>
            <a:r>
              <a:rPr lang="en-GB" dirty="0">
                <a:solidFill>
                  <a:srgbClr val="0070C0"/>
                </a:solidFill>
              </a:rPr>
              <a:t>Can they be overcome?</a:t>
            </a:r>
          </a:p>
          <a:p>
            <a:pPr marL="0" indent="0">
              <a:buNone/>
            </a:pPr>
            <a:r>
              <a:rPr lang="en-GB" dirty="0">
                <a:solidFill>
                  <a:schemeClr val="accent1">
                    <a:lumMod val="75000"/>
                  </a:schemeClr>
                </a:solidFill>
              </a:rPr>
              <a:t> </a:t>
            </a:r>
          </a:p>
        </p:txBody>
      </p:sp>
    </p:spTree>
    <p:extLst>
      <p:ext uri="{BB962C8B-B14F-4D97-AF65-F5344CB8AC3E}">
        <p14:creationId xmlns:p14="http://schemas.microsoft.com/office/powerpoint/2010/main" val="348636099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68461" y="124206"/>
            <a:ext cx="10515600" cy="790194"/>
          </a:xfrm>
        </p:spPr>
        <p:txBody>
          <a:bodyPr>
            <a:noAutofit/>
          </a:bodyPr>
          <a:lstStyle/>
          <a:p>
            <a:pPr algn="ctr"/>
            <a:r>
              <a:rPr lang="en-GB" sz="4800" dirty="0" err="1"/>
              <a:t>Rhestr</a:t>
            </a:r>
            <a:r>
              <a:rPr lang="en-GB" sz="4800" dirty="0"/>
              <a:t> </a:t>
            </a:r>
            <a:r>
              <a:rPr lang="en-GB" sz="4800" dirty="0" err="1"/>
              <a:t>Ddarllen</a:t>
            </a:r>
            <a:r>
              <a:rPr lang="en-GB" sz="4800" dirty="0"/>
              <a:t>        </a:t>
            </a:r>
            <a:r>
              <a:rPr lang="en-GB" sz="4800" i="1" dirty="0">
                <a:solidFill>
                  <a:srgbClr val="0070C0"/>
                </a:solidFill>
              </a:rPr>
              <a:t>Reading List </a:t>
            </a:r>
          </a:p>
        </p:txBody>
      </p:sp>
      <p:sp>
        <p:nvSpPr>
          <p:cNvPr id="7" name="Content Placeholder 6"/>
          <p:cNvSpPr>
            <a:spLocks noGrp="1"/>
          </p:cNvSpPr>
          <p:nvPr>
            <p:ph idx="1"/>
          </p:nvPr>
        </p:nvSpPr>
        <p:spPr>
          <a:xfrm>
            <a:off x="0" y="781665"/>
            <a:ext cx="12007432" cy="6433723"/>
          </a:xfrm>
        </p:spPr>
        <p:txBody>
          <a:bodyPr>
            <a:noAutofit/>
          </a:bodyPr>
          <a:lstStyle/>
          <a:p>
            <a:pPr marL="0" indent="0">
              <a:buNone/>
            </a:pPr>
            <a:r>
              <a:rPr lang="en-GB" i="0" dirty="0" err="1">
                <a:solidFill>
                  <a:srgbClr val="212121"/>
                </a:solidFill>
                <a:effectLst/>
              </a:rPr>
              <a:t>Athey</a:t>
            </a:r>
            <a:r>
              <a:rPr lang="en-GB" i="0" dirty="0">
                <a:solidFill>
                  <a:srgbClr val="212121"/>
                </a:solidFill>
                <a:effectLst/>
              </a:rPr>
              <a:t>, C. (2007) </a:t>
            </a:r>
            <a:r>
              <a:rPr lang="en-GB" i="1" dirty="0">
                <a:solidFill>
                  <a:srgbClr val="212121"/>
                </a:solidFill>
                <a:effectLst/>
              </a:rPr>
              <a:t>Extending Thought in Young Children </a:t>
            </a:r>
            <a:r>
              <a:rPr lang="en-GB" i="0" dirty="0">
                <a:solidFill>
                  <a:srgbClr val="212121"/>
                </a:solidFill>
                <a:effectLst/>
              </a:rPr>
              <a:t>(2nd Ed.) London: PCP</a:t>
            </a:r>
            <a:endParaRPr lang="en-GB" dirty="0"/>
          </a:p>
          <a:p>
            <a:pPr marL="0" indent="0" algn="l">
              <a:buNone/>
            </a:pPr>
            <a:r>
              <a:rPr lang="en-GB" i="1" dirty="0">
                <a:solidFill>
                  <a:srgbClr val="202122"/>
                </a:solidFill>
                <a:effectLst/>
              </a:rPr>
              <a:t>Bruner, J.S. (1960) The Process of Education. Massachusetts: Harvard University Press.</a:t>
            </a:r>
          </a:p>
          <a:p>
            <a:pPr marL="0" indent="0" algn="l">
              <a:buNone/>
            </a:pPr>
            <a:r>
              <a:rPr lang="en-GB" i="1" dirty="0">
                <a:solidFill>
                  <a:srgbClr val="202122"/>
                </a:solidFill>
                <a:effectLst/>
              </a:rPr>
              <a:t>Bruner, J. S. (1966). Toward a Theory of Instruction. </a:t>
            </a:r>
            <a:r>
              <a:rPr kumimoji="0" lang="en-GB" i="1" u="none" strike="noStrike" kern="1200" cap="none" spc="0" normalizeH="0" baseline="0" noProof="0" dirty="0">
                <a:ln>
                  <a:noFill/>
                </a:ln>
                <a:solidFill>
                  <a:srgbClr val="202122"/>
                </a:solidFill>
                <a:effectLst/>
                <a:uLnTx/>
                <a:uFillTx/>
                <a:ea typeface="+mn-ea"/>
                <a:cs typeface="+mn-cs"/>
              </a:rPr>
              <a:t> Massachusetts: Harvard University Press</a:t>
            </a:r>
            <a:endParaRPr lang="en-GB" i="0" dirty="0">
              <a:solidFill>
                <a:srgbClr val="202122"/>
              </a:solidFill>
              <a:effectLst/>
            </a:endParaRPr>
          </a:p>
          <a:p>
            <a:pPr marL="0" indent="0">
              <a:buNone/>
            </a:pPr>
            <a:r>
              <a:rPr lang="en-GB" dirty="0"/>
              <a:t>Gibson, J. J. (1979 </a:t>
            </a:r>
            <a:r>
              <a:rPr lang="en-GB" i="1" dirty="0"/>
              <a:t>The Ecological Approach to Visual Perception. Hillsdale</a:t>
            </a:r>
            <a:r>
              <a:rPr lang="en-GB" dirty="0"/>
              <a:t>, New Jersey: Lawrence Erlbaum Associates</a:t>
            </a:r>
          </a:p>
          <a:p>
            <a:pPr marL="0" indent="0">
              <a:buNone/>
            </a:pPr>
            <a:r>
              <a:rPr lang="en-GB" dirty="0">
                <a:solidFill>
                  <a:srgbClr val="333333"/>
                </a:solidFill>
              </a:rPr>
              <a:t>Nicholson, S. (1971). How not to cheat children: The theory of loose parts. </a:t>
            </a:r>
            <a:r>
              <a:rPr lang="en-GB" i="1" dirty="0">
                <a:solidFill>
                  <a:srgbClr val="333333"/>
                </a:solidFill>
              </a:rPr>
              <a:t>Landscape Architecture</a:t>
            </a:r>
            <a:r>
              <a:rPr lang="en-GB" dirty="0">
                <a:solidFill>
                  <a:srgbClr val="333333"/>
                </a:solidFill>
              </a:rPr>
              <a:t>, </a:t>
            </a:r>
            <a:r>
              <a:rPr lang="en-GB" i="1" dirty="0">
                <a:solidFill>
                  <a:srgbClr val="333333"/>
                </a:solidFill>
              </a:rPr>
              <a:t>62</a:t>
            </a:r>
            <a:r>
              <a:rPr lang="en-GB" dirty="0">
                <a:solidFill>
                  <a:srgbClr val="333333"/>
                </a:solidFill>
              </a:rPr>
              <a:t>(1), 30–35. </a:t>
            </a:r>
          </a:p>
        </p:txBody>
      </p:sp>
    </p:spTree>
    <p:extLst>
      <p:ext uri="{BB962C8B-B14F-4D97-AF65-F5344CB8AC3E}">
        <p14:creationId xmlns:p14="http://schemas.microsoft.com/office/powerpoint/2010/main" val="1695459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68461" y="124206"/>
            <a:ext cx="10515600" cy="790194"/>
          </a:xfrm>
        </p:spPr>
        <p:txBody>
          <a:bodyPr>
            <a:noAutofit/>
          </a:bodyPr>
          <a:lstStyle/>
          <a:p>
            <a:pPr algn="ctr"/>
            <a:r>
              <a:rPr lang="en-GB" sz="4800" dirty="0" err="1"/>
              <a:t>Rhestr</a:t>
            </a:r>
            <a:r>
              <a:rPr lang="en-GB" sz="4800" dirty="0"/>
              <a:t> </a:t>
            </a:r>
            <a:r>
              <a:rPr lang="en-GB" sz="4800" dirty="0" err="1"/>
              <a:t>Ddarllen</a:t>
            </a:r>
            <a:r>
              <a:rPr lang="en-GB" sz="4800" dirty="0"/>
              <a:t>        </a:t>
            </a:r>
            <a:r>
              <a:rPr lang="en-GB" sz="4800" i="1" dirty="0">
                <a:solidFill>
                  <a:srgbClr val="0070C0"/>
                </a:solidFill>
              </a:rPr>
              <a:t>Reading List </a:t>
            </a:r>
          </a:p>
        </p:txBody>
      </p:sp>
      <p:sp>
        <p:nvSpPr>
          <p:cNvPr id="7" name="Content Placeholder 6"/>
          <p:cNvSpPr>
            <a:spLocks noGrp="1"/>
          </p:cNvSpPr>
          <p:nvPr>
            <p:ph idx="1"/>
          </p:nvPr>
        </p:nvSpPr>
        <p:spPr>
          <a:xfrm>
            <a:off x="0" y="781665"/>
            <a:ext cx="12007432" cy="6433723"/>
          </a:xfrm>
        </p:spPr>
        <p:txBody>
          <a:bodyPr>
            <a:noAutofit/>
          </a:bodyPr>
          <a:lstStyle/>
          <a:p>
            <a:pPr marL="0" indent="0">
              <a:buNone/>
            </a:pPr>
            <a:r>
              <a:rPr lang="en-GB" dirty="0">
                <a:solidFill>
                  <a:srgbClr val="000000"/>
                </a:solidFill>
              </a:rPr>
              <a:t>Piaget, J. (1957). </a:t>
            </a:r>
            <a:r>
              <a:rPr lang="en-GB" i="1" dirty="0">
                <a:solidFill>
                  <a:srgbClr val="000000"/>
                </a:solidFill>
              </a:rPr>
              <a:t>Construction of reality in the child.</a:t>
            </a:r>
            <a:r>
              <a:rPr lang="en-GB" dirty="0">
                <a:solidFill>
                  <a:srgbClr val="000000"/>
                </a:solidFill>
              </a:rPr>
              <a:t> London: Routledge &amp; Kegan Paul.</a:t>
            </a:r>
          </a:p>
          <a:p>
            <a:pPr marL="0" indent="0">
              <a:buNone/>
            </a:pPr>
            <a:r>
              <a:rPr lang="en-GB" dirty="0"/>
              <a:t>Tovey, H. (2016) </a:t>
            </a:r>
            <a:r>
              <a:rPr lang="en-GB" i="1" dirty="0"/>
              <a:t>A Froebelian approach: outdoor play and exploration</a:t>
            </a:r>
            <a:r>
              <a:rPr lang="en-GB" dirty="0"/>
              <a:t>. Roehampton: Froebel Trust. Available at: </a:t>
            </a:r>
            <a:r>
              <a:rPr lang="en-GB" dirty="0">
                <a:hlinkClick r:id="rId3"/>
              </a:rPr>
              <a:t>https://www.froebel.org.uk/uploads/documents/FT-Outdoor-Play-Pamphlet.pdf</a:t>
            </a:r>
            <a:r>
              <a:rPr lang="en-GB" dirty="0"/>
              <a:t>  Accessed 31 August 2021.</a:t>
            </a:r>
          </a:p>
          <a:p>
            <a:pPr marL="0" indent="0">
              <a:buNone/>
            </a:pPr>
            <a:r>
              <a:rPr lang="en-GB" i="0" dirty="0">
                <a:solidFill>
                  <a:srgbClr val="000000"/>
                </a:solidFill>
                <a:effectLst/>
              </a:rPr>
              <a:t>Vygotsky, L. S. (1978). </a:t>
            </a:r>
            <a:r>
              <a:rPr lang="en-GB" i="1" dirty="0">
                <a:solidFill>
                  <a:srgbClr val="000000"/>
                </a:solidFill>
                <a:effectLst/>
              </a:rPr>
              <a:t>Mind in society: The development of higher psychological processes</a:t>
            </a:r>
            <a:r>
              <a:rPr lang="en-GB" i="0" dirty="0">
                <a:solidFill>
                  <a:srgbClr val="000000"/>
                </a:solidFill>
                <a:effectLst/>
              </a:rPr>
              <a:t>. Cambridge, </a:t>
            </a:r>
            <a:r>
              <a:rPr lang="en-GB" i="0" dirty="0">
                <a:solidFill>
                  <a:srgbClr val="111111"/>
                </a:solidFill>
                <a:effectLst/>
              </a:rPr>
              <a:t>Massachusetts</a:t>
            </a:r>
            <a:r>
              <a:rPr lang="en-GB" i="0" dirty="0">
                <a:solidFill>
                  <a:srgbClr val="000000"/>
                </a:solidFill>
                <a:effectLst/>
              </a:rPr>
              <a:t>: Harvard University Press</a:t>
            </a:r>
            <a:r>
              <a:rPr lang="en-GB" b="0" i="0" dirty="0">
                <a:solidFill>
                  <a:srgbClr val="000000"/>
                </a:solidFill>
                <a:effectLst/>
                <a:latin typeface="Georgia" panose="02040502050405020303" pitchFamily="18" charset="0"/>
              </a:rPr>
              <a:t>.</a:t>
            </a:r>
          </a:p>
        </p:txBody>
      </p:sp>
    </p:spTree>
    <p:extLst>
      <p:ext uri="{BB962C8B-B14F-4D97-AF65-F5344CB8AC3E}">
        <p14:creationId xmlns:p14="http://schemas.microsoft.com/office/powerpoint/2010/main" val="251726229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2867</Words>
  <Application>Microsoft Office PowerPoint</Application>
  <PresentationFormat>Widescreen</PresentationFormat>
  <Paragraphs>424</Paragraphs>
  <Slides>48</Slides>
  <Notes>45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Georgia</vt:lpstr>
      <vt:lpstr>Roboto</vt:lpstr>
      <vt:lpstr>Office Theme</vt:lpstr>
      <vt:lpstr>EAEY5005/C  Syndod a rhyfeddod – gwyddoniaeth, mathemateg a’r awyr agored  Awe and Wonder: science, mathematics and the outdoors</vt:lpstr>
      <vt:lpstr>Adnoddau / Resources</vt:lpstr>
      <vt:lpstr>Content / Cynnwys</vt:lpstr>
      <vt:lpstr>Dysgu Tu allan? Learning Outdoors?</vt:lpstr>
      <vt:lpstr>Einstein:</vt:lpstr>
      <vt:lpstr>Nicholson, 1971-Theory of loose parts  His original work is on Moodle  </vt:lpstr>
      <vt:lpstr>Beth ydy chi’n ystyried fel darnau rhydd? What would you consider to be loose parts?</vt:lpstr>
      <vt:lpstr>Darnau Rhydd? Loose parts?</vt:lpstr>
      <vt:lpstr>Darnau Rhydd / Loose parts?</vt:lpstr>
      <vt:lpstr>Sut allai darnau rhydd datblygu syniadau mathemategol a gwyddonol yn ystod chwarae plant? Ystyriwch y delweddau nesaf. How might loose parts develop children’s mathematics / science learning through play? Consider the next images.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Affordance theory (Gibson, 1966)</vt:lpstr>
      <vt:lpstr>Play Affordance </vt:lpstr>
      <vt:lpstr>    Ystyriwch rôl yr oedolyn yn cynnig amgylcheddau gyda ‘affordance’ uchel? Consider the role of the adult in providing high affordance environments?</vt:lpstr>
      <vt:lpstr>  Affordance? Loose Parts? Mathematics and Science?  </vt:lpstr>
      <vt:lpstr> Affordance? Loose parts? Mathematics and Science?</vt:lpstr>
      <vt:lpstr>  Affordance? Loose Parts? Mathematics and Science? </vt:lpstr>
      <vt:lpstr>Gwyliwch a thrafodwch  Watch and discuss</vt:lpstr>
      <vt:lpstr> Damcaniaeth- syniad neu set o syniadau sydd â'r bwriad o esbonio ffeithiau neu ddigwyddiadau. </vt:lpstr>
      <vt:lpstr>Theory- an idea or set of ideas that is intended to explain facts or events. </vt:lpstr>
      <vt:lpstr>Damcaniaeth Piaget</vt:lpstr>
      <vt:lpstr>Piaget’s theory</vt:lpstr>
      <vt:lpstr>Sgemâu / Schemas Gwyliwch y fidio a thrafodwch  Watch the video clip and discuss</vt:lpstr>
      <vt:lpstr>Concrete to abstract thought</vt:lpstr>
      <vt:lpstr>Schemas Sgema</vt:lpstr>
      <vt:lpstr>Vygotsky</vt:lpstr>
      <vt:lpstr>Bruner</vt:lpstr>
      <vt:lpstr>Bruner – Spiral curriculum and discovery learning</vt:lpstr>
      <vt:lpstr>Froebel</vt:lpstr>
      <vt:lpstr>Natur fel Amgylchedd Dysgu Nature as Learning Environment </vt:lpstr>
      <vt:lpstr>Froebel</vt:lpstr>
      <vt:lpstr>Froebel</vt:lpstr>
      <vt:lpstr>Gwyliwch a thrafodwch /  Watch and discuss</vt:lpstr>
      <vt:lpstr>Alison Clarke- hot off the press</vt:lpstr>
      <vt:lpstr>Beth sydd angen?  Yr amgylchedd The requirements? The environment</vt:lpstr>
      <vt:lpstr>Rôl yr Oedolyn? Role of Adult?</vt:lpstr>
      <vt:lpstr>Cofiwch gwerthuso   Remember to evaluate </vt:lpstr>
      <vt:lpstr>Rhestr Ddarllen        Reading List </vt:lpstr>
      <vt:lpstr>Rhestr Ddarllen        Reading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8</cp:revision>
  <dcterms:created xsi:type="dcterms:W3CDTF">2022-07-11T13:19:46Z</dcterms:created>
  <dcterms:modified xsi:type="dcterms:W3CDTF">2023-08-13T10:11:21Z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