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2" r:id="rId6"/>
    <p:sldId id="264" r:id="rId7"/>
    <p:sldId id="267" r:id="rId8"/>
    <p:sldId id="268" r:id="rId9"/>
    <p:sldId id="279" r:id="rId10"/>
    <p:sldId id="280" r:id="rId11"/>
    <p:sldId id="281" r:id="rId12"/>
    <p:sldId id="282" r:id="rId13"/>
    <p:sldId id="283" r:id="rId14"/>
    <p:sldId id="292" r:id="rId15"/>
    <p:sldId id="284" r:id="rId16"/>
    <p:sldId id="29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86" autoAdjust="0"/>
  </p:normalViewPr>
  <p:slideViewPr>
    <p:cSldViewPr snapToGrid="0" snapToObjects="1">
      <p:cViewPr>
        <p:scale>
          <a:sx n="90" d="100"/>
          <a:sy n="90" d="100"/>
        </p:scale>
        <p:origin x="66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y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cy-GB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y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y-GB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y-GB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1F9CA3-105E-4857-9057-6DB6197DA786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arrayedingold.blogspot.co.uk/2011/08/wife-of-conqueror-matilda-of-flanders.html" TargetMode="External"/><Relationship Id="rId2" Type="http://schemas.openxmlformats.org/officeDocument/2006/relationships/hyperlink" Target="http://www.behindthename.com/name/boudicc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bc.co.uk/news/uk-england-41805053" TargetMode="External"/><Relationship Id="rId5" Type="http://schemas.openxmlformats.org/officeDocument/2006/relationships/hyperlink" Target="http://fortune.com/2017/04/21/queen-elizabeth-ii-birthday/" TargetMode="External"/><Relationship Id="rId4" Type="http://schemas.openxmlformats.org/officeDocument/2006/relationships/hyperlink" Target="https://commons.wikimedia.org/wiki/File:Queen_Victoria_by_JJE_Mayall,_1860.png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ollinsdictionary.com/dictionary/english/feminism" TargetMode="External"/><Relationship Id="rId13" Type="http://schemas.openxmlformats.org/officeDocument/2006/relationships/hyperlink" Target="https://www.parliament.uk/about/living-heritage/transformingsociety/private-lives/relationships/overview/propertychildren/" TargetMode="External"/><Relationship Id="rId3" Type="http://schemas.openxmlformats.org/officeDocument/2006/relationships/hyperlink" Target="https://www.bl.uk/the-middle-ages/articles/women-in-medieval-society" TargetMode="External"/><Relationship Id="rId7" Type="http://schemas.openxmlformats.org/officeDocument/2006/relationships/hyperlink" Target="https://www.elizabethi.org/contents/women/" TargetMode="External"/><Relationship Id="rId12" Type="http://schemas.openxmlformats.org/officeDocument/2006/relationships/hyperlink" Target="https://www.bl.uk/romantics-and-victorians/articles/gender-roles-in-the-19th-century" TargetMode="External"/><Relationship Id="rId2" Type="http://schemas.openxmlformats.org/officeDocument/2006/relationships/hyperlink" Target="http://www.bbc.co.uk/schools/gcsebitesize/rs/prejudice/christianityrev3.shtml" TargetMode="External"/><Relationship Id="rId16" Type="http://schemas.openxmlformats.org/officeDocument/2006/relationships/hyperlink" Target="http://www.eadt.co.uk/what-s-on/was-queen-elizabeth-i-the-first-feminist-1-391123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hillyshakespeare.org/wp-content/uploads/2014/11/elizabethan-women.pdf" TargetMode="External"/><Relationship Id="rId11" Type="http://schemas.openxmlformats.org/officeDocument/2006/relationships/hyperlink" Target="http://www.historylearningsite.co.uk/the-role-of-british-women-in-the-twentieth-century/the-1918-representation-of-the-people-act/" TargetMode="External"/><Relationship Id="rId5" Type="http://schemas.openxmlformats.org/officeDocument/2006/relationships/hyperlink" Target="http://www.elizabethi.org/contents/quotes/" TargetMode="External"/><Relationship Id="rId15" Type="http://schemas.openxmlformats.org/officeDocument/2006/relationships/hyperlink" Target="https://www.azquotes.com/author/15079-Queen_Victoria" TargetMode="External"/><Relationship Id="rId10" Type="http://schemas.openxmlformats.org/officeDocument/2006/relationships/hyperlink" Target="https://www.gov.uk/government/news/ban-on-women-in-ground-close-combat-roles-lifted" TargetMode="External"/><Relationship Id="rId4" Type="http://schemas.openxmlformats.org/officeDocument/2006/relationships/hyperlink" Target="https://www.theguardian.com/lifeandstyle/2013/may/07/1963-beginning-feminist-movement" TargetMode="External"/><Relationship Id="rId9" Type="http://schemas.openxmlformats.org/officeDocument/2006/relationships/hyperlink" Target="http://www.behindthename.com/name/boudicca" TargetMode="External"/><Relationship Id="rId14" Type="http://schemas.openxmlformats.org/officeDocument/2006/relationships/hyperlink" Target="https://www.parliament.uk/about/living-heritage/transformingsociety/electionsvoting/womenvote/case-study-the-right-to-vote/the-right-to-vote/birmingham-and-the-equal-franchise/1928-equal-franchise-act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valmcbeath.com/victorian-era-womens-rights/#.WvBOSExFxYd" TargetMode="External"/><Relationship Id="rId3" Type="http://schemas.openxmlformats.org/officeDocument/2006/relationships/hyperlink" Target="http://www.skwirk.com/p-c_s-14_u-169_t-463_c-1640/nsw/history/-ancient-societies-britain/ancient-britain-part-ii/a-person-queen-boudicca(accessed" TargetMode="External"/><Relationship Id="rId7" Type="http://schemas.openxmlformats.org/officeDocument/2006/relationships/hyperlink" Target="http://www.historylearningsite.co.uk/" TargetMode="External"/><Relationship Id="rId2" Type="http://schemas.openxmlformats.org/officeDocument/2006/relationships/hyperlink" Target="https://www.legislation.gov.uk/ukpga/1975/6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uidance/equality-act-2010-guidance" TargetMode="External"/><Relationship Id="rId5" Type="http://schemas.openxmlformats.org/officeDocument/2006/relationships/hyperlink" Target="https://assets.publishing.service.gov.uk/government/uploads/system/uploads/attachment_data/file/136337/Cm_8572.pdf" TargetMode="External"/><Relationship Id="rId10" Type="http://schemas.openxmlformats.org/officeDocument/2006/relationships/hyperlink" Target="http://www.bbc.co.uk/news/uk-england-41805053" TargetMode="External"/><Relationship Id="rId4" Type="http://schemas.openxmlformats.org/officeDocument/2006/relationships/hyperlink" Target="http://www.texascoritani.com/articles/celticwomen/" TargetMode="External"/><Relationship Id="rId9" Type="http://schemas.openxmlformats.org/officeDocument/2006/relationships/hyperlink" Target="http://www.mmu.ac.uk/equality-and-diversity/doc/gender-equality-timeline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Feminism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Samantha </a:t>
            </a:r>
            <a:r>
              <a:rPr lang="en-US" dirty="0" err="1"/>
              <a:t>Derl</a:t>
            </a:r>
            <a:r>
              <a:rPr lang="en-US" dirty="0"/>
              <a:t>-Davis</a:t>
            </a:r>
          </a:p>
          <a:p>
            <a:r>
              <a:rPr lang="en-US" dirty="0"/>
              <a:t>SJSI4017</a:t>
            </a:r>
          </a:p>
        </p:txBody>
      </p:sp>
    </p:spTree>
    <p:extLst>
      <p:ext uri="{BB962C8B-B14F-4D97-AF65-F5344CB8AC3E}">
        <p14:creationId xmlns:p14="http://schemas.microsoft.com/office/powerpoint/2010/main" val="861570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of Feminism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. </a:t>
            </a:r>
          </a:p>
          <a:p>
            <a:pPr marL="0" indent="0" algn="ctr">
              <a:buNone/>
            </a:pPr>
            <a:r>
              <a:rPr lang="en-GB" dirty="0"/>
              <a:t>“Feminism is the belief that women should have equality .</a:t>
            </a:r>
          </a:p>
          <a:p>
            <a:pPr marL="0" indent="0" algn="ctr">
              <a:buNone/>
            </a:pPr>
            <a:r>
              <a:rPr lang="en-GB" dirty="0"/>
              <a:t>The same power opportunities and rights of men.”</a:t>
            </a:r>
          </a:p>
          <a:p>
            <a:pPr marL="0" indent="0" algn="r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sz="1400" dirty="0"/>
              <a:t>Collins Dictionary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1063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38345-0C65-4F63-A745-801A0258C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522" y="564555"/>
            <a:ext cx="7886700" cy="771297"/>
          </a:xfrm>
        </p:spPr>
        <p:txBody>
          <a:bodyPr/>
          <a:lstStyle/>
          <a:p>
            <a:r>
              <a:rPr lang="en-GB" dirty="0"/>
              <a:t>Introduction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78F58C2-8B55-48C4-B3E4-36B17E038A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4518" y="1985588"/>
            <a:ext cx="1349034" cy="1536681"/>
          </a:xfrm>
          <a:prstGeom prst="rect">
            <a:avLst/>
          </a:prstGeom>
        </p:spPr>
      </p:pic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8300AB59-A96F-45A6-A078-086AFA1879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401" y="1985588"/>
            <a:ext cx="1828800" cy="1527273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175AF1-4B8E-440B-A281-F7362A0B61C0}"/>
              </a:ext>
            </a:extLst>
          </p:cNvPr>
          <p:cNvSpPr txBox="1"/>
          <p:nvPr/>
        </p:nvSpPr>
        <p:spPr>
          <a:xfrm flipH="1">
            <a:off x="342988" y="4187688"/>
            <a:ext cx="1480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Queen Boudicca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57DD91-4A5B-49F0-84E9-82F447375C1E}"/>
              </a:ext>
            </a:extLst>
          </p:cNvPr>
          <p:cNvSpPr txBox="1"/>
          <p:nvPr/>
        </p:nvSpPr>
        <p:spPr>
          <a:xfrm flipH="1">
            <a:off x="2179851" y="4187688"/>
            <a:ext cx="12098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Queen Matilda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94E00A-476F-4B79-81CC-5133BD884886}"/>
              </a:ext>
            </a:extLst>
          </p:cNvPr>
          <p:cNvSpPr txBox="1"/>
          <p:nvPr/>
        </p:nvSpPr>
        <p:spPr>
          <a:xfrm flipH="1">
            <a:off x="3730478" y="4213772"/>
            <a:ext cx="1370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Queen Elizabeth I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CA93CA-D420-4024-98F1-68E8C18868B0}"/>
              </a:ext>
            </a:extLst>
          </p:cNvPr>
          <p:cNvSpPr txBox="1"/>
          <p:nvPr/>
        </p:nvSpPr>
        <p:spPr>
          <a:xfrm>
            <a:off x="5498240" y="4231855"/>
            <a:ext cx="1143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Queen Victoria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6F5F18-6487-40C3-A76B-21CBBE9F497A}"/>
              </a:ext>
            </a:extLst>
          </p:cNvPr>
          <p:cNvSpPr txBox="1"/>
          <p:nvPr/>
        </p:nvSpPr>
        <p:spPr>
          <a:xfrm>
            <a:off x="7083961" y="4231855"/>
            <a:ext cx="1398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Queen </a:t>
            </a:r>
          </a:p>
          <a:p>
            <a:r>
              <a:rPr lang="en-GB" dirty="0"/>
              <a:t>Elizabeth II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84EAD2A-5FBC-4895-A837-566912BFB8F1}"/>
              </a:ext>
            </a:extLst>
          </p:cNvPr>
          <p:cNvGrpSpPr/>
          <p:nvPr/>
        </p:nvGrpSpPr>
        <p:grpSpPr>
          <a:xfrm>
            <a:off x="498593" y="1887616"/>
            <a:ext cx="1420518" cy="1687199"/>
            <a:chOff x="851679" y="1887615"/>
            <a:chExt cx="1469532" cy="205597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E116ED0-7E1A-40F7-87B0-E61ADEDCFD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51679" y="1978952"/>
              <a:ext cx="1397455" cy="1964638"/>
            </a:xfrm>
            <a:prstGeom prst="rect">
              <a:avLst/>
            </a:prstGeom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47B2CC80-939C-4E86-9804-1AA1AF7A2769}"/>
                </a:ext>
              </a:extLst>
            </p:cNvPr>
            <p:cNvSpPr txBox="1"/>
            <p:nvPr/>
          </p:nvSpPr>
          <p:spPr>
            <a:xfrm>
              <a:off x="1743242" y="1887615"/>
              <a:ext cx="577969" cy="2250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" dirty="0"/>
                <a:t>Image 1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C20CF9A-2A1D-408A-A473-91AB729B5F11}"/>
              </a:ext>
            </a:extLst>
          </p:cNvPr>
          <p:cNvGrpSpPr/>
          <p:nvPr/>
        </p:nvGrpSpPr>
        <p:grpSpPr>
          <a:xfrm>
            <a:off x="2162333" y="1943380"/>
            <a:ext cx="1431201" cy="1631435"/>
            <a:chOff x="2883111" y="1943379"/>
            <a:chExt cx="1908267" cy="201605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9BD3A69-F194-480D-95E5-F28A782264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883111" y="1979335"/>
              <a:ext cx="1810263" cy="1980095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0FD1172-B1F5-4EC8-BE30-B5C2E8339EE5}"/>
                </a:ext>
              </a:extLst>
            </p:cNvPr>
            <p:cNvSpPr txBox="1"/>
            <p:nvPr/>
          </p:nvSpPr>
          <p:spPr>
            <a:xfrm>
              <a:off x="4122296" y="1943379"/>
              <a:ext cx="669082" cy="228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" dirty="0"/>
                <a:t>Image 2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7BD64775-6E8D-4960-A551-60D8ED4908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5276" y="1980046"/>
            <a:ext cx="1459558" cy="160976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D11558A-3EA2-4E53-8C92-5BD6C8B33E8A}"/>
              </a:ext>
            </a:extLst>
          </p:cNvPr>
          <p:cNvSpPr txBox="1"/>
          <p:nvPr/>
        </p:nvSpPr>
        <p:spPr>
          <a:xfrm>
            <a:off x="4852348" y="1968814"/>
            <a:ext cx="501812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solidFill>
                  <a:schemeClr val="bg1"/>
                </a:solidFill>
              </a:rPr>
              <a:t>Image 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4578D7-F49D-4AC9-BCD2-6C47CAD3454A}"/>
              </a:ext>
            </a:extLst>
          </p:cNvPr>
          <p:cNvSpPr txBox="1"/>
          <p:nvPr/>
        </p:nvSpPr>
        <p:spPr>
          <a:xfrm>
            <a:off x="6400075" y="2041351"/>
            <a:ext cx="50743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solidFill>
                  <a:schemeClr val="bg1"/>
                </a:solidFill>
              </a:rPr>
              <a:t>Image 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557BBCF-8161-4885-8A52-2F9560E15FE1}"/>
              </a:ext>
            </a:extLst>
          </p:cNvPr>
          <p:cNvSpPr txBox="1"/>
          <p:nvPr/>
        </p:nvSpPr>
        <p:spPr>
          <a:xfrm>
            <a:off x="8449537" y="1983805"/>
            <a:ext cx="513904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solidFill>
                  <a:schemeClr val="bg1"/>
                </a:solidFill>
              </a:rPr>
              <a:t>Image 5</a:t>
            </a:r>
          </a:p>
        </p:txBody>
      </p:sp>
    </p:spTree>
    <p:extLst>
      <p:ext uri="{BB962C8B-B14F-4D97-AF65-F5344CB8AC3E}">
        <p14:creationId xmlns:p14="http://schemas.microsoft.com/office/powerpoint/2010/main" val="3887454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3B04-18E3-4721-A0C8-41A9BFB5C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48" y="459953"/>
            <a:ext cx="2853592" cy="1325563"/>
          </a:xfrm>
        </p:spPr>
        <p:txBody>
          <a:bodyPr/>
          <a:lstStyle/>
          <a:p>
            <a:r>
              <a:rPr lang="en-GB" dirty="0"/>
              <a:t>Celtic Britain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47FCC7-6832-4C3B-9D05-340E728128F6}"/>
              </a:ext>
            </a:extLst>
          </p:cNvPr>
          <p:cNvSpPr txBox="1"/>
          <p:nvPr/>
        </p:nvSpPr>
        <p:spPr>
          <a:xfrm>
            <a:off x="767412" y="1949850"/>
            <a:ext cx="444841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Equal rights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Equal 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Equality within marriage</a:t>
            </a:r>
          </a:p>
          <a:p>
            <a:endParaRPr lang="en-GB" sz="3200" dirty="0"/>
          </a:p>
          <a:p>
            <a:r>
              <a:rPr lang="en-GB" sz="2800" dirty="0"/>
              <a:t>Roman oppression led</a:t>
            </a:r>
          </a:p>
          <a:p>
            <a:r>
              <a:rPr lang="en-GB" sz="2800" dirty="0"/>
              <a:t>to the removal of</a:t>
            </a:r>
          </a:p>
          <a:p>
            <a:r>
              <a:rPr lang="en-GB" sz="2800" dirty="0"/>
              <a:t>women’s rights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31F6284-ADDD-45B7-A27C-D20FE7864B36}"/>
              </a:ext>
            </a:extLst>
          </p:cNvPr>
          <p:cNvGrpSpPr/>
          <p:nvPr/>
        </p:nvGrpSpPr>
        <p:grpSpPr>
          <a:xfrm>
            <a:off x="5360935" y="912519"/>
            <a:ext cx="3362416" cy="4847622"/>
            <a:chOff x="763065" y="1887615"/>
            <a:chExt cx="1558146" cy="2106244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ED9F9E2-A687-4D83-BAB8-8010D583EC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3065" y="2029221"/>
              <a:ext cx="1397455" cy="1964638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E239EBC-D682-404F-B4F8-B4C45CE9317D}"/>
                </a:ext>
              </a:extLst>
            </p:cNvPr>
            <p:cNvSpPr txBox="1"/>
            <p:nvPr/>
          </p:nvSpPr>
          <p:spPr>
            <a:xfrm>
              <a:off x="1743242" y="1887615"/>
              <a:ext cx="577969" cy="141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/>
                <a:t>Image 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2215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EC844-E839-4F6C-B7D9-55D8F9D0A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598" y="338176"/>
            <a:ext cx="3194527" cy="1325563"/>
          </a:xfrm>
        </p:spPr>
        <p:txBody>
          <a:bodyPr/>
          <a:lstStyle/>
          <a:p>
            <a:r>
              <a:rPr lang="en-GB" dirty="0"/>
              <a:t>Medieval Britain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7BDE97-57C2-4B46-B030-C04322B27C30}"/>
              </a:ext>
            </a:extLst>
          </p:cNvPr>
          <p:cNvSpPr txBox="1"/>
          <p:nvPr/>
        </p:nvSpPr>
        <p:spPr>
          <a:xfrm>
            <a:off x="4655127" y="1891388"/>
            <a:ext cx="3194527" cy="3539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GB" sz="2800" dirty="0"/>
              <a:t>Fewer opportunities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/>
              <a:t>Influence of the church (Adam and Eve) led to subjugation of women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783AA32-5C5D-4F5E-BCE5-D6024D08BC83}"/>
              </a:ext>
            </a:extLst>
          </p:cNvPr>
          <p:cNvGrpSpPr/>
          <p:nvPr/>
        </p:nvGrpSpPr>
        <p:grpSpPr>
          <a:xfrm>
            <a:off x="863057" y="1842749"/>
            <a:ext cx="3194527" cy="3770259"/>
            <a:chOff x="2883111" y="1943379"/>
            <a:chExt cx="1817154" cy="201605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95820E5-BA18-4000-A644-AE96A4B840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883111" y="1979335"/>
              <a:ext cx="1810263" cy="1980095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74C5A49-4849-40DD-917B-7EA1185A2DBE}"/>
                </a:ext>
              </a:extLst>
            </p:cNvPr>
            <p:cNvSpPr txBox="1"/>
            <p:nvPr/>
          </p:nvSpPr>
          <p:spPr>
            <a:xfrm>
              <a:off x="4122296" y="1943379"/>
              <a:ext cx="577969" cy="135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/>
                <a:t>Image 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6026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98C8D-759A-491C-A8EB-D909F66D9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852" y="-74658"/>
            <a:ext cx="7687498" cy="1325563"/>
          </a:xfrm>
        </p:spPr>
        <p:txBody>
          <a:bodyPr/>
          <a:lstStyle/>
          <a:p>
            <a:r>
              <a:rPr lang="en-GB" dirty="0"/>
              <a:t>Elizabethan Britain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D895E1-712C-42B3-A850-D98E152D1DDE}"/>
              </a:ext>
            </a:extLst>
          </p:cNvPr>
          <p:cNvSpPr txBox="1"/>
          <p:nvPr/>
        </p:nvSpPr>
        <p:spPr>
          <a:xfrm>
            <a:off x="1165040" y="2152688"/>
            <a:ext cx="405290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At Tilbury in 1588 Queen Elizabeth said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“I have the body of a feeble women, but the heart and stomach of a King, and a King of England too”.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F6F06B-38D1-4515-B362-17A49FA05F39}"/>
              </a:ext>
            </a:extLst>
          </p:cNvPr>
          <p:cNvSpPr txBox="1"/>
          <p:nvPr/>
        </p:nvSpPr>
        <p:spPr>
          <a:xfrm>
            <a:off x="2912166" y="2226365"/>
            <a:ext cx="1286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1E9BB2E-10D0-4608-93F6-4149046F1651}"/>
              </a:ext>
            </a:extLst>
          </p:cNvPr>
          <p:cNvGrpSpPr/>
          <p:nvPr/>
        </p:nvGrpSpPr>
        <p:grpSpPr>
          <a:xfrm>
            <a:off x="5783716" y="1730651"/>
            <a:ext cx="2177737" cy="3186512"/>
            <a:chOff x="5288959" y="1968813"/>
            <a:chExt cx="1828694" cy="200683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6CD5819-0BF2-493D-A30E-52836CCA14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88959" y="1995557"/>
              <a:ext cx="1736119" cy="1980095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81ACFC0-B7E0-467B-BE98-7D5314509DB6}"/>
                </a:ext>
              </a:extLst>
            </p:cNvPr>
            <p:cNvSpPr txBox="1"/>
            <p:nvPr/>
          </p:nvSpPr>
          <p:spPr>
            <a:xfrm>
              <a:off x="6539684" y="1968813"/>
              <a:ext cx="577969" cy="1453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>
                  <a:solidFill>
                    <a:schemeClr val="bg1"/>
                  </a:solidFill>
                </a:rPr>
                <a:t>Image 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68738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030720"/>
          </a:xfrm>
        </p:spPr>
        <p:txBody>
          <a:bodyPr/>
          <a:lstStyle/>
          <a:p>
            <a:r>
              <a:rPr lang="en-US" dirty="0"/>
              <a:t>Victorian Britain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53609D8-F9A6-42CA-8BFD-B80D9EF531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3" r="643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43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Suffragette Movement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370F1C7-5437-47F4-9E1E-1D31B9953A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4992" r="-3439"/>
          <a:stretch/>
        </p:blipFill>
        <p:spPr>
          <a:xfrm>
            <a:off x="5261316" y="1933441"/>
            <a:ext cx="2475915" cy="33287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1A82F6-C70D-46B7-9585-1E62272F3D7D}"/>
              </a:ext>
            </a:extLst>
          </p:cNvPr>
          <p:cNvSpPr txBox="1"/>
          <p:nvPr/>
        </p:nvSpPr>
        <p:spPr>
          <a:xfrm flipH="1">
            <a:off x="875712" y="2419642"/>
            <a:ext cx="406204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1897 the foundation of The National Union of Women’s Suffrage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Suffrage means right to vote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1903 the foundation of Women’s Social and Political Union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1913 The Cat and Mouse Act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Suffragettes first martyr</a:t>
            </a:r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2444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09817-3A9F-4B61-950C-4B753FD69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Modern Day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55AAA6-96AF-464A-BF31-7CA485F42871}"/>
              </a:ext>
            </a:extLst>
          </p:cNvPr>
          <p:cNvSpPr txBox="1"/>
          <p:nvPr/>
        </p:nvSpPr>
        <p:spPr>
          <a:xfrm flipH="1">
            <a:off x="4818498" y="2368682"/>
            <a:ext cx="31735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Women returned to the front 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The 60s</a:t>
            </a:r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2536D6C9-1D71-4714-95C6-88749DE566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865" y="2185798"/>
            <a:ext cx="3433938" cy="26266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26EE55-0365-41BA-9464-7606EE65B509}"/>
              </a:ext>
            </a:extLst>
          </p:cNvPr>
          <p:cNvSpPr txBox="1"/>
          <p:nvPr/>
        </p:nvSpPr>
        <p:spPr>
          <a:xfrm>
            <a:off x="3709204" y="2197773"/>
            <a:ext cx="8139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Image 5</a:t>
            </a:r>
          </a:p>
        </p:txBody>
      </p:sp>
    </p:spTree>
    <p:extLst>
      <p:ext uri="{BB962C8B-B14F-4D97-AF65-F5344CB8AC3E}">
        <p14:creationId xmlns:p14="http://schemas.microsoft.com/office/powerpoint/2010/main" val="579973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5A825-B1E6-419D-A229-DEFF2FCD1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0627" y="375444"/>
            <a:ext cx="4952188" cy="781668"/>
          </a:xfrm>
        </p:spPr>
        <p:txBody>
          <a:bodyPr/>
          <a:lstStyle/>
          <a:p>
            <a:r>
              <a:rPr lang="en-GB" dirty="0"/>
              <a:t>Pay Inequality</a:t>
            </a:r>
          </a:p>
        </p:txBody>
      </p:sp>
      <p:pic>
        <p:nvPicPr>
          <p:cNvPr id="1026" name="Picture 2" descr="https://cartocdn-gewd-b.global.ssl.fastly.net/bbc003/api/v1/map/bbc003@bc7e4f7a@4eb965bc5162e2a326ab1f61c2eb09f8:1510246762912/1,2,3/5/16/9.png">
            <a:extLst>
              <a:ext uri="{FF2B5EF4-FFF2-40B4-BE49-F238E27FC236}">
                <a16:creationId xmlns:a16="http://schemas.microsoft.com/office/drawing/2014/main" id="{37B3CD68-A232-4347-A468-E3A614908A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782094"/>
            <a:ext cx="18288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7BC9E0-B7C7-4C5B-A812-250FE59668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627" y="1379007"/>
            <a:ext cx="4952188" cy="45437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F9B277-8D7F-4C9D-A9B1-EC1762AF9F44}"/>
              </a:ext>
            </a:extLst>
          </p:cNvPr>
          <p:cNvSpPr txBox="1"/>
          <p:nvPr/>
        </p:nvSpPr>
        <p:spPr>
          <a:xfrm flipH="1">
            <a:off x="353562" y="2880612"/>
            <a:ext cx="25361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Carmarthenshire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Warwickshire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6E981F-E08E-4A4D-BEE5-73BFF5DD9088}"/>
              </a:ext>
            </a:extLst>
          </p:cNvPr>
          <p:cNvSpPr txBox="1"/>
          <p:nvPr/>
        </p:nvSpPr>
        <p:spPr>
          <a:xfrm>
            <a:off x="7720192" y="6359407"/>
            <a:ext cx="1169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Image 6</a:t>
            </a:r>
          </a:p>
        </p:txBody>
      </p:sp>
    </p:spTree>
    <p:extLst>
      <p:ext uri="{BB962C8B-B14F-4D97-AF65-F5344CB8AC3E}">
        <p14:creationId xmlns:p14="http://schemas.microsoft.com/office/powerpoint/2010/main" val="3316617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A10ED-AA8D-484B-ABAB-E5EB6420B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Timeline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38E110F-8A85-A348-9247-05A0191889F9}"/>
              </a:ext>
            </a:extLst>
          </p:cNvPr>
          <p:cNvCxnSpPr>
            <a:cxnSpLocks/>
          </p:cNvCxnSpPr>
          <p:nvPr/>
        </p:nvCxnSpPr>
        <p:spPr>
          <a:xfrm flipV="1">
            <a:off x="1150844" y="3459297"/>
            <a:ext cx="6240246" cy="536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3C3FBD1-A36B-2542-8F35-5C9DD9D558A0}"/>
              </a:ext>
            </a:extLst>
          </p:cNvPr>
          <p:cNvCxnSpPr>
            <a:cxnSpLocks/>
          </p:cNvCxnSpPr>
          <p:nvPr/>
        </p:nvCxnSpPr>
        <p:spPr>
          <a:xfrm flipV="1">
            <a:off x="2047760" y="3249976"/>
            <a:ext cx="0" cy="262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C92BB87-81DA-D344-96C4-D9E8477876AB}"/>
              </a:ext>
            </a:extLst>
          </p:cNvPr>
          <p:cNvCxnSpPr>
            <a:cxnSpLocks/>
          </p:cNvCxnSpPr>
          <p:nvPr/>
        </p:nvCxnSpPr>
        <p:spPr>
          <a:xfrm flipH="1">
            <a:off x="2509647" y="3512930"/>
            <a:ext cx="17536" cy="550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7CEF93B-228A-E147-970C-49449976CB74}"/>
              </a:ext>
            </a:extLst>
          </p:cNvPr>
          <p:cNvCxnSpPr>
            <a:cxnSpLocks/>
          </p:cNvCxnSpPr>
          <p:nvPr/>
        </p:nvCxnSpPr>
        <p:spPr>
          <a:xfrm flipV="1">
            <a:off x="3601289" y="3135492"/>
            <a:ext cx="0" cy="3592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F8D7379-453B-1146-8DF7-DC28DDE5E1C6}"/>
              </a:ext>
            </a:extLst>
          </p:cNvPr>
          <p:cNvCxnSpPr>
            <a:cxnSpLocks/>
          </p:cNvCxnSpPr>
          <p:nvPr/>
        </p:nvCxnSpPr>
        <p:spPr>
          <a:xfrm>
            <a:off x="1150844" y="3512930"/>
            <a:ext cx="0" cy="5027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F3C8830-E936-46E3-AAD4-2FE4E8DE8980}"/>
              </a:ext>
            </a:extLst>
          </p:cNvPr>
          <p:cNvSpPr txBox="1"/>
          <p:nvPr/>
        </p:nvSpPr>
        <p:spPr>
          <a:xfrm>
            <a:off x="209221" y="4015648"/>
            <a:ext cx="14003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Married Women’s Act (own property)</a:t>
            </a:r>
          </a:p>
          <a:p>
            <a:r>
              <a:rPr lang="en-GB" dirty="0"/>
              <a:t>1870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518403-4882-4958-A14D-575867B0DEB7}"/>
              </a:ext>
            </a:extLst>
          </p:cNvPr>
          <p:cNvSpPr txBox="1"/>
          <p:nvPr/>
        </p:nvSpPr>
        <p:spPr>
          <a:xfrm>
            <a:off x="2228001" y="4228347"/>
            <a:ext cx="959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F9DE94-597C-4B12-822E-AA00EA2799A1}"/>
              </a:ext>
            </a:extLst>
          </p:cNvPr>
          <p:cNvSpPr txBox="1"/>
          <p:nvPr/>
        </p:nvSpPr>
        <p:spPr>
          <a:xfrm>
            <a:off x="1891174" y="4009984"/>
            <a:ext cx="1329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Votes for Women petition 1902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EA8997F-A476-48D1-A4DD-A28358C03C77}"/>
              </a:ext>
            </a:extLst>
          </p:cNvPr>
          <p:cNvSpPr txBox="1"/>
          <p:nvPr/>
        </p:nvSpPr>
        <p:spPr>
          <a:xfrm>
            <a:off x="1749779" y="1600383"/>
            <a:ext cx="12369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Women's Suffrage founded 1897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3EE4C4A-33CF-4B90-8136-A5B6178EFFF7}"/>
              </a:ext>
            </a:extLst>
          </p:cNvPr>
          <p:cNvSpPr txBox="1"/>
          <p:nvPr/>
        </p:nvSpPr>
        <p:spPr>
          <a:xfrm flipH="1">
            <a:off x="3201099" y="1562533"/>
            <a:ext cx="1869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Representation of the People Act (partial vote) 1918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81A444D-6812-47F0-BA1C-4E178D6A3C90}"/>
              </a:ext>
            </a:extLst>
          </p:cNvPr>
          <p:cNvGrpSpPr/>
          <p:nvPr/>
        </p:nvGrpSpPr>
        <p:grpSpPr>
          <a:xfrm>
            <a:off x="4572001" y="3479278"/>
            <a:ext cx="1265563" cy="1390440"/>
            <a:chOff x="6096000" y="3479278"/>
            <a:chExt cx="1687417" cy="1390440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CB8E660-D915-194E-9046-403A299ED851}"/>
                </a:ext>
              </a:extLst>
            </p:cNvPr>
            <p:cNvCxnSpPr/>
            <p:nvPr/>
          </p:nvCxnSpPr>
          <p:spPr>
            <a:xfrm>
              <a:off x="6647915" y="3479278"/>
              <a:ext cx="0" cy="4516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BB3D418A-8E6C-43C1-930E-C2FF1A794299}"/>
                </a:ext>
              </a:extLst>
            </p:cNvPr>
            <p:cNvSpPr txBox="1"/>
            <p:nvPr/>
          </p:nvSpPr>
          <p:spPr>
            <a:xfrm>
              <a:off x="6096000" y="3946388"/>
              <a:ext cx="16874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Equality of Vote 1928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C92DF67-2312-48B5-8636-C80E006A4FB8}"/>
              </a:ext>
            </a:extLst>
          </p:cNvPr>
          <p:cNvGrpSpPr/>
          <p:nvPr/>
        </p:nvGrpSpPr>
        <p:grpSpPr>
          <a:xfrm>
            <a:off x="5400247" y="2401238"/>
            <a:ext cx="1335457" cy="1058059"/>
            <a:chOff x="7200328" y="2401237"/>
            <a:chExt cx="1780610" cy="1058059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DE4B6D6E-E782-FD4E-B4A9-02868BA221D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783416" y="2981305"/>
              <a:ext cx="0" cy="47799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B1F1453-9078-4BC4-81F5-05BA24D12D85}"/>
                </a:ext>
              </a:extLst>
            </p:cNvPr>
            <p:cNvSpPr txBox="1"/>
            <p:nvPr/>
          </p:nvSpPr>
          <p:spPr>
            <a:xfrm>
              <a:off x="7200328" y="2401237"/>
              <a:ext cx="178061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Equal Pay Act 1970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0887D82-C8D8-41F0-B41B-2C97564F8467}"/>
              </a:ext>
            </a:extLst>
          </p:cNvPr>
          <p:cNvGrpSpPr/>
          <p:nvPr/>
        </p:nvGrpSpPr>
        <p:grpSpPr>
          <a:xfrm>
            <a:off x="6938738" y="3459296"/>
            <a:ext cx="1652812" cy="962819"/>
            <a:chOff x="9746952" y="3459296"/>
            <a:chExt cx="2203749" cy="962819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E96B72F3-5B5B-5942-BE3C-61856D3D663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50535" y="3459296"/>
              <a:ext cx="0" cy="4516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6D17964-27E7-4286-ACF4-8648B063144E}"/>
                </a:ext>
              </a:extLst>
            </p:cNvPr>
            <p:cNvSpPr txBox="1"/>
            <p:nvPr/>
          </p:nvSpPr>
          <p:spPr>
            <a:xfrm>
              <a:off x="9746952" y="3775784"/>
              <a:ext cx="22037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 Equality Act 2010</a:t>
              </a:r>
            </a:p>
          </p:txBody>
        </p:sp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EACC3EB-E958-5648-96B8-F1C31929900D}"/>
              </a:ext>
            </a:extLst>
          </p:cNvPr>
          <p:cNvCxnSpPr>
            <a:cxnSpLocks/>
          </p:cNvCxnSpPr>
          <p:nvPr/>
        </p:nvCxnSpPr>
        <p:spPr>
          <a:xfrm flipV="1">
            <a:off x="7391090" y="2190458"/>
            <a:ext cx="0" cy="12678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EEABF764-097D-4D3B-884C-9EAE157FF67F}"/>
              </a:ext>
            </a:extLst>
          </p:cNvPr>
          <p:cNvSpPr txBox="1"/>
          <p:nvPr/>
        </p:nvSpPr>
        <p:spPr>
          <a:xfrm>
            <a:off x="6584347" y="1600383"/>
            <a:ext cx="21551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Commonwealth Charter 2013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540617D-86B1-409A-885D-C9332A04CB49}"/>
              </a:ext>
            </a:extLst>
          </p:cNvPr>
          <p:cNvGrpSpPr/>
          <p:nvPr/>
        </p:nvGrpSpPr>
        <p:grpSpPr>
          <a:xfrm>
            <a:off x="5890594" y="3458326"/>
            <a:ext cx="1879925" cy="1625434"/>
            <a:chOff x="7854124" y="3458326"/>
            <a:chExt cx="2506567" cy="1625434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698C0D78-F1F5-D84B-9C76-45B1C2CAAB2E}"/>
                </a:ext>
              </a:extLst>
            </p:cNvPr>
            <p:cNvCxnSpPr>
              <a:cxnSpLocks/>
            </p:cNvCxnSpPr>
            <p:nvPr/>
          </p:nvCxnSpPr>
          <p:spPr>
            <a:xfrm>
              <a:off x="8522160" y="3458326"/>
              <a:ext cx="0" cy="77002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99BA5D8-F8A6-42B2-BA4E-2FBAB7C80509}"/>
                </a:ext>
              </a:extLst>
            </p:cNvPr>
            <p:cNvSpPr txBox="1"/>
            <p:nvPr/>
          </p:nvSpPr>
          <p:spPr>
            <a:xfrm>
              <a:off x="7854124" y="4160430"/>
              <a:ext cx="250656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 Discrimination Act 1975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92172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CF441-A061-41A6-94F8-D97FE4095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575" y="1676400"/>
            <a:ext cx="8042276" cy="796832"/>
          </a:xfrm>
        </p:spPr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6C44C-FAB2-4DA0-89F4-A3F95EAA12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1500" y="2825750"/>
            <a:ext cx="2257425" cy="1206499"/>
          </a:xfrm>
        </p:spPr>
        <p:txBody>
          <a:bodyPr/>
          <a:lstStyle/>
          <a:p>
            <a:r>
              <a:rPr lang="en-GB" dirty="0"/>
              <a:t>The past</a:t>
            </a:r>
          </a:p>
          <a:p>
            <a:r>
              <a:rPr lang="en-GB" dirty="0"/>
              <a:t>The present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4910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9A57D-6E1E-43DC-B5BE-3EF591B1E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275" y="647700"/>
            <a:ext cx="8042276" cy="796832"/>
          </a:xfrm>
        </p:spPr>
        <p:txBody>
          <a:bodyPr/>
          <a:lstStyle/>
          <a:p>
            <a:r>
              <a:rPr lang="en-GB" dirty="0"/>
              <a:t>Definition of Feminism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B308D5-C9F5-4015-B328-E7B6CA6B2A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275" y="1600201"/>
            <a:ext cx="8042276" cy="31368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“Feminism is the belief that women should have equality .</a:t>
            </a:r>
          </a:p>
          <a:p>
            <a:pPr marL="0" indent="0" algn="ctr">
              <a:buNone/>
            </a:pPr>
            <a:r>
              <a:rPr lang="en-GB" dirty="0"/>
              <a:t>The same power opportunities and rights of men.”</a:t>
            </a:r>
          </a:p>
          <a:p>
            <a:pPr marL="0" indent="0" algn="r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sz="1400" dirty="0"/>
              <a:t>Collins Dictionary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0206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382E4-A274-41F7-9712-B15161DCB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Referenced images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63671-B10C-4BE0-B575-CC74A1B6D9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Image 1 of Boudicca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http://www.behindthename.com/name/boudicca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</a:rPr>
              <a:t> (accessed 01 May 2018)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Image 2 of Matilda available at :</a:t>
            </a:r>
            <a:r>
              <a:rPr lang="en-GB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http://arrayedingold.blogspot.co.uk/2011/08/wife-of-conqueror-matilda-of-flanders.html</a:t>
            </a:r>
            <a:r>
              <a:rPr lang="en-GB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on 01 May 2018)</a:t>
            </a:r>
            <a:r>
              <a:rPr lang="en-GB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 </a:t>
            </a:r>
            <a:endParaRPr lang="en-GB" sz="1400" u="sng" dirty="0">
              <a:solidFill>
                <a:srgbClr val="0563C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Image 3 available at </a:t>
            </a:r>
            <a:r>
              <a:rPr lang="en-GB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http://arrayedingold.blogspot.co.uk/2011/08/wife-of-conqueror-matilda-of-flanders.html</a:t>
            </a:r>
            <a:r>
              <a:rPr lang="en-GB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on 01 May 2018)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Image 4 of Victoria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https://commons.wikimedia.org/wiki/File:Queen_Victoria_by_JJE_Mayall,_1860.png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(Accessed:01 May 2018)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Image 5 of Elizabeth II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http://fortune.com/2017/04/21/queen-elizabeth-ii-birthday/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Barnett,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Barnett,E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(2018)https://www.telegraph.co.uk/women/womens-life/11848292/Queen-is-my-feminist-icon-and-she-should-be-yours-too.html (Accessed:01 May 2018)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Image 6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http://www.bbc.co.uk/news/uk-england-41805053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(Accessed:01 May 2018)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u="sng" dirty="0">
              <a:solidFill>
                <a:srgbClr val="0563C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u="sng" dirty="0">
              <a:solidFill>
                <a:srgbClr val="0563C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0720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C67AC-E809-44D9-BE39-407369F0C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275" y="38100"/>
            <a:ext cx="8042276" cy="834932"/>
          </a:xfrm>
        </p:spPr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0FCECD4-937A-4DA6-94D8-383FC1906E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2" y="1092200"/>
            <a:ext cx="8042276" cy="57277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3200" dirty="0"/>
              <a:t>BBC (2014)available at: </a:t>
            </a:r>
            <a:r>
              <a:rPr lang="en-GB" sz="3200" u="sng" dirty="0">
                <a:hlinkClick r:id="rId2"/>
              </a:rPr>
              <a:t>http://www.bbc.co.uk/schools/gcsebitesize/rs/prejudice/christianityrev3.shtml</a:t>
            </a:r>
            <a:r>
              <a:rPr lang="en-GB" sz="3200" dirty="0"/>
              <a:t> (Accessed:01 May 2018)</a:t>
            </a:r>
          </a:p>
          <a:p>
            <a:pPr marL="0" indent="0">
              <a:buNone/>
            </a:pPr>
            <a:r>
              <a:rPr lang="en-GB" sz="3200" dirty="0"/>
              <a:t>Boudicca/Celtic Britain available at:</a:t>
            </a:r>
          </a:p>
          <a:p>
            <a:pPr marL="0" indent="0">
              <a:buNone/>
            </a:pPr>
            <a:r>
              <a:rPr lang="en-GB" sz="3200" dirty="0" err="1"/>
              <a:t>Bovey.A</a:t>
            </a:r>
            <a:r>
              <a:rPr lang="en-GB" sz="3200" dirty="0"/>
              <a:t> (2015) Women in medieval Society, The British Library available at: </a:t>
            </a:r>
            <a:r>
              <a:rPr lang="en-GB" sz="3200" u="sng" dirty="0">
                <a:hlinkClick r:id="rId3"/>
              </a:rPr>
              <a:t>https://www.bl.uk/the-middle-ages/articles/women-in-medieval-society</a:t>
            </a:r>
            <a:r>
              <a:rPr lang="en-GB" sz="3200" dirty="0"/>
              <a:t> (accessed:01 May 2018)</a:t>
            </a:r>
          </a:p>
          <a:p>
            <a:pPr marL="0" indent="0">
              <a:buNone/>
            </a:pPr>
            <a:r>
              <a:rPr lang="en-GB" sz="3200" dirty="0" err="1"/>
              <a:t>Cochrane,K</a:t>
            </a:r>
            <a:r>
              <a:rPr lang="en-GB" sz="3200" dirty="0"/>
              <a:t> (2013) 1963: the beginning of the feminist movement, he Guardian available at: </a:t>
            </a:r>
            <a:r>
              <a:rPr lang="en-GB" sz="3200" dirty="0">
                <a:hlinkClick r:id="rId4"/>
              </a:rPr>
              <a:t>https://www.theguardian.com/lifeandstyle/2013/may/</a:t>
            </a:r>
            <a:r>
              <a:rPr lang="en-GB" sz="3200">
                <a:hlinkClick r:id="rId4"/>
              </a:rPr>
              <a:t>07/1963-beginning-feminist-movement</a:t>
            </a:r>
            <a:r>
              <a:rPr lang="en-GB" sz="3200"/>
              <a:t> (Accessed </a:t>
            </a:r>
            <a:r>
              <a:rPr lang="en-GB" sz="3200" dirty="0"/>
              <a:t>07 may 2018)</a:t>
            </a:r>
          </a:p>
          <a:p>
            <a:pPr marL="0" indent="0">
              <a:buNone/>
            </a:pPr>
            <a:r>
              <a:rPr lang="en-GB" sz="3200" dirty="0"/>
              <a:t>Elizabeth quote </a:t>
            </a:r>
            <a:r>
              <a:rPr lang="en-GB" sz="3200" u="sng" dirty="0">
                <a:hlinkClick r:id="rId5"/>
              </a:rPr>
              <a:t>http://www.elizabethi.org/contents/quotes</a:t>
            </a:r>
            <a:r>
              <a:rPr lang="en-GB" sz="3200" dirty="0"/>
              <a:t>(Accessed:01 May 2018)</a:t>
            </a:r>
          </a:p>
          <a:p>
            <a:pPr marL="0" indent="0">
              <a:buNone/>
            </a:pPr>
            <a:r>
              <a:rPr lang="en-GB" sz="3200" dirty="0"/>
              <a:t>Elizabethan Women(1998-2018) Elizabethan Women available at: </a:t>
            </a:r>
            <a:r>
              <a:rPr lang="en-GB" sz="3200" u="sng" dirty="0">
                <a:hlinkClick r:id="rId6"/>
              </a:rPr>
              <a:t>http://www.phillyshakespeare.org/wp-content/uploads/2014/11/elizabethan-women.pdf</a:t>
            </a:r>
            <a:r>
              <a:rPr lang="en-GB" sz="3200" dirty="0"/>
              <a:t> (Accessed:15 May 2018)</a:t>
            </a:r>
          </a:p>
          <a:p>
            <a:pPr marL="0" indent="0">
              <a:buNone/>
            </a:pPr>
            <a:r>
              <a:rPr lang="en-GB" sz="3200" dirty="0"/>
              <a:t>Elizabethan Women(1998-2018) women in Tudor history available at: </a:t>
            </a:r>
            <a:r>
              <a:rPr lang="en-GB" sz="3200" u="sng" dirty="0">
                <a:hlinkClick r:id="rId7"/>
              </a:rPr>
              <a:t>https://www.elizabethi.org/contents/women/</a:t>
            </a:r>
            <a:r>
              <a:rPr lang="en-GB" sz="3200" dirty="0"/>
              <a:t>(Accessed:01 May 2018)</a:t>
            </a:r>
          </a:p>
          <a:p>
            <a:pPr marL="0" indent="0">
              <a:buNone/>
            </a:pPr>
            <a:r>
              <a:rPr lang="en-GB" sz="3200" dirty="0"/>
              <a:t>Feminism definition available at: </a:t>
            </a:r>
            <a:r>
              <a:rPr lang="en-GB" sz="3200" u="sng" dirty="0">
                <a:hlinkClick r:id="rId8"/>
              </a:rPr>
              <a:t>https://</a:t>
            </a:r>
            <a:r>
              <a:rPr lang="en-GB" sz="3200" b="1" u="sng" dirty="0">
                <a:hlinkClick r:id="rId8"/>
              </a:rPr>
              <a:t>www.collinsdictionary.com</a:t>
            </a:r>
            <a:r>
              <a:rPr lang="en-GB" sz="3200" u="sng" dirty="0">
                <a:hlinkClick r:id="rId8"/>
              </a:rPr>
              <a:t>/</a:t>
            </a:r>
            <a:r>
              <a:rPr lang="en-GB" sz="3200" b="1" u="sng" dirty="0">
                <a:hlinkClick r:id="rId8"/>
              </a:rPr>
              <a:t>dictionary</a:t>
            </a:r>
            <a:r>
              <a:rPr lang="en-GB" sz="3200" u="sng" dirty="0">
                <a:hlinkClick r:id="rId8"/>
              </a:rPr>
              <a:t>/english/</a:t>
            </a:r>
            <a:r>
              <a:rPr lang="en-GB" sz="3200" b="1" u="sng" dirty="0">
                <a:hlinkClick r:id="rId8"/>
              </a:rPr>
              <a:t>feminism</a:t>
            </a:r>
            <a:r>
              <a:rPr lang="en-GB" sz="3200" b="1" dirty="0"/>
              <a:t> (accessed 05 May 2018)</a:t>
            </a:r>
            <a:r>
              <a:rPr lang="en-GB" sz="3200" u="sng" dirty="0">
                <a:hlinkClick r:id="rId9"/>
              </a:rPr>
              <a:t> </a:t>
            </a:r>
            <a:endParaRPr lang="en-GB" sz="3200" dirty="0"/>
          </a:p>
          <a:p>
            <a:pPr marL="0" indent="0">
              <a:buNone/>
            </a:pPr>
            <a:r>
              <a:rPr lang="en-GB" sz="3200" dirty="0" err="1"/>
              <a:t>Gov</a:t>
            </a:r>
            <a:r>
              <a:rPr lang="en-GB" sz="3200" dirty="0"/>
              <a:t> (2016) available at: </a:t>
            </a:r>
            <a:r>
              <a:rPr lang="en-GB" sz="3200" u="sng" dirty="0">
                <a:hlinkClick r:id="rId10"/>
              </a:rPr>
              <a:t>https://www.gov.uk/government/news/ban-on-women-in-ground-close-combat-roles-lifted</a:t>
            </a:r>
            <a:r>
              <a:rPr lang="en-GB" sz="3200" dirty="0"/>
              <a:t> (Accessed:01 May 2018)</a:t>
            </a:r>
          </a:p>
          <a:p>
            <a:pPr marL="0" indent="0">
              <a:buNone/>
            </a:pPr>
            <a:r>
              <a:rPr lang="en-GB" sz="3200" u="sng" dirty="0" err="1"/>
              <a:t>Historylearningsite</a:t>
            </a:r>
            <a:r>
              <a:rPr lang="en-GB" sz="3200" u="sng" dirty="0"/>
              <a:t>(2018) 1918 representation Act available at: </a:t>
            </a:r>
            <a:r>
              <a:rPr lang="en-GB" sz="3200" u="sng" dirty="0">
                <a:hlinkClick r:id="rId11"/>
              </a:rPr>
              <a:t>www.historylearningsite.co.uk/the-role-of-british-women-in-the-twentieth-century/the-1918-representation-of-the-people-act/</a:t>
            </a:r>
            <a:r>
              <a:rPr lang="en-GB" sz="3200" dirty="0"/>
              <a:t> (Accessed:01 May 2018)</a:t>
            </a:r>
          </a:p>
          <a:p>
            <a:pPr marL="0" indent="0">
              <a:buNone/>
            </a:pPr>
            <a:r>
              <a:rPr lang="en-GB" sz="3200" dirty="0" err="1"/>
              <a:t>Hughes,K</a:t>
            </a:r>
            <a:r>
              <a:rPr lang="en-GB" sz="3200" dirty="0"/>
              <a:t> (2014) Gender roles in the 19</a:t>
            </a:r>
            <a:r>
              <a:rPr lang="en-GB" sz="3200" baseline="30000" dirty="0"/>
              <a:t>th</a:t>
            </a:r>
            <a:r>
              <a:rPr lang="en-GB" sz="3200" dirty="0"/>
              <a:t> century, British Library available at: </a:t>
            </a:r>
            <a:r>
              <a:rPr lang="en-GB" sz="3200" u="sng" dirty="0">
                <a:hlinkClick r:id="rId12"/>
              </a:rPr>
              <a:t>https://www.bl.uk/romantics-and-victorians/articles/gender-roles-in-the-19th-century</a:t>
            </a:r>
            <a:r>
              <a:rPr lang="en-GB" sz="3200" u="sng" dirty="0"/>
              <a:t> </a:t>
            </a:r>
            <a:r>
              <a:rPr lang="en-GB" sz="3200" dirty="0"/>
              <a:t> (Accessed:01 May 2018)</a:t>
            </a:r>
          </a:p>
          <a:p>
            <a:pPr marL="0" indent="0">
              <a:buNone/>
            </a:pPr>
            <a:r>
              <a:rPr lang="en-GB" sz="3200" dirty="0"/>
              <a:t> Married Women’s Act (1870) available at: </a:t>
            </a:r>
            <a:r>
              <a:rPr lang="en-GB" sz="3200" u="sng" dirty="0">
                <a:hlinkClick r:id="rId13"/>
              </a:rPr>
              <a:t>https://www.parliament.uk/about/living-heritage/transformingsociety/private-lives/relationships/overview/propertychildren/</a:t>
            </a:r>
            <a:r>
              <a:rPr lang="en-GB" sz="3200" dirty="0"/>
              <a:t> (Accessed:01 May 2018)</a:t>
            </a:r>
          </a:p>
          <a:p>
            <a:pPr marL="0" indent="0">
              <a:buNone/>
            </a:pPr>
            <a:r>
              <a:rPr lang="en-GB" sz="3200" dirty="0"/>
              <a:t>Parliament </a:t>
            </a:r>
            <a:r>
              <a:rPr lang="en-GB" sz="3200" dirty="0" err="1"/>
              <a:t>Uk</a:t>
            </a:r>
            <a:r>
              <a:rPr lang="en-GB" sz="3200" dirty="0"/>
              <a:t> (no date) available at: </a:t>
            </a:r>
            <a:r>
              <a:rPr lang="en-GB" sz="3200" u="sng" dirty="0">
                <a:hlinkClick r:id="rId14"/>
              </a:rPr>
              <a:t>https://www.parliament.uk/about/living-heritage/transformingsociety/electionsvoting/womenvote/case-study-the-right-to-vote/the-right-to-vote/birmingham-and-the-equal-franchise/1928-equal-franchise-act/</a:t>
            </a:r>
            <a:r>
              <a:rPr lang="en-GB" sz="3200" dirty="0"/>
              <a:t> (Accessed:01 May 2018)</a:t>
            </a:r>
          </a:p>
          <a:p>
            <a:pPr marL="0" indent="0">
              <a:buNone/>
            </a:pPr>
            <a:r>
              <a:rPr lang="en-GB" sz="3200" dirty="0"/>
              <a:t>Queen Victoria's Quote available at: </a:t>
            </a:r>
            <a:r>
              <a:rPr lang="en-GB" sz="3200" u="sng" dirty="0">
                <a:hlinkClick r:id="rId15"/>
              </a:rPr>
              <a:t>https://www.azquotes.com/author/15079-Queen_Victoria</a:t>
            </a:r>
            <a:r>
              <a:rPr lang="en-GB" sz="3200" dirty="0"/>
              <a:t> (Accessed:01 May 2018)</a:t>
            </a:r>
          </a:p>
          <a:p>
            <a:pPr marL="0" indent="0">
              <a:buNone/>
            </a:pPr>
            <a:r>
              <a:rPr lang="en-GB" sz="3200" dirty="0" err="1"/>
              <a:t>Savage,W</a:t>
            </a:r>
            <a:r>
              <a:rPr lang="en-GB" sz="3200" dirty="0"/>
              <a:t> (2015)East Anglian Daily </a:t>
            </a:r>
            <a:r>
              <a:rPr lang="en-GB" sz="3200" dirty="0" err="1"/>
              <a:t>Times,Portland</a:t>
            </a:r>
            <a:r>
              <a:rPr lang="en-GB" sz="3200" dirty="0"/>
              <a:t> House, </a:t>
            </a:r>
            <a:r>
              <a:rPr lang="en-GB" sz="3200" dirty="0" err="1"/>
              <a:t>Ipswitch</a:t>
            </a:r>
            <a:r>
              <a:rPr lang="en-GB" sz="3200" dirty="0"/>
              <a:t>. Available at: </a:t>
            </a:r>
            <a:r>
              <a:rPr lang="en-GB" sz="3200" u="sng" dirty="0">
                <a:hlinkClick r:id="rId16"/>
              </a:rPr>
              <a:t>http://www.eadt.co.uk/what-s-on/was-queen-elizabeth-i-the-first-feminist-1-3911236</a:t>
            </a:r>
            <a:r>
              <a:rPr lang="en-GB" sz="3200" dirty="0"/>
              <a:t> (Accessed:01 May 2018)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9348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EF79132-D83D-4E76-814B-6097C09EBB09}"/>
              </a:ext>
            </a:extLst>
          </p:cNvPr>
          <p:cNvSpPr txBox="1"/>
          <p:nvPr/>
        </p:nvSpPr>
        <p:spPr>
          <a:xfrm>
            <a:off x="610153" y="874455"/>
            <a:ext cx="7923694" cy="37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GB" sz="800" dirty="0"/>
              <a:t>Sex discrimination Act (1975) available at: </a:t>
            </a:r>
            <a:r>
              <a:rPr lang="en-GB" sz="800" u="sng" dirty="0">
                <a:hlinkClick r:id="rId2"/>
              </a:rPr>
              <a:t>https://www.legislation.gov.uk/ukpga/1975/65</a:t>
            </a:r>
            <a:r>
              <a:rPr lang="en-GB" sz="800" dirty="0"/>
              <a:t> (Accessed:01 May 2018)</a:t>
            </a:r>
          </a:p>
          <a:p>
            <a:pPr>
              <a:lnSpc>
                <a:spcPct val="250000"/>
              </a:lnSpc>
            </a:pPr>
            <a:r>
              <a:rPr lang="en-GB" sz="800" dirty="0" err="1"/>
              <a:t>Swirk</a:t>
            </a:r>
            <a:r>
              <a:rPr lang="en-GB" sz="800" dirty="0"/>
              <a:t> (no date) available a: </a:t>
            </a:r>
            <a:r>
              <a:rPr lang="en-GB" sz="800" u="sng" dirty="0">
                <a:hlinkClick r:id="rId3"/>
              </a:rPr>
              <a:t>http://www.skwirk.com/p-c_s-14_u-169_t-463_c-1640/nsw/history/-ancient-societies-britain/ancient-britain-part-ii/a-person-queen-boudicca(accessed</a:t>
            </a:r>
            <a:r>
              <a:rPr lang="en-GB" sz="800" dirty="0"/>
              <a:t> 01 May 2018) </a:t>
            </a:r>
          </a:p>
          <a:p>
            <a:pPr>
              <a:lnSpc>
                <a:spcPct val="250000"/>
              </a:lnSpc>
            </a:pPr>
            <a:r>
              <a:rPr lang="en-GB" sz="800" dirty="0"/>
              <a:t>Texas </a:t>
            </a:r>
            <a:r>
              <a:rPr lang="en-GB" sz="800" dirty="0" err="1"/>
              <a:t>coritani</a:t>
            </a:r>
            <a:r>
              <a:rPr lang="en-GB" sz="800" dirty="0"/>
              <a:t>, the lives of ancient </a:t>
            </a:r>
            <a:r>
              <a:rPr lang="en-GB" sz="800" dirty="0" err="1"/>
              <a:t>celtic</a:t>
            </a:r>
            <a:r>
              <a:rPr lang="en-GB" sz="800" dirty="0"/>
              <a:t> women available at: </a:t>
            </a:r>
            <a:r>
              <a:rPr lang="en-GB" sz="800" u="sng" dirty="0">
                <a:hlinkClick r:id="rId4"/>
              </a:rPr>
              <a:t>http://www.texascoritani.com/articles/celticwomen/</a:t>
            </a:r>
            <a:r>
              <a:rPr lang="en-GB" sz="800" dirty="0"/>
              <a:t>  (accessed 15. May 2018)</a:t>
            </a:r>
          </a:p>
          <a:p>
            <a:pPr>
              <a:lnSpc>
                <a:spcPct val="250000"/>
              </a:lnSpc>
            </a:pPr>
            <a:r>
              <a:rPr lang="en-GB" sz="800" dirty="0"/>
              <a:t>The commonwealth Charter (2013) </a:t>
            </a:r>
            <a:r>
              <a:rPr lang="en-GB" sz="800" u="sng" dirty="0">
                <a:hlinkClick r:id="rId5"/>
              </a:rPr>
              <a:t>https://assets.publishing.service.gov.uk/government/uploads/system/uploads/attachment_data/file/136337/Cm_8572.pdf</a:t>
            </a:r>
            <a:r>
              <a:rPr lang="en-GB" sz="800" dirty="0"/>
              <a:t> (Accessed:01 May 2018)</a:t>
            </a:r>
          </a:p>
          <a:p>
            <a:pPr>
              <a:lnSpc>
                <a:spcPct val="250000"/>
              </a:lnSpc>
            </a:pPr>
            <a:r>
              <a:rPr lang="en-GB" sz="800" dirty="0"/>
              <a:t> The </a:t>
            </a:r>
            <a:r>
              <a:rPr lang="en-GB" sz="800" dirty="0" err="1"/>
              <a:t>Goverments</a:t>
            </a:r>
            <a:r>
              <a:rPr lang="en-GB" sz="800" dirty="0"/>
              <a:t> Equalities office (2015) available at: </a:t>
            </a:r>
            <a:r>
              <a:rPr lang="en-GB" sz="800" u="sng" dirty="0">
                <a:hlinkClick r:id="rId6"/>
              </a:rPr>
              <a:t>https://www.gov.uk/guidance/equality-act-2010-guidance</a:t>
            </a:r>
            <a:r>
              <a:rPr lang="en-GB" sz="800" dirty="0"/>
              <a:t>(Accessed:01 May 2018)</a:t>
            </a:r>
          </a:p>
          <a:p>
            <a:pPr>
              <a:lnSpc>
                <a:spcPct val="250000"/>
              </a:lnSpc>
            </a:pPr>
            <a:r>
              <a:rPr lang="en-GB" sz="800" dirty="0" err="1"/>
              <a:t>Trueman</a:t>
            </a:r>
            <a:r>
              <a:rPr lang="en-GB" sz="800" dirty="0"/>
              <a:t>, C,N (2015)"The 1918 Representation of the People Act"</a:t>
            </a:r>
            <a:br>
              <a:rPr lang="en-GB" sz="800" dirty="0"/>
            </a:br>
            <a:r>
              <a:rPr lang="en-GB" sz="800" dirty="0"/>
              <a:t>The History Learning Site,2018, available at: </a:t>
            </a:r>
            <a:r>
              <a:rPr lang="en-GB" sz="800" u="sng" dirty="0">
                <a:hlinkClick r:id="rId7"/>
              </a:rPr>
              <a:t>www.historylearningsite.co.uk</a:t>
            </a:r>
            <a:r>
              <a:rPr lang="en-GB" sz="800" dirty="0"/>
              <a:t> (Accessed:07May 2018)</a:t>
            </a:r>
          </a:p>
          <a:p>
            <a:pPr>
              <a:lnSpc>
                <a:spcPct val="250000"/>
              </a:lnSpc>
            </a:pPr>
            <a:r>
              <a:rPr lang="en-GB" sz="800" dirty="0" err="1"/>
              <a:t>Valmcbeath</a:t>
            </a:r>
            <a:r>
              <a:rPr lang="en-GB" sz="800" dirty="0"/>
              <a:t> (2017) available at: </a:t>
            </a:r>
            <a:r>
              <a:rPr lang="en-GB" sz="800" u="sng" dirty="0">
                <a:hlinkClick r:id="rId8"/>
              </a:rPr>
              <a:t>https://valmcbeath.com/victorian-era-womens-rights/#.WvBOSExFxYd</a:t>
            </a:r>
            <a:r>
              <a:rPr lang="en-GB" sz="800" dirty="0"/>
              <a:t> (accessed:01 May 2018)  </a:t>
            </a:r>
          </a:p>
          <a:p>
            <a:pPr>
              <a:lnSpc>
                <a:spcPct val="250000"/>
              </a:lnSpc>
            </a:pPr>
            <a:r>
              <a:rPr lang="en-GB" sz="800" dirty="0"/>
              <a:t>Votes for women petition MMU (no date) available: </a:t>
            </a:r>
            <a:r>
              <a:rPr lang="en-GB" sz="800" u="sng" dirty="0">
                <a:hlinkClick r:id="rId9"/>
              </a:rPr>
              <a:t>www.mmu.ac.uk/equality-and-diversity/doc/gender-equality-timeline.pdf</a:t>
            </a:r>
            <a:r>
              <a:rPr lang="en-GB" sz="800" dirty="0"/>
              <a:t>  accessed:01 May 2018)  </a:t>
            </a:r>
          </a:p>
          <a:p>
            <a:pPr>
              <a:lnSpc>
                <a:spcPct val="250000"/>
              </a:lnSpc>
            </a:pPr>
            <a:r>
              <a:rPr lang="en-GB" sz="800" dirty="0"/>
              <a:t>Wainwright, D (2017) available at </a:t>
            </a:r>
            <a:r>
              <a:rPr lang="en-GB" sz="800" u="sng" dirty="0">
                <a:hlinkClick r:id="rId10"/>
              </a:rPr>
              <a:t>http://www.bbc.co.uk/news/uk-england-41805053</a:t>
            </a:r>
            <a:r>
              <a:rPr lang="en-GB" sz="800" dirty="0"/>
              <a:t> (Accessed:01 May 2018)</a:t>
            </a:r>
          </a:p>
        </p:txBody>
      </p:sp>
    </p:spTree>
    <p:extLst>
      <p:ext uri="{BB962C8B-B14F-4D97-AF65-F5344CB8AC3E}">
        <p14:creationId xmlns:p14="http://schemas.microsoft.com/office/powerpoint/2010/main" val="8374402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402</TotalTime>
  <Words>1133</Words>
  <Application>Microsoft Office PowerPoint</Application>
  <PresentationFormat>On-screen Show (4:3)</PresentationFormat>
  <Paragraphs>119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News Gothic MT</vt:lpstr>
      <vt:lpstr>Wingdings 2</vt:lpstr>
      <vt:lpstr>Breeze</vt:lpstr>
      <vt:lpstr>Feminism</vt:lpstr>
      <vt:lpstr>Definition of Feminism</vt:lpstr>
      <vt:lpstr>Introduction</vt:lpstr>
      <vt:lpstr>Celtic Britain</vt:lpstr>
      <vt:lpstr>Medieval Britain</vt:lpstr>
      <vt:lpstr>Elizabethan Britain</vt:lpstr>
      <vt:lpstr>Victorian Britain</vt:lpstr>
      <vt:lpstr>The Suffragette Movement</vt:lpstr>
      <vt:lpstr>Modern Day</vt:lpstr>
      <vt:lpstr>Pay Inequality</vt:lpstr>
      <vt:lpstr>Timeline</vt:lpstr>
      <vt:lpstr>Conclusion</vt:lpstr>
      <vt:lpstr>Definition of Feminism</vt:lpstr>
      <vt:lpstr>Referenced images</vt:lpstr>
      <vt:lpstr>Reference list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Feminism</dc:title>
  <dc:creator>M Wright</dc:creator>
  <cp:lastModifiedBy>Samantha Derl-davis</cp:lastModifiedBy>
  <cp:revision>29</cp:revision>
  <dcterms:created xsi:type="dcterms:W3CDTF">2018-05-08T12:51:08Z</dcterms:created>
  <dcterms:modified xsi:type="dcterms:W3CDTF">2018-05-16T06:24:49Z</dcterms:modified>
</cp:coreProperties>
</file>