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496" autoAdjust="0"/>
    <p:restoredTop sz="44130" autoAdjust="0"/>
  </p:normalViewPr>
  <p:slideViewPr>
    <p:cSldViewPr snapToGrid="0">
      <p:cViewPr>
        <p:scale>
          <a:sx n="100" d="100"/>
          <a:sy n="100" d="100"/>
        </p:scale>
        <p:origin x="-156" y="4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76CEB0-F957-452D-9137-AF3A10A8565A}" type="datetimeFigureOut">
              <a:rPr lang="en-US" smtClean="0"/>
              <a:t>7/5/2018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E52FEA-CBA7-4003-881F-A4C6AF096C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62541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E52FEA-CBA7-4003-881F-A4C6AF096C5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7322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E52FEA-CBA7-4003-881F-A4C6AF096C5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32493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E52FEA-CBA7-4003-881F-A4C6AF096C5C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300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E52FEA-CBA7-4003-881F-A4C6AF096C5C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4103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E52FEA-CBA7-4003-881F-A4C6AF096C5C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38506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E52FEA-CBA7-4003-881F-A4C6AF096C5C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47505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E52FEA-CBA7-4003-881F-A4C6AF096C5C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31277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E52FEA-CBA7-4003-881F-A4C6AF096C5C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56664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E52FEA-CBA7-4003-881F-A4C6AF096C5C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91801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E52FEA-CBA7-4003-881F-A4C6AF096C5C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619284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E52FEA-CBA7-4003-881F-A4C6AF096C5C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644306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E52FEA-CBA7-4003-881F-A4C6AF096C5C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903166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E52FEA-CBA7-4003-881F-A4C6AF096C5C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083483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E52FEA-CBA7-4003-881F-A4C6AF096C5C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04465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EA592-65AB-4D63-A37C-ECA1ACB14038}" type="datetimeFigureOut">
              <a:rPr lang="en-GB" smtClean="0"/>
              <a:pPr/>
              <a:t>05/07/2018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D5670-C709-4BC3-9A6C-5279382ED87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8678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EA592-65AB-4D63-A37C-ECA1ACB14038}" type="datetimeFigureOut">
              <a:rPr lang="en-GB" smtClean="0"/>
              <a:pPr/>
              <a:t>05/07/2018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D5670-C709-4BC3-9A6C-5279382ED87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0904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EA592-65AB-4D63-A37C-ECA1ACB14038}" type="datetimeFigureOut">
              <a:rPr lang="en-GB" smtClean="0"/>
              <a:pPr/>
              <a:t>05/07/2018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D5670-C709-4BC3-9A6C-5279382ED87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5765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EA592-65AB-4D63-A37C-ECA1ACB14038}" type="datetimeFigureOut">
              <a:rPr lang="en-GB" smtClean="0"/>
              <a:pPr/>
              <a:t>05/07/2018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D5670-C709-4BC3-9A6C-5279382ED87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015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EA592-65AB-4D63-A37C-ECA1ACB14038}" type="datetimeFigureOut">
              <a:rPr lang="en-GB" smtClean="0"/>
              <a:pPr/>
              <a:t>05/07/2018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D5670-C709-4BC3-9A6C-5279382ED87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83264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EA592-65AB-4D63-A37C-ECA1ACB14038}" type="datetimeFigureOut">
              <a:rPr lang="en-GB" smtClean="0"/>
              <a:pPr/>
              <a:t>05/07/2018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D5670-C709-4BC3-9A6C-5279382ED87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4438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EA592-65AB-4D63-A37C-ECA1ACB14038}" type="datetimeFigureOut">
              <a:rPr lang="en-GB" smtClean="0"/>
              <a:pPr/>
              <a:t>05/07/2018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D5670-C709-4BC3-9A6C-5279382ED87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1237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EA592-65AB-4D63-A37C-ECA1ACB14038}" type="datetimeFigureOut">
              <a:rPr lang="en-GB" smtClean="0"/>
              <a:pPr/>
              <a:t>05/07/2018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D5670-C709-4BC3-9A6C-5279382ED87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6441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EA592-65AB-4D63-A37C-ECA1ACB14038}" type="datetimeFigureOut">
              <a:rPr lang="en-GB" smtClean="0"/>
              <a:pPr/>
              <a:t>05/07/2018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D5670-C709-4BC3-9A6C-5279382ED87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8271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EA592-65AB-4D63-A37C-ECA1ACB14038}" type="datetimeFigureOut">
              <a:rPr lang="en-GB" smtClean="0"/>
              <a:pPr/>
              <a:t>05/07/2018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D5670-C709-4BC3-9A6C-5279382ED87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4353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EA592-65AB-4D63-A37C-ECA1ACB14038}" type="datetimeFigureOut">
              <a:rPr lang="en-GB" smtClean="0"/>
              <a:pPr/>
              <a:t>05/07/2018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D5670-C709-4BC3-9A6C-5279382ED87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4281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EA592-65AB-4D63-A37C-ECA1ACB14038}" type="datetimeFigureOut">
              <a:rPr lang="en-GB" smtClean="0"/>
              <a:pPr/>
              <a:t>05/07/2018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D5670-C709-4BC3-9A6C-5279382ED87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419481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EA592-65AB-4D63-A37C-ECA1ACB14038}" type="datetimeFigureOut">
              <a:rPr lang="en-GB" smtClean="0"/>
              <a:pPr/>
              <a:t>05/07/2018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D5670-C709-4BC3-9A6C-5279382ED87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7543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EA592-65AB-4D63-A37C-ECA1ACB14038}" type="datetimeFigureOut">
              <a:rPr lang="en-GB" smtClean="0"/>
              <a:pPr/>
              <a:t>05/07/2018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D5670-C709-4BC3-9A6C-5279382ED87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30893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EA592-65AB-4D63-A37C-ECA1ACB14038}" type="datetimeFigureOut">
              <a:rPr lang="en-GB" smtClean="0"/>
              <a:pPr/>
              <a:t>05/07/2018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D5670-C709-4BC3-9A6C-5279382ED87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09759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EA592-65AB-4D63-A37C-ECA1ACB14038}" type="datetimeFigureOut">
              <a:rPr lang="en-GB" smtClean="0"/>
              <a:pPr/>
              <a:t>05/07/2018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D5670-C709-4BC3-9A6C-5279382ED87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10972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EA592-65AB-4D63-A37C-ECA1ACB14038}" type="datetimeFigureOut">
              <a:rPr lang="en-GB" smtClean="0"/>
              <a:pPr/>
              <a:t>05/07/2018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D5670-C709-4BC3-9A6C-5279382ED87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0196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852EA592-65AB-4D63-A37C-ECA1ACB14038}" type="datetimeFigureOut">
              <a:rPr lang="en-GB" smtClean="0"/>
              <a:pPr/>
              <a:t>05/07/2018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ED5670-C709-4BC3-9A6C-5279382ED87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678959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663276"/>
            <a:ext cx="9144000" cy="2387600"/>
          </a:xfrm>
        </p:spPr>
        <p:txBody>
          <a:bodyPr>
            <a:normAutofit/>
          </a:bodyPr>
          <a:lstStyle/>
          <a:p>
            <a:pPr algn="ctr"/>
            <a:r>
              <a:rPr lang="en-US" b="1" dirty="0" smtClean="0"/>
              <a:t>Ethical Issues in Advertising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9332537" y="5420414"/>
            <a:ext cx="23284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Aqeel Shakir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572039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US" dirty="0" smtClean="0"/>
              <a:t>Importance of ethical issues is growing quickly in the context of marketing.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Many local and multinational businesses breach the ethical boundaries of advertising. 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However, there are no established standards to judge ethical standing of the ads. 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Ethical approaches, behaviors and standards vary across the globe.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Bringing uniformity in ethical practices in marketing is a </a:t>
            </a:r>
            <a:r>
              <a:rPr lang="en-US" dirty="0"/>
              <a:t>challenge (</a:t>
            </a:r>
            <a:r>
              <a:rPr lang="en-US" dirty="0" err="1" smtClean="0"/>
              <a:t>Schlegelmilch</a:t>
            </a:r>
            <a:r>
              <a:rPr lang="en-US" dirty="0" smtClean="0"/>
              <a:t>, 1998).</a:t>
            </a:r>
          </a:p>
        </p:txBody>
      </p:sp>
    </p:spTree>
    <p:extLst>
      <p:ext uri="{BB962C8B-B14F-4D97-AF65-F5344CB8AC3E}">
        <p14:creationId xmlns:p14="http://schemas.microsoft.com/office/powerpoint/2010/main" val="3056860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Advertising Ethics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dirty="0" smtClean="0"/>
              <a:t>These are four basic advertising ethics that are agreed by most of the marketers around the globe.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Those ethics include: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Ethical Criteria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Advocacy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Accuracy</a:t>
            </a:r>
          </a:p>
          <a:p>
            <a:pPr lvl="1">
              <a:lnSpc>
                <a:spcPct val="150000"/>
              </a:lnSpc>
            </a:pPr>
            <a:r>
              <a:rPr lang="en-US" dirty="0" smtClean="0"/>
              <a:t>Acquisitiveness (</a:t>
            </a:r>
            <a:r>
              <a:rPr lang="en-US" dirty="0" err="1" smtClean="0"/>
              <a:t>Kitson</a:t>
            </a:r>
            <a:r>
              <a:rPr lang="en-US" dirty="0"/>
              <a:t> </a:t>
            </a:r>
            <a:r>
              <a:rPr lang="en-US" dirty="0" smtClean="0"/>
              <a:t>and Campbell, 1996)</a:t>
            </a:r>
            <a:endParaRPr lang="en-US" dirty="0"/>
          </a:p>
          <a:p>
            <a:pPr>
              <a:lnSpc>
                <a:spcPct val="15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6496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Ethical Questions for Advertisers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60000"/>
              </a:lnSpc>
            </a:pPr>
            <a:r>
              <a:rPr lang="en-US" dirty="0" smtClean="0"/>
              <a:t>Who </a:t>
            </a:r>
            <a:r>
              <a:rPr lang="en-US" dirty="0"/>
              <a:t>should/shouldn't be the target of advertising?</a:t>
            </a:r>
          </a:p>
          <a:p>
            <a:pPr>
              <a:lnSpc>
                <a:spcPct val="160000"/>
              </a:lnSpc>
            </a:pPr>
            <a:r>
              <a:rPr lang="en-US" dirty="0"/>
              <a:t>Who should/shouldn't be exposed to advertising, whether </a:t>
            </a:r>
            <a:r>
              <a:rPr lang="en-US" dirty="0" smtClean="0"/>
              <a:t>targeted </a:t>
            </a:r>
            <a:r>
              <a:rPr lang="en-US" dirty="0"/>
              <a:t>or not?</a:t>
            </a:r>
          </a:p>
          <a:p>
            <a:pPr>
              <a:lnSpc>
                <a:spcPct val="160000"/>
              </a:lnSpc>
            </a:pPr>
            <a:r>
              <a:rPr lang="en-US" dirty="0"/>
              <a:t>What products, services, or ideas should/shouldn't be advertised?</a:t>
            </a:r>
          </a:p>
          <a:p>
            <a:pPr>
              <a:lnSpc>
                <a:spcPct val="160000"/>
              </a:lnSpc>
            </a:pPr>
            <a:r>
              <a:rPr lang="en-US" dirty="0"/>
              <a:t>What should/shouldn't be relationship between advertising content and medium?</a:t>
            </a:r>
          </a:p>
          <a:p>
            <a:pPr>
              <a:lnSpc>
                <a:spcPct val="160000"/>
              </a:lnSpc>
            </a:pPr>
            <a:r>
              <a:rPr lang="en-US" dirty="0"/>
              <a:t>What should/shouldn't be advertisers' obligation to society? (Parsons, </a:t>
            </a:r>
            <a:r>
              <a:rPr lang="en-US" dirty="0" err="1"/>
              <a:t>Maclaran</a:t>
            </a:r>
            <a:r>
              <a:rPr lang="en-US" dirty="0"/>
              <a:t> and </a:t>
            </a:r>
            <a:r>
              <a:rPr lang="en-US" dirty="0" err="1" smtClean="0"/>
              <a:t>Chatzidakis</a:t>
            </a:r>
            <a:r>
              <a:rPr lang="en-US" dirty="0" smtClean="0"/>
              <a:t>, 2017)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7893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Ethical Challenges for Practitioners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US" dirty="0" smtClean="0"/>
              <a:t>Fair treatment of clients</a:t>
            </a:r>
            <a:endParaRPr lang="en-US" dirty="0"/>
          </a:p>
          <a:p>
            <a:pPr algn="just">
              <a:lnSpc>
                <a:spcPct val="150000"/>
              </a:lnSpc>
            </a:pPr>
            <a:r>
              <a:rPr lang="en-US" dirty="0" smtClean="0"/>
              <a:t>Fair treatment of target audience of an ad</a:t>
            </a:r>
            <a:endParaRPr lang="en-US" dirty="0"/>
          </a:p>
          <a:p>
            <a:pPr algn="just">
              <a:lnSpc>
                <a:spcPct val="150000"/>
              </a:lnSpc>
            </a:pPr>
            <a:r>
              <a:rPr lang="en-US" dirty="0" smtClean="0"/>
              <a:t>Creation of </a:t>
            </a:r>
            <a:r>
              <a:rPr lang="en-US" dirty="0"/>
              <a:t>honest, </a:t>
            </a:r>
            <a:r>
              <a:rPr lang="en-US" dirty="0" smtClean="0"/>
              <a:t>non-misleading</a:t>
            </a:r>
            <a:r>
              <a:rPr lang="en-US" dirty="0"/>
              <a:t> </a:t>
            </a:r>
            <a:r>
              <a:rPr lang="en-US" dirty="0" smtClean="0"/>
              <a:t>and </a:t>
            </a:r>
            <a:r>
              <a:rPr lang="en-US" dirty="0"/>
              <a:t>socially desirable </a:t>
            </a:r>
            <a:r>
              <a:rPr lang="en-US" dirty="0" smtClean="0"/>
              <a:t>ads</a:t>
            </a:r>
            <a:endParaRPr lang="en-US" dirty="0"/>
          </a:p>
          <a:p>
            <a:pPr algn="just">
              <a:lnSpc>
                <a:spcPct val="150000"/>
              </a:lnSpc>
            </a:pPr>
            <a:r>
              <a:rPr lang="en-US" dirty="0" smtClean="0"/>
              <a:t>Fair treatment of </a:t>
            </a:r>
            <a:r>
              <a:rPr lang="en-US" dirty="0"/>
              <a:t>supplier, vendors, and </a:t>
            </a:r>
            <a:r>
              <a:rPr lang="en-US" dirty="0" smtClean="0"/>
              <a:t>media </a:t>
            </a:r>
          </a:p>
          <a:p>
            <a:pPr algn="just">
              <a:lnSpc>
                <a:spcPct val="150000"/>
              </a:lnSpc>
            </a:pPr>
            <a:r>
              <a:rPr lang="en-US" dirty="0" smtClean="0"/>
              <a:t>Fair treatment of </a:t>
            </a:r>
            <a:r>
              <a:rPr lang="en-US" dirty="0"/>
              <a:t>employees and </a:t>
            </a:r>
            <a:r>
              <a:rPr lang="en-US" dirty="0" smtClean="0"/>
              <a:t>management</a:t>
            </a:r>
          </a:p>
          <a:p>
            <a:pPr algn="just">
              <a:lnSpc>
                <a:spcPct val="150000"/>
              </a:lnSpc>
            </a:pPr>
            <a:r>
              <a:rPr lang="en-US" dirty="0" smtClean="0"/>
              <a:t>Fair Treatment of </a:t>
            </a:r>
            <a:r>
              <a:rPr lang="en-US" dirty="0"/>
              <a:t>other </a:t>
            </a:r>
            <a:r>
              <a:rPr lang="en-US" dirty="0" smtClean="0"/>
              <a:t>agencies (</a:t>
            </a:r>
            <a:r>
              <a:rPr lang="en-US" dirty="0" err="1" smtClean="0"/>
              <a:t>Dinnie</a:t>
            </a:r>
            <a:r>
              <a:rPr lang="en-US" dirty="0" smtClean="0"/>
              <a:t>, 2015)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9997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Ethical Challenges for </a:t>
            </a:r>
            <a:r>
              <a:rPr lang="en-US" dirty="0" smtClean="0"/>
              <a:t>Practitioners (Cont’d)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dirty="0" smtClean="0"/>
              <a:t>As evident from module and forum postings:</a:t>
            </a:r>
          </a:p>
          <a:p>
            <a:pPr lvl="1">
              <a:lnSpc>
                <a:spcPct val="150000"/>
              </a:lnSpc>
            </a:pPr>
            <a:r>
              <a:rPr lang="en-US" dirty="0" smtClean="0"/>
              <a:t>Numerous brands have used unethical advertising </a:t>
            </a:r>
          </a:p>
          <a:p>
            <a:pPr lvl="1">
              <a:lnSpc>
                <a:spcPct val="150000"/>
              </a:lnSpc>
            </a:pPr>
            <a:r>
              <a:rPr lang="en-US" dirty="0" smtClean="0"/>
              <a:t>Ethical challenges faced vary from industry to industry as highlighted by students</a:t>
            </a:r>
          </a:p>
          <a:p>
            <a:pPr lvl="1">
              <a:lnSpc>
                <a:spcPct val="150000"/>
              </a:lnSpc>
            </a:pPr>
            <a:r>
              <a:rPr lang="en-US" dirty="0" smtClean="0"/>
              <a:t>However, the ethics of advertising need to be followed strictly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2092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Ethical Challenges for Practitioners (Cont’d)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dirty="0" smtClean="0"/>
              <a:t>Forum postings highlight that advertisers must avoid:</a:t>
            </a:r>
          </a:p>
          <a:p>
            <a:pPr lvl="1">
              <a:lnSpc>
                <a:spcPct val="150000"/>
              </a:lnSpc>
            </a:pPr>
            <a:r>
              <a:rPr lang="en-US" dirty="0" smtClean="0"/>
              <a:t>Gender discrimination</a:t>
            </a:r>
          </a:p>
          <a:p>
            <a:pPr lvl="1">
              <a:lnSpc>
                <a:spcPct val="150000"/>
              </a:lnSpc>
            </a:pPr>
            <a:r>
              <a:rPr lang="en-US" dirty="0" smtClean="0"/>
              <a:t>Racial discrimination </a:t>
            </a:r>
          </a:p>
          <a:p>
            <a:pPr lvl="1">
              <a:lnSpc>
                <a:spcPct val="150000"/>
              </a:lnSpc>
            </a:pPr>
            <a:r>
              <a:rPr lang="en-US" dirty="0" smtClean="0"/>
              <a:t>Social discrimination</a:t>
            </a:r>
          </a:p>
          <a:p>
            <a:pPr lvl="1">
              <a:lnSpc>
                <a:spcPct val="150000"/>
              </a:lnSpc>
            </a:pPr>
            <a:r>
              <a:rPr lang="en-US" dirty="0" smtClean="0"/>
              <a:t>Any ad that can hurt sentiments of any group within the viewers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2438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 of Unethical Advertising – Gender Discrimination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52918"/>
            <a:ext cx="8946541" cy="44033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dirty="0" smtClean="0"/>
              <a:t>Many ads discriminate on the basis of gender discrimination.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Most </a:t>
            </a:r>
            <a:r>
              <a:rPr lang="en-US" dirty="0"/>
              <a:t>advertisers tend to display men as superior in the advertisements (Parsons, </a:t>
            </a:r>
            <a:r>
              <a:rPr lang="en-US" dirty="0" err="1"/>
              <a:t>Maclaran</a:t>
            </a:r>
            <a:r>
              <a:rPr lang="en-US" dirty="0"/>
              <a:t> and </a:t>
            </a:r>
            <a:r>
              <a:rPr lang="en-US" dirty="0" err="1"/>
              <a:t>Chatzidakis</a:t>
            </a:r>
            <a:r>
              <a:rPr lang="en-US" dirty="0"/>
              <a:t>, 2017). 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An example is the famous ad by </a:t>
            </a:r>
            <a:r>
              <a:rPr lang="en-US" dirty="0" err="1" smtClean="0"/>
              <a:t>TRUECar</a:t>
            </a:r>
            <a:r>
              <a:rPr lang="en-US" dirty="0" smtClean="0"/>
              <a:t> in 2017, where they showed women’s reliance on men to buy car </a:t>
            </a:r>
            <a:r>
              <a:rPr lang="en-US" dirty="0"/>
              <a:t>(YouTube, 2017</a:t>
            </a:r>
            <a:r>
              <a:rPr lang="en-US" dirty="0" smtClean="0"/>
              <a:t>). </a:t>
            </a:r>
          </a:p>
        </p:txBody>
      </p:sp>
    </p:spTree>
    <p:extLst>
      <p:ext uri="{BB962C8B-B14F-4D97-AF65-F5344CB8AC3E}">
        <p14:creationId xmlns:p14="http://schemas.microsoft.com/office/powerpoint/2010/main" val="3194390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 </a:t>
            </a:r>
            <a:r>
              <a:rPr lang="en-US" dirty="0"/>
              <a:t>of Unethical </a:t>
            </a:r>
            <a:r>
              <a:rPr lang="en-US" dirty="0" smtClean="0"/>
              <a:t>Advertising – Biased Description of Product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dirty="0" smtClean="0"/>
              <a:t>Many advertisers tend to be biased.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The bias leads to higher trial but the consumers feel grieved.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Most ads </a:t>
            </a:r>
            <a:r>
              <a:rPr lang="en-US" dirty="0" smtClean="0"/>
              <a:t>by energy drinks and other beverages (Vitell, </a:t>
            </a:r>
            <a:r>
              <a:rPr lang="en-US" dirty="0" err="1" smtClean="0"/>
              <a:t>Sighapakdi</a:t>
            </a:r>
            <a:r>
              <a:rPr lang="en-US" dirty="0" smtClean="0"/>
              <a:t> and Nishihara, 2015</a:t>
            </a:r>
            <a:r>
              <a:rPr lang="en-US" dirty="0"/>
              <a:t>).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2249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How Marketers Need to React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dirty="0" smtClean="0"/>
              <a:t>The marketers need to react carefully by:</a:t>
            </a:r>
          </a:p>
          <a:p>
            <a:pPr lvl="1">
              <a:lnSpc>
                <a:spcPct val="150000"/>
              </a:lnSpc>
            </a:pPr>
            <a:r>
              <a:rPr lang="en-US" dirty="0" smtClean="0"/>
              <a:t>Analyzing each ad on the basis of ethical standards</a:t>
            </a:r>
          </a:p>
          <a:p>
            <a:pPr lvl="1">
              <a:lnSpc>
                <a:spcPct val="150000"/>
              </a:lnSpc>
            </a:pPr>
            <a:r>
              <a:rPr lang="en-US" dirty="0" smtClean="0"/>
              <a:t>Evaluating whether it meets the ethical criteria set out</a:t>
            </a:r>
          </a:p>
          <a:p>
            <a:pPr lvl="1">
              <a:lnSpc>
                <a:spcPct val="150000"/>
              </a:lnSpc>
            </a:pPr>
            <a:r>
              <a:rPr lang="en-US" dirty="0" smtClean="0"/>
              <a:t>Counter the competition in the industry by ensuring positive advertisement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How Kinder Morgan Canada Needs to Respond?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dirty="0" smtClean="0"/>
              <a:t>My company in specific is not involved in advertising to public much.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Majority of the sales are towards oil &amp; gas companies.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However, the business needs to ensure compliance to ethics of marketing in general.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dirty="0" smtClean="0"/>
              <a:t>Ethical Advertising highly important.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Can help treat stakeholders equally.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Positive response to ethical challenges is required.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Partially relevant in case of Kinder Morgan Canada.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0681" y="1526825"/>
            <a:ext cx="10721259" cy="5024287"/>
          </a:xfrm>
        </p:spPr>
        <p:txBody>
          <a:bodyPr>
            <a:noAutofit/>
          </a:bodyPr>
          <a:lstStyle/>
          <a:p>
            <a:pPr marL="457200" indent="-457200">
              <a:lnSpc>
                <a:spcPct val="150000"/>
              </a:lnSpc>
            </a:pPr>
            <a:r>
              <a:rPr lang="en-US" sz="1600" dirty="0" err="1"/>
              <a:t>Dinnie</a:t>
            </a:r>
            <a:r>
              <a:rPr lang="en-US" sz="1600" dirty="0"/>
              <a:t>, </a:t>
            </a:r>
            <a:r>
              <a:rPr lang="en-US" sz="1600" dirty="0" smtClean="0"/>
              <a:t>K. </a:t>
            </a:r>
            <a:r>
              <a:rPr lang="en-US" sz="1600" dirty="0"/>
              <a:t>(2015). </a:t>
            </a:r>
            <a:r>
              <a:rPr lang="en-US" sz="1600" i="1" dirty="0"/>
              <a:t>Nation Branding: Concepts, Issues, Practice</a:t>
            </a:r>
            <a:r>
              <a:rPr lang="en-US" sz="1600" i="1" dirty="0" smtClean="0"/>
              <a:t>. </a:t>
            </a:r>
            <a:r>
              <a:rPr lang="en-US" sz="1600" dirty="0" smtClean="0"/>
              <a:t>2nd ed. London: Routledge</a:t>
            </a:r>
            <a:r>
              <a:rPr lang="en-US" sz="1600" dirty="0"/>
              <a:t>.</a:t>
            </a:r>
          </a:p>
          <a:p>
            <a:pPr marL="457200" indent="-457200">
              <a:lnSpc>
                <a:spcPct val="150000"/>
              </a:lnSpc>
            </a:pPr>
            <a:r>
              <a:rPr lang="en-US" sz="1600" dirty="0" err="1" smtClean="0"/>
              <a:t>Kitson</a:t>
            </a:r>
            <a:r>
              <a:rPr lang="en-US" sz="1600" dirty="0" smtClean="0"/>
              <a:t>, A. and Campbell, R. (1996). Ethical Issues in Marketing. In:</a:t>
            </a:r>
            <a:r>
              <a:rPr lang="en-US" sz="1600" i="1" dirty="0" smtClean="0"/>
              <a:t> The Ethical Organization. </a:t>
            </a:r>
            <a:r>
              <a:rPr lang="en-US" sz="1600" dirty="0" smtClean="0"/>
              <a:t>London: Palgrave, pp.171-184. </a:t>
            </a:r>
          </a:p>
          <a:p>
            <a:pPr marL="457200" indent="-457200">
              <a:lnSpc>
                <a:spcPct val="150000"/>
              </a:lnSpc>
            </a:pPr>
            <a:r>
              <a:rPr lang="en-US" sz="1600" dirty="0" smtClean="0"/>
              <a:t>Parsons, E., </a:t>
            </a:r>
            <a:r>
              <a:rPr lang="en-US" sz="1600" dirty="0" err="1" smtClean="0"/>
              <a:t>Maclaran</a:t>
            </a:r>
            <a:r>
              <a:rPr lang="en-US" sz="1600" dirty="0" smtClean="0"/>
              <a:t>, P. and </a:t>
            </a:r>
            <a:r>
              <a:rPr lang="en-US" sz="1600" dirty="0" err="1" smtClean="0"/>
              <a:t>Chatzidakis</a:t>
            </a:r>
            <a:r>
              <a:rPr lang="en-US" sz="1600" dirty="0" smtClean="0"/>
              <a:t>, A. (2017). </a:t>
            </a:r>
            <a:r>
              <a:rPr lang="en-US" sz="1600" i="1" dirty="0" smtClean="0"/>
              <a:t>Contemporary Issues in Marketing and Consumer Behavior</a:t>
            </a:r>
            <a:r>
              <a:rPr lang="en-US" sz="1600" dirty="0" smtClean="0"/>
              <a:t>. 2nd ed. </a:t>
            </a:r>
            <a:r>
              <a:rPr lang="en-US" sz="1600" dirty="0" err="1" smtClean="0"/>
              <a:t>Routledge</a:t>
            </a:r>
            <a:r>
              <a:rPr lang="en-US" sz="1600" dirty="0" smtClean="0"/>
              <a:t>.</a:t>
            </a:r>
          </a:p>
          <a:p>
            <a:pPr marL="457200" indent="-457200">
              <a:lnSpc>
                <a:spcPct val="150000"/>
              </a:lnSpc>
            </a:pPr>
            <a:r>
              <a:rPr lang="en-US" sz="1600" dirty="0" err="1"/>
              <a:t>Schlegelmilch</a:t>
            </a:r>
            <a:r>
              <a:rPr lang="en-US" sz="1600" dirty="0"/>
              <a:t>, B. (1998). </a:t>
            </a:r>
            <a:r>
              <a:rPr lang="en-US" sz="1600" i="1" dirty="0"/>
              <a:t>Marketing Ethics: An </a:t>
            </a:r>
            <a:r>
              <a:rPr lang="en-US" sz="1600" i="1" dirty="0" err="1"/>
              <a:t>Internation</a:t>
            </a:r>
            <a:r>
              <a:rPr lang="en-US" sz="1600" i="1" dirty="0"/>
              <a:t> Perspective</a:t>
            </a:r>
            <a:r>
              <a:rPr lang="en-US" sz="1600" dirty="0"/>
              <a:t>. London: International Thomson Business Press</a:t>
            </a:r>
            <a:r>
              <a:rPr lang="en-US" sz="1600" dirty="0" smtClean="0"/>
              <a:t>.</a:t>
            </a:r>
          </a:p>
          <a:p>
            <a:pPr marL="457200" indent="-457200">
              <a:lnSpc>
                <a:spcPct val="150000"/>
              </a:lnSpc>
            </a:pPr>
            <a:r>
              <a:rPr lang="en-US" sz="1600" dirty="0"/>
              <a:t>Vitell, S., </a:t>
            </a:r>
            <a:r>
              <a:rPr lang="en-US" sz="1600" dirty="0" err="1"/>
              <a:t>Sighapakdi</a:t>
            </a:r>
            <a:r>
              <a:rPr lang="en-US" sz="1600" dirty="0"/>
              <a:t>, A. and Nishihara, C. (2015). The Influence of Ethics Institutionalization on Ethical Decision Making in Marketing. In: A. </a:t>
            </a:r>
            <a:r>
              <a:rPr lang="en-US" sz="1600" dirty="0" err="1"/>
              <a:t>Nill</a:t>
            </a:r>
            <a:r>
              <a:rPr lang="en-US" sz="1600" dirty="0"/>
              <a:t>, ed., </a:t>
            </a:r>
            <a:r>
              <a:rPr lang="en-US" sz="1600" i="1" dirty="0"/>
              <a:t>The Influence of Ethics Institutionalization on Ethical Decision Making in Marketing</a:t>
            </a:r>
            <a:r>
              <a:rPr lang="en-US" sz="1600" dirty="0"/>
              <a:t>. Edward Elgar, pp.61-88</a:t>
            </a:r>
            <a:r>
              <a:rPr lang="en-US" sz="1600" dirty="0" smtClean="0"/>
              <a:t>.</a:t>
            </a:r>
          </a:p>
          <a:p>
            <a:pPr marL="457200" indent="-457200">
              <a:lnSpc>
                <a:spcPct val="150000"/>
              </a:lnSpc>
            </a:pPr>
            <a:r>
              <a:rPr lang="en-US" sz="1600" dirty="0"/>
              <a:t>YouTube. (2017). </a:t>
            </a:r>
            <a:r>
              <a:rPr lang="en-US" sz="1600" i="1" dirty="0" err="1"/>
              <a:t>TRUECar</a:t>
            </a:r>
            <a:r>
              <a:rPr lang="en-US" sz="1600" i="1" dirty="0"/>
              <a:t> - Sexist Ad</a:t>
            </a:r>
            <a:r>
              <a:rPr lang="en-US" sz="1600" dirty="0"/>
              <a:t>. [online] Available at: https://www.youtube.com/watch?v=JxqIM6dTfiM [Accessed 4 Jul. 2018</a:t>
            </a:r>
            <a:r>
              <a:rPr lang="en-US" sz="1600" dirty="0" smtClean="0"/>
              <a:t>].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283421" y="3098937"/>
            <a:ext cx="9404723" cy="1400530"/>
          </a:xfrm>
        </p:spPr>
        <p:txBody>
          <a:bodyPr/>
          <a:lstStyle/>
          <a:p>
            <a:pPr algn="ctr"/>
            <a:r>
              <a:rPr lang="en-US" sz="6000" b="1" dirty="0" smtClean="0"/>
              <a:t>Thank You</a:t>
            </a:r>
            <a:endParaRPr lang="en-GB" sz="6000" b="1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2485</TotalTime>
  <Words>722</Words>
  <Application>Microsoft Office PowerPoint</Application>
  <PresentationFormat>Custom</PresentationFormat>
  <Paragraphs>83</Paragraphs>
  <Slides>14</Slides>
  <Notes>14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Ion</vt:lpstr>
      <vt:lpstr>Ethical Issues in Advertising</vt:lpstr>
      <vt:lpstr>Introduction</vt:lpstr>
      <vt:lpstr>Advertising Ethics</vt:lpstr>
      <vt:lpstr>Ethical Questions for Advertisers</vt:lpstr>
      <vt:lpstr>Ethical Challenges for Practitioners</vt:lpstr>
      <vt:lpstr>Ethical Challenges for Practitioners (Cont’d)</vt:lpstr>
      <vt:lpstr>Ethical Challenges for Practitioners (Cont’d)</vt:lpstr>
      <vt:lpstr>Example of Unethical Advertising – Gender Discrimination</vt:lpstr>
      <vt:lpstr>Example of Unethical Advertising – Biased Description of Product </vt:lpstr>
      <vt:lpstr>How Marketers Need to React</vt:lpstr>
      <vt:lpstr>How Kinder Morgan Canada Needs to Respond?</vt:lpstr>
      <vt:lpstr>Conclusion</vt:lpstr>
      <vt:lpstr>References</vt:lpstr>
      <vt:lpstr>Thank You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Shakir, Aqeel (Contractor)</cp:lastModifiedBy>
  <cp:revision>2</cp:revision>
  <dcterms:created xsi:type="dcterms:W3CDTF">2018-06-18T17:10:57Z</dcterms:created>
  <dcterms:modified xsi:type="dcterms:W3CDTF">2018-07-05T21:20:45Z</dcterms:modified>
</cp:coreProperties>
</file>