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  <p:sldId id="261" r:id="rId7"/>
    <p:sldId id="258" r:id="rId8"/>
    <p:sldId id="259" r:id="rId9"/>
    <p:sldId id="260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79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8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08416-9A9C-400C-8EE1-C945F67AC9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5C2B98-540A-43F5-A6A2-9CE9C2AB42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4B003-16B2-4C78-896B-DD6AA69F0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9EF64-5D74-423E-957A-A77B4FBF0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C357E-AA23-455C-8EEB-6CC37C4D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696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30C20-282F-4B14-B7C2-2F8B903CD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4F260-6A87-49AC-A9ED-D18886A14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55893-823F-49D5-8172-81975C051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E2363B-4000-4818-AB22-04C79FD12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194A2-D30E-4F71-B50C-94D968F66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77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BC77-2C72-4B44-8C24-029D62DCC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31997F-94BA-491E-8360-C07103A66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77286-DEED-4ED8-93DC-2E9F23F6E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3402C0-4C10-478C-A2D0-B68B53C4C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72CA7-658D-4249-95EC-CDB5BC5B6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512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00BAB-5C53-4A43-AE15-A6D0FF89F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AFB93-471C-4510-9430-4802952D0F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0D0675-C876-4F9D-8101-8EA89E44A4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D441C1-5555-4648-A0BB-C80E7E381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177C5B-865C-4CE0-BFE4-E4EAA97E2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3FA07E-42EA-40FA-BC7A-E2093C507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146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6036D-71DB-4A39-98C3-8A318FC2D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9E6667-17A3-4D0C-95D9-C5283C0E1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BAC14-AAB5-4AF2-A326-FF280F3D48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7B55F0-25DF-421E-B0B3-254D477061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9AAE96-F738-4465-9346-E716DFEAC3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2AE2C4-1181-4EA8-BC18-506F51D2D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38C40A-F57A-45D9-A176-70968BF59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D5F166-89D4-4682-BE90-7B2E5E38A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312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9FDD4-690F-461D-8457-EE7927B22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C14270-557A-4036-8A8C-3D47A0103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A15636-0CCB-4F05-84D9-EE3E4CDFE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D32618-2206-48CD-8BD1-12D8CC2CC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772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8BCF8A-4DE1-4902-AE67-F69B0CEC5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84B150-8DE2-469A-863B-42407AD0F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A6EBC0-504F-4453-A628-F0B3CDCDB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641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50243-B0CE-4D32-8A8D-4E11DA6C7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D38E2-F497-43AD-B9AC-9D90615F7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0A9436-11CA-4B96-B1C6-E8A7E0ED87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57A518-DAEC-4EE1-96C5-C41342DCA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3C8FA8-3F13-4F95-9B8A-8EB3AB170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1E2273-6A41-477D-98DC-C600466E0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329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B2B93-0C89-4BFE-A7D7-05179BCDF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FC2B80-832B-42E4-B699-F563CF3C3E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682B39-D21D-49AF-B5BA-45564C05DD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A449D-9DB9-41D8-9F01-639860D24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019AE0-110D-4018-90B3-320320FFF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17A633-173A-4BE2-B270-7D52FC075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014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D4658-763B-444C-B629-6855FE816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C2CF50-AFE8-4D09-8C3E-9768B1B9A8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B1C8A-FAD5-435A-9524-FF70C8DE9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A955B-C40D-4FBC-B885-908AC51DD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9A6E0-5AA4-46E1-8E7C-3E0251383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96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FDDC94-0A22-4F8D-A100-2D5FD9C8E2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3CEAF3-738E-473C-B28D-DE4ECDAB2C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586F3-EBC7-43BE-BE26-E7B9CE585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2F823-C732-40E0-8613-5ED7F8D11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BFB85-2530-48BB-AA74-8CDB82BBA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567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D2281D-5501-47B2-8B77-BD25D95B0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E739C4-95F8-4E0F-9CB6-83AFBB61B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30B9C-1751-47BF-B062-B59B351596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0EA73-CC0B-4B90-B32A-0F9FB8F0BBC5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602A6-4D01-4DDA-AC9F-2B8148F315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222BB-5318-4800-A52B-D375D27F79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692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95594-09E3-4BBE-A2A3-BF2B8D7196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34922"/>
            <a:ext cx="9144000" cy="2387600"/>
          </a:xfrm>
        </p:spPr>
        <p:txBody>
          <a:bodyPr>
            <a:normAutofit/>
          </a:bodyPr>
          <a:lstStyle/>
          <a:p>
            <a:r>
              <a:rPr lang="cy-GB" sz="4000" b="1" dirty="0">
                <a:ea typeface="+mn-lt"/>
                <a:cs typeface="+mn-lt"/>
              </a:rPr>
              <a:t>Egwyddorion Cwricwlwm Nas Cynhelir</a:t>
            </a:r>
            <a:br>
              <a:rPr lang="cy-GB" sz="4000" b="1" dirty="0">
                <a:ea typeface="+mn-lt"/>
                <a:cs typeface="+mn-lt"/>
              </a:rPr>
            </a:br>
            <a:r>
              <a:rPr lang="cy-GB" sz="4000" b="1" dirty="0">
                <a:ea typeface="+mn-lt"/>
                <a:cs typeface="+mn-lt"/>
              </a:rPr>
              <a:t> Y Pum Llwybr Datblygu</a:t>
            </a:r>
            <a:br>
              <a:rPr lang="en-GB" dirty="0">
                <a:cs typeface="Calibri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4A552A-D615-4D42-9023-3BEE2A6148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sz="2600" dirty="0">
                <a:ea typeface="+mn-lt"/>
                <a:cs typeface="+mn-lt"/>
              </a:rPr>
              <a:t>Perthyn </a:t>
            </a:r>
            <a:br>
              <a:rPr lang="cy-GB" sz="2600" dirty="0">
                <a:ea typeface="+mn-lt"/>
                <a:cs typeface="+mn-lt"/>
              </a:rPr>
            </a:br>
            <a:r>
              <a:rPr lang="cy-GB" sz="2600" b="1" dirty="0">
                <a:solidFill>
                  <a:schemeClr val="tx1">
                    <a:lumMod val="50000"/>
                    <a:lumOff val="50000"/>
                  </a:schemeClr>
                </a:solidFill>
                <a:ea typeface="+mn-lt"/>
                <a:cs typeface="+mn-lt"/>
              </a:rPr>
              <a:t>Cyfathrebu</a:t>
            </a:r>
            <a:r>
              <a:rPr lang="cy-GB" sz="2600" b="1" dirty="0">
                <a:solidFill>
                  <a:srgbClr val="00B0F0"/>
                </a:solidFill>
                <a:ea typeface="+mn-lt"/>
                <a:cs typeface="+mn-lt"/>
              </a:rPr>
              <a:t> </a:t>
            </a:r>
            <a:br>
              <a:rPr lang="cy-GB" sz="2600" dirty="0">
                <a:ea typeface="+mn-lt"/>
                <a:cs typeface="+mn-lt"/>
              </a:rPr>
            </a:br>
            <a:r>
              <a:rPr lang="cy-GB" sz="2600" dirty="0">
                <a:ea typeface="+mn-lt"/>
                <a:cs typeface="+mn-lt"/>
              </a:rPr>
              <a:t>Archwilio </a:t>
            </a:r>
            <a:br>
              <a:rPr lang="cy-GB" sz="2600" dirty="0">
                <a:ea typeface="+mn-lt"/>
                <a:cs typeface="+mn-lt"/>
              </a:rPr>
            </a:br>
            <a:r>
              <a:rPr lang="cy-GB" sz="2600" dirty="0">
                <a:ea typeface="+mn-lt"/>
                <a:cs typeface="+mn-lt"/>
              </a:rPr>
              <a:t>Datblygiad corfforol</a:t>
            </a:r>
            <a:br>
              <a:rPr lang="cy-GB" sz="2600" dirty="0">
                <a:ea typeface="+mn-lt"/>
                <a:cs typeface="+mn-lt"/>
              </a:rPr>
            </a:br>
            <a:r>
              <a:rPr lang="cy-GB" sz="2600" dirty="0">
                <a:solidFill>
                  <a:schemeClr val="accent1"/>
                </a:solidFill>
                <a:ea typeface="+mn-lt"/>
                <a:cs typeface="+mn-lt"/>
              </a:rPr>
              <a:t>Llesiant</a:t>
            </a:r>
            <a:br>
              <a:rPr lang="fr-FR" dirty="0">
                <a:ea typeface="+mn-lt"/>
                <a:cs typeface="+mn-lt"/>
              </a:rPr>
            </a:br>
            <a:endParaRPr lang="en-GB" dirty="0"/>
          </a:p>
        </p:txBody>
      </p:sp>
      <p:pic>
        <p:nvPicPr>
          <p:cNvPr id="4" name="Image 5" descr="Une image contenant texte&#10;&#10;Description générée automatiquement">
            <a:extLst>
              <a:ext uri="{FF2B5EF4-FFF2-40B4-BE49-F238E27FC236}">
                <a16:creationId xmlns:a16="http://schemas.microsoft.com/office/drawing/2014/main" id="{3A328E17-9B1B-4AAC-8EDA-672C1C6CA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18" y="209456"/>
            <a:ext cx="1430469" cy="139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358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11A4B08-03A6-4848-BE5C-3801AB148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Galluogwyr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9FE1557-CCA9-4EBF-8FB1-653C49259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Mae'r cwricwlwm yn nodi tri </a:t>
            </a:r>
            <a:r>
              <a:rPr lang="cy-GB" dirty="0" err="1"/>
              <a:t>galluogydd</a:t>
            </a:r>
            <a:r>
              <a:rPr lang="cy-GB" dirty="0"/>
              <a:t> allweddol.</a:t>
            </a:r>
          </a:p>
          <a:p>
            <a:endParaRPr lang="cy-GB" dirty="0"/>
          </a:p>
          <a:p>
            <a:r>
              <a:rPr lang="cy-GB" dirty="0"/>
              <a:t>Oedolion sy’n galluogi</a:t>
            </a:r>
          </a:p>
          <a:p>
            <a:endParaRPr lang="cy-GB" dirty="0"/>
          </a:p>
          <a:p>
            <a:r>
              <a:rPr lang="cy-GB" dirty="0"/>
              <a:t>Amgylcheddau sy’n galluogi</a:t>
            </a:r>
          </a:p>
          <a:p>
            <a:endParaRPr lang="cy-GB" dirty="0"/>
          </a:p>
          <a:p>
            <a:r>
              <a:rPr lang="cy-GB" dirty="0"/>
              <a:t>Profiadau sy’n galluogi.</a:t>
            </a:r>
          </a:p>
          <a:p>
            <a:endParaRPr lang="cy-GB" dirty="0"/>
          </a:p>
          <a:p>
            <a:r>
              <a:rPr lang="cy-GB" dirty="0"/>
              <a:t>Pan fydd y tri hyn yn cydweithio'n llwyddiannus maen nhw’n creu ymdeimlad cryf o lesiant i bawb.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144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98F02-F905-42BC-9A5C-D93D71415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Tri Datganiad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DFF0-10DE-4FB9-B461-FD1847E30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Wrth archwilio'r llwybr llesiant datblygiadol, bydd y tri datganiad hyn yn helpu i ddatblygu dull o ddysgu sy'n canolbwyntio ar y plentyn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cy-GB" dirty="0"/>
              <a:t>Mae angen i mi..</a:t>
            </a:r>
          </a:p>
          <a:p>
            <a:r>
              <a:rPr lang="cy-GB" dirty="0"/>
              <a:t>Rwy'n dysgu…</a:t>
            </a:r>
          </a:p>
          <a:p>
            <a:r>
              <a:rPr lang="cy-GB" dirty="0"/>
              <a:t>Mae fy llesiant yn cael ei wella gan</a:t>
            </a:r>
            <a:r>
              <a:rPr lang="en-GB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941095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08D0E-85A9-4985-87E4-18573E8D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Oedolion sy’n galluogi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7D3A2-F5B1-42DC-A80B-853CD50EC0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I rai plant, eu profiad cyntaf o fod i ffwrdd o'u hamgylchedd cartref fydd pan fyddan nhw’n mynd i mewn i'n lleoliad i ddechrau ar eu taith i addysg. </a:t>
            </a:r>
          </a:p>
          <a:p>
            <a:endParaRPr lang="cy-GB" dirty="0"/>
          </a:p>
          <a:p>
            <a:r>
              <a:rPr lang="cy-GB" dirty="0"/>
              <a:t>Mae profiadau plentyn yn llunio ei ddealltwriaeth o'r byd a sut mae'n dod o hyd i'w le ynddo.</a:t>
            </a:r>
          </a:p>
          <a:p>
            <a:r>
              <a:rPr lang="cy-GB" dirty="0"/>
              <a:t>Mae'r perthnasoedd rydyn ni’n eu meithrin â phlant o’u munudau cyntaf yn y lleoliad yn gosod seiliau ymdeimlad cryf o lesiant. </a:t>
            </a:r>
          </a:p>
        </p:txBody>
      </p:sp>
    </p:spTree>
    <p:extLst>
      <p:ext uri="{BB962C8B-B14F-4D97-AF65-F5344CB8AC3E}">
        <p14:creationId xmlns:p14="http://schemas.microsoft.com/office/powerpoint/2010/main" val="2302439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1E2F2-8DFC-401A-A0FE-7C6009E98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Oedolion sy’n Galluogi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DC891-2991-4517-8C0A-4FC6117A7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 creu amgylchedd emosiynol gefnogol yn caniatáu i blant eu mynegi eu hunain yn rhydd a theimlo'n ddiogel yn yr amgylchedd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cy-GB" dirty="0"/>
              <a:t>Cwestiwn ffocws: Sut gallwn ni fod yn sicr bod ein hamgylchedd yn un emosiynol gefnogol</a:t>
            </a:r>
            <a:r>
              <a:rPr lang="en-GB" dirty="0"/>
              <a:t>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632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9BD0F-1A3E-4F70-B06B-91F3A97AE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28600" lvl="0" indent="-228600">
              <a:spcBef>
                <a:spcPts val="1000"/>
              </a:spcBef>
              <a:defRPr/>
            </a:pPr>
            <a:r>
              <a:rPr lang="cy-GB" sz="2800" dirty="0">
                <a:solidFill>
                  <a:prstClr val="black"/>
                </a:solidFill>
                <a:latin typeface="Calibri" panose="020F0502020204030204"/>
                <a:ea typeface="+mn-ea"/>
                <a:cs typeface="+mn-cs"/>
              </a:rPr>
              <a:t>Cwestiwn ffocws: Sut gallwn ni fod yn sicr bod ein hamgylchedd yn un emosiynol gefnogol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?</a:t>
            </a:r>
            <a:b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0362D-0F33-4DEF-84B2-015D6781D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 angen i mi deimlo'n ddiogel.</a:t>
            </a:r>
          </a:p>
          <a:p>
            <a:endParaRPr lang="cy-GB" dirty="0"/>
          </a:p>
          <a:p>
            <a:r>
              <a:rPr lang="cy-GB" dirty="0"/>
              <a:t>Gellir cefnogi'r broses o greu ymdeimlad o ddiogelwch a </a:t>
            </a:r>
            <a:r>
              <a:rPr lang="cy-GB" dirty="0" err="1"/>
              <a:t>diogeledd</a:t>
            </a:r>
            <a:r>
              <a:rPr lang="cy-GB" dirty="0"/>
              <a:t> trwy ddefnyddio polisi pontio cyson a chynhwysol.</a:t>
            </a:r>
          </a:p>
          <a:p>
            <a:r>
              <a:rPr lang="cy-GB" dirty="0"/>
              <a:t>Dod i adnabod y plentyn, a gadael iddo ddod i'ch adnabod chi cyn iddo ddechrau.</a:t>
            </a:r>
          </a:p>
          <a:p>
            <a:r>
              <a:rPr lang="cy-GB" dirty="0"/>
              <a:t>Oes gennych chi bolisi neu broses pontio?</a:t>
            </a:r>
          </a:p>
        </p:txBody>
      </p:sp>
    </p:spTree>
    <p:extLst>
      <p:ext uri="{BB962C8B-B14F-4D97-AF65-F5344CB8AC3E}">
        <p14:creationId xmlns:p14="http://schemas.microsoft.com/office/powerpoint/2010/main" val="1769085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6DD05-4E83-4686-8E42-E2DD36674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2500" dirty="0">
                <a:solidFill>
                  <a:prstClr val="black"/>
                </a:solidFill>
                <a:latin typeface="Calibri" panose="020F0502020204030204"/>
              </a:rPr>
              <a:t>Cwestiwn ffocws: Sut gallwn ni fod yn sicr bod ein hamgylchedd yn un emosiynol gefnogol</a:t>
            </a:r>
            <a:r>
              <a:rPr kumimoji="0" lang="en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?</a:t>
            </a:r>
            <a:br>
              <a:rPr kumimoji="0" lang="en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94FAE-11FB-49DC-B179-077756580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Mae'r cyfnod pontio yn allweddol i sefydlu ymdeimlad o ddiogelwch a </a:t>
            </a:r>
            <a:r>
              <a:rPr lang="cy-GB" dirty="0" err="1"/>
              <a:t>diogeledd</a:t>
            </a:r>
            <a:r>
              <a:rPr lang="cy-GB" dirty="0"/>
              <a:t>.</a:t>
            </a:r>
          </a:p>
          <a:p>
            <a:r>
              <a:rPr lang="cy-GB" dirty="0"/>
              <a:t>Gall datblygu partneriaethau cryf â rhieni a gofalwyr gynnig canfyddiad dwfn i anghenion a gwarediadau plant unigol.  </a:t>
            </a:r>
          </a:p>
          <a:p>
            <a:r>
              <a:rPr lang="cy-GB" dirty="0"/>
              <a:t>Mae cael rhiant neu ofalwr yn bresennol yn ystod y broses bontio yn galluogi datblygu atodiadau eilaidd, gan leddfu'r plentyn i'r amgylchedd ar ei gyflymder ei hun.</a:t>
            </a:r>
          </a:p>
          <a:p>
            <a:r>
              <a:rPr lang="cy-GB" dirty="0"/>
              <a:t>Arsylwi ac asesu'r cyfnod pontio graddol hwn yn effeithiol, mae rhannu asesiadau â rhieni yn cefnogi proses gynllunio gref i hwyluso proses bontio ddi-dor. </a:t>
            </a:r>
          </a:p>
        </p:txBody>
      </p:sp>
    </p:spTree>
    <p:extLst>
      <p:ext uri="{BB962C8B-B14F-4D97-AF65-F5344CB8AC3E}">
        <p14:creationId xmlns:p14="http://schemas.microsoft.com/office/powerpoint/2010/main" val="2347146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E55FC-458F-4914-826C-C7EB66D4B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2300" dirty="0">
                <a:solidFill>
                  <a:prstClr val="black"/>
                </a:solidFill>
                <a:latin typeface="Calibri" panose="020F0502020204030204"/>
              </a:rPr>
              <a:t>Cwestiwn ffocws: Sut gallwn ni fod yn sicr bod ein hamgylchedd yn gefnogol yn emosiynol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?</a:t>
            </a:r>
            <a:b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75E00-2FEF-44FD-9484-97893983E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Rwy'n dysgu rhyngweithio ag eraill.</a:t>
            </a:r>
          </a:p>
          <a:p>
            <a:endParaRPr lang="cy-GB" dirty="0"/>
          </a:p>
          <a:p>
            <a:r>
              <a:rPr lang="cy-GB" dirty="0"/>
              <a:t>Wrth i ni alluogi'r plentyn i adeiladu a datblygu ymlyniadau cryfach, bydd yn dechrau archwilio'r amgylchedd, gan gynnwys plant eraill.</a:t>
            </a:r>
          </a:p>
          <a:p>
            <a:r>
              <a:rPr lang="cy-GB" dirty="0"/>
              <a:t>Trwy arweiniad a chymorth gofalus hwylusir hyder ac ymdeimlad chwilfrydedd y plentyn. </a:t>
            </a:r>
          </a:p>
          <a:p>
            <a:r>
              <a:rPr lang="cy-GB" dirty="0"/>
              <a:t>Gall amgylchedd sydd â chyfleoedd i archwilio a chydweithio ag eraill feithrin dechreuadau cymryd risg ac ymgysylltu. Mae i hyn gysylltiad cryf â llesiant.</a:t>
            </a:r>
          </a:p>
        </p:txBody>
      </p:sp>
    </p:spTree>
    <p:extLst>
      <p:ext uri="{BB962C8B-B14F-4D97-AF65-F5344CB8AC3E}">
        <p14:creationId xmlns:p14="http://schemas.microsoft.com/office/powerpoint/2010/main" val="1089641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61511-21C2-4AA3-9DE3-E3E0E3906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2300" dirty="0">
                <a:solidFill>
                  <a:prstClr val="black"/>
                </a:solidFill>
                <a:latin typeface="Calibri" panose="020F0502020204030204"/>
              </a:rPr>
              <a:t>Cwestiwn ffocws: Sut gallwn ni fod yn sicr bod ein hamgylchedd yn un emosiynol gefnogol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?</a:t>
            </a:r>
            <a:b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F2502-49B8-4B7E-924A-91F255D5D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Mae'r amgylchedd nid yn unig yn un ffisegol ond hefyd yn un emosiynol, wedi'i adeiladu ar sylfaen gref o barch, perthynas a gweithio mewn partneriaeth ag eraill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cy-GB" dirty="0"/>
              <a:t>Allwch chi feddwl am rai o'r ffyrdd rydych chi'n cyflawni hyn yn eich lleoliad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40531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40515-8EE5-492B-A898-A7BC2EA57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2300" dirty="0">
                <a:solidFill>
                  <a:prstClr val="black"/>
                </a:solidFill>
                <a:latin typeface="Calibri" panose="020F0502020204030204"/>
              </a:rPr>
              <a:t>Cwestiwn ffocws: Sut gallwn ni fod yn sicr bod ein hamgylchedd yn un emosiynol gefnogol</a:t>
            </a:r>
            <a: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?</a:t>
            </a:r>
            <a:br>
              <a:rPr kumimoji="0" lang="cy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F0121-C92A-4D21-8078-24DB26700A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Caiff fy llesiant ei wella gan oedolion sy'n: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rhoi amser, lle a rhyddid i mi archwilio a darganfod</a:t>
            </a:r>
          </a:p>
          <a:p>
            <a:r>
              <a:rPr lang="cy-GB" dirty="0"/>
              <a:t>hyrwyddo fy annibyniaeth gynyddol</a:t>
            </a:r>
          </a:p>
          <a:p>
            <a:r>
              <a:rPr lang="cy-GB" dirty="0"/>
              <a:t>darparu cyfleoedd i ddatblygu hunan-barch drwy greadigrwydd a chyfranogiad</a:t>
            </a:r>
          </a:p>
          <a:p>
            <a:r>
              <a:rPr lang="cy-GB" dirty="0"/>
              <a:t>Mae'r tri datganiad hyn yn cysylltu ymhellach ag ymdeimlad llesiant datblygol y plentyn.  Allwch chi weld sut maen nhw'n dilyn o'r sleidiau blaenorol?</a:t>
            </a:r>
          </a:p>
        </p:txBody>
      </p:sp>
    </p:spTree>
    <p:extLst>
      <p:ext uri="{BB962C8B-B14F-4D97-AF65-F5344CB8AC3E}">
        <p14:creationId xmlns:p14="http://schemas.microsoft.com/office/powerpoint/2010/main" val="567729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1E664-62B0-492A-9CD5-992F05370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Creu amgylchedd emosiynol gefnogol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DB058-0B1F-443B-A346-CF9B0A027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Adeiladu perthnasoedd cryf</a:t>
            </a:r>
          </a:p>
          <a:p>
            <a:r>
              <a:rPr lang="cy-GB" dirty="0"/>
              <a:t>Cydnabod cyfnodau sylweddol o drawsnewid a chynnydd</a:t>
            </a:r>
          </a:p>
          <a:p>
            <a:r>
              <a:rPr lang="cy-GB" dirty="0"/>
              <a:t>Arsylwi, asesu a chynllunio rhagorol (dolen at y modwl hwn)</a:t>
            </a:r>
          </a:p>
          <a:p>
            <a:r>
              <a:rPr lang="cy-GB" dirty="0"/>
              <a:t>Caniatáu i annibyniaeth ddatblygu</a:t>
            </a:r>
          </a:p>
          <a:p>
            <a:r>
              <a:rPr lang="cy-GB" dirty="0"/>
              <a:t>Bod yn ymwybodol o wrthwynebiadau a heriau'r plentyn</a:t>
            </a:r>
          </a:p>
          <a:p>
            <a:r>
              <a:rPr lang="cy-GB" dirty="0"/>
              <a:t>Cyfathrebu'n effeithiol â'r plentyn, ei rieni a'n cymheiriaid </a:t>
            </a:r>
          </a:p>
          <a:p>
            <a:r>
              <a:rPr lang="cy-GB" dirty="0"/>
              <a:t>Creu cyfleoedd ar gyfer chwarae a phartneriaeth</a:t>
            </a:r>
          </a:p>
          <a:p>
            <a:r>
              <a:rPr lang="cy-GB" dirty="0"/>
              <a:t>Gwerthuso cynnydd a datblygiad</a:t>
            </a:r>
            <a:r>
              <a:rPr lang="en-GB" dirty="0"/>
              <a:t>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142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0256C-B433-4176-A855-71AF560A5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cy-GB" sz="3300" dirty="0">
                <a:solidFill>
                  <a:srgbClr val="FFFFFF"/>
                </a:solidFill>
              </a:rPr>
              <a:t>Damcaniaeth gefnogol</a:t>
            </a:r>
            <a:r>
              <a:rPr lang="cy-GB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 </a:t>
            </a:r>
            <a:r>
              <a:rPr lang="cy-GB" sz="3300" dirty="0">
                <a:solidFill>
                  <a:srgbClr val="FFFFFF"/>
                </a:solidFill>
              </a:rPr>
              <a:t>Hierarchaeth anghenion </a:t>
            </a:r>
            <a:r>
              <a:rPr lang="cy-GB" sz="3300" dirty="0" err="1">
                <a:solidFill>
                  <a:srgbClr val="FFFFFF"/>
                </a:solidFill>
              </a:rPr>
              <a:t>Maslow</a:t>
            </a:r>
            <a:r>
              <a:rPr lang="cy-GB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.</a:t>
            </a: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4BA016B9-4677-4795-94A9-261746AE6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808790"/>
            <a:ext cx="6780700" cy="5238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372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3A461-A7C7-4451-BC5C-574876C3A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Defnyddio</a:t>
            </a:r>
            <a:r>
              <a:rPr lang="en-GB" dirty="0"/>
              <a:t> Maslow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52CAC-919F-4648-A830-75CC3EFC33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Defnyddir damcaniaeth </a:t>
            </a:r>
            <a:r>
              <a:rPr lang="cy-GB" dirty="0" err="1"/>
              <a:t>Maslow</a:t>
            </a:r>
            <a:r>
              <a:rPr lang="cy-GB" dirty="0"/>
              <a:t> yn helaeth wrth ddysgu’r blynyddoedd cynnar</a:t>
            </a:r>
            <a:r>
              <a:rPr lang="en-GB" dirty="0"/>
              <a:t>.</a:t>
            </a:r>
          </a:p>
          <a:p>
            <a:r>
              <a:rPr lang="cy-GB" dirty="0"/>
              <a:t>Gellir cysylltu pob cam o'r theori â datblygiad plentyn o'i lesiant</a:t>
            </a:r>
            <a:r>
              <a:rPr lang="en-GB" dirty="0"/>
              <a:t>.</a:t>
            </a:r>
          </a:p>
          <a:p>
            <a:r>
              <a:rPr lang="cy-GB" dirty="0"/>
              <a:t>Cwestiwn Ffocws</a:t>
            </a:r>
          </a:p>
          <a:p>
            <a:endParaRPr lang="cy-GB" dirty="0"/>
          </a:p>
          <a:p>
            <a:r>
              <a:rPr lang="cy-GB" dirty="0"/>
              <a:t>Cysylltwch drosglwyddiad a datblygiad plentyn â'r sleidiau blaenorol. Allwch chi adfyfyrio ar y cysylltiadau â'r llwybr datblygu llesiant?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0967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A15DE-37F2-4CB6-8877-D9B3BA566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Profiadau Diddorol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B78FF-52F8-4299-A7A6-D921B3B3A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Mae plant yn dysgu o'u profiadau, po fwyaf cyfoethog a chreadigol yw'r profiad, mwyaf i gyd yw’r dysgu.</a:t>
            </a:r>
          </a:p>
          <a:p>
            <a:r>
              <a:rPr lang="cy-GB" dirty="0"/>
              <a:t>Mae profiadau sy'n cynnig risg, her ac theimlad o gyflawniad yn datblygu llesiant plentyn yn gadarnhaol.</a:t>
            </a:r>
          </a:p>
          <a:p>
            <a:r>
              <a:rPr lang="cy-GB" dirty="0"/>
              <a:t>Mae ymagwedd </a:t>
            </a:r>
            <a:r>
              <a:rPr lang="cy-GB" i="1" dirty="0"/>
              <a:t>gyfannol </a:t>
            </a:r>
            <a:r>
              <a:rPr lang="cy-GB" dirty="0"/>
              <a:t>at lesiant yn dangos y bydd pob profiad neu weithgaredd y mae plentyn yn ymgysylltu ag ef yn cael effaith ar ei lesiant.</a:t>
            </a:r>
          </a:p>
          <a:p>
            <a:r>
              <a:rPr lang="cy-GB" dirty="0"/>
              <a:t>Mae'r sleid ganlynol yn dangos llesiant cyfannol.</a:t>
            </a:r>
          </a:p>
        </p:txBody>
      </p:sp>
    </p:spTree>
    <p:extLst>
      <p:ext uri="{BB962C8B-B14F-4D97-AF65-F5344CB8AC3E}">
        <p14:creationId xmlns:p14="http://schemas.microsoft.com/office/powerpoint/2010/main" val="27115353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AF5CD-DB40-4A76-8471-495D378AA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941" y="322262"/>
            <a:ext cx="10515600" cy="1325563"/>
          </a:xfrm>
        </p:spPr>
        <p:txBody>
          <a:bodyPr/>
          <a:lstStyle/>
          <a:p>
            <a:r>
              <a:rPr lang="cy-GB" dirty="0"/>
              <a:t>Llesiant cyfannol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DF11F92-67D5-412C-AEA4-9D0C93F4165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8070" y="2129631"/>
            <a:ext cx="940573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996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2E0A2-DBEF-4511-8CCC-CD3E722F5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Sylwch ar y cysylltiadau â’r cwricwlwm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FB8260D-9897-4D43-927E-23D7ECB29A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226" y="1769165"/>
            <a:ext cx="10336695" cy="454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9910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42F47-1D44-4CE7-A553-FFB618A71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Rhyng</a:t>
            </a:r>
            <a:r>
              <a:rPr lang="cy-GB" dirty="0"/>
              <a:t>-gysylltiadau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371BD-0C0B-4615-BA0F-89A49C56E7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Ni ellir gwahanu llesiant o'r llwybrau datblygiadol eraill yn y cwricwlwm.</a:t>
            </a:r>
          </a:p>
          <a:p>
            <a:endParaRPr lang="cy-GB" dirty="0"/>
          </a:p>
          <a:p>
            <a:r>
              <a:rPr lang="cy-GB" dirty="0"/>
              <a:t>Mae deall natur gyfannol llesiant yn ein galluogi ni i gydnabod bod yr holl weithgareddau, profiadau a chyfleoedd dysgu yn gysylltiedig â llesiant.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307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6C15F-CB7D-4526-A9BF-033382FE8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Gweithgarwch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71C7F-252E-42B3-A02E-D0C0D24BA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Gall llwybr ymwybyddiaeth ofalgar gyda phlant ddangos llesiant ar waith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cy-GB" dirty="0"/>
              <a:t>Ystyriwch fynd â grŵp o blant ar daith gerdded drwy’r coed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nn-NO" dirty="0"/>
              <a:t>Beth maen nhw'n ei brofi</a:t>
            </a:r>
            <a:r>
              <a:rPr lang="en-GB" dirty="0"/>
              <a:t>?</a:t>
            </a:r>
          </a:p>
          <a:p>
            <a:r>
              <a:rPr lang="cy-GB" dirty="0"/>
              <a:t>Allwch chi wneud cysylltiadau rhwng y cyfleoedd dysgu a sut y gallai hyn ddylanwadu ar lesiant plentyn??</a:t>
            </a:r>
          </a:p>
        </p:txBody>
      </p:sp>
    </p:spTree>
    <p:extLst>
      <p:ext uri="{BB962C8B-B14F-4D97-AF65-F5344CB8AC3E}">
        <p14:creationId xmlns:p14="http://schemas.microsoft.com/office/powerpoint/2010/main" val="3906278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3F459-86E5-49C1-91EB-E9FA3317A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Llwybr coetir.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CA450-3F27-4BAA-A8CB-C019130674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Cysylltu: Profiad cyffredin sy'n cynnig cyfle i ymgysylltu â phlant ac ymarferwyr eraill.</a:t>
            </a:r>
          </a:p>
          <a:p>
            <a:r>
              <a:rPr lang="cy-GB" dirty="0"/>
              <a:t>Risg a her: Cerdded dros dir ansefydlog, osgoi neu oresgyn rhwystrau, gwaith tîm, dealltwriaeth a helpu eraill.</a:t>
            </a:r>
          </a:p>
          <a:p>
            <a:r>
              <a:rPr lang="cy-GB" dirty="0"/>
              <a:t>Ein lle ni yn y byd: Datblygu chwilfrydedd am fywyd gwyllt, cynefinoedd a sut rydyn ni’n dylanwadu arno (llesiant ysbrydol)</a:t>
            </a:r>
          </a:p>
          <a:p>
            <a:r>
              <a:rPr lang="cy-GB" dirty="0"/>
              <a:t>Llesiant corfforol: Sylwi ar ein hanadlu’n newid gydag ymdrech, gan sylwi ar gryfder ein breichiau a'n coesau</a:t>
            </a:r>
          </a:p>
          <a:p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1923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66021-57D3-4C4F-9AAA-F69E607B8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Llwybr coetir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FC0A5-F483-41E4-9E2F-0BECB6A52B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Gall y gweithgaredd hwn hefyd ddangos arwyddocâd llesiant yn </a:t>
            </a:r>
            <a:r>
              <a:rPr lang="cy-GB" b="1" i="1" dirty="0"/>
              <a:t>addysgeg</a:t>
            </a:r>
            <a:r>
              <a:rPr lang="cy-GB" dirty="0"/>
              <a:t> y cwricwlwm.</a:t>
            </a:r>
          </a:p>
          <a:p>
            <a:r>
              <a:rPr lang="cy-GB" b="1" i="1" dirty="0"/>
              <a:t>Chwarae a dysgu seiliedig ar chwarae</a:t>
            </a:r>
            <a:r>
              <a:rPr lang="cy-GB" dirty="0"/>
              <a:t>: Trwy chwarae a phrofiadau chwareus, mae plant yn dod o hyd i ffyrdd o archwilio amrywiaeth o emosiynau ac yn dysgu am y byd y maen nhw’n byw ynddo gydag eraill. (Llesiant emosiynol). </a:t>
            </a:r>
          </a:p>
          <a:p>
            <a:r>
              <a:rPr lang="cy-GB" dirty="0"/>
              <a:t>yn cefnogi teimladau o hunan-werth a hunan-effeithiolrwydd sy'n effeithio ar hyder ac annibyniaeth, gan wella a datblygu dealltwriaeth o weithredu, bod ein gweithredoedd yn cael effaith ar eraill o’n cwmpas a'r amgylchedd (hunan-wireddiad yw enw </a:t>
            </a:r>
            <a:r>
              <a:rPr lang="cy-GB" dirty="0" err="1"/>
              <a:t>Maslow</a:t>
            </a:r>
            <a:r>
              <a:rPr lang="cy-GB" dirty="0"/>
              <a:t> ar hwn).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3218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24D14-CEFF-4647-A21F-53E2B4221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prstClr val="black"/>
                </a:solidFill>
              </a:rPr>
              <a:t>Llwybr coetir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8C717-3440-40D9-9556-834ACE73A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i="1" dirty="0"/>
              <a:t>Bod yn yr awyr agored:</a:t>
            </a:r>
          </a:p>
          <a:p>
            <a:endParaRPr lang="cy-GB" b="1" i="1" dirty="0"/>
          </a:p>
          <a:p>
            <a:r>
              <a:rPr lang="cy-GB" dirty="0"/>
              <a:t>Mae'r awyr agored yn cynnig cyfleoedd i ysbrydoli awch a rhyfeddod, ac yn caniatáu i blant eu hunain fod mewn mannau agored, hamddenol ac ysgogol (Llesiant ysbrydol).</a:t>
            </a:r>
          </a:p>
          <a:p>
            <a:r>
              <a:rPr lang="cy-GB" dirty="0"/>
              <a:t>Mae maint yr awyr agored yn rhoi cyfle i blant ddatblygu ymwybyddiaeth o'u hunain yn y lle. Gall amgylcheddau awyr agored ddarparu ystod o gyfleoedd i blant wella cydbwysedd a </a:t>
            </a:r>
            <a:r>
              <a:rPr lang="cy-GB" dirty="0" err="1"/>
              <a:t>chydlyniant</a:t>
            </a:r>
            <a:r>
              <a:rPr lang="cy-GB" dirty="0"/>
              <a:t>, datblygu swyddogaeth echddygol ac archwilio eu potensial corfforol (Llesiant Corfforol).</a:t>
            </a:r>
          </a:p>
          <a:p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2869091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1DC10-72A1-4085-BE99-32AB91A61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prstClr val="black"/>
                </a:solidFill>
              </a:rPr>
              <a:t>Llwybr coetir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8CAF9-B144-49DF-A3D9-95509B516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i="1" dirty="0"/>
              <a:t>Dysgu dilys a phwrpasol:</a:t>
            </a:r>
          </a:p>
          <a:p>
            <a:r>
              <a:rPr lang="cy-GB" dirty="0"/>
              <a:t>Mae plant yn dysgu'n dda wrth gymryd rhan weithredol mewn profiadau sy'n ysgogi eu diddordeb, yn tanio dychymyg ac yn ysbrydoli chwilfrydedd (Llesiant deallusol).</a:t>
            </a:r>
          </a:p>
          <a:p>
            <a:r>
              <a:rPr lang="cy-GB" dirty="0"/>
              <a:t>Gall profiadau bywyd go iawn alluogi plant i arwain wrth ofyn cwestiynau, nodi problemau, mentro a dod o hyd i atebion.</a:t>
            </a:r>
          </a:p>
          <a:p>
            <a:r>
              <a:rPr lang="cy-GB" dirty="0"/>
              <a:t>Mae'n annog archwilio a chreadigrwydd, a bydd yn cefnogi plant i ddatblygu dealltwriaeth o'r byd o'u cwmpas (Llesiant cyfannol).</a:t>
            </a:r>
            <a:endParaRPr lang="cy-GB" b="1" i="1" dirty="0"/>
          </a:p>
        </p:txBody>
      </p:sp>
    </p:spTree>
    <p:extLst>
      <p:ext uri="{BB962C8B-B14F-4D97-AF65-F5344CB8AC3E}">
        <p14:creationId xmlns:p14="http://schemas.microsoft.com/office/powerpoint/2010/main" val="34984230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022C6-239A-4463-9560-609D1476D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prstClr val="black"/>
                </a:solidFill>
              </a:rPr>
              <a:t>Llwybr coetir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62E3F-B012-46E9-B46D-E4B335240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i="1" dirty="0"/>
              <a:t>Llythrennedd corfforol:</a:t>
            </a:r>
          </a:p>
          <a:p>
            <a:r>
              <a:rPr lang="cy-GB" dirty="0"/>
              <a:t>Mae gosod sylfeini llythrennedd corfforol yn y blynyddoedd cynnar yn datblygu agweddau cadarnhaol tuag at symud (Llesiant corfforol).</a:t>
            </a:r>
          </a:p>
          <a:p>
            <a:r>
              <a:rPr lang="cy-GB" dirty="0"/>
              <a:t>Mae darparu amgylchedd sy'n rhoi cyfle i blant archwilio, ymarfer a chyfnerthu ystod eang o symudiadau corfforol mewn amrywiaeth o gyd-destunau, yn gwella cryfder a dyfalbarhad (Hunanymwybyddiaeth). </a:t>
            </a:r>
          </a:p>
          <a:p>
            <a:r>
              <a:rPr lang="cy-GB" b="1" i="1" dirty="0"/>
              <a:t>Unigolion iach, hyderus sy'n barod i fyw bywydau boddhaus yn aelodau gwerthfawr o'r gymdeithas. </a:t>
            </a:r>
          </a:p>
        </p:txBody>
      </p:sp>
    </p:spTree>
    <p:extLst>
      <p:ext uri="{BB962C8B-B14F-4D97-AF65-F5344CB8AC3E}">
        <p14:creationId xmlns:p14="http://schemas.microsoft.com/office/powerpoint/2010/main" val="5944560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Placeholder 4" descr="Reggio Beyond Pinterest: The Image of the Child | Early ...">
            <a:extLst>
              <a:ext uri="{FF2B5EF4-FFF2-40B4-BE49-F238E27FC236}">
                <a16:creationId xmlns:a16="http://schemas.microsoft.com/office/drawing/2014/main" id="{7A25E968-185D-4BD3-AA13-524060FA83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7" r="-1" b="55147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</p:spTree>
    <p:extLst>
      <p:ext uri="{BB962C8B-B14F-4D97-AF65-F5344CB8AC3E}">
        <p14:creationId xmlns:p14="http://schemas.microsoft.com/office/powerpoint/2010/main" val="36907232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661E-B72F-48D9-BA65-9F48859E2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Grym Riwbob!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73C3A-62C1-4C5D-94B0-9A3B0A8E4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Mae'r senario hwn yn adlewyrchiad o ymarferydd blynyddoedd cynnar sy'n cael ei arwain gan chwilfrydedd dwys plentyn a'i ddiddordeb yn y byd o'u cwmpas:</a:t>
            </a:r>
          </a:p>
          <a:p>
            <a:r>
              <a:rPr lang="cy-GB" dirty="0"/>
              <a:t>Mae grŵp o blant yn cymryd rhan mewn tasg i baratoi a choginio riwbob a </a:t>
            </a:r>
            <a:r>
              <a:rPr lang="cy-GB" dirty="0" err="1"/>
              <a:t>dyfir</a:t>
            </a:r>
            <a:r>
              <a:rPr lang="cy-GB" dirty="0"/>
              <a:t> yng ngardd y lleoliad.</a:t>
            </a:r>
          </a:p>
          <a:p>
            <a:r>
              <a:rPr lang="cy-GB" dirty="0"/>
              <a:t>Cafodd y riwbob ei gloddio a’i gludo i mewn i'r gegin, roedd yn ymdrech tîm ac roedd y plant yn cydweithio'n agos i goginio’r riwbob.</a:t>
            </a:r>
          </a:p>
          <a:p>
            <a:r>
              <a:rPr lang="cy-GB" dirty="0"/>
              <a:t>Tra bydd y plant yn glanhau'r baw o’r riwbob mae un ohonyn nhw’n yn sylwi ar bryfed bach sy'n byw yn y riwbob.……..</a:t>
            </a:r>
          </a:p>
        </p:txBody>
      </p:sp>
    </p:spTree>
    <p:extLst>
      <p:ext uri="{BB962C8B-B14F-4D97-AF65-F5344CB8AC3E}">
        <p14:creationId xmlns:p14="http://schemas.microsoft.com/office/powerpoint/2010/main" val="8649976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FA969-C75C-49E9-9C14-9E1403D4B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solidFill>
                  <a:prstClr val="black"/>
                </a:solidFill>
              </a:rPr>
              <a:t>Grym Riwbob</a:t>
            </a:r>
            <a:r>
              <a:rPr kumimoji="0" lang="cy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!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93887-C5D4-4263-A1EB-000188E7C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Mae'r plentyn yn llefain yn syth mewn llawenydd 'Edrychwch mae corynod yn byw yn y riwbob’</a:t>
            </a:r>
          </a:p>
          <a:p>
            <a:r>
              <a:rPr lang="cy-GB" dirty="0"/>
              <a:t>Mae pob un o'r plant eraill yn tynnu i mewn ac yn rhannu yn y pleser o ddarganfod eu ffrindiau.  </a:t>
            </a:r>
          </a:p>
          <a:p>
            <a:r>
              <a:rPr lang="cy-GB" dirty="0"/>
              <a:t>Mae'r ymarferydd hefyd yn cael ei ddenu gan bŵer chwilfrydedd y plant.</a:t>
            </a:r>
          </a:p>
          <a:p>
            <a:r>
              <a:rPr lang="cy-GB" dirty="0"/>
              <a:t>Mae ffocws y dasg yn newid yn syth i gorynod, 'doeddwn i ddim yn gwybod bod corynnod yn byw mewn riwbob!’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5740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42D94-8AC6-43B7-B5AF-B5B4AFFEB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Grym Riwbob!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48613-10BD-45D7-92AD-22435B967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/>
              <a:t>Ble rydyn ni’n mynd o'r fan hon?</a:t>
            </a:r>
          </a:p>
          <a:p>
            <a:endParaRPr lang="cy-GB" dirty="0"/>
          </a:p>
          <a:p>
            <a:r>
              <a:rPr lang="cy-GB" dirty="0"/>
              <a:t>Dangosir ymdeimlad o awch a rhyfeddod yng nghanfyddiadau'r plant a'r ddealltwriaeth sy'n dod i'r amlwg o'r byd yma.</a:t>
            </a:r>
          </a:p>
          <a:p>
            <a:r>
              <a:rPr lang="cy-GB" dirty="0"/>
              <a:t>Chwilfrydedd a chreadigrwydd sy'n sylfaen nid yn unig i ddysgu, ond o bwy ydyn nhw, eu lle yn y byd a sut mae'n cael ei rannu.</a:t>
            </a:r>
          </a:p>
          <a:p>
            <a:r>
              <a:rPr lang="cy-GB" dirty="0"/>
              <a:t>Mae hon yn foment ar y cyd ac yn un, os caiff ei hwyluso gan oedolyn sy'n galluogi, a all arwain at brofiadau dilys gyda’r cyfoethocaf.</a:t>
            </a:r>
          </a:p>
          <a:p>
            <a:r>
              <a:rPr lang="cy-GB" dirty="0"/>
              <a:t>Mae lles yn </a:t>
            </a:r>
            <a:r>
              <a:rPr lang="cy-GB" dirty="0" err="1"/>
              <a:t>rhyng</a:t>
            </a:r>
            <a:r>
              <a:rPr lang="cy-GB" dirty="0"/>
              <a:t>-gysylltiedig yn sylfaenol, mae'r cwricwlwm yn offeryn pwerus i wella a datblygu ein hymwybyddiaeth o hyn.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7497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927B2-6237-4528-A8D4-DEB0959F5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Mae datblygu ymatebolrwydd i anghenion plant yn gwella lles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E6E9E-5666-460A-95D3-185E37AB41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Mae ein dealltwriaeth o blant yn esblygu'n gyson mewn ymateb i'w hanghenion a'u diddordebau </a:t>
            </a:r>
            <a:r>
              <a:rPr lang="cy-GB" b="1" dirty="0"/>
              <a:t>newidiol</a:t>
            </a:r>
            <a:r>
              <a:rPr lang="cy-GB" dirty="0"/>
              <a:t>, diddordebau a phryderon </a:t>
            </a:r>
            <a:r>
              <a:rPr lang="cy-GB" b="1" dirty="0"/>
              <a:t>rhieni</a:t>
            </a:r>
            <a:r>
              <a:rPr lang="cy-GB" dirty="0"/>
              <a:t> a </a:t>
            </a:r>
            <a:r>
              <a:rPr lang="cy-GB" b="1" dirty="0"/>
              <a:t>chymunedau</a:t>
            </a:r>
            <a:r>
              <a:rPr lang="cy-GB" dirty="0"/>
              <a:t>. Mae pob un o'r elfennau allweddol hyn yn llunio'r cyfeiriad ar gyfer dysgu yn y dyfodol. </a:t>
            </a:r>
          </a:p>
          <a:p>
            <a:endParaRPr lang="cy-GB" dirty="0"/>
          </a:p>
          <a:p>
            <a:r>
              <a:rPr lang="cy-GB" dirty="0"/>
              <a:t>Pam yr amlygwyd rhai o'r termau?</a:t>
            </a:r>
          </a:p>
          <a:p>
            <a:r>
              <a:rPr lang="cy-GB" dirty="0"/>
              <a:t>Sut y gallai hyn fod yn gysylltiedig â llesiant plentyn?</a:t>
            </a:r>
          </a:p>
          <a:p>
            <a:endParaRPr lang="cy-GB" dirty="0"/>
          </a:p>
          <a:p>
            <a:r>
              <a:rPr lang="cy-GB" dirty="0"/>
              <a:t>Mae creu cysylltiadau cryf â chymuned y plentyn yn gwella ein dealltwriaeth o anghenion y plentyn. Mae'r plentyn wedi'i gysylltu cymaint â'i gymuned ag y mae i'n lleoliad.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5155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76914-F52D-42FF-AF72-F36583C3B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Llesiant amgylcheddol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8E276-85C7-4428-84A1-C9A6BBDA6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defRPr/>
            </a:pPr>
            <a:r>
              <a:rPr lang="cy-GB" dirty="0">
                <a:solidFill>
                  <a:prstClr val="black"/>
                </a:solidFill>
              </a:rPr>
              <a:t>Mae creu cysylltiadau cryf â chymuned y plentyn yn gwella ein dealltwriaeth o anghenion y plentyn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  <a:p>
            <a:pPr lvl="0">
              <a:defRPr/>
            </a:pPr>
            <a:r>
              <a:rPr lang="cy-GB" dirty="0"/>
              <a:t>‘Sicrhau bod yr amgylchedd yn fy adlewyrchu i a'm teulu unigryw trwy ddewis adnoddau a chynnwys arddangosfeydd yn ofalus’.</a:t>
            </a:r>
          </a:p>
          <a:p>
            <a:r>
              <a:rPr lang="cy-GB" dirty="0"/>
              <a:t>‘Parchu, gwerthfawrogi, deall a chefnogi fy niwylliant, treftadaeth a’m cred’. </a:t>
            </a:r>
          </a:p>
          <a:p>
            <a:r>
              <a:rPr lang="cy-GB" dirty="0"/>
              <a:t>Datblygu ymwybyddiaeth o gryfderau a heriau cymuned y plentyn.</a:t>
            </a:r>
          </a:p>
        </p:txBody>
      </p:sp>
    </p:spTree>
    <p:extLst>
      <p:ext uri="{BB962C8B-B14F-4D97-AF65-F5344CB8AC3E}">
        <p14:creationId xmlns:p14="http://schemas.microsoft.com/office/powerpoint/2010/main" val="14563424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FC93D-E3F2-4692-B2C8-376E8ED2F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Mae Model Bronfenbrenner </a:t>
            </a:r>
            <a:r>
              <a:rPr lang="cy-GB" dirty="0"/>
              <a:t>yn amlygu'r ffactorau sy'n dylanwadu ar lesiant plentyn</a:t>
            </a:r>
            <a:r>
              <a:rPr lang="en-GB" dirty="0"/>
              <a:t>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9447F33-4CD9-439E-97E4-1C0DC5E218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3896" y="1825625"/>
            <a:ext cx="442420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678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829C9-2D71-4EE0-B31B-7F4C2DBCA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Sut llesiant yn edrych?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E2364-B3F8-47B2-85A5-C4EEE16AE7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Brwdfrydig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Mynegi teimladau a meddyliau yn hyderus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Rheoleiddio emosiynau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Empathi a gofalu.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Adfer yn dilyn camgymeriadau a siomedigaethau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Ymddiriedaeth ac anwyldeb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Perthyn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Rhoi cynnig ar bethau newydd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Wedi’u cynnwys, yn ymgysylltu a yn dal ati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Wingdings" panose="05000000000000000000" pitchFamily="2" charset="2"/>
              <a:buChar char="v"/>
              <a:defRPr/>
            </a:pPr>
            <a:r>
              <a:rPr lang="cy-GB" sz="2400" dirty="0">
                <a:solidFill>
                  <a:prstClr val="black"/>
                </a:solidFill>
                <a:latin typeface="Myriad Pro"/>
              </a:rPr>
              <a:t>Yn gallu cymryd risgiau</a:t>
            </a:r>
            <a:r>
              <a:rPr kumimoji="0" lang="cy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(Manning-Morton,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1209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89EDD-DB31-419A-B551-ED8D04013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Cwricwlwm ar gyfer lleoliadau meithrin a ariennir nas cynhelir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31937-85A6-430D-A552-4BF333EBE2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Mae'r Cwricwlwm yn cynnig cyfle i greu dull partneriaeth cynhwysol, sy'n canolbwyntio ar blant tuag at lesiant plant ifanc. </a:t>
            </a:r>
          </a:p>
          <a:p>
            <a:r>
              <a:rPr lang="cy-GB" dirty="0"/>
              <a:t>Mae llesiant yn hanfodol i blentyn gyflawni ei botensial llawn</a:t>
            </a:r>
          </a:p>
          <a:p>
            <a:r>
              <a:rPr lang="cy-GB" dirty="0"/>
              <a:t>Amlygir rôl ymarferwyr blynyddoedd cynnar wrth greu amgylcheddau ar gyfer newid cadarnhaol a diwallu anghenion llesiant drwy gydol y ddogfen gwricwlwm. </a:t>
            </a:r>
          </a:p>
          <a:p>
            <a:r>
              <a:rPr lang="cy-GB" dirty="0"/>
              <a:t>Mae hwn yn gyfle i ailddiffinio addysg yn y blynyddoedd cynnar, gan gofleidio'n llawn y sgiliau a'r gwerthoedd gwybodaeth proffesiynol a ddelir gan y rhai sy'n ymwneud ag addysg a gofal blynyddoedd cynnar.</a:t>
            </a:r>
          </a:p>
          <a:p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10333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D50B7F-E4D7-4F1F-83FF-41C0A0C15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89452"/>
            <a:ext cx="8945217" cy="6768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143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2E3BB1B847A6479C7B0AF6F5113C53" ma:contentTypeVersion="6" ma:contentTypeDescription="Create a new document." ma:contentTypeScope="" ma:versionID="8e16575b2e4ca1230ed56cd9b03071f7">
  <xsd:schema xmlns:xsd="http://www.w3.org/2001/XMLSchema" xmlns:xs="http://www.w3.org/2001/XMLSchema" xmlns:p="http://schemas.microsoft.com/office/2006/metadata/properties" xmlns:ns2="28ebe43b-9f06-4e18-9a37-943906ed2c02" xmlns:ns3="a948bb0a-2a67-4a79-9096-472593330415" targetNamespace="http://schemas.microsoft.com/office/2006/metadata/properties" ma:root="true" ma:fieldsID="ba889a9d4e264639a48375a01f290c30" ns2:_="" ns3:_="">
    <xsd:import namespace="28ebe43b-9f06-4e18-9a37-943906ed2c02"/>
    <xsd:import namespace="a948bb0a-2a67-4a79-9096-47259333041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ebe43b-9f06-4e18-9a37-943906ed2c0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48bb0a-2a67-4a79-9096-47259333041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83258D9-3708-4F9B-842A-FA95B9A769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ebe43b-9f06-4e18-9a37-943906ed2c02"/>
    <ds:schemaRef ds:uri="a948bb0a-2a67-4a79-9096-4725933304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843D6D-5D52-4258-8489-C67A442D919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5A69CBB-03BD-4FCE-87CD-15B8CBA6848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820</TotalTime>
  <Words>1934</Words>
  <Application>Microsoft Office PowerPoint</Application>
  <PresentationFormat>Widescreen</PresentationFormat>
  <Paragraphs>166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Calibri</vt:lpstr>
      <vt:lpstr>Calibri Light</vt:lpstr>
      <vt:lpstr>Myriad Pro</vt:lpstr>
      <vt:lpstr>Wingdings</vt:lpstr>
      <vt:lpstr>Office Theme</vt:lpstr>
      <vt:lpstr>Egwyddorion Cwricwlwm Nas Cynhelir  Y Pum Llwybr Datblygu </vt:lpstr>
      <vt:lpstr>Galluogwyr</vt:lpstr>
      <vt:lpstr>Tri Datganiad</vt:lpstr>
      <vt:lpstr>Oedolion sy’n galluogi</vt:lpstr>
      <vt:lpstr>Oedolion sy’n Galluogi</vt:lpstr>
      <vt:lpstr>Cwestiwn ffocws: Sut gallwn ni fod yn sicr bod ein hamgylchedd yn un emosiynol gefnogol? </vt:lpstr>
      <vt:lpstr>Cwestiwn ffocws: Sut gallwn ni fod yn sicr bod ein hamgylchedd yn un emosiynol gefnogol? </vt:lpstr>
      <vt:lpstr>Cwestiwn ffocws: Sut gallwn ni fod yn sicr bod ein hamgylchedd yn gefnogol yn emosiynol? </vt:lpstr>
      <vt:lpstr>Cwestiwn ffocws: Sut gallwn ni fod yn sicr bod ein hamgylchedd yn un emosiynol gefnogol? </vt:lpstr>
      <vt:lpstr>Cwestiwn ffocws: Sut gallwn ni fod yn sicr bod ein hamgylchedd yn un emosiynol gefnogol? </vt:lpstr>
      <vt:lpstr>Creu amgylchedd emosiynol gefnogol.</vt:lpstr>
      <vt:lpstr>Damcaniaeth gefnogol: Hierarchaeth anghenion Maslow.</vt:lpstr>
      <vt:lpstr>Defnyddio Maslow</vt:lpstr>
      <vt:lpstr>Profiadau Diddorol</vt:lpstr>
      <vt:lpstr>Llesiant cyfannol</vt:lpstr>
      <vt:lpstr>Sylwch ar y cysylltiadau â’r cwricwlwm</vt:lpstr>
      <vt:lpstr>Rhyng-gysylltiadau</vt:lpstr>
      <vt:lpstr>Gweithgarwch</vt:lpstr>
      <vt:lpstr>Llwybr coetir.</vt:lpstr>
      <vt:lpstr>Llwybr coetir</vt:lpstr>
      <vt:lpstr>Llwybr coetir</vt:lpstr>
      <vt:lpstr>Llwybr coetir</vt:lpstr>
      <vt:lpstr>Llwybr coetir</vt:lpstr>
      <vt:lpstr>PowerPoint Presentation</vt:lpstr>
      <vt:lpstr>Grym Riwbob!</vt:lpstr>
      <vt:lpstr>Grym Riwbob!</vt:lpstr>
      <vt:lpstr>Grym Riwbob!</vt:lpstr>
      <vt:lpstr>Mae datblygu ymatebolrwydd i anghenion plant yn gwella lles.</vt:lpstr>
      <vt:lpstr>Llesiant amgylcheddol</vt:lpstr>
      <vt:lpstr>Mae Model Bronfenbrenner yn amlygu'r ffactorau sy'n dylanwadu ar lesiant plentyn.</vt:lpstr>
      <vt:lpstr>Sut llesiant yn edrych?</vt:lpstr>
      <vt:lpstr>Cwricwlwm ar gyfer lleoliadau meithrin a ariennir nas cynhelir.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Non-Maintained Curriculum Principles  The Five Developmental Pathways</dc:title>
  <dc:creator>Paul Darby</dc:creator>
  <cp:lastModifiedBy>Geraint Lloyd</cp:lastModifiedBy>
  <cp:revision>12</cp:revision>
  <dcterms:created xsi:type="dcterms:W3CDTF">2022-05-19T10:11:27Z</dcterms:created>
  <dcterms:modified xsi:type="dcterms:W3CDTF">2024-10-29T10:05:07Z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0x010100BE2E3BB1B847A6479C7B0AF6F5113C53</vt:lpwstr>
  </property>
</Properties>
</file>