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4"/>
  </p:notesMasterIdLst>
  <p:sldIdLst>
    <p:sldId id="256" r:id="rId7"/>
    <p:sldId id="428" r:id="rId8"/>
    <p:sldId id="419" r:id="rId9"/>
    <p:sldId id="420" r:id="rId10"/>
    <p:sldId id="260" r:id="rId11"/>
    <p:sldId id="261" r:id="rId12"/>
    <p:sldId id="262" r:id="rId13"/>
    <p:sldId id="421" r:id="rId14"/>
    <p:sldId id="422" r:id="rId15"/>
    <p:sldId id="271" r:id="rId16"/>
    <p:sldId id="272" r:id="rId17"/>
    <p:sldId id="274" r:id="rId18"/>
    <p:sldId id="275" r:id="rId19"/>
    <p:sldId id="277" r:id="rId20"/>
    <p:sldId id="414" r:id="rId21"/>
    <p:sldId id="333" r:id="rId22"/>
    <p:sldId id="410" r:id="rId23"/>
    <p:sldId id="411" r:id="rId24"/>
    <p:sldId id="423" r:id="rId25"/>
    <p:sldId id="276" r:id="rId26"/>
    <p:sldId id="257" r:id="rId27"/>
    <p:sldId id="424" r:id="rId28"/>
    <p:sldId id="425" r:id="rId29"/>
    <p:sldId id="426" r:id="rId30"/>
    <p:sldId id="281" r:id="rId31"/>
    <p:sldId id="427" r:id="rId32"/>
    <p:sldId id="282" r:id="rId33"/>
    <p:sldId id="290" r:id="rId34"/>
    <p:sldId id="283" r:id="rId35"/>
    <p:sldId id="279" r:id="rId36"/>
    <p:sldId id="278" r:id="rId37"/>
    <p:sldId id="280" r:id="rId38"/>
    <p:sldId id="415" r:id="rId39"/>
    <p:sldId id="416" r:id="rId40"/>
    <p:sldId id="412" r:id="rId41"/>
    <p:sldId id="413" r:id="rId42"/>
    <p:sldId id="417"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8AA9C6-A293-43F6-9078-5C64E676C63E}" v="41" dt="2025-11-19T10:43:48.3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832" autoAdjust="0"/>
    <p:restoredTop sz="73842" autoAdjust="0"/>
  </p:normalViewPr>
  <p:slideViewPr>
    <p:cSldViewPr snapToGrid="0" snapToObjects="1">
      <p:cViewPr varScale="1">
        <p:scale>
          <a:sx n="76" d="100"/>
          <a:sy n="76"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microsoft.com/office/2016/11/relationships/changesInfo" Target="changesInfos/changesInfo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tableStyles" Target="tableStyle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viewProps" Target="viewProps.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4383C101-9562-4D0C-8C6E-D656113FA33B}"/>
    <pc:docChg chg="undo redo custSel delSld modSld">
      <pc:chgData name="Natasha Davies (IMH)" userId="f8d816cd-2c21-46a2-8815-9450f2bd6f78" providerId="ADAL" clId="{4383C101-9562-4D0C-8C6E-D656113FA33B}" dt="2025-11-19T10:46:12.549" v="1329" actId="20577"/>
      <pc:docMkLst>
        <pc:docMk/>
      </pc:docMkLst>
      <pc:sldChg chg="addSp delSp modSp mod modTransition modAnim">
        <pc:chgData name="Natasha Davies (IMH)" userId="f8d816cd-2c21-46a2-8815-9450f2bd6f78" providerId="ADAL" clId="{4383C101-9562-4D0C-8C6E-D656113FA33B}" dt="2025-11-19T10:43:48.350" v="1316"/>
        <pc:sldMkLst>
          <pc:docMk/>
          <pc:sldMk cId="3053837800" sldId="256"/>
        </pc:sldMkLst>
        <pc:picChg chg="add del mod">
          <ac:chgData name="Natasha Davies (IMH)" userId="f8d816cd-2c21-46a2-8815-9450f2bd6f78" providerId="ADAL" clId="{4383C101-9562-4D0C-8C6E-D656113FA33B}" dt="2025-11-18T15:31:36.260" v="1281"/>
          <ac:picMkLst>
            <pc:docMk/>
            <pc:sldMk cId="3053837800" sldId="256"/>
            <ac:picMk id="4" creationId="{EA781D7E-3730-B122-F081-9C82E99689AE}"/>
          </ac:picMkLst>
        </pc:picChg>
        <pc:picChg chg="add del mod ord">
          <ac:chgData name="Natasha Davies (IMH)" userId="f8d816cd-2c21-46a2-8815-9450f2bd6f78" providerId="ADAL" clId="{4383C101-9562-4D0C-8C6E-D656113FA33B}" dt="2025-11-18T15:31:50.156" v="1282"/>
          <ac:picMkLst>
            <pc:docMk/>
            <pc:sldMk cId="3053837800" sldId="256"/>
            <ac:picMk id="7" creationId="{06B0DFFD-58C0-780F-27B6-C8A403497894}"/>
          </ac:picMkLst>
        </pc:picChg>
        <pc:picChg chg="add del mod">
          <ac:chgData name="Natasha Davies (IMH)" userId="f8d816cd-2c21-46a2-8815-9450f2bd6f78" providerId="ADAL" clId="{4383C101-9562-4D0C-8C6E-D656113FA33B}" dt="2025-11-18T15:31:51.726" v="1284"/>
          <ac:picMkLst>
            <pc:docMk/>
            <pc:sldMk cId="3053837800" sldId="256"/>
            <ac:picMk id="8" creationId="{F9D658BD-7812-5552-3045-F6B26DBE2EC8}"/>
          </ac:picMkLst>
        </pc:picChg>
        <pc:picChg chg="add del mod ord">
          <ac:chgData name="Natasha Davies (IMH)" userId="f8d816cd-2c21-46a2-8815-9450f2bd6f78" providerId="ADAL" clId="{4383C101-9562-4D0C-8C6E-D656113FA33B}" dt="2025-11-18T15:32:14.989" v="1285"/>
          <ac:picMkLst>
            <pc:docMk/>
            <pc:sldMk cId="3053837800" sldId="256"/>
            <ac:picMk id="11" creationId="{8AF87CA9-074E-684E-8C0C-A33EEB016624}"/>
          </ac:picMkLst>
        </pc:picChg>
        <pc:picChg chg="add del mod">
          <ac:chgData name="Natasha Davies (IMH)" userId="f8d816cd-2c21-46a2-8815-9450f2bd6f78" providerId="ADAL" clId="{4383C101-9562-4D0C-8C6E-D656113FA33B}" dt="2025-11-19T10:43:48.350" v="1316"/>
          <ac:picMkLst>
            <pc:docMk/>
            <pc:sldMk cId="3053837800" sldId="256"/>
            <ac:picMk id="12" creationId="{E0B799FD-874D-A2BD-49A5-6EFD5DE24AEF}"/>
          </ac:picMkLst>
        </pc:picChg>
      </pc:sldChg>
      <pc:sldChg chg="mod modTransition modShow">
        <pc:chgData name="Natasha Davies (IMH)" userId="f8d816cd-2c21-46a2-8815-9450f2bd6f78" providerId="ADAL" clId="{4383C101-9562-4D0C-8C6E-D656113FA33B}" dt="2025-11-19T10:43:52.534" v="1318" actId="729"/>
        <pc:sldMkLst>
          <pc:docMk/>
          <pc:sldMk cId="849142406" sldId="257"/>
        </pc:sldMkLst>
      </pc:sldChg>
      <pc:sldChg chg="del">
        <pc:chgData name="Natasha Davies (IMH)" userId="f8d816cd-2c21-46a2-8815-9450f2bd6f78" providerId="ADAL" clId="{4383C101-9562-4D0C-8C6E-D656113FA33B}" dt="2025-11-18T12:00:57.634" v="60" actId="2696"/>
        <pc:sldMkLst>
          <pc:docMk/>
          <pc:sldMk cId="0" sldId="258"/>
        </pc:sldMkLst>
      </pc:sldChg>
      <pc:sldChg chg="del">
        <pc:chgData name="Natasha Davies (IMH)" userId="f8d816cd-2c21-46a2-8815-9450f2bd6f78" providerId="ADAL" clId="{4383C101-9562-4D0C-8C6E-D656113FA33B}" dt="2025-11-18T12:01:05.780" v="61" actId="2696"/>
        <pc:sldMkLst>
          <pc:docMk/>
          <pc:sldMk cId="0" sldId="259"/>
        </pc:sldMkLst>
      </pc:sldChg>
      <pc:sldChg chg="addSp delSp modSp modTransition modAnim">
        <pc:chgData name="Natasha Davies (IMH)" userId="f8d816cd-2c21-46a2-8815-9450f2bd6f78" providerId="ADAL" clId="{4383C101-9562-4D0C-8C6E-D656113FA33B}" dt="2025-11-19T10:43:48.350" v="1316"/>
        <pc:sldMkLst>
          <pc:docMk/>
          <pc:sldMk cId="1672637534" sldId="260"/>
        </pc:sldMkLst>
        <pc:picChg chg="add del mod">
          <ac:chgData name="Natasha Davies (IMH)" userId="f8d816cd-2c21-46a2-8815-9450f2bd6f78" providerId="ADAL" clId="{4383C101-9562-4D0C-8C6E-D656113FA33B}" dt="2025-11-19T10:43:48.350" v="1316"/>
          <ac:picMkLst>
            <pc:docMk/>
            <pc:sldMk cId="1672637534" sldId="260"/>
            <ac:picMk id="6" creationId="{F0A64FAC-4828-12E1-2615-7D7A8C5ABA88}"/>
          </ac:picMkLst>
        </pc:picChg>
      </pc:sldChg>
      <pc:sldChg chg="addSp delSp modSp modTransition modAnim">
        <pc:chgData name="Natasha Davies (IMH)" userId="f8d816cd-2c21-46a2-8815-9450f2bd6f78" providerId="ADAL" clId="{4383C101-9562-4D0C-8C6E-D656113FA33B}" dt="2025-11-19T10:43:48.350" v="1316"/>
        <pc:sldMkLst>
          <pc:docMk/>
          <pc:sldMk cId="3655432479" sldId="261"/>
        </pc:sldMkLst>
        <pc:picChg chg="add del mod">
          <ac:chgData name="Natasha Davies (IMH)" userId="f8d816cd-2c21-46a2-8815-9450f2bd6f78" providerId="ADAL" clId="{4383C101-9562-4D0C-8C6E-D656113FA33B}" dt="2025-11-19T10:43:48.350" v="1316"/>
          <ac:picMkLst>
            <pc:docMk/>
            <pc:sldMk cId="3655432479" sldId="261"/>
            <ac:picMk id="6" creationId="{A6B09A88-BDD7-CB0B-AD10-07EEDB33BEBE}"/>
          </ac:picMkLst>
        </pc:picChg>
      </pc:sldChg>
      <pc:sldChg chg="addSp delSp modSp modTransition modAnim modNotesTx">
        <pc:chgData name="Natasha Davies (IMH)" userId="f8d816cd-2c21-46a2-8815-9450f2bd6f78" providerId="ADAL" clId="{4383C101-9562-4D0C-8C6E-D656113FA33B}" dt="2025-11-19T10:43:55.369" v="1319" actId="20577"/>
        <pc:sldMkLst>
          <pc:docMk/>
          <pc:sldMk cId="3872678416" sldId="262"/>
        </pc:sldMkLst>
        <pc:picChg chg="add del mod">
          <ac:chgData name="Natasha Davies (IMH)" userId="f8d816cd-2c21-46a2-8815-9450f2bd6f78" providerId="ADAL" clId="{4383C101-9562-4D0C-8C6E-D656113FA33B}" dt="2025-11-19T10:43:48.350" v="1316"/>
          <ac:picMkLst>
            <pc:docMk/>
            <pc:sldMk cId="3872678416" sldId="262"/>
            <ac:picMk id="6" creationId="{C7E08047-9301-6BC5-3338-70B8484905D3}"/>
          </ac:picMkLst>
        </pc:picChg>
      </pc:sldChg>
      <pc:sldChg chg="del">
        <pc:chgData name="Natasha Davies (IMH)" userId="f8d816cd-2c21-46a2-8815-9450f2bd6f78" providerId="ADAL" clId="{4383C101-9562-4D0C-8C6E-D656113FA33B}" dt="2025-11-18T12:01:23.923" v="64" actId="2696"/>
        <pc:sldMkLst>
          <pc:docMk/>
          <pc:sldMk cId="0" sldId="263"/>
        </pc:sldMkLst>
      </pc:sldChg>
      <pc:sldChg chg="del">
        <pc:chgData name="Natasha Davies (IMH)" userId="f8d816cd-2c21-46a2-8815-9450f2bd6f78" providerId="ADAL" clId="{4383C101-9562-4D0C-8C6E-D656113FA33B}" dt="2025-11-18T12:01:10.268" v="62" actId="2696"/>
        <pc:sldMkLst>
          <pc:docMk/>
          <pc:sldMk cId="0" sldId="269"/>
        </pc:sldMkLst>
      </pc:sldChg>
      <pc:sldChg chg="del">
        <pc:chgData name="Natasha Davies (IMH)" userId="f8d816cd-2c21-46a2-8815-9450f2bd6f78" providerId="ADAL" clId="{4383C101-9562-4D0C-8C6E-D656113FA33B}" dt="2025-11-18T12:01:18.359" v="63" actId="2696"/>
        <pc:sldMkLst>
          <pc:docMk/>
          <pc:sldMk cId="0" sldId="270"/>
        </pc:sldMkLst>
      </pc:sldChg>
      <pc:sldChg chg="addSp delSp modSp modTransition modAnim">
        <pc:chgData name="Natasha Davies (IMH)" userId="f8d816cd-2c21-46a2-8815-9450f2bd6f78" providerId="ADAL" clId="{4383C101-9562-4D0C-8C6E-D656113FA33B}" dt="2025-11-19T10:43:48.350" v="1316"/>
        <pc:sldMkLst>
          <pc:docMk/>
          <pc:sldMk cId="2224208138" sldId="271"/>
        </pc:sldMkLst>
        <pc:picChg chg="add del mod">
          <ac:chgData name="Natasha Davies (IMH)" userId="f8d816cd-2c21-46a2-8815-9450f2bd6f78" providerId="ADAL" clId="{4383C101-9562-4D0C-8C6E-D656113FA33B}" dt="2025-11-19T10:43:48.350" v="1316"/>
          <ac:picMkLst>
            <pc:docMk/>
            <pc:sldMk cId="2224208138" sldId="271"/>
            <ac:picMk id="6" creationId="{CBBA9E64-4A62-C37E-2B72-28F4398C4014}"/>
          </ac:picMkLst>
        </pc:picChg>
      </pc:sldChg>
      <pc:sldChg chg="addSp delSp modSp modTransition modAnim modNotesTx">
        <pc:chgData name="Natasha Davies (IMH)" userId="f8d816cd-2c21-46a2-8815-9450f2bd6f78" providerId="ADAL" clId="{4383C101-9562-4D0C-8C6E-D656113FA33B}" dt="2025-11-19T10:45:23.024" v="1322" actId="20577"/>
        <pc:sldMkLst>
          <pc:docMk/>
          <pc:sldMk cId="1252017185" sldId="272"/>
        </pc:sldMkLst>
        <pc:picChg chg="add del mod">
          <ac:chgData name="Natasha Davies (IMH)" userId="f8d816cd-2c21-46a2-8815-9450f2bd6f78" providerId="ADAL" clId="{4383C101-9562-4D0C-8C6E-D656113FA33B}" dt="2025-11-19T10:43:48.350" v="1316"/>
          <ac:picMkLst>
            <pc:docMk/>
            <pc:sldMk cId="1252017185" sldId="272"/>
            <ac:picMk id="5" creationId="{2C26A765-FD87-E09E-1EE6-95850143EE29}"/>
          </ac:picMkLst>
        </pc:picChg>
      </pc:sldChg>
      <pc:sldChg chg="addSp delSp modSp modTransition modAnim">
        <pc:chgData name="Natasha Davies (IMH)" userId="f8d816cd-2c21-46a2-8815-9450f2bd6f78" providerId="ADAL" clId="{4383C101-9562-4D0C-8C6E-D656113FA33B}" dt="2025-11-19T10:43:48.350" v="1316"/>
        <pc:sldMkLst>
          <pc:docMk/>
          <pc:sldMk cId="1783320804" sldId="274"/>
        </pc:sldMkLst>
        <pc:picChg chg="add del mod">
          <ac:chgData name="Natasha Davies (IMH)" userId="f8d816cd-2c21-46a2-8815-9450f2bd6f78" providerId="ADAL" clId="{4383C101-9562-4D0C-8C6E-D656113FA33B}" dt="2025-11-19T10:43:48.350" v="1316"/>
          <ac:picMkLst>
            <pc:docMk/>
            <pc:sldMk cId="1783320804" sldId="274"/>
            <ac:picMk id="6" creationId="{F4EF5599-17DC-7B41-FEFD-5079F88E5768}"/>
          </ac:picMkLst>
        </pc:picChg>
      </pc:sldChg>
      <pc:sldChg chg="addSp delSp modSp modTransition modAnim">
        <pc:chgData name="Natasha Davies (IMH)" userId="f8d816cd-2c21-46a2-8815-9450f2bd6f78" providerId="ADAL" clId="{4383C101-9562-4D0C-8C6E-D656113FA33B}" dt="2025-11-19T10:43:48.350" v="1316"/>
        <pc:sldMkLst>
          <pc:docMk/>
          <pc:sldMk cId="300645318" sldId="275"/>
        </pc:sldMkLst>
        <pc:picChg chg="add del mod">
          <ac:chgData name="Natasha Davies (IMH)" userId="f8d816cd-2c21-46a2-8815-9450f2bd6f78" providerId="ADAL" clId="{4383C101-9562-4D0C-8C6E-D656113FA33B}" dt="2025-11-19T10:43:48.350" v="1316"/>
          <ac:picMkLst>
            <pc:docMk/>
            <pc:sldMk cId="300645318" sldId="275"/>
            <ac:picMk id="6" creationId="{727BF0CE-5CE6-762B-D55F-D5EFEB16969A}"/>
          </ac:picMkLst>
        </pc:picChg>
      </pc:sldChg>
      <pc:sldChg chg="addSp delSp modSp modTransition modAnim">
        <pc:chgData name="Natasha Davies (IMH)" userId="f8d816cd-2c21-46a2-8815-9450f2bd6f78" providerId="ADAL" clId="{4383C101-9562-4D0C-8C6E-D656113FA33B}" dt="2025-11-19T10:43:48.350" v="1316"/>
        <pc:sldMkLst>
          <pc:docMk/>
          <pc:sldMk cId="1515031291" sldId="276"/>
        </pc:sldMkLst>
        <pc:picChg chg="add del mod">
          <ac:chgData name="Natasha Davies (IMH)" userId="f8d816cd-2c21-46a2-8815-9450f2bd6f78" providerId="ADAL" clId="{4383C101-9562-4D0C-8C6E-D656113FA33B}" dt="2025-11-19T10:43:48.350" v="1316"/>
          <ac:picMkLst>
            <pc:docMk/>
            <pc:sldMk cId="1515031291" sldId="276"/>
            <ac:picMk id="6" creationId="{8BECD49C-3F5D-9A2F-D3F6-120AC927BFC6}"/>
          </ac:picMkLst>
        </pc:picChg>
      </pc:sldChg>
      <pc:sldChg chg="addSp delSp modSp modTransition modAnim">
        <pc:chgData name="Natasha Davies (IMH)" userId="f8d816cd-2c21-46a2-8815-9450f2bd6f78" providerId="ADAL" clId="{4383C101-9562-4D0C-8C6E-D656113FA33B}" dt="2025-11-19T10:43:48.350" v="1316"/>
        <pc:sldMkLst>
          <pc:docMk/>
          <pc:sldMk cId="2084980503" sldId="277"/>
        </pc:sldMkLst>
        <pc:picChg chg="add del mod">
          <ac:chgData name="Natasha Davies (IMH)" userId="f8d816cd-2c21-46a2-8815-9450f2bd6f78" providerId="ADAL" clId="{4383C101-9562-4D0C-8C6E-D656113FA33B}" dt="2025-11-19T10:43:48.350" v="1316"/>
          <ac:picMkLst>
            <pc:docMk/>
            <pc:sldMk cId="2084980503" sldId="277"/>
            <ac:picMk id="6" creationId="{82A1A475-4676-6A2B-8701-AB56D13DE4A3}"/>
          </ac:picMkLst>
        </pc:picChg>
      </pc:sldChg>
      <pc:sldChg chg="addSp delSp modSp modTransition modAnim">
        <pc:chgData name="Natasha Davies (IMH)" userId="f8d816cd-2c21-46a2-8815-9450f2bd6f78" providerId="ADAL" clId="{4383C101-9562-4D0C-8C6E-D656113FA33B}" dt="2025-11-19T10:43:48.350" v="1316"/>
        <pc:sldMkLst>
          <pc:docMk/>
          <pc:sldMk cId="329640636" sldId="278"/>
        </pc:sldMkLst>
        <pc:picChg chg="add del mod">
          <ac:chgData name="Natasha Davies (IMH)" userId="f8d816cd-2c21-46a2-8815-9450f2bd6f78" providerId="ADAL" clId="{4383C101-9562-4D0C-8C6E-D656113FA33B}" dt="2025-11-19T10:43:48.350" v="1316"/>
          <ac:picMkLst>
            <pc:docMk/>
            <pc:sldMk cId="329640636" sldId="278"/>
            <ac:picMk id="6" creationId="{B788C286-FBBC-BC34-3CE6-5DA57341E189}"/>
          </ac:picMkLst>
        </pc:picChg>
      </pc:sldChg>
      <pc:sldChg chg="addSp delSp modSp modTransition modAnim">
        <pc:chgData name="Natasha Davies (IMH)" userId="f8d816cd-2c21-46a2-8815-9450f2bd6f78" providerId="ADAL" clId="{4383C101-9562-4D0C-8C6E-D656113FA33B}" dt="2025-11-19T10:43:48.350" v="1316"/>
        <pc:sldMkLst>
          <pc:docMk/>
          <pc:sldMk cId="581158710" sldId="279"/>
        </pc:sldMkLst>
        <pc:picChg chg="add del mod">
          <ac:chgData name="Natasha Davies (IMH)" userId="f8d816cd-2c21-46a2-8815-9450f2bd6f78" providerId="ADAL" clId="{4383C101-9562-4D0C-8C6E-D656113FA33B}" dt="2025-11-19T10:43:48.350" v="1316"/>
          <ac:picMkLst>
            <pc:docMk/>
            <pc:sldMk cId="581158710" sldId="279"/>
            <ac:picMk id="6" creationId="{05E5B5B0-5599-B1A4-AD6D-C5011CAD8726}"/>
          </ac:picMkLst>
        </pc:picChg>
      </pc:sldChg>
      <pc:sldChg chg="addSp delSp modSp modTransition modAnim modNotesTx">
        <pc:chgData name="Natasha Davies (IMH)" userId="f8d816cd-2c21-46a2-8815-9450f2bd6f78" providerId="ADAL" clId="{4383C101-9562-4D0C-8C6E-D656113FA33B}" dt="2025-11-19T10:46:06.125" v="1328" actId="20577"/>
        <pc:sldMkLst>
          <pc:docMk/>
          <pc:sldMk cId="4112107531" sldId="280"/>
        </pc:sldMkLst>
        <pc:picChg chg="add del mod">
          <ac:chgData name="Natasha Davies (IMH)" userId="f8d816cd-2c21-46a2-8815-9450f2bd6f78" providerId="ADAL" clId="{4383C101-9562-4D0C-8C6E-D656113FA33B}" dt="2025-11-19T10:43:48.350" v="1316"/>
          <ac:picMkLst>
            <pc:docMk/>
            <pc:sldMk cId="4112107531" sldId="280"/>
            <ac:picMk id="6" creationId="{FA783659-14CE-20AC-8B5C-FD8AA90965BB}"/>
          </ac:picMkLst>
        </pc:picChg>
      </pc:sldChg>
      <pc:sldChg chg="addSp delSp modSp modTransition modAnim modNotesTx">
        <pc:chgData name="Natasha Davies (IMH)" userId="f8d816cd-2c21-46a2-8815-9450f2bd6f78" providerId="ADAL" clId="{4383C101-9562-4D0C-8C6E-D656113FA33B}" dt="2025-11-19T10:45:54.123" v="1326" actId="20577"/>
        <pc:sldMkLst>
          <pc:docMk/>
          <pc:sldMk cId="2255028286" sldId="281"/>
        </pc:sldMkLst>
        <pc:picChg chg="add del mod">
          <ac:chgData name="Natasha Davies (IMH)" userId="f8d816cd-2c21-46a2-8815-9450f2bd6f78" providerId="ADAL" clId="{4383C101-9562-4D0C-8C6E-D656113FA33B}" dt="2025-11-19T10:43:48.350" v="1316"/>
          <ac:picMkLst>
            <pc:docMk/>
            <pc:sldMk cId="2255028286" sldId="281"/>
            <ac:picMk id="6" creationId="{0B540198-2643-F3B6-439B-8962C696F63E}"/>
          </ac:picMkLst>
        </pc:picChg>
      </pc:sldChg>
      <pc:sldChg chg="addSp delSp modSp modTransition modAnim">
        <pc:chgData name="Natasha Davies (IMH)" userId="f8d816cd-2c21-46a2-8815-9450f2bd6f78" providerId="ADAL" clId="{4383C101-9562-4D0C-8C6E-D656113FA33B}" dt="2025-11-19T10:43:48.350" v="1316"/>
        <pc:sldMkLst>
          <pc:docMk/>
          <pc:sldMk cId="0" sldId="282"/>
        </pc:sldMkLst>
        <pc:picChg chg="add del mod">
          <ac:chgData name="Natasha Davies (IMH)" userId="f8d816cd-2c21-46a2-8815-9450f2bd6f78" providerId="ADAL" clId="{4383C101-9562-4D0C-8C6E-D656113FA33B}" dt="2025-11-19T10:43:48.350" v="1316"/>
          <ac:picMkLst>
            <pc:docMk/>
            <pc:sldMk cId="0" sldId="282"/>
            <ac:picMk id="4" creationId="{B9FB5007-85D2-EF1C-62FD-6EAE06F71206}"/>
          </ac:picMkLst>
        </pc:picChg>
      </pc:sldChg>
      <pc:sldChg chg="addSp delSp modSp modTransition modAnim">
        <pc:chgData name="Natasha Davies (IMH)" userId="f8d816cd-2c21-46a2-8815-9450f2bd6f78" providerId="ADAL" clId="{4383C101-9562-4D0C-8C6E-D656113FA33B}" dt="2025-11-19T10:43:48.350" v="1316"/>
        <pc:sldMkLst>
          <pc:docMk/>
          <pc:sldMk cId="0" sldId="283"/>
        </pc:sldMkLst>
        <pc:picChg chg="add del mod">
          <ac:chgData name="Natasha Davies (IMH)" userId="f8d816cd-2c21-46a2-8815-9450f2bd6f78" providerId="ADAL" clId="{4383C101-9562-4D0C-8C6E-D656113FA33B}" dt="2025-11-19T10:43:48.350" v="1316"/>
          <ac:picMkLst>
            <pc:docMk/>
            <pc:sldMk cId="0" sldId="283"/>
            <ac:picMk id="4" creationId="{42073F9B-8E43-3538-6A92-2300A153A8D1}"/>
          </ac:picMkLst>
        </pc:picChg>
      </pc:sldChg>
      <pc:sldChg chg="addSp delSp modSp modTransition modAnim">
        <pc:chgData name="Natasha Davies (IMH)" userId="f8d816cd-2c21-46a2-8815-9450f2bd6f78" providerId="ADAL" clId="{4383C101-9562-4D0C-8C6E-D656113FA33B}" dt="2025-11-19T10:43:48.350" v="1316"/>
        <pc:sldMkLst>
          <pc:docMk/>
          <pc:sldMk cId="0" sldId="290"/>
        </pc:sldMkLst>
        <pc:picChg chg="add del mod">
          <ac:chgData name="Natasha Davies (IMH)" userId="f8d816cd-2c21-46a2-8815-9450f2bd6f78" providerId="ADAL" clId="{4383C101-9562-4D0C-8C6E-D656113FA33B}" dt="2025-11-19T10:43:48.350" v="1316"/>
          <ac:picMkLst>
            <pc:docMk/>
            <pc:sldMk cId="0" sldId="290"/>
            <ac:picMk id="4" creationId="{42120E30-CA26-17FF-4664-E7DF084D255A}"/>
          </ac:picMkLst>
        </pc:picChg>
      </pc:sldChg>
      <pc:sldChg chg="addSp delSp modSp mod modTransition modAnim">
        <pc:chgData name="Natasha Davies (IMH)" userId="f8d816cd-2c21-46a2-8815-9450f2bd6f78" providerId="ADAL" clId="{4383C101-9562-4D0C-8C6E-D656113FA33B}" dt="2025-11-19T10:43:48.350" v="1316"/>
        <pc:sldMkLst>
          <pc:docMk/>
          <pc:sldMk cId="2667045738" sldId="333"/>
        </pc:sldMkLst>
        <pc:picChg chg="add del mod">
          <ac:chgData name="Natasha Davies (IMH)" userId="f8d816cd-2c21-46a2-8815-9450f2bd6f78" providerId="ADAL" clId="{4383C101-9562-4D0C-8C6E-D656113FA33B}" dt="2025-11-18T16:00:12.256" v="1292"/>
          <ac:picMkLst>
            <pc:docMk/>
            <pc:sldMk cId="2667045738" sldId="333"/>
            <ac:picMk id="4" creationId="{F9D09AF8-A3AD-E80E-6585-B427D2E5A096}"/>
          </ac:picMkLst>
        </pc:picChg>
        <pc:picChg chg="add del mod ord">
          <ac:chgData name="Natasha Davies (IMH)" userId="f8d816cd-2c21-46a2-8815-9450f2bd6f78" providerId="ADAL" clId="{4383C101-9562-4D0C-8C6E-D656113FA33B}" dt="2025-11-18T16:01:15.850" v="1293"/>
          <ac:picMkLst>
            <pc:docMk/>
            <pc:sldMk cId="2667045738" sldId="333"/>
            <ac:picMk id="12" creationId="{188FB284-DBE2-2C46-B8F6-27B7132543C2}"/>
          </ac:picMkLst>
        </pc:picChg>
        <pc:picChg chg="add del mod">
          <ac:chgData name="Natasha Davies (IMH)" userId="f8d816cd-2c21-46a2-8815-9450f2bd6f78" providerId="ADAL" clId="{4383C101-9562-4D0C-8C6E-D656113FA33B}" dt="2025-11-19T10:43:48.350" v="1316"/>
          <ac:picMkLst>
            <pc:docMk/>
            <pc:sldMk cId="2667045738" sldId="333"/>
            <ac:picMk id="13" creationId="{8A959DE5-76D0-98DC-582A-16FC9D49953C}"/>
          </ac:picMkLst>
        </pc:picChg>
      </pc:sldChg>
      <pc:sldChg chg="del">
        <pc:chgData name="Natasha Davies (IMH)" userId="f8d816cd-2c21-46a2-8815-9450f2bd6f78" providerId="ADAL" clId="{4383C101-9562-4D0C-8C6E-D656113FA33B}" dt="2025-11-18T12:02:09.914" v="65" actId="2696"/>
        <pc:sldMkLst>
          <pc:docMk/>
          <pc:sldMk cId="2964669395" sldId="341"/>
        </pc:sldMkLst>
      </pc:sldChg>
      <pc:sldChg chg="addSp delSp modSp modTransition modAnim">
        <pc:chgData name="Natasha Davies (IMH)" userId="f8d816cd-2c21-46a2-8815-9450f2bd6f78" providerId="ADAL" clId="{4383C101-9562-4D0C-8C6E-D656113FA33B}" dt="2025-11-19T10:43:48.350" v="1316"/>
        <pc:sldMkLst>
          <pc:docMk/>
          <pc:sldMk cId="3981275722" sldId="410"/>
        </pc:sldMkLst>
        <pc:picChg chg="add del mod">
          <ac:chgData name="Natasha Davies (IMH)" userId="f8d816cd-2c21-46a2-8815-9450f2bd6f78" providerId="ADAL" clId="{4383C101-9562-4D0C-8C6E-D656113FA33B}" dt="2025-11-19T10:43:48.350" v="1316"/>
          <ac:picMkLst>
            <pc:docMk/>
            <pc:sldMk cId="3981275722" sldId="410"/>
            <ac:picMk id="12" creationId="{CF037EC2-477C-C5F7-7072-7BE565C5A8D2}"/>
          </ac:picMkLst>
        </pc:picChg>
      </pc:sldChg>
      <pc:sldChg chg="mod modTransition modShow">
        <pc:chgData name="Natasha Davies (IMH)" userId="f8d816cd-2c21-46a2-8815-9450f2bd6f78" providerId="ADAL" clId="{4383C101-9562-4D0C-8C6E-D656113FA33B}" dt="2025-11-19T10:44:09.422" v="1321" actId="729"/>
        <pc:sldMkLst>
          <pc:docMk/>
          <pc:sldMk cId="2472832884" sldId="411"/>
        </pc:sldMkLst>
      </pc:sldChg>
      <pc:sldChg chg="mod modTransition modShow">
        <pc:chgData name="Natasha Davies (IMH)" userId="f8d816cd-2c21-46a2-8815-9450f2bd6f78" providerId="ADAL" clId="{4383C101-9562-4D0C-8C6E-D656113FA33B}" dt="2025-11-19T10:43:50.111" v="1317" actId="729"/>
        <pc:sldMkLst>
          <pc:docMk/>
          <pc:sldMk cId="3950749282" sldId="412"/>
        </pc:sldMkLst>
      </pc:sldChg>
      <pc:sldChg chg="addSp delSp modSp modTransition modAnim">
        <pc:chgData name="Natasha Davies (IMH)" userId="f8d816cd-2c21-46a2-8815-9450f2bd6f78" providerId="ADAL" clId="{4383C101-9562-4D0C-8C6E-D656113FA33B}" dt="2025-11-19T10:43:48.350" v="1316"/>
        <pc:sldMkLst>
          <pc:docMk/>
          <pc:sldMk cId="4001815654" sldId="413"/>
        </pc:sldMkLst>
        <pc:picChg chg="add del mod">
          <ac:chgData name="Natasha Davies (IMH)" userId="f8d816cd-2c21-46a2-8815-9450f2bd6f78" providerId="ADAL" clId="{4383C101-9562-4D0C-8C6E-D656113FA33B}" dt="2025-11-19T10:43:48.350" v="1316"/>
          <ac:picMkLst>
            <pc:docMk/>
            <pc:sldMk cId="4001815654" sldId="413"/>
            <ac:picMk id="12" creationId="{3F8CE696-5DBB-E499-85E6-D589927FD715}"/>
          </ac:picMkLst>
        </pc:picChg>
      </pc:sldChg>
      <pc:sldChg chg="addSp delSp modSp mod modTransition modAnim modNotesTx">
        <pc:chgData name="Natasha Davies (IMH)" userId="f8d816cd-2c21-46a2-8815-9450f2bd6f78" providerId="ADAL" clId="{4383C101-9562-4D0C-8C6E-D656113FA33B}" dt="2025-11-19T10:45:29.461" v="1323" actId="20577"/>
        <pc:sldMkLst>
          <pc:docMk/>
          <pc:sldMk cId="2364827634" sldId="414"/>
        </pc:sldMkLst>
        <pc:picChg chg="add del mod">
          <ac:chgData name="Natasha Davies (IMH)" userId="f8d816cd-2c21-46a2-8815-9450f2bd6f78" providerId="ADAL" clId="{4383C101-9562-4D0C-8C6E-D656113FA33B}" dt="2025-11-18T15:57:32.338" v="1289"/>
          <ac:picMkLst>
            <pc:docMk/>
            <pc:sldMk cId="2364827634" sldId="414"/>
            <ac:picMk id="5" creationId="{D5C0D8F3-98B9-9AFD-BED6-72F6CB272AA4}"/>
          </ac:picMkLst>
        </pc:picChg>
        <pc:picChg chg="add del mod ord">
          <ac:chgData name="Natasha Davies (IMH)" userId="f8d816cd-2c21-46a2-8815-9450f2bd6f78" providerId="ADAL" clId="{4383C101-9562-4D0C-8C6E-D656113FA33B}" dt="2025-11-18T16:00:07.063" v="1290"/>
          <ac:picMkLst>
            <pc:docMk/>
            <pc:sldMk cId="2364827634" sldId="414"/>
            <ac:picMk id="7" creationId="{9FAAC982-FFD3-CA90-8C3F-0BC567CAF190}"/>
          </ac:picMkLst>
        </pc:picChg>
        <pc:picChg chg="add del mod">
          <ac:chgData name="Natasha Davies (IMH)" userId="f8d816cd-2c21-46a2-8815-9450f2bd6f78" providerId="ADAL" clId="{4383C101-9562-4D0C-8C6E-D656113FA33B}" dt="2025-11-19T10:43:48.350" v="1316"/>
          <ac:picMkLst>
            <pc:docMk/>
            <pc:sldMk cId="2364827634" sldId="414"/>
            <ac:picMk id="8" creationId="{B2C8CEED-5DBD-B5EF-6B72-0DAD960F3118}"/>
          </ac:picMkLst>
        </pc:picChg>
      </pc:sldChg>
      <pc:sldChg chg="addSp delSp modSp mod modTransition modAnim">
        <pc:chgData name="Natasha Davies (IMH)" userId="f8d816cd-2c21-46a2-8815-9450f2bd6f78" providerId="ADAL" clId="{4383C101-9562-4D0C-8C6E-D656113FA33B}" dt="2025-11-19T10:43:48.350" v="1316"/>
        <pc:sldMkLst>
          <pc:docMk/>
          <pc:sldMk cId="3480271961" sldId="415"/>
        </pc:sldMkLst>
        <pc:picChg chg="add del mod">
          <ac:chgData name="Natasha Davies (IMH)" userId="f8d816cd-2c21-46a2-8815-9450f2bd6f78" providerId="ADAL" clId="{4383C101-9562-4D0C-8C6E-D656113FA33B}" dt="2025-11-19T09:34:51.518" v="1297"/>
          <ac:picMkLst>
            <pc:docMk/>
            <pc:sldMk cId="3480271961" sldId="415"/>
            <ac:picMk id="4" creationId="{1854E1FF-FEE6-D40A-D941-02E25120A8B8}"/>
          </ac:picMkLst>
        </pc:picChg>
        <pc:picChg chg="add del mod ord">
          <ac:chgData name="Natasha Davies (IMH)" userId="f8d816cd-2c21-46a2-8815-9450f2bd6f78" providerId="ADAL" clId="{4383C101-9562-4D0C-8C6E-D656113FA33B}" dt="2025-11-19T09:35:34.989" v="1298"/>
          <ac:picMkLst>
            <pc:docMk/>
            <pc:sldMk cId="3480271961" sldId="415"/>
            <ac:picMk id="7" creationId="{32BA5491-F9F9-ABE3-DBC5-0B4E2B55C64B}"/>
          </ac:picMkLst>
        </pc:picChg>
        <pc:picChg chg="add del mod">
          <ac:chgData name="Natasha Davies (IMH)" userId="f8d816cd-2c21-46a2-8815-9450f2bd6f78" providerId="ADAL" clId="{4383C101-9562-4D0C-8C6E-D656113FA33B}" dt="2025-11-19T10:43:48.350" v="1316"/>
          <ac:picMkLst>
            <pc:docMk/>
            <pc:sldMk cId="3480271961" sldId="415"/>
            <ac:picMk id="8" creationId="{C75EC76F-4E3C-9644-768E-158B9E8C640E}"/>
          </ac:picMkLst>
        </pc:picChg>
      </pc:sldChg>
      <pc:sldChg chg="addSp delSp modSp mod modTransition modAnim modNotesTx">
        <pc:chgData name="Natasha Davies (IMH)" userId="f8d816cd-2c21-46a2-8815-9450f2bd6f78" providerId="ADAL" clId="{4383C101-9562-4D0C-8C6E-D656113FA33B}" dt="2025-11-19T10:46:12.549" v="1329" actId="20577"/>
        <pc:sldMkLst>
          <pc:docMk/>
          <pc:sldMk cId="2632062677" sldId="416"/>
        </pc:sldMkLst>
        <pc:picChg chg="add del mod">
          <ac:chgData name="Natasha Davies (IMH)" userId="f8d816cd-2c21-46a2-8815-9450f2bd6f78" providerId="ADAL" clId="{4383C101-9562-4D0C-8C6E-D656113FA33B}" dt="2025-11-19T09:35:50.940" v="1301"/>
          <ac:picMkLst>
            <pc:docMk/>
            <pc:sldMk cId="2632062677" sldId="416"/>
            <ac:picMk id="11" creationId="{1667AD6D-8A6C-8870-38A7-19B54A7231EA}"/>
          </ac:picMkLst>
        </pc:picChg>
        <pc:picChg chg="add del mod ord">
          <ac:chgData name="Natasha Davies (IMH)" userId="f8d816cd-2c21-46a2-8815-9450f2bd6f78" providerId="ADAL" clId="{4383C101-9562-4D0C-8C6E-D656113FA33B}" dt="2025-11-19T09:37:10.899" v="1302"/>
          <ac:picMkLst>
            <pc:docMk/>
            <pc:sldMk cId="2632062677" sldId="416"/>
            <ac:picMk id="14" creationId="{45CF22AF-DDFB-1C0F-CFEB-18FCE5EAEAE7}"/>
          </ac:picMkLst>
        </pc:picChg>
        <pc:picChg chg="add del mod">
          <ac:chgData name="Natasha Davies (IMH)" userId="f8d816cd-2c21-46a2-8815-9450f2bd6f78" providerId="ADAL" clId="{4383C101-9562-4D0C-8C6E-D656113FA33B}" dt="2025-11-19T10:43:48.350" v="1316"/>
          <ac:picMkLst>
            <pc:docMk/>
            <pc:sldMk cId="2632062677" sldId="416"/>
            <ac:picMk id="15" creationId="{563C2974-DCB5-DD7D-CED8-F8D3040E0015}"/>
          </ac:picMkLst>
        </pc:picChg>
      </pc:sldChg>
      <pc:sldChg chg="addSp delSp modSp mod modTransition modAnim">
        <pc:chgData name="Natasha Davies (IMH)" userId="f8d816cd-2c21-46a2-8815-9450f2bd6f78" providerId="ADAL" clId="{4383C101-9562-4D0C-8C6E-D656113FA33B}" dt="2025-11-19T10:43:48.350" v="1316"/>
        <pc:sldMkLst>
          <pc:docMk/>
          <pc:sldMk cId="1080848641" sldId="417"/>
        </pc:sldMkLst>
        <pc:spChg chg="mod">
          <ac:chgData name="Natasha Davies (IMH)" userId="f8d816cd-2c21-46a2-8815-9450f2bd6f78" providerId="ADAL" clId="{4383C101-9562-4D0C-8C6E-D656113FA33B}" dt="2025-11-18T14:52:30.347" v="971" actId="20577"/>
          <ac:spMkLst>
            <pc:docMk/>
            <pc:sldMk cId="1080848641" sldId="417"/>
            <ac:spMk id="3" creationId="{BAA376ED-7162-49DA-ACF9-4C167F8D0726}"/>
          </ac:spMkLst>
        </pc:spChg>
        <pc:picChg chg="add del mod">
          <ac:chgData name="Natasha Davies (IMH)" userId="f8d816cd-2c21-46a2-8815-9450f2bd6f78" providerId="ADAL" clId="{4383C101-9562-4D0C-8C6E-D656113FA33B}" dt="2025-11-19T10:43:48.350" v="1316"/>
          <ac:picMkLst>
            <pc:docMk/>
            <pc:sldMk cId="1080848641" sldId="417"/>
            <ac:picMk id="7" creationId="{3EBB8F88-FB32-65F3-2F20-F5A371B1AA49}"/>
          </ac:picMkLst>
        </pc:picChg>
      </pc:sldChg>
      <pc:sldChg chg="del">
        <pc:chgData name="Natasha Davies (IMH)" userId="f8d816cd-2c21-46a2-8815-9450f2bd6f78" providerId="ADAL" clId="{4383C101-9562-4D0C-8C6E-D656113FA33B}" dt="2025-11-18T12:02:18.913" v="66" actId="2696"/>
        <pc:sldMkLst>
          <pc:docMk/>
          <pc:sldMk cId="1977654909" sldId="418"/>
        </pc:sldMkLst>
      </pc:sldChg>
      <pc:sldChg chg="addSp delSp modSp modTransition modAnim">
        <pc:chgData name="Natasha Davies (IMH)" userId="f8d816cd-2c21-46a2-8815-9450f2bd6f78" providerId="ADAL" clId="{4383C101-9562-4D0C-8C6E-D656113FA33B}" dt="2025-11-19T10:43:48.350" v="1316"/>
        <pc:sldMkLst>
          <pc:docMk/>
          <pc:sldMk cId="3307898796" sldId="419"/>
        </pc:sldMkLst>
        <pc:picChg chg="add del mod">
          <ac:chgData name="Natasha Davies (IMH)" userId="f8d816cd-2c21-46a2-8815-9450f2bd6f78" providerId="ADAL" clId="{4383C101-9562-4D0C-8C6E-D656113FA33B}" dt="2025-11-19T10:43:48.350" v="1316"/>
          <ac:picMkLst>
            <pc:docMk/>
            <pc:sldMk cId="3307898796" sldId="419"/>
            <ac:picMk id="9" creationId="{85317355-FB85-8F98-112B-98501CE4B960}"/>
          </ac:picMkLst>
        </pc:picChg>
      </pc:sldChg>
      <pc:sldChg chg="addSp delSp modSp modTransition modAnim modNotesTx">
        <pc:chgData name="Natasha Davies (IMH)" userId="f8d816cd-2c21-46a2-8815-9450f2bd6f78" providerId="ADAL" clId="{4383C101-9562-4D0C-8C6E-D656113FA33B}" dt="2025-11-19T10:43:48.350" v="1316"/>
        <pc:sldMkLst>
          <pc:docMk/>
          <pc:sldMk cId="3356288932" sldId="420"/>
        </pc:sldMkLst>
        <pc:picChg chg="add del mod">
          <ac:chgData name="Natasha Davies (IMH)" userId="f8d816cd-2c21-46a2-8815-9450f2bd6f78" providerId="ADAL" clId="{4383C101-9562-4D0C-8C6E-D656113FA33B}" dt="2025-11-19T10:43:48.350" v="1316"/>
          <ac:picMkLst>
            <pc:docMk/>
            <pc:sldMk cId="3356288932" sldId="420"/>
            <ac:picMk id="7" creationId="{A354397C-2DC6-760A-9486-207788542D04}"/>
          </ac:picMkLst>
        </pc:picChg>
      </pc:sldChg>
      <pc:sldChg chg="addSp delSp modSp modTransition modAnim modNotesTx">
        <pc:chgData name="Natasha Davies (IMH)" userId="f8d816cd-2c21-46a2-8815-9450f2bd6f78" providerId="ADAL" clId="{4383C101-9562-4D0C-8C6E-D656113FA33B}" dt="2025-11-19T10:43:58.302" v="1320" actId="20577"/>
        <pc:sldMkLst>
          <pc:docMk/>
          <pc:sldMk cId="1928938926" sldId="421"/>
        </pc:sldMkLst>
        <pc:picChg chg="add del mod">
          <ac:chgData name="Natasha Davies (IMH)" userId="f8d816cd-2c21-46a2-8815-9450f2bd6f78" providerId="ADAL" clId="{4383C101-9562-4D0C-8C6E-D656113FA33B}" dt="2025-11-19T10:43:48.350" v="1316"/>
          <ac:picMkLst>
            <pc:docMk/>
            <pc:sldMk cId="1928938926" sldId="421"/>
            <ac:picMk id="6" creationId="{98CF033B-1E35-5164-289C-8A4A34415BE7}"/>
          </ac:picMkLst>
        </pc:picChg>
      </pc:sldChg>
      <pc:sldChg chg="addSp delSp modSp modTransition modAnim">
        <pc:chgData name="Natasha Davies (IMH)" userId="f8d816cd-2c21-46a2-8815-9450f2bd6f78" providerId="ADAL" clId="{4383C101-9562-4D0C-8C6E-D656113FA33B}" dt="2025-11-19T10:43:48.350" v="1316"/>
        <pc:sldMkLst>
          <pc:docMk/>
          <pc:sldMk cId="2817831465" sldId="422"/>
        </pc:sldMkLst>
        <pc:picChg chg="add del mod">
          <ac:chgData name="Natasha Davies (IMH)" userId="f8d816cd-2c21-46a2-8815-9450f2bd6f78" providerId="ADAL" clId="{4383C101-9562-4D0C-8C6E-D656113FA33B}" dt="2025-11-19T10:43:48.350" v="1316"/>
          <ac:picMkLst>
            <pc:docMk/>
            <pc:sldMk cId="2817831465" sldId="422"/>
            <ac:picMk id="5" creationId="{F070AF19-6C90-3FCA-00B1-2A78C4387BD8}"/>
          </ac:picMkLst>
        </pc:picChg>
      </pc:sldChg>
      <pc:sldChg chg="addSp delSp modSp modTransition modAnim">
        <pc:chgData name="Natasha Davies (IMH)" userId="f8d816cd-2c21-46a2-8815-9450f2bd6f78" providerId="ADAL" clId="{4383C101-9562-4D0C-8C6E-D656113FA33B}" dt="2025-11-19T10:43:48.350" v="1316"/>
        <pc:sldMkLst>
          <pc:docMk/>
          <pc:sldMk cId="1984623924" sldId="423"/>
        </pc:sldMkLst>
        <pc:picChg chg="add del mod">
          <ac:chgData name="Natasha Davies (IMH)" userId="f8d816cd-2c21-46a2-8815-9450f2bd6f78" providerId="ADAL" clId="{4383C101-9562-4D0C-8C6E-D656113FA33B}" dt="2025-11-19T10:43:48.350" v="1316"/>
          <ac:picMkLst>
            <pc:docMk/>
            <pc:sldMk cId="1984623924" sldId="423"/>
            <ac:picMk id="7" creationId="{2882A559-C6A0-990E-A9D2-C7640E978FF1}"/>
          </ac:picMkLst>
        </pc:picChg>
      </pc:sldChg>
      <pc:sldChg chg="addSp delSp modSp modTransition modAnim">
        <pc:chgData name="Natasha Davies (IMH)" userId="f8d816cd-2c21-46a2-8815-9450f2bd6f78" providerId="ADAL" clId="{4383C101-9562-4D0C-8C6E-D656113FA33B}" dt="2025-11-19T10:43:48.350" v="1316"/>
        <pc:sldMkLst>
          <pc:docMk/>
          <pc:sldMk cId="3199477705" sldId="424"/>
        </pc:sldMkLst>
        <pc:picChg chg="add del mod">
          <ac:chgData name="Natasha Davies (IMH)" userId="f8d816cd-2c21-46a2-8815-9450f2bd6f78" providerId="ADAL" clId="{4383C101-9562-4D0C-8C6E-D656113FA33B}" dt="2025-11-19T10:43:48.350" v="1316"/>
          <ac:picMkLst>
            <pc:docMk/>
            <pc:sldMk cId="3199477705" sldId="424"/>
            <ac:picMk id="6" creationId="{1ABEC679-2FFF-0C08-498E-C5455958E1F7}"/>
          </ac:picMkLst>
        </pc:picChg>
      </pc:sldChg>
      <pc:sldChg chg="addSp delSp modSp mod modTransition modAnim modNotesTx">
        <pc:chgData name="Natasha Davies (IMH)" userId="f8d816cd-2c21-46a2-8815-9450f2bd6f78" providerId="ADAL" clId="{4383C101-9562-4D0C-8C6E-D656113FA33B}" dt="2025-11-19T10:45:45.976" v="1324" actId="20577"/>
        <pc:sldMkLst>
          <pc:docMk/>
          <pc:sldMk cId="1441610010" sldId="425"/>
        </pc:sldMkLst>
        <pc:spChg chg="mod">
          <ac:chgData name="Natasha Davies (IMH)" userId="f8d816cd-2c21-46a2-8815-9450f2bd6f78" providerId="ADAL" clId="{4383C101-9562-4D0C-8C6E-D656113FA33B}" dt="2025-11-18T14:57:45.493" v="1099" actId="20577"/>
          <ac:spMkLst>
            <pc:docMk/>
            <pc:sldMk cId="1441610010" sldId="425"/>
            <ac:spMk id="3" creationId="{00000000-0000-0000-0000-000000000000}"/>
          </ac:spMkLst>
        </pc:spChg>
        <pc:picChg chg="add del mod">
          <ac:chgData name="Natasha Davies (IMH)" userId="f8d816cd-2c21-46a2-8815-9450f2bd6f78" providerId="ADAL" clId="{4383C101-9562-4D0C-8C6E-D656113FA33B}" dt="2025-11-19T10:43:48.350" v="1316"/>
          <ac:picMkLst>
            <pc:docMk/>
            <pc:sldMk cId="1441610010" sldId="425"/>
            <ac:picMk id="6" creationId="{BD0CF85F-7FC4-81A0-7510-4C27CBDFA7B3}"/>
          </ac:picMkLst>
        </pc:picChg>
      </pc:sldChg>
      <pc:sldChg chg="addSp delSp modSp modTransition modAnim modNotesTx">
        <pc:chgData name="Natasha Davies (IMH)" userId="f8d816cd-2c21-46a2-8815-9450f2bd6f78" providerId="ADAL" clId="{4383C101-9562-4D0C-8C6E-D656113FA33B}" dt="2025-11-19T10:45:50.301" v="1325" actId="20577"/>
        <pc:sldMkLst>
          <pc:docMk/>
          <pc:sldMk cId="3661933454" sldId="426"/>
        </pc:sldMkLst>
        <pc:picChg chg="add del mod">
          <ac:chgData name="Natasha Davies (IMH)" userId="f8d816cd-2c21-46a2-8815-9450f2bd6f78" providerId="ADAL" clId="{4383C101-9562-4D0C-8C6E-D656113FA33B}" dt="2025-11-19T10:43:48.350" v="1316"/>
          <ac:picMkLst>
            <pc:docMk/>
            <pc:sldMk cId="3661933454" sldId="426"/>
            <ac:picMk id="6" creationId="{708784A5-F85E-5683-6B46-52DD2EA2E67F}"/>
          </ac:picMkLst>
        </pc:picChg>
      </pc:sldChg>
      <pc:sldChg chg="addSp delSp modSp mod modTransition modAnim modNotesTx">
        <pc:chgData name="Natasha Davies (IMH)" userId="f8d816cd-2c21-46a2-8815-9450f2bd6f78" providerId="ADAL" clId="{4383C101-9562-4D0C-8C6E-D656113FA33B}" dt="2025-11-19T10:45:58.241" v="1327" actId="20577"/>
        <pc:sldMkLst>
          <pc:docMk/>
          <pc:sldMk cId="3499377900" sldId="427"/>
        </pc:sldMkLst>
        <pc:spChg chg="mod">
          <ac:chgData name="Natasha Davies (IMH)" userId="f8d816cd-2c21-46a2-8815-9450f2bd6f78" providerId="ADAL" clId="{4383C101-9562-4D0C-8C6E-D656113FA33B}" dt="2025-11-18T11:58:51.137" v="0" actId="20577"/>
          <ac:spMkLst>
            <pc:docMk/>
            <pc:sldMk cId="3499377900" sldId="427"/>
            <ac:spMk id="2" creationId="{00000000-0000-0000-0000-000000000000}"/>
          </ac:spMkLst>
        </pc:spChg>
        <pc:spChg chg="mod">
          <ac:chgData name="Natasha Davies (IMH)" userId="f8d816cd-2c21-46a2-8815-9450f2bd6f78" providerId="ADAL" clId="{4383C101-9562-4D0C-8C6E-D656113FA33B}" dt="2025-11-18T12:00:06.993" v="59" actId="20577"/>
          <ac:spMkLst>
            <pc:docMk/>
            <pc:sldMk cId="3499377900" sldId="427"/>
            <ac:spMk id="3" creationId="{00000000-0000-0000-0000-000000000000}"/>
          </ac:spMkLst>
        </pc:spChg>
        <pc:picChg chg="add del mod">
          <ac:chgData name="Natasha Davies (IMH)" userId="f8d816cd-2c21-46a2-8815-9450f2bd6f78" providerId="ADAL" clId="{4383C101-9562-4D0C-8C6E-D656113FA33B}" dt="2025-11-19T10:43:48.350" v="1316"/>
          <ac:picMkLst>
            <pc:docMk/>
            <pc:sldMk cId="3499377900" sldId="427"/>
            <ac:picMk id="6" creationId="{D6F030A3-2521-353E-5282-7C9609EF02A3}"/>
          </ac:picMkLst>
        </pc:picChg>
      </pc:sldChg>
      <pc:sldChg chg="addSp delSp modSp modTransition modAnim">
        <pc:chgData name="Natasha Davies (IMH)" userId="f8d816cd-2c21-46a2-8815-9450f2bd6f78" providerId="ADAL" clId="{4383C101-9562-4D0C-8C6E-D656113FA33B}" dt="2025-11-19T10:43:48.350" v="1316"/>
        <pc:sldMkLst>
          <pc:docMk/>
          <pc:sldMk cId="1236789302" sldId="428"/>
        </pc:sldMkLst>
        <pc:picChg chg="add del mod">
          <ac:chgData name="Natasha Davies (IMH)" userId="f8d816cd-2c21-46a2-8815-9450f2bd6f78" providerId="ADAL" clId="{4383C101-9562-4D0C-8C6E-D656113FA33B}" dt="2025-11-19T10:43:48.350" v="1316"/>
          <ac:picMkLst>
            <pc:docMk/>
            <pc:sldMk cId="1236789302" sldId="428"/>
            <ac:picMk id="18" creationId="{AEF647AC-06DA-EB20-8F34-BE11461C4371}"/>
          </ac:picMkLst>
        </pc:picChg>
      </pc:sldChg>
      <pc:sldMasterChg chg="delSldLayout">
        <pc:chgData name="Natasha Davies (IMH)" userId="f8d816cd-2c21-46a2-8815-9450f2bd6f78" providerId="ADAL" clId="{4383C101-9562-4D0C-8C6E-D656113FA33B}" dt="2025-11-18T12:01:23.923" v="64" actId="2696"/>
        <pc:sldMasterMkLst>
          <pc:docMk/>
          <pc:sldMasterMk cId="1384196811" sldId="2147483658"/>
        </pc:sldMasterMkLst>
        <pc:sldLayoutChg chg="del">
          <pc:chgData name="Natasha Davies (IMH)" userId="f8d816cd-2c21-46a2-8815-9450f2bd6f78" providerId="ADAL" clId="{4383C101-9562-4D0C-8C6E-D656113FA33B}" dt="2025-11-18T12:01:23.923" v="64" actId="2696"/>
          <pc:sldLayoutMkLst>
            <pc:docMk/>
            <pc:sldMasterMk cId="1384196811" sldId="2147483658"/>
            <pc:sldLayoutMk cId="963110337" sldId="214748371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CAF723-A8D1-4D15-B44B-DA0A804D4E54}" type="datetimeFigureOut">
              <a:rPr lang="en-GB" smtClean="0"/>
              <a:t>19/11/2025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A60F7E-B66B-4B44-80A3-58748037EC67}" type="slidenum">
              <a:rPr lang="en-GB" smtClean="0"/>
              <a:t>‹#›</a:t>
            </a:fld>
            <a:endParaRPr lang="en-GB"/>
          </a:p>
        </p:txBody>
      </p:sp>
    </p:spTree>
    <p:extLst>
      <p:ext uri="{BB962C8B-B14F-4D97-AF65-F5344CB8AC3E}">
        <p14:creationId xmlns:p14="http://schemas.microsoft.com/office/powerpoint/2010/main" val="6212797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A60F7E-B66B-4B44-80A3-58748037EC67}" type="slidenum">
              <a:rPr lang="en-GB" smtClean="0"/>
              <a:t>1</a:t>
            </a:fld>
            <a:endParaRPr lang="en-GB"/>
          </a:p>
        </p:txBody>
      </p:sp>
    </p:spTree>
    <p:extLst>
      <p:ext uri="{BB962C8B-B14F-4D97-AF65-F5344CB8AC3E}">
        <p14:creationId xmlns:p14="http://schemas.microsoft.com/office/powerpoint/2010/main" val="40104322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A60F7E-B66B-4B44-80A3-58748037EC67}" type="slidenum">
              <a:rPr lang="en-GB" smtClean="0"/>
              <a:t>2</a:t>
            </a:fld>
            <a:endParaRPr lang="en-GB"/>
          </a:p>
        </p:txBody>
      </p:sp>
    </p:spTree>
    <p:extLst>
      <p:ext uri="{BB962C8B-B14F-4D97-AF65-F5344CB8AC3E}">
        <p14:creationId xmlns:p14="http://schemas.microsoft.com/office/powerpoint/2010/main" val="12549672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 2011 ActionAid report noted that approximately 25% of FTSE 100 companies had subsidiaries in tax havens, rising to 98% under a broader definition.</a:t>
            </a:r>
          </a:p>
          <a:p>
            <a:endParaRPr lang="en-GB" dirty="0"/>
          </a:p>
        </p:txBody>
      </p:sp>
      <p:sp>
        <p:nvSpPr>
          <p:cNvPr id="4" name="Slide Number Placeholder 3"/>
          <p:cNvSpPr>
            <a:spLocks noGrp="1"/>
          </p:cNvSpPr>
          <p:nvPr>
            <p:ph type="sldNum" sz="quarter" idx="5"/>
          </p:nvPr>
        </p:nvSpPr>
        <p:spPr/>
        <p:txBody>
          <a:bodyPr/>
          <a:lstStyle/>
          <a:p>
            <a:fld id="{1FA60F7E-B66B-4B44-80A3-58748037EC67}" type="slidenum">
              <a:rPr lang="en-GB" smtClean="0"/>
              <a:t>4</a:t>
            </a:fld>
            <a:endParaRPr lang="en-GB"/>
          </a:p>
        </p:txBody>
      </p:sp>
    </p:spTree>
    <p:extLst>
      <p:ext uri="{BB962C8B-B14F-4D97-AF65-F5344CB8AC3E}">
        <p14:creationId xmlns:p14="http://schemas.microsoft.com/office/powerpoint/2010/main" val="10650162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A60F7E-B66B-4B44-80A3-58748037EC67}" type="slidenum">
              <a:rPr lang="en-GB" smtClean="0"/>
              <a:t>7</a:t>
            </a:fld>
            <a:endParaRPr lang="en-GB"/>
          </a:p>
        </p:txBody>
      </p:sp>
    </p:spTree>
    <p:extLst>
      <p:ext uri="{BB962C8B-B14F-4D97-AF65-F5344CB8AC3E}">
        <p14:creationId xmlns:p14="http://schemas.microsoft.com/office/powerpoint/2010/main" val="19654832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A60F7E-B66B-4B44-80A3-58748037EC67}" type="slidenum">
              <a:rPr lang="en-GB" smtClean="0"/>
              <a:t>8</a:t>
            </a:fld>
            <a:endParaRPr lang="en-GB"/>
          </a:p>
        </p:txBody>
      </p:sp>
    </p:spTree>
    <p:extLst>
      <p:ext uri="{BB962C8B-B14F-4D97-AF65-F5344CB8AC3E}">
        <p14:creationId xmlns:p14="http://schemas.microsoft.com/office/powerpoint/2010/main" val="42910979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topic of ends versus means stating that the society could said to sanction killing because it allows cars to drive on the road, i.e. if there were no cars then there would be no road deaths. This is a major killer in the western world and growing significantly in the developing economies. WHY? Because the benefit of the car outweighs the costs.</a:t>
            </a:r>
            <a:endParaRPr lang="en-US" dirty="0"/>
          </a:p>
        </p:txBody>
      </p:sp>
      <p:sp>
        <p:nvSpPr>
          <p:cNvPr id="4" name="Slide Number Placeholder 3"/>
          <p:cNvSpPr>
            <a:spLocks noGrp="1"/>
          </p:cNvSpPr>
          <p:nvPr>
            <p:ph type="sldNum" sz="quarter" idx="10"/>
          </p:nvPr>
        </p:nvSpPr>
        <p:spPr/>
        <p:txBody>
          <a:bodyPr/>
          <a:lstStyle/>
          <a:p>
            <a:fld id="{6F4C9C91-0129-45FF-B6FF-7752A2249131}" type="slidenum">
              <a:rPr lang="en-US" smtClean="0"/>
              <a:pPr/>
              <a:t>9</a:t>
            </a:fld>
            <a:endParaRPr lang="en-US"/>
          </a:p>
        </p:txBody>
      </p:sp>
    </p:spTree>
    <p:extLst>
      <p:ext uri="{BB962C8B-B14F-4D97-AF65-F5344CB8AC3E}">
        <p14:creationId xmlns:p14="http://schemas.microsoft.com/office/powerpoint/2010/main" val="22316139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6F4C9C91-0129-45FF-B6FF-7752A2249131}" type="slidenum">
              <a:rPr lang="en-US" smtClean="0"/>
              <a:pPr/>
              <a:t>11</a:t>
            </a:fld>
            <a:endParaRPr lang="en-US"/>
          </a:p>
        </p:txBody>
      </p:sp>
    </p:spTree>
    <p:extLst>
      <p:ext uri="{BB962C8B-B14F-4D97-AF65-F5344CB8AC3E}">
        <p14:creationId xmlns:p14="http://schemas.microsoft.com/office/powerpoint/2010/main" val="8990986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14</a:t>
            </a:fld>
            <a:endParaRPr lang="en-GB"/>
          </a:p>
        </p:txBody>
      </p:sp>
    </p:spTree>
    <p:extLst>
      <p:ext uri="{BB962C8B-B14F-4D97-AF65-F5344CB8AC3E}">
        <p14:creationId xmlns:p14="http://schemas.microsoft.com/office/powerpoint/2010/main" val="458761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15</a:t>
            </a:fld>
            <a:endParaRPr lang="en-GB"/>
          </a:p>
        </p:txBody>
      </p:sp>
    </p:spTree>
    <p:extLst>
      <p:ext uri="{BB962C8B-B14F-4D97-AF65-F5344CB8AC3E}">
        <p14:creationId xmlns:p14="http://schemas.microsoft.com/office/powerpoint/2010/main" val="23982643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922B5C6E-810B-4D0A-ACB8-6711C1D8FCCB}"/>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1AC0F020-A95A-40B8-805D-C62BE8FE6120}" type="slidenum">
              <a:rPr lang="en-US" altLang="en-US" sz="1200"/>
              <a:pPr algn="r" eaLnBrk="1" hangingPunct="1"/>
              <a:t>16</a:t>
            </a:fld>
            <a:endParaRPr lang="en-US" altLang="en-US" sz="1200"/>
          </a:p>
        </p:txBody>
      </p:sp>
      <p:sp>
        <p:nvSpPr>
          <p:cNvPr id="52227" name="Rectangle 2">
            <a:extLst>
              <a:ext uri="{FF2B5EF4-FFF2-40B4-BE49-F238E27FC236}">
                <a16:creationId xmlns:a16="http://schemas.microsoft.com/office/drawing/2014/main" id="{A7B356C7-DC8E-4346-B6A6-83A71652DF86}"/>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id="{AC373B00-9837-45C2-883E-157FDF70B7D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25322317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400"/>
              </a:spcAft>
            </a:pPr>
            <a:r>
              <a:rPr lang="en-GB" sz="1800" dirty="0">
                <a:effectLst/>
                <a:latin typeface="Arial" panose="020B0604020202020204" pitchFamily="34" charset="0"/>
                <a:ea typeface="Times New Roman" panose="02020603050405020304" pitchFamily="18" charset="0"/>
              </a:rPr>
              <a:t>Ethical dilemmas in three scenarios</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Each scenario has no obvious right answer – that is why they are dilemmas! It follows that the solutions are not the only possible ones. What is important is to identify the key issues rather than to produce perfect solutions.</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17</a:t>
            </a:fld>
            <a:endParaRPr lang="en-GB"/>
          </a:p>
        </p:txBody>
      </p:sp>
    </p:spTree>
    <p:extLst>
      <p:ext uri="{BB962C8B-B14F-4D97-AF65-F5344CB8AC3E}">
        <p14:creationId xmlns:p14="http://schemas.microsoft.com/office/powerpoint/2010/main" val="13573278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A60F7E-B66B-4B44-80A3-58748037EC67}" type="slidenum">
              <a:rPr lang="en-GB" smtClean="0"/>
              <a:t>18</a:t>
            </a:fld>
            <a:endParaRPr lang="en-GB"/>
          </a:p>
        </p:txBody>
      </p:sp>
    </p:spTree>
    <p:extLst>
      <p:ext uri="{BB962C8B-B14F-4D97-AF65-F5344CB8AC3E}">
        <p14:creationId xmlns:p14="http://schemas.microsoft.com/office/powerpoint/2010/main" val="7631046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A60F7E-B66B-4B44-80A3-58748037EC67}" type="slidenum">
              <a:rPr lang="en-GB" smtClean="0"/>
              <a:t>23</a:t>
            </a:fld>
            <a:endParaRPr lang="en-GB"/>
          </a:p>
        </p:txBody>
      </p:sp>
    </p:spTree>
    <p:extLst>
      <p:ext uri="{BB962C8B-B14F-4D97-AF65-F5344CB8AC3E}">
        <p14:creationId xmlns:p14="http://schemas.microsoft.com/office/powerpoint/2010/main" val="3702015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4C9C91-0129-45FF-B6FF-7752A2249131}" type="slidenum">
              <a:rPr lang="en-US" smtClean="0"/>
              <a:pPr/>
              <a:t>24</a:t>
            </a:fld>
            <a:endParaRPr lang="en-US"/>
          </a:p>
        </p:txBody>
      </p:sp>
    </p:spTree>
    <p:extLst>
      <p:ext uri="{BB962C8B-B14F-4D97-AF65-F5344CB8AC3E}">
        <p14:creationId xmlns:p14="http://schemas.microsoft.com/office/powerpoint/2010/main" val="16963721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4C9C91-0129-45FF-B6FF-7752A2249131}" type="slidenum">
              <a:rPr lang="en-US" smtClean="0"/>
              <a:pPr/>
              <a:t>25</a:t>
            </a:fld>
            <a:endParaRPr lang="en-US"/>
          </a:p>
        </p:txBody>
      </p:sp>
    </p:spTree>
    <p:extLst>
      <p:ext uri="{BB962C8B-B14F-4D97-AF65-F5344CB8AC3E}">
        <p14:creationId xmlns:p14="http://schemas.microsoft.com/office/powerpoint/2010/main" val="22824852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4C9C91-0129-45FF-B6FF-7752A2249131}" type="slidenum">
              <a:rPr lang="en-US" smtClean="0"/>
              <a:pPr/>
              <a:t>26</a:t>
            </a:fld>
            <a:endParaRPr lang="en-US"/>
          </a:p>
        </p:txBody>
      </p:sp>
    </p:spTree>
    <p:extLst>
      <p:ext uri="{BB962C8B-B14F-4D97-AF65-F5344CB8AC3E}">
        <p14:creationId xmlns:p14="http://schemas.microsoft.com/office/powerpoint/2010/main" val="12482684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30</a:t>
            </a:fld>
            <a:endParaRPr lang="en-GB"/>
          </a:p>
        </p:txBody>
      </p:sp>
    </p:spTree>
    <p:extLst>
      <p:ext uri="{BB962C8B-B14F-4D97-AF65-F5344CB8AC3E}">
        <p14:creationId xmlns:p14="http://schemas.microsoft.com/office/powerpoint/2010/main" val="7033801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31</a:t>
            </a:fld>
            <a:endParaRPr lang="en-GB"/>
          </a:p>
        </p:txBody>
      </p:sp>
    </p:spTree>
    <p:extLst>
      <p:ext uri="{BB962C8B-B14F-4D97-AF65-F5344CB8AC3E}">
        <p14:creationId xmlns:p14="http://schemas.microsoft.com/office/powerpoint/2010/main" val="40783279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42ED08-B70A-4EE9-BEFD-CC016481FB63}" type="slidenum">
              <a:rPr lang="en-GB" smtClean="0"/>
              <a:t>32</a:t>
            </a:fld>
            <a:endParaRPr lang="en-GB"/>
          </a:p>
        </p:txBody>
      </p:sp>
    </p:spTree>
    <p:extLst>
      <p:ext uri="{BB962C8B-B14F-4D97-AF65-F5344CB8AC3E}">
        <p14:creationId xmlns:p14="http://schemas.microsoft.com/office/powerpoint/2010/main" val="15260722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34</a:t>
            </a:fld>
            <a:endParaRPr lang="en-GB"/>
          </a:p>
        </p:txBody>
      </p:sp>
    </p:spTree>
    <p:extLst>
      <p:ext uri="{BB962C8B-B14F-4D97-AF65-F5344CB8AC3E}">
        <p14:creationId xmlns:p14="http://schemas.microsoft.com/office/powerpoint/2010/main" val="34535704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A60F7E-B66B-4B44-80A3-58748037EC67}" type="slidenum">
              <a:rPr lang="en-GB" smtClean="0"/>
              <a:t>37</a:t>
            </a:fld>
            <a:endParaRPr lang="en-GB"/>
          </a:p>
        </p:txBody>
      </p:sp>
    </p:spTree>
    <p:extLst>
      <p:ext uri="{BB962C8B-B14F-4D97-AF65-F5344CB8AC3E}">
        <p14:creationId xmlns:p14="http://schemas.microsoft.com/office/powerpoint/2010/main" val="27079182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19/11/2025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068959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19/11/2025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43608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892162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A7BC3FFF-66EB-885D-58D0-EECF7D724119}"/>
              </a:ext>
            </a:extLst>
          </p:cNvPr>
          <p:cNvSpPr>
            <a:spLocks noGrp="1"/>
          </p:cNvSpPr>
          <p:nvPr>
            <p:ph type="dt" sz="half" idx="10"/>
          </p:nvPr>
        </p:nvSpPr>
        <p:spPr/>
        <p:txBody>
          <a:bodyPr/>
          <a:lstStyle>
            <a:lvl1pPr>
              <a:defRPr/>
            </a:lvl1pPr>
          </a:lstStyle>
          <a:p>
            <a:pPr>
              <a:defRPr/>
            </a:pPr>
            <a:fld id="{71A676C7-071B-47B3-A13B-1F358820C1C8}" type="datetimeFigureOut">
              <a:rPr lang="en-GB"/>
              <a:pPr>
                <a:defRPr/>
              </a:pPr>
              <a:t>19/11/2025</a:t>
            </a:fld>
            <a:endParaRPr lang="en-GB"/>
          </a:p>
        </p:txBody>
      </p:sp>
      <p:sp>
        <p:nvSpPr>
          <p:cNvPr id="4" name="Footer Placeholder 4">
            <a:extLst>
              <a:ext uri="{FF2B5EF4-FFF2-40B4-BE49-F238E27FC236}">
                <a16:creationId xmlns:a16="http://schemas.microsoft.com/office/drawing/2014/main" id="{7232733F-FCA2-B0D0-9400-118512700768}"/>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684D10D4-1CF7-D739-3C85-76ED8B4EEDF9}"/>
              </a:ext>
            </a:extLst>
          </p:cNvPr>
          <p:cNvSpPr>
            <a:spLocks noGrp="1"/>
          </p:cNvSpPr>
          <p:nvPr>
            <p:ph type="sldNum" sz="quarter" idx="12"/>
          </p:nvPr>
        </p:nvSpPr>
        <p:spPr/>
        <p:txBody>
          <a:bodyPr/>
          <a:lstStyle>
            <a:lvl1pPr>
              <a:defRPr/>
            </a:lvl1pPr>
          </a:lstStyle>
          <a:p>
            <a:fld id="{11FDAC15-78B6-462E-A715-54F2C8A788F2}" type="slidenum">
              <a:rPr lang="en-GB" altLang="en-US"/>
              <a:pPr/>
              <a:t>‹#›</a:t>
            </a:fld>
            <a:endParaRPr lang="en-GB" altLang="en-US"/>
          </a:p>
        </p:txBody>
      </p:sp>
    </p:spTree>
    <p:extLst>
      <p:ext uri="{BB962C8B-B14F-4D97-AF65-F5344CB8AC3E}">
        <p14:creationId xmlns:p14="http://schemas.microsoft.com/office/powerpoint/2010/main" val="4160401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10" Type="http://schemas.openxmlformats.org/officeDocument/2006/relationships/image" Target="../media/image4.png"/><Relationship Id="rId4" Type="http://schemas.openxmlformats.org/officeDocument/2006/relationships/slideLayout" Target="../slideLayouts/slideLayout7.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11/19/2025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 id="2147483709" r:id="rId6"/>
    <p:sldLayoutId id="2147483710" r:id="rId7"/>
    <p:sldLayoutId id="214748371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3" Type="http://schemas.openxmlformats.org/officeDocument/2006/relationships/hyperlink" Target="https://www.cipd.org/uk/knowledge/factsheets/corporate-governance-factsheet/#useful-contacts-and-further-reading" TargetMode="External"/><Relationship Id="rId2" Type="http://schemas.openxmlformats.org/officeDocument/2006/relationships/notesSlide" Target="../notesSlides/notesSlide21.xml"/><Relationship Id="rId1" Type="http://schemas.openxmlformats.org/officeDocument/2006/relationships/slideLayout" Target="../slideLayouts/slideLayout4.xml"/><Relationship Id="rId6" Type="http://schemas.openxmlformats.org/officeDocument/2006/relationships/hyperlink" Target="https://www.icaew.com/technical/corporate-governance/principles/principles-articles/does-corporate-governance-matter" TargetMode="External"/><Relationship Id="rId5" Type="http://schemas.openxmlformats.org/officeDocument/2006/relationships/hyperlink" Target="https://www.linkedin.com/pulse/enron-how-arthur-andersens-contributory-negligence-led-idowu/" TargetMode="External"/><Relationship Id="rId4" Type="http://schemas.openxmlformats.org/officeDocument/2006/relationships/hyperlink" Target="https://www.frc.org.uk/library/standards-codes-policy/corporate-governance/uk-corporate-governance-co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FAA5C2-6928-8945-9E39-C263799EF271}"/>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lgn="ctr">
              <a:buNone/>
            </a:pPr>
            <a:r>
              <a:rPr lang="en-US" sz="4000" dirty="0"/>
              <a:t>Corporate Social responsibility </a:t>
            </a:r>
          </a:p>
          <a:p>
            <a:endParaRPr lang="en-US" sz="2000" dirty="0"/>
          </a:p>
        </p:txBody>
      </p:sp>
      <p:pic>
        <p:nvPicPr>
          <p:cNvPr id="15" name="Picture 14" descr="Colorful carved figures of humans">
            <a:extLst>
              <a:ext uri="{FF2B5EF4-FFF2-40B4-BE49-F238E27FC236}">
                <a16:creationId xmlns:a16="http://schemas.microsoft.com/office/drawing/2014/main" id="{E6DFF4C3-01CD-42EE-0E08-6A049F87AB8B}"/>
              </a:ext>
            </a:extLst>
          </p:cNvPr>
          <p:cNvPicPr>
            <a:picLocks noChangeAspect="1"/>
          </p:cNvPicPr>
          <p:nvPr/>
        </p:nvPicPr>
        <p:blipFill>
          <a:blip r:embed="rId3"/>
          <a:srcRect l="18414" r="18181" b="-1"/>
          <a:stretch/>
        </p:blipFill>
        <p:spPr>
          <a:xfrm>
            <a:off x="6096000" y="1"/>
            <a:ext cx="6102825" cy="6858000"/>
          </a:xfrm>
          <a:prstGeom prst="rect">
            <a:avLst/>
          </a:prstGeom>
        </p:spPr>
      </p:pic>
    </p:spTree>
    <p:extLst>
      <p:ext uri="{BB962C8B-B14F-4D97-AF65-F5344CB8AC3E}">
        <p14:creationId xmlns:p14="http://schemas.microsoft.com/office/powerpoint/2010/main" val="1236789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US" b="1" dirty="0"/>
              <a:t>The necessity for business ethics</a:t>
            </a:r>
            <a:br>
              <a:rPr lang="en-US" dirty="0"/>
            </a:br>
            <a:endParaRPr lang="en-US" dirty="0"/>
          </a:p>
        </p:txBody>
      </p:sp>
      <p:sp>
        <p:nvSpPr>
          <p:cNvPr id="3" name="Content Placeholder 2"/>
          <p:cNvSpPr>
            <a:spLocks noGrp="1"/>
          </p:cNvSpPr>
          <p:nvPr>
            <p:ph idx="1"/>
          </p:nvPr>
        </p:nvSpPr>
        <p:spPr/>
        <p:txBody>
          <a:bodyPr>
            <a:normAutofit/>
          </a:bodyPr>
          <a:lstStyle/>
          <a:p>
            <a:r>
              <a:rPr lang="en-US" dirty="0"/>
              <a:t>Regulation requires it (Stock market listing rules)</a:t>
            </a:r>
          </a:p>
          <a:p>
            <a:r>
              <a:rPr lang="en-US" dirty="0"/>
              <a:t>Ethical breeches in one country can impact business in another</a:t>
            </a:r>
          </a:p>
          <a:p>
            <a:r>
              <a:rPr lang="en-US" dirty="0"/>
              <a:t>The risk to the overall system</a:t>
            </a:r>
          </a:p>
          <a:p>
            <a:r>
              <a:rPr lang="en-US" dirty="0"/>
              <a:t>The disruption to the social order caused by technology</a:t>
            </a:r>
          </a:p>
          <a:p>
            <a:r>
              <a:rPr lang="en-US" dirty="0"/>
              <a:t>Borderless environment and loyalty to country</a:t>
            </a:r>
          </a:p>
          <a:p>
            <a:r>
              <a:rPr lang="en-US" dirty="0"/>
              <a:t>The legal system cannot keep up with the complexity of modern business </a:t>
            </a:r>
          </a:p>
        </p:txBody>
      </p:sp>
    </p:spTree>
    <p:extLst>
      <p:ext uri="{BB962C8B-B14F-4D97-AF65-F5344CB8AC3E}">
        <p14:creationId xmlns:p14="http://schemas.microsoft.com/office/powerpoint/2010/main" val="33078987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52400"/>
            <a:ext cx="8229600" cy="990600"/>
          </a:xfrm>
        </p:spPr>
        <p:txBody>
          <a:bodyPr/>
          <a:lstStyle/>
          <a:p>
            <a:r>
              <a:rPr lang="en-US" b="1" dirty="0"/>
              <a:t>Key ethical dilemmas today</a:t>
            </a:r>
          </a:p>
        </p:txBody>
      </p:sp>
      <p:sp>
        <p:nvSpPr>
          <p:cNvPr id="3" name="Content Placeholder 2"/>
          <p:cNvSpPr>
            <a:spLocks noGrp="1"/>
          </p:cNvSpPr>
          <p:nvPr>
            <p:ph idx="1"/>
          </p:nvPr>
        </p:nvSpPr>
        <p:spPr>
          <a:xfrm>
            <a:off x="264319" y="1219200"/>
            <a:ext cx="12058650" cy="5105400"/>
          </a:xfrm>
        </p:spPr>
        <p:txBody>
          <a:bodyPr>
            <a:normAutofit/>
          </a:bodyPr>
          <a:lstStyle/>
          <a:p>
            <a:pPr lvl="0" hangingPunct="0">
              <a:lnSpc>
                <a:spcPct val="120000"/>
              </a:lnSpc>
            </a:pPr>
            <a:r>
              <a:rPr lang="en-US" dirty="0"/>
              <a:t>Using overseas tax havens</a:t>
            </a:r>
          </a:p>
          <a:p>
            <a:pPr lvl="0" hangingPunct="0">
              <a:lnSpc>
                <a:spcPct val="120000"/>
              </a:lnSpc>
            </a:pPr>
            <a:r>
              <a:rPr lang="en-US" dirty="0"/>
              <a:t>Responsibilities to customers</a:t>
            </a:r>
          </a:p>
          <a:p>
            <a:pPr lvl="0" hangingPunct="0">
              <a:lnSpc>
                <a:spcPct val="120000"/>
              </a:lnSpc>
            </a:pPr>
            <a:r>
              <a:rPr lang="en-AU" dirty="0"/>
              <a:t>Responsibilities to suppliers</a:t>
            </a:r>
          </a:p>
          <a:p>
            <a:pPr hangingPunct="0">
              <a:lnSpc>
                <a:spcPct val="120000"/>
              </a:lnSpc>
            </a:pPr>
            <a:r>
              <a:rPr lang="en-AU" dirty="0"/>
              <a:t>Responsibilities for workers in logistics chain</a:t>
            </a:r>
          </a:p>
          <a:p>
            <a:pPr lvl="0" hangingPunct="0">
              <a:lnSpc>
                <a:spcPct val="120000"/>
              </a:lnSpc>
            </a:pPr>
            <a:r>
              <a:rPr lang="en-AU" dirty="0"/>
              <a:t>Responsibilities for the environment</a:t>
            </a:r>
          </a:p>
          <a:p>
            <a:pPr lvl="0" hangingPunct="0">
              <a:lnSpc>
                <a:spcPct val="120000"/>
              </a:lnSpc>
            </a:pPr>
            <a:r>
              <a:rPr lang="en-US" dirty="0"/>
              <a:t>Differences of values across cultures</a:t>
            </a:r>
          </a:p>
          <a:p>
            <a:pPr lvl="0" hangingPunct="0">
              <a:lnSpc>
                <a:spcPct val="120000"/>
              </a:lnSpc>
            </a:pPr>
            <a:r>
              <a:rPr lang="en-AU" dirty="0"/>
              <a:t>The balance between profit and responsibility to the wider community?</a:t>
            </a:r>
          </a:p>
        </p:txBody>
      </p:sp>
    </p:spTree>
    <p:extLst>
      <p:ext uri="{BB962C8B-B14F-4D97-AF65-F5344CB8AC3E}">
        <p14:creationId xmlns:p14="http://schemas.microsoft.com/office/powerpoint/2010/main" val="33562889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Advantages of being ethical</a:t>
            </a:r>
          </a:p>
        </p:txBody>
      </p:sp>
      <p:sp>
        <p:nvSpPr>
          <p:cNvPr id="3" name="Content Placeholder 2"/>
          <p:cNvSpPr>
            <a:spLocks noGrp="1"/>
          </p:cNvSpPr>
          <p:nvPr>
            <p:ph idx="1"/>
          </p:nvPr>
        </p:nvSpPr>
        <p:spPr/>
        <p:txBody>
          <a:bodyPr>
            <a:normAutofit/>
          </a:bodyPr>
          <a:lstStyle/>
          <a:p>
            <a:r>
              <a:rPr lang="en-US" sz="3600" dirty="0"/>
              <a:t>Right thing to do (build the community)</a:t>
            </a:r>
          </a:p>
          <a:p>
            <a:pPr marL="0" indent="0">
              <a:buNone/>
            </a:pPr>
            <a:endParaRPr lang="en-US" sz="3600" dirty="0"/>
          </a:p>
          <a:p>
            <a:r>
              <a:rPr lang="en-US" sz="3600" dirty="0"/>
              <a:t>Commercially advantageous</a:t>
            </a:r>
          </a:p>
          <a:p>
            <a:pPr lvl="1"/>
            <a:r>
              <a:rPr lang="en-US" sz="3600" dirty="0"/>
              <a:t>Certainty for staff</a:t>
            </a:r>
          </a:p>
          <a:p>
            <a:pPr lvl="1"/>
            <a:r>
              <a:rPr lang="en-US" sz="3600" dirty="0"/>
              <a:t>Reputation in the marketplace</a:t>
            </a:r>
          </a:p>
          <a:p>
            <a:pPr lvl="1"/>
            <a:r>
              <a:rPr lang="en-US" sz="3600" dirty="0"/>
              <a:t>Legal defense</a:t>
            </a:r>
          </a:p>
        </p:txBody>
      </p:sp>
    </p:spTree>
    <p:extLst>
      <p:ext uri="{BB962C8B-B14F-4D97-AF65-F5344CB8AC3E}">
        <p14:creationId xmlns:p14="http://schemas.microsoft.com/office/powerpoint/2010/main" val="1672637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Barriers to ethical behavior</a:t>
            </a:r>
          </a:p>
        </p:txBody>
      </p:sp>
      <p:sp>
        <p:nvSpPr>
          <p:cNvPr id="3" name="Content Placeholder 2"/>
          <p:cNvSpPr>
            <a:spLocks noGrp="1"/>
          </p:cNvSpPr>
          <p:nvPr>
            <p:ph idx="1"/>
          </p:nvPr>
        </p:nvSpPr>
        <p:spPr/>
        <p:txBody>
          <a:bodyPr>
            <a:normAutofit/>
          </a:bodyPr>
          <a:lstStyle/>
          <a:p>
            <a:pPr marL="0" indent="0" hangingPunct="0">
              <a:spcBef>
                <a:spcPts val="0"/>
              </a:spcBef>
              <a:buNone/>
            </a:pPr>
            <a:r>
              <a:rPr lang="en-AU" sz="4400" dirty="0"/>
              <a:t>Ethics is:</a:t>
            </a:r>
          </a:p>
          <a:p>
            <a:pPr marL="0" indent="0" hangingPunct="0">
              <a:spcBef>
                <a:spcPts val="0"/>
              </a:spcBef>
              <a:buNone/>
            </a:pPr>
            <a:r>
              <a:rPr lang="en-AU" sz="4400" dirty="0"/>
              <a:t>	</a:t>
            </a:r>
            <a:endParaRPr lang="en-US" sz="4400" u="sng" dirty="0"/>
          </a:p>
          <a:p>
            <a:pPr lvl="1" hangingPunct="0">
              <a:spcBef>
                <a:spcPts val="0"/>
              </a:spcBef>
            </a:pPr>
            <a:r>
              <a:rPr lang="en-AU" sz="4400" dirty="0"/>
              <a:t> complicated,</a:t>
            </a:r>
          </a:p>
          <a:p>
            <a:pPr lvl="1" hangingPunct="0">
              <a:spcBef>
                <a:spcPts val="0"/>
              </a:spcBef>
            </a:pPr>
            <a:r>
              <a:rPr lang="en-AU" sz="4400" dirty="0"/>
              <a:t> not profitable, and</a:t>
            </a:r>
          </a:p>
          <a:p>
            <a:pPr lvl="1" hangingPunct="0">
              <a:spcBef>
                <a:spcPts val="0"/>
              </a:spcBef>
            </a:pPr>
            <a:r>
              <a:rPr lang="en-AU" sz="4400" dirty="0"/>
              <a:t> a luxury that businesses cannot afford.</a:t>
            </a:r>
            <a:endParaRPr lang="en-US" sz="4400" u="sng" dirty="0"/>
          </a:p>
        </p:txBody>
      </p:sp>
    </p:spTree>
    <p:extLst>
      <p:ext uri="{BB962C8B-B14F-4D97-AF65-F5344CB8AC3E}">
        <p14:creationId xmlns:p14="http://schemas.microsoft.com/office/powerpoint/2010/main" val="36554324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Corporate governance</a:t>
            </a:r>
          </a:p>
        </p:txBody>
      </p:sp>
      <p:sp>
        <p:nvSpPr>
          <p:cNvPr id="3" name="Content Placeholder 2"/>
          <p:cNvSpPr>
            <a:spLocks noGrp="1"/>
          </p:cNvSpPr>
          <p:nvPr>
            <p:ph idx="1"/>
          </p:nvPr>
        </p:nvSpPr>
        <p:spPr>
          <a:xfrm>
            <a:off x="2133600" y="1600201"/>
            <a:ext cx="8229600" cy="4525963"/>
          </a:xfrm>
        </p:spPr>
        <p:txBody>
          <a:bodyPr>
            <a:normAutofit/>
          </a:bodyPr>
          <a:lstStyle/>
          <a:p>
            <a:pPr marL="0" indent="0">
              <a:buNone/>
            </a:pPr>
            <a:r>
              <a:rPr lang="en-US" sz="4000" dirty="0"/>
              <a:t>Corporate governance is the process of decision making in an organisation (including resource allocation, strategic planning)</a:t>
            </a:r>
          </a:p>
          <a:p>
            <a:pPr marL="0" indent="0">
              <a:buNone/>
            </a:pPr>
            <a:endParaRPr lang="en-US" sz="4000" dirty="0"/>
          </a:p>
          <a:p>
            <a:pPr marL="0" indent="0">
              <a:buNone/>
            </a:pPr>
            <a:r>
              <a:rPr lang="en-US" sz="4000" dirty="0"/>
              <a:t>Good corporate governance promotes ethical organisational culture </a:t>
            </a:r>
          </a:p>
          <a:p>
            <a:pPr marL="0" indent="0">
              <a:buNone/>
            </a:pPr>
            <a:endParaRPr lang="en-US" sz="4000" dirty="0"/>
          </a:p>
          <a:p>
            <a:pPr marL="0" indent="0">
              <a:buNone/>
            </a:pPr>
            <a:endParaRPr lang="en-US" dirty="0"/>
          </a:p>
        </p:txBody>
      </p:sp>
    </p:spTree>
    <p:extLst>
      <p:ext uri="{BB962C8B-B14F-4D97-AF65-F5344CB8AC3E}">
        <p14:creationId xmlns:p14="http://schemas.microsoft.com/office/powerpoint/2010/main" val="3872678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Why the focus on corporate governance?</a:t>
            </a:r>
          </a:p>
        </p:txBody>
      </p:sp>
      <p:sp>
        <p:nvSpPr>
          <p:cNvPr id="3" name="Content Placeholder 2"/>
          <p:cNvSpPr>
            <a:spLocks noGrp="1"/>
          </p:cNvSpPr>
          <p:nvPr>
            <p:ph idx="1"/>
          </p:nvPr>
        </p:nvSpPr>
        <p:spPr/>
        <p:txBody>
          <a:bodyPr>
            <a:normAutofit/>
          </a:bodyPr>
          <a:lstStyle/>
          <a:p>
            <a:r>
              <a:rPr lang="en-US" dirty="0"/>
              <a:t>Corporate failures of the 1980’s (</a:t>
            </a:r>
            <a:r>
              <a:rPr lang="en-US" dirty="0" err="1"/>
              <a:t>Worldcom</a:t>
            </a:r>
            <a:r>
              <a:rPr lang="en-US" dirty="0"/>
              <a:t>, Enron etc.) and the Global Financial Crisis</a:t>
            </a:r>
          </a:p>
          <a:p>
            <a:pPr marL="0" indent="0">
              <a:buNone/>
            </a:pPr>
            <a:endParaRPr lang="en-US" dirty="0"/>
          </a:p>
          <a:p>
            <a:r>
              <a:rPr lang="en-US" dirty="0"/>
              <a:t>Identified failings included:</a:t>
            </a:r>
          </a:p>
          <a:p>
            <a:pPr lvl="1" hangingPunct="0"/>
            <a:r>
              <a:rPr lang="en-AU" dirty="0"/>
              <a:t>Inappropriate remuneration policies,</a:t>
            </a:r>
            <a:endParaRPr lang="en-US" u="sng" dirty="0"/>
          </a:p>
          <a:p>
            <a:pPr lvl="1" hangingPunct="0"/>
            <a:r>
              <a:rPr lang="en-AU" dirty="0"/>
              <a:t>Insufficient independence of Board members,</a:t>
            </a:r>
            <a:endParaRPr lang="en-US" u="sng" dirty="0"/>
          </a:p>
          <a:p>
            <a:pPr lvl="1" hangingPunct="0"/>
            <a:r>
              <a:rPr lang="en-AU" dirty="0"/>
              <a:t>Inadequate reporting, </a:t>
            </a:r>
            <a:endParaRPr lang="en-US" u="sng" dirty="0"/>
          </a:p>
          <a:p>
            <a:pPr lvl="1" hangingPunct="0"/>
            <a:r>
              <a:rPr lang="en-AU" dirty="0"/>
              <a:t>Minority and foreign shareholders disproportionately impacted, and</a:t>
            </a:r>
            <a:endParaRPr lang="en-US" u="sng" dirty="0"/>
          </a:p>
          <a:p>
            <a:pPr lvl="1" hangingPunct="0"/>
            <a:r>
              <a:rPr lang="en-AU" dirty="0"/>
              <a:t>A lack of comprehension of risks.</a:t>
            </a:r>
            <a:endParaRPr lang="en-US" u="sng" dirty="0"/>
          </a:p>
          <a:p>
            <a:pPr lvl="1"/>
            <a:endParaRPr lang="en-US" dirty="0"/>
          </a:p>
          <a:p>
            <a:endParaRPr lang="en-US" dirty="0"/>
          </a:p>
        </p:txBody>
      </p:sp>
    </p:spTree>
    <p:extLst>
      <p:ext uri="{BB962C8B-B14F-4D97-AF65-F5344CB8AC3E}">
        <p14:creationId xmlns:p14="http://schemas.microsoft.com/office/powerpoint/2010/main" val="19289389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Ends versus means</a:t>
            </a:r>
            <a:br>
              <a:rPr lang="en-US" b="1" dirty="0"/>
            </a:br>
            <a:r>
              <a:rPr lang="en-US" b="1" dirty="0"/>
              <a:t> (cost versus benefit)</a:t>
            </a:r>
          </a:p>
        </p:txBody>
      </p:sp>
      <p:pic>
        <p:nvPicPr>
          <p:cNvPr id="3074"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3100602" y="1600201"/>
            <a:ext cx="5990797"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178314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Justification for ethics</a:t>
            </a:r>
          </a:p>
        </p:txBody>
      </p:sp>
      <p:sp>
        <p:nvSpPr>
          <p:cNvPr id="3" name="Content Placeholder 2"/>
          <p:cNvSpPr>
            <a:spLocks noGrp="1"/>
          </p:cNvSpPr>
          <p:nvPr>
            <p:ph idx="1"/>
          </p:nvPr>
        </p:nvSpPr>
        <p:spPr/>
        <p:txBody>
          <a:bodyPr>
            <a:normAutofit/>
          </a:bodyPr>
          <a:lstStyle/>
          <a:p>
            <a:pPr marL="0" indent="0">
              <a:buNone/>
            </a:pPr>
            <a:r>
              <a:rPr lang="en-US" dirty="0"/>
              <a:t>Ethics: </a:t>
            </a:r>
          </a:p>
          <a:p>
            <a:pPr lvl="0"/>
            <a:r>
              <a:rPr lang="en-US" dirty="0"/>
              <a:t>Is rational</a:t>
            </a:r>
          </a:p>
          <a:p>
            <a:pPr lvl="0"/>
            <a:r>
              <a:rPr lang="en-US" dirty="0"/>
              <a:t>Is profitable</a:t>
            </a:r>
          </a:p>
          <a:p>
            <a:pPr lvl="0"/>
            <a:r>
              <a:rPr lang="en-US" dirty="0"/>
              <a:t>Helps companies maintain their relationship with shareholders</a:t>
            </a:r>
          </a:p>
          <a:p>
            <a:pPr lvl="0"/>
            <a:r>
              <a:rPr lang="en-US" dirty="0"/>
              <a:t>Can facilitate opportunities</a:t>
            </a:r>
          </a:p>
          <a:p>
            <a:pPr lvl="0"/>
            <a:r>
              <a:rPr lang="en-US" dirty="0"/>
              <a:t>Assists in the management of privacy issues</a:t>
            </a:r>
          </a:p>
          <a:p>
            <a:pPr lvl="0"/>
            <a:r>
              <a:rPr lang="en-US" dirty="0"/>
              <a:t>Is core to the sustainability of the financial system.</a:t>
            </a:r>
          </a:p>
          <a:p>
            <a:endParaRPr lang="en-US" dirty="0"/>
          </a:p>
        </p:txBody>
      </p:sp>
    </p:spTree>
    <p:extLst>
      <p:ext uri="{BB962C8B-B14F-4D97-AF65-F5344CB8AC3E}">
        <p14:creationId xmlns:p14="http://schemas.microsoft.com/office/powerpoint/2010/main" val="22242081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Profits v. Social responsibility</a:t>
            </a:r>
          </a:p>
        </p:txBody>
      </p:sp>
      <p:pic>
        <p:nvPicPr>
          <p:cNvPr id="4098"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2220988" y="1828800"/>
            <a:ext cx="7685012" cy="40346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520171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Ethical corporate behavior is better for staff</a:t>
            </a:r>
          </a:p>
        </p:txBody>
      </p:sp>
      <p:sp>
        <p:nvSpPr>
          <p:cNvPr id="3" name="Content Placeholder 2"/>
          <p:cNvSpPr>
            <a:spLocks noGrp="1"/>
          </p:cNvSpPr>
          <p:nvPr>
            <p:ph idx="1"/>
          </p:nvPr>
        </p:nvSpPr>
        <p:spPr/>
        <p:txBody>
          <a:bodyPr>
            <a:normAutofit/>
          </a:bodyPr>
          <a:lstStyle/>
          <a:p>
            <a:pPr marL="0" indent="0">
              <a:buNone/>
            </a:pPr>
            <a:r>
              <a:rPr lang="en-AU" dirty="0"/>
              <a:t>Ethical corporations:</a:t>
            </a:r>
          </a:p>
          <a:p>
            <a:pPr lvl="1"/>
            <a:r>
              <a:rPr lang="en-AU" dirty="0"/>
              <a:t>have fewer problems recruiting and retaining good staff</a:t>
            </a:r>
          </a:p>
          <a:p>
            <a:pPr lvl="1"/>
            <a:r>
              <a:rPr lang="en-AU" dirty="0"/>
              <a:t>they do not lose their best people to competitors. </a:t>
            </a:r>
          </a:p>
          <a:p>
            <a:pPr marL="400050" lvl="1" indent="0">
              <a:buNone/>
            </a:pPr>
            <a:endParaRPr lang="en-AU" dirty="0"/>
          </a:p>
          <a:p>
            <a:pPr marL="0" indent="0">
              <a:buNone/>
            </a:pPr>
            <a:r>
              <a:rPr lang="en-AU" dirty="0"/>
              <a:t>Ethical conduct has also shown to:</a:t>
            </a:r>
          </a:p>
          <a:p>
            <a:pPr lvl="1"/>
            <a:r>
              <a:rPr lang="en-AU" dirty="0"/>
              <a:t>lessen absenteeism,</a:t>
            </a:r>
          </a:p>
          <a:p>
            <a:pPr lvl="1"/>
            <a:r>
              <a:rPr lang="en-AU" dirty="0"/>
              <a:t>improve productivity,</a:t>
            </a:r>
            <a:endParaRPr lang="en-US" dirty="0"/>
          </a:p>
          <a:p>
            <a:pPr lvl="1"/>
            <a:r>
              <a:rPr lang="en-AU" dirty="0"/>
              <a:t>reduce pilfering, and</a:t>
            </a:r>
            <a:endParaRPr lang="en-US" dirty="0"/>
          </a:p>
          <a:p>
            <a:pPr lvl="1"/>
            <a:r>
              <a:rPr lang="en-AU" dirty="0"/>
              <a:t>reduce theft like the padding of expense accounts. . </a:t>
            </a:r>
            <a:endParaRPr lang="en-US" dirty="0"/>
          </a:p>
          <a:p>
            <a:endParaRPr lang="en-US" dirty="0"/>
          </a:p>
        </p:txBody>
      </p:sp>
    </p:spTree>
    <p:extLst>
      <p:ext uri="{BB962C8B-B14F-4D97-AF65-F5344CB8AC3E}">
        <p14:creationId xmlns:p14="http://schemas.microsoft.com/office/powerpoint/2010/main" val="17833208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Ethical corporate behavior is better for business</a:t>
            </a:r>
            <a:endParaRPr lang="en-US" dirty="0"/>
          </a:p>
        </p:txBody>
      </p:sp>
      <p:sp>
        <p:nvSpPr>
          <p:cNvPr id="3" name="Content Placeholder 2"/>
          <p:cNvSpPr>
            <a:spLocks noGrp="1"/>
          </p:cNvSpPr>
          <p:nvPr>
            <p:ph idx="1"/>
          </p:nvPr>
        </p:nvSpPr>
        <p:spPr/>
        <p:txBody>
          <a:bodyPr>
            <a:normAutofit lnSpcReduction="10000"/>
          </a:bodyPr>
          <a:lstStyle/>
          <a:p>
            <a:pPr marL="0" indent="0">
              <a:buNone/>
            </a:pPr>
            <a:r>
              <a:rPr lang="en-AU" dirty="0"/>
              <a:t>Ethical corporations:</a:t>
            </a:r>
          </a:p>
          <a:p>
            <a:pPr marL="0" indent="0">
              <a:buNone/>
            </a:pPr>
            <a:endParaRPr lang="en-AU" dirty="0"/>
          </a:p>
          <a:p>
            <a:pPr>
              <a:buFontTx/>
              <a:buChar char="-"/>
            </a:pPr>
            <a:r>
              <a:rPr lang="en-AU" dirty="0"/>
              <a:t>Have greater repeat business (increasing trade as well as saving on advertising),</a:t>
            </a:r>
          </a:p>
          <a:p>
            <a:pPr>
              <a:buFontTx/>
              <a:buChar char="-"/>
            </a:pPr>
            <a:endParaRPr lang="en-AU" dirty="0"/>
          </a:p>
          <a:p>
            <a:pPr>
              <a:buFontTx/>
              <a:buChar char="-"/>
            </a:pPr>
            <a:r>
              <a:rPr lang="en-AU" dirty="0"/>
              <a:t>Have fewer problems with</a:t>
            </a:r>
          </a:p>
          <a:p>
            <a:pPr lvl="1">
              <a:buFontTx/>
              <a:buChar char="-"/>
            </a:pPr>
            <a:r>
              <a:rPr lang="en-AU" dirty="0"/>
              <a:t>raising venture capital, </a:t>
            </a:r>
          </a:p>
          <a:p>
            <a:pPr lvl="1">
              <a:buFontTx/>
              <a:buChar char="-"/>
            </a:pPr>
            <a:r>
              <a:rPr lang="en-AU" dirty="0"/>
              <a:t>drops in share price, and </a:t>
            </a:r>
          </a:p>
          <a:p>
            <a:pPr lvl="1">
              <a:buFontTx/>
              <a:buChar char="-"/>
            </a:pPr>
            <a:r>
              <a:rPr lang="en-AU" dirty="0"/>
              <a:t>loss of market share.</a:t>
            </a:r>
            <a:endParaRPr lang="en-US" dirty="0"/>
          </a:p>
          <a:p>
            <a:endParaRPr lang="en-US" dirty="0"/>
          </a:p>
        </p:txBody>
      </p:sp>
    </p:spTree>
    <p:extLst>
      <p:ext uri="{BB962C8B-B14F-4D97-AF65-F5344CB8AC3E}">
        <p14:creationId xmlns:p14="http://schemas.microsoft.com/office/powerpoint/2010/main" val="3006453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Corporate Responsibility</a:t>
            </a:r>
          </a:p>
        </p:txBody>
      </p:sp>
      <p:sp>
        <p:nvSpPr>
          <p:cNvPr id="3" name="Content Placeholder 2"/>
          <p:cNvSpPr>
            <a:spLocks noGrp="1"/>
          </p:cNvSpPr>
          <p:nvPr>
            <p:ph idx="1"/>
          </p:nvPr>
        </p:nvSpPr>
        <p:spPr/>
        <p:txBody>
          <a:bodyPr>
            <a:normAutofit/>
          </a:bodyPr>
          <a:lstStyle/>
          <a:p>
            <a:r>
              <a:rPr lang="en-GB"/>
              <a:t>Corporate responsibility is concerned with the sustainability of an organisation’s ethics over the long term. At its core, corporate responsibility seeks to add value to an organisation's activities by ensuring they have a positive impact on society, the environment and the economy. The CIPD describes corporate responsibility as including financial as well as social and environmental responsibility.</a:t>
            </a:r>
          </a:p>
        </p:txBody>
      </p:sp>
    </p:spTree>
    <p:extLst>
      <p:ext uri="{BB962C8B-B14F-4D97-AF65-F5344CB8AC3E}">
        <p14:creationId xmlns:p14="http://schemas.microsoft.com/office/powerpoint/2010/main" val="20849805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E11F2-5F11-2DF7-3BFB-50EC7DA37A88}"/>
              </a:ext>
            </a:extLst>
          </p:cNvPr>
          <p:cNvSpPr>
            <a:spLocks noGrp="1"/>
          </p:cNvSpPr>
          <p:nvPr>
            <p:ph type="title"/>
          </p:nvPr>
        </p:nvSpPr>
        <p:spPr>
          <a:xfrm>
            <a:off x="1981200" y="-56667"/>
            <a:ext cx="8229600" cy="1620423"/>
          </a:xfrm>
        </p:spPr>
        <p:txBody>
          <a:bodyPr/>
          <a:lstStyle/>
          <a:p>
            <a:r>
              <a:rPr lang="en-GB" dirty="0"/>
              <a:t>Archie Carrol’s CSR pyramid</a:t>
            </a:r>
          </a:p>
        </p:txBody>
      </p:sp>
      <p:pic>
        <p:nvPicPr>
          <p:cNvPr id="1026" name="Picture 2" descr="Image result for Carroll's Pyramid">
            <a:extLst>
              <a:ext uri="{FF2B5EF4-FFF2-40B4-BE49-F238E27FC236}">
                <a16:creationId xmlns:a16="http://schemas.microsoft.com/office/drawing/2014/main" id="{F7D66029-034D-8C44-598D-2883C4C4443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537857" y="1091406"/>
            <a:ext cx="4754336" cy="4081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48276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4D832FC4-BDBD-40EC-9F74-80C707D7E0D0}"/>
              </a:ext>
            </a:extLst>
          </p:cNvPr>
          <p:cNvSpPr>
            <a:spLocks noGrp="1" noChangeArrowheads="1"/>
          </p:cNvSpPr>
          <p:nvPr>
            <p:ph type="ctrTitle" idx="4294967295"/>
          </p:nvPr>
        </p:nvSpPr>
        <p:spPr>
          <a:xfrm>
            <a:off x="2209800" y="765175"/>
            <a:ext cx="7772400" cy="1079500"/>
          </a:xfrm>
        </p:spPr>
        <p:txBody>
          <a:bodyPr/>
          <a:lstStyle/>
          <a:p>
            <a:pPr eaLnBrk="1" hangingPunct="1"/>
            <a:r>
              <a:rPr lang="en-GB" altLang="en-US" sz="3600"/>
              <a:t>Conclusion</a:t>
            </a:r>
            <a:endParaRPr lang="en-US" altLang="en-US" sz="3600"/>
          </a:p>
        </p:txBody>
      </p:sp>
      <p:sp>
        <p:nvSpPr>
          <p:cNvPr id="51203" name="Rectangle 3">
            <a:extLst>
              <a:ext uri="{FF2B5EF4-FFF2-40B4-BE49-F238E27FC236}">
                <a16:creationId xmlns:a16="http://schemas.microsoft.com/office/drawing/2014/main" id="{25DFB669-3F2F-470F-8840-9B368012EDA0}"/>
              </a:ext>
            </a:extLst>
          </p:cNvPr>
          <p:cNvSpPr>
            <a:spLocks noGrp="1" noChangeArrowheads="1"/>
          </p:cNvSpPr>
          <p:nvPr>
            <p:ph type="subTitle" idx="4294967295"/>
          </p:nvPr>
        </p:nvSpPr>
        <p:spPr>
          <a:xfrm>
            <a:off x="178594" y="1916113"/>
            <a:ext cx="11794331" cy="2089150"/>
          </a:xfrm>
        </p:spPr>
        <p:txBody>
          <a:bodyPr/>
          <a:lstStyle/>
          <a:p>
            <a:pPr marL="0" indent="0" algn="ctr">
              <a:buNone/>
            </a:pPr>
            <a:r>
              <a:rPr lang="en-GB" altLang="en-US" dirty="0"/>
              <a:t>‘Contemporary organisations are highly complex, interactive systems of people and other resources where there is much uncertainty, and where there is no one best way of acting, behaving or doing things.’</a:t>
            </a:r>
            <a:endParaRPr lang="en-US" altLang="en-US" dirty="0"/>
          </a:p>
        </p:txBody>
      </p:sp>
      <p:sp>
        <p:nvSpPr>
          <p:cNvPr id="51204" name="Rectangle 4">
            <a:extLst>
              <a:ext uri="{FF2B5EF4-FFF2-40B4-BE49-F238E27FC236}">
                <a16:creationId xmlns:a16="http://schemas.microsoft.com/office/drawing/2014/main" id="{A554E024-8E75-4DD7-93AC-73090CC16960}"/>
              </a:ext>
            </a:extLst>
          </p:cNvPr>
          <p:cNvSpPr>
            <a:spLocks noChangeArrowheads="1"/>
          </p:cNvSpPr>
          <p:nvPr/>
        </p:nvSpPr>
        <p:spPr bwMode="auto">
          <a:xfrm>
            <a:off x="378619" y="4076702"/>
            <a:ext cx="11594306"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0000"/>
              </a:lnSpc>
              <a:spcBef>
                <a:spcPct val="20000"/>
              </a:spcBef>
            </a:pPr>
            <a:r>
              <a:rPr lang="en-GB" altLang="en-US" sz="2000" b="1" dirty="0"/>
              <a:t>‘</a:t>
            </a:r>
            <a:r>
              <a:rPr lang="en-GB" altLang="en-US" sz="2200" b="1" dirty="0"/>
              <a:t>People in them have varying opportunities to take actions in their own interests, alongside the situational, institutional, legal or procedural constraints on them.’</a:t>
            </a:r>
            <a:endParaRPr lang="en-US" altLang="en-US" sz="2200" b="1" dirty="0"/>
          </a:p>
        </p:txBody>
      </p:sp>
    </p:spTree>
    <p:extLst>
      <p:ext uri="{BB962C8B-B14F-4D97-AF65-F5344CB8AC3E}">
        <p14:creationId xmlns:p14="http://schemas.microsoft.com/office/powerpoint/2010/main" val="26670457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B4784-6837-1C00-53AC-8B56452231C5}"/>
              </a:ext>
            </a:extLst>
          </p:cNvPr>
          <p:cNvSpPr>
            <a:spLocks noGrp="1"/>
          </p:cNvSpPr>
          <p:nvPr>
            <p:ph type="title"/>
          </p:nvPr>
        </p:nvSpPr>
        <p:spPr/>
        <p:txBody>
          <a:bodyPr/>
          <a:lstStyle/>
          <a:p>
            <a:r>
              <a:rPr lang="en-GB" dirty="0"/>
              <a:t>Case study </a:t>
            </a:r>
          </a:p>
        </p:txBody>
      </p:sp>
      <p:sp>
        <p:nvSpPr>
          <p:cNvPr id="3" name="Content Placeholder 2">
            <a:extLst>
              <a:ext uri="{FF2B5EF4-FFF2-40B4-BE49-F238E27FC236}">
                <a16:creationId xmlns:a16="http://schemas.microsoft.com/office/drawing/2014/main" id="{129E1CC9-64E0-CEB4-08B7-E19153675AB9}"/>
              </a:ext>
            </a:extLst>
          </p:cNvPr>
          <p:cNvSpPr>
            <a:spLocks noGrp="1"/>
          </p:cNvSpPr>
          <p:nvPr>
            <p:ph idx="1"/>
          </p:nvPr>
        </p:nvSpPr>
        <p:spPr>
          <a:xfrm>
            <a:off x="257175" y="1600201"/>
            <a:ext cx="11834271" cy="3917032"/>
          </a:xfrm>
        </p:spPr>
        <p:txBody>
          <a:bodyPr>
            <a:normAutofit/>
          </a:bodyPr>
          <a:lstStyle/>
          <a:p>
            <a:pPr marL="0" marR="180340" indent="0">
              <a:spcBef>
                <a:spcPts val="400"/>
              </a:spcBef>
              <a:buNone/>
            </a:pPr>
            <a:r>
              <a:rPr lang="en-GB" sz="3200" dirty="0">
                <a:solidFill>
                  <a:srgbClr val="000000"/>
                </a:solidFill>
                <a:latin typeface="Arial" panose="020B0604020202020204" pitchFamily="34" charset="0"/>
                <a:ea typeface="Times New Roman" panose="02020603050405020304" pitchFamily="18" charset="0"/>
              </a:rPr>
              <a:t>You will be split into 2 groups and need to answer the following questions: </a:t>
            </a:r>
          </a:p>
          <a:p>
            <a:pPr marL="0" marR="180340" indent="0">
              <a:spcBef>
                <a:spcPts val="400"/>
              </a:spcBef>
              <a:buNone/>
            </a:pPr>
            <a:endParaRPr lang="en-GB" sz="3200" dirty="0">
              <a:solidFill>
                <a:srgbClr val="000000"/>
              </a:solidFill>
              <a:latin typeface="Arial" panose="020B0604020202020204" pitchFamily="34" charset="0"/>
              <a:ea typeface="Times New Roman" panose="02020603050405020304" pitchFamily="18" charset="0"/>
            </a:endParaRPr>
          </a:p>
          <a:p>
            <a:pPr marR="180340">
              <a:spcBef>
                <a:spcPts val="400"/>
              </a:spcBef>
            </a:pPr>
            <a:r>
              <a:rPr lang="en-GB" sz="2400" dirty="0">
                <a:solidFill>
                  <a:srgbClr val="000000"/>
                </a:solidFill>
                <a:latin typeface="Arial" panose="020B0604020202020204" pitchFamily="34" charset="0"/>
                <a:ea typeface="Times New Roman" panose="02020603050405020304" pitchFamily="18" charset="0"/>
              </a:rPr>
              <a:t>What is the ethical dilemma here?</a:t>
            </a:r>
          </a:p>
          <a:p>
            <a:pPr marR="180340">
              <a:spcBef>
                <a:spcPts val="400"/>
              </a:spcBef>
            </a:pPr>
            <a:r>
              <a:rPr lang="en-GB" sz="2400" dirty="0">
                <a:solidFill>
                  <a:srgbClr val="000000"/>
                </a:solidFill>
                <a:latin typeface="Arial" panose="020B0604020202020204" pitchFamily="34" charset="0"/>
                <a:ea typeface="Times New Roman" panose="02020603050405020304" pitchFamily="18" charset="0"/>
              </a:rPr>
              <a:t>What impact does your decision have on the organisation in relation to CSR?</a:t>
            </a:r>
          </a:p>
          <a:p>
            <a:pPr marR="180340">
              <a:spcBef>
                <a:spcPts val="400"/>
              </a:spcBef>
            </a:pPr>
            <a:r>
              <a:rPr lang="en-GB" sz="2400" dirty="0">
                <a:solidFill>
                  <a:srgbClr val="000000"/>
                </a:solidFill>
                <a:latin typeface="Arial" panose="020B0604020202020204" pitchFamily="34" charset="0"/>
                <a:ea typeface="Times New Roman" panose="02020603050405020304" pitchFamily="18" charset="0"/>
              </a:rPr>
              <a:t>How will you monitor your decision?</a:t>
            </a:r>
            <a:endParaRPr lang="en-GB" sz="2400" dirty="0">
              <a:latin typeface="Times New Roman" panose="02020603050405020304" pitchFamily="18" charset="0"/>
              <a:ea typeface="Times New Roman" panose="02020603050405020304" pitchFamily="18" charset="0"/>
            </a:endParaRPr>
          </a:p>
          <a:p>
            <a:pPr marL="0" indent="0">
              <a:buNone/>
            </a:pPr>
            <a:endParaRPr lang="en-GB" dirty="0"/>
          </a:p>
          <a:p>
            <a:pPr marL="0" indent="0">
              <a:buNone/>
            </a:pPr>
            <a:r>
              <a:rPr lang="en-GB" sz="1300" dirty="0">
                <a:latin typeface="Arial" panose="020B0604020202020204" pitchFamily="34" charset="0"/>
                <a:cs typeface="Arial" panose="020B0604020202020204" pitchFamily="34" charset="0"/>
              </a:rPr>
              <a:t>(Kew and </a:t>
            </a:r>
            <a:r>
              <a:rPr lang="en-GB" sz="1300" dirty="0" err="1">
                <a:latin typeface="Arial" panose="020B0604020202020204" pitchFamily="34" charset="0"/>
                <a:cs typeface="Arial" panose="020B0604020202020204" pitchFamily="34" charset="0"/>
              </a:rPr>
              <a:t>Stredwick</a:t>
            </a:r>
            <a:r>
              <a:rPr lang="en-GB" sz="1300" dirty="0">
                <a:latin typeface="Arial" panose="020B0604020202020204" pitchFamily="34" charset="0"/>
                <a:cs typeface="Arial" panose="020B0604020202020204" pitchFamily="34" charset="0"/>
              </a:rPr>
              <a:t>, 2008)</a:t>
            </a:r>
          </a:p>
          <a:p>
            <a:endParaRPr lang="en-GB" dirty="0"/>
          </a:p>
        </p:txBody>
      </p:sp>
    </p:spTree>
    <p:extLst>
      <p:ext uri="{BB962C8B-B14F-4D97-AF65-F5344CB8AC3E}">
        <p14:creationId xmlns:p14="http://schemas.microsoft.com/office/powerpoint/2010/main" val="39812757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54739-8E68-87F1-B94E-3AE88E619A8C}"/>
              </a:ext>
            </a:extLst>
          </p:cNvPr>
          <p:cNvSpPr>
            <a:spLocks noGrp="1"/>
          </p:cNvSpPr>
          <p:nvPr>
            <p:ph type="title"/>
          </p:nvPr>
        </p:nvSpPr>
        <p:spPr>
          <a:xfrm>
            <a:off x="1981200" y="165782"/>
            <a:ext cx="8229600" cy="585333"/>
          </a:xfrm>
        </p:spPr>
        <p:txBody>
          <a:bodyPr>
            <a:normAutofit fontScale="90000"/>
          </a:bodyPr>
          <a:lstStyle/>
          <a:p>
            <a:r>
              <a:rPr lang="en-GB" dirty="0"/>
              <a:t>Feedback from case studies </a:t>
            </a:r>
          </a:p>
        </p:txBody>
      </p:sp>
      <p:sp>
        <p:nvSpPr>
          <p:cNvPr id="3" name="Content Placeholder 2">
            <a:extLst>
              <a:ext uri="{FF2B5EF4-FFF2-40B4-BE49-F238E27FC236}">
                <a16:creationId xmlns:a16="http://schemas.microsoft.com/office/drawing/2014/main" id="{3D7F32AA-3AE9-84A5-8248-36BF1D27D338}"/>
              </a:ext>
            </a:extLst>
          </p:cNvPr>
          <p:cNvSpPr>
            <a:spLocks noGrp="1"/>
          </p:cNvSpPr>
          <p:nvPr>
            <p:ph idx="1"/>
          </p:nvPr>
        </p:nvSpPr>
        <p:spPr>
          <a:xfrm>
            <a:off x="0" y="854530"/>
            <a:ext cx="12191999" cy="4773384"/>
          </a:xfrm>
        </p:spPr>
        <p:txBody>
          <a:bodyPr>
            <a:normAutofit fontScale="25000" lnSpcReduction="20000"/>
          </a:bodyPr>
          <a:lstStyle/>
          <a:p>
            <a:pPr marL="0" indent="0">
              <a:buNone/>
            </a:pPr>
            <a:r>
              <a:rPr lang="en-GB" sz="5600" i="1" dirty="0">
                <a:latin typeface="Arial" panose="020B0604020202020204" pitchFamily="34" charset="0"/>
                <a:ea typeface="Times New Roman" panose="02020603050405020304" pitchFamily="18" charset="0"/>
                <a:cs typeface="Arial" panose="020B0604020202020204" pitchFamily="34" charset="0"/>
              </a:rPr>
              <a:t>Scenario 1     </a:t>
            </a:r>
            <a:endParaRPr lang="en-GB" sz="5600"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5600" dirty="0">
                <a:latin typeface="Arial" panose="020B0604020202020204" pitchFamily="34" charset="0"/>
                <a:ea typeface="Times New Roman" panose="02020603050405020304" pitchFamily="18" charset="0"/>
                <a:cs typeface="Arial" panose="020B0604020202020204" pitchFamily="34" charset="0"/>
              </a:rPr>
              <a:t>Many companies have a policy on entertainment, which usually states that gifts and entertainment may be used modestly to facilitate relationships, but not to influence decisions – </a:t>
            </a:r>
            <a:r>
              <a:rPr lang="en-GB" sz="5600" dirty="0" err="1">
                <a:latin typeface="Arial" panose="020B0604020202020204" pitchFamily="34" charset="0"/>
                <a:ea typeface="Times New Roman" panose="02020603050405020304" pitchFamily="18" charset="0"/>
                <a:cs typeface="Arial" panose="020B0604020202020204" pitchFamily="34" charset="0"/>
              </a:rPr>
              <a:t>ie</a:t>
            </a:r>
            <a:r>
              <a:rPr lang="en-GB" sz="5600" dirty="0">
                <a:latin typeface="Arial" panose="020B0604020202020204" pitchFamily="34" charset="0"/>
                <a:ea typeface="Times New Roman" panose="02020603050405020304" pitchFamily="18" charset="0"/>
                <a:cs typeface="Arial" panose="020B0604020202020204" pitchFamily="34" charset="0"/>
              </a:rPr>
              <a:t> not be used as bribes. The practice here is marginal, although if the gift was to the purchasing manager’s partner’s for a birthday </a:t>
            </a:r>
            <a:r>
              <a:rPr lang="en-GB" sz="5600" dirty="0" err="1">
                <a:latin typeface="Arial" panose="020B0604020202020204" pitchFamily="34" charset="0"/>
                <a:ea typeface="Times New Roman" panose="02020603050405020304" pitchFamily="18" charset="0"/>
                <a:cs typeface="Arial" panose="020B0604020202020204" pitchFamily="34" charset="0"/>
              </a:rPr>
              <a:t>birthday</a:t>
            </a:r>
            <a:r>
              <a:rPr lang="en-GB" sz="5600" dirty="0">
                <a:latin typeface="Arial" panose="020B0604020202020204" pitchFamily="34" charset="0"/>
                <a:ea typeface="Times New Roman" panose="02020603050405020304" pitchFamily="18" charset="0"/>
                <a:cs typeface="Arial" panose="020B0604020202020204" pitchFamily="34" charset="0"/>
              </a:rPr>
              <a:t> it could be somewhat excessive. If the company has not got a policy on entertainment and gifts, it needs one that will lay down clear principles but not be over-prescriptive. The Sales Department must be involved in drawing this up, in order to secure its members’ ownership of the policy.</a:t>
            </a:r>
          </a:p>
          <a:p>
            <a:pPr marL="0" indent="0">
              <a:buNone/>
              <a:tabLst>
                <a:tab pos="1104900" algn="l"/>
              </a:tabLst>
            </a:pPr>
            <a:r>
              <a:rPr lang="en-GB" sz="5600" dirty="0">
                <a:latin typeface="Arial" panose="020B0604020202020204" pitchFamily="34" charset="0"/>
                <a:ea typeface="Times New Roman" panose="02020603050405020304" pitchFamily="18" charset="0"/>
                <a:cs typeface="Arial" panose="020B0604020202020204" pitchFamily="34" charset="0"/>
              </a:rPr>
              <a:t>	</a:t>
            </a:r>
          </a:p>
          <a:p>
            <a:pPr marL="0" indent="0">
              <a:buNone/>
            </a:pPr>
            <a:r>
              <a:rPr lang="en-GB" sz="5600" dirty="0">
                <a:latin typeface="Arial" panose="020B0604020202020204" pitchFamily="34" charset="0"/>
                <a:ea typeface="Times New Roman" panose="02020603050405020304" pitchFamily="18" charset="0"/>
                <a:cs typeface="Arial" panose="020B0604020202020204" pitchFamily="34" charset="0"/>
              </a:rPr>
              <a:t>The sales manager is likely to invoke the relativist approach to ethics – that he is only doing what is the norm in the industry. You could respond with the </a:t>
            </a:r>
            <a:r>
              <a:rPr lang="en-GB" sz="5600">
                <a:latin typeface="Arial" panose="020B0604020202020204" pitchFamily="34" charset="0"/>
                <a:ea typeface="Times New Roman" panose="02020603050405020304" pitchFamily="18" charset="0"/>
                <a:cs typeface="Arial" panose="020B0604020202020204" pitchFamily="34" charset="0"/>
              </a:rPr>
              <a:t>Disclosure Rule. </a:t>
            </a:r>
            <a:endParaRPr lang="en-GB" sz="5600"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5600" i="1" dirty="0">
                <a:latin typeface="Arial" panose="020B0604020202020204" pitchFamily="34" charset="0"/>
                <a:ea typeface="Times New Roman" panose="02020603050405020304" pitchFamily="18" charset="0"/>
                <a:cs typeface="Arial" panose="020B0604020202020204" pitchFamily="34" charset="0"/>
              </a:rPr>
              <a:t>Scenario 2    </a:t>
            </a:r>
            <a:endParaRPr lang="en-GB" sz="5600"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5600" dirty="0">
                <a:latin typeface="Arial" panose="020B0604020202020204" pitchFamily="34" charset="0"/>
                <a:ea typeface="Times New Roman" panose="02020603050405020304" pitchFamily="18" charset="0"/>
                <a:cs typeface="Arial" panose="020B0604020202020204" pitchFamily="34" charset="0"/>
              </a:rPr>
              <a:t>Here the production manager is asking you to treat this worker unfairly, both legally and ethically. You should insist that all redundancies should be subject to the same criteria, and that these criteria must be within both the law and established custom. In the short term you should ensure that if at all possible the worker concerned is transferred to a different department away from the control of the production manager. In the long term you should make discreet enquires to establish whether the production manager has general problems in his relationships with staff. If there proves to be a serious problem, you will have to discuss it with your CEO.</a:t>
            </a:r>
          </a:p>
          <a:p>
            <a:pPr marL="0" indent="0">
              <a:buNone/>
            </a:pPr>
            <a:r>
              <a:rPr lang="en-GB" sz="5600" dirty="0">
                <a:latin typeface="Arial" panose="020B0604020202020204" pitchFamily="34" charset="0"/>
                <a:ea typeface="Times New Roman" panose="02020603050405020304" pitchFamily="18" charset="0"/>
                <a:cs typeface="Arial" panose="020B0604020202020204" pitchFamily="34" charset="0"/>
              </a:rPr>
              <a:t> </a:t>
            </a:r>
          </a:p>
          <a:p>
            <a:pPr marL="0" indent="0">
              <a:spcAft>
                <a:spcPts val="600"/>
              </a:spcAft>
              <a:buNone/>
            </a:pPr>
            <a:r>
              <a:rPr lang="en-GB" sz="5600" dirty="0">
                <a:latin typeface="Arial" panose="020B0604020202020204" pitchFamily="34" charset="0"/>
                <a:ea typeface="Times New Roman" panose="02020603050405020304" pitchFamily="18" charset="0"/>
                <a:cs typeface="Arial" panose="020B0604020202020204" pitchFamily="34" charset="0"/>
              </a:rPr>
              <a:t>Many of the ethical principles are relevant to your decision – the Golden Rule, the Disclosure Rule, the Intuition Ethic, and the Professional Ethic.</a:t>
            </a:r>
          </a:p>
          <a:p>
            <a:pPr marL="0" indent="0">
              <a:buNone/>
            </a:pPr>
            <a:r>
              <a:rPr lang="en-GB" sz="5600" dirty="0">
                <a:latin typeface="Arial" panose="020B0604020202020204" pitchFamily="34" charset="0"/>
                <a:ea typeface="Times New Roman" panose="02020603050405020304" pitchFamily="18" charset="0"/>
                <a:cs typeface="Arial" panose="020B0604020202020204" pitchFamily="34" charset="0"/>
              </a:rPr>
              <a:t> </a:t>
            </a:r>
          </a:p>
          <a:p>
            <a:pPr marL="0" indent="0">
              <a:buNone/>
            </a:pPr>
            <a:r>
              <a:rPr lang="en-GB" sz="5600" dirty="0">
                <a:latin typeface="Arial" panose="020B0604020202020204" pitchFamily="34" charset="0"/>
                <a:ea typeface="Times New Roman" panose="02020603050405020304" pitchFamily="18" charset="0"/>
                <a:cs typeface="Arial" panose="020B0604020202020204" pitchFamily="34" charset="0"/>
              </a:rPr>
              <a:t>Appropriate ethical principles here are the Golden Rule (treat your friend as you would want to be treated yourself), the Organisation Ethic (you have a responsibility to your organisation which in the last resort overrules your responsibility to your friend) and the Professional Ethic (you should behave in the way expected of an ethical member of the CIPD).</a:t>
            </a:r>
          </a:p>
          <a:p>
            <a:pPr marL="0" indent="0">
              <a:buNone/>
            </a:pPr>
            <a:r>
              <a:rPr lang="en-GB" sz="5600" dirty="0">
                <a:latin typeface="Arial" panose="020B0604020202020204" pitchFamily="34" charset="0"/>
                <a:cs typeface="Arial" panose="020B0604020202020204" pitchFamily="34" charset="0"/>
              </a:rPr>
              <a:t>(Kew and </a:t>
            </a:r>
            <a:r>
              <a:rPr lang="en-GB" sz="5600" dirty="0" err="1">
                <a:latin typeface="Arial" panose="020B0604020202020204" pitchFamily="34" charset="0"/>
                <a:cs typeface="Arial" panose="020B0604020202020204" pitchFamily="34" charset="0"/>
              </a:rPr>
              <a:t>Stredwick</a:t>
            </a:r>
            <a:r>
              <a:rPr lang="en-GB" sz="5600" dirty="0">
                <a:latin typeface="Arial" panose="020B0604020202020204" pitchFamily="34" charset="0"/>
                <a:cs typeface="Arial" panose="020B0604020202020204" pitchFamily="34" charset="0"/>
              </a:rPr>
              <a:t>, 2008)</a:t>
            </a:r>
          </a:p>
          <a:p>
            <a:pPr marL="0" indent="0">
              <a:buNone/>
            </a:pPr>
            <a:endParaRPr lang="en-GB" sz="4400"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4400" dirty="0">
                <a:latin typeface="Arial" panose="020B0604020202020204" pitchFamily="34" charset="0"/>
                <a:ea typeface="Times New Roman" panose="02020603050405020304" pitchFamily="18" charset="0"/>
                <a:cs typeface="Arial" panose="020B0604020202020204" pitchFamily="34" charset="0"/>
              </a:rPr>
              <a:t> </a:t>
            </a:r>
          </a:p>
          <a:p>
            <a:endParaRPr lang="en-GB" dirty="0"/>
          </a:p>
        </p:txBody>
      </p:sp>
    </p:spTree>
    <p:extLst>
      <p:ext uri="{BB962C8B-B14F-4D97-AF65-F5344CB8AC3E}">
        <p14:creationId xmlns:p14="http://schemas.microsoft.com/office/powerpoint/2010/main" val="24728328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Ethics under pressure</a:t>
            </a:r>
          </a:p>
        </p:txBody>
      </p:sp>
      <p:sp>
        <p:nvSpPr>
          <p:cNvPr id="3" name="Content Placeholder 2"/>
          <p:cNvSpPr>
            <a:spLocks noGrp="1"/>
          </p:cNvSpPr>
          <p:nvPr>
            <p:ph idx="1"/>
          </p:nvPr>
        </p:nvSpPr>
        <p:spPr/>
        <p:txBody>
          <a:bodyPr>
            <a:normAutofit fontScale="85000" lnSpcReduction="20000"/>
          </a:bodyPr>
          <a:lstStyle/>
          <a:p>
            <a:pPr marL="0" indent="0">
              <a:buNone/>
            </a:pPr>
            <a:endParaRPr lang="en-AU" dirty="0"/>
          </a:p>
          <a:p>
            <a:pPr marL="0" indent="0">
              <a:buNone/>
            </a:pPr>
            <a:r>
              <a:rPr lang="en-AU" dirty="0"/>
              <a:t>Managers in an ethics versus profit dilemma have four responses :</a:t>
            </a:r>
          </a:p>
          <a:p>
            <a:pPr lvl="2"/>
            <a:r>
              <a:rPr lang="en-AU" sz="3500" dirty="0"/>
              <a:t>fraud, </a:t>
            </a:r>
          </a:p>
          <a:p>
            <a:pPr lvl="2"/>
            <a:r>
              <a:rPr lang="en-AU" sz="3500" dirty="0"/>
              <a:t>crisis, </a:t>
            </a:r>
          </a:p>
          <a:p>
            <a:pPr lvl="2"/>
            <a:r>
              <a:rPr lang="en-AU" sz="3500" dirty="0"/>
              <a:t>competition, and </a:t>
            </a:r>
          </a:p>
          <a:p>
            <a:pPr lvl="2"/>
            <a:r>
              <a:rPr lang="en-AU" sz="3500" dirty="0"/>
              <a:t>innovation. </a:t>
            </a:r>
          </a:p>
          <a:p>
            <a:pPr marL="0" indent="0">
              <a:buNone/>
            </a:pPr>
            <a:endParaRPr lang="en-AU" dirty="0"/>
          </a:p>
          <a:p>
            <a:pPr marL="0" indent="0">
              <a:buNone/>
            </a:pPr>
            <a:r>
              <a:rPr lang="en-AU" dirty="0"/>
              <a:t>Companies will have a natural preference for one of these strategies</a:t>
            </a:r>
          </a:p>
          <a:p>
            <a:pPr marL="0" indent="0">
              <a:buNone/>
            </a:pPr>
            <a:endParaRPr lang="en-AU" dirty="0"/>
          </a:p>
          <a:p>
            <a:pPr marL="0" indent="0">
              <a:spcBef>
                <a:spcPts val="0"/>
              </a:spcBef>
              <a:buNone/>
            </a:pPr>
            <a:r>
              <a:rPr lang="en-AU" dirty="0"/>
              <a:t>Source: </a:t>
            </a:r>
            <a:r>
              <a:rPr lang="en-AU" dirty="0" err="1"/>
              <a:t>Barraquier</a:t>
            </a:r>
            <a:r>
              <a:rPr lang="en-AU" dirty="0"/>
              <a:t> (2011) </a:t>
            </a:r>
            <a:endParaRPr lang="en-US" dirty="0"/>
          </a:p>
        </p:txBody>
      </p:sp>
    </p:spTree>
    <p:extLst>
      <p:ext uri="{BB962C8B-B14F-4D97-AF65-F5344CB8AC3E}">
        <p14:creationId xmlns:p14="http://schemas.microsoft.com/office/powerpoint/2010/main" val="19846239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AU" b="1" dirty="0"/>
              <a:t>Profitability is linked to ethical corporate behaviour</a:t>
            </a:r>
            <a:endParaRPr lang="en-US" b="1" dirty="0"/>
          </a:p>
        </p:txBody>
      </p:sp>
      <p:sp>
        <p:nvSpPr>
          <p:cNvPr id="3" name="Content Placeholder 2"/>
          <p:cNvSpPr>
            <a:spLocks noGrp="1"/>
          </p:cNvSpPr>
          <p:nvPr>
            <p:ph idx="1"/>
          </p:nvPr>
        </p:nvSpPr>
        <p:spPr/>
        <p:txBody>
          <a:bodyPr>
            <a:normAutofit/>
          </a:bodyPr>
          <a:lstStyle/>
          <a:p>
            <a:pPr marL="0" indent="0">
              <a:buNone/>
            </a:pPr>
            <a:endParaRPr lang="en-AU" b="1" dirty="0"/>
          </a:p>
          <a:p>
            <a:pPr marL="0" indent="0">
              <a:buNone/>
            </a:pPr>
            <a:r>
              <a:rPr lang="en-AU" b="1" dirty="0" err="1"/>
              <a:t>Grensing-Pophal</a:t>
            </a:r>
            <a:r>
              <a:rPr lang="en-AU" b="1" dirty="0"/>
              <a:t> (1998) </a:t>
            </a:r>
            <a:r>
              <a:rPr lang="en-AU" dirty="0"/>
              <a:t>used a rating system and found that the corporations with the highest score on social responsibility over the long term also made the most money</a:t>
            </a:r>
          </a:p>
          <a:p>
            <a:pPr marL="0" indent="0">
              <a:buNone/>
            </a:pPr>
            <a:endParaRPr lang="en-AU" dirty="0"/>
          </a:p>
          <a:p>
            <a:pPr marL="0" indent="0">
              <a:buNone/>
            </a:pPr>
            <a:r>
              <a:rPr lang="en-AU" b="1" dirty="0" err="1"/>
              <a:t>Bastien</a:t>
            </a:r>
            <a:r>
              <a:rPr lang="en-AU" b="1" dirty="0"/>
              <a:t> (1997) </a:t>
            </a:r>
            <a:r>
              <a:rPr lang="en-AU" dirty="0"/>
              <a:t>found a correlation between responsible performance and long-term profit. </a:t>
            </a:r>
            <a:endParaRPr lang="en-US" dirty="0"/>
          </a:p>
        </p:txBody>
      </p:sp>
    </p:spTree>
    <p:extLst>
      <p:ext uri="{BB962C8B-B14F-4D97-AF65-F5344CB8AC3E}">
        <p14:creationId xmlns:p14="http://schemas.microsoft.com/office/powerpoint/2010/main" val="15150312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CCF87520-C0B7-FE69-F4E8-8721AAEBF980}"/>
              </a:ext>
            </a:extLst>
          </p:cNvPr>
          <p:cNvSpPr>
            <a:spLocks noGrp="1"/>
          </p:cNvSpPr>
          <p:nvPr>
            <p:ph type="title"/>
          </p:nvPr>
        </p:nvSpPr>
        <p:spPr>
          <a:xfrm>
            <a:off x="1981200" y="274639"/>
            <a:ext cx="8229600" cy="993775"/>
          </a:xfrm>
        </p:spPr>
        <p:txBody>
          <a:bodyPr/>
          <a:lstStyle/>
          <a:p>
            <a:r>
              <a:rPr lang="en-GB" altLang="en-US" b="1" dirty="0">
                <a:latin typeface="Lucida Sans" panose="020B0602030504020204" pitchFamily="34" charset="0"/>
              </a:rPr>
              <a:t>Case: Arthur Andersen</a:t>
            </a:r>
          </a:p>
        </p:txBody>
      </p:sp>
      <p:sp>
        <p:nvSpPr>
          <p:cNvPr id="3075" name="TextBox 3">
            <a:extLst>
              <a:ext uri="{FF2B5EF4-FFF2-40B4-BE49-F238E27FC236}">
                <a16:creationId xmlns:a16="http://schemas.microsoft.com/office/drawing/2014/main" id="{599246D6-E11D-2711-F8CD-EC65B0C35321}"/>
              </a:ext>
            </a:extLst>
          </p:cNvPr>
          <p:cNvSpPr txBox="1">
            <a:spLocks noChangeArrowheads="1"/>
          </p:cNvSpPr>
          <p:nvPr/>
        </p:nvSpPr>
        <p:spPr bwMode="auto">
          <a:xfrm>
            <a:off x="135732" y="1341439"/>
            <a:ext cx="12056268" cy="4385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dirty="0">
                <a:latin typeface="Lucida Sans" panose="020B0602030504020204" pitchFamily="34" charset="0"/>
              </a:rPr>
              <a:t>Read the case on Moodle</a:t>
            </a:r>
          </a:p>
          <a:p>
            <a:pPr eaLnBrk="1" hangingPunct="1"/>
            <a:endParaRPr lang="en-GB" altLang="en-US" sz="1100" b="1" i="1" dirty="0">
              <a:latin typeface="Lucida Sans" panose="020B0602030504020204" pitchFamily="34" charset="0"/>
            </a:endParaRPr>
          </a:p>
          <a:p>
            <a:pPr eaLnBrk="1" hangingPunct="1"/>
            <a:r>
              <a:rPr lang="en-GB" altLang="en-US" sz="2800" dirty="0">
                <a:latin typeface="Lucida Sans" panose="020B0602030504020204" pitchFamily="34" charset="0"/>
              </a:rPr>
              <a:t>Built his accountancy firm on the reputation of a company that could be trusted.</a:t>
            </a:r>
          </a:p>
          <a:p>
            <a:pPr eaLnBrk="1" hangingPunct="1"/>
            <a:endParaRPr lang="en-GB" altLang="en-US" sz="1100" b="1" i="1" dirty="0">
              <a:latin typeface="Lucida Sans" panose="020B0602030504020204" pitchFamily="34" charset="0"/>
            </a:endParaRPr>
          </a:p>
          <a:p>
            <a:pPr eaLnBrk="1" hangingPunct="1"/>
            <a:r>
              <a:rPr lang="en-GB" altLang="en-US" sz="2800" dirty="0">
                <a:latin typeface="Lucida Sans" panose="020B0602030504020204" pitchFamily="34" charset="0"/>
              </a:rPr>
              <a:t>The core value of the company until the mid-1990s, when it moved into consultancy.</a:t>
            </a:r>
          </a:p>
          <a:p>
            <a:pPr eaLnBrk="1" hangingPunct="1"/>
            <a:endParaRPr lang="en-GB" altLang="en-US" sz="1100" b="1" i="1" dirty="0">
              <a:latin typeface="Lucida Sans" panose="020B0602030504020204" pitchFamily="34" charset="0"/>
            </a:endParaRPr>
          </a:p>
          <a:p>
            <a:pPr eaLnBrk="1" hangingPunct="1"/>
            <a:r>
              <a:rPr lang="en-GB" altLang="en-US" sz="2800" dirty="0">
                <a:latin typeface="Lucida Sans" panose="020B0602030504020204" pitchFamily="34" charset="0"/>
              </a:rPr>
              <a:t>Shifted culture of company to making clients happy.</a:t>
            </a:r>
          </a:p>
          <a:p>
            <a:pPr eaLnBrk="1" hangingPunct="1"/>
            <a:endParaRPr lang="en-GB" altLang="en-US" sz="1100" b="1" i="1" dirty="0">
              <a:latin typeface="Lucida Sans" panose="020B0602030504020204" pitchFamily="34" charset="0"/>
            </a:endParaRPr>
          </a:p>
          <a:p>
            <a:pPr eaLnBrk="1" hangingPunct="1"/>
            <a:r>
              <a:rPr lang="en-GB" altLang="en-US" sz="2800" dirty="0">
                <a:latin typeface="Lucida Sans" panose="020B0602030504020204" pitchFamily="34" charset="0"/>
              </a:rPr>
              <a:t>Priority of ethics – and ethics training of staff – began to erode.</a:t>
            </a:r>
          </a:p>
          <a:p>
            <a:pPr eaLnBrk="1" hangingPunct="1"/>
            <a:endParaRPr lang="en-GB" altLang="en-US" sz="1100" b="1" i="1" dirty="0">
              <a:latin typeface="Lucida Sans" panose="020B0602030504020204" pitchFamily="34" charset="0"/>
            </a:endParaRPr>
          </a:p>
          <a:p>
            <a:pPr eaLnBrk="1" hangingPunct="1"/>
            <a:r>
              <a:rPr lang="en-GB" altLang="en-US" sz="2800" dirty="0">
                <a:latin typeface="Lucida Sans" panose="020B0602030504020204" pitchFamily="34" charset="0"/>
              </a:rPr>
              <a:t>Culminated in Enron scandal.</a:t>
            </a:r>
            <a:endParaRPr lang="en-GB" altLang="en-US" sz="2800" b="1" i="1" dirty="0">
              <a:latin typeface="Lucida Sans" panose="020B0602030504020204" pitchFamily="34" charset="0"/>
            </a:endParaRPr>
          </a:p>
        </p:txBody>
      </p:sp>
    </p:spTree>
    <p:extLst>
      <p:ext uri="{BB962C8B-B14F-4D97-AF65-F5344CB8AC3E}">
        <p14:creationId xmlns:p14="http://schemas.microsoft.com/office/powerpoint/2010/main" val="8491424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Sustainable business in the Global environment</a:t>
            </a:r>
          </a:p>
        </p:txBody>
      </p:sp>
      <p:sp>
        <p:nvSpPr>
          <p:cNvPr id="3" name="Content Placeholder 2"/>
          <p:cNvSpPr>
            <a:spLocks noGrp="1"/>
          </p:cNvSpPr>
          <p:nvPr>
            <p:ph idx="1"/>
          </p:nvPr>
        </p:nvSpPr>
        <p:spPr/>
        <p:txBody>
          <a:bodyPr>
            <a:normAutofit/>
          </a:bodyPr>
          <a:lstStyle/>
          <a:p>
            <a:pPr marL="0" indent="0">
              <a:buNone/>
            </a:pPr>
            <a:endParaRPr lang="en-AU" dirty="0"/>
          </a:p>
          <a:p>
            <a:pPr marL="0" indent="0">
              <a:buNone/>
            </a:pPr>
            <a:r>
              <a:rPr lang="en-AU" dirty="0"/>
              <a:t>Corporate citizenship and sustainability in this age of globalisation requires special skills:</a:t>
            </a:r>
          </a:p>
          <a:p>
            <a:pPr lvl="2">
              <a:buFontTx/>
              <a:buChar char="-"/>
            </a:pPr>
            <a:r>
              <a:rPr lang="en-US" sz="3200" dirty="0"/>
              <a:t>knowledge of other cultures, </a:t>
            </a:r>
          </a:p>
          <a:p>
            <a:pPr lvl="2">
              <a:buFontTx/>
              <a:buChar char="-"/>
            </a:pPr>
            <a:r>
              <a:rPr lang="en-US" sz="3200" dirty="0"/>
              <a:t>ethical leadership, and </a:t>
            </a:r>
          </a:p>
          <a:p>
            <a:pPr lvl="2">
              <a:buFontTx/>
              <a:buChar char="-"/>
            </a:pPr>
            <a:r>
              <a:rPr lang="en-US" sz="3200" dirty="0"/>
              <a:t>business acumen. </a:t>
            </a:r>
          </a:p>
          <a:p>
            <a:pPr marL="0" indent="0">
              <a:buNone/>
            </a:pPr>
            <a:endParaRPr lang="en-US" dirty="0"/>
          </a:p>
          <a:p>
            <a:pPr marL="0" indent="0">
              <a:buNone/>
            </a:pPr>
            <a:r>
              <a:rPr lang="en-AU" dirty="0"/>
              <a:t>Crane &amp; Matten (2010) </a:t>
            </a:r>
          </a:p>
          <a:p>
            <a:endParaRPr lang="en-US" dirty="0"/>
          </a:p>
        </p:txBody>
      </p:sp>
    </p:spTree>
    <p:extLst>
      <p:ext uri="{BB962C8B-B14F-4D97-AF65-F5344CB8AC3E}">
        <p14:creationId xmlns:p14="http://schemas.microsoft.com/office/powerpoint/2010/main" val="31994777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Behaving ethically in a crisis</a:t>
            </a:r>
          </a:p>
        </p:txBody>
      </p:sp>
      <p:sp>
        <p:nvSpPr>
          <p:cNvPr id="3" name="Content Placeholder 2"/>
          <p:cNvSpPr>
            <a:spLocks noGrp="1"/>
          </p:cNvSpPr>
          <p:nvPr>
            <p:ph idx="1"/>
          </p:nvPr>
        </p:nvSpPr>
        <p:spPr/>
        <p:txBody>
          <a:bodyPr>
            <a:normAutofit/>
          </a:bodyPr>
          <a:lstStyle/>
          <a:p>
            <a:pPr marL="0" indent="0">
              <a:buNone/>
            </a:pPr>
            <a:r>
              <a:rPr lang="en-US" dirty="0"/>
              <a:t>Ford Pinto </a:t>
            </a:r>
          </a:p>
          <a:p>
            <a:pPr>
              <a:buFontTx/>
              <a:buChar char="-"/>
            </a:pPr>
            <a:r>
              <a:rPr lang="en-US" dirty="0"/>
              <a:t>Vehicle fires </a:t>
            </a:r>
          </a:p>
          <a:p>
            <a:pPr>
              <a:buFontTx/>
              <a:buChar char="-"/>
            </a:pPr>
            <a:r>
              <a:rPr lang="en-US" dirty="0"/>
              <a:t>Major defect in production,</a:t>
            </a:r>
          </a:p>
          <a:p>
            <a:pPr>
              <a:buFontTx/>
              <a:buChar char="-"/>
            </a:pPr>
            <a:r>
              <a:rPr lang="en-US" dirty="0"/>
              <a:t>Caused injuries and deaths</a:t>
            </a:r>
          </a:p>
          <a:p>
            <a:pPr marL="0" indent="0">
              <a:buNone/>
            </a:pPr>
            <a:r>
              <a:rPr lang="en-US" dirty="0"/>
              <a:t>Response</a:t>
            </a:r>
          </a:p>
          <a:p>
            <a:pPr marL="0" indent="0">
              <a:buNone/>
            </a:pPr>
            <a:r>
              <a:rPr lang="en-US" dirty="0"/>
              <a:t>-played down the role, reluctant to recall due to cost </a:t>
            </a:r>
          </a:p>
          <a:p>
            <a:pPr marL="0" indent="0">
              <a:buNone/>
            </a:pPr>
            <a:r>
              <a:rPr lang="en-US" dirty="0"/>
              <a:t>(</a:t>
            </a:r>
            <a:r>
              <a:rPr lang="en-US" dirty="0" err="1"/>
              <a:t>Gardashkhanova</a:t>
            </a:r>
            <a:r>
              <a:rPr lang="en-US" dirty="0"/>
              <a:t>, 2024)</a:t>
            </a:r>
          </a:p>
          <a:p>
            <a:pPr marL="0" indent="0">
              <a:buNone/>
            </a:pPr>
            <a:endParaRPr lang="en-US" dirty="0"/>
          </a:p>
        </p:txBody>
      </p:sp>
    </p:spTree>
    <p:extLst>
      <p:ext uri="{BB962C8B-B14F-4D97-AF65-F5344CB8AC3E}">
        <p14:creationId xmlns:p14="http://schemas.microsoft.com/office/powerpoint/2010/main" val="14416100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Behaving ethically in a crisis</a:t>
            </a:r>
          </a:p>
        </p:txBody>
      </p:sp>
      <p:sp>
        <p:nvSpPr>
          <p:cNvPr id="3" name="Content Placeholder 2"/>
          <p:cNvSpPr>
            <a:spLocks noGrp="1"/>
          </p:cNvSpPr>
          <p:nvPr>
            <p:ph idx="1"/>
          </p:nvPr>
        </p:nvSpPr>
        <p:spPr/>
        <p:txBody>
          <a:bodyPr>
            <a:normAutofit lnSpcReduction="10000"/>
          </a:bodyPr>
          <a:lstStyle/>
          <a:p>
            <a:pPr marL="0" indent="0">
              <a:buNone/>
            </a:pPr>
            <a:r>
              <a:rPr lang="en-US" b="1" dirty="0"/>
              <a:t>Johnson and Johnson</a:t>
            </a:r>
          </a:p>
          <a:p>
            <a:pPr>
              <a:buFontTx/>
              <a:buChar char="-"/>
            </a:pPr>
            <a:r>
              <a:rPr lang="en-US" dirty="0"/>
              <a:t>Key product, Tylenol (massive market share)</a:t>
            </a:r>
          </a:p>
          <a:p>
            <a:pPr>
              <a:buFontTx/>
              <a:buChar char="-"/>
            </a:pPr>
            <a:r>
              <a:rPr lang="en-US" dirty="0"/>
              <a:t>Deliberately poisoned</a:t>
            </a:r>
          </a:p>
          <a:p>
            <a:pPr>
              <a:buFontTx/>
              <a:buChar char="-"/>
            </a:pPr>
            <a:r>
              <a:rPr lang="en-US" dirty="0"/>
              <a:t>Caused deaths</a:t>
            </a:r>
          </a:p>
          <a:p>
            <a:pPr marL="0" indent="0">
              <a:buNone/>
            </a:pPr>
            <a:r>
              <a:rPr lang="en-US" dirty="0"/>
              <a:t>Response</a:t>
            </a:r>
          </a:p>
          <a:p>
            <a:pPr>
              <a:buFontTx/>
              <a:buChar char="-"/>
            </a:pPr>
            <a:r>
              <a:rPr lang="en-US" dirty="0"/>
              <a:t>Put consumers before any cost issues</a:t>
            </a:r>
          </a:p>
          <a:p>
            <a:pPr>
              <a:buFontTx/>
              <a:buChar char="-"/>
            </a:pPr>
            <a:r>
              <a:rPr lang="en-US" dirty="0"/>
              <a:t>Recalled all product</a:t>
            </a:r>
          </a:p>
          <a:p>
            <a:pPr>
              <a:buFontTx/>
              <a:buChar char="-"/>
            </a:pPr>
            <a:r>
              <a:rPr lang="en-US" dirty="0"/>
              <a:t>Massive PR campaign to alert people</a:t>
            </a:r>
          </a:p>
        </p:txBody>
      </p:sp>
    </p:spTree>
    <p:extLst>
      <p:ext uri="{BB962C8B-B14F-4D97-AF65-F5344CB8AC3E}">
        <p14:creationId xmlns:p14="http://schemas.microsoft.com/office/powerpoint/2010/main" val="36619334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Ethical corporations have better relationships with their shareholders </a:t>
            </a:r>
          </a:p>
        </p:txBody>
      </p:sp>
      <p:sp>
        <p:nvSpPr>
          <p:cNvPr id="3" name="Content Placeholder 2"/>
          <p:cNvSpPr>
            <a:spLocks noGrp="1"/>
          </p:cNvSpPr>
          <p:nvPr>
            <p:ph idx="1"/>
          </p:nvPr>
        </p:nvSpPr>
        <p:spPr/>
        <p:txBody>
          <a:bodyPr>
            <a:normAutofit fontScale="92500" lnSpcReduction="10000"/>
          </a:bodyPr>
          <a:lstStyle/>
          <a:p>
            <a:pPr marL="0" indent="0">
              <a:buNone/>
            </a:pPr>
            <a:r>
              <a:rPr lang="en-US" dirty="0"/>
              <a:t>Presumption: shares are purchased for profit</a:t>
            </a:r>
          </a:p>
          <a:p>
            <a:pPr marL="0" indent="0">
              <a:buNone/>
            </a:pPr>
            <a:endParaRPr lang="en-US" dirty="0"/>
          </a:p>
          <a:p>
            <a:pPr marL="0" indent="0">
              <a:buNone/>
            </a:pPr>
            <a:r>
              <a:rPr lang="en-US" dirty="0"/>
              <a:t>BUT persons have other or parallel reasons for investing:</a:t>
            </a:r>
          </a:p>
          <a:p>
            <a:pPr marL="0" indent="0">
              <a:buNone/>
            </a:pPr>
            <a:r>
              <a:rPr lang="en-US" dirty="0"/>
              <a:t>-approval of the direction, and</a:t>
            </a:r>
          </a:p>
          <a:p>
            <a:pPr marL="0" indent="0">
              <a:buNone/>
            </a:pPr>
            <a:r>
              <a:rPr lang="en-US" dirty="0"/>
              <a:t>-contribution to the national economy.</a:t>
            </a:r>
          </a:p>
          <a:p>
            <a:pPr marL="0" indent="0">
              <a:buNone/>
            </a:pPr>
            <a:endParaRPr lang="en-US" dirty="0"/>
          </a:p>
          <a:p>
            <a:pPr marL="0" indent="0">
              <a:buNone/>
            </a:pPr>
            <a:r>
              <a:rPr lang="en-US" dirty="0"/>
              <a:t>AND NOW</a:t>
            </a:r>
          </a:p>
          <a:p>
            <a:pPr marL="0" indent="0">
              <a:buNone/>
            </a:pPr>
            <a:r>
              <a:rPr lang="en-US" dirty="0"/>
              <a:t>There is a greater expectation that profit can be made while acting in a socially responsible way</a:t>
            </a:r>
          </a:p>
        </p:txBody>
      </p:sp>
    </p:spTree>
    <p:extLst>
      <p:ext uri="{BB962C8B-B14F-4D97-AF65-F5344CB8AC3E}">
        <p14:creationId xmlns:p14="http://schemas.microsoft.com/office/powerpoint/2010/main" val="22550282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b="1" dirty="0"/>
              <a:t>KEY DILEMMA: How to act conscionably in a country that is often corrupt?</a:t>
            </a:r>
          </a:p>
        </p:txBody>
      </p:sp>
      <p:sp>
        <p:nvSpPr>
          <p:cNvPr id="3" name="Content Placeholder 2"/>
          <p:cNvSpPr>
            <a:spLocks noGrp="1"/>
          </p:cNvSpPr>
          <p:nvPr>
            <p:ph idx="1"/>
          </p:nvPr>
        </p:nvSpPr>
        <p:spPr/>
        <p:txBody>
          <a:bodyPr>
            <a:normAutofit lnSpcReduction="10000"/>
          </a:bodyPr>
          <a:lstStyle/>
          <a:p>
            <a:pPr marL="0" indent="0">
              <a:buNone/>
            </a:pPr>
            <a:r>
              <a:rPr lang="en-US" dirty="0"/>
              <a:t>Corporations are accountable:</a:t>
            </a:r>
          </a:p>
          <a:p>
            <a:pPr marL="0" indent="0">
              <a:buNone/>
            </a:pPr>
            <a:r>
              <a:rPr lang="en-US" dirty="0"/>
              <a:t> – a number of countries have an equivalent of the US ‘Foreign Corrupt Practices Act’- UK has the Bribery Act 2010 that covers corruption.</a:t>
            </a:r>
          </a:p>
          <a:p>
            <a:pPr>
              <a:buFontTx/>
              <a:buChar char="-"/>
            </a:pPr>
            <a:r>
              <a:rPr lang="en-US" dirty="0"/>
              <a:t>consumer backlash</a:t>
            </a:r>
          </a:p>
          <a:p>
            <a:pPr marL="0" indent="0">
              <a:buNone/>
            </a:pPr>
            <a:r>
              <a:rPr lang="en-US" dirty="0"/>
              <a:t>Consequences are severe:</a:t>
            </a:r>
          </a:p>
          <a:p>
            <a:pPr>
              <a:buFontTx/>
              <a:buChar char="-"/>
            </a:pPr>
            <a:r>
              <a:rPr lang="en-US" dirty="0"/>
              <a:t>Massive fines</a:t>
            </a:r>
          </a:p>
          <a:p>
            <a:pPr>
              <a:buFontTx/>
              <a:buChar char="-"/>
            </a:pPr>
            <a:r>
              <a:rPr lang="en-US" dirty="0"/>
              <a:t>Brand damage</a:t>
            </a:r>
          </a:p>
          <a:p>
            <a:pPr>
              <a:buFontTx/>
              <a:buChar char="-"/>
            </a:pPr>
            <a:r>
              <a:rPr lang="en-US" dirty="0"/>
              <a:t>Years of embarrassing litigation </a:t>
            </a:r>
          </a:p>
        </p:txBody>
      </p:sp>
    </p:spTree>
    <p:extLst>
      <p:ext uri="{BB962C8B-B14F-4D97-AF65-F5344CB8AC3E}">
        <p14:creationId xmlns:p14="http://schemas.microsoft.com/office/powerpoint/2010/main" val="34993779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DD5DE634-B9DE-DDA1-043F-81E5E2A073F3}"/>
              </a:ext>
            </a:extLst>
          </p:cNvPr>
          <p:cNvSpPr>
            <a:spLocks noGrp="1"/>
          </p:cNvSpPr>
          <p:nvPr>
            <p:ph type="title"/>
          </p:nvPr>
        </p:nvSpPr>
        <p:spPr>
          <a:xfrm>
            <a:off x="2152650" y="109538"/>
            <a:ext cx="7886700" cy="1231900"/>
          </a:xfrm>
        </p:spPr>
        <p:txBody>
          <a:bodyPr/>
          <a:lstStyle/>
          <a:p>
            <a:pPr eaLnBrk="1" hangingPunct="1"/>
            <a:r>
              <a:rPr lang="en-GB" altLang="en-US" sz="4000" b="1" dirty="0"/>
              <a:t>Key learning points </a:t>
            </a:r>
            <a:endParaRPr lang="en-GB" altLang="en-US" dirty="0"/>
          </a:p>
        </p:txBody>
      </p:sp>
      <p:sp>
        <p:nvSpPr>
          <p:cNvPr id="16387" name="Content Placeholder 2">
            <a:extLst>
              <a:ext uri="{FF2B5EF4-FFF2-40B4-BE49-F238E27FC236}">
                <a16:creationId xmlns:a16="http://schemas.microsoft.com/office/drawing/2014/main" id="{D9E63795-9EAB-A35A-1EF2-E8E765727B40}"/>
              </a:ext>
            </a:extLst>
          </p:cNvPr>
          <p:cNvSpPr>
            <a:spLocks noGrp="1"/>
          </p:cNvSpPr>
          <p:nvPr>
            <p:ph idx="1"/>
          </p:nvPr>
        </p:nvSpPr>
        <p:spPr/>
        <p:txBody>
          <a:bodyPr/>
          <a:lstStyle/>
          <a:p>
            <a:pPr eaLnBrk="1" hangingPunct="1">
              <a:buFont typeface="Arial" panose="020B0604020202020204" pitchFamily="34" charset="0"/>
              <a:buNone/>
            </a:pPr>
            <a:endParaRPr lang="en-GB" altLang="en-US" sz="1600"/>
          </a:p>
          <a:p>
            <a:pPr eaLnBrk="1" hangingPunct="1"/>
            <a:endParaRPr lang="en-GB" altLang="en-US"/>
          </a:p>
        </p:txBody>
      </p:sp>
      <p:sp>
        <p:nvSpPr>
          <p:cNvPr id="16388" name="Subtitle 2">
            <a:extLst>
              <a:ext uri="{FF2B5EF4-FFF2-40B4-BE49-F238E27FC236}">
                <a16:creationId xmlns:a16="http://schemas.microsoft.com/office/drawing/2014/main" id="{84C3D607-DBAD-BC54-F78F-CEDE4170CBAB}"/>
              </a:ext>
            </a:extLst>
          </p:cNvPr>
          <p:cNvSpPr txBox="1">
            <a:spLocks/>
          </p:cNvSpPr>
          <p:nvPr/>
        </p:nvSpPr>
        <p:spPr bwMode="auto">
          <a:xfrm>
            <a:off x="0" y="1219200"/>
            <a:ext cx="12065793" cy="516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28600" indent="-228600">
              <a:lnSpc>
                <a:spcPct val="90000"/>
              </a:lnSpc>
              <a:spcBef>
                <a:spcPts val="1000"/>
              </a:spcBef>
              <a:buClr>
                <a:srgbClr val="DA1D52"/>
              </a:buClr>
              <a:buFont typeface="Arial" panose="020B0604020202020204" pitchFamily="34" charset="0"/>
              <a:buChar char="•"/>
              <a:defRPr sz="2500">
                <a:solidFill>
                  <a:srgbClr val="58595B"/>
                </a:solidFill>
                <a:latin typeface="Arial" panose="020B0604020202020204" pitchFamily="34" charset="0"/>
                <a:cs typeface="Arial" panose="020B0604020202020204" pitchFamily="34" charset="0"/>
              </a:defRPr>
            </a:lvl1pPr>
            <a:lvl2pPr marL="742950" indent="-285750">
              <a:lnSpc>
                <a:spcPct val="90000"/>
              </a:lnSpc>
              <a:spcBef>
                <a:spcPts val="500"/>
              </a:spcBef>
              <a:buClr>
                <a:srgbClr val="DA1D52"/>
              </a:buClr>
              <a:buFont typeface="Arial" panose="020B0604020202020204" pitchFamily="34" charset="0"/>
              <a:buChar char="•"/>
              <a:defRPr sz="2000">
                <a:solidFill>
                  <a:srgbClr val="58595B"/>
                </a:solidFill>
                <a:latin typeface="Arial" panose="020B0604020202020204" pitchFamily="34" charset="0"/>
                <a:cs typeface="Arial" panose="020B0604020202020204" pitchFamily="34" charset="0"/>
              </a:defRPr>
            </a:lvl2pPr>
            <a:lvl3pPr marL="1143000" indent="-228600">
              <a:lnSpc>
                <a:spcPct val="90000"/>
              </a:lnSpc>
              <a:spcBef>
                <a:spcPts val="500"/>
              </a:spcBef>
              <a:buClr>
                <a:srgbClr val="DA1D52"/>
              </a:buClr>
              <a:buFont typeface="Arial" panose="020B0604020202020204" pitchFamily="34" charset="0"/>
              <a:buChar char="•"/>
              <a:defRPr sz="2000">
                <a:solidFill>
                  <a:srgbClr val="58595B"/>
                </a:solidFill>
                <a:latin typeface="Arial" panose="020B0604020202020204" pitchFamily="34" charset="0"/>
                <a:cs typeface="Arial" panose="020B0604020202020204" pitchFamily="34" charset="0"/>
              </a:defRPr>
            </a:lvl3pPr>
            <a:lvl4pPr marL="1600200" indent="-228600">
              <a:lnSpc>
                <a:spcPct val="90000"/>
              </a:lnSpc>
              <a:spcBef>
                <a:spcPts val="500"/>
              </a:spcBef>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4pPr>
            <a:lvl5pPr marL="2057400" indent="-228600">
              <a:lnSpc>
                <a:spcPct val="90000"/>
              </a:lnSpc>
              <a:spcBef>
                <a:spcPts val="500"/>
              </a:spcBef>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9pPr>
          </a:lstStyle>
          <a:p>
            <a:pPr eaLnBrk="1" hangingPunct="1"/>
            <a:r>
              <a:rPr lang="en-GB" altLang="en-US" sz="2400" dirty="0"/>
              <a:t>Three main approaches can be taken to ethics, and these lead to a larger number of ethical guidelines. The most commonly used of these are the golden rule and the disclosure rule.</a:t>
            </a:r>
          </a:p>
          <a:p>
            <a:pPr eaLnBrk="1" hangingPunct="1"/>
            <a:r>
              <a:rPr lang="en-GB" altLang="en-US" sz="2400" dirty="0"/>
              <a:t>All managers face ethical dilemmas on a daily basis in their work</a:t>
            </a:r>
          </a:p>
          <a:p>
            <a:pPr eaLnBrk="1" hangingPunct="1"/>
            <a:r>
              <a:rPr lang="en-GB" altLang="en-US" sz="2400" dirty="0"/>
              <a:t>Professionals have an ethical responsibility both to their organisation and to impartial professional integrity</a:t>
            </a:r>
          </a:p>
          <a:p>
            <a:pPr eaLnBrk="1" hangingPunct="1"/>
            <a:r>
              <a:rPr lang="en-GB" altLang="en-US" sz="2400" dirty="0"/>
              <a:t>There is a considerable argument over whether a separate business ethic exists</a:t>
            </a:r>
          </a:p>
          <a:p>
            <a:pPr eaLnBrk="1" hangingPunct="1"/>
            <a:r>
              <a:rPr lang="en-GB" altLang="en-US" sz="2400" dirty="0"/>
              <a:t>Values underpin ethics, and an organisation’s values underpin its business ethics</a:t>
            </a:r>
          </a:p>
          <a:p>
            <a:pPr algn="just" eaLnBrk="1" hangingPunct="1"/>
            <a:endParaRPr lang="en-GB" altLang="en-US" sz="1600" dirty="0"/>
          </a:p>
          <a:p>
            <a:pPr algn="just" eaLnBrk="1" hangingPunct="1"/>
            <a:r>
              <a:rPr lang="en-US" altLang="en-US" sz="1600" dirty="0"/>
              <a:t>(Kew and </a:t>
            </a:r>
            <a:r>
              <a:rPr lang="en-US" altLang="en-US" sz="1600" dirty="0" err="1"/>
              <a:t>Stredwick</a:t>
            </a:r>
            <a:r>
              <a:rPr lang="en-US" altLang="en-US" sz="1600" dirty="0"/>
              <a:t>, 2016)</a:t>
            </a:r>
            <a:endParaRPr lang="en-GB" altLang="en-US" sz="1600" dirty="0"/>
          </a:p>
          <a:p>
            <a:pPr eaLnBrk="1" hangingPunct="1"/>
            <a:endParaRPr lang="en-GB" alt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EFA9EFAD-978C-34DA-F5C9-7D8ADFE0B352}"/>
              </a:ext>
            </a:extLst>
          </p:cNvPr>
          <p:cNvSpPr>
            <a:spLocks noGrp="1"/>
          </p:cNvSpPr>
          <p:nvPr>
            <p:ph type="title"/>
          </p:nvPr>
        </p:nvSpPr>
        <p:spPr>
          <a:xfrm>
            <a:off x="2152650" y="109538"/>
            <a:ext cx="7886700" cy="1231900"/>
          </a:xfrm>
        </p:spPr>
        <p:txBody>
          <a:bodyPr/>
          <a:lstStyle/>
          <a:p>
            <a:pPr eaLnBrk="1" hangingPunct="1"/>
            <a:r>
              <a:rPr lang="en-GB" altLang="en-US" sz="4000" b="1" dirty="0"/>
              <a:t>Key learning points </a:t>
            </a:r>
            <a:endParaRPr lang="en-GB" altLang="en-US" dirty="0"/>
          </a:p>
        </p:txBody>
      </p:sp>
      <p:sp>
        <p:nvSpPr>
          <p:cNvPr id="17411" name="Content Placeholder 2">
            <a:extLst>
              <a:ext uri="{FF2B5EF4-FFF2-40B4-BE49-F238E27FC236}">
                <a16:creationId xmlns:a16="http://schemas.microsoft.com/office/drawing/2014/main" id="{9C7DEC37-C3D3-508A-9267-5E7E4867DC3A}"/>
              </a:ext>
            </a:extLst>
          </p:cNvPr>
          <p:cNvSpPr>
            <a:spLocks noGrp="1"/>
          </p:cNvSpPr>
          <p:nvPr>
            <p:ph idx="1"/>
          </p:nvPr>
        </p:nvSpPr>
        <p:spPr/>
        <p:txBody>
          <a:bodyPr/>
          <a:lstStyle/>
          <a:p>
            <a:pPr eaLnBrk="1" hangingPunct="1">
              <a:buFont typeface="Arial" panose="020B0604020202020204" pitchFamily="34" charset="0"/>
              <a:buNone/>
            </a:pPr>
            <a:endParaRPr lang="en-GB" altLang="en-US" sz="1600"/>
          </a:p>
          <a:p>
            <a:pPr eaLnBrk="1" hangingPunct="1"/>
            <a:endParaRPr lang="en-GB" altLang="en-US"/>
          </a:p>
        </p:txBody>
      </p:sp>
      <p:sp>
        <p:nvSpPr>
          <p:cNvPr id="17412" name="Subtitle 2">
            <a:extLst>
              <a:ext uri="{FF2B5EF4-FFF2-40B4-BE49-F238E27FC236}">
                <a16:creationId xmlns:a16="http://schemas.microsoft.com/office/drawing/2014/main" id="{A3266A5C-04E8-422D-CC66-8F89135D1017}"/>
              </a:ext>
            </a:extLst>
          </p:cNvPr>
          <p:cNvSpPr txBox="1">
            <a:spLocks/>
          </p:cNvSpPr>
          <p:nvPr/>
        </p:nvSpPr>
        <p:spPr bwMode="auto">
          <a:xfrm>
            <a:off x="78581" y="1219200"/>
            <a:ext cx="11715750" cy="516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28600" indent="-228600">
              <a:lnSpc>
                <a:spcPct val="90000"/>
              </a:lnSpc>
              <a:spcBef>
                <a:spcPts val="1000"/>
              </a:spcBef>
              <a:buClr>
                <a:srgbClr val="DA1D52"/>
              </a:buClr>
              <a:buFont typeface="Arial" panose="020B0604020202020204" pitchFamily="34" charset="0"/>
              <a:buChar char="•"/>
              <a:defRPr sz="2500">
                <a:solidFill>
                  <a:srgbClr val="58595B"/>
                </a:solidFill>
                <a:latin typeface="Arial" panose="020B0604020202020204" pitchFamily="34" charset="0"/>
                <a:cs typeface="Arial" panose="020B0604020202020204" pitchFamily="34" charset="0"/>
              </a:defRPr>
            </a:lvl1pPr>
            <a:lvl2pPr marL="742950" indent="-285750">
              <a:lnSpc>
                <a:spcPct val="90000"/>
              </a:lnSpc>
              <a:spcBef>
                <a:spcPts val="500"/>
              </a:spcBef>
              <a:buClr>
                <a:srgbClr val="DA1D52"/>
              </a:buClr>
              <a:buFont typeface="Arial" panose="020B0604020202020204" pitchFamily="34" charset="0"/>
              <a:buChar char="•"/>
              <a:defRPr sz="2000">
                <a:solidFill>
                  <a:srgbClr val="58595B"/>
                </a:solidFill>
                <a:latin typeface="Arial" panose="020B0604020202020204" pitchFamily="34" charset="0"/>
                <a:cs typeface="Arial" panose="020B0604020202020204" pitchFamily="34" charset="0"/>
              </a:defRPr>
            </a:lvl2pPr>
            <a:lvl3pPr marL="1143000" indent="-228600">
              <a:lnSpc>
                <a:spcPct val="90000"/>
              </a:lnSpc>
              <a:spcBef>
                <a:spcPts val="500"/>
              </a:spcBef>
              <a:buClr>
                <a:srgbClr val="DA1D52"/>
              </a:buClr>
              <a:buFont typeface="Arial" panose="020B0604020202020204" pitchFamily="34" charset="0"/>
              <a:buChar char="•"/>
              <a:defRPr sz="2000">
                <a:solidFill>
                  <a:srgbClr val="58595B"/>
                </a:solidFill>
                <a:latin typeface="Arial" panose="020B0604020202020204" pitchFamily="34" charset="0"/>
                <a:cs typeface="Arial" panose="020B0604020202020204" pitchFamily="34" charset="0"/>
              </a:defRPr>
            </a:lvl3pPr>
            <a:lvl4pPr marL="1600200" indent="-228600">
              <a:lnSpc>
                <a:spcPct val="90000"/>
              </a:lnSpc>
              <a:spcBef>
                <a:spcPts val="500"/>
              </a:spcBef>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4pPr>
            <a:lvl5pPr marL="2057400" indent="-228600">
              <a:lnSpc>
                <a:spcPct val="90000"/>
              </a:lnSpc>
              <a:spcBef>
                <a:spcPts val="500"/>
              </a:spcBef>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9pPr>
          </a:lstStyle>
          <a:p>
            <a:pPr eaLnBrk="1" hangingPunct="1"/>
            <a:r>
              <a:rPr lang="en-GB" altLang="en-US" sz="2400" dirty="0"/>
              <a:t>Codes of ethics, unless they are internalised in the organisation’s culture, do not guarantee ethical behaviour</a:t>
            </a:r>
          </a:p>
          <a:p>
            <a:pPr eaLnBrk="1" hangingPunct="1"/>
            <a:r>
              <a:rPr lang="en-GB" altLang="en-US" sz="2400" dirty="0"/>
              <a:t>Corporate governance is concerned with issues of conflict of interest and accountability </a:t>
            </a:r>
          </a:p>
          <a:p>
            <a:pPr eaLnBrk="1" hangingPunct="1"/>
            <a:r>
              <a:rPr lang="en-GB" altLang="en-US" sz="2400" dirty="0"/>
              <a:t>Corporate social responsibility is the way in which an organisation expresses its values through its behaviour towards stakeholders</a:t>
            </a:r>
          </a:p>
          <a:p>
            <a:pPr eaLnBrk="1" hangingPunct="1"/>
            <a:r>
              <a:rPr lang="en-GB" altLang="en-US" sz="2400" dirty="0"/>
              <a:t>Sustainability or sustainable development is concerned with safeguarding the environment for future generations</a:t>
            </a:r>
          </a:p>
          <a:p>
            <a:pPr eaLnBrk="1" hangingPunct="1"/>
            <a:r>
              <a:rPr lang="en-GB" altLang="en-US" sz="2400" dirty="0"/>
              <a:t>Risk management is an important element of a sustainability strategy</a:t>
            </a:r>
          </a:p>
          <a:p>
            <a:pPr eaLnBrk="1" hangingPunct="1"/>
            <a:endParaRPr lang="en-GB" altLang="en-US" sz="2400" dirty="0"/>
          </a:p>
          <a:p>
            <a:pPr marL="0" indent="0" eaLnBrk="1" hangingPunct="1">
              <a:buNone/>
            </a:pPr>
            <a:r>
              <a:rPr lang="en-US" altLang="en-US" sz="2400" dirty="0"/>
              <a:t>(Kew and </a:t>
            </a:r>
            <a:r>
              <a:rPr lang="en-US" altLang="en-US" sz="2400" dirty="0" err="1"/>
              <a:t>Stredwick</a:t>
            </a:r>
            <a:r>
              <a:rPr lang="en-US" altLang="en-US" sz="2400" dirty="0"/>
              <a:t>, 2016)</a:t>
            </a:r>
            <a:endParaRPr lang="en-GB" altLang="en-US" sz="2400" dirty="0"/>
          </a:p>
          <a:p>
            <a:pPr algn="just" eaLnBrk="1" hangingPunct="1"/>
            <a:endParaRPr lang="en-GB" altLang="en-US" sz="1600" dirty="0"/>
          </a:p>
          <a:p>
            <a:pPr algn="just" eaLnBrk="1" hangingPunct="1"/>
            <a:endParaRPr lang="en-GB" altLang="en-US" sz="1600" dirty="0"/>
          </a:p>
          <a:p>
            <a:pPr eaLnBrk="1" hangingPunct="1"/>
            <a:endParaRPr lang="en-GB" alt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a:extLst>
              <a:ext uri="{FF2B5EF4-FFF2-40B4-BE49-F238E27FC236}">
                <a16:creationId xmlns:a16="http://schemas.microsoft.com/office/drawing/2014/main" id="{2F06E35B-C693-563E-9845-30E2D8F386ED}"/>
              </a:ext>
            </a:extLst>
          </p:cNvPr>
          <p:cNvSpPr>
            <a:spLocks noGrp="1" noChangeArrowheads="1"/>
          </p:cNvSpPr>
          <p:nvPr>
            <p:ph idx="1"/>
          </p:nvPr>
        </p:nvSpPr>
        <p:spPr>
          <a:xfrm>
            <a:off x="200025" y="1808800"/>
            <a:ext cx="11815763" cy="3926203"/>
          </a:xfrm>
        </p:spPr>
        <p:txBody>
          <a:bodyPr wrap="square" anchor="ctr">
            <a:spAutoFit/>
          </a:bodyPr>
          <a:lstStyle/>
          <a:p>
            <a:pPr>
              <a:defRPr/>
            </a:pPr>
            <a:r>
              <a:rPr lang="en-GB" sz="2400" dirty="0"/>
              <a:t>HR has a key role top play in promoting CSR and sustainability</a:t>
            </a:r>
          </a:p>
          <a:p>
            <a:pPr>
              <a:defRPr/>
            </a:pPr>
            <a:r>
              <a:rPr lang="en-GB" sz="2400" dirty="0"/>
              <a:t>The government has an important role in promoting CSR and sustainability</a:t>
            </a:r>
          </a:p>
          <a:p>
            <a:pPr>
              <a:defRPr/>
            </a:pPr>
            <a:r>
              <a:rPr lang="en-GB" sz="2400" dirty="0"/>
              <a:t>Although the evidence is not totally conclusive, it appears extremely likely that there is a positive correlation between CSR and profit</a:t>
            </a:r>
          </a:p>
          <a:p>
            <a:pPr marL="179388" indent="-179388">
              <a:buFontTx/>
              <a:buChar char="•"/>
              <a:defRPr/>
            </a:pPr>
            <a:endParaRPr lang="en-GB" sz="1600" dirty="0">
              <a:ea typeface="Times New Roman" pitchFamily="18" charset="0"/>
            </a:endParaRPr>
          </a:p>
          <a:p>
            <a:pPr marL="179388" indent="-179388">
              <a:buFontTx/>
              <a:buChar char="•"/>
              <a:defRPr/>
            </a:pPr>
            <a:endParaRPr lang="en-GB" sz="2400" dirty="0"/>
          </a:p>
          <a:p>
            <a:pPr marL="0" indent="0">
              <a:buNone/>
              <a:defRPr/>
            </a:pPr>
            <a:r>
              <a:rPr lang="en-US" altLang="en-US" sz="1800" dirty="0"/>
              <a:t>(Kew and </a:t>
            </a:r>
            <a:r>
              <a:rPr lang="en-US" altLang="en-US" sz="1800" dirty="0" err="1"/>
              <a:t>Stredwick</a:t>
            </a:r>
            <a:r>
              <a:rPr lang="en-US" altLang="en-US" sz="1800" dirty="0"/>
              <a:t>, 2016)</a:t>
            </a:r>
            <a:endParaRPr lang="en-GB" sz="1800" dirty="0"/>
          </a:p>
          <a:p>
            <a:pPr marL="179388" indent="-179388">
              <a:buFontTx/>
              <a:buChar char="•"/>
              <a:defRPr/>
            </a:pPr>
            <a:endParaRPr lang="en-GB" sz="2400" dirty="0"/>
          </a:p>
          <a:p>
            <a:pPr>
              <a:buFont typeface="Arial" charset="0"/>
              <a:buChar char="•"/>
              <a:tabLst>
                <a:tab pos="228600" algn="l"/>
              </a:tabLst>
              <a:defRPr/>
            </a:pPr>
            <a:endParaRPr lang="en-GB" dirty="0"/>
          </a:p>
        </p:txBody>
      </p:sp>
      <p:sp>
        <p:nvSpPr>
          <p:cNvPr id="18435" name="Title 1">
            <a:extLst>
              <a:ext uri="{FF2B5EF4-FFF2-40B4-BE49-F238E27FC236}">
                <a16:creationId xmlns:a16="http://schemas.microsoft.com/office/drawing/2014/main" id="{55CBA1A3-EA43-64FF-B095-333EF842BC9E}"/>
              </a:ext>
            </a:extLst>
          </p:cNvPr>
          <p:cNvSpPr>
            <a:spLocks noGrp="1"/>
          </p:cNvSpPr>
          <p:nvPr>
            <p:ph type="title"/>
          </p:nvPr>
        </p:nvSpPr>
        <p:spPr>
          <a:xfrm>
            <a:off x="2152650" y="82550"/>
            <a:ext cx="7886700" cy="1231900"/>
          </a:xfrm>
        </p:spPr>
        <p:txBody>
          <a:bodyPr/>
          <a:lstStyle/>
          <a:p>
            <a:pPr eaLnBrk="1" hangingPunct="1"/>
            <a:r>
              <a:rPr lang="en-GB" altLang="en-US" sz="4000" b="1" dirty="0"/>
              <a:t>Key learning points </a:t>
            </a:r>
            <a:endParaRPr lang="en-GB" alt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Why it Matters</a:t>
            </a:r>
          </a:p>
        </p:txBody>
      </p:sp>
      <p:sp>
        <p:nvSpPr>
          <p:cNvPr id="3" name="Content Placeholder 2"/>
          <p:cNvSpPr>
            <a:spLocks noGrp="1"/>
          </p:cNvSpPr>
          <p:nvPr>
            <p:ph idx="1"/>
          </p:nvPr>
        </p:nvSpPr>
        <p:spPr/>
        <p:txBody>
          <a:bodyPr>
            <a:normAutofit/>
          </a:bodyPr>
          <a:lstStyle/>
          <a:p>
            <a:pPr marL="0" indent="0">
              <a:buNone/>
            </a:pPr>
            <a:r>
              <a:rPr lang="en-GB">
                <a:effectLst/>
              </a:rPr>
              <a:t>While the core rationale for CR is to reduce the risk of corporate disaster and ensure sustainable business practice, there are other benefits of a CR focus:</a:t>
            </a:r>
          </a:p>
          <a:p>
            <a:pPr marL="0" indent="0">
              <a:buNone/>
            </a:pPr>
            <a:endParaRPr lang="en-GB">
              <a:effectLst/>
            </a:endParaRPr>
          </a:p>
          <a:p>
            <a:r>
              <a:rPr lang="en-GB">
                <a:effectLst/>
              </a:rPr>
              <a:t>increased efficiency and reduced waste, for example, cutting fuel costs through environmental initiatives</a:t>
            </a:r>
          </a:p>
          <a:p>
            <a:r>
              <a:rPr lang="en-GB">
                <a:effectLst/>
              </a:rPr>
              <a:t>building trust and enhancing brand in the marketplace</a:t>
            </a:r>
          </a:p>
          <a:p>
            <a:r>
              <a:rPr lang="en-GB">
                <a:effectLst/>
              </a:rPr>
              <a:t>supporting employee engagement, retention and employer brand.</a:t>
            </a:r>
          </a:p>
          <a:p>
            <a:endParaRPr lang="en-GB"/>
          </a:p>
        </p:txBody>
      </p:sp>
    </p:spTree>
    <p:extLst>
      <p:ext uri="{BB962C8B-B14F-4D97-AF65-F5344CB8AC3E}">
        <p14:creationId xmlns:p14="http://schemas.microsoft.com/office/powerpoint/2010/main" val="5811587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a:effectLst/>
              </a:rPr>
              <a:t>Areas of corporate responsibility</a:t>
            </a:r>
            <a:br>
              <a:rPr lang="en-GB" b="1">
                <a:effectLst/>
              </a:rPr>
            </a:br>
            <a:endParaRPr lang="en-GB"/>
          </a:p>
        </p:txBody>
      </p:sp>
      <p:sp>
        <p:nvSpPr>
          <p:cNvPr id="3" name="Content Placeholder 2"/>
          <p:cNvSpPr>
            <a:spLocks noGrp="1"/>
          </p:cNvSpPr>
          <p:nvPr>
            <p:ph idx="1"/>
          </p:nvPr>
        </p:nvSpPr>
        <p:spPr>
          <a:xfrm>
            <a:off x="192199" y="1340768"/>
            <a:ext cx="11834782" cy="4149204"/>
          </a:xfrm>
        </p:spPr>
        <p:txBody>
          <a:bodyPr>
            <a:normAutofit/>
          </a:bodyPr>
          <a:lstStyle/>
          <a:p>
            <a:pPr marL="0" indent="0">
              <a:buNone/>
            </a:pPr>
            <a:r>
              <a:rPr lang="en-GB" dirty="0">
                <a:effectLst/>
              </a:rPr>
              <a:t>CR initiatives fall into four main groups:</a:t>
            </a:r>
          </a:p>
          <a:p>
            <a:r>
              <a:rPr lang="en-GB" b="1" dirty="0">
                <a:effectLst/>
              </a:rPr>
              <a:t>community</a:t>
            </a:r>
            <a:r>
              <a:rPr lang="en-GB" dirty="0">
                <a:effectLst/>
              </a:rPr>
              <a:t> – focusing on how the organisation’s activities positively or negatively affect the general public</a:t>
            </a:r>
          </a:p>
          <a:p>
            <a:r>
              <a:rPr lang="en-GB" b="1" dirty="0">
                <a:effectLst/>
              </a:rPr>
              <a:t>employees or labour</a:t>
            </a:r>
            <a:r>
              <a:rPr lang="en-GB" dirty="0">
                <a:effectLst/>
              </a:rPr>
              <a:t> – focusing on the rights and well-being of employees and other workers in the value chain</a:t>
            </a:r>
          </a:p>
          <a:p>
            <a:r>
              <a:rPr lang="en-GB" b="1" dirty="0">
                <a:effectLst/>
              </a:rPr>
              <a:t>environment</a:t>
            </a:r>
            <a:r>
              <a:rPr lang="en-GB" dirty="0">
                <a:effectLst/>
              </a:rPr>
              <a:t> – from recycling materials to the whole carbon footprint of the organisation</a:t>
            </a:r>
          </a:p>
          <a:p>
            <a:r>
              <a:rPr lang="en-GB" b="1" dirty="0">
                <a:effectLst/>
              </a:rPr>
              <a:t>market place</a:t>
            </a:r>
            <a:r>
              <a:rPr lang="en-GB" dirty="0">
                <a:effectLst/>
              </a:rPr>
              <a:t> – including issues such as fair trading, corporate taxes and anti-bribery.</a:t>
            </a:r>
          </a:p>
          <a:p>
            <a:endParaRPr lang="en-GB" dirty="0"/>
          </a:p>
        </p:txBody>
      </p:sp>
    </p:spTree>
    <p:extLst>
      <p:ext uri="{BB962C8B-B14F-4D97-AF65-F5344CB8AC3E}">
        <p14:creationId xmlns:p14="http://schemas.microsoft.com/office/powerpoint/2010/main" val="3296406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6372" y="836712"/>
            <a:ext cx="8219256" cy="1152128"/>
          </a:xfrm>
        </p:spPr>
        <p:txBody>
          <a:bodyPr>
            <a:normAutofit fontScale="90000"/>
          </a:bodyPr>
          <a:lstStyle/>
          <a:p>
            <a:r>
              <a:rPr lang="en-GB">
                <a:effectLst/>
              </a:rPr>
              <a:t>HR’s role in CR takes various forms, including:</a:t>
            </a:r>
            <a:br>
              <a:rPr lang="en-GB">
                <a:effectLst/>
              </a:rPr>
            </a:br>
            <a:endParaRPr lang="en-GB"/>
          </a:p>
        </p:txBody>
      </p:sp>
      <p:sp>
        <p:nvSpPr>
          <p:cNvPr id="3" name="Content Placeholder 2"/>
          <p:cNvSpPr>
            <a:spLocks noGrp="1"/>
          </p:cNvSpPr>
          <p:nvPr>
            <p:ph idx="1"/>
          </p:nvPr>
        </p:nvSpPr>
        <p:spPr>
          <a:xfrm>
            <a:off x="2152650" y="2276872"/>
            <a:ext cx="7886700" cy="4104456"/>
          </a:xfrm>
        </p:spPr>
        <p:txBody>
          <a:bodyPr>
            <a:normAutofit/>
          </a:bodyPr>
          <a:lstStyle/>
          <a:p>
            <a:r>
              <a:rPr lang="en-GB" b="1">
                <a:effectLst/>
              </a:rPr>
              <a:t>Supporting a broad CR strategy</a:t>
            </a:r>
            <a:r>
              <a:rPr lang="en-GB">
                <a:effectLst/>
              </a:rPr>
              <a:t>. </a:t>
            </a:r>
          </a:p>
          <a:p>
            <a:r>
              <a:rPr lang="en-GB" b="1">
                <a:effectLst/>
              </a:rPr>
              <a:t>Employment and people management practices</a:t>
            </a:r>
            <a:r>
              <a:rPr lang="en-GB">
                <a:effectLst/>
              </a:rPr>
              <a:t>. </a:t>
            </a:r>
          </a:p>
          <a:p>
            <a:r>
              <a:rPr lang="en-GB" b="1">
                <a:effectLst/>
              </a:rPr>
              <a:t>Volunteering schemes</a:t>
            </a:r>
            <a:r>
              <a:rPr lang="en-GB">
                <a:effectLst/>
              </a:rPr>
              <a:t>. </a:t>
            </a:r>
            <a:endParaRPr lang="en-GB"/>
          </a:p>
        </p:txBody>
      </p:sp>
    </p:spTree>
    <p:extLst>
      <p:ext uri="{BB962C8B-B14F-4D97-AF65-F5344CB8AC3E}">
        <p14:creationId xmlns:p14="http://schemas.microsoft.com/office/powerpoint/2010/main" val="41121075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440BB369-BDF8-1121-A2CE-BAEB192A897F}"/>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5363"/>
          <a:stretch/>
        </p:blipFill>
        <p:spPr bwMode="auto">
          <a:xfrm>
            <a:off x="1524020" y="10"/>
            <a:ext cx="9143980" cy="6857990"/>
          </a:xfrm>
          <a:prstGeom prst="rect">
            <a:avLst/>
          </a:prstGeom>
          <a:solidFill>
            <a:srgbClr val="FFFFFF"/>
          </a:solidFill>
        </p:spPr>
      </p:pic>
    </p:spTree>
    <p:extLst>
      <p:ext uri="{BB962C8B-B14F-4D97-AF65-F5344CB8AC3E}">
        <p14:creationId xmlns:p14="http://schemas.microsoft.com/office/powerpoint/2010/main" val="34802719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69235088-9F23-2B5E-D964-F8AF02FDA440}"/>
              </a:ext>
            </a:extLst>
          </p:cNvPr>
          <p:cNvPicPr>
            <a:picLocks noGrp="1" noChangeAspect="1" noChangeArrowheads="1"/>
          </p:cNvPicPr>
          <p:nvPr>
            <p:ph type="pic" idx="1"/>
          </p:nvPr>
        </p:nvPicPr>
        <p:blipFill rotWithShape="1">
          <a:blip r:embed="rId3">
            <a:extLst>
              <a:ext uri="{28A0092B-C50C-407E-A947-70E740481C1C}">
                <a14:useLocalDpi xmlns:a14="http://schemas.microsoft.com/office/drawing/2010/main" val="0"/>
              </a:ext>
            </a:extLst>
          </a:blip>
          <a:stretch/>
        </p:blipFill>
        <p:spPr bwMode="auto">
          <a:xfrm>
            <a:off x="2590801" y="-105682"/>
            <a:ext cx="7010399" cy="5619296"/>
          </a:xfrm>
          <a:prstGeom prst="rect">
            <a:avLst/>
          </a:prstGeom>
          <a:solidFill>
            <a:srgbClr val="FFFFFF"/>
          </a:solidFill>
        </p:spPr>
      </p:pic>
    </p:spTree>
    <p:extLst>
      <p:ext uri="{BB962C8B-B14F-4D97-AF65-F5344CB8AC3E}">
        <p14:creationId xmlns:p14="http://schemas.microsoft.com/office/powerpoint/2010/main" val="26320626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50779-E710-3505-A49F-4349E6AA60B1}"/>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9318A472-4488-78BB-F23F-06101BC21555}"/>
              </a:ext>
            </a:extLst>
          </p:cNvPr>
          <p:cNvSpPr>
            <a:spLocks noGrp="1"/>
          </p:cNvSpPr>
          <p:nvPr>
            <p:ph idx="1"/>
          </p:nvPr>
        </p:nvSpPr>
        <p:spPr/>
        <p:txBody>
          <a:bodyPr>
            <a:normAutofit/>
          </a:bodyPr>
          <a:lstStyle/>
          <a:p>
            <a:r>
              <a:rPr lang="en-GB" sz="1800" dirty="0">
                <a:solidFill>
                  <a:srgbClr val="000000"/>
                </a:solidFill>
                <a:latin typeface="Arial" panose="020B0604020202020204" pitchFamily="34" charset="0"/>
                <a:ea typeface="Times New Roman" panose="02020603050405020304" pitchFamily="18" charset="0"/>
              </a:rPr>
              <a:t>You are personnel manager for a UK clothing retailer. One of your buyers reports that in a plant in Lahore he has seen girls who look no older than 10 sweeping the floors between the rows of sewing machines the women work on. Your first reaction is to tell your Purchasing Department to insist that the supplier stops employing the children or your contract with it will be cancelled. However, a friend then brings to your attention the view of ICFTU, which argues that this is not the best solution. You are now thoroughly confused. Do you have the right to impose Western moral principles on the factory in Lahore if there is a risk that as a result the girls and their mothers will lose their jobs? You decide to use Archie Carroll’s ethical principles. Using in turn the Golden Rule and the Disclosure Rule think about what your response to this problem would be.</a:t>
            </a:r>
            <a:endParaRPr lang="en-GB" sz="1800" dirty="0">
              <a:latin typeface="Times New Roman" panose="02020603050405020304" pitchFamily="18" charset="0"/>
              <a:ea typeface="Times New Roman" panose="02020603050405020304" pitchFamily="18" charset="0"/>
            </a:endParaRPr>
          </a:p>
          <a:p>
            <a:r>
              <a:rPr lang="en-GB" sz="1800" dirty="0"/>
              <a:t>(Kew and </a:t>
            </a:r>
            <a:r>
              <a:rPr lang="en-GB" sz="1800" dirty="0" err="1"/>
              <a:t>Stredwick</a:t>
            </a:r>
            <a:r>
              <a:rPr lang="en-GB" sz="1800" dirty="0"/>
              <a:t>, 2008)</a:t>
            </a:r>
          </a:p>
          <a:p>
            <a:endParaRPr lang="en-GB" dirty="0"/>
          </a:p>
        </p:txBody>
      </p:sp>
    </p:spTree>
    <p:extLst>
      <p:ext uri="{BB962C8B-B14F-4D97-AF65-F5344CB8AC3E}">
        <p14:creationId xmlns:p14="http://schemas.microsoft.com/office/powerpoint/2010/main" val="39507492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306BFD-5E89-DAEB-AC27-848D2A820C6A}"/>
              </a:ext>
            </a:extLst>
          </p:cNvPr>
          <p:cNvSpPr>
            <a:spLocks noGrp="1"/>
          </p:cNvSpPr>
          <p:nvPr>
            <p:ph idx="1"/>
          </p:nvPr>
        </p:nvSpPr>
        <p:spPr>
          <a:xfrm>
            <a:off x="1790700" y="244929"/>
            <a:ext cx="8229600" cy="5203371"/>
          </a:xfrm>
        </p:spPr>
        <p:txBody>
          <a:bodyPr>
            <a:normAutofit fontScale="70000" lnSpcReduction="20000"/>
          </a:bodyPr>
          <a:lstStyle/>
          <a:p>
            <a:pPr marL="0" indent="0">
              <a:buNone/>
            </a:pPr>
            <a:r>
              <a:rPr lang="en-GB" sz="1800" i="1" dirty="0">
                <a:latin typeface="Arial" panose="020B0604020202020204" pitchFamily="34" charset="0"/>
                <a:ea typeface="Times New Roman" panose="02020603050405020304" pitchFamily="18" charset="0"/>
                <a:cs typeface="Arial" panose="020B0604020202020204" pitchFamily="34" charset="0"/>
              </a:rPr>
              <a:t>The Golden Rule   </a:t>
            </a:r>
            <a:endParaRPr lang="en-GB" sz="1800"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800" spc="-15" dirty="0">
                <a:latin typeface="Arial" panose="020B0604020202020204" pitchFamily="34" charset="0"/>
                <a:ea typeface="Times New Roman" panose="02020603050405020304" pitchFamily="18" charset="0"/>
                <a:cs typeface="Arial" panose="020B0604020202020204" pitchFamily="34" charset="0"/>
              </a:rPr>
              <a:t>When you apply this rule, you must think about how you would feel if you were in this situation yourself. If you were the mother of one of these child workers in Lahore, what would you want? Ideally, you would probably want to send your daughter to school rather than to work, but money is short, the society does not respect women, and opportunities are few. You therefore send your daughter to work because you desperately need the money. Your perfect solution would thus be for some fairy godmother to pay for your child to go to school, so that she did not have to work. Interestingly, this is exactly the solution found by Levi Strauss when they were faced with an identical situation in Bangladesh. They paid the children what they would have received in wages, paid for them to go to school until they were 14, and then guaranteed them a job. However, bear in mind that although this is undoubtedly a fair solution for the children involved, it is hardly fair to the millions of other children in Third World countries who do not get this opportunity.</a:t>
            </a:r>
            <a:endParaRPr lang="en-GB" sz="1800"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800" spc="-15" dirty="0">
                <a:latin typeface="Arial" panose="020B0604020202020204" pitchFamily="34" charset="0"/>
                <a:ea typeface="Times New Roman" panose="02020603050405020304" pitchFamily="18" charset="0"/>
                <a:cs typeface="Arial" panose="020B0604020202020204" pitchFamily="34" charset="0"/>
              </a:rPr>
              <a:t> </a:t>
            </a:r>
            <a:endParaRPr lang="en-GB" sz="1800"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800" spc="-15" dirty="0">
                <a:latin typeface="Arial" panose="020B0604020202020204" pitchFamily="34" charset="0"/>
                <a:ea typeface="Times New Roman" panose="02020603050405020304" pitchFamily="18" charset="0"/>
                <a:cs typeface="Arial" panose="020B0604020202020204" pitchFamily="34" charset="0"/>
              </a:rPr>
              <a:t>The philosopher John Rawls developed the device of ‘original position’, an exercise based on a hypothetical situation in which individuals select general principles of justice without knowing their own place in society. Individuals have to consider the fate of all, since they do not know where they themselves will fit in the final scheme. You must imagine yourself in the position of having to define the rules governing children and work without knowing where your own children might fit.</a:t>
            </a:r>
            <a:endParaRPr lang="en-GB" sz="1800"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800" dirty="0">
                <a:latin typeface="Arial" panose="020B0604020202020204" pitchFamily="34" charset="0"/>
                <a:ea typeface="Times New Roman" panose="02020603050405020304" pitchFamily="18" charset="0"/>
                <a:cs typeface="Arial" panose="020B0604020202020204" pitchFamily="34" charset="0"/>
              </a:rPr>
              <a:t> </a:t>
            </a:r>
          </a:p>
          <a:p>
            <a:pPr marL="0" indent="0">
              <a:buNone/>
            </a:pPr>
            <a:r>
              <a:rPr lang="en-GB" sz="1800" i="1" dirty="0">
                <a:latin typeface="Arial" panose="020B0604020202020204" pitchFamily="34" charset="0"/>
                <a:ea typeface="Times New Roman" panose="02020603050405020304" pitchFamily="18" charset="0"/>
                <a:cs typeface="Arial" panose="020B0604020202020204" pitchFamily="34" charset="0"/>
              </a:rPr>
              <a:t>The Disclosure Rule</a:t>
            </a:r>
            <a:endParaRPr lang="en-GB" sz="1800"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800" spc="-15" dirty="0">
                <a:latin typeface="Arial" panose="020B0604020202020204" pitchFamily="34" charset="0"/>
                <a:ea typeface="Times New Roman" panose="02020603050405020304" pitchFamily="18" charset="0"/>
                <a:cs typeface="Arial" panose="020B0604020202020204" pitchFamily="34" charset="0"/>
              </a:rPr>
              <a:t>Here you have to consider how you and your organisation would feel if your employment practices were exposed in </a:t>
            </a:r>
            <a:r>
              <a:rPr lang="en-GB" sz="1800" i="1" spc="-15" dirty="0">
                <a:latin typeface="Arial" panose="020B0604020202020204" pitchFamily="34" charset="0"/>
                <a:ea typeface="Times New Roman" panose="02020603050405020304" pitchFamily="18" charset="0"/>
                <a:cs typeface="Arial" panose="020B0604020202020204" pitchFamily="34" charset="0"/>
              </a:rPr>
              <a:t>Private Eye</a:t>
            </a:r>
            <a:r>
              <a:rPr lang="en-GB" sz="1800" spc="-15" dirty="0">
                <a:latin typeface="Arial" panose="020B0604020202020204" pitchFamily="34" charset="0"/>
                <a:ea typeface="Times New Roman" panose="02020603050405020304" pitchFamily="18" charset="0"/>
                <a:cs typeface="Arial" panose="020B0604020202020204" pitchFamily="34" charset="0"/>
              </a:rPr>
              <a:t>. You could put quite a good gloss on the situation if you were interviewed by </a:t>
            </a:r>
            <a:r>
              <a:rPr lang="en-GB" sz="1800" i="1" spc="-15" dirty="0">
                <a:latin typeface="Arial" panose="020B0604020202020204" pitchFamily="34" charset="0"/>
                <a:ea typeface="Times New Roman" panose="02020603050405020304" pitchFamily="18" charset="0"/>
                <a:cs typeface="Arial" panose="020B0604020202020204" pitchFamily="34" charset="0"/>
              </a:rPr>
              <a:t>Private Eye</a:t>
            </a:r>
            <a:r>
              <a:rPr lang="en-GB" sz="1800" spc="-15" dirty="0">
                <a:latin typeface="Arial" panose="020B0604020202020204" pitchFamily="34" charset="0"/>
                <a:ea typeface="Times New Roman" panose="02020603050405020304" pitchFamily="18" charset="0"/>
                <a:cs typeface="Arial" panose="020B0604020202020204" pitchFamily="34" charset="0"/>
              </a:rPr>
              <a:t> – conditions in the factory are good, and children are working with their mothers – but even so, on balance the publicity would probably harm your organisation. On a purely self-interest basis, then, you must do something about the situation, but you need an imaginative solution. Imagine the headlines about ‘Children thrown onto the streets’ if you just get the child workers sacked. </a:t>
            </a:r>
            <a:endParaRPr lang="en-GB" sz="1800"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800" spc="-15" dirty="0">
                <a:latin typeface="Arial" panose="020B0604020202020204" pitchFamily="34" charset="0"/>
                <a:ea typeface="Times New Roman" panose="02020603050405020304" pitchFamily="18" charset="0"/>
                <a:cs typeface="Arial" panose="020B0604020202020204" pitchFamily="34" charset="0"/>
              </a:rPr>
              <a:t> </a:t>
            </a:r>
            <a:endParaRPr lang="en-GB" sz="1800"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800" dirty="0">
                <a:latin typeface="Arial" panose="020B0604020202020204" pitchFamily="34" charset="0"/>
                <a:ea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marL="0" indent="0">
              <a:buNone/>
            </a:pPr>
            <a:r>
              <a:rPr lang="en-GB" sz="2000" dirty="0"/>
              <a:t>(Kew and </a:t>
            </a:r>
            <a:r>
              <a:rPr lang="en-GB" sz="2000" dirty="0" err="1"/>
              <a:t>Stredwick</a:t>
            </a:r>
            <a:r>
              <a:rPr lang="en-GB" sz="2000" dirty="0"/>
              <a:t>, 2008)</a:t>
            </a:r>
          </a:p>
        </p:txBody>
      </p:sp>
    </p:spTree>
    <p:extLst>
      <p:ext uri="{BB962C8B-B14F-4D97-AF65-F5344CB8AC3E}">
        <p14:creationId xmlns:p14="http://schemas.microsoft.com/office/powerpoint/2010/main" val="40018156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EA49A-AD08-4AD8-2846-D4FB09FE74CD}"/>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BAA376ED-7162-49DA-ACF9-4C167F8D0726}"/>
              </a:ext>
            </a:extLst>
          </p:cNvPr>
          <p:cNvSpPr>
            <a:spLocks noGrp="1"/>
          </p:cNvSpPr>
          <p:nvPr>
            <p:ph idx="1"/>
          </p:nvPr>
        </p:nvSpPr>
        <p:spPr/>
        <p:txBody>
          <a:bodyPr>
            <a:normAutofit fontScale="55000" lnSpcReduction="20000"/>
          </a:bodyPr>
          <a:lstStyle/>
          <a:p>
            <a:r>
              <a:rPr lang="en-GB" dirty="0"/>
              <a:t>CIPD (2025) </a:t>
            </a:r>
            <a:r>
              <a:rPr lang="en-GB" i="1" dirty="0"/>
              <a:t>Corporate governance: An introduction. </a:t>
            </a:r>
            <a:r>
              <a:rPr lang="en-GB" dirty="0"/>
              <a:t>Available at: </a:t>
            </a:r>
            <a:r>
              <a:rPr lang="en-GB" dirty="0">
                <a:hlinkClick r:id="rId3"/>
              </a:rPr>
              <a:t>https://www.cipd.org/uk/knowledge/factsheets/corporate-governance-factsheet/#useful-contacts-and-further-reading</a:t>
            </a:r>
            <a:r>
              <a:rPr lang="en-GB" dirty="0"/>
              <a:t> (Accessed: September 2025)</a:t>
            </a:r>
          </a:p>
          <a:p>
            <a:r>
              <a:rPr lang="en-GB" dirty="0"/>
              <a:t>Financial Reporting council (2024) </a:t>
            </a:r>
            <a:r>
              <a:rPr lang="en-GB" i="1" dirty="0"/>
              <a:t>UK Corporate Governance code. </a:t>
            </a:r>
            <a:r>
              <a:rPr lang="en-GB" dirty="0"/>
              <a:t>Available at: </a:t>
            </a:r>
            <a:r>
              <a:rPr lang="en-GB" dirty="0">
                <a:hlinkClick r:id="rId4"/>
              </a:rPr>
              <a:t>https://www.frc.org.uk/library/standards-codes-policy/corporate-governance/uk-corporate-governance-code/</a:t>
            </a:r>
            <a:r>
              <a:rPr lang="en-GB" dirty="0"/>
              <a:t> (Accessed: September 2025)</a:t>
            </a:r>
          </a:p>
          <a:p>
            <a:r>
              <a:rPr lang="en-GB" dirty="0"/>
              <a:t>Kew, J. and </a:t>
            </a:r>
            <a:r>
              <a:rPr lang="en-GB" dirty="0" err="1"/>
              <a:t>Stredwick</a:t>
            </a:r>
            <a:r>
              <a:rPr lang="en-GB" dirty="0"/>
              <a:t>, J. (2016) </a:t>
            </a:r>
            <a:r>
              <a:rPr lang="en-GB" i="1" dirty="0"/>
              <a:t>Human resource management in a business context</a:t>
            </a:r>
            <a:r>
              <a:rPr lang="en-GB" dirty="0"/>
              <a:t>. 3rd edition. London: Chartered Institute of Personnel and Development.</a:t>
            </a:r>
          </a:p>
          <a:p>
            <a:r>
              <a:rPr lang="en-GB" dirty="0"/>
              <a:t>Robinson, S and Dowson, P</a:t>
            </a:r>
            <a:r>
              <a:rPr lang="en-GB" i="1" dirty="0"/>
              <a:t>.</a:t>
            </a:r>
            <a:r>
              <a:rPr lang="en-GB" dirty="0"/>
              <a:t> (2012) </a:t>
            </a:r>
            <a:r>
              <a:rPr lang="en-GB" i="1" dirty="0"/>
              <a:t>Business ethics in practice</a:t>
            </a:r>
            <a:r>
              <a:rPr lang="en-GB" dirty="0"/>
              <a:t>. London: Chartered Institute of Personnel and Development.</a:t>
            </a:r>
          </a:p>
          <a:p>
            <a:r>
              <a:rPr lang="en-GB" dirty="0"/>
              <a:t>Idowu, S. (2015) </a:t>
            </a:r>
            <a:r>
              <a:rPr lang="en-GB" i="1" dirty="0"/>
              <a:t>Enron: How Arthur Andersen’s contributory negligence led to the biggest corporate collapses in US history. </a:t>
            </a:r>
            <a:r>
              <a:rPr lang="en-GB" dirty="0"/>
              <a:t> Available at: </a:t>
            </a:r>
            <a:r>
              <a:rPr lang="en-GB" dirty="0">
                <a:hlinkClick r:id="rId5"/>
              </a:rPr>
              <a:t>https://www.linkedin.com/pulse/enron-how-arthur-andersens-contributory-negligence-led-idowu/</a:t>
            </a:r>
            <a:r>
              <a:rPr lang="en-GB" dirty="0"/>
              <a:t> (Accessed: August 2025)</a:t>
            </a:r>
          </a:p>
          <a:p>
            <a:r>
              <a:rPr lang="en-GB" dirty="0"/>
              <a:t>Institute of Chartered Accountants in England and Wales (2025) </a:t>
            </a:r>
            <a:r>
              <a:rPr lang="en-GB" i="1" dirty="0"/>
              <a:t>What is corporate governance? </a:t>
            </a:r>
            <a:r>
              <a:rPr lang="en-GB" dirty="0"/>
              <a:t>Available at: </a:t>
            </a:r>
            <a:r>
              <a:rPr lang="en-GB" dirty="0">
                <a:hlinkClick r:id="rId6"/>
              </a:rPr>
              <a:t>https://www.icaew.com/technical/corporate-governance/principles/principles-articles/does-corporate-governance-matter</a:t>
            </a:r>
            <a:r>
              <a:rPr lang="en-GB" dirty="0"/>
              <a:t> (Accessed: September 2025)</a:t>
            </a:r>
          </a:p>
        </p:txBody>
      </p:sp>
    </p:spTree>
    <p:extLst>
      <p:ext uri="{BB962C8B-B14F-4D97-AF65-F5344CB8AC3E}">
        <p14:creationId xmlns:p14="http://schemas.microsoft.com/office/powerpoint/2010/main" val="108084864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D040630-A62C-4063-B6E2-E8C2D35B5414}">
  <ds:schemaRefs>
    <ds:schemaRef ds:uri="http://www.w3.org/XML/1998/namespace"/>
    <ds:schemaRef ds:uri="http://purl.org/dc/elements/1.1/"/>
    <ds:schemaRef ds:uri="http://schemas.microsoft.com/office/2006/metadata/properties"/>
    <ds:schemaRef ds:uri="http://purl.org/dc/terms/"/>
    <ds:schemaRef ds:uri="http://schemas.microsoft.com/office/2006/documentManagement/types"/>
    <ds:schemaRef ds:uri="211f9404-bca0-4bcf-9c1d-965ccb6f8d2d"/>
    <ds:schemaRef ds:uri="303dbf9b-b85b-46a0-94f1-894078c07ecd"/>
    <ds:schemaRef ds:uri="http://schemas.microsoft.com/office/infopath/2007/PartnerControls"/>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2710</Words>
  <Application>Microsoft Office PowerPoint</Application>
  <PresentationFormat>Widescreen</PresentationFormat>
  <Paragraphs>255</Paragraphs>
  <Slides>37</Slides>
  <Notes>21</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37</vt:i4>
      </vt:variant>
    </vt:vector>
  </HeadingPairs>
  <TitlesOfParts>
    <vt:vector size="46" baseType="lpstr">
      <vt:lpstr>Aptos</vt:lpstr>
      <vt:lpstr>Arial</vt:lpstr>
      <vt:lpstr>Calibri</vt:lpstr>
      <vt:lpstr>Calibri Light</vt:lpstr>
      <vt:lpstr>Lucida Sans</vt:lpstr>
      <vt:lpstr>Times New Roman</vt:lpstr>
      <vt:lpstr>UWTSD Holding Page</vt:lpstr>
      <vt:lpstr>UWTSD Text 2</vt:lpstr>
      <vt:lpstr>UWTSD Logo Variations place image in Background</vt:lpstr>
      <vt:lpstr>PowerPoint Presentation</vt:lpstr>
      <vt:lpstr>PowerPoint Presentation</vt:lpstr>
      <vt:lpstr>The necessity for business ethics </vt:lpstr>
      <vt:lpstr>Key ethical dilemmas today</vt:lpstr>
      <vt:lpstr>Advantages of being ethical</vt:lpstr>
      <vt:lpstr>Barriers to ethical behavior</vt:lpstr>
      <vt:lpstr>Corporate governance</vt:lpstr>
      <vt:lpstr>Why the focus on corporate governance?</vt:lpstr>
      <vt:lpstr>Ends versus means  (cost versus benefit)</vt:lpstr>
      <vt:lpstr>Justification for ethics</vt:lpstr>
      <vt:lpstr>Profits v. Social responsibility</vt:lpstr>
      <vt:lpstr>Ethical corporate behavior is better for staff</vt:lpstr>
      <vt:lpstr>Ethical corporate behavior is better for business</vt:lpstr>
      <vt:lpstr>Corporate Responsibility</vt:lpstr>
      <vt:lpstr>Archie Carrol’s CSR pyramid</vt:lpstr>
      <vt:lpstr>Conclusion</vt:lpstr>
      <vt:lpstr>Case study </vt:lpstr>
      <vt:lpstr>Feedback from case studies </vt:lpstr>
      <vt:lpstr>Ethics under pressure</vt:lpstr>
      <vt:lpstr>Profitability is linked to ethical corporate behaviour</vt:lpstr>
      <vt:lpstr>Case: Arthur Andersen</vt:lpstr>
      <vt:lpstr>Sustainable business in the Global environment</vt:lpstr>
      <vt:lpstr>Behaving ethically in a crisis</vt:lpstr>
      <vt:lpstr>Behaving ethically in a crisis</vt:lpstr>
      <vt:lpstr>Ethical corporations have better relationships with their shareholders </vt:lpstr>
      <vt:lpstr>KEY DILEMMA: How to act conscionably in a country that is often corrupt?</vt:lpstr>
      <vt:lpstr>Key learning points </vt:lpstr>
      <vt:lpstr>Key learning points </vt:lpstr>
      <vt:lpstr>Key learning points </vt:lpstr>
      <vt:lpstr>Why it Matters</vt:lpstr>
      <vt:lpstr>Areas of corporate responsibility </vt:lpstr>
      <vt:lpstr>HR’s role in CR takes various forms, including: </vt:lpstr>
      <vt:lpstr>PowerPoint Presentation</vt:lpstr>
      <vt:lpstr>PowerPoint Presentation</vt:lpstr>
      <vt:lpstr>Task</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Natasha Davies (IMH)</cp:lastModifiedBy>
  <cp:revision>17</cp:revision>
  <dcterms:created xsi:type="dcterms:W3CDTF">2021-03-09T15:35:42Z</dcterms:created>
  <dcterms:modified xsi:type="dcterms:W3CDTF">2025-11-19T10:46:13Z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