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5" r:id="rId57"/>
    <p:sldId id="316" r:id="rId58"/>
    <p:sldId id="317" r:id="rId59"/>
    <p:sldId id="318" r:id="rId60"/>
    <p:sldId id="319" r:id="rId61"/>
    <p:sldId id="320" r:id="rId62"/>
    <p:sldId id="321" r:id="rId63"/>
    <p:sldId id="322" r:id="rId64"/>
    <p:sldId id="323" r:id="rId65"/>
    <p:sldId id="324" r:id="rId66"/>
    <p:sldId id="325" r:id="rId67"/>
    <p:sldId id="326" r:id="rId68"/>
    <p:sldId id="327" r:id="rId69"/>
    <p:sldId id="328" r:id="rId70"/>
    <p:sldId id="329" r:id="rId71"/>
    <p:sldId id="330" r:id="rId72"/>
    <p:sldId id="313" r:id="rId73"/>
    <p:sldId id="314" r:id="rId74"/>
    <p:sldId id="331"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F47E-6D8C-4AF1-8629-95263288E1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E7B934-753A-473B-AE89-410D3CD721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05CC1-A6F0-402D-A537-9C8E8AB12B62}"/>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5" name="Footer Placeholder 4">
            <a:extLst>
              <a:ext uri="{FF2B5EF4-FFF2-40B4-BE49-F238E27FC236}">
                <a16:creationId xmlns:a16="http://schemas.microsoft.com/office/drawing/2014/main" id="{4EF25369-A612-48A3-B3E0-3A5EB9898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562AB-AED5-4A0E-80A4-DDEF2DFB432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30587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0B19-7B1A-4AC7-842F-12D617BD75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1B36D-CEC2-4B63-8258-D5AAF69719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50127-25FD-4D50-8655-05EB2B8F89EA}"/>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5" name="Footer Placeholder 4">
            <a:extLst>
              <a:ext uri="{FF2B5EF4-FFF2-40B4-BE49-F238E27FC236}">
                <a16:creationId xmlns:a16="http://schemas.microsoft.com/office/drawing/2014/main" id="{1CD6BD87-9C41-4DB7-964B-E91C6AF12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2F3A-C358-4096-B490-B0D2761D4DA9}"/>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29614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18E-42EF-4BD0-BCEC-3D19C5F386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A539E5-91B9-498E-BA94-1F88967CCC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9AA301-7E57-4194-A7EE-0A3B302CFB44}"/>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5" name="Footer Placeholder 4">
            <a:extLst>
              <a:ext uri="{FF2B5EF4-FFF2-40B4-BE49-F238E27FC236}">
                <a16:creationId xmlns:a16="http://schemas.microsoft.com/office/drawing/2014/main" id="{88405C0D-C4FD-490D-BEFE-34A70366E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48747-0F87-4B4A-B181-03164F78487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20272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8012A-7BD7-4A54-81BC-72BC654F4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95B61A-E90D-4CF6-B88A-BB4AFAD4E3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6178BA-1877-43BF-BC7E-7ECC983EA8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6EE6C-8EA1-455A-AEFD-1C83663191FF}"/>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6" name="Footer Placeholder 5">
            <a:extLst>
              <a:ext uri="{FF2B5EF4-FFF2-40B4-BE49-F238E27FC236}">
                <a16:creationId xmlns:a16="http://schemas.microsoft.com/office/drawing/2014/main" id="{124C589A-5A35-4F45-9FF8-1A9589A77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5F390-4E97-4958-9A1F-0D66A413827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04995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A1E93-8D90-4CE2-92B1-192658A34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2E2EC-0C88-4018-B8DE-A0FBEE883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A2F0EC8-2E96-4CD2-9501-FCF0C69782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20615E-D97B-4C5B-BB55-5F227D5683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FF65F7-5C9E-4117-AD9D-2BECE4E4DE5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1BD55-A24A-4CA4-8A64-828F2A2D0532}"/>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8" name="Footer Placeholder 7">
            <a:extLst>
              <a:ext uri="{FF2B5EF4-FFF2-40B4-BE49-F238E27FC236}">
                <a16:creationId xmlns:a16="http://schemas.microsoft.com/office/drawing/2014/main" id="{FDB79E04-B852-496C-8AD3-9BB47F048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0956A-D474-441E-A03E-43C491C00A7C}"/>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77819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48D6-7038-40A0-8198-FC4721CEFA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E27316-D567-4095-A12D-9124BFC75D1E}"/>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4" name="Footer Placeholder 3">
            <a:extLst>
              <a:ext uri="{FF2B5EF4-FFF2-40B4-BE49-F238E27FC236}">
                <a16:creationId xmlns:a16="http://schemas.microsoft.com/office/drawing/2014/main" id="{5D22F5F0-0A1A-4747-B7F9-5855624A4F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A833CC-07E5-415C-AD9A-9FB633F754C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49787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94D58B-717F-448B-B391-DF8E5B4173FE}"/>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3" name="Footer Placeholder 2">
            <a:extLst>
              <a:ext uri="{FF2B5EF4-FFF2-40B4-BE49-F238E27FC236}">
                <a16:creationId xmlns:a16="http://schemas.microsoft.com/office/drawing/2014/main" id="{E391A7DC-B33D-4142-9276-F6DC7A1FBF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015635-EE53-47AC-9751-5AB94B3A66F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80438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D695-8925-4B86-86FA-2C77B9E32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A113B-FC3B-4BFE-B15F-BF67B1034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780A48-A61C-4B8D-8AF2-D27CBEA41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26F156-737A-4E85-9F0E-8BD8245CCCE8}"/>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6" name="Footer Placeholder 5">
            <a:extLst>
              <a:ext uri="{FF2B5EF4-FFF2-40B4-BE49-F238E27FC236}">
                <a16:creationId xmlns:a16="http://schemas.microsoft.com/office/drawing/2014/main" id="{75AFD26B-96E4-4286-A415-A0B21F987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49318-4D22-4E4B-915E-39406E8EEB0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456763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65209-A9C8-4C00-880B-C949D7AAE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17E40D-B568-4B8F-818F-DF73A6F4CD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EC5C1C-6362-4A3D-BFC5-FD764D22B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165CFF-2B83-4B96-9E7F-C0680473A983}"/>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6" name="Footer Placeholder 5">
            <a:extLst>
              <a:ext uri="{FF2B5EF4-FFF2-40B4-BE49-F238E27FC236}">
                <a16:creationId xmlns:a16="http://schemas.microsoft.com/office/drawing/2014/main" id="{A73F4400-ABB1-4A78-AB91-E43CA95D6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BA4F1-BB0B-4D33-8435-F5CB9C14273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189389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AB3CD-12D0-4033-8837-5CEB557EE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0CCC1-A340-49BF-BEFB-66190D7B3DE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C217E-3DA9-4A34-BD89-BBCDF83FF358}"/>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5" name="Footer Placeholder 4">
            <a:extLst>
              <a:ext uri="{FF2B5EF4-FFF2-40B4-BE49-F238E27FC236}">
                <a16:creationId xmlns:a16="http://schemas.microsoft.com/office/drawing/2014/main" id="{B4486A77-5FC2-4EBD-9FF4-CFFB825AD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DE6639-F086-4C56-9E6A-D3D954634324}"/>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4058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66A594-F792-4DFA-A7F9-8E040D252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C1A3B-7B6B-4F49-9591-0802FAF4D9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2414A-9BCE-43AA-8945-0F83333B771B}"/>
              </a:ext>
            </a:extLst>
          </p:cNvPr>
          <p:cNvSpPr>
            <a:spLocks noGrp="1"/>
          </p:cNvSpPr>
          <p:nvPr>
            <p:ph type="dt" sz="half" idx="10"/>
          </p:nvPr>
        </p:nvSpPr>
        <p:spPr/>
        <p:txBody>
          <a:bodyPr/>
          <a:lstStyle/>
          <a:p>
            <a:fld id="{CD7B1AD7-E041-45AF-B0E9-5E93F99DFB17}" type="datetimeFigureOut">
              <a:rPr lang="en-GB" smtClean="0"/>
              <a:t>07/10/2018</a:t>
            </a:fld>
            <a:endParaRPr lang="en-GB"/>
          </a:p>
        </p:txBody>
      </p:sp>
      <p:sp>
        <p:nvSpPr>
          <p:cNvPr id="5" name="Footer Placeholder 4">
            <a:extLst>
              <a:ext uri="{FF2B5EF4-FFF2-40B4-BE49-F238E27FC236}">
                <a16:creationId xmlns:a16="http://schemas.microsoft.com/office/drawing/2014/main" id="{E9AC0A45-CE1C-4B5C-9E12-75F3D1DA8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191B4-75E8-4C64-9D0E-D8786F5B1D3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401374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38082-796E-4627-A38C-15674474C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9056B-26E2-4910-A8B8-25DFE2874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93754-D371-4DE2-97EC-DBCF459EF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B1AD7-E041-45AF-B0E9-5E93F99DFB17}" type="datetimeFigureOut">
              <a:rPr lang="en-GB" smtClean="0"/>
              <a:t>07/10/2018</a:t>
            </a:fld>
            <a:endParaRPr lang="en-GB"/>
          </a:p>
        </p:txBody>
      </p:sp>
      <p:sp>
        <p:nvSpPr>
          <p:cNvPr id="5" name="Footer Placeholder 4">
            <a:extLst>
              <a:ext uri="{FF2B5EF4-FFF2-40B4-BE49-F238E27FC236}">
                <a16:creationId xmlns:a16="http://schemas.microsoft.com/office/drawing/2014/main" id="{E6529A5D-6589-45F0-9153-34E192D8F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5169EE-D420-4AF0-82FD-4CB77A847E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4BDE1-8D23-4AB0-90CA-D16D547CE24B}" type="slidenum">
              <a:rPr lang="en-GB" smtClean="0"/>
              <a:t>‹#›</a:t>
            </a:fld>
            <a:endParaRPr lang="en-GB"/>
          </a:p>
        </p:txBody>
      </p:sp>
    </p:spTree>
    <p:extLst>
      <p:ext uri="{BB962C8B-B14F-4D97-AF65-F5344CB8AC3E}">
        <p14:creationId xmlns:p14="http://schemas.microsoft.com/office/powerpoint/2010/main" val="3558309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NVOC" TargetMode="External"/><Relationship Id="rId7" Type="http://schemas.openxmlformats.org/officeDocument/2006/relationships/hyperlink" Target="https://en.wikipedia.org/wiki/Consignment" TargetMode="External"/><Relationship Id="rId2" Type="http://schemas.openxmlformats.org/officeDocument/2006/relationships/hyperlink" Target="https://en.wikipedia.org/wiki/Freight_forwarder" TargetMode="External"/><Relationship Id="rId1" Type="http://schemas.openxmlformats.org/officeDocument/2006/relationships/slideLayout" Target="../slideLayouts/slideLayout7.xml"/><Relationship Id="rId6" Type="http://schemas.openxmlformats.org/officeDocument/2006/relationships/hyperlink" Target="https://en.wikipedia.org/wiki/Containerization" TargetMode="External"/><Relationship Id="rId5" Type="http://schemas.openxmlformats.org/officeDocument/2006/relationships/hyperlink" Target="https://en.wikipedia.org/wiki/Shipping_container" TargetMode="External"/><Relationship Id="rId4" Type="http://schemas.openxmlformats.org/officeDocument/2006/relationships/hyperlink" Target="https://en.wikipedia.org/wiki/Common_law"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Peter_H._Appel" TargetMode="External"/><Relationship Id="rId2" Type="http://schemas.openxmlformats.org/officeDocument/2006/relationships/hyperlink" Target="http://gop.science.house.gov/Media/hearings/ets09/nov19/Appel.pdf" TargetMode="External"/><Relationship Id="rId1" Type="http://schemas.openxmlformats.org/officeDocument/2006/relationships/slideLayout" Target="../slideLayouts/slideLayout7.xml"/><Relationship Id="rId6" Type="http://schemas.openxmlformats.org/officeDocument/2006/relationships/hyperlink" Target="https://www.mjc2.com/synchronet.htm" TargetMode="External"/><Relationship Id="rId5" Type="http://schemas.openxmlformats.org/officeDocument/2006/relationships/hyperlink" Target="http://www.coreproject.eu/" TargetMode="External"/><Relationship Id="rId4" Type="http://schemas.openxmlformats.org/officeDocument/2006/relationships/hyperlink" Target="http://ec.europa.eu/research/participants/data/ref/h2020/wp/2018-2020/main/h2020-wp1820-transport_en.pdf"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www.regscience.hu:88/record/367/files/DEMO-BOOK-2017-004.pdf"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hyperlink" Target="http://eddiestobart.com/our-operations/rail" TargetMode="External"/><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hyperlink" Target="https://www.shutterstock.com/image-illustration/global-logistics-network-flat-3d-isometric-377010349?src=Zm_t41S-Ng5R6TPesa6zsQ-1-15&amp;drawer=open" TargetMode="External"/><Relationship Id="rId2" Type="http://schemas.openxmlformats.org/officeDocument/2006/relationships/image" Target="../media/image5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65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692FE0-5204-49EC-B183-2A17BD7F5D2F}"/>
              </a:ext>
            </a:extLst>
          </p:cNvPr>
          <p:cNvSpPr/>
          <p:nvPr/>
        </p:nvSpPr>
        <p:spPr>
          <a:xfrm>
            <a:off x="1192695" y="1033671"/>
            <a:ext cx="9250017" cy="1077218"/>
          </a:xfrm>
          <a:prstGeom prst="rect">
            <a:avLst/>
          </a:prstGeom>
        </p:spPr>
        <p:txBody>
          <a:bodyPr wrap="square">
            <a:spAutoFit/>
          </a:bodyPr>
          <a:lstStyle/>
          <a:p>
            <a:pPr lvl="0" algn="ctr">
              <a:spcAft>
                <a:spcPts val="0"/>
              </a:spcAft>
            </a:pPr>
            <a:r>
              <a:rPr lang="en-GB" sz="3200" dirty="0">
                <a:solidFill>
                  <a:srgbClr val="000000"/>
                </a:solidFill>
                <a:latin typeface="Arial" panose="020B0604020202020204" pitchFamily="34" charset="0"/>
                <a:ea typeface="Calibri" panose="020F0502020204030204" pitchFamily="34" charset="0"/>
              </a:rPr>
              <a:t>Multi-modal transport developments and the use of road, rail, inland water, sea and air transport.</a:t>
            </a:r>
            <a:endParaRPr lang="en-GB" sz="3200" dirty="0">
              <a:solidFill>
                <a:srgbClr val="000000"/>
              </a:solidFill>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1540665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D29BE7-EA19-456A-8A1A-2B3EE794573F}"/>
              </a:ext>
            </a:extLst>
          </p:cNvPr>
          <p:cNvSpPr/>
          <p:nvPr/>
        </p:nvSpPr>
        <p:spPr>
          <a:xfrm>
            <a:off x="397565" y="410816"/>
            <a:ext cx="11463131" cy="5447645"/>
          </a:xfrm>
          <a:prstGeom prst="rect">
            <a:avLst/>
          </a:prstGeom>
        </p:spPr>
        <p:txBody>
          <a:bodyPr wrap="square">
            <a:spAutoFit/>
          </a:bodyPr>
          <a:lstStyle/>
          <a:p>
            <a:endParaRPr lang="en-GB" dirty="0"/>
          </a:p>
          <a:p>
            <a:pPr algn="ctr"/>
            <a:r>
              <a:rPr lang="en-GB" sz="2400" b="1" dirty="0">
                <a:latin typeface="Arial" panose="020B0604020202020204" pitchFamily="34" charset="0"/>
                <a:cs typeface="Arial" panose="020B0604020202020204" pitchFamily="34" charset="0"/>
              </a:rPr>
              <a:t>Multimodal transport</a:t>
            </a:r>
          </a:p>
          <a:p>
            <a:endParaRPr lang="en-GB" dirty="0"/>
          </a:p>
          <a:p>
            <a:pPr algn="just"/>
            <a:r>
              <a:rPr lang="en-GB" dirty="0">
                <a:latin typeface="Arial" panose="020B0604020202020204" pitchFamily="34" charset="0"/>
                <a:cs typeface="Arial" panose="020B0604020202020204" pitchFamily="34" charset="0"/>
              </a:rPr>
              <a:t>Multimodal transport (also known as combined transport) is the transportation of goods under a single contract, but performed with at least two different means of transport; the carrier is liable (in a legal sense) for the entire carriage, even though it is performed by several different modes of transport (by rail, sea and road, for example).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carrier does not have to possess all the means of transport, and in practice usually does not; the carriage is often performed by sub-carriers (referred to in legal language as "actual carriers"). The carrier responsible for the entire carriage is referred to as a multimodal transport operator, or MTO.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Article 1.1. of the United Nations Convention on International Multimodal Transport of Goods (Geneva, 24 May 1980) (which has not yet,[when?] and may never enter into force) defines multimodal transport as follows: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"'International multimodal transport' means the carriage of goods by at least two different modes of transport on the basis of a multimodal transport contract from a place in one country at which the goods are taken in charge by the multimodal transport operator to a place designated for delivery situated in a different country".</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3613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886B48-818A-4C14-95E0-AE60F46F6916}"/>
              </a:ext>
            </a:extLst>
          </p:cNvPr>
          <p:cNvSpPr/>
          <p:nvPr/>
        </p:nvSpPr>
        <p:spPr>
          <a:xfrm>
            <a:off x="569843" y="474345"/>
            <a:ext cx="10880035" cy="535531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practice, </a:t>
            </a:r>
            <a:r>
              <a:rPr lang="en-GB" dirty="0">
                <a:latin typeface="Arial" panose="020B0604020202020204" pitchFamily="34" charset="0"/>
                <a:cs typeface="Arial" panose="020B0604020202020204" pitchFamily="34" charset="0"/>
                <a:hlinkClick r:id="rId2" tooltip="Freight forwarder"/>
              </a:rPr>
              <a:t>freight forwarders</a:t>
            </a:r>
            <a:r>
              <a:rPr lang="en-GB" dirty="0">
                <a:latin typeface="Arial" panose="020B0604020202020204" pitchFamily="34" charset="0"/>
                <a:cs typeface="Arial" panose="020B0604020202020204" pitchFamily="34" charset="0"/>
              </a:rPr>
              <a:t> have become important MTOs; they have moved away from their traditional role as agents for the sender, accepting a greater liability as carriers.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Large sea carriers have also evolved into MTOs; they provide customers with so-called door-to-door service. The sea carrier offers transport from the sender's premises (usually located inland) to the receiver's premises (also usually situated inland), rather than offering traditional tackle-to-tackle or pier-to-pier service.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MTOs not in the possession of a sea vessel (even though the transport includes a sea leg) are referred to as Non-Vessel Operating Carriers (</a:t>
            </a:r>
            <a:r>
              <a:rPr lang="en-GB" dirty="0">
                <a:latin typeface="Arial" panose="020B0604020202020204" pitchFamily="34" charset="0"/>
                <a:cs typeface="Arial" panose="020B0604020202020204" pitchFamily="34" charset="0"/>
                <a:hlinkClick r:id="rId3" tooltip="NVOC"/>
              </a:rPr>
              <a:t>NVOC</a:t>
            </a:r>
            <a:r>
              <a:rPr lang="en-GB" dirty="0">
                <a:latin typeface="Arial" panose="020B0604020202020204" pitchFamily="34" charset="0"/>
                <a:cs typeface="Arial" panose="020B0604020202020204" pitchFamily="34" charset="0"/>
              </a:rPr>
              <a:t>) in </a:t>
            </a:r>
            <a:r>
              <a:rPr lang="en-GB" dirty="0">
                <a:latin typeface="Arial" panose="020B0604020202020204" pitchFamily="34" charset="0"/>
                <a:cs typeface="Arial" panose="020B0604020202020204" pitchFamily="34" charset="0"/>
                <a:hlinkClick r:id="rId4" tooltip="Common law"/>
              </a:rPr>
              <a:t>common law</a:t>
            </a:r>
            <a:r>
              <a:rPr lang="en-GB" dirty="0">
                <a:latin typeface="Arial" panose="020B0604020202020204" pitchFamily="34" charset="0"/>
                <a:cs typeface="Arial" panose="020B0604020202020204" pitchFamily="34" charset="0"/>
              </a:rPr>
              <a:t> countries (especially the United States).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Multimodal transport developed in connection with the "</a:t>
            </a:r>
            <a:r>
              <a:rPr lang="en-GB" dirty="0">
                <a:latin typeface="Arial" panose="020B0604020202020204" pitchFamily="34" charset="0"/>
                <a:cs typeface="Arial" panose="020B0604020202020204" pitchFamily="34" charset="0"/>
                <a:hlinkClick r:id="rId5" tooltip="Shipping container"/>
              </a:rPr>
              <a:t>container</a:t>
            </a:r>
            <a:r>
              <a:rPr lang="en-GB" dirty="0">
                <a:latin typeface="Arial" panose="020B0604020202020204" pitchFamily="34" charset="0"/>
                <a:cs typeface="Arial" panose="020B0604020202020204" pitchFamily="34" charset="0"/>
              </a:rPr>
              <a:t> revolution" of the 1960s and 1970s; as of 2011, </a:t>
            </a:r>
            <a:r>
              <a:rPr lang="en-GB" dirty="0">
                <a:latin typeface="Arial" panose="020B0604020202020204" pitchFamily="34" charset="0"/>
                <a:cs typeface="Arial" panose="020B0604020202020204" pitchFamily="34" charset="0"/>
                <a:hlinkClick r:id="rId6" tooltip="Containerization"/>
              </a:rPr>
              <a:t>containerised</a:t>
            </a:r>
            <a:r>
              <a:rPr lang="en-GB" dirty="0">
                <a:latin typeface="Arial" panose="020B0604020202020204" pitchFamily="34" charset="0"/>
                <a:cs typeface="Arial" panose="020B0604020202020204" pitchFamily="34" charset="0"/>
              </a:rPr>
              <a:t> transports are by far the most important multimodal </a:t>
            </a:r>
            <a:r>
              <a:rPr lang="en-GB" dirty="0">
                <a:latin typeface="Arial" panose="020B0604020202020204" pitchFamily="34" charset="0"/>
                <a:cs typeface="Arial" panose="020B0604020202020204" pitchFamily="34" charset="0"/>
                <a:hlinkClick r:id="rId7" tooltip="Consignment"/>
              </a:rPr>
              <a:t>consignments</a:t>
            </a:r>
            <a:r>
              <a:rPr lang="en-GB" dirty="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However, it is important to remember that multimodal transport is not equivalent to container transport; multimodal transport is feasible without any form of container. The MTO works on behalf of the supplier; it assures the supplier (and the buyer) that their goods will be effectively managed and supplied. </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531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1BF573-9C48-4F45-9C52-ACE34ACF4338}"/>
              </a:ext>
            </a:extLst>
          </p:cNvPr>
          <p:cNvSpPr/>
          <p:nvPr/>
        </p:nvSpPr>
        <p:spPr>
          <a:xfrm>
            <a:off x="424069" y="612845"/>
            <a:ext cx="11211339" cy="4247317"/>
          </a:xfrm>
          <a:prstGeom prst="rect">
            <a:avLst/>
          </a:prstGeom>
        </p:spPr>
        <p:txBody>
          <a:bodyPr wrap="square">
            <a:spAutoFit/>
          </a:bodyPr>
          <a:lstStyle/>
          <a:p>
            <a:r>
              <a:rPr lang="en-GB" b="1" dirty="0"/>
              <a:t>References:</a:t>
            </a:r>
          </a:p>
          <a:p>
            <a:endParaRPr lang="en-GB" b="1" dirty="0"/>
          </a:p>
          <a:p>
            <a:pPr>
              <a:buFont typeface="+mj-lt"/>
              <a:buAutoNum type="arabicPeriod"/>
            </a:pPr>
            <a:r>
              <a:rPr lang="en-GB" b="1" dirty="0"/>
              <a:t>  </a:t>
            </a:r>
            <a:r>
              <a:rPr lang="en-GB" dirty="0"/>
              <a:t>United Nations Convention on International Multimodal Transport of Goods (Geneva, 24 May 1980) </a:t>
            </a:r>
          </a:p>
          <a:p>
            <a:pPr>
              <a:buFont typeface="+mj-lt"/>
              <a:buAutoNum type="arabicPeriod"/>
            </a:pPr>
            <a:r>
              <a:rPr lang="en-GB" b="1" dirty="0">
                <a:hlinkClick r:id="rId2"/>
              </a:rPr>
              <a:t>  </a:t>
            </a:r>
            <a:r>
              <a:rPr lang="en-GB" dirty="0">
                <a:hlinkClick r:id="rId2"/>
              </a:rPr>
              <a:t>Testimony of </a:t>
            </a:r>
            <a:r>
              <a:rPr lang="en-GB" dirty="0">
                <a:hlinkClick r:id="rId3" tooltip="Peter H. Appel"/>
              </a:rPr>
              <a:t>Peter H. Appel</a:t>
            </a:r>
            <a:r>
              <a:rPr lang="en-GB" dirty="0"/>
              <a:t> RITA Administrator, U.S. House of Representatives Subcommittee on Technology and Innovation, November 19, 2009. </a:t>
            </a:r>
          </a:p>
          <a:p>
            <a:pPr>
              <a:buFont typeface="+mj-lt"/>
              <a:buAutoNum type="arabicPeriod"/>
            </a:pPr>
            <a:r>
              <a:rPr lang="en-GB" b="1" dirty="0">
                <a:hlinkClick r:id="rId4"/>
              </a:rPr>
              <a:t>  </a:t>
            </a:r>
            <a:r>
              <a:rPr lang="en-GB" dirty="0">
                <a:hlinkClick r:id="rId4"/>
              </a:rPr>
              <a:t>http://ec.europa.eu/research/participants/data/ref/h2020/wp/2018-2020/main/h2020-wp1820-transport_en.pdf</a:t>
            </a:r>
            <a:r>
              <a:rPr lang="en-GB" dirty="0"/>
              <a:t> Horizon 2020 Work Programme: Smart, green and integrated transport (European Commission Decision C(2017)7124 of 27 October 2017). </a:t>
            </a:r>
          </a:p>
          <a:p>
            <a:pPr>
              <a:buFont typeface="+mj-lt"/>
              <a:buAutoNum type="arabicPeriod"/>
            </a:pPr>
            <a:r>
              <a:rPr lang="en-GB" b="1" dirty="0">
                <a:hlinkClick r:id="rId5"/>
              </a:rPr>
              <a:t>  </a:t>
            </a:r>
            <a:r>
              <a:rPr lang="en-GB" dirty="0">
                <a:hlinkClick r:id="rId5"/>
              </a:rPr>
              <a:t>http://www.coreproject.eu/</a:t>
            </a:r>
            <a:r>
              <a:rPr lang="en-GB" dirty="0"/>
              <a:t> - technologies for optimising and increasing resilience in multimodal supply chains. </a:t>
            </a:r>
          </a:p>
          <a:p>
            <a:pPr>
              <a:buFont typeface="+mj-lt"/>
              <a:buAutoNum type="arabicPeriod"/>
            </a:pPr>
            <a:r>
              <a:rPr lang="en-GB" b="1" dirty="0"/>
              <a:t>  </a:t>
            </a:r>
            <a:r>
              <a:rPr lang="en-GB" dirty="0"/>
              <a:t> </a:t>
            </a:r>
            <a:r>
              <a:rPr lang="en-GB" dirty="0">
                <a:hlinkClick r:id="rId6"/>
              </a:rPr>
              <a:t>https://www.mjc2.com/synchronet.htm</a:t>
            </a:r>
            <a:r>
              <a:rPr lang="en-GB" dirty="0"/>
              <a:t> - synchro-modal optimisation of supply chains. </a:t>
            </a:r>
          </a:p>
          <a:p>
            <a:pPr>
              <a:buFont typeface="+mj-lt"/>
              <a:buAutoNum type="arabicPeriod"/>
            </a:pPr>
            <a:endParaRPr lang="en-GB" dirty="0"/>
          </a:p>
          <a:p>
            <a:endParaRPr lang="en-GB" dirty="0"/>
          </a:p>
          <a:p>
            <a:r>
              <a:rPr lang="en-GB" b="1" dirty="0"/>
              <a:t>Further reading</a:t>
            </a:r>
          </a:p>
          <a:p>
            <a:endParaRPr lang="en-GB" b="1" dirty="0"/>
          </a:p>
          <a:p>
            <a:pPr>
              <a:buFont typeface="Arial" panose="020B0604020202020204" pitchFamily="34" charset="0"/>
              <a:buChar char="•"/>
            </a:pPr>
            <a:r>
              <a:rPr lang="en-GB" dirty="0"/>
              <a:t>De Wit, Ralph, </a:t>
            </a:r>
            <a:r>
              <a:rPr lang="en-GB" i="1" dirty="0"/>
              <a:t>Multimodal transport: carrier liability and documentation</a:t>
            </a:r>
            <a:r>
              <a:rPr lang="en-GB" dirty="0"/>
              <a:t>. Lloyd’s of London Press, 1995.</a:t>
            </a:r>
          </a:p>
        </p:txBody>
      </p:sp>
    </p:spTree>
    <p:extLst>
      <p:ext uri="{BB962C8B-B14F-4D97-AF65-F5344CB8AC3E}">
        <p14:creationId xmlns:p14="http://schemas.microsoft.com/office/powerpoint/2010/main" val="942351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CE0333-5F9F-45CA-96EC-EA5261E336EB}"/>
              </a:ext>
            </a:extLst>
          </p:cNvPr>
          <p:cNvSpPr/>
          <p:nvPr/>
        </p:nvSpPr>
        <p:spPr>
          <a:xfrm>
            <a:off x="980661" y="1859340"/>
            <a:ext cx="10363200" cy="3970318"/>
          </a:xfrm>
          <a:prstGeom prst="rect">
            <a:avLst/>
          </a:prstGeom>
        </p:spPr>
        <p:txBody>
          <a:bodyPr wrap="square">
            <a:spAutoFit/>
          </a:bodyPr>
          <a:lstStyle/>
          <a:p>
            <a:pPr algn="just"/>
            <a:r>
              <a:rPr lang="en-GB" dirty="0">
                <a:latin typeface="TimesNewRomanPSMT"/>
              </a:rPr>
              <a:t>Mobility is fundamental to economic and social activities such as commuting, manufacturing</a:t>
            </a:r>
          </a:p>
          <a:p>
            <a:pPr algn="just"/>
            <a:r>
              <a:rPr lang="en-GB" dirty="0">
                <a:latin typeface="TimesNewRomanPSMT"/>
              </a:rPr>
              <a:t>or supplying energy. Each movement has an origin, a potential set of intermediate</a:t>
            </a:r>
          </a:p>
          <a:p>
            <a:pPr algn="just"/>
            <a:r>
              <a:rPr lang="en-GB" dirty="0">
                <a:latin typeface="TimesNewRomanPSMT"/>
              </a:rPr>
              <a:t>locations, a destination and a nature which is linked with geographical attributes. Transport</a:t>
            </a:r>
          </a:p>
          <a:p>
            <a:pPr algn="just"/>
            <a:r>
              <a:rPr lang="en-GB" dirty="0">
                <a:latin typeface="TimesNewRomanPSMT"/>
              </a:rPr>
              <a:t>systems composed of infrastructures, modes and terminals are so embedded in the</a:t>
            </a:r>
          </a:p>
          <a:p>
            <a:pPr algn="just"/>
            <a:r>
              <a:rPr lang="en-GB" dirty="0">
                <a:latin typeface="TimesNewRomanPSMT"/>
              </a:rPr>
              <a:t>socio- economic life of individuals, institutions and corporations that they are often</a:t>
            </a:r>
          </a:p>
          <a:p>
            <a:pPr algn="just"/>
            <a:r>
              <a:rPr lang="en-GB" dirty="0">
                <a:latin typeface="TimesNewRomanPSMT"/>
              </a:rPr>
              <a:t>invisible to the consumer</a:t>
            </a:r>
          </a:p>
          <a:p>
            <a:pPr algn="just"/>
            <a:endParaRPr lang="en-GB" dirty="0">
              <a:latin typeface="TimesNewRomanPSMT"/>
            </a:endParaRPr>
          </a:p>
          <a:p>
            <a:pPr algn="just"/>
            <a:endParaRPr lang="en-GB" dirty="0">
              <a:latin typeface="TimesNewRomanPSMT"/>
            </a:endParaRPr>
          </a:p>
          <a:p>
            <a:pPr algn="just"/>
            <a:endParaRPr lang="en-GB" dirty="0">
              <a:latin typeface="TimesNewRomanPSMT"/>
            </a:endParaRPr>
          </a:p>
          <a:p>
            <a:pPr algn="just"/>
            <a:endParaRPr lang="en-GB" dirty="0">
              <a:latin typeface="TimesNewRomanPSMT"/>
            </a:endParaRPr>
          </a:p>
          <a:p>
            <a:pPr algn="just"/>
            <a:endParaRPr lang="en-GB" dirty="0">
              <a:latin typeface="TimesNewRomanPSMT"/>
            </a:endParaRPr>
          </a:p>
          <a:p>
            <a:pPr algn="just"/>
            <a:endParaRPr lang="en-GB" dirty="0">
              <a:latin typeface="TimesNewRomanPSMT"/>
            </a:endParaRPr>
          </a:p>
          <a:p>
            <a:pPr algn="just"/>
            <a:r>
              <a:rPr lang="en-GB" dirty="0">
                <a:latin typeface="TimesNewRomanPSMT"/>
                <a:hlinkClick r:id="rId2"/>
              </a:rPr>
              <a:t>http://www.regscience.hu:88/record/367/files/DEMO-BOOK-2017-004.pdf</a:t>
            </a:r>
            <a:r>
              <a:rPr lang="en-GB" dirty="0">
                <a:latin typeface="TimesNewRomanPSMT"/>
              </a:rPr>
              <a:t> </a:t>
            </a:r>
          </a:p>
          <a:p>
            <a:pPr algn="just"/>
            <a:endParaRPr lang="en-GB" dirty="0"/>
          </a:p>
        </p:txBody>
      </p:sp>
    </p:spTree>
    <p:extLst>
      <p:ext uri="{BB962C8B-B14F-4D97-AF65-F5344CB8AC3E}">
        <p14:creationId xmlns:p14="http://schemas.microsoft.com/office/powerpoint/2010/main" val="268235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53DE82-E665-49E9-A411-04941A71999F}"/>
              </a:ext>
            </a:extLst>
          </p:cNvPr>
          <p:cNvPicPr>
            <a:picLocks noChangeAspect="1"/>
          </p:cNvPicPr>
          <p:nvPr/>
        </p:nvPicPr>
        <p:blipFill>
          <a:blip r:embed="rId2"/>
          <a:stretch>
            <a:fillRect/>
          </a:stretch>
        </p:blipFill>
        <p:spPr>
          <a:xfrm>
            <a:off x="1205948" y="506437"/>
            <a:ext cx="9963800" cy="5964701"/>
          </a:xfrm>
          <a:prstGeom prst="rect">
            <a:avLst/>
          </a:prstGeom>
        </p:spPr>
      </p:pic>
    </p:spTree>
    <p:extLst>
      <p:ext uri="{BB962C8B-B14F-4D97-AF65-F5344CB8AC3E}">
        <p14:creationId xmlns:p14="http://schemas.microsoft.com/office/powerpoint/2010/main" val="3997380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832F92-75FA-4F66-865E-A7F6BAA81D1D}"/>
              </a:ext>
            </a:extLst>
          </p:cNvPr>
          <p:cNvPicPr>
            <a:picLocks noChangeAspect="1"/>
          </p:cNvPicPr>
          <p:nvPr/>
        </p:nvPicPr>
        <p:blipFill>
          <a:blip r:embed="rId2"/>
          <a:stretch>
            <a:fillRect/>
          </a:stretch>
        </p:blipFill>
        <p:spPr>
          <a:xfrm>
            <a:off x="1012874" y="492369"/>
            <a:ext cx="10311618" cy="5500468"/>
          </a:xfrm>
          <a:prstGeom prst="rect">
            <a:avLst/>
          </a:prstGeom>
        </p:spPr>
      </p:pic>
    </p:spTree>
    <p:extLst>
      <p:ext uri="{BB962C8B-B14F-4D97-AF65-F5344CB8AC3E}">
        <p14:creationId xmlns:p14="http://schemas.microsoft.com/office/powerpoint/2010/main" val="3883711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43D8E4-49A9-435A-924C-C4F226C96B5D}"/>
              </a:ext>
            </a:extLst>
          </p:cNvPr>
          <p:cNvPicPr>
            <a:picLocks noChangeAspect="1"/>
          </p:cNvPicPr>
          <p:nvPr/>
        </p:nvPicPr>
        <p:blipFill>
          <a:blip r:embed="rId2"/>
          <a:stretch>
            <a:fillRect/>
          </a:stretch>
        </p:blipFill>
        <p:spPr>
          <a:xfrm>
            <a:off x="379828" y="534572"/>
            <a:ext cx="11029070" cy="5781821"/>
          </a:xfrm>
          <a:prstGeom prst="rect">
            <a:avLst/>
          </a:prstGeom>
        </p:spPr>
      </p:pic>
    </p:spTree>
    <p:extLst>
      <p:ext uri="{BB962C8B-B14F-4D97-AF65-F5344CB8AC3E}">
        <p14:creationId xmlns:p14="http://schemas.microsoft.com/office/powerpoint/2010/main" val="3993480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33308D-E35E-4D73-800C-F85A7B65652D}"/>
              </a:ext>
            </a:extLst>
          </p:cNvPr>
          <p:cNvPicPr>
            <a:picLocks noChangeAspect="1"/>
          </p:cNvPicPr>
          <p:nvPr/>
        </p:nvPicPr>
        <p:blipFill>
          <a:blip r:embed="rId2"/>
          <a:stretch>
            <a:fillRect/>
          </a:stretch>
        </p:blipFill>
        <p:spPr>
          <a:xfrm>
            <a:off x="1280160" y="1772528"/>
            <a:ext cx="9495691" cy="2602523"/>
          </a:xfrm>
          <a:prstGeom prst="rect">
            <a:avLst/>
          </a:prstGeom>
        </p:spPr>
      </p:pic>
    </p:spTree>
    <p:extLst>
      <p:ext uri="{BB962C8B-B14F-4D97-AF65-F5344CB8AC3E}">
        <p14:creationId xmlns:p14="http://schemas.microsoft.com/office/powerpoint/2010/main" val="102187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961766-14A3-4D4B-86ED-723065C12729}"/>
              </a:ext>
            </a:extLst>
          </p:cNvPr>
          <p:cNvPicPr>
            <a:picLocks noChangeAspect="1"/>
          </p:cNvPicPr>
          <p:nvPr/>
        </p:nvPicPr>
        <p:blipFill>
          <a:blip r:embed="rId2"/>
          <a:stretch>
            <a:fillRect/>
          </a:stretch>
        </p:blipFill>
        <p:spPr>
          <a:xfrm>
            <a:off x="647114" y="464234"/>
            <a:ext cx="11113477" cy="5866228"/>
          </a:xfrm>
          <a:prstGeom prst="rect">
            <a:avLst/>
          </a:prstGeom>
        </p:spPr>
      </p:pic>
    </p:spTree>
    <p:extLst>
      <p:ext uri="{BB962C8B-B14F-4D97-AF65-F5344CB8AC3E}">
        <p14:creationId xmlns:p14="http://schemas.microsoft.com/office/powerpoint/2010/main" val="1630582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77BCD2-B26B-46DF-9AE5-2D77397BE293}"/>
              </a:ext>
            </a:extLst>
          </p:cNvPr>
          <p:cNvPicPr>
            <a:picLocks noChangeAspect="1"/>
          </p:cNvPicPr>
          <p:nvPr/>
        </p:nvPicPr>
        <p:blipFill>
          <a:blip r:embed="rId2"/>
          <a:stretch>
            <a:fillRect/>
          </a:stretch>
        </p:blipFill>
        <p:spPr>
          <a:xfrm>
            <a:off x="562708" y="478302"/>
            <a:ext cx="11057206" cy="5824024"/>
          </a:xfrm>
          <a:prstGeom prst="rect">
            <a:avLst/>
          </a:prstGeom>
        </p:spPr>
      </p:pic>
    </p:spTree>
    <p:extLst>
      <p:ext uri="{BB962C8B-B14F-4D97-AF65-F5344CB8AC3E}">
        <p14:creationId xmlns:p14="http://schemas.microsoft.com/office/powerpoint/2010/main" val="3332655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DF0E302-B9C7-4A36-9E67-405B18D1AA8E}"/>
              </a:ext>
            </a:extLst>
          </p:cNvPr>
          <p:cNvPicPr>
            <a:picLocks noChangeAspect="1"/>
          </p:cNvPicPr>
          <p:nvPr/>
        </p:nvPicPr>
        <p:blipFill>
          <a:blip r:embed="rId2"/>
          <a:stretch>
            <a:fillRect/>
          </a:stretch>
        </p:blipFill>
        <p:spPr>
          <a:xfrm>
            <a:off x="351692" y="450167"/>
            <a:ext cx="11141613" cy="5725550"/>
          </a:xfrm>
          <a:prstGeom prst="rect">
            <a:avLst/>
          </a:prstGeom>
        </p:spPr>
      </p:pic>
    </p:spTree>
    <p:extLst>
      <p:ext uri="{BB962C8B-B14F-4D97-AF65-F5344CB8AC3E}">
        <p14:creationId xmlns:p14="http://schemas.microsoft.com/office/powerpoint/2010/main" val="2753670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2878DFD-7E72-4FE6-B62F-586A6C5D76CE}"/>
              </a:ext>
            </a:extLst>
          </p:cNvPr>
          <p:cNvPicPr>
            <a:picLocks noChangeAspect="1"/>
          </p:cNvPicPr>
          <p:nvPr/>
        </p:nvPicPr>
        <p:blipFill>
          <a:blip r:embed="rId2"/>
          <a:stretch>
            <a:fillRect/>
          </a:stretch>
        </p:blipFill>
        <p:spPr>
          <a:xfrm>
            <a:off x="1659988" y="323558"/>
            <a:ext cx="9298744" cy="5405730"/>
          </a:xfrm>
          <a:prstGeom prst="rect">
            <a:avLst/>
          </a:prstGeom>
        </p:spPr>
      </p:pic>
      <p:sp>
        <p:nvSpPr>
          <p:cNvPr id="3" name="TextBox 2">
            <a:extLst>
              <a:ext uri="{FF2B5EF4-FFF2-40B4-BE49-F238E27FC236}">
                <a16:creationId xmlns:a16="http://schemas.microsoft.com/office/drawing/2014/main" id="{E0A6EE35-AFDB-488A-8A42-3E86BBBA63F0}"/>
              </a:ext>
            </a:extLst>
          </p:cNvPr>
          <p:cNvSpPr txBox="1"/>
          <p:nvPr/>
        </p:nvSpPr>
        <p:spPr>
          <a:xfrm>
            <a:off x="1195754" y="5992837"/>
            <a:ext cx="10536701"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1  The Transport System</a:t>
            </a:r>
          </a:p>
          <a:p>
            <a:pPr algn="ctr"/>
            <a:r>
              <a:rPr lang="en-GB" dirty="0">
                <a:latin typeface="Arial" panose="020B0604020202020204" pitchFamily="34" charset="0"/>
                <a:cs typeface="Arial" panose="020B0604020202020204" pitchFamily="34" charset="0"/>
              </a:rPr>
              <a:t>Source: Rodrigue J, Comtios C &amp; Slack B  (2013)</a:t>
            </a:r>
          </a:p>
        </p:txBody>
      </p:sp>
    </p:spTree>
    <p:extLst>
      <p:ext uri="{BB962C8B-B14F-4D97-AF65-F5344CB8AC3E}">
        <p14:creationId xmlns:p14="http://schemas.microsoft.com/office/powerpoint/2010/main" val="221776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D9D4A0-6C61-4B38-AF8B-A373729ECDBF}"/>
              </a:ext>
            </a:extLst>
          </p:cNvPr>
          <p:cNvPicPr>
            <a:picLocks noChangeAspect="1"/>
          </p:cNvPicPr>
          <p:nvPr/>
        </p:nvPicPr>
        <p:blipFill>
          <a:blip r:embed="rId2"/>
          <a:stretch>
            <a:fillRect/>
          </a:stretch>
        </p:blipFill>
        <p:spPr>
          <a:xfrm>
            <a:off x="970671" y="914400"/>
            <a:ext cx="10170941" cy="4571999"/>
          </a:xfrm>
          <a:prstGeom prst="rect">
            <a:avLst/>
          </a:prstGeom>
        </p:spPr>
      </p:pic>
    </p:spTree>
    <p:extLst>
      <p:ext uri="{BB962C8B-B14F-4D97-AF65-F5344CB8AC3E}">
        <p14:creationId xmlns:p14="http://schemas.microsoft.com/office/powerpoint/2010/main" val="355454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FF55FE-F193-4C3E-9FA8-2B773E4CEE5F}"/>
              </a:ext>
            </a:extLst>
          </p:cNvPr>
          <p:cNvSpPr/>
          <p:nvPr/>
        </p:nvSpPr>
        <p:spPr>
          <a:xfrm>
            <a:off x="363415" y="618979"/>
            <a:ext cx="11465169" cy="729430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transport geography, it is common to identify several types of transport structures that are linked with transportation networks with key elements such as nodes, links, flows, hubs or corridors. Network structure ranges from centripetal to centrifugal in terms of the accessibility they provide to locations. The recent decades have seen the emergence of transport hubs, a strongly centripetal form, as a privileged network structure for many types of transport services, notably air transportation.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Although hub- and-spoke networks often result in improved network efficiency, they have drawbacks linked to their vulnerabilities to disruption and delays at their hubs., an outcome of the lack of direct connections.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Evidence  underlines that the emergence of hub- and-spoke networks is a transitional form of network development rationalizing limited volumes through a limited number of routes</a:t>
            </a:r>
          </a:p>
          <a:p>
            <a:endParaRPr lang="en-GB" dirty="0"/>
          </a:p>
          <a:p>
            <a:r>
              <a:rPr lang="en-GB" dirty="0">
                <a:latin typeface="Arial" panose="020B0604020202020204" pitchFamily="34" charset="0"/>
                <a:cs typeface="Arial" panose="020B0604020202020204" pitchFamily="34" charset="0"/>
              </a:rPr>
              <a:t>When traffic becomes sufficient, direct point- to-point services tend to be established as they better reflect the preference of users.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Hubs, as a network structure, allow a greater Flexibility within the transport system, through a concentration of flows</a:t>
            </a:r>
          </a:p>
          <a:p>
            <a:r>
              <a:rPr lang="en-GB" dirty="0">
                <a:latin typeface="Arial" panose="020B0604020202020204" pitchFamily="34" charset="0"/>
                <a:cs typeface="Arial" panose="020B0604020202020204" pitchFamily="34" charset="0"/>
              </a:rPr>
              <a:t>For instance, on Figure 2 , a point- to-point network involves 16 independent connections, each to be serviced by vehicles and infrastructures.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By using a hub- and-spoke structure, only 8 connections are required. The main advantages of hubs are:</a:t>
            </a:r>
          </a:p>
          <a:p>
            <a:endParaRPr lang="en-GB" dirty="0">
              <a:latin typeface="TimesNewRomanPSMT"/>
            </a:endParaRPr>
          </a:p>
          <a:p>
            <a:endParaRPr lang="en-GB" dirty="0">
              <a:latin typeface="TimesNewRomanPSMT"/>
            </a:endParaRPr>
          </a:p>
          <a:p>
            <a:endParaRPr lang="en-GB" dirty="0">
              <a:latin typeface="TimesNewRomanPSMT"/>
            </a:endParaRPr>
          </a:p>
          <a:p>
            <a:endParaRPr lang="en-GB" dirty="0">
              <a:latin typeface="TimesNewRomanPSMT"/>
            </a:endParaRPr>
          </a:p>
          <a:p>
            <a:endParaRPr lang="en-GB" dirty="0"/>
          </a:p>
        </p:txBody>
      </p:sp>
    </p:spTree>
    <p:extLst>
      <p:ext uri="{BB962C8B-B14F-4D97-AF65-F5344CB8AC3E}">
        <p14:creationId xmlns:p14="http://schemas.microsoft.com/office/powerpoint/2010/main" val="825483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8EEB09-17C0-4D45-A41D-B117189B77DC}"/>
              </a:ext>
            </a:extLst>
          </p:cNvPr>
          <p:cNvPicPr>
            <a:picLocks noChangeAspect="1"/>
          </p:cNvPicPr>
          <p:nvPr/>
        </p:nvPicPr>
        <p:blipFill>
          <a:blip r:embed="rId2"/>
          <a:stretch>
            <a:fillRect/>
          </a:stretch>
        </p:blipFill>
        <p:spPr>
          <a:xfrm>
            <a:off x="844062" y="773723"/>
            <a:ext cx="10170941" cy="4355489"/>
          </a:xfrm>
          <a:prstGeom prst="rect">
            <a:avLst/>
          </a:prstGeom>
        </p:spPr>
      </p:pic>
      <p:sp>
        <p:nvSpPr>
          <p:cNvPr id="3" name="TextBox 2">
            <a:extLst>
              <a:ext uri="{FF2B5EF4-FFF2-40B4-BE49-F238E27FC236}">
                <a16:creationId xmlns:a16="http://schemas.microsoft.com/office/drawing/2014/main" id="{90C80FDF-15BF-42F2-9D1B-2ADB2CA2B046}"/>
              </a:ext>
            </a:extLst>
          </p:cNvPr>
          <p:cNvSpPr txBox="1"/>
          <p:nvPr/>
        </p:nvSpPr>
        <p:spPr>
          <a:xfrm>
            <a:off x="1012874" y="5669280"/>
            <a:ext cx="993179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2 – Point to Point &amp; Hub and Spoke</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8296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B55CE91-722C-421E-A4BF-32941AFFDAD6}"/>
              </a:ext>
            </a:extLst>
          </p:cNvPr>
          <p:cNvPicPr>
            <a:picLocks noChangeAspect="1"/>
          </p:cNvPicPr>
          <p:nvPr/>
        </p:nvPicPr>
        <p:blipFill>
          <a:blip r:embed="rId2"/>
          <a:stretch>
            <a:fillRect/>
          </a:stretch>
        </p:blipFill>
        <p:spPr>
          <a:xfrm>
            <a:off x="409084" y="633045"/>
            <a:ext cx="11154559" cy="5458265"/>
          </a:xfrm>
          <a:prstGeom prst="rect">
            <a:avLst/>
          </a:prstGeom>
        </p:spPr>
      </p:pic>
    </p:spTree>
    <p:extLst>
      <p:ext uri="{BB962C8B-B14F-4D97-AF65-F5344CB8AC3E}">
        <p14:creationId xmlns:p14="http://schemas.microsoft.com/office/powerpoint/2010/main" val="2767153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5A56CD-7E87-46DF-B368-45BBDAA2CF6A}"/>
              </a:ext>
            </a:extLst>
          </p:cNvPr>
          <p:cNvPicPr>
            <a:picLocks noChangeAspect="1"/>
          </p:cNvPicPr>
          <p:nvPr/>
        </p:nvPicPr>
        <p:blipFill>
          <a:blip r:embed="rId2"/>
          <a:stretch>
            <a:fillRect/>
          </a:stretch>
        </p:blipFill>
        <p:spPr>
          <a:xfrm>
            <a:off x="488229" y="1195754"/>
            <a:ext cx="11005076" cy="4642337"/>
          </a:xfrm>
          <a:prstGeom prst="rect">
            <a:avLst/>
          </a:prstGeom>
        </p:spPr>
      </p:pic>
    </p:spTree>
    <p:extLst>
      <p:ext uri="{BB962C8B-B14F-4D97-AF65-F5344CB8AC3E}">
        <p14:creationId xmlns:p14="http://schemas.microsoft.com/office/powerpoint/2010/main" val="2959396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262180-06FA-4578-9AF5-01F5953CFD18}"/>
              </a:ext>
            </a:extLst>
          </p:cNvPr>
          <p:cNvPicPr>
            <a:picLocks noChangeAspect="1"/>
          </p:cNvPicPr>
          <p:nvPr/>
        </p:nvPicPr>
        <p:blipFill>
          <a:blip r:embed="rId2"/>
          <a:stretch>
            <a:fillRect/>
          </a:stretch>
        </p:blipFill>
        <p:spPr>
          <a:xfrm>
            <a:off x="659984" y="998807"/>
            <a:ext cx="10706711" cy="4093698"/>
          </a:xfrm>
          <a:prstGeom prst="rect">
            <a:avLst/>
          </a:prstGeom>
        </p:spPr>
      </p:pic>
    </p:spTree>
    <p:extLst>
      <p:ext uri="{BB962C8B-B14F-4D97-AF65-F5344CB8AC3E}">
        <p14:creationId xmlns:p14="http://schemas.microsoft.com/office/powerpoint/2010/main" val="873062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463CE8-ED9E-4BB7-A6A0-51E33D2ED170}"/>
              </a:ext>
            </a:extLst>
          </p:cNvPr>
          <p:cNvPicPr>
            <a:picLocks noChangeAspect="1"/>
          </p:cNvPicPr>
          <p:nvPr/>
        </p:nvPicPr>
        <p:blipFill>
          <a:blip r:embed="rId2"/>
          <a:stretch>
            <a:fillRect/>
          </a:stretch>
        </p:blipFill>
        <p:spPr>
          <a:xfrm>
            <a:off x="509631" y="1125415"/>
            <a:ext cx="10519440" cy="4867421"/>
          </a:xfrm>
          <a:prstGeom prst="rect">
            <a:avLst/>
          </a:prstGeom>
        </p:spPr>
      </p:pic>
    </p:spTree>
    <p:extLst>
      <p:ext uri="{BB962C8B-B14F-4D97-AF65-F5344CB8AC3E}">
        <p14:creationId xmlns:p14="http://schemas.microsoft.com/office/powerpoint/2010/main" val="1515631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12FA5B-0C9C-404B-93F4-F681296F39ED}"/>
              </a:ext>
            </a:extLst>
          </p:cNvPr>
          <p:cNvPicPr>
            <a:picLocks noChangeAspect="1"/>
          </p:cNvPicPr>
          <p:nvPr/>
        </p:nvPicPr>
        <p:blipFill>
          <a:blip r:embed="rId2"/>
          <a:stretch>
            <a:fillRect/>
          </a:stretch>
        </p:blipFill>
        <p:spPr>
          <a:xfrm>
            <a:off x="450167" y="407963"/>
            <a:ext cx="11169748" cy="5192737"/>
          </a:xfrm>
          <a:prstGeom prst="rect">
            <a:avLst/>
          </a:prstGeom>
        </p:spPr>
      </p:pic>
      <p:sp>
        <p:nvSpPr>
          <p:cNvPr id="4" name="TextBox 3">
            <a:extLst>
              <a:ext uri="{FF2B5EF4-FFF2-40B4-BE49-F238E27FC236}">
                <a16:creationId xmlns:a16="http://schemas.microsoft.com/office/drawing/2014/main" id="{30853527-2A38-4142-B785-EF1A13030FC6}"/>
              </a:ext>
            </a:extLst>
          </p:cNvPr>
          <p:cNvSpPr txBox="1"/>
          <p:nvPr/>
        </p:nvSpPr>
        <p:spPr>
          <a:xfrm>
            <a:off x="801858" y="5894363"/>
            <a:ext cx="10142807"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3 – Typology of Transportation Networks</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797581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F0E661-11B8-447C-9161-5A1F187B0E6C}"/>
              </a:ext>
            </a:extLst>
          </p:cNvPr>
          <p:cNvSpPr/>
          <p:nvPr/>
        </p:nvSpPr>
        <p:spPr>
          <a:xfrm>
            <a:off x="225083" y="436098"/>
            <a:ext cx="11450082" cy="5078313"/>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physical grounding of a network varies in relevance depending on the transport mode considered.</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Roads and railways are composed of track infrastructure while  maritime and air transports remain vaguely defined due to their higher spatial flexibility except for their terminals, whereas maritime networks remain more constrained than airline networks due to the necessity of bypassing coastlines.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River networks typically form basins and can be classified as trees or dendrograms. Therefore, there are three types of physical spaces on which transport networks are set and where each represents a specific mode of territorial occupation:</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131F81F-7847-4F7A-8CCC-17AD56E06556}"/>
              </a:ext>
            </a:extLst>
          </p:cNvPr>
          <p:cNvPicPr>
            <a:picLocks noChangeAspect="1"/>
          </p:cNvPicPr>
          <p:nvPr/>
        </p:nvPicPr>
        <p:blipFill>
          <a:blip r:embed="rId2"/>
          <a:stretch>
            <a:fillRect/>
          </a:stretch>
        </p:blipFill>
        <p:spPr>
          <a:xfrm>
            <a:off x="225083" y="3193774"/>
            <a:ext cx="10986867" cy="2928730"/>
          </a:xfrm>
          <a:prstGeom prst="rect">
            <a:avLst/>
          </a:prstGeom>
        </p:spPr>
      </p:pic>
    </p:spTree>
    <p:extLst>
      <p:ext uri="{BB962C8B-B14F-4D97-AF65-F5344CB8AC3E}">
        <p14:creationId xmlns:p14="http://schemas.microsoft.com/office/powerpoint/2010/main" val="10688323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F8F425-A8AE-41C5-AD3C-D793097BCF46}"/>
              </a:ext>
            </a:extLst>
          </p:cNvPr>
          <p:cNvPicPr>
            <a:picLocks noChangeAspect="1"/>
          </p:cNvPicPr>
          <p:nvPr/>
        </p:nvPicPr>
        <p:blipFill>
          <a:blip r:embed="rId2"/>
          <a:stretch>
            <a:fillRect/>
          </a:stretch>
        </p:blipFill>
        <p:spPr>
          <a:xfrm>
            <a:off x="520505" y="422030"/>
            <a:ext cx="11169747" cy="5894363"/>
          </a:xfrm>
          <a:prstGeom prst="rect">
            <a:avLst/>
          </a:prstGeom>
        </p:spPr>
      </p:pic>
    </p:spTree>
    <p:extLst>
      <p:ext uri="{BB962C8B-B14F-4D97-AF65-F5344CB8AC3E}">
        <p14:creationId xmlns:p14="http://schemas.microsoft.com/office/powerpoint/2010/main" val="2715423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F764A01-2EA2-4DA4-8227-D0FE90E42E8B}"/>
              </a:ext>
            </a:extLst>
          </p:cNvPr>
          <p:cNvPicPr>
            <a:picLocks noChangeAspect="1"/>
          </p:cNvPicPr>
          <p:nvPr/>
        </p:nvPicPr>
        <p:blipFill>
          <a:blip r:embed="rId2"/>
          <a:stretch>
            <a:fillRect/>
          </a:stretch>
        </p:blipFill>
        <p:spPr>
          <a:xfrm>
            <a:off x="1102747" y="844063"/>
            <a:ext cx="9212828" cy="3953020"/>
          </a:xfrm>
          <a:prstGeom prst="rect">
            <a:avLst/>
          </a:prstGeom>
        </p:spPr>
      </p:pic>
    </p:spTree>
    <p:extLst>
      <p:ext uri="{BB962C8B-B14F-4D97-AF65-F5344CB8AC3E}">
        <p14:creationId xmlns:p14="http://schemas.microsoft.com/office/powerpoint/2010/main" val="3831442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F2F1013-A711-4532-878C-984C33AEA40A}"/>
              </a:ext>
            </a:extLst>
          </p:cNvPr>
          <p:cNvPicPr>
            <a:picLocks noChangeAspect="1"/>
          </p:cNvPicPr>
          <p:nvPr/>
        </p:nvPicPr>
        <p:blipFill>
          <a:blip r:embed="rId2"/>
          <a:stretch>
            <a:fillRect/>
          </a:stretch>
        </p:blipFill>
        <p:spPr>
          <a:xfrm>
            <a:off x="759655" y="632636"/>
            <a:ext cx="10522633" cy="5388335"/>
          </a:xfrm>
          <a:prstGeom prst="rect">
            <a:avLst/>
          </a:prstGeom>
        </p:spPr>
      </p:pic>
    </p:spTree>
    <p:extLst>
      <p:ext uri="{BB962C8B-B14F-4D97-AF65-F5344CB8AC3E}">
        <p14:creationId xmlns:p14="http://schemas.microsoft.com/office/powerpoint/2010/main" val="2765671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D39FAE-4391-4D35-99F8-8086777A2A84}"/>
              </a:ext>
            </a:extLst>
          </p:cNvPr>
          <p:cNvSpPr/>
          <p:nvPr/>
        </p:nvSpPr>
        <p:spPr>
          <a:xfrm>
            <a:off x="436097" y="612845"/>
            <a:ext cx="11493305" cy="5355312"/>
          </a:xfrm>
          <a:prstGeom prst="rect">
            <a:avLst/>
          </a:prstGeom>
        </p:spPr>
        <p:txBody>
          <a:bodyPr wrap="square">
            <a:spAutoFit/>
          </a:bodyPr>
          <a:lstStyle/>
          <a:p>
            <a:r>
              <a:rPr lang="en-GB" dirty="0">
                <a:latin typeface="Arial" panose="020B0604020202020204" pitchFamily="34" charset="0"/>
                <a:cs typeface="Arial" panose="020B0604020202020204" pitchFamily="34" charset="0"/>
              </a:rPr>
              <a:t>The co- evolution of roads, canals and ports during the industrial revolution in England reveals noticeable interdependencies among the different nodes and networks over time, based on spatial and functional proximity.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Initial network developments are often done to support and then compete with an existing network by expanding geographically and topologically in ways unavailable to the prior network.</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As transport networks expand, existing transport infrastructures are being upgraded to cope with spatial changes.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Airports and ports are being transformed, expanded or relocated.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the air transport sector, emphasis is being given to integrate airports within fully fledged multimodal transport systems, networking air with rail and road transport.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maritime transport, networks are also being modified with increasing attention being paid to the expansion </a:t>
            </a:r>
            <a:r>
              <a:rPr lang="en-GB" dirty="0"/>
              <a:t>of </a:t>
            </a:r>
            <a:r>
              <a:rPr lang="en-GB" dirty="0">
                <a:latin typeface="Arial" panose="020B0604020202020204" pitchFamily="34" charset="0"/>
                <a:cs typeface="Arial" panose="020B0604020202020204" pitchFamily="34" charset="0"/>
              </a:rPr>
              <a:t>the Panama and Suez canals.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There is increasing traffic on inland waterways and the creation of new inland passages between semi- enclosed or enclosed seas.</a:t>
            </a:r>
          </a:p>
        </p:txBody>
      </p:sp>
    </p:spTree>
    <p:extLst>
      <p:ext uri="{BB962C8B-B14F-4D97-AF65-F5344CB8AC3E}">
        <p14:creationId xmlns:p14="http://schemas.microsoft.com/office/powerpoint/2010/main" val="40417391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1B504F-974D-4247-B771-66992D07EED0}"/>
              </a:ext>
            </a:extLst>
          </p:cNvPr>
          <p:cNvSpPr/>
          <p:nvPr/>
        </p:nvSpPr>
        <p:spPr>
          <a:xfrm>
            <a:off x="506437" y="474345"/>
            <a:ext cx="11282289" cy="480131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growing competition between the sea and land corridors are not only reducing transport costs and encouraging international trade but prompting many governments to reassess their land- based connections and seek shorter transit routes.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Existing land routes are also being extended.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Passages through difficult terrain are being investigated with a view to creating fully fledged land- based continental connections, notably through railways.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land network expansions are driven by economic globalization and inter- regional cooperation and eventually become multimodal transcontinental corridors for rail, road, pipelines and trunk telecommunications routes.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But the impact of increasing world trade on land network expansion, notably over railways, is scale specific.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expansion of railways has permitted inter and intra- continental connections, namely land bridges  (Figure 4).</a:t>
            </a:r>
          </a:p>
        </p:txBody>
      </p:sp>
    </p:spTree>
    <p:extLst>
      <p:ext uri="{BB962C8B-B14F-4D97-AF65-F5344CB8AC3E}">
        <p14:creationId xmlns:p14="http://schemas.microsoft.com/office/powerpoint/2010/main" val="3872753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D3F86F8-FBEB-49EC-B55C-ABC3F37490B4}"/>
              </a:ext>
            </a:extLst>
          </p:cNvPr>
          <p:cNvPicPr>
            <a:picLocks noChangeAspect="1"/>
          </p:cNvPicPr>
          <p:nvPr/>
        </p:nvPicPr>
        <p:blipFill>
          <a:blip r:embed="rId2"/>
          <a:stretch>
            <a:fillRect/>
          </a:stretch>
        </p:blipFill>
        <p:spPr>
          <a:xfrm>
            <a:off x="1125415" y="806145"/>
            <a:ext cx="10255348" cy="4665967"/>
          </a:xfrm>
          <a:prstGeom prst="rect">
            <a:avLst/>
          </a:prstGeom>
        </p:spPr>
      </p:pic>
    </p:spTree>
    <p:extLst>
      <p:ext uri="{BB962C8B-B14F-4D97-AF65-F5344CB8AC3E}">
        <p14:creationId xmlns:p14="http://schemas.microsoft.com/office/powerpoint/2010/main" val="1897196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41E81C-A9E7-484F-AD00-A3A2EF432402}"/>
              </a:ext>
            </a:extLst>
          </p:cNvPr>
          <p:cNvPicPr>
            <a:picLocks noChangeAspect="1"/>
          </p:cNvPicPr>
          <p:nvPr/>
        </p:nvPicPr>
        <p:blipFill>
          <a:blip r:embed="rId2"/>
          <a:stretch>
            <a:fillRect/>
          </a:stretch>
        </p:blipFill>
        <p:spPr>
          <a:xfrm>
            <a:off x="1019724" y="801858"/>
            <a:ext cx="9953076" cy="4665492"/>
          </a:xfrm>
          <a:prstGeom prst="rect">
            <a:avLst/>
          </a:prstGeom>
        </p:spPr>
      </p:pic>
      <p:sp>
        <p:nvSpPr>
          <p:cNvPr id="3" name="TextBox 2">
            <a:extLst>
              <a:ext uri="{FF2B5EF4-FFF2-40B4-BE49-F238E27FC236}">
                <a16:creationId xmlns:a16="http://schemas.microsoft.com/office/drawing/2014/main" id="{15645654-BEA4-4912-AEAE-700941C466C5}"/>
              </a:ext>
            </a:extLst>
          </p:cNvPr>
          <p:cNvSpPr txBox="1"/>
          <p:nvPr/>
        </p:nvSpPr>
        <p:spPr>
          <a:xfrm>
            <a:off x="1195754" y="6020972"/>
            <a:ext cx="9777046"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4 – Types of Land Bridges</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31459114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CBBF49-6CE3-4ECF-9AAA-6454EE2D196F}"/>
              </a:ext>
            </a:extLst>
          </p:cNvPr>
          <p:cNvPicPr>
            <a:picLocks noChangeAspect="1"/>
          </p:cNvPicPr>
          <p:nvPr/>
        </p:nvPicPr>
        <p:blipFill>
          <a:blip r:embed="rId2"/>
          <a:stretch>
            <a:fillRect/>
          </a:stretch>
        </p:blipFill>
        <p:spPr>
          <a:xfrm>
            <a:off x="914400" y="532153"/>
            <a:ext cx="10424160" cy="5840512"/>
          </a:xfrm>
          <a:prstGeom prst="rect">
            <a:avLst/>
          </a:prstGeom>
        </p:spPr>
      </p:pic>
    </p:spTree>
    <p:extLst>
      <p:ext uri="{BB962C8B-B14F-4D97-AF65-F5344CB8AC3E}">
        <p14:creationId xmlns:p14="http://schemas.microsoft.com/office/powerpoint/2010/main" val="6480229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74CB5E-2A42-4E38-9D64-8216D53BA0C8}"/>
              </a:ext>
            </a:extLst>
          </p:cNvPr>
          <p:cNvPicPr>
            <a:picLocks noChangeAspect="1"/>
          </p:cNvPicPr>
          <p:nvPr/>
        </p:nvPicPr>
        <p:blipFill>
          <a:blip r:embed="rId2"/>
          <a:stretch>
            <a:fillRect/>
          </a:stretch>
        </p:blipFill>
        <p:spPr>
          <a:xfrm>
            <a:off x="497050" y="534572"/>
            <a:ext cx="11305744" cy="6175717"/>
          </a:xfrm>
          <a:prstGeom prst="rect">
            <a:avLst/>
          </a:prstGeom>
        </p:spPr>
      </p:pic>
    </p:spTree>
    <p:extLst>
      <p:ext uri="{BB962C8B-B14F-4D97-AF65-F5344CB8AC3E}">
        <p14:creationId xmlns:p14="http://schemas.microsoft.com/office/powerpoint/2010/main" val="36796757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D19E1E-AEE3-4BD4-B855-B81DBE4C3FB7}"/>
              </a:ext>
            </a:extLst>
          </p:cNvPr>
          <p:cNvSpPr/>
          <p:nvPr/>
        </p:nvSpPr>
        <p:spPr>
          <a:xfrm>
            <a:off x="463825" y="410817"/>
            <a:ext cx="11039061" cy="4185761"/>
          </a:xfrm>
          <a:prstGeom prst="rect">
            <a:avLst/>
          </a:prstGeom>
        </p:spPr>
        <p:txBody>
          <a:bodyPr wrap="square">
            <a:spAutoFit/>
          </a:bodyPr>
          <a:lstStyle/>
          <a:p>
            <a:pPr algn="just"/>
            <a:r>
              <a:rPr lang="en-GB" dirty="0"/>
              <a:t> </a:t>
            </a:r>
            <a:r>
              <a:rPr lang="en-GB" sz="3200" b="1" dirty="0">
                <a:latin typeface="Arial" panose="020B0604020202020204" pitchFamily="34" charset="0"/>
                <a:cs typeface="Arial" panose="020B0604020202020204" pitchFamily="34" charset="0"/>
              </a:rPr>
              <a:t>Global maritime routes and chokepoints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Maritime transportation is the dominant purveyor of international freight distribution and evolves over a global maritime space.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space has its own constraints such as the profile of continental masses and the imperatives it creates in terms of detours and passages.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Maritime routes are spaces of a few kilometres wide trying to avoid the discontinuities of land transport. They are a function of obligatory points of passage, which are almost all strategic places, physical constraints such as coasts, winds, marine currents, depth, reefs or ice and political boundaries where sovereignty may impede  circulation. The majority of the maritime circulation takes place along coasts and three continents have limited fluvial trade (Africa, Australia and Asia, except China).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17082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766F63-A6AC-40AD-BF0F-1E7EB29B7DD6}"/>
              </a:ext>
            </a:extLst>
          </p:cNvPr>
          <p:cNvPicPr>
            <a:picLocks noChangeAspect="1"/>
          </p:cNvPicPr>
          <p:nvPr/>
        </p:nvPicPr>
        <p:blipFill>
          <a:blip r:embed="rId2"/>
          <a:stretch>
            <a:fillRect/>
          </a:stretch>
        </p:blipFill>
        <p:spPr>
          <a:xfrm>
            <a:off x="409486" y="759654"/>
            <a:ext cx="11140089" cy="4923693"/>
          </a:xfrm>
          <a:prstGeom prst="rect">
            <a:avLst/>
          </a:prstGeom>
        </p:spPr>
      </p:pic>
      <p:sp>
        <p:nvSpPr>
          <p:cNvPr id="3" name="TextBox 2">
            <a:extLst>
              <a:ext uri="{FF2B5EF4-FFF2-40B4-BE49-F238E27FC236}">
                <a16:creationId xmlns:a16="http://schemas.microsoft.com/office/drawing/2014/main" id="{DCE7C5EE-6693-4362-957B-FD7564E3B80B}"/>
              </a:ext>
            </a:extLst>
          </p:cNvPr>
          <p:cNvSpPr txBox="1"/>
          <p:nvPr/>
        </p:nvSpPr>
        <p:spPr>
          <a:xfrm>
            <a:off x="1448972" y="5880295"/>
            <a:ext cx="9959926" cy="647114"/>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5 – Main maritime bottlenecks &amp; shipping routes</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37599646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5E620E-3283-45F6-9750-EE9CA70BEFE0}"/>
              </a:ext>
            </a:extLst>
          </p:cNvPr>
          <p:cNvSpPr/>
          <p:nvPr/>
        </p:nvSpPr>
        <p:spPr>
          <a:xfrm>
            <a:off x="492369" y="1305342"/>
            <a:ext cx="11296357" cy="3693319"/>
          </a:xfrm>
          <a:prstGeom prst="rect">
            <a:avLst/>
          </a:prstGeom>
        </p:spPr>
        <p:txBody>
          <a:bodyPr wrap="square">
            <a:spAutoFit/>
          </a:bodyPr>
          <a:lstStyle/>
          <a:p>
            <a:pPr algn="just"/>
            <a:r>
              <a:rPr lang="en-GB" dirty="0"/>
              <a:t> </a:t>
            </a:r>
            <a:r>
              <a:rPr lang="en-GB" dirty="0">
                <a:latin typeface="Arial" panose="020B0604020202020204" pitchFamily="34" charset="0"/>
                <a:cs typeface="Arial" panose="020B0604020202020204" pitchFamily="34" charset="0"/>
              </a:rPr>
              <a:t>International maritime routes are thus forced to pass through specific locations corresponding to passages, capes and straits (Figure 5) .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routes are generally located between major industrial regions such as Western Europe, North America and East Asia where an active system of commercial containerized trade is in place.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importance of these large manufacturing regions and their consumption markets are structuring exchanges of semi- finished and finished goods. Also, major routes involve flows of raw materials, namely minerals, grains, some food products (coffee, cocoa and sugar) and, most importantly, petroleum.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location of strategic oil and mineral resources shapes maritime routes for bulks since they represent the most transported commodities. For instance, over 30 Mb/d (million barrels per day) are being shipped around the world. </a:t>
            </a:r>
          </a:p>
        </p:txBody>
      </p:sp>
    </p:spTree>
    <p:extLst>
      <p:ext uri="{BB962C8B-B14F-4D97-AF65-F5344CB8AC3E}">
        <p14:creationId xmlns:p14="http://schemas.microsoft.com/office/powerpoint/2010/main" val="18342737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FAB972-2725-479D-A271-00FF0954C79E}"/>
              </a:ext>
            </a:extLst>
          </p:cNvPr>
          <p:cNvSpPr txBox="1"/>
          <p:nvPr/>
        </p:nvSpPr>
        <p:spPr>
          <a:xfrm>
            <a:off x="1073426" y="463826"/>
            <a:ext cx="9899374" cy="58477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Inland Water Ways</a:t>
            </a:r>
          </a:p>
        </p:txBody>
      </p:sp>
      <p:pic>
        <p:nvPicPr>
          <p:cNvPr id="3" name="Picture 2">
            <a:extLst>
              <a:ext uri="{FF2B5EF4-FFF2-40B4-BE49-F238E27FC236}">
                <a16:creationId xmlns:a16="http://schemas.microsoft.com/office/drawing/2014/main" id="{3F7FA951-87FA-4735-AF57-20DFD13DD9FC}"/>
              </a:ext>
            </a:extLst>
          </p:cNvPr>
          <p:cNvPicPr>
            <a:picLocks noChangeAspect="1"/>
          </p:cNvPicPr>
          <p:nvPr/>
        </p:nvPicPr>
        <p:blipFill>
          <a:blip r:embed="rId2"/>
          <a:stretch>
            <a:fillRect/>
          </a:stretch>
        </p:blipFill>
        <p:spPr>
          <a:xfrm>
            <a:off x="2307103" y="1181686"/>
            <a:ext cx="8257734" cy="4895557"/>
          </a:xfrm>
          <a:prstGeom prst="rect">
            <a:avLst/>
          </a:prstGeom>
        </p:spPr>
      </p:pic>
    </p:spTree>
    <p:extLst>
      <p:ext uri="{BB962C8B-B14F-4D97-AF65-F5344CB8AC3E}">
        <p14:creationId xmlns:p14="http://schemas.microsoft.com/office/powerpoint/2010/main" val="11550207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FC12D-EE10-4F02-8794-E42AF155F3FE}"/>
              </a:ext>
            </a:extLst>
          </p:cNvPr>
          <p:cNvPicPr>
            <a:picLocks noChangeAspect="1"/>
          </p:cNvPicPr>
          <p:nvPr/>
        </p:nvPicPr>
        <p:blipFill>
          <a:blip r:embed="rId2"/>
          <a:stretch>
            <a:fillRect/>
          </a:stretch>
        </p:blipFill>
        <p:spPr>
          <a:xfrm>
            <a:off x="928468" y="355447"/>
            <a:ext cx="10607040" cy="4711853"/>
          </a:xfrm>
          <a:prstGeom prst="rect">
            <a:avLst/>
          </a:prstGeom>
        </p:spPr>
      </p:pic>
      <p:sp>
        <p:nvSpPr>
          <p:cNvPr id="3" name="TextBox 2">
            <a:extLst>
              <a:ext uri="{FF2B5EF4-FFF2-40B4-BE49-F238E27FC236}">
                <a16:creationId xmlns:a16="http://schemas.microsoft.com/office/drawing/2014/main" id="{D2EA0509-4C53-4F1E-A96A-B0078C335CDF}"/>
              </a:ext>
            </a:extLst>
          </p:cNvPr>
          <p:cNvSpPr txBox="1"/>
          <p:nvPr/>
        </p:nvSpPr>
        <p:spPr>
          <a:xfrm>
            <a:off x="984738" y="5598942"/>
            <a:ext cx="10635176" cy="923330"/>
          </a:xfrm>
          <a:prstGeom prst="rect">
            <a:avLst/>
          </a:prstGeom>
          <a:noFill/>
        </p:spPr>
        <p:txBody>
          <a:bodyPr wrap="square" rtlCol="0">
            <a:spAutoFit/>
          </a:bodyPr>
          <a:lstStyle/>
          <a:p>
            <a:pPr algn="just"/>
            <a:r>
              <a:rPr lang="en-GB" dirty="0"/>
              <a:t> </a:t>
            </a:r>
            <a:r>
              <a:rPr lang="en-GB" dirty="0">
                <a:latin typeface="Arial" panose="020B0604020202020204" pitchFamily="34" charset="0"/>
                <a:cs typeface="Arial" panose="020B0604020202020204" pitchFamily="34" charset="0"/>
              </a:rPr>
              <a:t>A container ship of the Hamburg Sud shipping line completes the transit through the Gaillard Cut, the part of the Panama Canal that slices through the continental divide. The ship mostly carries empty containers likely originating from the American East Coast and bound back to Asia. </a:t>
            </a:r>
          </a:p>
        </p:txBody>
      </p:sp>
      <p:sp>
        <p:nvSpPr>
          <p:cNvPr id="4" name="TextBox 3">
            <a:extLst>
              <a:ext uri="{FF2B5EF4-FFF2-40B4-BE49-F238E27FC236}">
                <a16:creationId xmlns:a16="http://schemas.microsoft.com/office/drawing/2014/main" id="{0C57F0F9-59A8-4397-BF78-CEC668164EC6}"/>
              </a:ext>
            </a:extLst>
          </p:cNvPr>
          <p:cNvSpPr txBox="1"/>
          <p:nvPr/>
        </p:nvSpPr>
        <p:spPr>
          <a:xfrm>
            <a:off x="1219200" y="4572000"/>
            <a:ext cx="5618922" cy="369332"/>
          </a:xfrm>
          <a:prstGeom prst="rect">
            <a:avLst/>
          </a:prstGeom>
          <a:noFill/>
        </p:spPr>
        <p:txBody>
          <a:bodyPr wrap="square" rtlCol="0">
            <a:spAutoFit/>
          </a:bodyPr>
          <a:lstStyle/>
          <a:p>
            <a:r>
              <a:rPr lang="en-GB" dirty="0"/>
              <a:t>Container ship exiting the Gaillard Cut, Panama Canal</a:t>
            </a:r>
          </a:p>
        </p:txBody>
      </p:sp>
    </p:spTree>
    <p:extLst>
      <p:ext uri="{BB962C8B-B14F-4D97-AF65-F5344CB8AC3E}">
        <p14:creationId xmlns:p14="http://schemas.microsoft.com/office/powerpoint/2010/main" val="24387875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DC880D-D2F9-4F97-BD51-40B2EBFDEAF2}"/>
              </a:ext>
            </a:extLst>
          </p:cNvPr>
          <p:cNvSpPr/>
          <p:nvPr/>
        </p:nvSpPr>
        <p:spPr>
          <a:xfrm>
            <a:off x="556591" y="1305342"/>
            <a:ext cx="11118574" cy="4678204"/>
          </a:xfrm>
          <a:prstGeom prst="rect">
            <a:avLst/>
          </a:prstGeom>
        </p:spPr>
        <p:txBody>
          <a:bodyPr wrap="square">
            <a:spAutoFit/>
          </a:bodyPr>
          <a:lstStyle/>
          <a:p>
            <a:pPr algn="just"/>
            <a:r>
              <a:rPr lang="en-GB" dirty="0"/>
              <a:t> </a:t>
            </a:r>
            <a:r>
              <a:rPr lang="en-GB" sz="3200" dirty="0">
                <a:latin typeface="Arial" panose="020B0604020202020204" pitchFamily="34" charset="0"/>
                <a:cs typeface="Arial" panose="020B0604020202020204" pitchFamily="34" charset="0"/>
              </a:rPr>
              <a:t>The Suez Canal  </a:t>
            </a:r>
          </a:p>
          <a:p>
            <a:pPr algn="just"/>
            <a:endParaRPr lang="en-GB" sz="32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Suez Canal is an artificial waterway of about 190 km in length running across the Isthmus of Suez in north eastern Egypt which connects the Mediterranean Sea with the Gulf of Suez, an arm of the Red Sea.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has no locks, because the Mediterranean Sea and the Gulf of Suez have roughly the same water level and is thus the world’s longest canal without locks.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acts as a shortcut for ships between both European and American ports and ports located in southern Asia, eastern Africa, and Oceania. The maritime route from Europe to the Indian and Pacific oceans otherwise must go round the Cape of Good Hope at the southernmost point of the African continent.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minimum width of the channel is 60 meters and ships of 18 meters (62 feet) draft can make the transit.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canal can accommodate ships as large as 220,000 deadweight tons fully loaded. </a:t>
            </a:r>
          </a:p>
        </p:txBody>
      </p:sp>
    </p:spTree>
    <p:extLst>
      <p:ext uri="{BB962C8B-B14F-4D97-AF65-F5344CB8AC3E}">
        <p14:creationId xmlns:p14="http://schemas.microsoft.com/office/powerpoint/2010/main" val="37644218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7A48BE-F253-4B92-9190-4C9C78EB8064}"/>
              </a:ext>
            </a:extLst>
          </p:cNvPr>
          <p:cNvSpPr/>
          <p:nvPr/>
        </p:nvSpPr>
        <p:spPr>
          <a:xfrm>
            <a:off x="649357" y="1720840"/>
            <a:ext cx="11039060"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Suez route is the main commercial artery between Asia and Europe and transits through locations such as the Strait of Malacca, Bab el-Mandab, the Suez Canal and the Strait of Gibraltar.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offers opportunities to pick up and drop cargo at major trans-shipment hubs such as Singapore, Colombo, Salalah, Suez, Gioa Tauro and Algeciras.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hubs are collecting points for their respective regional cargoes as well as connectors to north–south routes. Because of the level of trade and the draft of the Suez Canal maritime shipping companies have been able to allocate their largest ships along this route, with services including container ships with a capacity above 10,000 TEU.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03395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BFEB5F-B606-410B-8F85-DAA820AD462F}"/>
              </a:ext>
            </a:extLst>
          </p:cNvPr>
          <p:cNvPicPr>
            <a:picLocks noChangeAspect="1"/>
          </p:cNvPicPr>
          <p:nvPr/>
        </p:nvPicPr>
        <p:blipFill>
          <a:blip r:embed="rId2"/>
          <a:stretch>
            <a:fillRect/>
          </a:stretch>
        </p:blipFill>
        <p:spPr>
          <a:xfrm>
            <a:off x="2096086" y="43181"/>
            <a:ext cx="8117059" cy="5879317"/>
          </a:xfrm>
          <a:prstGeom prst="rect">
            <a:avLst/>
          </a:prstGeom>
        </p:spPr>
      </p:pic>
      <p:sp>
        <p:nvSpPr>
          <p:cNvPr id="4" name="TextBox 3">
            <a:extLst>
              <a:ext uri="{FF2B5EF4-FFF2-40B4-BE49-F238E27FC236}">
                <a16:creationId xmlns:a16="http://schemas.microsoft.com/office/drawing/2014/main" id="{AC66A20B-557F-4C67-B020-8F6D41871B94}"/>
              </a:ext>
            </a:extLst>
          </p:cNvPr>
          <p:cNvSpPr txBox="1"/>
          <p:nvPr/>
        </p:nvSpPr>
        <p:spPr>
          <a:xfrm>
            <a:off x="1007165" y="6082748"/>
            <a:ext cx="1048247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6 – Main routing alternatives between East Asia &amp; Northern Europe</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10656981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9DC637-DF09-441A-B096-26BDA8063ECF}"/>
              </a:ext>
            </a:extLst>
          </p:cNvPr>
          <p:cNvPicPr>
            <a:picLocks noChangeAspect="1"/>
          </p:cNvPicPr>
          <p:nvPr/>
        </p:nvPicPr>
        <p:blipFill>
          <a:blip r:embed="rId2"/>
          <a:stretch>
            <a:fillRect/>
          </a:stretch>
        </p:blipFill>
        <p:spPr>
          <a:xfrm>
            <a:off x="928468" y="80408"/>
            <a:ext cx="10100603" cy="5267879"/>
          </a:xfrm>
          <a:prstGeom prst="rect">
            <a:avLst/>
          </a:prstGeom>
        </p:spPr>
      </p:pic>
      <p:sp>
        <p:nvSpPr>
          <p:cNvPr id="3" name="TextBox 2">
            <a:extLst>
              <a:ext uri="{FF2B5EF4-FFF2-40B4-BE49-F238E27FC236}">
                <a16:creationId xmlns:a16="http://schemas.microsoft.com/office/drawing/2014/main" id="{689CA9E2-B4DB-402A-8784-EEC43246F2A6}"/>
              </a:ext>
            </a:extLst>
          </p:cNvPr>
          <p:cNvSpPr txBox="1"/>
          <p:nvPr/>
        </p:nvSpPr>
        <p:spPr>
          <a:xfrm>
            <a:off x="928468" y="5781822"/>
            <a:ext cx="10100603"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7 – Shipping lanes &amp; strategic passages in Pacific Asia</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40875834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B7A9B26-70BE-485A-B619-D89A0A11D295}"/>
              </a:ext>
            </a:extLst>
          </p:cNvPr>
          <p:cNvPicPr>
            <a:picLocks noChangeAspect="1"/>
          </p:cNvPicPr>
          <p:nvPr/>
        </p:nvPicPr>
        <p:blipFill>
          <a:blip r:embed="rId2"/>
          <a:stretch>
            <a:fillRect/>
          </a:stretch>
        </p:blipFill>
        <p:spPr>
          <a:xfrm>
            <a:off x="731520" y="337626"/>
            <a:ext cx="10930597" cy="5467862"/>
          </a:xfrm>
          <a:prstGeom prst="rect">
            <a:avLst/>
          </a:prstGeom>
        </p:spPr>
      </p:pic>
      <p:sp>
        <p:nvSpPr>
          <p:cNvPr id="3" name="TextBox 2">
            <a:extLst>
              <a:ext uri="{FF2B5EF4-FFF2-40B4-BE49-F238E27FC236}">
                <a16:creationId xmlns:a16="http://schemas.microsoft.com/office/drawing/2014/main" id="{73673ABD-FDD7-4DC0-9961-DD45D75D997B}"/>
              </a:ext>
            </a:extLst>
          </p:cNvPr>
          <p:cNvSpPr txBox="1"/>
          <p:nvPr/>
        </p:nvSpPr>
        <p:spPr>
          <a:xfrm>
            <a:off x="731520" y="6274191"/>
            <a:ext cx="10930597"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7 – Shipping lanes &amp; strategic passages &amp; oil reserves in the Middle East</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2136306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6DFC08-64E8-4067-B5D5-FA32605C66DD}"/>
              </a:ext>
            </a:extLst>
          </p:cNvPr>
          <p:cNvSpPr/>
          <p:nvPr/>
        </p:nvSpPr>
        <p:spPr>
          <a:xfrm>
            <a:off x="556591" y="612845"/>
            <a:ext cx="11052313" cy="5078313"/>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It was during the industrial revolution that massive modifications of transport systems occurred in two major phases, the first centred on the development of canal systems and the second on railways.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period marked the development of the steam engine that converted thermal energy into mechanical energy, providing an important territorial expansion for maritime and railway transport systems.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Much of the credit of developing the first efficient steam engine in 1765 is attributed to the British engineer Watt, although the first steam engines were used to pump water out of mines.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was then only a matter of time to see the adaptation of the steam engine to locomotion. In 1769, the French engineer Cugnot built the first self- propelled steam vehicle, and was also responsible for the first automobile accident ever recorded.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first mechanically propelled maritime vehicle was tested in 1790 by the American inventor Fitch as a mode of fluvial transportation on the Delaware River. By 1807, commercial steam boat services were inaugurated.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marked a new era in the mechanization of land and maritime transport systems alike. </a:t>
            </a:r>
          </a:p>
        </p:txBody>
      </p:sp>
    </p:spTree>
    <p:extLst>
      <p:ext uri="{BB962C8B-B14F-4D97-AF65-F5344CB8AC3E}">
        <p14:creationId xmlns:p14="http://schemas.microsoft.com/office/powerpoint/2010/main" val="8882509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15991D-24E5-4091-AE2F-B1FD039B1FF7}"/>
              </a:ext>
            </a:extLst>
          </p:cNvPr>
          <p:cNvSpPr/>
          <p:nvPr/>
        </p:nvSpPr>
        <p:spPr>
          <a:xfrm>
            <a:off x="609599" y="474345"/>
            <a:ext cx="10866783" cy="618630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From the perspective of land transportation, the early industrial revolution faced problems over bottlenecks, as inland distribution was unable to carry the growing quantities of raw materials and finished goods.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Roads were commonly unpaved and could not be used to effectively carry heavy loads.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Although improvements were made on road transport systems in the early seventeenth century, such as the Turnpike Trusts in Britain (1706) and the development of stagecoaches, this was not sufficient to accommodate the growing demands on freight transportation.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first coach services had speeds of about 5.5 miles per hour in the 1750s.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By the 1820s turnpikes greatly improved overland transportation but roads were not profitable if used to haul anything except compact and valuable goods.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a horse-drawn era, road economics were clearly disadvantageous.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Bulk products could be transported for about 100 miles, but in a slow, costly and inefficient manner. For instance, four horses could pull a wagon weight of one ton 12 miles a day over an ordinary road and one- and-a- half tons 18 miles a day over a well-maintained turnpike.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Comparatively, four horses could draw a barge of 100 tons 24 miles a day on a canal.</a:t>
            </a:r>
          </a:p>
        </p:txBody>
      </p:sp>
    </p:spTree>
    <p:extLst>
      <p:ext uri="{BB962C8B-B14F-4D97-AF65-F5344CB8AC3E}">
        <p14:creationId xmlns:p14="http://schemas.microsoft.com/office/powerpoint/2010/main" val="10494111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C7F7E3-D8A2-449D-B566-8464D6A2484E}"/>
              </a:ext>
            </a:extLst>
          </p:cNvPr>
          <p:cNvSpPr/>
          <p:nvPr/>
        </p:nvSpPr>
        <p:spPr>
          <a:xfrm>
            <a:off x="357809" y="344557"/>
            <a:ext cx="10919791"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From the 1760s a set of freight shipping canals were slowly built in emerging industrial cores such as England (e.g. Bridgewater Canal, 1761) and the United States (e.g. Erie Canal, 1825).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projects relied on a system of locks to overcome changes in elevation, and thus link different segments of Fluvial systems into a comprehensive waterway system.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Barges became increasingly used to move goods at a scale and a cost that were not previously possible.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Economies of scale and specialization, the foundation of modern industrial production systems, became increasingly applicable through fluvial canals.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Physical obstacles made canal construction expensive, however, and the network was constrained in its geographical coverage.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1830 there were about 2,000 miles of canals in Britain and by 1850, there were 4,250 miles of navigable waterways. </a:t>
            </a:r>
          </a:p>
        </p:txBody>
      </p:sp>
    </p:spTree>
    <p:extLst>
      <p:ext uri="{BB962C8B-B14F-4D97-AF65-F5344CB8AC3E}">
        <p14:creationId xmlns:p14="http://schemas.microsoft.com/office/powerpoint/2010/main" val="23213963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AF738F-5971-4105-A24E-BC9A2005CB5A}"/>
              </a:ext>
            </a:extLst>
          </p:cNvPr>
          <p:cNvPicPr>
            <a:picLocks noChangeAspect="1"/>
          </p:cNvPicPr>
          <p:nvPr/>
        </p:nvPicPr>
        <p:blipFill>
          <a:blip r:embed="rId2"/>
          <a:stretch>
            <a:fillRect/>
          </a:stretch>
        </p:blipFill>
        <p:spPr>
          <a:xfrm>
            <a:off x="844062" y="-132511"/>
            <a:ext cx="10494498" cy="6195686"/>
          </a:xfrm>
          <a:prstGeom prst="rect">
            <a:avLst/>
          </a:prstGeom>
        </p:spPr>
      </p:pic>
      <p:sp>
        <p:nvSpPr>
          <p:cNvPr id="3" name="TextBox 2">
            <a:extLst>
              <a:ext uri="{FF2B5EF4-FFF2-40B4-BE49-F238E27FC236}">
                <a16:creationId xmlns:a16="http://schemas.microsoft.com/office/drawing/2014/main" id="{EAC087F7-D621-46B4-BFB6-A56806F87C31}"/>
              </a:ext>
            </a:extLst>
          </p:cNvPr>
          <p:cNvSpPr txBox="1"/>
          <p:nvPr/>
        </p:nvSpPr>
        <p:spPr>
          <a:xfrm>
            <a:off x="844062" y="6161649"/>
            <a:ext cx="10494498"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8 – Powered transatlantic passenger modes</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3350366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15E4D8-F7F4-4705-9D02-BBB0194EF048}"/>
              </a:ext>
            </a:extLst>
          </p:cNvPr>
          <p:cNvSpPr/>
          <p:nvPr/>
        </p:nvSpPr>
        <p:spPr>
          <a:xfrm>
            <a:off x="703385" y="1028343"/>
            <a:ext cx="10761784"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post war period was the turning point for air transportation as the range, capacity and speed of aircrafts increased as well as the average income of passengers.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growing number of people were thus able to afford the speed and convenience of air transportation. The application of the gas turbine principle led to the development of jet engines, and 1952 marks the beginning of commercial jet services with the Comet, although a design flaw grounded the plane the following year.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1958, the first successful commercial jet plane, the Boeing 707, entered in service and revolutionised international movements of passengers, marking the end of passenger transoceanic ships (liners) and replacing propeller planes for long distance services.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jet plane enabled the setting of time dependent trade relations between producers across the world (such as electronics), created a long distance market for perishables (fruits and vegetables) and supported the development of mass tourism.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2649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0E63E1-5DED-4AE0-9773-685595C4DF80}"/>
              </a:ext>
            </a:extLst>
          </p:cNvPr>
          <p:cNvSpPr/>
          <p:nvPr/>
        </p:nvSpPr>
        <p:spPr>
          <a:xfrm>
            <a:off x="238539" y="0"/>
            <a:ext cx="11688418" cy="646330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Air and rail transportation experienced remarkable improvements in the late 1960s and early 1970s through massification and network developments.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first commercial flight of the Boeing 747 between New York and London in 1969 marked an important landmark for international transportation (mainly for passengers, but freight became a significant function in the 1980s).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giant plane could transport around 400 passengers, depending on the configuration.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permitted a considerable reduction of air fares through economies of scale and opened intercontinental air transportation to the mass market.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Attempts were also undertaken to establish faster than sound commercial services with the Concorde (1976; flying at 2,200 km/hr). However, such services proved to be unprofitable and no new supersonic commercial planes have been built since the 1970s.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Concorde was finally retired in 2003.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At the regional level, the emergence of high speed train systems provided fast and efficient inter- urban services, notably in France (1981; TGV; speeds up to 300 km/hr) and in Japan (1964; Shinkansen; speeds up to 275 km/hr).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More recently, high speed train systems were constructed in China, Korea and Taiwan. </a:t>
            </a:r>
          </a:p>
        </p:txBody>
      </p:sp>
    </p:spTree>
    <p:extLst>
      <p:ext uri="{BB962C8B-B14F-4D97-AF65-F5344CB8AC3E}">
        <p14:creationId xmlns:p14="http://schemas.microsoft.com/office/powerpoint/2010/main" val="16722296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ADDB5E1-7B87-4B10-8054-C6B45144ECF5}"/>
              </a:ext>
            </a:extLst>
          </p:cNvPr>
          <p:cNvSpPr/>
          <p:nvPr/>
        </p:nvSpPr>
        <p:spPr>
          <a:xfrm>
            <a:off x="357809" y="569843"/>
            <a:ext cx="11582399" cy="3693319"/>
          </a:xfrm>
          <a:prstGeom prst="rect">
            <a:avLst/>
          </a:prstGeom>
        </p:spPr>
        <p:txBody>
          <a:bodyPr wrap="square">
            <a:spAutoFit/>
          </a:bodyPr>
          <a:lstStyle/>
          <a:p>
            <a:pPr algn="just"/>
            <a:r>
              <a:rPr lang="en-GB" dirty="0"/>
              <a:t>Since the beginning of the modern era in the fifteenth century, transportation has played a significant role in the development of the world economy (Figure 9) . </a:t>
            </a:r>
          </a:p>
          <a:p>
            <a:pPr algn="just"/>
            <a:endParaRPr lang="en-GB" dirty="0"/>
          </a:p>
          <a:p>
            <a:pPr algn="just"/>
            <a:r>
              <a:rPr lang="en-GB" dirty="0"/>
              <a:t>The current period is also one of transport constraints and the search for alternatives, mainly because of a dual dependency. </a:t>
            </a:r>
          </a:p>
          <a:p>
            <a:pPr algn="just"/>
            <a:endParaRPr lang="en-GB" dirty="0"/>
          </a:p>
          <a:p>
            <a:pPr algn="just"/>
            <a:r>
              <a:rPr lang="en-GB" dirty="0"/>
              <a:t>First, transportation modes have a heavy dependence on fossil fuels and second, road transportation has assumed dominance. The first oil shock of the early 1970s, which saw a significant increase in fuel prices, induced innovations in transport modes, the reduction of energy consumption and the search for alternative sources of energy (electric cars, adding ethanol to gasoline and fuel cells). </a:t>
            </a:r>
          </a:p>
          <a:p>
            <a:pPr algn="just"/>
            <a:endParaRPr lang="en-GB" dirty="0"/>
          </a:p>
          <a:p>
            <a:pPr algn="just"/>
            <a:r>
              <a:rPr lang="en-GB" dirty="0"/>
              <a:t>However, from the mid-1980s to the end of the 1990s, oil prices declined and attenuated the importance of these initiatives</a:t>
            </a:r>
          </a:p>
        </p:txBody>
      </p:sp>
    </p:spTree>
    <p:extLst>
      <p:ext uri="{BB962C8B-B14F-4D97-AF65-F5344CB8AC3E}">
        <p14:creationId xmlns:p14="http://schemas.microsoft.com/office/powerpoint/2010/main" val="34972444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81C62CA-B1D0-417B-A640-97DE6C671766}"/>
              </a:ext>
            </a:extLst>
          </p:cNvPr>
          <p:cNvPicPr>
            <a:picLocks noChangeAspect="1"/>
          </p:cNvPicPr>
          <p:nvPr/>
        </p:nvPicPr>
        <p:blipFill>
          <a:blip r:embed="rId2"/>
          <a:stretch>
            <a:fillRect/>
          </a:stretch>
        </p:blipFill>
        <p:spPr>
          <a:xfrm>
            <a:off x="914400" y="644857"/>
            <a:ext cx="10438227" cy="4757137"/>
          </a:xfrm>
          <a:prstGeom prst="rect">
            <a:avLst/>
          </a:prstGeom>
        </p:spPr>
      </p:pic>
      <p:sp>
        <p:nvSpPr>
          <p:cNvPr id="3" name="TextBox 2">
            <a:extLst>
              <a:ext uri="{FF2B5EF4-FFF2-40B4-BE49-F238E27FC236}">
                <a16:creationId xmlns:a16="http://schemas.microsoft.com/office/drawing/2014/main" id="{25D2C875-C0AC-423E-B5C3-3D4B1A5EBB87}"/>
              </a:ext>
            </a:extLst>
          </p:cNvPr>
          <p:cNvSpPr txBox="1"/>
          <p:nvPr/>
        </p:nvSpPr>
        <p:spPr>
          <a:xfrm>
            <a:off x="1252025" y="5584874"/>
            <a:ext cx="10100602"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9 – Cumulative waves of transport development</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37821258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17E586-A870-4636-BACE-97CC49F761E0}"/>
              </a:ext>
            </a:extLst>
          </p:cNvPr>
          <p:cNvPicPr>
            <a:picLocks noChangeAspect="1"/>
          </p:cNvPicPr>
          <p:nvPr/>
        </p:nvPicPr>
        <p:blipFill>
          <a:blip r:embed="rId2"/>
          <a:stretch>
            <a:fillRect/>
          </a:stretch>
        </p:blipFill>
        <p:spPr>
          <a:xfrm>
            <a:off x="534572" y="267286"/>
            <a:ext cx="10663311" cy="5523914"/>
          </a:xfrm>
          <a:prstGeom prst="rect">
            <a:avLst/>
          </a:prstGeom>
        </p:spPr>
      </p:pic>
    </p:spTree>
    <p:extLst>
      <p:ext uri="{BB962C8B-B14F-4D97-AF65-F5344CB8AC3E}">
        <p14:creationId xmlns:p14="http://schemas.microsoft.com/office/powerpoint/2010/main" val="18596755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63C368-10EB-41AF-B455-3BD071B7C78C}"/>
              </a:ext>
            </a:extLst>
          </p:cNvPr>
          <p:cNvSpPr/>
          <p:nvPr/>
        </p:nvSpPr>
        <p:spPr>
          <a:xfrm>
            <a:off x="872197" y="815927"/>
            <a:ext cx="10072468" cy="378565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Third wave: railways </a:t>
            </a:r>
            <a:r>
              <a:rPr lang="en-GB" dirty="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setting of rail systems in the second half of the nineteenth century permitted the first effective forms of inland accessibility and concomitantly of cohesive national transport systems, although interconnecting different rail systems took time.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At the beginning of the twentieth century, rail systems were the dominant mode supporting passengers and freight flows.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Although their relative importance has declined with the setting of highways, railways are far from being an obsolete technology with the setting of high speed rail systems around the world as well as their conversion to intermodalism.</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87642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5A9A89-9E09-4D13-A111-33A1FD8E15F7}"/>
              </a:ext>
            </a:extLst>
          </p:cNvPr>
          <p:cNvPicPr>
            <a:picLocks noChangeAspect="1"/>
          </p:cNvPicPr>
          <p:nvPr/>
        </p:nvPicPr>
        <p:blipFill>
          <a:blip r:embed="rId2"/>
          <a:stretch>
            <a:fillRect/>
          </a:stretch>
        </p:blipFill>
        <p:spPr>
          <a:xfrm>
            <a:off x="478303" y="872197"/>
            <a:ext cx="11015002" cy="4726745"/>
          </a:xfrm>
          <a:prstGeom prst="rect">
            <a:avLst/>
          </a:prstGeom>
        </p:spPr>
      </p:pic>
    </p:spTree>
    <p:extLst>
      <p:ext uri="{BB962C8B-B14F-4D97-AF65-F5344CB8AC3E}">
        <p14:creationId xmlns:p14="http://schemas.microsoft.com/office/powerpoint/2010/main" val="6603889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FCCCE2-1462-4951-9AFD-34CD03E46D24}"/>
              </a:ext>
            </a:extLst>
          </p:cNvPr>
          <p:cNvPicPr>
            <a:picLocks noChangeAspect="1"/>
          </p:cNvPicPr>
          <p:nvPr/>
        </p:nvPicPr>
        <p:blipFill>
          <a:blip r:embed="rId2"/>
          <a:stretch>
            <a:fillRect/>
          </a:stretch>
        </p:blipFill>
        <p:spPr>
          <a:xfrm>
            <a:off x="464234" y="362816"/>
            <a:ext cx="11493304" cy="5866534"/>
          </a:xfrm>
          <a:prstGeom prst="rect">
            <a:avLst/>
          </a:prstGeom>
        </p:spPr>
      </p:pic>
    </p:spTree>
    <p:extLst>
      <p:ext uri="{BB962C8B-B14F-4D97-AF65-F5344CB8AC3E}">
        <p14:creationId xmlns:p14="http://schemas.microsoft.com/office/powerpoint/2010/main" val="17286172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AAAFBF7-3487-45B5-ACE9-582516DB9DB8}"/>
              </a:ext>
            </a:extLst>
          </p:cNvPr>
          <p:cNvPicPr>
            <a:picLocks noChangeAspect="1"/>
          </p:cNvPicPr>
          <p:nvPr/>
        </p:nvPicPr>
        <p:blipFill>
          <a:blip r:embed="rId2"/>
          <a:stretch>
            <a:fillRect/>
          </a:stretch>
        </p:blipFill>
        <p:spPr>
          <a:xfrm>
            <a:off x="682984" y="1392702"/>
            <a:ext cx="10599305" cy="2998323"/>
          </a:xfrm>
          <a:prstGeom prst="rect">
            <a:avLst/>
          </a:prstGeom>
        </p:spPr>
      </p:pic>
    </p:spTree>
    <p:extLst>
      <p:ext uri="{BB962C8B-B14F-4D97-AF65-F5344CB8AC3E}">
        <p14:creationId xmlns:p14="http://schemas.microsoft.com/office/powerpoint/2010/main" val="7896124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EDCA11-74D0-43CA-9BE7-20BC84062BB7}"/>
              </a:ext>
            </a:extLst>
          </p:cNvPr>
          <p:cNvSpPr/>
          <p:nvPr/>
        </p:nvSpPr>
        <p:spPr>
          <a:xfrm>
            <a:off x="338236" y="336637"/>
            <a:ext cx="11057207"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For freight transportation, there are several potential impacts, mostly indirect. The most straightforward is that since high speed rail uses its own right of way, the separation between passenger and freight systems promotes the efficiency and reliability of both networks.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main reason is that passengers and freight have different operational characteristics, namely in terms of speed and frequency of service.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setting of high speed networks may also invite additional investments in rail freight infrastructure, particularly in metropolitan areas, better signalling technologies and cost-sharing initiatives.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Although there have been discussions about the potential of using high speed rail to move freight, these have not yet led to concrete realisations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 are plans to have a high speed rail cargo network in Europe by 2015, which would link major air cargo hubs such as Paris, Liège, Amsterdam, London and Frankfurt.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goal is to provide an alternative to short haul air cargo routes as well as the possibility to move cargo between the hubs. </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49171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1A6E21-B9D3-4723-BCC0-87316E41665A}"/>
              </a:ext>
            </a:extLst>
          </p:cNvPr>
          <p:cNvSpPr/>
          <p:nvPr/>
        </p:nvSpPr>
        <p:spPr>
          <a:xfrm>
            <a:off x="384313" y="304800"/>
            <a:ext cx="11555896"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Yet, HSR does not have the far- reaching impacts on passenger mobility that its proponents suggest, at least in the medium term.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Although HSR in Europe is considered to be successful, its implementation required massive subsidies and its profitability remains difficult to achieve.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case of China is illustrative: despite the massive potential of HSR in a context of existing high usage levels of passenger rail and a dense urban system, the rush to construct the system in China has raised technical and security issues and has been associated with low ridership.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China remains a developing country where low fares are the dominant factor in mode selection, implying that HSR is not affordable for the great majority of the population.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location of stations remains a salient issue as suburban locations are advantageous from an availability of land perspective.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However, suburban locations tend to be not well connected to the local transport system and are remote from central areas, which is commonly the destination for most passenger traffic.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impacts of new HSR stations as poles for urban growth and development remain so far elusive. </a:t>
            </a:r>
          </a:p>
        </p:txBody>
      </p:sp>
    </p:spTree>
    <p:extLst>
      <p:ext uri="{BB962C8B-B14F-4D97-AF65-F5344CB8AC3E}">
        <p14:creationId xmlns:p14="http://schemas.microsoft.com/office/powerpoint/2010/main" val="105115201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CF348F-D749-4508-9A64-0AF2443FA94E}"/>
              </a:ext>
            </a:extLst>
          </p:cNvPr>
          <p:cNvPicPr>
            <a:picLocks noChangeAspect="1"/>
          </p:cNvPicPr>
          <p:nvPr/>
        </p:nvPicPr>
        <p:blipFill>
          <a:blip r:embed="rId2"/>
          <a:stretch>
            <a:fillRect/>
          </a:stretch>
        </p:blipFill>
        <p:spPr>
          <a:xfrm>
            <a:off x="1575582" y="225399"/>
            <a:ext cx="8736036" cy="5218798"/>
          </a:xfrm>
          <a:prstGeom prst="rect">
            <a:avLst/>
          </a:prstGeom>
        </p:spPr>
      </p:pic>
      <p:sp>
        <p:nvSpPr>
          <p:cNvPr id="3" name="TextBox 2">
            <a:extLst>
              <a:ext uri="{FF2B5EF4-FFF2-40B4-BE49-F238E27FC236}">
                <a16:creationId xmlns:a16="http://schemas.microsoft.com/office/drawing/2014/main" id="{F669BA2D-676C-4FAA-A142-475C848961E9}"/>
              </a:ext>
            </a:extLst>
          </p:cNvPr>
          <p:cNvSpPr txBox="1"/>
          <p:nvPr/>
        </p:nvSpPr>
        <p:spPr>
          <a:xfrm>
            <a:off x="1308295" y="5697415"/>
            <a:ext cx="10170942"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10 – Main passenger model options</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
        <p:nvSpPr>
          <p:cNvPr id="4" name="TextBox 3">
            <a:extLst>
              <a:ext uri="{FF2B5EF4-FFF2-40B4-BE49-F238E27FC236}">
                <a16:creationId xmlns:a16="http://schemas.microsoft.com/office/drawing/2014/main" id="{33F8A6A3-C595-4FFC-BA46-E8454E8DE630}"/>
              </a:ext>
            </a:extLst>
          </p:cNvPr>
          <p:cNvSpPr txBox="1"/>
          <p:nvPr/>
        </p:nvSpPr>
        <p:spPr>
          <a:xfrm>
            <a:off x="6850966" y="858129"/>
            <a:ext cx="2349305" cy="369332"/>
          </a:xfrm>
          <a:prstGeom prst="rect">
            <a:avLst/>
          </a:prstGeom>
          <a:noFill/>
        </p:spPr>
        <p:txBody>
          <a:bodyPr wrap="square" rtlCol="0">
            <a:spAutoFit/>
          </a:bodyPr>
          <a:lstStyle/>
          <a:p>
            <a:r>
              <a:rPr lang="en-GB" dirty="0"/>
              <a:t>xxxxxxxxxxxxxxxxxxxx</a:t>
            </a:r>
          </a:p>
        </p:txBody>
      </p:sp>
    </p:spTree>
    <p:extLst>
      <p:ext uri="{BB962C8B-B14F-4D97-AF65-F5344CB8AC3E}">
        <p14:creationId xmlns:p14="http://schemas.microsoft.com/office/powerpoint/2010/main" val="312760440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8BCDD6-86B5-48B1-94A1-64914A95500C}"/>
              </a:ext>
            </a:extLst>
          </p:cNvPr>
          <p:cNvPicPr>
            <a:picLocks noChangeAspect="1"/>
          </p:cNvPicPr>
          <p:nvPr/>
        </p:nvPicPr>
        <p:blipFill>
          <a:blip r:embed="rId2"/>
          <a:stretch>
            <a:fillRect/>
          </a:stretch>
        </p:blipFill>
        <p:spPr>
          <a:xfrm>
            <a:off x="998806" y="312034"/>
            <a:ext cx="9861452" cy="5417254"/>
          </a:xfrm>
          <a:prstGeom prst="rect">
            <a:avLst/>
          </a:prstGeom>
        </p:spPr>
      </p:pic>
      <p:sp>
        <p:nvSpPr>
          <p:cNvPr id="3" name="TextBox 2">
            <a:extLst>
              <a:ext uri="{FF2B5EF4-FFF2-40B4-BE49-F238E27FC236}">
                <a16:creationId xmlns:a16="http://schemas.microsoft.com/office/drawing/2014/main" id="{E3F043B2-EFC7-431C-B10E-8A2BEECFA381}"/>
              </a:ext>
            </a:extLst>
          </p:cNvPr>
          <p:cNvSpPr txBox="1"/>
          <p:nvPr/>
        </p:nvSpPr>
        <p:spPr>
          <a:xfrm>
            <a:off x="998806" y="5978769"/>
            <a:ext cx="9861452"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11 – Main freight model options</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42503868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A45582-29DE-4021-879E-06A6124BF7F5}"/>
              </a:ext>
            </a:extLst>
          </p:cNvPr>
          <p:cNvPicPr>
            <a:picLocks noChangeAspect="1"/>
          </p:cNvPicPr>
          <p:nvPr/>
        </p:nvPicPr>
        <p:blipFill>
          <a:blip r:embed="rId2"/>
          <a:stretch>
            <a:fillRect/>
          </a:stretch>
        </p:blipFill>
        <p:spPr>
          <a:xfrm>
            <a:off x="450166" y="239151"/>
            <a:ext cx="11324492" cy="6231987"/>
          </a:xfrm>
          <a:prstGeom prst="rect">
            <a:avLst/>
          </a:prstGeom>
        </p:spPr>
      </p:pic>
    </p:spTree>
    <p:extLst>
      <p:ext uri="{BB962C8B-B14F-4D97-AF65-F5344CB8AC3E}">
        <p14:creationId xmlns:p14="http://schemas.microsoft.com/office/powerpoint/2010/main" val="7439460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E681FE-6A67-4372-A4AC-36764B795A6F}"/>
              </a:ext>
            </a:extLst>
          </p:cNvPr>
          <p:cNvSpPr/>
          <p:nvPr/>
        </p:nvSpPr>
        <p:spPr>
          <a:xfrm>
            <a:off x="304800" y="351692"/>
            <a:ext cx="11701670" cy="120032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Since the 1960s major efforts have been made to integrate separate transport systems through intermodalism, which took place in several stages. What initially began as improving the productivity of shipping evolved into an integrated supply chain management system across modes. This involves the use of at least two different modes in a trip from an origin to a destination through an intermodal transport chain   </a:t>
            </a:r>
          </a:p>
        </p:txBody>
      </p:sp>
      <p:pic>
        <p:nvPicPr>
          <p:cNvPr id="3" name="Picture 2">
            <a:extLst>
              <a:ext uri="{FF2B5EF4-FFF2-40B4-BE49-F238E27FC236}">
                <a16:creationId xmlns:a16="http://schemas.microsoft.com/office/drawing/2014/main" id="{9BB87E13-CEA9-42C0-8316-363512BE52E7}"/>
              </a:ext>
            </a:extLst>
          </p:cNvPr>
          <p:cNvPicPr>
            <a:picLocks noChangeAspect="1"/>
          </p:cNvPicPr>
          <p:nvPr/>
        </p:nvPicPr>
        <p:blipFill>
          <a:blip r:embed="rId2"/>
          <a:stretch>
            <a:fillRect/>
          </a:stretch>
        </p:blipFill>
        <p:spPr>
          <a:xfrm>
            <a:off x="424070" y="2052622"/>
            <a:ext cx="11582400" cy="3352815"/>
          </a:xfrm>
          <a:prstGeom prst="rect">
            <a:avLst/>
          </a:prstGeom>
        </p:spPr>
      </p:pic>
      <p:sp>
        <p:nvSpPr>
          <p:cNvPr id="4" name="TextBox 3">
            <a:extLst>
              <a:ext uri="{FF2B5EF4-FFF2-40B4-BE49-F238E27FC236}">
                <a16:creationId xmlns:a16="http://schemas.microsoft.com/office/drawing/2014/main" id="{2831B567-625B-4BF7-9DCD-A7E2B1B2BD10}"/>
              </a:ext>
            </a:extLst>
          </p:cNvPr>
          <p:cNvSpPr txBox="1"/>
          <p:nvPr/>
        </p:nvSpPr>
        <p:spPr>
          <a:xfrm>
            <a:off x="596348" y="6003235"/>
            <a:ext cx="11264348"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12 – Intermodal transport chain</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37701144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A50117-4C56-4819-A0DA-D585A4D77ABE}"/>
              </a:ext>
            </a:extLst>
          </p:cNvPr>
          <p:cNvPicPr>
            <a:picLocks noChangeAspect="1"/>
          </p:cNvPicPr>
          <p:nvPr/>
        </p:nvPicPr>
        <p:blipFill>
          <a:blip r:embed="rId2"/>
          <a:stretch>
            <a:fillRect/>
          </a:stretch>
        </p:blipFill>
        <p:spPr>
          <a:xfrm>
            <a:off x="168813" y="147977"/>
            <a:ext cx="11591778" cy="6323161"/>
          </a:xfrm>
          <a:prstGeom prst="rect">
            <a:avLst/>
          </a:prstGeom>
        </p:spPr>
      </p:pic>
    </p:spTree>
    <p:extLst>
      <p:ext uri="{BB962C8B-B14F-4D97-AF65-F5344CB8AC3E}">
        <p14:creationId xmlns:p14="http://schemas.microsoft.com/office/powerpoint/2010/main" val="7564809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44276FB-61A9-4A27-A75E-FCF35B329E48}"/>
              </a:ext>
            </a:extLst>
          </p:cNvPr>
          <p:cNvPicPr>
            <a:picLocks noChangeAspect="1"/>
          </p:cNvPicPr>
          <p:nvPr/>
        </p:nvPicPr>
        <p:blipFill>
          <a:blip r:embed="rId2"/>
          <a:stretch>
            <a:fillRect/>
          </a:stretch>
        </p:blipFill>
        <p:spPr>
          <a:xfrm>
            <a:off x="1139483" y="1969477"/>
            <a:ext cx="10058400" cy="3221501"/>
          </a:xfrm>
          <a:prstGeom prst="rect">
            <a:avLst/>
          </a:prstGeom>
        </p:spPr>
      </p:pic>
    </p:spTree>
    <p:extLst>
      <p:ext uri="{BB962C8B-B14F-4D97-AF65-F5344CB8AC3E}">
        <p14:creationId xmlns:p14="http://schemas.microsoft.com/office/powerpoint/2010/main" val="13529221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1A7B4B-8610-4397-8E6E-EE3C615EFCB4}"/>
              </a:ext>
            </a:extLst>
          </p:cNvPr>
          <p:cNvPicPr>
            <a:picLocks noChangeAspect="1"/>
          </p:cNvPicPr>
          <p:nvPr/>
        </p:nvPicPr>
        <p:blipFill>
          <a:blip r:embed="rId2"/>
          <a:stretch>
            <a:fillRect/>
          </a:stretch>
        </p:blipFill>
        <p:spPr>
          <a:xfrm>
            <a:off x="703385" y="597877"/>
            <a:ext cx="10944664" cy="5648177"/>
          </a:xfrm>
          <a:prstGeom prst="rect">
            <a:avLst/>
          </a:prstGeom>
        </p:spPr>
      </p:pic>
    </p:spTree>
    <p:extLst>
      <p:ext uri="{BB962C8B-B14F-4D97-AF65-F5344CB8AC3E}">
        <p14:creationId xmlns:p14="http://schemas.microsoft.com/office/powerpoint/2010/main" val="41604157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B2B8D5-73EA-49CD-BBB4-AAB859CBD576}"/>
              </a:ext>
            </a:extLst>
          </p:cNvPr>
          <p:cNvPicPr>
            <a:picLocks noChangeAspect="1"/>
          </p:cNvPicPr>
          <p:nvPr/>
        </p:nvPicPr>
        <p:blipFill>
          <a:blip r:embed="rId2"/>
          <a:stretch>
            <a:fillRect/>
          </a:stretch>
        </p:blipFill>
        <p:spPr>
          <a:xfrm>
            <a:off x="-124584" y="633046"/>
            <a:ext cx="12560424" cy="4405679"/>
          </a:xfrm>
          <a:prstGeom prst="rect">
            <a:avLst/>
          </a:prstGeom>
        </p:spPr>
      </p:pic>
      <p:sp>
        <p:nvSpPr>
          <p:cNvPr id="3" name="TextBox 2">
            <a:extLst>
              <a:ext uri="{FF2B5EF4-FFF2-40B4-BE49-F238E27FC236}">
                <a16:creationId xmlns:a16="http://schemas.microsoft.com/office/drawing/2014/main" id="{E9DD9FCE-8725-46AA-80E9-36CBEA485CA0}"/>
              </a:ext>
            </a:extLst>
          </p:cNvPr>
          <p:cNvSpPr txBox="1"/>
          <p:nvPr/>
        </p:nvSpPr>
        <p:spPr>
          <a:xfrm>
            <a:off x="1069145" y="5444197"/>
            <a:ext cx="10227212"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13 – Intermodal transportation as an integrative force</a:t>
            </a:r>
          </a:p>
          <a:p>
            <a:pPr algn="ctr"/>
            <a:r>
              <a:rPr lang="en-GB" dirty="0">
                <a:latin typeface="Arial" panose="020B0604020202020204" pitchFamily="34" charset="0"/>
                <a:cs typeface="Arial" panose="020B0604020202020204" pitchFamily="34" charset="0"/>
              </a:rPr>
              <a:t>Source: Rodrigue J, Comtios C &amp; Slack B  (2013</a:t>
            </a:r>
            <a:r>
              <a:rPr lang="en-GB" dirty="0"/>
              <a:t>)</a:t>
            </a:r>
          </a:p>
        </p:txBody>
      </p:sp>
    </p:spTree>
    <p:extLst>
      <p:ext uri="{BB962C8B-B14F-4D97-AF65-F5344CB8AC3E}">
        <p14:creationId xmlns:p14="http://schemas.microsoft.com/office/powerpoint/2010/main" val="28925912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4A4328-C324-4B40-9083-C23279948688}"/>
              </a:ext>
            </a:extLst>
          </p:cNvPr>
          <p:cNvPicPr>
            <a:picLocks noChangeAspect="1"/>
          </p:cNvPicPr>
          <p:nvPr/>
        </p:nvPicPr>
        <p:blipFill>
          <a:blip r:embed="rId2"/>
          <a:stretch>
            <a:fillRect/>
          </a:stretch>
        </p:blipFill>
        <p:spPr>
          <a:xfrm>
            <a:off x="1111348" y="225083"/>
            <a:ext cx="10522634" cy="6457071"/>
          </a:xfrm>
          <a:prstGeom prst="rect">
            <a:avLst/>
          </a:prstGeom>
        </p:spPr>
      </p:pic>
    </p:spTree>
    <p:extLst>
      <p:ext uri="{BB962C8B-B14F-4D97-AF65-F5344CB8AC3E}">
        <p14:creationId xmlns:p14="http://schemas.microsoft.com/office/powerpoint/2010/main" val="75401155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676EC9-3A2C-48F7-B8A3-33AD1A5EAB15}"/>
              </a:ext>
            </a:extLst>
          </p:cNvPr>
          <p:cNvPicPr>
            <a:picLocks noChangeAspect="1"/>
          </p:cNvPicPr>
          <p:nvPr/>
        </p:nvPicPr>
        <p:blipFill>
          <a:blip r:embed="rId2"/>
          <a:stretch>
            <a:fillRect/>
          </a:stretch>
        </p:blipFill>
        <p:spPr>
          <a:xfrm>
            <a:off x="942536" y="379828"/>
            <a:ext cx="10396024" cy="4417255"/>
          </a:xfrm>
          <a:prstGeom prst="rect">
            <a:avLst/>
          </a:prstGeom>
        </p:spPr>
      </p:pic>
      <p:sp>
        <p:nvSpPr>
          <p:cNvPr id="3" name="TextBox 2">
            <a:extLst>
              <a:ext uri="{FF2B5EF4-FFF2-40B4-BE49-F238E27FC236}">
                <a16:creationId xmlns:a16="http://schemas.microsoft.com/office/drawing/2014/main" id="{217D3EDC-46B7-43D5-BAFC-2E642C602A30}"/>
              </a:ext>
            </a:extLst>
          </p:cNvPr>
          <p:cNvSpPr txBox="1"/>
          <p:nvPr/>
        </p:nvSpPr>
        <p:spPr>
          <a:xfrm>
            <a:off x="900332" y="5387926"/>
            <a:ext cx="10424160" cy="923330"/>
          </a:xfrm>
          <a:prstGeom prst="rect">
            <a:avLst/>
          </a:prstGeom>
          <a:noFill/>
        </p:spPr>
        <p:txBody>
          <a:bodyPr wrap="square" rtlCol="0">
            <a:spAutoFit/>
          </a:bodyPr>
          <a:lstStyle/>
          <a:p>
            <a:pPr algn="ctr"/>
            <a:r>
              <a:rPr lang="en-GB" dirty="0"/>
              <a:t>Figure 14     International trade, transportation chains and ﬂows    </a:t>
            </a:r>
          </a:p>
          <a:p>
            <a:pPr algn="ctr"/>
            <a:r>
              <a:rPr lang="en-GB" dirty="0"/>
              <a:t>Source: Rodrigue, J-P. (2012) “Supply chain management, logistics changes and the concept of friction”, in P.V. Hall and M. Hesse (eds)  Cities, Regions and Flows , London: Routledge</a:t>
            </a:r>
          </a:p>
        </p:txBody>
      </p:sp>
    </p:spTree>
    <p:extLst>
      <p:ext uri="{BB962C8B-B14F-4D97-AF65-F5344CB8AC3E}">
        <p14:creationId xmlns:p14="http://schemas.microsoft.com/office/powerpoint/2010/main" val="33986015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9120A2-DD5F-46F8-A974-021E35B96792}"/>
              </a:ext>
            </a:extLst>
          </p:cNvPr>
          <p:cNvPicPr>
            <a:picLocks noChangeAspect="1"/>
          </p:cNvPicPr>
          <p:nvPr/>
        </p:nvPicPr>
        <p:blipFill>
          <a:blip r:embed="rId2"/>
          <a:stretch>
            <a:fillRect/>
          </a:stretch>
        </p:blipFill>
        <p:spPr>
          <a:xfrm>
            <a:off x="928468" y="182881"/>
            <a:ext cx="10508566" cy="6372664"/>
          </a:xfrm>
          <a:prstGeom prst="rect">
            <a:avLst/>
          </a:prstGeom>
        </p:spPr>
      </p:pic>
    </p:spTree>
    <p:extLst>
      <p:ext uri="{BB962C8B-B14F-4D97-AF65-F5344CB8AC3E}">
        <p14:creationId xmlns:p14="http://schemas.microsoft.com/office/powerpoint/2010/main" val="24158415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2C88DA-BB77-4AFC-9E71-785D98C215B4}"/>
              </a:ext>
            </a:extLst>
          </p:cNvPr>
          <p:cNvPicPr>
            <a:picLocks noChangeAspect="1"/>
          </p:cNvPicPr>
          <p:nvPr/>
        </p:nvPicPr>
        <p:blipFill>
          <a:blip r:embed="rId2"/>
          <a:stretch>
            <a:fillRect/>
          </a:stretch>
        </p:blipFill>
        <p:spPr>
          <a:xfrm>
            <a:off x="407963" y="450165"/>
            <a:ext cx="11282289" cy="6077243"/>
          </a:xfrm>
          <a:prstGeom prst="rect">
            <a:avLst/>
          </a:prstGeom>
        </p:spPr>
      </p:pic>
    </p:spTree>
    <p:extLst>
      <p:ext uri="{BB962C8B-B14F-4D97-AF65-F5344CB8AC3E}">
        <p14:creationId xmlns:p14="http://schemas.microsoft.com/office/powerpoint/2010/main" val="35144761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D0FE0A-5C43-4763-BEA7-6F0CCAFB39FF}"/>
              </a:ext>
            </a:extLst>
          </p:cNvPr>
          <p:cNvPicPr>
            <a:picLocks noChangeAspect="1"/>
          </p:cNvPicPr>
          <p:nvPr/>
        </p:nvPicPr>
        <p:blipFill>
          <a:blip r:embed="rId2"/>
          <a:stretch>
            <a:fillRect/>
          </a:stretch>
        </p:blipFill>
        <p:spPr>
          <a:xfrm>
            <a:off x="393265" y="478302"/>
            <a:ext cx="11437663" cy="6119445"/>
          </a:xfrm>
          <a:prstGeom prst="rect">
            <a:avLst/>
          </a:prstGeom>
        </p:spPr>
      </p:pic>
    </p:spTree>
    <p:extLst>
      <p:ext uri="{BB962C8B-B14F-4D97-AF65-F5344CB8AC3E}">
        <p14:creationId xmlns:p14="http://schemas.microsoft.com/office/powerpoint/2010/main" val="48414533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64A2CA-557E-4D6E-AB19-5A00CC880563}"/>
              </a:ext>
            </a:extLst>
          </p:cNvPr>
          <p:cNvPicPr>
            <a:picLocks noChangeAspect="1"/>
          </p:cNvPicPr>
          <p:nvPr/>
        </p:nvPicPr>
        <p:blipFill>
          <a:blip r:embed="rId2"/>
          <a:stretch>
            <a:fillRect/>
          </a:stretch>
        </p:blipFill>
        <p:spPr>
          <a:xfrm>
            <a:off x="379828" y="815926"/>
            <a:ext cx="11451101" cy="3641774"/>
          </a:xfrm>
          <a:prstGeom prst="rect">
            <a:avLst/>
          </a:prstGeom>
        </p:spPr>
      </p:pic>
      <p:sp>
        <p:nvSpPr>
          <p:cNvPr id="3" name="TextBox 2">
            <a:extLst>
              <a:ext uri="{FF2B5EF4-FFF2-40B4-BE49-F238E27FC236}">
                <a16:creationId xmlns:a16="http://schemas.microsoft.com/office/drawing/2014/main" id="{FAD55E10-0930-4319-9827-75C1E84D62D5}"/>
              </a:ext>
            </a:extLst>
          </p:cNvPr>
          <p:cNvSpPr txBox="1"/>
          <p:nvPr/>
        </p:nvSpPr>
        <p:spPr>
          <a:xfrm>
            <a:off x="379828" y="5359791"/>
            <a:ext cx="10283483" cy="369332"/>
          </a:xfrm>
          <a:prstGeom prst="rect">
            <a:avLst/>
          </a:prstGeom>
          <a:noFill/>
        </p:spPr>
        <p:txBody>
          <a:bodyPr wrap="square" rtlCol="0">
            <a:spAutoFit/>
          </a:bodyPr>
          <a:lstStyle/>
          <a:p>
            <a:r>
              <a:rPr lang="en-GB" dirty="0">
                <a:hlinkClick r:id="rId3"/>
              </a:rPr>
              <a:t>http://eddiestobart.com/our-operations/rail</a:t>
            </a:r>
            <a:r>
              <a:rPr lang="en-GB" dirty="0"/>
              <a:t> </a:t>
            </a:r>
          </a:p>
        </p:txBody>
      </p:sp>
    </p:spTree>
    <p:extLst>
      <p:ext uri="{BB962C8B-B14F-4D97-AF65-F5344CB8AC3E}">
        <p14:creationId xmlns:p14="http://schemas.microsoft.com/office/powerpoint/2010/main" val="34194008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C86139-5E85-4D89-AB79-B0F306AE62FB}"/>
              </a:ext>
            </a:extLst>
          </p:cNvPr>
          <p:cNvSpPr/>
          <p:nvPr/>
        </p:nvSpPr>
        <p:spPr>
          <a:xfrm>
            <a:off x="407963" y="612845"/>
            <a:ext cx="11366695" cy="397031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Banister ,  D.   ( 2002 )   Transport Planning  ,  2nd  edition,  London :  Spon Press .      </a:t>
            </a:r>
          </a:p>
          <a:p>
            <a:pPr algn="just"/>
            <a:r>
              <a:rPr lang="en-GB" dirty="0">
                <a:latin typeface="Arial" panose="020B0604020202020204" pitchFamily="34" charset="0"/>
                <a:cs typeface="Arial" panose="020B0604020202020204" pitchFamily="34" charset="0"/>
              </a:rPr>
              <a:t>Black ,  W.   ( 2003 )   Transportation: A Geographical Analysis  ,  New York :  Guilford .      </a:t>
            </a:r>
          </a:p>
          <a:p>
            <a:pPr algn="just"/>
            <a:r>
              <a:rPr lang="en-GB" dirty="0">
                <a:latin typeface="Arial" panose="020B0604020202020204" pitchFamily="34" charset="0"/>
                <a:cs typeface="Arial" panose="020B0604020202020204" pitchFamily="34" charset="0"/>
              </a:rPr>
              <a:t>Briggs ,  K.   ( 1972 )   Introducing Transportation Networks  ,  London :  University of London Press .      Dalton ,  R.  ,   J.   Garlick  ,   R.   Minshull   and   A.   Robinson   ( 1978 )   Networks in Geography  ,  London :  George Philip .      </a:t>
            </a:r>
          </a:p>
          <a:p>
            <a:pPr algn="just"/>
            <a:r>
              <a:rPr lang="en-GB" dirty="0">
                <a:latin typeface="Arial" panose="020B0604020202020204" pitchFamily="34" charset="0"/>
                <a:cs typeface="Arial" panose="020B0604020202020204" pitchFamily="34" charset="0"/>
              </a:rPr>
              <a:t>Goetz ,  A.R.  ,   T.M.   Vowles   and   S.   Tierney   ( 2009 ) “ Bridging the qualitative–quantitative divide in transport geography ”,   Professional Geographer  ,  61 ( 3 ):  323 – 35 .      </a:t>
            </a:r>
          </a:p>
          <a:p>
            <a:pPr algn="just"/>
            <a:r>
              <a:rPr lang="en-GB" dirty="0">
                <a:latin typeface="Arial" panose="020B0604020202020204" pitchFamily="34" charset="0"/>
                <a:cs typeface="Arial" panose="020B0604020202020204" pitchFamily="34" charset="0"/>
              </a:rPr>
              <a:t>Haggett ,  P.   ( 2001 )   Geography: A Modern Synthesis  ,  4th  edition,  New York :  Prentice Hall . </a:t>
            </a:r>
          </a:p>
          <a:p>
            <a:pPr algn="just"/>
            <a:r>
              <a:rPr lang="en-GB" dirty="0">
                <a:latin typeface="Arial" panose="020B0604020202020204" pitchFamily="34" charset="0"/>
                <a:cs typeface="Arial" panose="020B0604020202020204" pitchFamily="34" charset="0"/>
              </a:rPr>
              <a:t>Haggett,  P .   and R  .J.  C Horley   (1969)    Network Analysis in Geography  ,  London :</a:t>
            </a:r>
          </a:p>
          <a:p>
            <a:pPr algn="just"/>
            <a:r>
              <a:rPr lang="en-GB" dirty="0">
                <a:latin typeface="Arial" panose="020B0604020202020204" pitchFamily="34" charset="0"/>
                <a:cs typeface="Arial" panose="020B0604020202020204" pitchFamily="34" charset="0"/>
              </a:rPr>
              <a:t>Edward Arnold .      Harrington ,  R.   ( 1999 ) “ Transport: then, now, and tomorrow ”,   Royal Society of Arts Journal  ,  146 ( 5488 ).      </a:t>
            </a:r>
          </a:p>
          <a:p>
            <a:pPr algn="just"/>
            <a:r>
              <a:rPr lang="en-GB" dirty="0">
                <a:latin typeface="Arial" panose="020B0604020202020204" pitchFamily="34" charset="0"/>
                <a:cs typeface="Arial" panose="020B0604020202020204" pitchFamily="34" charset="0"/>
              </a:rPr>
              <a:t>Hoover ,  E.M.   ( 1948 )   The Location of Economic Activity  ,  New York :  McGraw-Hill .      </a:t>
            </a:r>
          </a:p>
          <a:p>
            <a:pPr algn="just"/>
            <a:r>
              <a:rPr lang="en-GB" dirty="0">
                <a:latin typeface="Arial" panose="020B0604020202020204" pitchFamily="34" charset="0"/>
                <a:cs typeface="Arial" panose="020B0604020202020204" pitchFamily="34" charset="0"/>
              </a:rPr>
              <a:t>Hoyle ,  B.   and   R.   Knowles   (eds) ( 1998 )   Modern Transport Geography  ,  2nd  edition,  London :  Wiley Hugill,  P .J.   (1 995)    World Trade since 1431  ,  Baltimore, MD :  Johns Hopkins University Press . </a:t>
            </a:r>
          </a:p>
        </p:txBody>
      </p:sp>
    </p:spTree>
    <p:extLst>
      <p:ext uri="{BB962C8B-B14F-4D97-AF65-F5344CB8AC3E}">
        <p14:creationId xmlns:p14="http://schemas.microsoft.com/office/powerpoint/2010/main" val="351152973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57A5B4-A7B2-42A6-90A6-7D4395E04343}"/>
              </a:ext>
            </a:extLst>
          </p:cNvPr>
          <p:cNvSpPr/>
          <p:nvPr/>
        </p:nvSpPr>
        <p:spPr>
          <a:xfrm>
            <a:off x="159026" y="335846"/>
            <a:ext cx="11595652" cy="480131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Keeling ,  D.J.   ( 2007 ) “ Transportation geography: new directions on well- worn trails ”,   Progress in Human Geography  ,  31 ( 2 ):  217 – 25 . </a:t>
            </a:r>
          </a:p>
          <a:p>
            <a:pPr algn="just"/>
            <a:r>
              <a:rPr lang="en-GB" dirty="0">
                <a:latin typeface="Arial" panose="020B0604020202020204" pitchFamily="34" charset="0"/>
                <a:cs typeface="Arial" panose="020B0604020202020204" pitchFamily="34" charset="0"/>
              </a:rPr>
              <a:t>Keeling ,  D.J.   ( 2008 ) “ Transportation geography – new regional mobilities ”,   Progress in Human Geography  ,  32 ( 2 ):  275 – 83 .      </a:t>
            </a:r>
          </a:p>
          <a:p>
            <a:pPr algn="just"/>
            <a:r>
              <a:rPr lang="en-GB" dirty="0">
                <a:latin typeface="Arial" panose="020B0604020202020204" pitchFamily="34" charset="0"/>
                <a:cs typeface="Arial" panose="020B0604020202020204" pitchFamily="34" charset="0"/>
              </a:rPr>
              <a:t>Knowles ,  R.D.   ( 2006 ) “ Transport shaping space: the differential collapse of time/space ”,   Journal of Transport Geography  ,  14 ( 6 ):  407 – 25 . </a:t>
            </a:r>
          </a:p>
          <a:p>
            <a:pPr algn="just"/>
            <a:r>
              <a:rPr lang="en-GB" dirty="0">
                <a:latin typeface="Arial" panose="020B0604020202020204" pitchFamily="34" charset="0"/>
                <a:cs typeface="Arial" panose="020B0604020202020204" pitchFamily="34" charset="0"/>
              </a:rPr>
              <a:t>Knowles ,  R.  ,   J.   Shaw   and   I.   Docherty   (eds) ( 2008 )   Transport Geographies: Mobilities, Flows and Spaces  ,  Malden, MA :  Blackwell . </a:t>
            </a:r>
          </a:p>
          <a:p>
            <a:pPr algn="just"/>
            <a:r>
              <a:rPr lang="en-GB" dirty="0">
                <a:latin typeface="Arial" panose="020B0604020202020204" pitchFamily="34" charset="0"/>
                <a:cs typeface="Arial" panose="020B0604020202020204" pitchFamily="34" charset="0"/>
              </a:rPr>
              <a:t>Leinbach,  T .   (1 976)  “Networks and Flows ”,   Progress in Human Geography  ,  8 :  179 – 207 .      </a:t>
            </a:r>
          </a:p>
          <a:p>
            <a:pPr algn="just"/>
            <a:r>
              <a:rPr lang="en-GB" dirty="0">
                <a:latin typeface="Arial" panose="020B0604020202020204" pitchFamily="34" charset="0"/>
                <a:cs typeface="Arial" panose="020B0604020202020204" pitchFamily="34" charset="0"/>
              </a:rPr>
              <a:t>Merlin ,  P.   ( 1992 )   </a:t>
            </a:r>
            <a:r>
              <a:rPr lang="en-GB" i="1" dirty="0">
                <a:latin typeface="Arial" panose="020B0604020202020204" pitchFamily="34" charset="0"/>
                <a:cs typeface="Arial" panose="020B0604020202020204" pitchFamily="34" charset="0"/>
              </a:rPr>
              <a:t>Géographie des Transports</a:t>
            </a:r>
            <a:r>
              <a:rPr lang="en-GB" dirty="0">
                <a:latin typeface="Arial" panose="020B0604020202020204" pitchFamily="34" charset="0"/>
                <a:cs typeface="Arial" panose="020B0604020202020204" pitchFamily="34" charset="0"/>
              </a:rPr>
              <a:t>, Que sais- je?    Paris :  Presses Universitaires de France .      Rimmer ,  P.   ( 1985 ) “ Transport geography ”,   Progress in Human Geography  ,  10 :  271 – 77 .      Rodrigue ,  J-P   ( 2003 ) “ Teaching transport geography: conference report and viewpoint ”,   Journal of Transport Geography  ,  11 ( 1 ):  73 – 5 .      </a:t>
            </a:r>
          </a:p>
          <a:p>
            <a:pPr algn="just"/>
            <a:r>
              <a:rPr lang="en-GB" dirty="0">
                <a:latin typeface="Arial" panose="020B0604020202020204" pitchFamily="34" charset="0"/>
                <a:cs typeface="Arial" panose="020B0604020202020204" pitchFamily="34" charset="0"/>
              </a:rPr>
              <a:t>Taaffe ,  E.J.  ,   H.L.   Gauthier   and   M.E.   O’Kelly   ( 1996 )   Geography of Transportation  ,  2nd  edition,  Upper Saddle River, NJ :  Prentice Hall .      </a:t>
            </a:r>
          </a:p>
          <a:p>
            <a:pPr algn="just"/>
            <a:r>
              <a:rPr lang="en-GB" dirty="0">
                <a:latin typeface="Arial" panose="020B0604020202020204" pitchFamily="34" charset="0"/>
                <a:cs typeface="Arial" panose="020B0604020202020204" pitchFamily="34" charset="0"/>
              </a:rPr>
              <a:t>Tolley ,  R.   and   B.   Turton   ( 1995 )   Transport Systems, Policy and Planning: A Geographical Approach  ,  Harlow, Essex :  Longman . </a:t>
            </a:r>
          </a:p>
        </p:txBody>
      </p:sp>
    </p:spTree>
    <p:extLst>
      <p:ext uri="{BB962C8B-B14F-4D97-AF65-F5344CB8AC3E}">
        <p14:creationId xmlns:p14="http://schemas.microsoft.com/office/powerpoint/2010/main" val="35204313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A1B3E8-7411-4C47-862C-2FB49F5F71BE}"/>
              </a:ext>
            </a:extLst>
          </p:cNvPr>
          <p:cNvPicPr>
            <a:picLocks noChangeAspect="1"/>
          </p:cNvPicPr>
          <p:nvPr/>
        </p:nvPicPr>
        <p:blipFill>
          <a:blip r:embed="rId2"/>
          <a:stretch>
            <a:fillRect/>
          </a:stretch>
        </p:blipFill>
        <p:spPr>
          <a:xfrm>
            <a:off x="590844" y="187423"/>
            <a:ext cx="10916528" cy="4727477"/>
          </a:xfrm>
          <a:prstGeom prst="rect">
            <a:avLst/>
          </a:prstGeom>
        </p:spPr>
      </p:pic>
      <p:sp>
        <p:nvSpPr>
          <p:cNvPr id="3" name="TextBox 2">
            <a:extLst>
              <a:ext uri="{FF2B5EF4-FFF2-40B4-BE49-F238E27FC236}">
                <a16:creationId xmlns:a16="http://schemas.microsoft.com/office/drawing/2014/main" id="{BB04F059-E05B-48B1-9ABF-7EDDC5209DFA}"/>
              </a:ext>
            </a:extLst>
          </p:cNvPr>
          <p:cNvSpPr txBox="1"/>
          <p:nvPr/>
        </p:nvSpPr>
        <p:spPr>
          <a:xfrm>
            <a:off x="291548" y="5049078"/>
            <a:ext cx="11754678" cy="1938992"/>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Any Questions</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hlinkClick r:id="rId3"/>
              </a:rPr>
              <a:t>https://www.shutterstock.com/image-illustration/global-logistics-network-flat-3d-isometric-377010349?src=Zm_t41S-Ng5R6TPesa6zsQ-1-15&amp;drawer=open</a:t>
            </a: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7125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260</TotalTime>
  <Words>4563</Words>
  <Application>Microsoft Office PowerPoint</Application>
  <PresentationFormat>Widescreen</PresentationFormat>
  <Paragraphs>279</Paragraphs>
  <Slides>74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74</vt:i4>
      </vt:variant>
    </vt:vector>
  </HeadingPairs>
  <TitlesOfParts>
    <vt:vector size="79" baseType="lpstr">
      <vt:lpstr>Arial</vt:lpstr>
      <vt:lpstr>Calibri</vt:lpstr>
      <vt:lpstr>Calibri Light</vt:lpstr>
      <vt:lpstr>TimesNewRomanPSMT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Ged Edwards</dc:creator>
  <cp:lastModifiedBy>Ged Edwards</cp:lastModifiedBy>
  <cp:revision>51</cp:revision>
  <dcterms:created xsi:type="dcterms:W3CDTF">2018-09-27T11:20:27Z</dcterms:created>
  <dcterms:modified xsi:type="dcterms:W3CDTF">2018-10-07T16:33:22Z</dcterms:modified>
</cp:coreProperties>
</file>