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67" r:id="rId3"/>
    <p:sldId id="266" r:id="rId4"/>
    <p:sldId id="258" r:id="rId5"/>
    <p:sldId id="259" r:id="rId6"/>
    <p:sldId id="264" r:id="rId7"/>
    <p:sldId id="265" r:id="rId8"/>
    <p:sldId id="260" r:id="rId9"/>
    <p:sldId id="257" r:id="rId10"/>
    <p:sldId id="261" r:id="rId11"/>
    <p:sldId id="262" r:id="rId12"/>
    <p:sldId id="268" r:id="rId1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000" autoAdjust="0"/>
    <p:restoredTop sz="94660"/>
  </p:normalViewPr>
  <p:slideViewPr>
    <p:cSldViewPr snapToGrid="0">
      <p:cViewPr varScale="1">
        <p:scale>
          <a:sx n="46" d="100"/>
          <a:sy n="46" d="100"/>
        </p:scale>
        <p:origin x="780" y="4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smtClean="0"/>
              <a:t>Click to edit Master title style</a:t>
            </a:r>
            <a:endParaRPr lang="en-GB"/>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smtClean="0"/>
              <a:t>Click to edit Master subtitle style</a:t>
            </a:r>
            <a:endParaRPr lang="en-GB"/>
          </a:p>
        </p:txBody>
      </p:sp>
      <p:sp>
        <p:nvSpPr>
          <p:cNvPr id="4" name="Date Placeholder 3"/>
          <p:cNvSpPr>
            <a:spLocks noGrp="1"/>
          </p:cNvSpPr>
          <p:nvPr>
            <p:ph type="dt" sz="half" idx="10"/>
          </p:nvPr>
        </p:nvSpPr>
        <p:spPr/>
        <p:txBody>
          <a:bodyPr/>
          <a:lstStyle/>
          <a:p>
            <a:fld id="{A5F99734-AE45-49A7-941C-A176E2AF21C4}" type="datetimeFigureOut">
              <a:rPr lang="en-GB" smtClean="0"/>
              <a:t>04/10/2019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4DBA563-E565-488D-9BCB-B5AF490DEFEE}" type="slidenum">
              <a:rPr lang="en-GB" smtClean="0"/>
              <a:t>‹#›</a:t>
            </a:fld>
            <a:endParaRPr lang="en-GB"/>
          </a:p>
        </p:txBody>
      </p:sp>
    </p:spTree>
    <p:extLst>
      <p:ext uri="{BB962C8B-B14F-4D97-AF65-F5344CB8AC3E}">
        <p14:creationId xmlns:p14="http://schemas.microsoft.com/office/powerpoint/2010/main" val="137439239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A5F99734-AE45-49A7-941C-A176E2AF21C4}" type="datetimeFigureOut">
              <a:rPr lang="en-GB" smtClean="0"/>
              <a:t>04/10/2019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4DBA563-E565-488D-9BCB-B5AF490DEFEE}" type="slidenum">
              <a:rPr lang="en-GB" smtClean="0"/>
              <a:t>‹#›</a:t>
            </a:fld>
            <a:endParaRPr lang="en-GB"/>
          </a:p>
        </p:txBody>
      </p:sp>
    </p:spTree>
    <p:extLst>
      <p:ext uri="{BB962C8B-B14F-4D97-AF65-F5344CB8AC3E}">
        <p14:creationId xmlns:p14="http://schemas.microsoft.com/office/powerpoint/2010/main" val="24236071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smtClean="0"/>
              <a:t>Click to edit Master title style</a:t>
            </a:r>
            <a:endParaRPr lang="en-GB"/>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A5F99734-AE45-49A7-941C-A176E2AF21C4}" type="datetimeFigureOut">
              <a:rPr lang="en-GB" smtClean="0"/>
              <a:t>04/10/2019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4DBA563-E565-488D-9BCB-B5AF490DEFEE}" type="slidenum">
              <a:rPr lang="en-GB" smtClean="0"/>
              <a:t>‹#›</a:t>
            </a:fld>
            <a:endParaRPr lang="en-GB"/>
          </a:p>
        </p:txBody>
      </p:sp>
    </p:spTree>
    <p:extLst>
      <p:ext uri="{BB962C8B-B14F-4D97-AF65-F5344CB8AC3E}">
        <p14:creationId xmlns:p14="http://schemas.microsoft.com/office/powerpoint/2010/main" val="190200025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838200" y="1825625"/>
            <a:ext cx="5181600" cy="435133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6172200" y="1825625"/>
            <a:ext cx="5181600" cy="435133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A5F99734-AE45-49A7-941C-A176E2AF21C4}" type="datetimeFigureOut">
              <a:rPr lang="en-GB" smtClean="0"/>
              <a:t>04/10/2019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24DBA563-E565-488D-9BCB-B5AF490DEFEE}" type="slidenum">
              <a:rPr lang="en-GB" smtClean="0"/>
              <a:t>‹#›</a:t>
            </a:fld>
            <a:endParaRPr lang="en-GB"/>
          </a:p>
        </p:txBody>
      </p:sp>
    </p:spTree>
    <p:extLst>
      <p:ext uri="{BB962C8B-B14F-4D97-AF65-F5344CB8AC3E}">
        <p14:creationId xmlns:p14="http://schemas.microsoft.com/office/powerpoint/2010/main" val="262145140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smtClean="0"/>
              <a:t>Click to edit Master title style</a:t>
            </a:r>
            <a:endParaRPr lang="en-GB"/>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A5F99734-AE45-49A7-941C-A176E2AF21C4}" type="datetimeFigureOut">
              <a:rPr lang="en-GB" smtClean="0"/>
              <a:t>04/10/2019</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24DBA563-E565-488D-9BCB-B5AF490DEFEE}" type="slidenum">
              <a:rPr lang="en-GB" smtClean="0"/>
              <a:t>‹#›</a:t>
            </a:fld>
            <a:endParaRPr lang="en-GB"/>
          </a:p>
        </p:txBody>
      </p:sp>
    </p:spTree>
    <p:extLst>
      <p:ext uri="{BB962C8B-B14F-4D97-AF65-F5344CB8AC3E}">
        <p14:creationId xmlns:p14="http://schemas.microsoft.com/office/powerpoint/2010/main" val="133547384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A5F99734-AE45-49A7-941C-A176E2AF21C4}" type="datetimeFigureOut">
              <a:rPr lang="en-GB" smtClean="0"/>
              <a:t>04/10/2019</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24DBA563-E565-488D-9BCB-B5AF490DEFEE}" type="slidenum">
              <a:rPr lang="en-GB" smtClean="0"/>
              <a:t>‹#›</a:t>
            </a:fld>
            <a:endParaRPr lang="en-GB"/>
          </a:p>
        </p:txBody>
      </p:sp>
    </p:spTree>
    <p:extLst>
      <p:ext uri="{BB962C8B-B14F-4D97-AF65-F5344CB8AC3E}">
        <p14:creationId xmlns:p14="http://schemas.microsoft.com/office/powerpoint/2010/main" val="175984586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A5F99734-AE45-49A7-941C-A176E2AF21C4}" type="datetimeFigureOut">
              <a:rPr lang="en-GB" smtClean="0"/>
              <a:t>04/10/2019</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24DBA563-E565-488D-9BCB-B5AF490DEFEE}" type="slidenum">
              <a:rPr lang="en-GB" smtClean="0"/>
              <a:t>‹#›</a:t>
            </a:fld>
            <a:endParaRPr lang="en-GB"/>
          </a:p>
        </p:txBody>
      </p:sp>
    </p:spTree>
    <p:extLst>
      <p:ext uri="{BB962C8B-B14F-4D97-AF65-F5344CB8AC3E}">
        <p14:creationId xmlns:p14="http://schemas.microsoft.com/office/powerpoint/2010/main" val="110494121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GB"/>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Edit Master text styles</a:t>
            </a:r>
          </a:p>
        </p:txBody>
      </p:sp>
      <p:sp>
        <p:nvSpPr>
          <p:cNvPr id="5" name="Date Placeholder 4"/>
          <p:cNvSpPr>
            <a:spLocks noGrp="1"/>
          </p:cNvSpPr>
          <p:nvPr>
            <p:ph type="dt" sz="half" idx="10"/>
          </p:nvPr>
        </p:nvSpPr>
        <p:spPr/>
        <p:txBody>
          <a:bodyPr/>
          <a:lstStyle/>
          <a:p>
            <a:fld id="{A5F99734-AE45-49A7-941C-A176E2AF21C4}" type="datetimeFigureOut">
              <a:rPr lang="en-GB" smtClean="0"/>
              <a:t>04/10/2019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24DBA563-E565-488D-9BCB-B5AF490DEFEE}" type="slidenum">
              <a:rPr lang="en-GB" smtClean="0"/>
              <a:t>‹#›</a:t>
            </a:fld>
            <a:endParaRPr lang="en-GB"/>
          </a:p>
        </p:txBody>
      </p:sp>
    </p:spTree>
    <p:extLst>
      <p:ext uri="{BB962C8B-B14F-4D97-AF65-F5344CB8AC3E}">
        <p14:creationId xmlns:p14="http://schemas.microsoft.com/office/powerpoint/2010/main" val="41070093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GB"/>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Edit Master text styles</a:t>
            </a:r>
          </a:p>
        </p:txBody>
      </p:sp>
      <p:sp>
        <p:nvSpPr>
          <p:cNvPr id="5" name="Date Placeholder 4"/>
          <p:cNvSpPr>
            <a:spLocks noGrp="1"/>
          </p:cNvSpPr>
          <p:nvPr>
            <p:ph type="dt" sz="half" idx="10"/>
          </p:nvPr>
        </p:nvSpPr>
        <p:spPr/>
        <p:txBody>
          <a:bodyPr/>
          <a:lstStyle/>
          <a:p>
            <a:fld id="{A5F99734-AE45-49A7-941C-A176E2AF21C4}" type="datetimeFigureOut">
              <a:rPr lang="en-GB" smtClean="0"/>
              <a:t>04/10/2019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24DBA563-E565-488D-9BCB-B5AF490DEFEE}" type="slidenum">
              <a:rPr lang="en-GB" smtClean="0"/>
              <a:t>‹#›</a:t>
            </a:fld>
            <a:endParaRPr lang="en-GB"/>
          </a:p>
        </p:txBody>
      </p:sp>
    </p:spTree>
    <p:extLst>
      <p:ext uri="{BB962C8B-B14F-4D97-AF65-F5344CB8AC3E}">
        <p14:creationId xmlns:p14="http://schemas.microsoft.com/office/powerpoint/2010/main" val="115461443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A5F99734-AE45-49A7-941C-A176E2AF21C4}" type="datetimeFigureOut">
              <a:rPr lang="en-GB" smtClean="0"/>
              <a:t>04/10/2019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4DBA563-E565-488D-9BCB-B5AF490DEFEE}" type="slidenum">
              <a:rPr lang="en-GB" smtClean="0"/>
              <a:t>‹#›</a:t>
            </a:fld>
            <a:endParaRPr lang="en-GB"/>
          </a:p>
        </p:txBody>
      </p:sp>
    </p:spTree>
    <p:extLst>
      <p:ext uri="{BB962C8B-B14F-4D97-AF65-F5344CB8AC3E}">
        <p14:creationId xmlns:p14="http://schemas.microsoft.com/office/powerpoint/2010/main" val="15936174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A5F99734-AE45-49A7-941C-A176E2AF21C4}" type="datetimeFigureOut">
              <a:rPr lang="en-GB" smtClean="0"/>
              <a:t>04/10/2019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4DBA563-E565-488D-9BCB-B5AF490DEFEE}" type="slidenum">
              <a:rPr lang="en-GB" smtClean="0"/>
              <a:t>‹#›</a:t>
            </a:fld>
            <a:endParaRPr lang="en-GB"/>
          </a:p>
        </p:txBody>
      </p:sp>
    </p:spTree>
    <p:extLst>
      <p:ext uri="{BB962C8B-B14F-4D97-AF65-F5344CB8AC3E}">
        <p14:creationId xmlns:p14="http://schemas.microsoft.com/office/powerpoint/2010/main" val="301247462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A5F99734-AE45-49A7-941C-A176E2AF21C4}" type="datetimeFigureOut">
              <a:rPr lang="en-GB" smtClean="0"/>
              <a:t>04/10/2019</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24DBA563-E565-488D-9BCB-B5AF490DEFEE}" type="slidenum">
              <a:rPr lang="en-GB" smtClean="0"/>
              <a:t>‹#›</a:t>
            </a:fld>
            <a:endParaRPr lang="en-GB"/>
          </a:p>
        </p:txBody>
      </p:sp>
    </p:spTree>
    <p:extLst>
      <p:ext uri="{BB962C8B-B14F-4D97-AF65-F5344CB8AC3E}">
        <p14:creationId xmlns:p14="http://schemas.microsoft.com/office/powerpoint/2010/main" val="4009477847"/>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hyperlink" Target="https://ec.europa.eu/youth/gallery/what-youth-work-today_en" TargetMode="Externa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hyperlink" Target="http://dera.ioe.ac.uk/19353/1/140221-national-youth-work-strategy-en.pdf" TargetMode="External"/><Relationship Id="rId2" Type="http://schemas.openxmlformats.org/officeDocument/2006/relationships/hyperlink" Target="https://pjp-eu.coe.int/documents/1017981/3084952/Davies.pdf/1d30eca5-3d68-427c-a87d-f8de81d43966" TargetMode="External"/><Relationship Id="rId1" Type="http://schemas.openxmlformats.org/officeDocument/2006/relationships/slideLayout" Target="../slideLayouts/slideLayout2.xml"/><Relationship Id="rId5" Type="http://schemas.openxmlformats.org/officeDocument/2006/relationships/hyperlink" Target="http://www.cwvys.org.uk/wp-content/uploads/2014/06/Youth-Work-in-Wales-Principles-and-Purposes-March-2014.pdf" TargetMode="External"/><Relationship Id="rId4" Type="http://schemas.openxmlformats.org/officeDocument/2006/relationships/hyperlink" Target="http://www.nya.org.uk/wp-content/uploads/2014/06/National-Occupation-Standards-for-Youth-Work.pdf" TargetMode="Externa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2" Type="http://schemas.openxmlformats.org/officeDocument/2006/relationships/hyperlink" Target="https://marjonuni.hosted.panopto.com/Panopto/Pages/Viewer.aspx?id=46389ca3-ebb6-4a5a-9ced-a91500ea5264" TargetMode="Externa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smtClean="0"/>
              <a:t>Youth Work</a:t>
            </a:r>
            <a:endParaRPr lang="en-GB" dirty="0"/>
          </a:p>
        </p:txBody>
      </p:sp>
      <p:sp>
        <p:nvSpPr>
          <p:cNvPr id="3" name="Subtitle 2"/>
          <p:cNvSpPr>
            <a:spLocks noGrp="1"/>
          </p:cNvSpPr>
          <p:nvPr>
            <p:ph type="subTitle" idx="1"/>
          </p:nvPr>
        </p:nvSpPr>
        <p:spPr/>
        <p:txBody>
          <a:bodyPr/>
          <a:lstStyle/>
          <a:p>
            <a:r>
              <a:rPr lang="en-GB" dirty="0" smtClean="0"/>
              <a:t>The definition, purpose and description of Youth Work remain </a:t>
            </a:r>
            <a:r>
              <a:rPr lang="en-GB" i="1" dirty="0" smtClean="0"/>
              <a:t>contested</a:t>
            </a:r>
            <a:r>
              <a:rPr lang="en-GB" dirty="0" smtClean="0"/>
              <a:t> </a:t>
            </a:r>
            <a:endParaRPr lang="en-GB" dirty="0"/>
          </a:p>
        </p:txBody>
      </p:sp>
    </p:spTree>
    <p:extLst>
      <p:ext uri="{BB962C8B-B14F-4D97-AF65-F5344CB8AC3E}">
        <p14:creationId xmlns:p14="http://schemas.microsoft.com/office/powerpoint/2010/main" val="6388180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MA Youth and Community Work</a:t>
            </a:r>
            <a:endParaRPr lang="en-GB" dirty="0"/>
          </a:p>
        </p:txBody>
      </p:sp>
      <p:sp>
        <p:nvSpPr>
          <p:cNvPr id="3" name="Content Placeholder 2"/>
          <p:cNvSpPr>
            <a:spLocks noGrp="1"/>
          </p:cNvSpPr>
          <p:nvPr>
            <p:ph idx="1"/>
          </p:nvPr>
        </p:nvSpPr>
        <p:spPr/>
        <p:txBody>
          <a:bodyPr/>
          <a:lstStyle/>
          <a:p>
            <a:endParaRPr lang="en-GB" dirty="0" smtClean="0"/>
          </a:p>
          <a:p>
            <a:r>
              <a:rPr lang="en-GB" dirty="0" smtClean="0"/>
              <a:t>Why have you chosen Youth and Community Work?</a:t>
            </a:r>
          </a:p>
          <a:p>
            <a:endParaRPr lang="en-GB" dirty="0"/>
          </a:p>
          <a:p>
            <a:r>
              <a:rPr lang="en-GB" dirty="0" smtClean="0"/>
              <a:t>Good youth work can be seen as having some of the same contradictory qualities as great jazz.  It is well prepared and highly disciplined, yet improvised.  And, while responding to sensitivity to the signals and prompts of others, it continues to express the worker’s own intentions, insights, ideas, feelings – and flair (Davies,  in </a:t>
            </a:r>
            <a:r>
              <a:rPr lang="en-GB" dirty="0" err="1" smtClean="0"/>
              <a:t>Batsleer</a:t>
            </a:r>
            <a:r>
              <a:rPr lang="en-GB" dirty="0" smtClean="0"/>
              <a:t> and Davies, 2010, p. 6)</a:t>
            </a:r>
            <a:endParaRPr lang="en-GB" dirty="0"/>
          </a:p>
        </p:txBody>
      </p:sp>
    </p:spTree>
    <p:extLst>
      <p:ext uri="{BB962C8B-B14F-4D97-AF65-F5344CB8AC3E}">
        <p14:creationId xmlns:p14="http://schemas.microsoft.com/office/powerpoint/2010/main" val="152473731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European Context</a:t>
            </a:r>
            <a:endParaRPr lang="en-GB" dirty="0"/>
          </a:p>
        </p:txBody>
      </p:sp>
      <p:sp>
        <p:nvSpPr>
          <p:cNvPr id="3" name="Content Placeholder 2"/>
          <p:cNvSpPr>
            <a:spLocks noGrp="1"/>
          </p:cNvSpPr>
          <p:nvPr>
            <p:ph idx="1"/>
          </p:nvPr>
        </p:nvSpPr>
        <p:spPr/>
        <p:txBody>
          <a:bodyPr/>
          <a:lstStyle/>
          <a:p>
            <a:r>
              <a:rPr lang="en-GB" dirty="0" smtClean="0"/>
              <a:t>Youth work exists across the World, Europe has been at the forefront of the development of youth work practice and theory.  The following link provides an overview of youth work from a European perspective:</a:t>
            </a:r>
          </a:p>
          <a:p>
            <a:endParaRPr lang="en-GB" dirty="0"/>
          </a:p>
          <a:p>
            <a:r>
              <a:rPr lang="en-GB" dirty="0">
                <a:hlinkClick r:id="rId2"/>
              </a:rPr>
              <a:t>https://ec.europa.eu/youth/gallery/what-youth-work-today_en</a:t>
            </a:r>
            <a:endParaRPr lang="en-GB" dirty="0"/>
          </a:p>
        </p:txBody>
      </p:sp>
    </p:spTree>
    <p:extLst>
      <p:ext uri="{BB962C8B-B14F-4D97-AF65-F5344CB8AC3E}">
        <p14:creationId xmlns:p14="http://schemas.microsoft.com/office/powerpoint/2010/main" val="216196924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Youth Work - what is it?</a:t>
            </a:r>
            <a:endParaRPr lang="en-GB" dirty="0"/>
          </a:p>
        </p:txBody>
      </p:sp>
      <p:sp>
        <p:nvSpPr>
          <p:cNvPr id="3" name="Content Placeholder 2"/>
          <p:cNvSpPr>
            <a:spLocks noGrp="1"/>
          </p:cNvSpPr>
          <p:nvPr>
            <p:ph idx="1"/>
          </p:nvPr>
        </p:nvSpPr>
        <p:spPr>
          <a:xfrm>
            <a:off x="838200" y="1554480"/>
            <a:ext cx="10515600" cy="5042263"/>
          </a:xfrm>
        </p:spPr>
        <p:txBody>
          <a:bodyPr>
            <a:normAutofit lnSpcReduction="10000"/>
          </a:bodyPr>
          <a:lstStyle/>
          <a:p>
            <a:r>
              <a:rPr lang="en-GB" dirty="0" smtClean="0"/>
              <a:t>Bernard Davies </a:t>
            </a:r>
            <a:r>
              <a:rPr lang="en-GB" dirty="0" smtClean="0">
                <a:hlinkClick r:id="rId2"/>
              </a:rPr>
              <a:t>https://pjp-eu.coe.int/documents/1017981/3084952/Davies.pdf/1d30eca5-3d68-427c-a87d-f8de81d43966</a:t>
            </a:r>
            <a:r>
              <a:rPr lang="en-GB" dirty="0" smtClean="0"/>
              <a:t> </a:t>
            </a:r>
          </a:p>
          <a:p>
            <a:r>
              <a:rPr lang="en-GB" dirty="0" smtClean="0"/>
              <a:t>National </a:t>
            </a:r>
            <a:r>
              <a:rPr lang="en-GB" dirty="0" smtClean="0"/>
              <a:t>Youth Work Strategy for Wales </a:t>
            </a:r>
            <a:r>
              <a:rPr lang="en-GB" dirty="0" smtClean="0">
                <a:hlinkClick r:id="rId3"/>
              </a:rPr>
              <a:t>http://dera.ioe.ac.uk/19353/1/140221-national-youth-work-strategy-en.pdf</a:t>
            </a:r>
            <a:r>
              <a:rPr lang="en-GB" dirty="0" smtClean="0"/>
              <a:t> </a:t>
            </a:r>
          </a:p>
          <a:p>
            <a:r>
              <a:rPr lang="en-GB" dirty="0" smtClean="0"/>
              <a:t>National Occupational Standards for Youth Work </a:t>
            </a:r>
            <a:r>
              <a:rPr lang="en-GB" dirty="0" smtClean="0">
                <a:hlinkClick r:id="rId4"/>
              </a:rPr>
              <a:t>http://www.nya.org.uk/wp-content/uploads/2014/06/National-Occupation-Standards-for-Youth-Work.pdf</a:t>
            </a:r>
            <a:r>
              <a:rPr lang="en-GB" dirty="0" smtClean="0"/>
              <a:t> </a:t>
            </a:r>
          </a:p>
          <a:p>
            <a:r>
              <a:rPr lang="en-GB" dirty="0" smtClean="0"/>
              <a:t>Youth Work Principles and Purposes </a:t>
            </a:r>
            <a:r>
              <a:rPr lang="en-GB" dirty="0" smtClean="0">
                <a:hlinkClick r:id="rId5"/>
              </a:rPr>
              <a:t>http://www.cwvys.org.uk/wp-content/uploads/2014/06/Youth-Work-in-Wales-Principles-and-Purposes-March-2014.pdf</a:t>
            </a:r>
            <a:r>
              <a:rPr lang="en-GB" dirty="0" smtClean="0"/>
              <a:t> </a:t>
            </a:r>
            <a:endParaRPr lang="en-GB" dirty="0"/>
          </a:p>
        </p:txBody>
      </p:sp>
    </p:spTree>
    <p:extLst>
      <p:ext uri="{BB962C8B-B14F-4D97-AF65-F5344CB8AC3E}">
        <p14:creationId xmlns:p14="http://schemas.microsoft.com/office/powerpoint/2010/main" val="235812048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Agreement in Wales</a:t>
            </a:r>
            <a:endParaRPr lang="en-GB" dirty="0"/>
          </a:p>
        </p:txBody>
      </p:sp>
      <p:sp>
        <p:nvSpPr>
          <p:cNvPr id="3" name="Content Placeholder 2"/>
          <p:cNvSpPr>
            <a:spLocks noGrp="1"/>
          </p:cNvSpPr>
          <p:nvPr>
            <p:ph idx="1"/>
          </p:nvPr>
        </p:nvSpPr>
        <p:spPr>
          <a:xfrm>
            <a:off x="838200" y="1554480"/>
            <a:ext cx="10515600" cy="4924697"/>
          </a:xfrm>
        </p:spPr>
        <p:txBody>
          <a:bodyPr>
            <a:normAutofit fontScale="77500" lnSpcReduction="20000"/>
          </a:bodyPr>
          <a:lstStyle/>
          <a:p>
            <a:r>
              <a:rPr lang="en-GB" dirty="0" smtClean="0"/>
              <a:t>Youth work in Wales is based primarily on a voluntary relationship between young people and youth workers. </a:t>
            </a:r>
          </a:p>
          <a:p>
            <a:r>
              <a:rPr lang="en-GB" dirty="0" smtClean="0"/>
              <a:t>The Youth Service is a universal entitlement, open to all young people within the specified age range 11-25. </a:t>
            </a:r>
          </a:p>
          <a:p>
            <a:r>
              <a:rPr lang="en-GB" dirty="0" smtClean="0"/>
              <a:t>Youth work respects the views and opinions of young people through their participation in the design, creation and establishment of services and provision which meet their needs and aspirations. Such provision is determined as a result of the participation of young people taking into account their requirements, desires, interests and aspirations. </a:t>
            </a:r>
          </a:p>
          <a:p>
            <a:r>
              <a:rPr lang="en-GB" dirty="0" smtClean="0"/>
              <a:t>Youth work provides or facilitates: places and relationships within which young people can enjoy themselves, feel secure, supported and valued, learn to take greater control of their lives, and recognise and resist the damaging influences which may affect them; non-formal, informal and structured educational opportunities and experiences which challenge both the institutions and young people themselves to enhance their personal, social and political development; access to relevant advice, information, support and guidance. </a:t>
            </a:r>
          </a:p>
          <a:p>
            <a:r>
              <a:rPr lang="en-GB" dirty="0" smtClean="0"/>
              <a:t>Good youth work provides all young people with opportunities, can support them through significant developments in their lives, assists them to understand their rights and encourages them to develop knowledge and skills.</a:t>
            </a:r>
          </a:p>
          <a:p>
            <a:pPr marL="0" indent="0">
              <a:buNone/>
            </a:pPr>
            <a:endParaRPr lang="en-GB" dirty="0"/>
          </a:p>
        </p:txBody>
      </p:sp>
    </p:spTree>
    <p:extLst>
      <p:ext uri="{BB962C8B-B14F-4D97-AF65-F5344CB8AC3E}">
        <p14:creationId xmlns:p14="http://schemas.microsoft.com/office/powerpoint/2010/main" val="416995039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198869"/>
            <a:ext cx="10515600" cy="1325563"/>
          </a:xfrm>
        </p:spPr>
        <p:txBody>
          <a:bodyPr/>
          <a:lstStyle/>
          <a:p>
            <a:r>
              <a:rPr lang="en-GB" dirty="0" smtClean="0"/>
              <a:t>2019 Principles of Youth Work in Wales</a:t>
            </a:r>
            <a:endParaRPr lang="en-GB" dirty="0"/>
          </a:p>
        </p:txBody>
      </p:sp>
      <p:sp>
        <p:nvSpPr>
          <p:cNvPr id="3" name="Content Placeholder 2"/>
          <p:cNvSpPr>
            <a:spLocks noGrp="1"/>
          </p:cNvSpPr>
          <p:nvPr>
            <p:ph idx="1"/>
          </p:nvPr>
        </p:nvSpPr>
        <p:spPr>
          <a:xfrm>
            <a:off x="838200" y="1309256"/>
            <a:ext cx="10515600" cy="5153890"/>
          </a:xfrm>
        </p:spPr>
        <p:txBody>
          <a:bodyPr>
            <a:normAutofit fontScale="92500"/>
          </a:bodyPr>
          <a:lstStyle/>
          <a:p>
            <a:r>
              <a:rPr lang="en-GB" dirty="0"/>
              <a:t>The principles of youth work in Wales Youth work in Wales is based on the voluntary engagement of young people as empowered partners. It starts at whatever point young people are in their lives, recognises and seeks to develop and realise their potential, and is committed to equality and inclusion. Youth work operates in a rights-based way, while also helping young people to address responsibilities and requirements placed upon them. Seizing on unplanned opportunities, while also planning opportunities that lie outside formal systems of education, youth work facilitates learning, including towards accreditation or recognition where appropriate. At its core, youth work provides safe environments and supports the development and well-being of young people. Youth work recognises the importance and value of language and culture, particularly that of Wales and the need to promote the use of the Welsh </a:t>
            </a:r>
            <a:r>
              <a:rPr lang="en-GB" dirty="0" smtClean="0"/>
              <a:t>language</a:t>
            </a:r>
            <a:r>
              <a:rPr lang="en-GB" dirty="0"/>
              <a:t> </a:t>
            </a:r>
            <a:r>
              <a:rPr lang="en-GB" dirty="0" smtClean="0"/>
              <a:t>(Welsh Government, 2019, p. 5).</a:t>
            </a:r>
            <a:endParaRPr lang="en-GB" dirty="0"/>
          </a:p>
        </p:txBody>
      </p:sp>
    </p:spTree>
    <p:extLst>
      <p:ext uri="{BB962C8B-B14F-4D97-AF65-F5344CB8AC3E}">
        <p14:creationId xmlns:p14="http://schemas.microsoft.com/office/powerpoint/2010/main" val="15753195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Purpose of Youth Work in Wales</a:t>
            </a:r>
            <a:endParaRPr lang="en-GB" dirty="0"/>
          </a:p>
        </p:txBody>
      </p:sp>
      <p:sp>
        <p:nvSpPr>
          <p:cNvPr id="3" name="Content Placeholder 2"/>
          <p:cNvSpPr>
            <a:spLocks noGrp="1"/>
          </p:cNvSpPr>
          <p:nvPr>
            <p:ph idx="1"/>
          </p:nvPr>
        </p:nvSpPr>
        <p:spPr/>
        <p:txBody>
          <a:bodyPr>
            <a:normAutofit lnSpcReduction="10000"/>
          </a:bodyPr>
          <a:lstStyle/>
          <a:p>
            <a:pPr marL="0" indent="0">
              <a:buNone/>
            </a:pPr>
            <a:r>
              <a:rPr lang="en-GB" dirty="0"/>
              <a:t>Youth work in Wales promotes and actively encourages opportunities for all young people in order that they may fulfil their potential as empowered individuals and as members of groups and communities, thereby improving their life chances. It supports them through significant changes in their lives and encourages them to gain and develop knowledge, understanding, attitudes and values, and to make constructive use of their skills, resources and time. In doing so it promotes opportunities and access for all young people whatever their race, gender, sexual identity, language, religion, disability, age, background or personal circumstances. A key role for youth work is to challenge oppression and inequality, while supporting and enabling young people to keep themselves safe.</a:t>
            </a:r>
          </a:p>
        </p:txBody>
      </p:sp>
    </p:spTree>
    <p:extLst>
      <p:ext uri="{BB962C8B-B14F-4D97-AF65-F5344CB8AC3E}">
        <p14:creationId xmlns:p14="http://schemas.microsoft.com/office/powerpoint/2010/main" val="422650010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GB" dirty="0" smtClean="0"/>
              <a:t>The Five Pillars of Youth Work</a:t>
            </a:r>
            <a:endParaRPr lang="en-GB" dirty="0"/>
          </a:p>
        </p:txBody>
      </p:sp>
      <p:sp>
        <p:nvSpPr>
          <p:cNvPr id="6" name="Content Placeholder 5"/>
          <p:cNvSpPr>
            <a:spLocks noGrp="1"/>
          </p:cNvSpPr>
          <p:nvPr>
            <p:ph sz="half" idx="2"/>
          </p:nvPr>
        </p:nvSpPr>
        <p:spPr/>
        <p:txBody>
          <a:bodyPr>
            <a:normAutofit/>
          </a:bodyPr>
          <a:lstStyle/>
          <a:p>
            <a:r>
              <a:rPr lang="en-GB" sz="4000" dirty="0" smtClean="0"/>
              <a:t>Educative</a:t>
            </a:r>
          </a:p>
          <a:p>
            <a:r>
              <a:rPr lang="en-GB" sz="4000" dirty="0" smtClean="0"/>
              <a:t>Participative</a:t>
            </a:r>
          </a:p>
          <a:p>
            <a:r>
              <a:rPr lang="en-GB" sz="4000" dirty="0" smtClean="0"/>
              <a:t>Expressive</a:t>
            </a:r>
          </a:p>
          <a:p>
            <a:r>
              <a:rPr lang="en-GB" sz="4000" dirty="0" smtClean="0"/>
              <a:t>Inclusive</a:t>
            </a:r>
          </a:p>
          <a:p>
            <a:r>
              <a:rPr lang="en-GB" sz="4000" dirty="0" smtClean="0"/>
              <a:t>Empowering</a:t>
            </a:r>
            <a:endParaRPr lang="en-GB" sz="4000" dirty="0"/>
          </a:p>
        </p:txBody>
      </p:sp>
      <p:pic>
        <p:nvPicPr>
          <p:cNvPr id="8" name="Content Placeholder 7"/>
          <p:cNvPicPr>
            <a:picLocks noGrp="1" noChangeAspect="1"/>
          </p:cNvPicPr>
          <p:nvPr>
            <p:ph sz="half" idx="1"/>
          </p:nvPr>
        </p:nvPicPr>
        <p:blipFill>
          <a:blip r:embed="rId2"/>
          <a:stretch>
            <a:fillRect/>
          </a:stretch>
        </p:blipFill>
        <p:spPr>
          <a:xfrm>
            <a:off x="838200" y="2455817"/>
            <a:ext cx="4774092" cy="3379413"/>
          </a:xfrm>
          <a:prstGeom prst="rect">
            <a:avLst/>
          </a:prstGeom>
        </p:spPr>
      </p:pic>
    </p:spTree>
    <p:extLst>
      <p:ext uri="{BB962C8B-B14F-4D97-AF65-F5344CB8AC3E}">
        <p14:creationId xmlns:p14="http://schemas.microsoft.com/office/powerpoint/2010/main" val="427576645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Youth Work – Where next?</a:t>
            </a:r>
            <a:endParaRPr lang="en-GB" dirty="0"/>
          </a:p>
        </p:txBody>
      </p:sp>
      <p:sp>
        <p:nvSpPr>
          <p:cNvPr id="3" name="Content Placeholder 2"/>
          <p:cNvSpPr>
            <a:spLocks noGrp="1"/>
          </p:cNvSpPr>
          <p:nvPr>
            <p:ph idx="1"/>
          </p:nvPr>
        </p:nvSpPr>
        <p:spPr/>
        <p:txBody>
          <a:bodyPr/>
          <a:lstStyle/>
          <a:p>
            <a:endParaRPr lang="en-GB" dirty="0" smtClean="0"/>
          </a:p>
          <a:p>
            <a:r>
              <a:rPr lang="en-GB" dirty="0" smtClean="0"/>
              <a:t>Susan Cooper on the impact of youth work in England </a:t>
            </a:r>
            <a:r>
              <a:rPr lang="en-GB" dirty="0" smtClean="0">
                <a:hlinkClick r:id="rId2"/>
              </a:rPr>
              <a:t>https://marjonuni.hosted.panopto.com/Panopto/Pages/Viewer.aspx?id=46389ca3-ebb6-4a5a-9ced-a91500ea5264</a:t>
            </a:r>
            <a:r>
              <a:rPr lang="en-GB" dirty="0" smtClean="0"/>
              <a:t> </a:t>
            </a:r>
            <a:endParaRPr lang="en-GB" dirty="0"/>
          </a:p>
          <a:p>
            <a:endParaRPr lang="en-GB" dirty="0" smtClean="0"/>
          </a:p>
          <a:p>
            <a:r>
              <a:rPr lang="en-GB" dirty="0" smtClean="0"/>
              <a:t>Where should Youth Work position itself for the future?  What of a primary and secondary purpose to the work?  Is youth work about social liberation or social control and social care?</a:t>
            </a:r>
          </a:p>
        </p:txBody>
      </p:sp>
    </p:spTree>
    <p:extLst>
      <p:ext uri="{BB962C8B-B14F-4D97-AF65-F5344CB8AC3E}">
        <p14:creationId xmlns:p14="http://schemas.microsoft.com/office/powerpoint/2010/main" val="46633669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Where next for youth work?</a:t>
            </a:r>
            <a:endParaRPr lang="en-GB" dirty="0"/>
          </a:p>
        </p:txBody>
      </p:sp>
      <p:sp>
        <p:nvSpPr>
          <p:cNvPr id="3" name="Content Placeholder 2"/>
          <p:cNvSpPr>
            <a:spLocks noGrp="1"/>
          </p:cNvSpPr>
          <p:nvPr>
            <p:ph idx="1"/>
          </p:nvPr>
        </p:nvSpPr>
        <p:spPr/>
        <p:txBody>
          <a:bodyPr/>
          <a:lstStyle/>
          <a:p>
            <a:r>
              <a:rPr lang="en-GB" dirty="0" smtClean="0"/>
              <a:t>What are the current issues for young people in </a:t>
            </a:r>
            <a:r>
              <a:rPr lang="en-GB" dirty="0" smtClean="0"/>
              <a:t>Wales?</a:t>
            </a:r>
            <a:endParaRPr lang="en-GB" dirty="0" smtClean="0"/>
          </a:p>
          <a:p>
            <a:endParaRPr lang="en-GB" dirty="0"/>
          </a:p>
          <a:p>
            <a:r>
              <a:rPr lang="en-GB" dirty="0" smtClean="0"/>
              <a:t>What do you imagine as the issues for young people over the next five years?</a:t>
            </a:r>
          </a:p>
          <a:p>
            <a:endParaRPr lang="en-GB" dirty="0"/>
          </a:p>
          <a:p>
            <a:r>
              <a:rPr lang="en-GB" dirty="0" smtClean="0"/>
              <a:t>What are the issues for young people over the next 20 years? </a:t>
            </a:r>
            <a:endParaRPr lang="en-GB" dirty="0"/>
          </a:p>
        </p:txBody>
      </p:sp>
    </p:spTree>
    <p:extLst>
      <p:ext uri="{BB962C8B-B14F-4D97-AF65-F5344CB8AC3E}">
        <p14:creationId xmlns:p14="http://schemas.microsoft.com/office/powerpoint/2010/main" val="396639639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Social Response</a:t>
            </a:r>
            <a:endParaRPr lang="en-GB" dirty="0"/>
          </a:p>
        </p:txBody>
      </p:sp>
      <p:sp>
        <p:nvSpPr>
          <p:cNvPr id="3" name="Content Placeholder 2"/>
          <p:cNvSpPr>
            <a:spLocks noGrp="1"/>
          </p:cNvSpPr>
          <p:nvPr>
            <p:ph idx="1"/>
          </p:nvPr>
        </p:nvSpPr>
        <p:spPr/>
        <p:txBody>
          <a:bodyPr/>
          <a:lstStyle/>
          <a:p>
            <a:r>
              <a:rPr lang="en-GB" dirty="0" smtClean="0"/>
              <a:t>How can society respond?</a:t>
            </a:r>
          </a:p>
          <a:p>
            <a:endParaRPr lang="en-GB" dirty="0"/>
          </a:p>
          <a:p>
            <a:r>
              <a:rPr lang="en-GB" dirty="0" smtClean="0"/>
              <a:t>How can the Youth Service respond?</a:t>
            </a:r>
          </a:p>
          <a:p>
            <a:endParaRPr lang="en-GB" dirty="0"/>
          </a:p>
          <a:p>
            <a:r>
              <a:rPr lang="en-GB" dirty="0" smtClean="0"/>
              <a:t>How can Youth Work respond?</a:t>
            </a:r>
          </a:p>
          <a:p>
            <a:endParaRPr lang="en-GB" dirty="0"/>
          </a:p>
          <a:p>
            <a:r>
              <a:rPr lang="en-GB" dirty="0" smtClean="0"/>
              <a:t>How can you respond?</a:t>
            </a:r>
            <a:endParaRPr lang="en-GB" dirty="0"/>
          </a:p>
        </p:txBody>
      </p:sp>
    </p:spTree>
    <p:extLst>
      <p:ext uri="{BB962C8B-B14F-4D97-AF65-F5344CB8AC3E}">
        <p14:creationId xmlns:p14="http://schemas.microsoft.com/office/powerpoint/2010/main" val="72900685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Reference List</a:t>
            </a:r>
            <a:endParaRPr lang="en-GB" dirty="0"/>
          </a:p>
        </p:txBody>
      </p:sp>
      <p:sp>
        <p:nvSpPr>
          <p:cNvPr id="3" name="Content Placeholder 2"/>
          <p:cNvSpPr>
            <a:spLocks noGrp="1"/>
          </p:cNvSpPr>
          <p:nvPr>
            <p:ph idx="1"/>
          </p:nvPr>
        </p:nvSpPr>
        <p:spPr/>
        <p:txBody>
          <a:bodyPr/>
          <a:lstStyle/>
          <a:p>
            <a:pPr marL="0" indent="0">
              <a:buNone/>
            </a:pPr>
            <a:r>
              <a:rPr lang="en-GB" dirty="0" err="1" smtClean="0"/>
              <a:t>Batsleer</a:t>
            </a:r>
            <a:r>
              <a:rPr lang="en-GB" dirty="0" smtClean="0"/>
              <a:t>, J., and Davies, B. (2010) </a:t>
            </a:r>
            <a:r>
              <a:rPr lang="en-GB" i="1" dirty="0" smtClean="0"/>
              <a:t>What is Youth Work?</a:t>
            </a:r>
            <a:r>
              <a:rPr lang="en-GB" dirty="0" smtClean="0"/>
              <a:t> Exeter, Learning Matters.</a:t>
            </a:r>
          </a:p>
          <a:p>
            <a:pPr marL="0" indent="0">
              <a:buNone/>
            </a:pPr>
            <a:r>
              <a:rPr lang="en-GB" dirty="0" smtClean="0"/>
              <a:t>Welsh Government (2019) </a:t>
            </a:r>
            <a:r>
              <a:rPr lang="en-GB" i="1" dirty="0" smtClean="0"/>
              <a:t>Youth Work Strategy for Wales. </a:t>
            </a:r>
            <a:r>
              <a:rPr lang="en-GB" dirty="0" smtClean="0"/>
              <a:t>Cardiff, Welsh Government.</a:t>
            </a:r>
            <a:endParaRPr lang="en-GB" dirty="0"/>
          </a:p>
        </p:txBody>
      </p:sp>
    </p:spTree>
    <p:extLst>
      <p:ext uri="{BB962C8B-B14F-4D97-AF65-F5344CB8AC3E}">
        <p14:creationId xmlns:p14="http://schemas.microsoft.com/office/powerpoint/2010/main" val="2324563463"/>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201</TotalTime>
  <Words>858</Words>
  <Application>Microsoft Office PowerPoint</Application>
  <PresentationFormat>Widescreen</PresentationFormat>
  <Paragraphs>54</Paragraphs>
  <Slides>12</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12</vt:i4>
      </vt:variant>
    </vt:vector>
  </HeadingPairs>
  <TitlesOfParts>
    <vt:vector size="16" baseType="lpstr">
      <vt:lpstr>Arial</vt:lpstr>
      <vt:lpstr>Calibri</vt:lpstr>
      <vt:lpstr>Calibri Light</vt:lpstr>
      <vt:lpstr>Office Theme</vt:lpstr>
      <vt:lpstr>Youth Work</vt:lpstr>
      <vt:lpstr>MA Youth and Community Work</vt:lpstr>
      <vt:lpstr>European Context</vt:lpstr>
      <vt:lpstr>Youth Work - what is it?</vt:lpstr>
      <vt:lpstr>Agreement in Wales</vt:lpstr>
      <vt:lpstr>2019 Principles of Youth Work in Wales</vt:lpstr>
      <vt:lpstr>Purpose of Youth Work in Wales</vt:lpstr>
      <vt:lpstr>The Five Pillars of Youth Work</vt:lpstr>
      <vt:lpstr>Youth Work – Where next?</vt:lpstr>
      <vt:lpstr>Where next for youth work?</vt:lpstr>
      <vt:lpstr>Social Response</vt:lpstr>
      <vt:lpstr>Reference List</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Darrel Williams</dc:creator>
  <cp:lastModifiedBy>Darrel Williams</cp:lastModifiedBy>
  <cp:revision>10</cp:revision>
  <dcterms:created xsi:type="dcterms:W3CDTF">2018-10-15T14:13:48Z</dcterms:created>
  <dcterms:modified xsi:type="dcterms:W3CDTF">2019-10-04T10:27:35Z</dcterms:modified>
</cp:coreProperties>
</file>