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6"/>
  </p:notesMasterIdLst>
  <p:sldIdLst>
    <p:sldId id="257" r:id="rId2"/>
    <p:sldId id="256" r:id="rId3"/>
    <p:sldId id="261" r:id="rId4"/>
    <p:sldId id="259"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6BC4E66-D311-4169-8C96-3B429FCFDC82}" v="1" dt="2026-03-09T02:04:02.545"/>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75" d="100"/>
          <a:sy n="75" d="100"/>
        </p:scale>
        <p:origin x="974" y="12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alma Begum" userId="40fe7fe6a2e5dc37" providerId="LiveId" clId="{2F3166BE-A84C-4C7E-B352-D3EAE458CF52}"/>
    <pc:docChg chg="custSel modSld">
      <pc:chgData name="Salma Begum" userId="40fe7fe6a2e5dc37" providerId="LiveId" clId="{2F3166BE-A84C-4C7E-B352-D3EAE458CF52}" dt="2026-03-09T02:09:27.480" v="6" actId="20577"/>
      <pc:docMkLst>
        <pc:docMk/>
      </pc:docMkLst>
      <pc:sldChg chg="addSp delSp modSp mod">
        <pc:chgData name="Salma Begum" userId="40fe7fe6a2e5dc37" providerId="LiveId" clId="{2F3166BE-A84C-4C7E-B352-D3EAE458CF52}" dt="2026-03-09T02:04:11.254" v="2" actId="478"/>
        <pc:sldMkLst>
          <pc:docMk/>
          <pc:sldMk cId="1479464186" sldId="257"/>
        </pc:sldMkLst>
        <pc:graphicFrameChg chg="add del mod">
          <ac:chgData name="Salma Begum" userId="40fe7fe6a2e5dc37" providerId="LiveId" clId="{2F3166BE-A84C-4C7E-B352-D3EAE458CF52}" dt="2026-03-09T02:04:11.254" v="2" actId="478"/>
          <ac:graphicFrameMkLst>
            <pc:docMk/>
            <pc:sldMk cId="1479464186" sldId="257"/>
            <ac:graphicFrameMk id="2" creationId="{8BFBC250-67A7-71EF-7A69-3D0C5871988E}"/>
          </ac:graphicFrameMkLst>
        </pc:graphicFrameChg>
      </pc:sldChg>
      <pc:sldChg chg="modSp mod">
        <pc:chgData name="Salma Begum" userId="40fe7fe6a2e5dc37" providerId="LiveId" clId="{2F3166BE-A84C-4C7E-B352-D3EAE458CF52}" dt="2026-03-09T02:09:27.480" v="6" actId="20577"/>
        <pc:sldMkLst>
          <pc:docMk/>
          <pc:sldMk cId="894577855" sldId="261"/>
        </pc:sldMkLst>
        <pc:graphicFrameChg chg="modGraphic">
          <ac:chgData name="Salma Begum" userId="40fe7fe6a2e5dc37" providerId="LiveId" clId="{2F3166BE-A84C-4C7E-B352-D3EAE458CF52}" dt="2026-03-09T02:09:27.480" v="6" actId="20577"/>
          <ac:graphicFrameMkLst>
            <pc:docMk/>
            <pc:sldMk cId="894577855" sldId="261"/>
            <ac:graphicFrameMk id="7" creationId="{B8C1CB3F-4845-01DA-9EC7-50063400C03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3_2" csCatId="accent3" phldr="1"/>
      <dgm:spPr/>
      <dgm:t>
        <a:bodyPr/>
        <a:lstStyle/>
        <a:p>
          <a:endParaRPr lang="en-GB"/>
        </a:p>
      </dgm:t>
    </dgm:pt>
    <dgm:pt modelId="{F2B29178-D367-430C-9193-35A1504AAA28}">
      <dgm:prSet phldrT="[Text]" custT="1"/>
      <dgm:spPr/>
      <dgm:t>
        <a:bodyPr/>
        <a:lstStyle/>
        <a:p>
          <a:pPr>
            <a:buNone/>
          </a:pPr>
          <a:r>
            <a:rPr lang="en-GB" sz="800" b="1" dirty="0"/>
            <a:t>Historical Treatment</a:t>
          </a:r>
        </a:p>
        <a:p>
          <a:pPr>
            <a:buNone/>
          </a:pPr>
          <a:r>
            <a:rPr lang="en-US" sz="800" dirty="0"/>
            <a:t>During the nineteenth and early twentieth centuries, individuals with schizophrenia were often placed in </a:t>
          </a:r>
          <a:r>
            <a:rPr lang="en-US" sz="800" b="1" dirty="0"/>
            <a:t>psychiatric asylums</a:t>
          </a:r>
          <a:r>
            <a:rPr lang="en-US" sz="800" dirty="0"/>
            <a:t>.</a:t>
          </a:r>
        </a:p>
        <a:p>
          <a:pPr>
            <a:buNone/>
          </a:pPr>
          <a:r>
            <a:rPr lang="en-GB" sz="800" dirty="0"/>
            <a:t>Common treatments included:</a:t>
          </a:r>
        </a:p>
        <a:p>
          <a:pPr>
            <a:buNone/>
          </a:pPr>
          <a:r>
            <a:rPr lang="en-GB" sz="800" dirty="0"/>
            <a:t>• electroconvulsive therapy (ECT)</a:t>
          </a:r>
          <a:br>
            <a:rPr lang="en-GB" sz="800" dirty="0"/>
          </a:br>
          <a:r>
            <a:rPr lang="en-GB" sz="800" dirty="0"/>
            <a:t>• insulin coma therapy</a:t>
          </a:r>
          <a:br>
            <a:rPr lang="en-GB" sz="800" dirty="0"/>
          </a:br>
          <a:r>
            <a:rPr lang="en-GB" sz="800" dirty="0"/>
            <a:t>• psychosurgery (lobotomy)</a:t>
          </a:r>
        </a:p>
        <a:p>
          <a:pPr>
            <a:buNone/>
          </a:pPr>
          <a:r>
            <a:rPr lang="en-US" sz="800" dirty="0"/>
            <a:t>These treatments reflected limited medical understanding and often raised ethical concerns (Shorter, 1997; Healy, 2015).</a:t>
          </a:r>
          <a:endParaRPr lang="en-GB" sz="800" dirty="0"/>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custT="1"/>
      <dgm:spPr/>
      <dgm:t>
        <a:bodyPr/>
        <a:lstStyle/>
        <a:p>
          <a:pPr>
            <a:buNone/>
          </a:pPr>
          <a:r>
            <a:rPr lang="en-GB" sz="800" b="1" dirty="0"/>
            <a:t>Deinstitutionalisation</a:t>
          </a:r>
        </a:p>
        <a:p>
          <a:pPr>
            <a:buNone/>
          </a:pPr>
          <a:r>
            <a:rPr lang="en-US" sz="800" dirty="0"/>
            <a:t>The development of </a:t>
          </a:r>
          <a:r>
            <a:rPr lang="en-US" sz="800" b="1" dirty="0"/>
            <a:t>antipsychotic medication in the 1950s</a:t>
          </a:r>
          <a:r>
            <a:rPr lang="en-US" sz="800" dirty="0"/>
            <a:t> transformed schizophrenia treatment.</a:t>
          </a:r>
        </a:p>
        <a:p>
          <a:pPr>
            <a:buNone/>
          </a:pPr>
          <a:r>
            <a:rPr lang="en-US" sz="800" dirty="0"/>
            <a:t>This led to </a:t>
          </a:r>
          <a:r>
            <a:rPr lang="en-US" sz="800" b="1" dirty="0" err="1"/>
            <a:t>deinstitutionalisation</a:t>
          </a:r>
          <a:r>
            <a:rPr lang="en-US" sz="800" dirty="0"/>
            <a:t>, where large psychiatric hospitals closed and community mental health services developed.</a:t>
          </a:r>
        </a:p>
        <a:p>
          <a:pPr>
            <a:buNone/>
          </a:pPr>
          <a:r>
            <a:rPr lang="en-GB" sz="800" dirty="0"/>
            <a:t>(Pilgrim, 2014)</a:t>
          </a:r>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custT="1"/>
      <dgm:spPr/>
      <dgm:t>
        <a:bodyPr/>
        <a:lstStyle/>
        <a:p>
          <a:pPr>
            <a:buNone/>
          </a:pPr>
          <a:r>
            <a:rPr lang="en-GB" sz="800" b="1" dirty="0"/>
            <a:t>Modern Treatment</a:t>
          </a:r>
        </a:p>
        <a:p>
          <a:pPr>
            <a:buNone/>
          </a:pPr>
          <a:r>
            <a:rPr lang="en-GB" sz="800" dirty="0"/>
            <a:t>Current treatment approaches include:</a:t>
          </a:r>
        </a:p>
        <a:p>
          <a:pPr>
            <a:buNone/>
          </a:pPr>
          <a:r>
            <a:rPr lang="en-US" sz="800" dirty="0"/>
            <a:t>• antipsychotic medication</a:t>
          </a:r>
          <a:br>
            <a:rPr lang="en-US" sz="800" dirty="0"/>
          </a:br>
          <a:r>
            <a:rPr lang="en-US" sz="800" dirty="0"/>
            <a:t>• cognitive </a:t>
          </a:r>
          <a:r>
            <a:rPr lang="en-US" sz="800" dirty="0" err="1"/>
            <a:t>behavioural</a:t>
          </a:r>
          <a:r>
            <a:rPr lang="en-US" sz="800" dirty="0"/>
            <a:t> therapy for psychosis (</a:t>
          </a:r>
          <a:r>
            <a:rPr lang="en-US" sz="800" dirty="0" err="1"/>
            <a:t>CBTp</a:t>
          </a:r>
          <a:r>
            <a:rPr lang="en-US" sz="800" dirty="0"/>
            <a:t>)</a:t>
          </a:r>
          <a:br>
            <a:rPr lang="en-US" sz="800" dirty="0"/>
          </a:br>
          <a:r>
            <a:rPr lang="en-US" sz="800" dirty="0"/>
            <a:t>• family support and social interventions</a:t>
          </a:r>
          <a:br>
            <a:rPr lang="en-US" sz="800" dirty="0"/>
          </a:br>
          <a:r>
            <a:rPr lang="en-US" sz="800" dirty="0"/>
            <a:t>• early intervention in psychosis services</a:t>
          </a:r>
        </a:p>
        <a:p>
          <a:pPr>
            <a:buNone/>
          </a:pPr>
          <a:r>
            <a:rPr lang="en-US" sz="800" dirty="0"/>
            <a:t>Early treatment significantly improves long-term outcomes (Dalton-Locke et al., 2021).</a:t>
          </a:r>
          <a:endParaRPr lang="en-GB" sz="800" dirty="0"/>
        </a:p>
      </dgm:t>
    </dgm:pt>
    <dgm:pt modelId="{2092909E-A455-4234-AB61-8ACFED3F5FAF}" type="sibTrans" cxnId="{0990A8C5-A77D-46B5-AE9A-FBFB79D76019}">
      <dgm:prSet/>
      <dgm:spPr/>
      <dgm:t>
        <a:bodyPr/>
        <a:lstStyle/>
        <a:p>
          <a:endParaRPr lang="en-GB"/>
        </a:p>
      </dgm:t>
    </dgm:pt>
    <dgm:pt modelId="{C8E2D712-A6A5-46B8-885E-F9710DAAC005}" type="parTrans" cxnId="{0990A8C5-A77D-46B5-AE9A-FBFB79D76019}">
      <dgm:prSet/>
      <dgm:spPr/>
      <dgm:t>
        <a:bodyPr/>
        <a:lstStyle/>
        <a:p>
          <a:endParaRPr lang="en-GB"/>
        </a:p>
      </dgm:t>
    </dgm:pt>
    <dgm:pt modelId="{6B82281A-A792-4D01-A63C-A7EF37BFF8EE}">
      <dgm:prSet phldrT="[Text]"/>
      <dgm:spPr/>
      <dgm:t>
        <a:bodyPr/>
        <a:lstStyle/>
        <a:p>
          <a:pPr>
            <a:buNone/>
          </a:pPr>
          <a:r>
            <a:rPr lang="en-GB" b="1" dirty="0"/>
            <a:t>Inequality</a:t>
          </a:r>
        </a:p>
        <a:p>
          <a:pPr>
            <a:buNone/>
          </a:pPr>
          <a:r>
            <a:rPr lang="en-US" dirty="0"/>
            <a:t>Research shows </a:t>
          </a:r>
          <a:r>
            <a:rPr lang="en-US" b="1" dirty="0"/>
            <a:t>ethnic inequalities in schizophrenia diagnosis and treatment</a:t>
          </a:r>
          <a:r>
            <a:rPr lang="en-US" dirty="0"/>
            <a:t>.</a:t>
          </a:r>
        </a:p>
        <a:p>
          <a:pPr>
            <a:buNone/>
          </a:pPr>
          <a:r>
            <a:rPr lang="en-US" dirty="0"/>
            <a:t>Black Caribbean and Black African individuals are more likely to be diagnosed with schizophrenia and detained under the Mental Health Act.</a:t>
          </a:r>
        </a:p>
        <a:p>
          <a:pPr>
            <a:buNone/>
          </a:pPr>
          <a:r>
            <a:rPr lang="en-US" dirty="0"/>
            <a:t>(</a:t>
          </a:r>
          <a:r>
            <a:rPr lang="en-US" dirty="0" err="1"/>
            <a:t>Bhui</a:t>
          </a:r>
          <a:r>
            <a:rPr lang="en-US" dirty="0"/>
            <a:t> et el.,2018; Morgan, Knowles and Hutchinson, 2014) </a:t>
          </a:r>
        </a:p>
        <a:p>
          <a:pPr>
            <a:buNone/>
          </a:pPr>
          <a:endParaRPr lang="en-GB" dirty="0"/>
        </a:p>
      </dgm:t>
    </dgm:pt>
    <dgm:pt modelId="{0B3641F0-4FBA-4850-9598-CA28F3EFD4EE}" type="sibTrans" cxnId="{275B2BB0-5A56-4126-89D3-4031A3A6F69C}">
      <dgm:prSet/>
      <dgm:spPr/>
      <dgm:t>
        <a:bodyPr/>
        <a:lstStyle/>
        <a:p>
          <a:endParaRPr lang="en-GB"/>
        </a:p>
      </dgm:t>
    </dgm:pt>
    <dgm:pt modelId="{29E16E11-7BF7-4654-B8F8-1B450B2AC37B}" type="parTrans" cxnId="{275B2BB0-5A56-4126-89D3-4031A3A6F69C}">
      <dgm:prSet/>
      <dgm:spPr/>
      <dgm:t>
        <a:bodyPr/>
        <a:lstStyle/>
        <a:p>
          <a:endParaRPr lang="en-GB"/>
        </a:p>
      </dgm:t>
    </dgm:pt>
    <dgm:pt modelId="{7B85233E-80FE-48D7-9209-58ABF216B312}">
      <dgm:prSet phldrT="[Text]"/>
      <dgm:spPr/>
      <dgm:t>
        <a:bodyPr/>
        <a:lstStyle/>
        <a:p>
          <a:r>
            <a:rPr lang="en-GB" dirty="0"/>
            <a:t>[</a:t>
          </a:r>
          <a:r>
            <a:rPr lang="en-GB" b="1" dirty="0"/>
            <a:t>Mental Health Legislation</a:t>
          </a:r>
        </a:p>
        <a:p>
          <a:pPr>
            <a:buNone/>
          </a:pPr>
          <a:r>
            <a:rPr lang="en-US" dirty="0"/>
            <a:t>Mental health care in the UK is influenced by key legislation.</a:t>
          </a:r>
        </a:p>
        <a:p>
          <a:pPr>
            <a:buNone/>
          </a:pPr>
          <a:r>
            <a:rPr lang="en-US" b="1" dirty="0"/>
            <a:t>Mental Health Act 1983 (amended 2007)</a:t>
          </a:r>
          <a:br>
            <a:rPr lang="en-US" dirty="0"/>
          </a:br>
          <a:r>
            <a:rPr lang="en-US" dirty="0"/>
            <a:t>Allows compulsory detention and treatment when individuals pose a risk.</a:t>
          </a:r>
        </a:p>
        <a:p>
          <a:pPr>
            <a:buNone/>
          </a:pPr>
          <a:r>
            <a:rPr lang="en-US" b="1" dirty="0"/>
            <a:t>Mental Capacity Act 2005</a:t>
          </a:r>
          <a:br>
            <a:rPr lang="en-US" dirty="0"/>
          </a:br>
          <a:r>
            <a:rPr lang="en-US" dirty="0"/>
            <a:t>Supports patient autonomy and decision-making rights.</a:t>
          </a:r>
        </a:p>
        <a:p>
          <a:pPr>
            <a:buNone/>
          </a:pPr>
          <a:r>
            <a:rPr lang="en-GB" dirty="0"/>
            <a:t>(NHS England, 2023; SCIE, 2020)</a:t>
          </a:r>
        </a:p>
        <a:p>
          <a:pPr>
            <a:buNone/>
          </a:pPr>
          <a:endParaRPr lang="en-GB" dirty="0"/>
        </a:p>
        <a:p>
          <a:pPr>
            <a:buNone/>
          </a:pPr>
          <a:endParaRPr lang="en-GB" dirty="0"/>
        </a:p>
      </dgm:t>
    </dgm:pt>
    <dgm:pt modelId="{80ED0EF7-479A-4B18-B01B-680EF7D4C318}" type="sibTrans" cxnId="{EDF287BA-1CAC-4F71-8C36-B8924E50C6B6}">
      <dgm:prSet/>
      <dgm:spPr/>
      <dgm:t>
        <a:bodyPr/>
        <a:lstStyle/>
        <a:p>
          <a:endParaRPr lang="en-GB"/>
        </a:p>
      </dgm:t>
    </dgm:pt>
    <dgm:pt modelId="{56A96A66-1AB2-4544-AF32-2DEBC4A593FE}" type="par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dgm:resizeHandles val="exact"/>
        </dgm:presLayoutVars>
      </dgm:prSet>
      <dgm:spPr/>
    </dgm:pt>
    <dgm:pt modelId="{C18DD446-011C-4F68-AAF2-797444BF39C6}" type="pres">
      <dgm:prSet presAssocID="{F2B29178-D367-430C-9193-35A1504AAA28}" presName="node" presStyleLbl="node1" presStyleIdx="0" presStyleCnt="5" custScaleX="143980" custLinFactX="5810" custLinFactNeighborX="100000" custLinFactNeighborY="-502">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5" custScaleX="132329" custScaleY="97015" custLinFactX="2807" custLinFactNeighborX="100000" custLinFactNeighborY="-1120">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5">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5">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4" presStyleCnt="5" custLinFactNeighborY="318">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DEF92934-6509-4B26-96EF-990C914B5017}" type="presOf" srcId="{6B82281A-A792-4D01-A63C-A7EF37BFF8EE}" destId="{476EA84F-5156-4B68-97F6-1D0B2171118B}"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4" destOrd="0" parTransId="{29E16E11-7BF7-4654-B8F8-1B450B2AC37B}" sibTransId="{0B3641F0-4FBA-4850-9598-CA28F3EFD4EE}"/>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 modelId="{1BA70E54-4D5C-482F-A243-419ED365958D}" type="presParOf" srcId="{2BDC49DD-E86B-41C7-AB4A-19934C20B4DA}" destId="{30A0BA0C-D1EE-4C9A-B93C-928B57CBA614}" srcOrd="7" destOrd="0" presId="urn:microsoft.com/office/officeart/2005/8/layout/hList6"/>
    <dgm:cxn modelId="{1EAB105A-C304-463A-AB74-1D9DF8D9E849}" type="presParOf" srcId="{2BDC49DD-E86B-41C7-AB4A-19934C20B4DA}" destId="{476EA84F-5156-4B68-97F6-1D0B2171118B}" srcOrd="8" destOrd="0" presId="urn:microsoft.com/office/officeart/2005/8/layout/hList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3_2" csCatId="accent3" phldr="1"/>
      <dgm:spPr/>
      <dgm:t>
        <a:bodyPr/>
        <a:lstStyle/>
        <a:p>
          <a:endParaRPr lang="en-GB"/>
        </a:p>
      </dgm:t>
    </dgm:pt>
    <dgm:pt modelId="{F2B29178-D367-430C-9193-35A1504AAA28}">
      <dgm:prSet phldrT="[Text]" custT="1"/>
      <dgm:spPr/>
      <dgm:t>
        <a:bodyPr/>
        <a:lstStyle/>
        <a:p>
          <a:pPr>
            <a:buNone/>
          </a:pPr>
          <a:r>
            <a:rPr lang="en-GB" sz="800" b="1" dirty="0"/>
            <a:t>Stigma</a:t>
          </a:r>
        </a:p>
        <a:p>
          <a:pPr>
            <a:buNone/>
          </a:pPr>
          <a:r>
            <a:rPr lang="en-US" sz="800" dirty="0"/>
            <a:t>People with schizophrenia frequently experience </a:t>
          </a:r>
          <a:r>
            <a:rPr lang="en-US" sz="800" b="1" dirty="0"/>
            <a:t>stigma and discrimination</a:t>
          </a:r>
          <a:r>
            <a:rPr lang="en-US" sz="800" dirty="0"/>
            <a:t>.</a:t>
          </a:r>
        </a:p>
        <a:p>
          <a:pPr>
            <a:buNone/>
          </a:pPr>
          <a:r>
            <a:rPr lang="en-US" sz="800" dirty="0"/>
            <a:t>Negative stereotypes can result in:</a:t>
          </a:r>
        </a:p>
        <a:p>
          <a:pPr>
            <a:buNone/>
          </a:pPr>
          <a:r>
            <a:rPr lang="en-US" sz="800" dirty="0"/>
            <a:t>• social exclusion</a:t>
          </a:r>
          <a:br>
            <a:rPr lang="en-US" sz="800" dirty="0"/>
          </a:br>
          <a:r>
            <a:rPr lang="en-US" sz="800" dirty="0"/>
            <a:t>• delayed treatment seeking</a:t>
          </a:r>
          <a:br>
            <a:rPr lang="en-US" sz="800" dirty="0"/>
          </a:br>
          <a:r>
            <a:rPr lang="en-US" sz="800" dirty="0"/>
            <a:t>• reduced employment opportunities</a:t>
          </a:r>
        </a:p>
        <a:p>
          <a:pPr>
            <a:buNone/>
          </a:pPr>
          <a:r>
            <a:rPr lang="en-GB" sz="800" dirty="0"/>
            <a:t>(Corrigan and Watson, 2002)</a:t>
          </a:r>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custT="1"/>
      <dgm:spPr/>
      <dgm:t>
        <a:bodyPr/>
        <a:lstStyle/>
        <a:p>
          <a:pPr>
            <a:buNone/>
          </a:pPr>
          <a:r>
            <a:rPr lang="en-GB" sz="800" b="1" dirty="0"/>
            <a:t>Impact</a:t>
          </a:r>
        </a:p>
        <a:p>
          <a:pPr>
            <a:buNone/>
          </a:pPr>
          <a:r>
            <a:rPr lang="en-GB" sz="800" dirty="0"/>
            <a:t>Schizophrenia may affect:</a:t>
          </a:r>
        </a:p>
        <a:p>
          <a:pPr>
            <a:buNone/>
          </a:pPr>
          <a:r>
            <a:rPr lang="en-US" sz="800" dirty="0"/>
            <a:t>• employment opportunities</a:t>
          </a:r>
          <a:br>
            <a:rPr lang="en-US" sz="800" dirty="0"/>
          </a:br>
          <a:r>
            <a:rPr lang="en-US" sz="800" dirty="0"/>
            <a:t>• relationships and social participation</a:t>
          </a:r>
          <a:br>
            <a:rPr lang="en-US" sz="800" dirty="0"/>
          </a:br>
          <a:r>
            <a:rPr lang="en-US" sz="800" dirty="0"/>
            <a:t>• physical health outcomes</a:t>
          </a:r>
          <a:br>
            <a:rPr lang="en-US" sz="800" dirty="0"/>
          </a:br>
          <a:r>
            <a:rPr lang="en-US" sz="800" dirty="0"/>
            <a:t>• housing stability</a:t>
          </a:r>
        </a:p>
        <a:p>
          <a:pPr>
            <a:buNone/>
          </a:pPr>
          <a:r>
            <a:rPr lang="en-GB" sz="800" dirty="0"/>
            <a:t>(Marmot, 2010)</a:t>
          </a:r>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custT="1"/>
      <dgm:spPr/>
      <dgm:t>
        <a:bodyPr/>
        <a:lstStyle/>
        <a:p>
          <a:pPr>
            <a:buNone/>
          </a:pPr>
          <a:r>
            <a:rPr lang="en-GB" sz="800" b="1" dirty="0"/>
            <a:t>Risk Factors</a:t>
          </a:r>
        </a:p>
        <a:p>
          <a:pPr>
            <a:buNone/>
          </a:pPr>
          <a:r>
            <a:rPr lang="en-US" sz="800" dirty="0"/>
            <a:t>Risk factors associated with schizophrenia include:</a:t>
          </a:r>
        </a:p>
        <a:p>
          <a:pPr>
            <a:buNone/>
          </a:pPr>
          <a:r>
            <a:rPr lang="en-US" sz="800" dirty="0"/>
            <a:t>• genetic vulnerability</a:t>
          </a:r>
          <a:br>
            <a:rPr lang="en-US" sz="800" dirty="0"/>
          </a:br>
          <a:r>
            <a:rPr lang="en-US" sz="800" dirty="0"/>
            <a:t>• early life trauma</a:t>
          </a:r>
          <a:br>
            <a:rPr lang="en-US" sz="800" dirty="0"/>
          </a:br>
          <a:r>
            <a:rPr lang="en-US" sz="800" dirty="0"/>
            <a:t>• substance misuse</a:t>
          </a:r>
          <a:br>
            <a:rPr lang="en-US" sz="800" dirty="0"/>
          </a:br>
          <a:r>
            <a:rPr lang="en-US" sz="800" dirty="0"/>
            <a:t>• environmental stress and social disadvantage</a:t>
          </a:r>
        </a:p>
        <a:p>
          <a:pPr>
            <a:buNone/>
          </a:pPr>
          <a:r>
            <a:rPr lang="en-US" sz="800" dirty="0"/>
            <a:t>(Owen, Sawa and Mortensen, 2016)</a:t>
          </a:r>
          <a:endParaRPr lang="en-GB" sz="800" dirty="0"/>
        </a:p>
      </dgm:t>
    </dgm:pt>
    <dgm:pt modelId="{C8E2D712-A6A5-46B8-885E-F9710DAAC005}" type="parTrans" cxnId="{0990A8C5-A77D-46B5-AE9A-FBFB79D76019}">
      <dgm:prSet/>
      <dgm:spPr/>
      <dgm:t>
        <a:bodyPr/>
        <a:lstStyle/>
        <a:p>
          <a:endParaRPr lang="en-GB"/>
        </a:p>
      </dgm:t>
    </dgm:pt>
    <dgm:pt modelId="{2092909E-A455-4234-AB61-8ACFED3F5FAF}" type="sibTrans" cxnId="{0990A8C5-A77D-46B5-AE9A-FBFB79D76019}">
      <dgm:prSet/>
      <dgm:spPr/>
      <dgm:t>
        <a:bodyPr/>
        <a:lstStyle/>
        <a:p>
          <a:endParaRPr lang="en-GB"/>
        </a:p>
      </dgm:t>
    </dgm:pt>
    <dgm:pt modelId="{6B82281A-A792-4D01-A63C-A7EF37BFF8EE}">
      <dgm:prSet phldrT="[Text]" custT="1"/>
      <dgm:spPr/>
      <dgm:t>
        <a:bodyPr/>
        <a:lstStyle/>
        <a:p>
          <a:pPr>
            <a:buNone/>
          </a:pPr>
          <a:r>
            <a:rPr lang="en-GB" sz="800" b="1" dirty="0"/>
            <a:t>ICD-11 Definition</a:t>
          </a:r>
        </a:p>
        <a:p>
          <a:pPr>
            <a:buNone/>
          </a:pPr>
          <a:r>
            <a:rPr lang="en-US" sz="800" dirty="0"/>
            <a:t>Schizophrenia is classified within the </a:t>
          </a:r>
          <a:r>
            <a:rPr lang="en-US" sz="800" b="1" dirty="0"/>
            <a:t>ICD-11 as a primary psychotic disorder (6A20)</a:t>
          </a:r>
          <a:r>
            <a:rPr lang="en-US" sz="800" dirty="0"/>
            <a:t>.</a:t>
          </a:r>
        </a:p>
        <a:p>
          <a:pPr>
            <a:buNone/>
          </a:pPr>
          <a:r>
            <a:rPr lang="en-GB" sz="800" dirty="0"/>
            <a:t>Symptoms may include:</a:t>
          </a:r>
        </a:p>
        <a:p>
          <a:pPr>
            <a:buNone/>
          </a:pPr>
          <a:r>
            <a:rPr lang="en-US" sz="800" dirty="0"/>
            <a:t>• hallucinations</a:t>
          </a:r>
          <a:br>
            <a:rPr lang="en-US" sz="800" dirty="0"/>
          </a:br>
          <a:r>
            <a:rPr lang="en-US" sz="800" dirty="0"/>
            <a:t>• delusions</a:t>
          </a:r>
          <a:br>
            <a:rPr lang="en-US" sz="800" dirty="0"/>
          </a:br>
          <a:r>
            <a:rPr lang="en-US" sz="800" dirty="0"/>
            <a:t>• </a:t>
          </a:r>
          <a:r>
            <a:rPr lang="en-US" sz="800" dirty="0" err="1"/>
            <a:t>disorganised</a:t>
          </a:r>
          <a:r>
            <a:rPr lang="en-US" sz="800" dirty="0"/>
            <a:t> thinking</a:t>
          </a:r>
          <a:br>
            <a:rPr lang="en-US" sz="800" dirty="0"/>
          </a:br>
          <a:r>
            <a:rPr lang="en-US" sz="800" dirty="0"/>
            <a:t>• impaired emotional and social functioning</a:t>
          </a:r>
        </a:p>
        <a:p>
          <a:pPr>
            <a:buNone/>
          </a:pPr>
          <a:r>
            <a:rPr lang="en-GB" sz="800" dirty="0"/>
            <a:t>(WHO, 2022)</a:t>
          </a:r>
        </a:p>
      </dgm:t>
    </dgm:pt>
    <dgm:pt modelId="{29E16E11-7BF7-4654-B8F8-1B450B2AC37B}" type="parTrans" cxnId="{275B2BB0-5A56-4126-89D3-4031A3A6F69C}">
      <dgm:prSet/>
      <dgm:spPr/>
      <dgm:t>
        <a:bodyPr/>
        <a:lstStyle/>
        <a:p>
          <a:endParaRPr lang="en-GB"/>
        </a:p>
      </dgm:t>
    </dgm:pt>
    <dgm:pt modelId="{0B3641F0-4FBA-4850-9598-CA28F3EFD4EE}" type="sibTrans" cxnId="{275B2BB0-5A56-4126-89D3-4031A3A6F69C}">
      <dgm:prSet/>
      <dgm:spPr/>
      <dgm:t>
        <a:bodyPr/>
        <a:lstStyle/>
        <a:p>
          <a:endParaRPr lang="en-GB"/>
        </a:p>
      </dgm:t>
    </dgm:pt>
    <dgm:pt modelId="{7B85233E-80FE-48D7-9209-58ABF216B312}">
      <dgm:prSet phldrT="[Text]" custT="1"/>
      <dgm:spPr/>
      <dgm:t>
        <a:bodyPr/>
        <a:lstStyle/>
        <a:p>
          <a:pPr>
            <a:buNone/>
          </a:pPr>
          <a:r>
            <a:rPr lang="en-GB" sz="800" b="1" dirty="0"/>
            <a:t>Key Facts</a:t>
          </a:r>
        </a:p>
        <a:p>
          <a:pPr>
            <a:buNone/>
          </a:pPr>
          <a:r>
            <a:rPr lang="en-US" sz="800" dirty="0"/>
            <a:t>• Affects around </a:t>
          </a:r>
          <a:r>
            <a:rPr lang="en-US" sz="800" b="1" dirty="0"/>
            <a:t>1% of the population</a:t>
          </a:r>
          <a:br>
            <a:rPr lang="en-US" sz="800" dirty="0"/>
          </a:br>
          <a:r>
            <a:rPr lang="en-US" sz="800" dirty="0"/>
            <a:t>• Onset usually </a:t>
          </a:r>
          <a:r>
            <a:rPr lang="en-US" sz="800" b="1" dirty="0"/>
            <a:t>ages 18–30</a:t>
          </a:r>
          <a:br>
            <a:rPr lang="en-US" sz="800" dirty="0"/>
          </a:br>
          <a:r>
            <a:rPr lang="en-US" sz="800" dirty="0"/>
            <a:t>• Higher rates of unemployment and social exclusion</a:t>
          </a:r>
          <a:br>
            <a:rPr lang="en-US" sz="800" dirty="0"/>
          </a:br>
          <a:r>
            <a:rPr lang="en-US" sz="800" dirty="0"/>
            <a:t>• Long-term impact on quality of life</a:t>
          </a:r>
        </a:p>
        <a:p>
          <a:pPr>
            <a:buNone/>
          </a:pPr>
          <a:r>
            <a:rPr lang="en-GB" sz="800" dirty="0"/>
            <a:t>(McCutcheon et al., 2020)</a:t>
          </a:r>
        </a:p>
      </dgm:t>
    </dgm:pt>
    <dgm:pt modelId="{56A96A66-1AB2-4544-AF32-2DEBC4A593FE}" type="parTrans" cxnId="{EDF287BA-1CAC-4F71-8C36-B8924E50C6B6}">
      <dgm:prSet/>
      <dgm:spPr/>
      <dgm:t>
        <a:bodyPr/>
        <a:lstStyle/>
        <a:p>
          <a:endParaRPr lang="en-GB"/>
        </a:p>
      </dgm:t>
    </dgm:pt>
    <dgm:pt modelId="{80ED0EF7-479A-4B18-B01B-680EF7D4C318}" type="sib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val="rev"/>
          <dgm:resizeHandles val="exact"/>
        </dgm:presLayoutVars>
      </dgm:prSet>
      <dgm:spPr/>
    </dgm:pt>
    <dgm:pt modelId="{C18DD446-011C-4F68-AAF2-797444BF39C6}" type="pres">
      <dgm:prSet presAssocID="{F2B29178-D367-430C-9193-35A1504AAA28}" presName="node" presStyleLbl="node1" presStyleIdx="0" presStyleCnt="5">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5">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5">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5">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4" presStyleCnt="5" custLinFactNeighborY="318">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DEF92934-6509-4B26-96EF-990C914B5017}" type="presOf" srcId="{6B82281A-A792-4D01-A63C-A7EF37BFF8EE}" destId="{476EA84F-5156-4B68-97F6-1D0B2171118B}"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4" destOrd="0" parTransId="{29E16E11-7BF7-4654-B8F8-1B450B2AC37B}" sibTransId="{0B3641F0-4FBA-4850-9598-CA28F3EFD4EE}"/>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 modelId="{1BA70E54-4D5C-482F-A243-419ED365958D}" type="presParOf" srcId="{2BDC49DD-E86B-41C7-AB4A-19934C20B4DA}" destId="{30A0BA0C-D1EE-4C9A-B93C-928B57CBA614}" srcOrd="7" destOrd="0" presId="urn:microsoft.com/office/officeart/2005/8/layout/hList6"/>
    <dgm:cxn modelId="{1EAB105A-C304-463A-AB74-1D9DF8D9E849}" type="presParOf" srcId="{2BDC49DD-E86B-41C7-AB4A-19934C20B4DA}" destId="{476EA84F-5156-4B68-97F6-1D0B2171118B}" srcOrd="8" destOrd="0" presId="urn:microsoft.com/office/officeart/2005/8/layout/hList6"/>
  </dgm:cxnLst>
  <dgm:bg>
    <a:noFill/>
  </dgm:bg>
  <dgm:whole/>
  <dgm:extLst>
    <a:ext uri="http://schemas.microsoft.com/office/drawing/2008/diagram">
      <dsp:dataModelExt xmlns:dsp="http://schemas.microsoft.com/office/drawing/2008/diagram" relId="rId12"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3_2" csCatId="accent3" phldr="1"/>
      <dgm:spPr/>
      <dgm:t>
        <a:bodyPr/>
        <a:lstStyle/>
        <a:p>
          <a:endParaRPr lang="en-GB"/>
        </a:p>
      </dgm:t>
    </dgm:pt>
    <dgm:pt modelId="{F2B29178-D367-430C-9193-35A1504AAA28}">
      <dgm:prSet phldrT="[Text]"/>
      <dgm:spPr/>
      <dgm:t>
        <a:bodyPr/>
        <a:lstStyle/>
        <a:p>
          <a:pPr>
            <a:buNone/>
          </a:pPr>
          <a:r>
            <a:rPr lang="en-GB" b="1" dirty="0"/>
            <a:t>Mental Health Act</a:t>
          </a:r>
        </a:p>
        <a:p>
          <a:pPr>
            <a:buNone/>
          </a:pPr>
          <a:r>
            <a:rPr lang="en-US" dirty="0"/>
            <a:t>The </a:t>
          </a:r>
          <a:r>
            <a:rPr lang="en-US" b="1" dirty="0"/>
            <a:t>Mental Health Act 1983 (amended 2007)</a:t>
          </a:r>
          <a:r>
            <a:rPr lang="en-US" dirty="0"/>
            <a:t> allows compulsory assessment and treatment when individuals pose a risk to themselves or others (NHS England, 2019).</a:t>
          </a:r>
          <a:endParaRPr lang="en-GB" dirty="0"/>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dgm:spPr/>
      <dgm:t>
        <a:bodyPr/>
        <a:lstStyle/>
        <a:p>
          <a:pPr>
            <a:buNone/>
          </a:pPr>
          <a:r>
            <a:rPr lang="en-GB" b="1" dirty="0"/>
            <a:t>Mental Capacity Act</a:t>
          </a:r>
        </a:p>
        <a:p>
          <a:pPr>
            <a:buNone/>
          </a:pPr>
          <a:r>
            <a:rPr lang="en-US" dirty="0"/>
            <a:t>The </a:t>
          </a:r>
          <a:r>
            <a:rPr lang="en-US" b="1" dirty="0"/>
            <a:t>Mental Capacity Act 2005</a:t>
          </a:r>
          <a:r>
            <a:rPr lang="en-US" dirty="0"/>
            <a:t> protects individuals who may lack the capacity to make decisions and promotes patient autonomy wherever possible (SCIE, 2020).</a:t>
          </a:r>
          <a:r>
            <a:rPr lang="en-GB" dirty="0"/>
            <a:t>)</a:t>
          </a:r>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dgm:spPr/>
      <dgm:t>
        <a:bodyPr/>
        <a:lstStyle/>
        <a:p>
          <a:pPr>
            <a:buNone/>
          </a:pPr>
          <a:r>
            <a:rPr lang="en-GB" b="1" dirty="0"/>
            <a:t>Inequality</a:t>
          </a:r>
        </a:p>
        <a:p>
          <a:pPr>
            <a:buNone/>
          </a:pPr>
          <a:r>
            <a:rPr lang="en-US" dirty="0"/>
            <a:t>Research shows significant ethnic inequalities in schizophrenia diagnosis and treatment.</a:t>
          </a:r>
        </a:p>
        <a:p>
          <a:pPr>
            <a:buNone/>
          </a:pPr>
          <a:r>
            <a:rPr lang="en-US" dirty="0"/>
            <a:t>Black Caribbean and Black African individuals are more likely to experience compulsory detention under the Mental Health Act (</a:t>
          </a:r>
          <a:r>
            <a:rPr lang="en-US" dirty="0" err="1"/>
            <a:t>Bhui</a:t>
          </a:r>
          <a:r>
            <a:rPr lang="en-US" dirty="0"/>
            <a:t> et al., 2018).</a:t>
          </a:r>
          <a:endParaRPr lang="en-GB" dirty="0"/>
        </a:p>
      </dgm:t>
    </dgm:pt>
    <dgm:pt modelId="{2092909E-A455-4234-AB61-8ACFED3F5FAF}" type="sibTrans" cxnId="{0990A8C5-A77D-46B5-AE9A-FBFB79D76019}">
      <dgm:prSet/>
      <dgm:spPr/>
      <dgm:t>
        <a:bodyPr/>
        <a:lstStyle/>
        <a:p>
          <a:endParaRPr lang="en-GB"/>
        </a:p>
      </dgm:t>
    </dgm:pt>
    <dgm:pt modelId="{C8E2D712-A6A5-46B8-885E-F9710DAAC005}" type="parTrans" cxnId="{0990A8C5-A77D-46B5-AE9A-FBFB79D76019}">
      <dgm:prSet/>
      <dgm:spPr/>
      <dgm:t>
        <a:bodyPr/>
        <a:lstStyle/>
        <a:p>
          <a:endParaRPr lang="en-GB"/>
        </a:p>
      </dgm:t>
    </dgm:pt>
    <dgm:pt modelId="{7B85233E-80FE-48D7-9209-58ABF216B312}">
      <dgm:prSet phldrT="[Text]"/>
      <dgm:spPr/>
      <dgm:t>
        <a:bodyPr/>
        <a:lstStyle/>
        <a:p>
          <a:pPr>
            <a:buNone/>
          </a:pPr>
          <a:r>
            <a:rPr lang="en-GB" b="1" dirty="0"/>
            <a:t>Social Determinants</a:t>
          </a:r>
        </a:p>
        <a:p>
          <a:pPr>
            <a:buNone/>
          </a:pPr>
          <a:r>
            <a:rPr lang="en-US" dirty="0"/>
            <a:t>Factors such as poverty, unemployment and housing instability contribute to unequal mental health outcomes (Marmot, 2010).</a:t>
          </a:r>
          <a:endParaRPr lang="en-GB" dirty="0"/>
        </a:p>
        <a:p>
          <a:pPr>
            <a:buNone/>
          </a:pPr>
          <a:endParaRPr lang="en-GB" dirty="0"/>
        </a:p>
      </dgm:t>
    </dgm:pt>
    <dgm:pt modelId="{80ED0EF7-479A-4B18-B01B-680EF7D4C318}" type="sibTrans" cxnId="{EDF287BA-1CAC-4F71-8C36-B8924E50C6B6}">
      <dgm:prSet/>
      <dgm:spPr/>
      <dgm:t>
        <a:bodyPr/>
        <a:lstStyle/>
        <a:p>
          <a:endParaRPr lang="en-GB"/>
        </a:p>
      </dgm:t>
    </dgm:pt>
    <dgm:pt modelId="{56A96A66-1AB2-4544-AF32-2DEBC4A593FE}" type="parTrans" cxnId="{EDF287BA-1CAC-4F71-8C36-B8924E50C6B6}">
      <dgm:prSet/>
      <dgm:spPr/>
      <dgm:t>
        <a:bodyPr/>
        <a:lstStyle/>
        <a:p>
          <a:endParaRPr lang="en-GB"/>
        </a:p>
      </dgm:t>
    </dgm:pt>
    <dgm:pt modelId="{6B82281A-A792-4D01-A63C-A7EF37BFF8EE}">
      <dgm:prSet phldrT="[Text]"/>
      <dgm:spPr/>
      <dgm:t>
        <a:bodyPr/>
        <a:lstStyle/>
        <a:p>
          <a:pPr>
            <a:buNone/>
          </a:pPr>
          <a:r>
            <a:rPr lang="en-GB" b="1" dirty="0"/>
            <a:t>Service Challenges</a:t>
          </a:r>
        </a:p>
        <a:p>
          <a:pPr>
            <a:buNone/>
          </a:pPr>
          <a:r>
            <a:rPr lang="en-US" dirty="0"/>
            <a:t>Mental health services continue to face challenges including funding pressures, workforce shortages and increasing demand </a:t>
          </a:r>
          <a:r>
            <a:rPr lang="en-US"/>
            <a:t>(The Kings </a:t>
          </a:r>
          <a:r>
            <a:rPr lang="en-US" dirty="0"/>
            <a:t>Fund, 2024).</a:t>
          </a:r>
          <a:endParaRPr lang="en-GB" dirty="0"/>
        </a:p>
      </dgm:t>
    </dgm:pt>
    <dgm:pt modelId="{0B3641F0-4FBA-4850-9598-CA28F3EFD4EE}" type="sibTrans" cxnId="{275B2BB0-5A56-4126-89D3-4031A3A6F69C}">
      <dgm:prSet/>
      <dgm:spPr/>
      <dgm:t>
        <a:bodyPr/>
        <a:lstStyle/>
        <a:p>
          <a:endParaRPr lang="en-GB"/>
        </a:p>
      </dgm:t>
    </dgm:pt>
    <dgm:pt modelId="{29E16E11-7BF7-4654-B8F8-1B450B2AC37B}" type="parTrans" cxnId="{275B2BB0-5A56-4126-89D3-4031A3A6F69C}">
      <dgm:prSet/>
      <dgm:spPr/>
      <dgm:t>
        <a:bodyPr/>
        <a:lstStyle/>
        <a:p>
          <a:endParaRPr lang="en-GB"/>
        </a:p>
      </dgm:t>
    </dgm:pt>
    <dgm:pt modelId="{2BDC49DD-E86B-41C7-AB4A-19934C20B4DA}" type="pres">
      <dgm:prSet presAssocID="{41587EEC-322F-4685-9E72-8E356FA1F4CC}" presName="Name0" presStyleCnt="0">
        <dgm:presLayoutVars>
          <dgm:dir/>
          <dgm:resizeHandles val="exact"/>
        </dgm:presLayoutVars>
      </dgm:prSet>
      <dgm:spPr/>
    </dgm:pt>
    <dgm:pt modelId="{C18DD446-011C-4F68-AAF2-797444BF39C6}" type="pres">
      <dgm:prSet presAssocID="{F2B29178-D367-430C-9193-35A1504AAA28}" presName="node" presStyleLbl="node1" presStyleIdx="0" presStyleCnt="5" custLinFactNeighborY="254">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5">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5">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5">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4" presStyleCnt="5" custLinFactNeighborY="318">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DEF92934-6509-4B26-96EF-990C914B5017}" type="presOf" srcId="{6B82281A-A792-4D01-A63C-A7EF37BFF8EE}" destId="{476EA84F-5156-4B68-97F6-1D0B2171118B}"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4" destOrd="0" parTransId="{29E16E11-7BF7-4654-B8F8-1B450B2AC37B}" sibTransId="{0B3641F0-4FBA-4850-9598-CA28F3EFD4EE}"/>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 modelId="{1BA70E54-4D5C-482F-A243-419ED365958D}" type="presParOf" srcId="{2BDC49DD-E86B-41C7-AB4A-19934C20B4DA}" destId="{30A0BA0C-D1EE-4C9A-B93C-928B57CBA614}" srcOrd="7" destOrd="0" presId="urn:microsoft.com/office/officeart/2005/8/layout/hList6"/>
    <dgm:cxn modelId="{1EAB105A-C304-463A-AB74-1D9DF8D9E849}" type="presParOf" srcId="{2BDC49DD-E86B-41C7-AB4A-19934C20B4DA}" destId="{476EA84F-5156-4B68-97F6-1D0B2171118B}" srcOrd="8" destOrd="0" presId="urn:microsoft.com/office/officeart/2005/8/layout/hList6"/>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41587EEC-322F-4685-9E72-8E356FA1F4CC}" type="doc">
      <dgm:prSet loTypeId="urn:microsoft.com/office/officeart/2005/8/layout/hList6" loCatId="list" qsTypeId="urn:microsoft.com/office/officeart/2005/8/quickstyle/3d1" qsCatId="3D" csTypeId="urn:microsoft.com/office/officeart/2005/8/colors/accent3_2" csCatId="accent3" phldr="1"/>
      <dgm:spPr/>
      <dgm:t>
        <a:bodyPr/>
        <a:lstStyle/>
        <a:p>
          <a:endParaRPr lang="en-GB"/>
        </a:p>
      </dgm:t>
    </dgm:pt>
    <dgm:pt modelId="{F2B29178-D367-430C-9193-35A1504AAA28}">
      <dgm:prSet phldrT="[Text]"/>
      <dgm:spPr/>
      <dgm:t>
        <a:bodyPr/>
        <a:lstStyle/>
        <a:p>
          <a:pPr>
            <a:buNone/>
          </a:pPr>
          <a:r>
            <a:rPr lang="en-GB" b="1" dirty="0"/>
            <a:t>Multidisciplinary Teams</a:t>
          </a:r>
        </a:p>
        <a:p>
          <a:pPr>
            <a:buNone/>
          </a:pPr>
          <a:r>
            <a:rPr lang="en-US" dirty="0"/>
            <a:t>Care is delivered by teams including psychiatrists, psychologists, nurses and social workers.</a:t>
          </a:r>
          <a:endParaRPr lang="en-GB" dirty="0"/>
        </a:p>
      </dgm:t>
    </dgm:pt>
    <dgm:pt modelId="{5D951D97-C31C-45A3-B570-C7CEED798974}" type="parTrans" cxnId="{A6BB97CB-F803-44FC-8CF6-EA6F17E7460D}">
      <dgm:prSet/>
      <dgm:spPr/>
      <dgm:t>
        <a:bodyPr/>
        <a:lstStyle/>
        <a:p>
          <a:endParaRPr lang="en-GB"/>
        </a:p>
      </dgm:t>
    </dgm:pt>
    <dgm:pt modelId="{380060B9-1EFA-4BA4-835A-391E131BAF25}" type="sibTrans" cxnId="{A6BB97CB-F803-44FC-8CF6-EA6F17E7460D}">
      <dgm:prSet/>
      <dgm:spPr/>
      <dgm:t>
        <a:bodyPr/>
        <a:lstStyle/>
        <a:p>
          <a:endParaRPr lang="en-GB"/>
        </a:p>
      </dgm:t>
    </dgm:pt>
    <dgm:pt modelId="{DE058B73-A821-4C14-B2F0-DBFC5A3B53C6}">
      <dgm:prSet phldrT="[Text]"/>
      <dgm:spPr/>
      <dgm:t>
        <a:bodyPr/>
        <a:lstStyle/>
        <a:p>
          <a:pPr>
            <a:buNone/>
          </a:pPr>
          <a:r>
            <a:rPr lang="en-GB" b="1" dirty="0"/>
            <a:t>Recovery Approach</a:t>
          </a:r>
        </a:p>
        <a:p>
          <a:pPr>
            <a:buNone/>
          </a:pPr>
          <a:r>
            <a:rPr lang="en-US" dirty="0"/>
            <a:t>Modern mental health care </a:t>
          </a:r>
          <a:r>
            <a:rPr lang="en-US" dirty="0" err="1"/>
            <a:t>emphasises</a:t>
          </a:r>
          <a:r>
            <a:rPr lang="en-US" dirty="0"/>
            <a:t> recovery, empowerment and patient-</a:t>
          </a:r>
          <a:r>
            <a:rPr lang="en-US" dirty="0" err="1"/>
            <a:t>centred</a:t>
          </a:r>
          <a:r>
            <a:rPr lang="en-US" dirty="0"/>
            <a:t> support.</a:t>
          </a:r>
          <a:endParaRPr lang="en-GB" dirty="0"/>
        </a:p>
      </dgm:t>
    </dgm:pt>
    <dgm:pt modelId="{52641B46-D25D-4472-82E3-D6870EA2AF26}" type="parTrans" cxnId="{54287C37-4899-4806-BAA0-D7C0326EF8CE}">
      <dgm:prSet/>
      <dgm:spPr/>
      <dgm:t>
        <a:bodyPr/>
        <a:lstStyle/>
        <a:p>
          <a:endParaRPr lang="en-GB"/>
        </a:p>
      </dgm:t>
    </dgm:pt>
    <dgm:pt modelId="{01C9EED9-C583-43CF-A64F-AD4CE6B4937C}" type="sibTrans" cxnId="{54287C37-4899-4806-BAA0-D7C0326EF8CE}">
      <dgm:prSet/>
      <dgm:spPr/>
      <dgm:t>
        <a:bodyPr/>
        <a:lstStyle/>
        <a:p>
          <a:endParaRPr lang="en-GB"/>
        </a:p>
      </dgm:t>
    </dgm:pt>
    <dgm:pt modelId="{AC1BAF26-A01D-4FF7-8E94-A436B776F910}">
      <dgm:prSet phldrT="[Text]"/>
      <dgm:spPr/>
      <dgm:t>
        <a:bodyPr/>
        <a:lstStyle/>
        <a:p>
          <a:pPr>
            <a:buNone/>
          </a:pPr>
          <a:r>
            <a:rPr lang="en-GB" b="1" dirty="0"/>
            <a:t>Psychological Support</a:t>
          </a:r>
        </a:p>
        <a:p>
          <a:pPr>
            <a:buNone/>
          </a:pPr>
          <a:r>
            <a:rPr lang="en-US" dirty="0"/>
            <a:t>Psychological therapies such as CBT for psychosis help individuals manage symptoms and develop coping strategies.</a:t>
          </a:r>
          <a:endParaRPr lang="en-GB" dirty="0"/>
        </a:p>
      </dgm:t>
    </dgm:pt>
    <dgm:pt modelId="{C8E2D712-A6A5-46B8-885E-F9710DAAC005}" type="parTrans" cxnId="{0990A8C5-A77D-46B5-AE9A-FBFB79D76019}">
      <dgm:prSet/>
      <dgm:spPr/>
      <dgm:t>
        <a:bodyPr/>
        <a:lstStyle/>
        <a:p>
          <a:endParaRPr lang="en-GB"/>
        </a:p>
      </dgm:t>
    </dgm:pt>
    <dgm:pt modelId="{2092909E-A455-4234-AB61-8ACFED3F5FAF}" type="sibTrans" cxnId="{0990A8C5-A77D-46B5-AE9A-FBFB79D76019}">
      <dgm:prSet/>
      <dgm:spPr/>
      <dgm:t>
        <a:bodyPr/>
        <a:lstStyle/>
        <a:p>
          <a:endParaRPr lang="en-GB"/>
        </a:p>
      </dgm:t>
    </dgm:pt>
    <dgm:pt modelId="{6B82281A-A792-4D01-A63C-A7EF37BFF8EE}">
      <dgm:prSet phldrT="[Text]"/>
      <dgm:spPr/>
      <dgm:t>
        <a:bodyPr/>
        <a:lstStyle/>
        <a:p>
          <a:pPr>
            <a:buNone/>
          </a:pPr>
          <a:r>
            <a:rPr lang="en-GB" b="1" dirty="0"/>
            <a:t>Community Care</a:t>
          </a:r>
        </a:p>
        <a:p>
          <a:pPr>
            <a:buNone/>
          </a:pPr>
          <a:r>
            <a:rPr lang="en-US" dirty="0"/>
            <a:t>Community mental health services aim to support individuals within their communities rather than hospital settings.</a:t>
          </a:r>
        </a:p>
      </dgm:t>
    </dgm:pt>
    <dgm:pt modelId="{29E16E11-7BF7-4654-B8F8-1B450B2AC37B}" type="parTrans" cxnId="{275B2BB0-5A56-4126-89D3-4031A3A6F69C}">
      <dgm:prSet/>
      <dgm:spPr/>
      <dgm:t>
        <a:bodyPr/>
        <a:lstStyle/>
        <a:p>
          <a:endParaRPr lang="en-GB"/>
        </a:p>
      </dgm:t>
    </dgm:pt>
    <dgm:pt modelId="{0B3641F0-4FBA-4850-9598-CA28F3EFD4EE}" type="sibTrans" cxnId="{275B2BB0-5A56-4126-89D3-4031A3A6F69C}">
      <dgm:prSet/>
      <dgm:spPr/>
      <dgm:t>
        <a:bodyPr/>
        <a:lstStyle/>
        <a:p>
          <a:endParaRPr lang="en-GB"/>
        </a:p>
      </dgm:t>
    </dgm:pt>
    <dgm:pt modelId="{7B85233E-80FE-48D7-9209-58ABF216B312}">
      <dgm:prSet phldrT="[Text]"/>
      <dgm:spPr/>
      <dgm:t>
        <a:bodyPr/>
        <a:lstStyle/>
        <a:p>
          <a:pPr>
            <a:buNone/>
          </a:pPr>
          <a:r>
            <a:rPr lang="en-GB" b="1" dirty="0"/>
            <a:t>Early Intervention</a:t>
          </a:r>
        </a:p>
        <a:p>
          <a:pPr>
            <a:buNone/>
          </a:pPr>
          <a:r>
            <a:rPr lang="en-US" dirty="0"/>
            <a:t>Early intervention in psychosis services provide treatment during the early stages of illness and improve long-term outcomes.</a:t>
          </a:r>
        </a:p>
      </dgm:t>
    </dgm:pt>
    <dgm:pt modelId="{56A96A66-1AB2-4544-AF32-2DEBC4A593FE}" type="parTrans" cxnId="{EDF287BA-1CAC-4F71-8C36-B8924E50C6B6}">
      <dgm:prSet/>
      <dgm:spPr/>
      <dgm:t>
        <a:bodyPr/>
        <a:lstStyle/>
        <a:p>
          <a:endParaRPr lang="en-GB"/>
        </a:p>
      </dgm:t>
    </dgm:pt>
    <dgm:pt modelId="{80ED0EF7-479A-4B18-B01B-680EF7D4C318}" type="sibTrans" cxnId="{EDF287BA-1CAC-4F71-8C36-B8924E50C6B6}">
      <dgm:prSet/>
      <dgm:spPr/>
      <dgm:t>
        <a:bodyPr/>
        <a:lstStyle/>
        <a:p>
          <a:endParaRPr lang="en-GB"/>
        </a:p>
      </dgm:t>
    </dgm:pt>
    <dgm:pt modelId="{2BDC49DD-E86B-41C7-AB4A-19934C20B4DA}" type="pres">
      <dgm:prSet presAssocID="{41587EEC-322F-4685-9E72-8E356FA1F4CC}" presName="Name0" presStyleCnt="0">
        <dgm:presLayoutVars>
          <dgm:dir val="rev"/>
          <dgm:resizeHandles val="exact"/>
        </dgm:presLayoutVars>
      </dgm:prSet>
      <dgm:spPr/>
    </dgm:pt>
    <dgm:pt modelId="{C18DD446-011C-4F68-AAF2-797444BF39C6}" type="pres">
      <dgm:prSet presAssocID="{F2B29178-D367-430C-9193-35A1504AAA28}" presName="node" presStyleLbl="node1" presStyleIdx="0" presStyleCnt="5">
        <dgm:presLayoutVars>
          <dgm:bulletEnabled val="1"/>
        </dgm:presLayoutVars>
      </dgm:prSet>
      <dgm:spPr/>
    </dgm:pt>
    <dgm:pt modelId="{88B091D7-3331-4133-A938-E69E2663F567}" type="pres">
      <dgm:prSet presAssocID="{380060B9-1EFA-4BA4-835A-391E131BAF25}" presName="sibTrans" presStyleCnt="0"/>
      <dgm:spPr/>
    </dgm:pt>
    <dgm:pt modelId="{8E9EEA0E-9907-40B9-811F-C417D667A272}" type="pres">
      <dgm:prSet presAssocID="{DE058B73-A821-4C14-B2F0-DBFC5A3B53C6}" presName="node" presStyleLbl="node1" presStyleIdx="1" presStyleCnt="5">
        <dgm:presLayoutVars>
          <dgm:bulletEnabled val="1"/>
        </dgm:presLayoutVars>
      </dgm:prSet>
      <dgm:spPr/>
    </dgm:pt>
    <dgm:pt modelId="{62B2D618-501F-4188-AAE3-400E5D383BFF}" type="pres">
      <dgm:prSet presAssocID="{01C9EED9-C583-43CF-A64F-AD4CE6B4937C}" presName="sibTrans" presStyleCnt="0"/>
      <dgm:spPr/>
    </dgm:pt>
    <dgm:pt modelId="{56DE465F-954A-4B44-8629-CA35C22BA5E9}" type="pres">
      <dgm:prSet presAssocID="{AC1BAF26-A01D-4FF7-8E94-A436B776F910}" presName="node" presStyleLbl="node1" presStyleIdx="2" presStyleCnt="5">
        <dgm:presLayoutVars>
          <dgm:bulletEnabled val="1"/>
        </dgm:presLayoutVars>
      </dgm:prSet>
      <dgm:spPr/>
    </dgm:pt>
    <dgm:pt modelId="{0751E334-F74F-4882-85B8-9BFCC74CC429}" type="pres">
      <dgm:prSet presAssocID="{2092909E-A455-4234-AB61-8ACFED3F5FAF}" presName="sibTrans" presStyleCnt="0"/>
      <dgm:spPr/>
    </dgm:pt>
    <dgm:pt modelId="{A909BC16-4F55-47B8-90F1-DB59965C58A3}" type="pres">
      <dgm:prSet presAssocID="{7B85233E-80FE-48D7-9209-58ABF216B312}" presName="node" presStyleLbl="node1" presStyleIdx="3" presStyleCnt="5" custLinFactNeighborX="58850" custLinFactNeighborY="-508">
        <dgm:presLayoutVars>
          <dgm:bulletEnabled val="1"/>
        </dgm:presLayoutVars>
      </dgm:prSet>
      <dgm:spPr/>
    </dgm:pt>
    <dgm:pt modelId="{30A0BA0C-D1EE-4C9A-B93C-928B57CBA614}" type="pres">
      <dgm:prSet presAssocID="{80ED0EF7-479A-4B18-B01B-680EF7D4C318}" presName="sibTrans" presStyleCnt="0"/>
      <dgm:spPr/>
    </dgm:pt>
    <dgm:pt modelId="{476EA84F-5156-4B68-97F6-1D0B2171118B}" type="pres">
      <dgm:prSet presAssocID="{6B82281A-A792-4D01-A63C-A7EF37BFF8EE}" presName="node" presStyleLbl="node1" presStyleIdx="4" presStyleCnt="5" custLinFactNeighborX="35434" custLinFactNeighborY="-508">
        <dgm:presLayoutVars>
          <dgm:bulletEnabled val="1"/>
        </dgm:presLayoutVars>
      </dgm:prSet>
      <dgm:spPr/>
    </dgm:pt>
  </dgm:ptLst>
  <dgm:cxnLst>
    <dgm:cxn modelId="{81D0652C-EA59-439B-8817-BE1041C9BBCC}" type="presOf" srcId="{DE058B73-A821-4C14-B2F0-DBFC5A3B53C6}" destId="{8E9EEA0E-9907-40B9-811F-C417D667A272}" srcOrd="0" destOrd="0" presId="urn:microsoft.com/office/officeart/2005/8/layout/hList6"/>
    <dgm:cxn modelId="{DEF92934-6509-4B26-96EF-990C914B5017}" type="presOf" srcId="{6B82281A-A792-4D01-A63C-A7EF37BFF8EE}" destId="{476EA84F-5156-4B68-97F6-1D0B2171118B}" srcOrd="0" destOrd="0" presId="urn:microsoft.com/office/officeart/2005/8/layout/hList6"/>
    <dgm:cxn modelId="{54287C37-4899-4806-BAA0-D7C0326EF8CE}" srcId="{41587EEC-322F-4685-9E72-8E356FA1F4CC}" destId="{DE058B73-A821-4C14-B2F0-DBFC5A3B53C6}" srcOrd="1" destOrd="0" parTransId="{52641B46-D25D-4472-82E3-D6870EA2AF26}" sibTransId="{01C9EED9-C583-43CF-A64F-AD4CE6B4937C}"/>
    <dgm:cxn modelId="{1CF06840-3218-4B4F-B5D8-364163C227F8}" type="presOf" srcId="{41587EEC-322F-4685-9E72-8E356FA1F4CC}" destId="{2BDC49DD-E86B-41C7-AB4A-19934C20B4DA}" srcOrd="0" destOrd="0" presId="urn:microsoft.com/office/officeart/2005/8/layout/hList6"/>
    <dgm:cxn modelId="{5081E14B-601A-4B0A-BCF5-495887FC48DE}" type="presOf" srcId="{AC1BAF26-A01D-4FF7-8E94-A436B776F910}" destId="{56DE465F-954A-4B44-8629-CA35C22BA5E9}" srcOrd="0" destOrd="0" presId="urn:microsoft.com/office/officeart/2005/8/layout/hList6"/>
    <dgm:cxn modelId="{AF50C993-FEDB-47AB-869E-18D4E94AB430}" type="presOf" srcId="{7B85233E-80FE-48D7-9209-58ABF216B312}" destId="{A909BC16-4F55-47B8-90F1-DB59965C58A3}" srcOrd="0" destOrd="0" presId="urn:microsoft.com/office/officeart/2005/8/layout/hList6"/>
    <dgm:cxn modelId="{275B2BB0-5A56-4126-89D3-4031A3A6F69C}" srcId="{41587EEC-322F-4685-9E72-8E356FA1F4CC}" destId="{6B82281A-A792-4D01-A63C-A7EF37BFF8EE}" srcOrd="4" destOrd="0" parTransId="{29E16E11-7BF7-4654-B8F8-1B450B2AC37B}" sibTransId="{0B3641F0-4FBA-4850-9598-CA28F3EFD4EE}"/>
    <dgm:cxn modelId="{EDF287BA-1CAC-4F71-8C36-B8924E50C6B6}" srcId="{41587EEC-322F-4685-9E72-8E356FA1F4CC}" destId="{7B85233E-80FE-48D7-9209-58ABF216B312}" srcOrd="3" destOrd="0" parTransId="{56A96A66-1AB2-4544-AF32-2DEBC4A593FE}" sibTransId="{80ED0EF7-479A-4B18-B01B-680EF7D4C318}"/>
    <dgm:cxn modelId="{0990A8C5-A77D-46B5-AE9A-FBFB79D76019}" srcId="{41587EEC-322F-4685-9E72-8E356FA1F4CC}" destId="{AC1BAF26-A01D-4FF7-8E94-A436B776F910}" srcOrd="2" destOrd="0" parTransId="{C8E2D712-A6A5-46B8-885E-F9710DAAC005}" sibTransId="{2092909E-A455-4234-AB61-8ACFED3F5FAF}"/>
    <dgm:cxn modelId="{A6BB97CB-F803-44FC-8CF6-EA6F17E7460D}" srcId="{41587EEC-322F-4685-9E72-8E356FA1F4CC}" destId="{F2B29178-D367-430C-9193-35A1504AAA28}" srcOrd="0" destOrd="0" parTransId="{5D951D97-C31C-45A3-B570-C7CEED798974}" sibTransId="{380060B9-1EFA-4BA4-835A-391E131BAF25}"/>
    <dgm:cxn modelId="{F0A293F4-35EF-40B5-852E-7FB2C1758CB1}" type="presOf" srcId="{F2B29178-D367-430C-9193-35A1504AAA28}" destId="{C18DD446-011C-4F68-AAF2-797444BF39C6}" srcOrd="0" destOrd="0" presId="urn:microsoft.com/office/officeart/2005/8/layout/hList6"/>
    <dgm:cxn modelId="{3C93306D-A07D-48A3-8DBD-E2ED96FDE365}" type="presParOf" srcId="{2BDC49DD-E86B-41C7-AB4A-19934C20B4DA}" destId="{C18DD446-011C-4F68-AAF2-797444BF39C6}" srcOrd="0" destOrd="0" presId="urn:microsoft.com/office/officeart/2005/8/layout/hList6"/>
    <dgm:cxn modelId="{4D6BCC18-7938-4589-82B0-E3BECAC523AD}" type="presParOf" srcId="{2BDC49DD-E86B-41C7-AB4A-19934C20B4DA}" destId="{88B091D7-3331-4133-A938-E69E2663F567}" srcOrd="1" destOrd="0" presId="urn:microsoft.com/office/officeart/2005/8/layout/hList6"/>
    <dgm:cxn modelId="{CB517D62-F95E-4B10-B0B1-480788EAF093}" type="presParOf" srcId="{2BDC49DD-E86B-41C7-AB4A-19934C20B4DA}" destId="{8E9EEA0E-9907-40B9-811F-C417D667A272}" srcOrd="2" destOrd="0" presId="urn:microsoft.com/office/officeart/2005/8/layout/hList6"/>
    <dgm:cxn modelId="{516FC543-B724-44CC-89C3-798E94F6E764}" type="presParOf" srcId="{2BDC49DD-E86B-41C7-AB4A-19934C20B4DA}" destId="{62B2D618-501F-4188-AAE3-400E5D383BFF}" srcOrd="3" destOrd="0" presId="urn:microsoft.com/office/officeart/2005/8/layout/hList6"/>
    <dgm:cxn modelId="{987E8745-FD90-452A-92E2-5D49641D2D10}" type="presParOf" srcId="{2BDC49DD-E86B-41C7-AB4A-19934C20B4DA}" destId="{56DE465F-954A-4B44-8629-CA35C22BA5E9}" srcOrd="4" destOrd="0" presId="urn:microsoft.com/office/officeart/2005/8/layout/hList6"/>
    <dgm:cxn modelId="{0F2BDDE5-7A16-4504-8506-424531759E4C}" type="presParOf" srcId="{2BDC49DD-E86B-41C7-AB4A-19934C20B4DA}" destId="{0751E334-F74F-4882-85B8-9BFCC74CC429}" srcOrd="5" destOrd="0" presId="urn:microsoft.com/office/officeart/2005/8/layout/hList6"/>
    <dgm:cxn modelId="{11720A68-6C85-467C-8C2D-42BB692F8063}" type="presParOf" srcId="{2BDC49DD-E86B-41C7-AB4A-19934C20B4DA}" destId="{A909BC16-4F55-47B8-90F1-DB59965C58A3}" srcOrd="6" destOrd="0" presId="urn:microsoft.com/office/officeart/2005/8/layout/hList6"/>
    <dgm:cxn modelId="{1BA70E54-4D5C-482F-A243-419ED365958D}" type="presParOf" srcId="{2BDC49DD-E86B-41C7-AB4A-19934C20B4DA}" destId="{30A0BA0C-D1EE-4C9A-B93C-928B57CBA614}" srcOrd="7" destOrd="0" presId="urn:microsoft.com/office/officeart/2005/8/layout/hList6"/>
    <dgm:cxn modelId="{1EAB105A-C304-463A-AB74-1D9DF8D9E849}" type="presParOf" srcId="{2BDC49DD-E86B-41C7-AB4A-19934C20B4DA}" destId="{476EA84F-5156-4B68-97F6-1D0B2171118B}" srcOrd="8" destOrd="0" presId="urn:microsoft.com/office/officeart/2005/8/layout/hList6"/>
  </dgm:cxnLst>
  <dgm:bg/>
  <dgm:whole/>
  <dgm:extLst>
    <a:ext uri="http://schemas.microsoft.com/office/drawing/2008/diagram">
      <dsp:dataModelExt xmlns:dsp="http://schemas.microsoft.com/office/drawing/2008/diagram" relId="rId11"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16200000">
          <a:off x="-752592" y="888861"/>
          <a:ext cx="3224319" cy="1446596"/>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Historical Treatment</a:t>
          </a:r>
        </a:p>
        <a:p>
          <a:pPr marL="0" lvl="0" indent="0" algn="ctr" defTabSz="355600">
            <a:lnSpc>
              <a:spcPct val="90000"/>
            </a:lnSpc>
            <a:spcBef>
              <a:spcPct val="0"/>
            </a:spcBef>
            <a:spcAft>
              <a:spcPct val="35000"/>
            </a:spcAft>
            <a:buNone/>
          </a:pPr>
          <a:r>
            <a:rPr lang="en-US" sz="800" kern="1200" dirty="0"/>
            <a:t>During the nineteenth and early twentieth centuries, individuals with schizophrenia were often placed in </a:t>
          </a:r>
          <a:r>
            <a:rPr lang="en-US" sz="800" b="1" kern="1200" dirty="0"/>
            <a:t>psychiatric asylums</a:t>
          </a:r>
          <a:r>
            <a:rPr lang="en-US" sz="800" kern="1200" dirty="0"/>
            <a:t>.</a:t>
          </a:r>
        </a:p>
        <a:p>
          <a:pPr marL="0" lvl="0" indent="0" algn="ctr" defTabSz="355600">
            <a:lnSpc>
              <a:spcPct val="90000"/>
            </a:lnSpc>
            <a:spcBef>
              <a:spcPct val="0"/>
            </a:spcBef>
            <a:spcAft>
              <a:spcPct val="35000"/>
            </a:spcAft>
            <a:buNone/>
          </a:pPr>
          <a:r>
            <a:rPr lang="en-GB" sz="800" kern="1200" dirty="0"/>
            <a:t>Common treatments included:</a:t>
          </a:r>
        </a:p>
        <a:p>
          <a:pPr marL="0" lvl="0" indent="0" algn="ctr" defTabSz="355600">
            <a:lnSpc>
              <a:spcPct val="90000"/>
            </a:lnSpc>
            <a:spcBef>
              <a:spcPct val="0"/>
            </a:spcBef>
            <a:spcAft>
              <a:spcPct val="35000"/>
            </a:spcAft>
            <a:buNone/>
          </a:pPr>
          <a:r>
            <a:rPr lang="en-GB" sz="800" kern="1200" dirty="0"/>
            <a:t>• electroconvulsive therapy (ECT)</a:t>
          </a:r>
          <a:br>
            <a:rPr lang="en-GB" sz="800" kern="1200" dirty="0"/>
          </a:br>
          <a:r>
            <a:rPr lang="en-GB" sz="800" kern="1200" dirty="0"/>
            <a:t>• insulin coma therapy</a:t>
          </a:r>
          <a:br>
            <a:rPr lang="en-GB" sz="800" kern="1200" dirty="0"/>
          </a:br>
          <a:r>
            <a:rPr lang="en-GB" sz="800" kern="1200" dirty="0"/>
            <a:t>• psychosurgery (lobotomy)</a:t>
          </a:r>
        </a:p>
        <a:p>
          <a:pPr marL="0" lvl="0" indent="0" algn="ctr" defTabSz="355600">
            <a:lnSpc>
              <a:spcPct val="90000"/>
            </a:lnSpc>
            <a:spcBef>
              <a:spcPct val="0"/>
            </a:spcBef>
            <a:spcAft>
              <a:spcPct val="35000"/>
            </a:spcAft>
            <a:buNone/>
          </a:pPr>
          <a:r>
            <a:rPr lang="en-US" sz="800" kern="1200" dirty="0"/>
            <a:t>These treatments reflected limited medical understanding and often raised ethical concerns (Shorter, 1997; Healy, 2015).</a:t>
          </a:r>
          <a:endParaRPr lang="en-GB" sz="800" kern="1200" dirty="0"/>
        </a:p>
      </dsp:txBody>
      <dsp:txXfrm rot="5400000">
        <a:off x="136269" y="644864"/>
        <a:ext cx="1446596" cy="1934591"/>
      </dsp:txXfrm>
    </dsp:sp>
    <dsp:sp modelId="{8E9EEA0E-9907-40B9-811F-C417D667A272}">
      <dsp:nvSpPr>
        <dsp:cNvPr id="0" name=""/>
        <dsp:cNvSpPr/>
      </dsp:nvSpPr>
      <dsp:spPr>
        <a:xfrm rot="16200000">
          <a:off x="728779" y="911279"/>
          <a:ext cx="3128073" cy="1329536"/>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Deinstitutionalisation</a:t>
          </a:r>
        </a:p>
        <a:p>
          <a:pPr marL="0" lvl="0" indent="0" algn="ctr" defTabSz="355600">
            <a:lnSpc>
              <a:spcPct val="90000"/>
            </a:lnSpc>
            <a:spcBef>
              <a:spcPct val="0"/>
            </a:spcBef>
            <a:spcAft>
              <a:spcPct val="35000"/>
            </a:spcAft>
            <a:buNone/>
          </a:pPr>
          <a:r>
            <a:rPr lang="en-US" sz="800" kern="1200" dirty="0"/>
            <a:t>The development of </a:t>
          </a:r>
          <a:r>
            <a:rPr lang="en-US" sz="800" b="1" kern="1200" dirty="0"/>
            <a:t>antipsychotic medication in the 1950s</a:t>
          </a:r>
          <a:r>
            <a:rPr lang="en-US" sz="800" kern="1200" dirty="0"/>
            <a:t> transformed schizophrenia treatment.</a:t>
          </a:r>
        </a:p>
        <a:p>
          <a:pPr marL="0" lvl="0" indent="0" algn="ctr" defTabSz="355600">
            <a:lnSpc>
              <a:spcPct val="90000"/>
            </a:lnSpc>
            <a:spcBef>
              <a:spcPct val="0"/>
            </a:spcBef>
            <a:spcAft>
              <a:spcPct val="35000"/>
            </a:spcAft>
            <a:buNone/>
          </a:pPr>
          <a:r>
            <a:rPr lang="en-US" sz="800" kern="1200" dirty="0"/>
            <a:t>This led to </a:t>
          </a:r>
          <a:r>
            <a:rPr lang="en-US" sz="800" b="1" kern="1200" dirty="0" err="1"/>
            <a:t>deinstitutionalisation</a:t>
          </a:r>
          <a:r>
            <a:rPr lang="en-US" sz="800" kern="1200" dirty="0"/>
            <a:t>, where large psychiatric hospitals closed and community mental health services developed.</a:t>
          </a:r>
        </a:p>
        <a:p>
          <a:pPr marL="0" lvl="0" indent="0" algn="ctr" defTabSz="355600">
            <a:lnSpc>
              <a:spcPct val="90000"/>
            </a:lnSpc>
            <a:spcBef>
              <a:spcPct val="0"/>
            </a:spcBef>
            <a:spcAft>
              <a:spcPct val="35000"/>
            </a:spcAft>
            <a:buNone/>
          </a:pPr>
          <a:r>
            <a:rPr lang="en-GB" sz="800" kern="1200" dirty="0"/>
            <a:t>(Pilgrim, 2014)</a:t>
          </a:r>
        </a:p>
      </dsp:txBody>
      <dsp:txXfrm rot="5400000">
        <a:off x="1628047" y="637626"/>
        <a:ext cx="1329536" cy="1876843"/>
      </dsp:txXfrm>
    </dsp:sp>
    <dsp:sp modelId="{56DE465F-954A-4B44-8629-CA35C22BA5E9}">
      <dsp:nvSpPr>
        <dsp:cNvPr id="0" name=""/>
        <dsp:cNvSpPr/>
      </dsp:nvSpPr>
      <dsp:spPr>
        <a:xfrm rot="16200000">
          <a:off x="1819581" y="1109799"/>
          <a:ext cx="3224319" cy="1004720"/>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Modern Treatment</a:t>
          </a:r>
        </a:p>
        <a:p>
          <a:pPr marL="0" lvl="0" indent="0" algn="ctr" defTabSz="355600">
            <a:lnSpc>
              <a:spcPct val="90000"/>
            </a:lnSpc>
            <a:spcBef>
              <a:spcPct val="0"/>
            </a:spcBef>
            <a:spcAft>
              <a:spcPct val="35000"/>
            </a:spcAft>
            <a:buNone/>
          </a:pPr>
          <a:r>
            <a:rPr lang="en-GB" sz="800" kern="1200" dirty="0"/>
            <a:t>Current treatment approaches include:</a:t>
          </a:r>
        </a:p>
        <a:p>
          <a:pPr marL="0" lvl="0" indent="0" algn="ctr" defTabSz="355600">
            <a:lnSpc>
              <a:spcPct val="90000"/>
            </a:lnSpc>
            <a:spcBef>
              <a:spcPct val="0"/>
            </a:spcBef>
            <a:spcAft>
              <a:spcPct val="35000"/>
            </a:spcAft>
            <a:buNone/>
          </a:pPr>
          <a:r>
            <a:rPr lang="en-US" sz="800" kern="1200" dirty="0"/>
            <a:t>• antipsychotic medication</a:t>
          </a:r>
          <a:br>
            <a:rPr lang="en-US" sz="800" kern="1200" dirty="0"/>
          </a:br>
          <a:r>
            <a:rPr lang="en-US" sz="800" kern="1200" dirty="0"/>
            <a:t>• cognitive </a:t>
          </a:r>
          <a:r>
            <a:rPr lang="en-US" sz="800" kern="1200" dirty="0" err="1"/>
            <a:t>behavioural</a:t>
          </a:r>
          <a:r>
            <a:rPr lang="en-US" sz="800" kern="1200" dirty="0"/>
            <a:t> therapy for psychosis (</a:t>
          </a:r>
          <a:r>
            <a:rPr lang="en-US" sz="800" kern="1200" dirty="0" err="1"/>
            <a:t>CBTp</a:t>
          </a:r>
          <a:r>
            <a:rPr lang="en-US" sz="800" kern="1200" dirty="0"/>
            <a:t>)</a:t>
          </a:r>
          <a:br>
            <a:rPr lang="en-US" sz="800" kern="1200" dirty="0"/>
          </a:br>
          <a:r>
            <a:rPr lang="en-US" sz="800" kern="1200" dirty="0"/>
            <a:t>• family support and social interventions</a:t>
          </a:r>
          <a:br>
            <a:rPr lang="en-US" sz="800" kern="1200" dirty="0"/>
          </a:br>
          <a:r>
            <a:rPr lang="en-US" sz="800" kern="1200" dirty="0"/>
            <a:t>• early intervention in psychosis services</a:t>
          </a:r>
        </a:p>
        <a:p>
          <a:pPr marL="0" lvl="0" indent="0" algn="ctr" defTabSz="355600">
            <a:lnSpc>
              <a:spcPct val="90000"/>
            </a:lnSpc>
            <a:spcBef>
              <a:spcPct val="0"/>
            </a:spcBef>
            <a:spcAft>
              <a:spcPct val="35000"/>
            </a:spcAft>
            <a:buNone/>
          </a:pPr>
          <a:r>
            <a:rPr lang="en-US" sz="800" kern="1200" dirty="0"/>
            <a:t>Early treatment significantly improves long-term outcomes (Dalton-Locke et al., 2021).</a:t>
          </a:r>
          <a:endParaRPr lang="en-GB" sz="800" kern="1200" dirty="0"/>
        </a:p>
      </dsp:txBody>
      <dsp:txXfrm rot="5400000">
        <a:off x="2929380" y="644864"/>
        <a:ext cx="1004720" cy="1934591"/>
      </dsp:txXfrm>
    </dsp:sp>
    <dsp:sp modelId="{A909BC16-4F55-47B8-90F1-DB59965C58A3}">
      <dsp:nvSpPr>
        <dsp:cNvPr id="0" name=""/>
        <dsp:cNvSpPr/>
      </dsp:nvSpPr>
      <dsp:spPr>
        <a:xfrm rot="16200000">
          <a:off x="2899656" y="1109799"/>
          <a:ext cx="3224319" cy="1004720"/>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100" tIns="0" rIns="36959" bIns="0" numCol="1" spcCol="1270" anchor="ctr" anchorCtr="0">
          <a:noAutofit/>
        </a:bodyPr>
        <a:lstStyle/>
        <a:p>
          <a:pPr marL="0" lvl="0" indent="0" algn="ctr" defTabSz="266700">
            <a:lnSpc>
              <a:spcPct val="90000"/>
            </a:lnSpc>
            <a:spcBef>
              <a:spcPct val="0"/>
            </a:spcBef>
            <a:spcAft>
              <a:spcPct val="35000"/>
            </a:spcAft>
            <a:buNone/>
          </a:pPr>
          <a:r>
            <a:rPr lang="en-GB" sz="600" kern="1200" dirty="0"/>
            <a:t>[</a:t>
          </a:r>
          <a:r>
            <a:rPr lang="en-GB" sz="600" b="1" kern="1200" dirty="0"/>
            <a:t>Mental Health Legislation</a:t>
          </a:r>
        </a:p>
        <a:p>
          <a:pPr marL="0" lvl="0" indent="0" algn="ctr" defTabSz="266700">
            <a:lnSpc>
              <a:spcPct val="90000"/>
            </a:lnSpc>
            <a:spcBef>
              <a:spcPct val="0"/>
            </a:spcBef>
            <a:spcAft>
              <a:spcPct val="35000"/>
            </a:spcAft>
            <a:buNone/>
          </a:pPr>
          <a:r>
            <a:rPr lang="en-US" sz="600" kern="1200" dirty="0"/>
            <a:t>Mental health care in the UK is influenced by key legislation.</a:t>
          </a:r>
        </a:p>
        <a:p>
          <a:pPr marL="0" lvl="0" indent="0" algn="ctr" defTabSz="266700">
            <a:lnSpc>
              <a:spcPct val="90000"/>
            </a:lnSpc>
            <a:spcBef>
              <a:spcPct val="0"/>
            </a:spcBef>
            <a:spcAft>
              <a:spcPct val="35000"/>
            </a:spcAft>
            <a:buNone/>
          </a:pPr>
          <a:r>
            <a:rPr lang="en-US" sz="600" b="1" kern="1200" dirty="0"/>
            <a:t>Mental Health Act 1983 (amended 2007)</a:t>
          </a:r>
          <a:br>
            <a:rPr lang="en-US" sz="600" kern="1200" dirty="0"/>
          </a:br>
          <a:r>
            <a:rPr lang="en-US" sz="600" kern="1200" dirty="0"/>
            <a:t>Allows compulsory detention and treatment when individuals pose a risk.</a:t>
          </a:r>
        </a:p>
        <a:p>
          <a:pPr marL="0" lvl="0" indent="0" algn="ctr" defTabSz="266700">
            <a:lnSpc>
              <a:spcPct val="90000"/>
            </a:lnSpc>
            <a:spcBef>
              <a:spcPct val="0"/>
            </a:spcBef>
            <a:spcAft>
              <a:spcPct val="35000"/>
            </a:spcAft>
            <a:buNone/>
          </a:pPr>
          <a:r>
            <a:rPr lang="en-US" sz="600" b="1" kern="1200" dirty="0"/>
            <a:t>Mental Capacity Act 2005</a:t>
          </a:r>
          <a:br>
            <a:rPr lang="en-US" sz="600" kern="1200" dirty="0"/>
          </a:br>
          <a:r>
            <a:rPr lang="en-US" sz="600" kern="1200" dirty="0"/>
            <a:t>Supports patient autonomy and decision-making rights.</a:t>
          </a:r>
        </a:p>
        <a:p>
          <a:pPr marL="0" lvl="0" indent="0" algn="ctr" defTabSz="266700">
            <a:lnSpc>
              <a:spcPct val="90000"/>
            </a:lnSpc>
            <a:spcBef>
              <a:spcPct val="0"/>
            </a:spcBef>
            <a:spcAft>
              <a:spcPct val="35000"/>
            </a:spcAft>
            <a:buNone/>
          </a:pPr>
          <a:r>
            <a:rPr lang="en-GB" sz="600" kern="1200" dirty="0"/>
            <a:t>(NHS England, 2023; SCIE, 2020)</a:t>
          </a:r>
        </a:p>
        <a:p>
          <a:pPr marL="0" lvl="0" indent="0" algn="ctr" defTabSz="266700">
            <a:lnSpc>
              <a:spcPct val="90000"/>
            </a:lnSpc>
            <a:spcBef>
              <a:spcPct val="0"/>
            </a:spcBef>
            <a:spcAft>
              <a:spcPct val="35000"/>
            </a:spcAft>
            <a:buNone/>
          </a:pPr>
          <a:endParaRPr lang="en-GB" sz="600" kern="1200" dirty="0"/>
        </a:p>
        <a:p>
          <a:pPr marL="0" lvl="0" indent="0" algn="ctr" defTabSz="266700">
            <a:lnSpc>
              <a:spcPct val="90000"/>
            </a:lnSpc>
            <a:spcBef>
              <a:spcPct val="0"/>
            </a:spcBef>
            <a:spcAft>
              <a:spcPct val="35000"/>
            </a:spcAft>
            <a:buNone/>
          </a:pPr>
          <a:endParaRPr lang="en-GB" sz="600" kern="1200" dirty="0"/>
        </a:p>
      </dsp:txBody>
      <dsp:txXfrm rot="5400000">
        <a:off x="4009455" y="644864"/>
        <a:ext cx="1004720" cy="1934591"/>
      </dsp:txXfrm>
    </dsp:sp>
    <dsp:sp modelId="{476EA84F-5156-4B68-97F6-1D0B2171118B}">
      <dsp:nvSpPr>
        <dsp:cNvPr id="0" name=""/>
        <dsp:cNvSpPr/>
      </dsp:nvSpPr>
      <dsp:spPr>
        <a:xfrm rot="16200000">
          <a:off x="3979730" y="1109799"/>
          <a:ext cx="3224319" cy="1004720"/>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38100" tIns="0" rIns="36959" bIns="0" numCol="1" spcCol="1270" anchor="ctr" anchorCtr="0">
          <a:noAutofit/>
        </a:bodyPr>
        <a:lstStyle/>
        <a:p>
          <a:pPr marL="0" lvl="0" indent="0" algn="ctr" defTabSz="266700">
            <a:lnSpc>
              <a:spcPct val="90000"/>
            </a:lnSpc>
            <a:spcBef>
              <a:spcPct val="0"/>
            </a:spcBef>
            <a:spcAft>
              <a:spcPct val="35000"/>
            </a:spcAft>
            <a:buNone/>
          </a:pPr>
          <a:r>
            <a:rPr lang="en-GB" sz="600" b="1" kern="1200" dirty="0"/>
            <a:t>Inequality</a:t>
          </a:r>
        </a:p>
        <a:p>
          <a:pPr marL="0" lvl="0" indent="0" algn="ctr" defTabSz="266700">
            <a:lnSpc>
              <a:spcPct val="90000"/>
            </a:lnSpc>
            <a:spcBef>
              <a:spcPct val="0"/>
            </a:spcBef>
            <a:spcAft>
              <a:spcPct val="35000"/>
            </a:spcAft>
            <a:buNone/>
          </a:pPr>
          <a:r>
            <a:rPr lang="en-US" sz="600" kern="1200" dirty="0"/>
            <a:t>Research shows </a:t>
          </a:r>
          <a:r>
            <a:rPr lang="en-US" sz="600" b="1" kern="1200" dirty="0"/>
            <a:t>ethnic inequalities in schizophrenia diagnosis and treatment</a:t>
          </a:r>
          <a:r>
            <a:rPr lang="en-US" sz="600" kern="1200" dirty="0"/>
            <a:t>.</a:t>
          </a:r>
        </a:p>
        <a:p>
          <a:pPr marL="0" lvl="0" indent="0" algn="ctr" defTabSz="266700">
            <a:lnSpc>
              <a:spcPct val="90000"/>
            </a:lnSpc>
            <a:spcBef>
              <a:spcPct val="0"/>
            </a:spcBef>
            <a:spcAft>
              <a:spcPct val="35000"/>
            </a:spcAft>
            <a:buNone/>
          </a:pPr>
          <a:r>
            <a:rPr lang="en-US" sz="600" kern="1200" dirty="0"/>
            <a:t>Black Caribbean and Black African individuals are more likely to be diagnosed with schizophrenia and detained under the Mental Health Act.</a:t>
          </a:r>
        </a:p>
        <a:p>
          <a:pPr marL="0" lvl="0" indent="0" algn="ctr" defTabSz="266700">
            <a:lnSpc>
              <a:spcPct val="90000"/>
            </a:lnSpc>
            <a:spcBef>
              <a:spcPct val="0"/>
            </a:spcBef>
            <a:spcAft>
              <a:spcPct val="35000"/>
            </a:spcAft>
            <a:buNone/>
          </a:pPr>
          <a:r>
            <a:rPr lang="en-US" sz="600" kern="1200" dirty="0"/>
            <a:t>(</a:t>
          </a:r>
          <a:r>
            <a:rPr lang="en-US" sz="600" kern="1200" dirty="0" err="1"/>
            <a:t>Bhui</a:t>
          </a:r>
          <a:r>
            <a:rPr lang="en-US" sz="600" kern="1200" dirty="0"/>
            <a:t> et el.,2018; Morgan, Knowles and Hutchinson, 2014) </a:t>
          </a:r>
        </a:p>
        <a:p>
          <a:pPr marL="0" lvl="0" indent="0" algn="ctr" defTabSz="266700">
            <a:lnSpc>
              <a:spcPct val="90000"/>
            </a:lnSpc>
            <a:spcBef>
              <a:spcPct val="0"/>
            </a:spcBef>
            <a:spcAft>
              <a:spcPct val="35000"/>
            </a:spcAft>
            <a:buNone/>
          </a:pPr>
          <a:endParaRPr lang="en-GB" sz="600" kern="1200" dirty="0"/>
        </a:p>
      </dsp:txBody>
      <dsp:txXfrm rot="5400000">
        <a:off x="5089529" y="644864"/>
        <a:ext cx="1004720" cy="193459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5400000">
          <a:off x="3475123"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Stigma</a:t>
          </a:r>
        </a:p>
        <a:p>
          <a:pPr marL="0" lvl="0" indent="0" algn="ctr" defTabSz="355600">
            <a:lnSpc>
              <a:spcPct val="90000"/>
            </a:lnSpc>
            <a:spcBef>
              <a:spcPct val="0"/>
            </a:spcBef>
            <a:spcAft>
              <a:spcPct val="35000"/>
            </a:spcAft>
            <a:buNone/>
          </a:pPr>
          <a:r>
            <a:rPr lang="en-US" sz="800" kern="1200" dirty="0"/>
            <a:t>People with schizophrenia frequently experience </a:t>
          </a:r>
          <a:r>
            <a:rPr lang="en-US" sz="800" b="1" kern="1200" dirty="0"/>
            <a:t>stigma and discrimination</a:t>
          </a:r>
          <a:r>
            <a:rPr lang="en-US" sz="800" kern="1200" dirty="0"/>
            <a:t>.</a:t>
          </a:r>
        </a:p>
        <a:p>
          <a:pPr marL="0" lvl="0" indent="0" algn="ctr" defTabSz="355600">
            <a:lnSpc>
              <a:spcPct val="90000"/>
            </a:lnSpc>
            <a:spcBef>
              <a:spcPct val="0"/>
            </a:spcBef>
            <a:spcAft>
              <a:spcPct val="35000"/>
            </a:spcAft>
            <a:buNone/>
          </a:pPr>
          <a:r>
            <a:rPr lang="en-US" sz="800" kern="1200" dirty="0"/>
            <a:t>Negative stereotypes can result in:</a:t>
          </a:r>
        </a:p>
        <a:p>
          <a:pPr marL="0" lvl="0" indent="0" algn="ctr" defTabSz="355600">
            <a:lnSpc>
              <a:spcPct val="90000"/>
            </a:lnSpc>
            <a:spcBef>
              <a:spcPct val="0"/>
            </a:spcBef>
            <a:spcAft>
              <a:spcPct val="35000"/>
            </a:spcAft>
            <a:buNone/>
          </a:pPr>
          <a:r>
            <a:rPr lang="en-US" sz="800" kern="1200" dirty="0"/>
            <a:t>• social exclusion</a:t>
          </a:r>
          <a:br>
            <a:rPr lang="en-US" sz="800" kern="1200" dirty="0"/>
          </a:br>
          <a:r>
            <a:rPr lang="en-US" sz="800" kern="1200" dirty="0"/>
            <a:t>• delayed treatment seeking</a:t>
          </a:r>
          <a:br>
            <a:rPr lang="en-US" sz="800" kern="1200" dirty="0"/>
          </a:br>
          <a:r>
            <a:rPr lang="en-US" sz="800" kern="1200" dirty="0"/>
            <a:t>• reduced employment opportunities</a:t>
          </a:r>
        </a:p>
        <a:p>
          <a:pPr marL="0" lvl="0" indent="0" algn="ctr" defTabSz="355600">
            <a:lnSpc>
              <a:spcPct val="90000"/>
            </a:lnSpc>
            <a:spcBef>
              <a:spcPct val="0"/>
            </a:spcBef>
            <a:spcAft>
              <a:spcPct val="35000"/>
            </a:spcAft>
            <a:buNone/>
          </a:pPr>
          <a:r>
            <a:rPr lang="en-GB" sz="800" kern="1200" dirty="0"/>
            <a:t>(Corrigan and Watson, 2002)</a:t>
          </a:r>
        </a:p>
      </dsp:txBody>
      <dsp:txXfrm rot="-5400000">
        <a:off x="4457119" y="599969"/>
        <a:ext cx="1035853" cy="1799908"/>
      </dsp:txXfrm>
    </dsp:sp>
    <dsp:sp modelId="{8E9EEA0E-9907-40B9-811F-C417D667A272}">
      <dsp:nvSpPr>
        <dsp:cNvPr id="0" name=""/>
        <dsp:cNvSpPr/>
      </dsp:nvSpPr>
      <dsp:spPr>
        <a:xfrm rot="5400000">
          <a:off x="2361581"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Impact</a:t>
          </a:r>
        </a:p>
        <a:p>
          <a:pPr marL="0" lvl="0" indent="0" algn="ctr" defTabSz="355600">
            <a:lnSpc>
              <a:spcPct val="90000"/>
            </a:lnSpc>
            <a:spcBef>
              <a:spcPct val="0"/>
            </a:spcBef>
            <a:spcAft>
              <a:spcPct val="35000"/>
            </a:spcAft>
            <a:buNone/>
          </a:pPr>
          <a:r>
            <a:rPr lang="en-GB" sz="800" kern="1200" dirty="0"/>
            <a:t>Schizophrenia may affect:</a:t>
          </a:r>
        </a:p>
        <a:p>
          <a:pPr marL="0" lvl="0" indent="0" algn="ctr" defTabSz="355600">
            <a:lnSpc>
              <a:spcPct val="90000"/>
            </a:lnSpc>
            <a:spcBef>
              <a:spcPct val="0"/>
            </a:spcBef>
            <a:spcAft>
              <a:spcPct val="35000"/>
            </a:spcAft>
            <a:buNone/>
          </a:pPr>
          <a:r>
            <a:rPr lang="en-US" sz="800" kern="1200" dirty="0"/>
            <a:t>• employment opportunities</a:t>
          </a:r>
          <a:br>
            <a:rPr lang="en-US" sz="800" kern="1200" dirty="0"/>
          </a:br>
          <a:r>
            <a:rPr lang="en-US" sz="800" kern="1200" dirty="0"/>
            <a:t>• relationships and social participation</a:t>
          </a:r>
          <a:br>
            <a:rPr lang="en-US" sz="800" kern="1200" dirty="0"/>
          </a:br>
          <a:r>
            <a:rPr lang="en-US" sz="800" kern="1200" dirty="0"/>
            <a:t>• physical health outcomes</a:t>
          </a:r>
          <a:br>
            <a:rPr lang="en-US" sz="800" kern="1200" dirty="0"/>
          </a:br>
          <a:r>
            <a:rPr lang="en-US" sz="800" kern="1200" dirty="0"/>
            <a:t>• housing stability</a:t>
          </a:r>
        </a:p>
        <a:p>
          <a:pPr marL="0" lvl="0" indent="0" algn="ctr" defTabSz="355600">
            <a:lnSpc>
              <a:spcPct val="90000"/>
            </a:lnSpc>
            <a:spcBef>
              <a:spcPct val="0"/>
            </a:spcBef>
            <a:spcAft>
              <a:spcPct val="35000"/>
            </a:spcAft>
            <a:buNone/>
          </a:pPr>
          <a:r>
            <a:rPr lang="en-GB" sz="800" kern="1200" dirty="0"/>
            <a:t>(Marmot, 2010)</a:t>
          </a:r>
        </a:p>
      </dsp:txBody>
      <dsp:txXfrm rot="-5400000">
        <a:off x="3343577" y="599969"/>
        <a:ext cx="1035853" cy="1799908"/>
      </dsp:txXfrm>
    </dsp:sp>
    <dsp:sp modelId="{56DE465F-954A-4B44-8629-CA35C22BA5E9}">
      <dsp:nvSpPr>
        <dsp:cNvPr id="0" name=""/>
        <dsp:cNvSpPr/>
      </dsp:nvSpPr>
      <dsp:spPr>
        <a:xfrm rot="5400000">
          <a:off x="1248039"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Risk Factors</a:t>
          </a:r>
        </a:p>
        <a:p>
          <a:pPr marL="0" lvl="0" indent="0" algn="ctr" defTabSz="355600">
            <a:lnSpc>
              <a:spcPct val="90000"/>
            </a:lnSpc>
            <a:spcBef>
              <a:spcPct val="0"/>
            </a:spcBef>
            <a:spcAft>
              <a:spcPct val="35000"/>
            </a:spcAft>
            <a:buNone/>
          </a:pPr>
          <a:r>
            <a:rPr lang="en-US" sz="800" kern="1200" dirty="0"/>
            <a:t>Risk factors associated with schizophrenia include:</a:t>
          </a:r>
        </a:p>
        <a:p>
          <a:pPr marL="0" lvl="0" indent="0" algn="ctr" defTabSz="355600">
            <a:lnSpc>
              <a:spcPct val="90000"/>
            </a:lnSpc>
            <a:spcBef>
              <a:spcPct val="0"/>
            </a:spcBef>
            <a:spcAft>
              <a:spcPct val="35000"/>
            </a:spcAft>
            <a:buNone/>
          </a:pPr>
          <a:r>
            <a:rPr lang="en-US" sz="800" kern="1200" dirty="0"/>
            <a:t>• genetic vulnerability</a:t>
          </a:r>
          <a:br>
            <a:rPr lang="en-US" sz="800" kern="1200" dirty="0"/>
          </a:br>
          <a:r>
            <a:rPr lang="en-US" sz="800" kern="1200" dirty="0"/>
            <a:t>• early life trauma</a:t>
          </a:r>
          <a:br>
            <a:rPr lang="en-US" sz="800" kern="1200" dirty="0"/>
          </a:br>
          <a:r>
            <a:rPr lang="en-US" sz="800" kern="1200" dirty="0"/>
            <a:t>• substance misuse</a:t>
          </a:r>
          <a:br>
            <a:rPr lang="en-US" sz="800" kern="1200" dirty="0"/>
          </a:br>
          <a:r>
            <a:rPr lang="en-US" sz="800" kern="1200" dirty="0"/>
            <a:t>• environmental stress and social disadvantage</a:t>
          </a:r>
        </a:p>
        <a:p>
          <a:pPr marL="0" lvl="0" indent="0" algn="ctr" defTabSz="355600">
            <a:lnSpc>
              <a:spcPct val="90000"/>
            </a:lnSpc>
            <a:spcBef>
              <a:spcPct val="0"/>
            </a:spcBef>
            <a:spcAft>
              <a:spcPct val="35000"/>
            </a:spcAft>
            <a:buNone/>
          </a:pPr>
          <a:r>
            <a:rPr lang="en-US" sz="800" kern="1200" dirty="0"/>
            <a:t>(Owen, Sawa and Mortensen, 2016)</a:t>
          </a:r>
          <a:endParaRPr lang="en-GB" sz="800" kern="1200" dirty="0"/>
        </a:p>
      </dsp:txBody>
      <dsp:txXfrm rot="-5400000">
        <a:off x="2230035" y="599969"/>
        <a:ext cx="1035853" cy="1799908"/>
      </dsp:txXfrm>
    </dsp:sp>
    <dsp:sp modelId="{A909BC16-4F55-47B8-90F1-DB59965C58A3}">
      <dsp:nvSpPr>
        <dsp:cNvPr id="0" name=""/>
        <dsp:cNvSpPr/>
      </dsp:nvSpPr>
      <dsp:spPr>
        <a:xfrm rot="5400000">
          <a:off x="134497"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Key Facts</a:t>
          </a:r>
        </a:p>
        <a:p>
          <a:pPr marL="0" lvl="0" indent="0" algn="ctr" defTabSz="355600">
            <a:lnSpc>
              <a:spcPct val="90000"/>
            </a:lnSpc>
            <a:spcBef>
              <a:spcPct val="0"/>
            </a:spcBef>
            <a:spcAft>
              <a:spcPct val="35000"/>
            </a:spcAft>
            <a:buNone/>
          </a:pPr>
          <a:r>
            <a:rPr lang="en-US" sz="800" kern="1200" dirty="0"/>
            <a:t>• Affects around </a:t>
          </a:r>
          <a:r>
            <a:rPr lang="en-US" sz="800" b="1" kern="1200" dirty="0"/>
            <a:t>1% of the population</a:t>
          </a:r>
          <a:br>
            <a:rPr lang="en-US" sz="800" kern="1200" dirty="0"/>
          </a:br>
          <a:r>
            <a:rPr lang="en-US" sz="800" kern="1200" dirty="0"/>
            <a:t>• Onset usually </a:t>
          </a:r>
          <a:r>
            <a:rPr lang="en-US" sz="800" b="1" kern="1200" dirty="0"/>
            <a:t>ages 18–30</a:t>
          </a:r>
          <a:br>
            <a:rPr lang="en-US" sz="800" kern="1200" dirty="0"/>
          </a:br>
          <a:r>
            <a:rPr lang="en-US" sz="800" kern="1200" dirty="0"/>
            <a:t>• Higher rates of unemployment and social exclusion</a:t>
          </a:r>
          <a:br>
            <a:rPr lang="en-US" sz="800" kern="1200" dirty="0"/>
          </a:br>
          <a:r>
            <a:rPr lang="en-US" sz="800" kern="1200" dirty="0"/>
            <a:t>• Long-term impact on quality of life</a:t>
          </a:r>
        </a:p>
        <a:p>
          <a:pPr marL="0" lvl="0" indent="0" algn="ctr" defTabSz="355600">
            <a:lnSpc>
              <a:spcPct val="90000"/>
            </a:lnSpc>
            <a:spcBef>
              <a:spcPct val="0"/>
            </a:spcBef>
            <a:spcAft>
              <a:spcPct val="35000"/>
            </a:spcAft>
            <a:buNone/>
          </a:pPr>
          <a:r>
            <a:rPr lang="en-GB" sz="800" kern="1200" dirty="0"/>
            <a:t>(McCutcheon et al., 2020)</a:t>
          </a:r>
        </a:p>
      </dsp:txBody>
      <dsp:txXfrm rot="-5400000">
        <a:off x="1116493" y="599969"/>
        <a:ext cx="1035853" cy="1799908"/>
      </dsp:txXfrm>
    </dsp:sp>
    <dsp:sp modelId="{476EA84F-5156-4B68-97F6-1D0B2171118B}">
      <dsp:nvSpPr>
        <dsp:cNvPr id="0" name=""/>
        <dsp:cNvSpPr/>
      </dsp:nvSpPr>
      <dsp:spPr>
        <a:xfrm rot="5400000">
          <a:off x="-979044"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50800" bIns="0" numCol="1" spcCol="1270" anchor="ctr" anchorCtr="0">
          <a:noAutofit/>
        </a:bodyPr>
        <a:lstStyle/>
        <a:p>
          <a:pPr marL="0" lvl="0" indent="0" algn="ctr" defTabSz="355600">
            <a:lnSpc>
              <a:spcPct val="90000"/>
            </a:lnSpc>
            <a:spcBef>
              <a:spcPct val="0"/>
            </a:spcBef>
            <a:spcAft>
              <a:spcPct val="35000"/>
            </a:spcAft>
            <a:buNone/>
          </a:pPr>
          <a:r>
            <a:rPr lang="en-GB" sz="800" b="1" kern="1200" dirty="0"/>
            <a:t>ICD-11 Definition</a:t>
          </a:r>
        </a:p>
        <a:p>
          <a:pPr marL="0" lvl="0" indent="0" algn="ctr" defTabSz="355600">
            <a:lnSpc>
              <a:spcPct val="90000"/>
            </a:lnSpc>
            <a:spcBef>
              <a:spcPct val="0"/>
            </a:spcBef>
            <a:spcAft>
              <a:spcPct val="35000"/>
            </a:spcAft>
            <a:buNone/>
          </a:pPr>
          <a:r>
            <a:rPr lang="en-US" sz="800" kern="1200" dirty="0"/>
            <a:t>Schizophrenia is classified within the </a:t>
          </a:r>
          <a:r>
            <a:rPr lang="en-US" sz="800" b="1" kern="1200" dirty="0"/>
            <a:t>ICD-11 as a primary psychotic disorder (6A20)</a:t>
          </a:r>
          <a:r>
            <a:rPr lang="en-US" sz="800" kern="1200" dirty="0"/>
            <a:t>.</a:t>
          </a:r>
        </a:p>
        <a:p>
          <a:pPr marL="0" lvl="0" indent="0" algn="ctr" defTabSz="355600">
            <a:lnSpc>
              <a:spcPct val="90000"/>
            </a:lnSpc>
            <a:spcBef>
              <a:spcPct val="0"/>
            </a:spcBef>
            <a:spcAft>
              <a:spcPct val="35000"/>
            </a:spcAft>
            <a:buNone/>
          </a:pPr>
          <a:r>
            <a:rPr lang="en-GB" sz="800" kern="1200" dirty="0"/>
            <a:t>Symptoms may include:</a:t>
          </a:r>
        </a:p>
        <a:p>
          <a:pPr marL="0" lvl="0" indent="0" algn="ctr" defTabSz="355600">
            <a:lnSpc>
              <a:spcPct val="90000"/>
            </a:lnSpc>
            <a:spcBef>
              <a:spcPct val="0"/>
            </a:spcBef>
            <a:spcAft>
              <a:spcPct val="35000"/>
            </a:spcAft>
            <a:buNone/>
          </a:pPr>
          <a:r>
            <a:rPr lang="en-US" sz="800" kern="1200" dirty="0"/>
            <a:t>• hallucinations</a:t>
          </a:r>
          <a:br>
            <a:rPr lang="en-US" sz="800" kern="1200" dirty="0"/>
          </a:br>
          <a:r>
            <a:rPr lang="en-US" sz="800" kern="1200" dirty="0"/>
            <a:t>• delusions</a:t>
          </a:r>
          <a:br>
            <a:rPr lang="en-US" sz="800" kern="1200" dirty="0"/>
          </a:br>
          <a:r>
            <a:rPr lang="en-US" sz="800" kern="1200" dirty="0"/>
            <a:t>• </a:t>
          </a:r>
          <a:r>
            <a:rPr lang="en-US" sz="800" kern="1200" dirty="0" err="1"/>
            <a:t>disorganised</a:t>
          </a:r>
          <a:r>
            <a:rPr lang="en-US" sz="800" kern="1200" dirty="0"/>
            <a:t> thinking</a:t>
          </a:r>
          <a:br>
            <a:rPr lang="en-US" sz="800" kern="1200" dirty="0"/>
          </a:br>
          <a:r>
            <a:rPr lang="en-US" sz="800" kern="1200" dirty="0"/>
            <a:t>• impaired emotional and social functioning</a:t>
          </a:r>
        </a:p>
        <a:p>
          <a:pPr marL="0" lvl="0" indent="0" algn="ctr" defTabSz="355600">
            <a:lnSpc>
              <a:spcPct val="90000"/>
            </a:lnSpc>
            <a:spcBef>
              <a:spcPct val="0"/>
            </a:spcBef>
            <a:spcAft>
              <a:spcPct val="35000"/>
            </a:spcAft>
            <a:buNone/>
          </a:pPr>
          <a:r>
            <a:rPr lang="en-GB" sz="800" kern="1200" dirty="0"/>
            <a:t>(WHO, 2022)</a:t>
          </a:r>
        </a:p>
      </dsp:txBody>
      <dsp:txXfrm rot="-5400000">
        <a:off x="2952" y="599969"/>
        <a:ext cx="1035853" cy="179990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16200000">
          <a:off x="-947373" y="950505"/>
          <a:ext cx="2999846" cy="1098835"/>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48982" bIns="0" numCol="1" spcCol="1270" anchor="ctr" anchorCtr="0">
          <a:noAutofit/>
        </a:bodyPr>
        <a:lstStyle/>
        <a:p>
          <a:pPr marL="0" lvl="0" indent="0" algn="ctr" defTabSz="355600">
            <a:lnSpc>
              <a:spcPct val="90000"/>
            </a:lnSpc>
            <a:spcBef>
              <a:spcPct val="0"/>
            </a:spcBef>
            <a:spcAft>
              <a:spcPct val="35000"/>
            </a:spcAft>
            <a:buNone/>
          </a:pPr>
          <a:r>
            <a:rPr lang="en-GB" sz="800" b="1" kern="1200" dirty="0"/>
            <a:t>Mental Health Act</a:t>
          </a:r>
        </a:p>
        <a:p>
          <a:pPr marL="0" lvl="0" indent="0" algn="ctr" defTabSz="355600">
            <a:lnSpc>
              <a:spcPct val="90000"/>
            </a:lnSpc>
            <a:spcBef>
              <a:spcPct val="0"/>
            </a:spcBef>
            <a:spcAft>
              <a:spcPct val="35000"/>
            </a:spcAft>
            <a:buNone/>
          </a:pPr>
          <a:r>
            <a:rPr lang="en-US" sz="800" kern="1200" dirty="0"/>
            <a:t>The </a:t>
          </a:r>
          <a:r>
            <a:rPr lang="en-US" sz="800" b="1" kern="1200" dirty="0"/>
            <a:t>Mental Health Act 1983 (amended 2007)</a:t>
          </a:r>
          <a:r>
            <a:rPr lang="en-US" sz="800" kern="1200" dirty="0"/>
            <a:t> allows compulsory assessment and treatment when individuals pose a risk to themselves or others (NHS England, 2019).</a:t>
          </a:r>
          <a:endParaRPr lang="en-GB" sz="800" kern="1200" dirty="0"/>
        </a:p>
      </dsp:txBody>
      <dsp:txXfrm rot="5400000">
        <a:off x="3132" y="599969"/>
        <a:ext cx="1098835" cy="1799908"/>
      </dsp:txXfrm>
    </dsp:sp>
    <dsp:sp modelId="{8E9EEA0E-9907-40B9-811F-C417D667A272}">
      <dsp:nvSpPr>
        <dsp:cNvPr id="0" name=""/>
        <dsp:cNvSpPr/>
      </dsp:nvSpPr>
      <dsp:spPr>
        <a:xfrm rot="16200000">
          <a:off x="233874" y="950505"/>
          <a:ext cx="2999846" cy="1098835"/>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48982" bIns="0" numCol="1" spcCol="1270" anchor="ctr" anchorCtr="0">
          <a:noAutofit/>
        </a:bodyPr>
        <a:lstStyle/>
        <a:p>
          <a:pPr marL="0" lvl="0" indent="0" algn="ctr" defTabSz="355600">
            <a:lnSpc>
              <a:spcPct val="90000"/>
            </a:lnSpc>
            <a:spcBef>
              <a:spcPct val="0"/>
            </a:spcBef>
            <a:spcAft>
              <a:spcPct val="35000"/>
            </a:spcAft>
            <a:buNone/>
          </a:pPr>
          <a:r>
            <a:rPr lang="en-GB" sz="800" b="1" kern="1200" dirty="0"/>
            <a:t>Mental Capacity Act</a:t>
          </a:r>
        </a:p>
        <a:p>
          <a:pPr marL="0" lvl="0" indent="0" algn="ctr" defTabSz="355600">
            <a:lnSpc>
              <a:spcPct val="90000"/>
            </a:lnSpc>
            <a:spcBef>
              <a:spcPct val="0"/>
            </a:spcBef>
            <a:spcAft>
              <a:spcPct val="35000"/>
            </a:spcAft>
            <a:buNone/>
          </a:pPr>
          <a:r>
            <a:rPr lang="en-US" sz="800" kern="1200" dirty="0"/>
            <a:t>The </a:t>
          </a:r>
          <a:r>
            <a:rPr lang="en-US" sz="800" b="1" kern="1200" dirty="0"/>
            <a:t>Mental Capacity Act 2005</a:t>
          </a:r>
          <a:r>
            <a:rPr lang="en-US" sz="800" kern="1200" dirty="0"/>
            <a:t> protects individuals who may lack the capacity to make decisions and promotes patient autonomy wherever possible (SCIE, 2020).</a:t>
          </a:r>
          <a:r>
            <a:rPr lang="en-GB" sz="800" kern="1200" dirty="0"/>
            <a:t>)</a:t>
          </a:r>
        </a:p>
      </dsp:txBody>
      <dsp:txXfrm rot="5400000">
        <a:off x="1184379" y="599969"/>
        <a:ext cx="1098835" cy="1799908"/>
      </dsp:txXfrm>
    </dsp:sp>
    <dsp:sp modelId="{56DE465F-954A-4B44-8629-CA35C22BA5E9}">
      <dsp:nvSpPr>
        <dsp:cNvPr id="0" name=""/>
        <dsp:cNvSpPr/>
      </dsp:nvSpPr>
      <dsp:spPr>
        <a:xfrm rot="16200000">
          <a:off x="1415122" y="950505"/>
          <a:ext cx="2999846" cy="1098835"/>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48982" bIns="0" numCol="1" spcCol="1270" anchor="ctr" anchorCtr="0">
          <a:noAutofit/>
        </a:bodyPr>
        <a:lstStyle/>
        <a:p>
          <a:pPr marL="0" lvl="0" indent="0" algn="ctr" defTabSz="355600">
            <a:lnSpc>
              <a:spcPct val="90000"/>
            </a:lnSpc>
            <a:spcBef>
              <a:spcPct val="0"/>
            </a:spcBef>
            <a:spcAft>
              <a:spcPct val="35000"/>
            </a:spcAft>
            <a:buNone/>
          </a:pPr>
          <a:r>
            <a:rPr lang="en-GB" sz="800" b="1" kern="1200" dirty="0"/>
            <a:t>Inequality</a:t>
          </a:r>
        </a:p>
        <a:p>
          <a:pPr marL="0" lvl="0" indent="0" algn="ctr" defTabSz="355600">
            <a:lnSpc>
              <a:spcPct val="90000"/>
            </a:lnSpc>
            <a:spcBef>
              <a:spcPct val="0"/>
            </a:spcBef>
            <a:spcAft>
              <a:spcPct val="35000"/>
            </a:spcAft>
            <a:buNone/>
          </a:pPr>
          <a:r>
            <a:rPr lang="en-US" sz="800" kern="1200" dirty="0"/>
            <a:t>Research shows significant ethnic inequalities in schizophrenia diagnosis and treatment.</a:t>
          </a:r>
        </a:p>
        <a:p>
          <a:pPr marL="0" lvl="0" indent="0" algn="ctr" defTabSz="355600">
            <a:lnSpc>
              <a:spcPct val="90000"/>
            </a:lnSpc>
            <a:spcBef>
              <a:spcPct val="0"/>
            </a:spcBef>
            <a:spcAft>
              <a:spcPct val="35000"/>
            </a:spcAft>
            <a:buNone/>
          </a:pPr>
          <a:r>
            <a:rPr lang="en-US" sz="800" kern="1200" dirty="0"/>
            <a:t>Black Caribbean and Black African individuals are more likely to experience compulsory detention under the Mental Health Act (</a:t>
          </a:r>
          <a:r>
            <a:rPr lang="en-US" sz="800" kern="1200" dirty="0" err="1"/>
            <a:t>Bhui</a:t>
          </a:r>
          <a:r>
            <a:rPr lang="en-US" sz="800" kern="1200" dirty="0"/>
            <a:t> et al., 2018).</a:t>
          </a:r>
          <a:endParaRPr lang="en-GB" sz="800" kern="1200" dirty="0"/>
        </a:p>
      </dsp:txBody>
      <dsp:txXfrm rot="5400000">
        <a:off x="2365627" y="599969"/>
        <a:ext cx="1098835" cy="1799908"/>
      </dsp:txXfrm>
    </dsp:sp>
    <dsp:sp modelId="{A909BC16-4F55-47B8-90F1-DB59965C58A3}">
      <dsp:nvSpPr>
        <dsp:cNvPr id="0" name=""/>
        <dsp:cNvSpPr/>
      </dsp:nvSpPr>
      <dsp:spPr>
        <a:xfrm rot="16200000">
          <a:off x="2596369" y="950505"/>
          <a:ext cx="2999846" cy="1098835"/>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48982" bIns="0" numCol="1" spcCol="1270" anchor="ctr" anchorCtr="0">
          <a:noAutofit/>
        </a:bodyPr>
        <a:lstStyle/>
        <a:p>
          <a:pPr marL="0" lvl="0" indent="0" algn="ctr" defTabSz="355600">
            <a:lnSpc>
              <a:spcPct val="90000"/>
            </a:lnSpc>
            <a:spcBef>
              <a:spcPct val="0"/>
            </a:spcBef>
            <a:spcAft>
              <a:spcPct val="35000"/>
            </a:spcAft>
            <a:buNone/>
          </a:pPr>
          <a:r>
            <a:rPr lang="en-GB" sz="800" b="1" kern="1200" dirty="0"/>
            <a:t>Social Determinants</a:t>
          </a:r>
        </a:p>
        <a:p>
          <a:pPr marL="0" lvl="0" indent="0" algn="ctr" defTabSz="355600">
            <a:lnSpc>
              <a:spcPct val="90000"/>
            </a:lnSpc>
            <a:spcBef>
              <a:spcPct val="0"/>
            </a:spcBef>
            <a:spcAft>
              <a:spcPct val="35000"/>
            </a:spcAft>
            <a:buNone/>
          </a:pPr>
          <a:r>
            <a:rPr lang="en-US" sz="800" kern="1200" dirty="0"/>
            <a:t>Factors such as poverty, unemployment and housing instability contribute to unequal mental health outcomes (Marmot, 2010).</a:t>
          </a:r>
          <a:endParaRPr lang="en-GB" sz="800" kern="1200" dirty="0"/>
        </a:p>
        <a:p>
          <a:pPr marL="0" lvl="0" indent="0" algn="ctr" defTabSz="355600">
            <a:lnSpc>
              <a:spcPct val="90000"/>
            </a:lnSpc>
            <a:spcBef>
              <a:spcPct val="0"/>
            </a:spcBef>
            <a:spcAft>
              <a:spcPct val="35000"/>
            </a:spcAft>
            <a:buNone/>
          </a:pPr>
          <a:endParaRPr lang="en-GB" sz="800" kern="1200" dirty="0"/>
        </a:p>
      </dsp:txBody>
      <dsp:txXfrm rot="5400000">
        <a:off x="3546874" y="599969"/>
        <a:ext cx="1098835" cy="1799908"/>
      </dsp:txXfrm>
    </dsp:sp>
    <dsp:sp modelId="{476EA84F-5156-4B68-97F6-1D0B2171118B}">
      <dsp:nvSpPr>
        <dsp:cNvPr id="0" name=""/>
        <dsp:cNvSpPr/>
      </dsp:nvSpPr>
      <dsp:spPr>
        <a:xfrm rot="16200000">
          <a:off x="3777617" y="950505"/>
          <a:ext cx="2999846" cy="1098835"/>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0800" tIns="0" rIns="48982" bIns="0" numCol="1" spcCol="1270" anchor="ctr" anchorCtr="0">
          <a:noAutofit/>
        </a:bodyPr>
        <a:lstStyle/>
        <a:p>
          <a:pPr marL="0" lvl="0" indent="0" algn="ctr" defTabSz="355600">
            <a:lnSpc>
              <a:spcPct val="90000"/>
            </a:lnSpc>
            <a:spcBef>
              <a:spcPct val="0"/>
            </a:spcBef>
            <a:spcAft>
              <a:spcPct val="35000"/>
            </a:spcAft>
            <a:buNone/>
          </a:pPr>
          <a:r>
            <a:rPr lang="en-GB" sz="800" b="1" kern="1200" dirty="0"/>
            <a:t>Service Challenges</a:t>
          </a:r>
        </a:p>
        <a:p>
          <a:pPr marL="0" lvl="0" indent="0" algn="ctr" defTabSz="355600">
            <a:lnSpc>
              <a:spcPct val="90000"/>
            </a:lnSpc>
            <a:spcBef>
              <a:spcPct val="0"/>
            </a:spcBef>
            <a:spcAft>
              <a:spcPct val="35000"/>
            </a:spcAft>
            <a:buNone/>
          </a:pPr>
          <a:r>
            <a:rPr lang="en-US" sz="800" kern="1200" dirty="0"/>
            <a:t>Mental health services continue to face challenges including funding pressures, workforce shortages and increasing demand </a:t>
          </a:r>
          <a:r>
            <a:rPr lang="en-US" sz="800" kern="1200"/>
            <a:t>(The Kings </a:t>
          </a:r>
          <a:r>
            <a:rPr lang="en-US" sz="800" kern="1200" dirty="0"/>
            <a:t>Fund, 2024).</a:t>
          </a:r>
          <a:endParaRPr lang="en-GB" sz="800" kern="1200" dirty="0"/>
        </a:p>
      </dsp:txBody>
      <dsp:txXfrm rot="5400000">
        <a:off x="4728122" y="599969"/>
        <a:ext cx="1098835" cy="1799908"/>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18DD446-011C-4F68-AAF2-797444BF39C6}">
      <dsp:nvSpPr>
        <dsp:cNvPr id="0" name=""/>
        <dsp:cNvSpPr/>
      </dsp:nvSpPr>
      <dsp:spPr>
        <a:xfrm rot="5400000">
          <a:off x="3475123"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0" rIns="56902" bIns="0" numCol="1" spcCol="1270" anchor="ctr" anchorCtr="0">
          <a:noAutofit/>
        </a:bodyPr>
        <a:lstStyle/>
        <a:p>
          <a:pPr marL="0" lvl="0" indent="0" algn="ctr" defTabSz="400050">
            <a:lnSpc>
              <a:spcPct val="90000"/>
            </a:lnSpc>
            <a:spcBef>
              <a:spcPct val="0"/>
            </a:spcBef>
            <a:spcAft>
              <a:spcPct val="35000"/>
            </a:spcAft>
            <a:buNone/>
          </a:pPr>
          <a:r>
            <a:rPr lang="en-GB" sz="900" b="1" kern="1200" dirty="0"/>
            <a:t>Multidisciplinary Teams</a:t>
          </a:r>
        </a:p>
        <a:p>
          <a:pPr marL="0" lvl="0" indent="0" algn="ctr" defTabSz="400050">
            <a:lnSpc>
              <a:spcPct val="90000"/>
            </a:lnSpc>
            <a:spcBef>
              <a:spcPct val="0"/>
            </a:spcBef>
            <a:spcAft>
              <a:spcPct val="35000"/>
            </a:spcAft>
            <a:buNone/>
          </a:pPr>
          <a:r>
            <a:rPr lang="en-US" sz="900" kern="1200" dirty="0"/>
            <a:t>Care is delivered by teams including psychiatrists, psychologists, nurses and social workers.</a:t>
          </a:r>
          <a:endParaRPr lang="en-GB" sz="900" kern="1200" dirty="0"/>
        </a:p>
      </dsp:txBody>
      <dsp:txXfrm rot="-5400000">
        <a:off x="4457119" y="599969"/>
        <a:ext cx="1035853" cy="1799908"/>
      </dsp:txXfrm>
    </dsp:sp>
    <dsp:sp modelId="{8E9EEA0E-9907-40B9-811F-C417D667A272}">
      <dsp:nvSpPr>
        <dsp:cNvPr id="0" name=""/>
        <dsp:cNvSpPr/>
      </dsp:nvSpPr>
      <dsp:spPr>
        <a:xfrm rot="5400000">
          <a:off x="2361581"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0" rIns="56902" bIns="0" numCol="1" spcCol="1270" anchor="ctr" anchorCtr="0">
          <a:noAutofit/>
        </a:bodyPr>
        <a:lstStyle/>
        <a:p>
          <a:pPr marL="0" lvl="0" indent="0" algn="ctr" defTabSz="400050">
            <a:lnSpc>
              <a:spcPct val="90000"/>
            </a:lnSpc>
            <a:spcBef>
              <a:spcPct val="0"/>
            </a:spcBef>
            <a:spcAft>
              <a:spcPct val="35000"/>
            </a:spcAft>
            <a:buNone/>
          </a:pPr>
          <a:r>
            <a:rPr lang="en-GB" sz="900" b="1" kern="1200" dirty="0"/>
            <a:t>Recovery Approach</a:t>
          </a:r>
        </a:p>
        <a:p>
          <a:pPr marL="0" lvl="0" indent="0" algn="ctr" defTabSz="400050">
            <a:lnSpc>
              <a:spcPct val="90000"/>
            </a:lnSpc>
            <a:spcBef>
              <a:spcPct val="0"/>
            </a:spcBef>
            <a:spcAft>
              <a:spcPct val="35000"/>
            </a:spcAft>
            <a:buNone/>
          </a:pPr>
          <a:r>
            <a:rPr lang="en-US" sz="900" kern="1200" dirty="0"/>
            <a:t>Modern mental health care </a:t>
          </a:r>
          <a:r>
            <a:rPr lang="en-US" sz="900" kern="1200" dirty="0" err="1"/>
            <a:t>emphasises</a:t>
          </a:r>
          <a:r>
            <a:rPr lang="en-US" sz="900" kern="1200" dirty="0"/>
            <a:t> recovery, empowerment and patient-</a:t>
          </a:r>
          <a:r>
            <a:rPr lang="en-US" sz="900" kern="1200" dirty="0" err="1"/>
            <a:t>centred</a:t>
          </a:r>
          <a:r>
            <a:rPr lang="en-US" sz="900" kern="1200" dirty="0"/>
            <a:t> support.</a:t>
          </a:r>
          <a:endParaRPr lang="en-GB" sz="900" kern="1200" dirty="0"/>
        </a:p>
      </dsp:txBody>
      <dsp:txXfrm rot="-5400000">
        <a:off x="3343577" y="599969"/>
        <a:ext cx="1035853" cy="1799908"/>
      </dsp:txXfrm>
    </dsp:sp>
    <dsp:sp modelId="{56DE465F-954A-4B44-8629-CA35C22BA5E9}">
      <dsp:nvSpPr>
        <dsp:cNvPr id="0" name=""/>
        <dsp:cNvSpPr/>
      </dsp:nvSpPr>
      <dsp:spPr>
        <a:xfrm rot="5400000">
          <a:off x="1248039"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0" rIns="56902" bIns="0" numCol="1" spcCol="1270" anchor="ctr" anchorCtr="0">
          <a:noAutofit/>
        </a:bodyPr>
        <a:lstStyle/>
        <a:p>
          <a:pPr marL="0" lvl="0" indent="0" algn="ctr" defTabSz="400050">
            <a:lnSpc>
              <a:spcPct val="90000"/>
            </a:lnSpc>
            <a:spcBef>
              <a:spcPct val="0"/>
            </a:spcBef>
            <a:spcAft>
              <a:spcPct val="35000"/>
            </a:spcAft>
            <a:buNone/>
          </a:pPr>
          <a:r>
            <a:rPr lang="en-GB" sz="900" b="1" kern="1200" dirty="0"/>
            <a:t>Psychological Support</a:t>
          </a:r>
        </a:p>
        <a:p>
          <a:pPr marL="0" lvl="0" indent="0" algn="ctr" defTabSz="400050">
            <a:lnSpc>
              <a:spcPct val="90000"/>
            </a:lnSpc>
            <a:spcBef>
              <a:spcPct val="0"/>
            </a:spcBef>
            <a:spcAft>
              <a:spcPct val="35000"/>
            </a:spcAft>
            <a:buNone/>
          </a:pPr>
          <a:r>
            <a:rPr lang="en-US" sz="900" kern="1200" dirty="0"/>
            <a:t>Psychological therapies such as CBT for psychosis help individuals manage symptoms and develop coping strategies.</a:t>
          </a:r>
          <a:endParaRPr lang="en-GB" sz="900" kern="1200" dirty="0"/>
        </a:p>
      </dsp:txBody>
      <dsp:txXfrm rot="-5400000">
        <a:off x="2230035" y="599969"/>
        <a:ext cx="1035853" cy="1799908"/>
      </dsp:txXfrm>
    </dsp:sp>
    <dsp:sp modelId="{A909BC16-4F55-47B8-90F1-DB59965C58A3}">
      <dsp:nvSpPr>
        <dsp:cNvPr id="0" name=""/>
        <dsp:cNvSpPr/>
      </dsp:nvSpPr>
      <dsp:spPr>
        <a:xfrm rot="5400000">
          <a:off x="180217"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0" rIns="56902" bIns="0" numCol="1" spcCol="1270" anchor="ctr" anchorCtr="0">
          <a:noAutofit/>
        </a:bodyPr>
        <a:lstStyle/>
        <a:p>
          <a:pPr marL="0" lvl="0" indent="0" algn="ctr" defTabSz="400050">
            <a:lnSpc>
              <a:spcPct val="90000"/>
            </a:lnSpc>
            <a:spcBef>
              <a:spcPct val="0"/>
            </a:spcBef>
            <a:spcAft>
              <a:spcPct val="35000"/>
            </a:spcAft>
            <a:buNone/>
          </a:pPr>
          <a:r>
            <a:rPr lang="en-GB" sz="900" b="1" kern="1200" dirty="0"/>
            <a:t>Early Intervention</a:t>
          </a:r>
        </a:p>
        <a:p>
          <a:pPr marL="0" lvl="0" indent="0" algn="ctr" defTabSz="400050">
            <a:lnSpc>
              <a:spcPct val="90000"/>
            </a:lnSpc>
            <a:spcBef>
              <a:spcPct val="0"/>
            </a:spcBef>
            <a:spcAft>
              <a:spcPct val="35000"/>
            </a:spcAft>
            <a:buNone/>
          </a:pPr>
          <a:r>
            <a:rPr lang="en-US" sz="900" kern="1200" dirty="0"/>
            <a:t>Early intervention in psychosis services provide treatment during the early stages of illness and improve long-term outcomes.</a:t>
          </a:r>
        </a:p>
      </dsp:txBody>
      <dsp:txXfrm rot="-5400000">
        <a:off x="1162213" y="599969"/>
        <a:ext cx="1035853" cy="1799908"/>
      </dsp:txXfrm>
    </dsp:sp>
    <dsp:sp modelId="{476EA84F-5156-4B68-97F6-1D0B2171118B}">
      <dsp:nvSpPr>
        <dsp:cNvPr id="0" name=""/>
        <dsp:cNvSpPr/>
      </dsp:nvSpPr>
      <dsp:spPr>
        <a:xfrm rot="5400000">
          <a:off x="-951516" y="981996"/>
          <a:ext cx="2999846" cy="1035853"/>
        </a:xfrm>
        <a:prstGeom prst="flowChartManualOperation">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scene3d>
          <a:camera prst="orthographicFront"/>
          <a:lightRig rig="flat" dir="t"/>
        </a:scene3d>
        <a:sp3d prstMaterial="plastic">
          <a:bevelT w="120900" h="88900"/>
          <a:bevelB w="88900" h="31750" prst="angle"/>
        </a:sp3d>
      </dsp:spPr>
      <dsp:style>
        <a:lnRef idx="0">
          <a:scrgbClr r="0" g="0" b="0"/>
        </a:lnRef>
        <a:fillRef idx="3">
          <a:scrgbClr r="0" g="0" b="0"/>
        </a:fillRef>
        <a:effectRef idx="2">
          <a:scrgbClr r="0" g="0" b="0"/>
        </a:effectRef>
        <a:fontRef idx="minor">
          <a:schemeClr val="lt1"/>
        </a:fontRef>
      </dsp:style>
      <dsp:txBody>
        <a:bodyPr spcFirstLastPara="0" vert="horz" wrap="square" lIns="57150" tIns="0" rIns="56902" bIns="0" numCol="1" spcCol="1270" anchor="ctr" anchorCtr="0">
          <a:noAutofit/>
        </a:bodyPr>
        <a:lstStyle/>
        <a:p>
          <a:pPr marL="0" lvl="0" indent="0" algn="ctr" defTabSz="400050">
            <a:lnSpc>
              <a:spcPct val="90000"/>
            </a:lnSpc>
            <a:spcBef>
              <a:spcPct val="0"/>
            </a:spcBef>
            <a:spcAft>
              <a:spcPct val="35000"/>
            </a:spcAft>
            <a:buNone/>
          </a:pPr>
          <a:r>
            <a:rPr lang="en-GB" sz="900" b="1" kern="1200" dirty="0"/>
            <a:t>Community Care</a:t>
          </a:r>
        </a:p>
        <a:p>
          <a:pPr marL="0" lvl="0" indent="0" algn="ctr" defTabSz="400050">
            <a:lnSpc>
              <a:spcPct val="90000"/>
            </a:lnSpc>
            <a:spcBef>
              <a:spcPct val="0"/>
            </a:spcBef>
            <a:spcAft>
              <a:spcPct val="35000"/>
            </a:spcAft>
            <a:buNone/>
          </a:pPr>
          <a:r>
            <a:rPr lang="en-US" sz="900" kern="1200" dirty="0"/>
            <a:t>Community mental health services aim to support individuals within their communities rather than hospital settings.</a:t>
          </a:r>
        </a:p>
      </dsp:txBody>
      <dsp:txXfrm rot="-5400000">
        <a:off x="30480" y="599969"/>
        <a:ext cx="1035853" cy="1799908"/>
      </dsp:txXfrm>
    </dsp:sp>
  </dsp:spTree>
</dsp:drawing>
</file>

<file path=ppt/diagrams/layout1.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hList6">
  <dgm:title val=""/>
  <dgm:desc val=""/>
  <dgm:catLst>
    <dgm:cat type="list" pri="18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ptType="node" refType="h"/>
      <dgm:constr type="w" for="ch" ptType="node" refType="w"/>
      <dgm:constr type="primFontSz" for="ch" ptType="node" op="equ"/>
      <dgm:constr type="w" for="ch" forName="sibTrans" refType="w" fact="0.075"/>
    </dgm:constrLst>
    <dgm:ruleLst/>
    <dgm:forEach name="nodesForEach" axis="ch" ptType="node">
      <dgm:layoutNode name="node">
        <dgm:varLst>
          <dgm:bulletEnabled val="1"/>
        </dgm:varLst>
        <dgm:alg type="tx"/>
        <dgm:choose name="Name4">
          <dgm:if name="Name5" func="var" arg="dir" op="equ" val="norm">
            <dgm:shape xmlns:r="http://schemas.openxmlformats.org/officeDocument/2006/relationships" rot="-90" type="flowChartManualOperation" r:blip="">
              <dgm:adjLst/>
            </dgm:shape>
          </dgm:if>
          <dgm:else name="Name6">
            <dgm:shape xmlns:r="http://schemas.openxmlformats.org/officeDocument/2006/relationships" rot="90" type="flowChartManualOperation" r:blip="">
              <dgm:adjLst/>
            </dgm:shape>
          </dgm:else>
        </dgm:choose>
        <dgm:presOf axis="desOrSelf" ptType="node"/>
        <dgm:constrLst>
          <dgm:constr type="primFontSz" val="65"/>
          <dgm:constr type="tMarg"/>
          <dgm:constr type="bMarg"/>
          <dgm:constr type="lMarg" refType="primFontSz" fact="0.5"/>
          <dgm:constr type="rMarg" refType="lMarg"/>
        </dgm:constrLst>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3d1">
  <dgm:title val=""/>
  <dgm:desc val=""/>
  <dgm:catLst>
    <dgm:cat type="3D" pri="11100"/>
  </dgm:catLst>
  <dgm:scene3d>
    <a:camera prst="orthographicFront"/>
    <a:lightRig rig="threePt" dir="t"/>
  </dgm:scene3d>
  <dgm:styleLbl name="node0">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vennNode1">
    <dgm:scene3d>
      <a:camera prst="orthographicFront"/>
      <a:lightRig rig="flat" dir="t"/>
    </dgm:scene3d>
    <dgm:sp3d prstMaterial="plastic">
      <a:bevelT w="120900" h="88900"/>
      <a:bevelB w="88900" h="31750" prst="angle"/>
    </dgm:sp3d>
    <dgm:txPr/>
    <dgm:style>
      <a:lnRef idx="0">
        <a:scrgbClr r="0" g="0" b="0"/>
      </a:lnRef>
      <a:fillRef idx="1">
        <a:scrgbClr r="0" g="0" b="0"/>
      </a:fillRef>
      <a:effectRef idx="1">
        <a:scrgbClr r="0" g="0" b="0"/>
      </a:effectRef>
      <a:fontRef idx="minor">
        <a:schemeClr val="tx1"/>
      </a:fontRef>
    </dgm:style>
  </dgm:styleLbl>
  <dgm:styleLbl name="alignNode1">
    <dgm:scene3d>
      <a:camera prst="orthographicFront"/>
      <a:lightRig rig="flat" dir="t"/>
    </dgm:scene3d>
    <dgm:sp3d prstMaterial="plastic">
      <a:bevelT w="120900" h="88900"/>
      <a:bevelB w="88900" h="31750" prst="angle"/>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flat" dir="t"/>
    </dgm:scene3d>
    <dgm:sp3d prstMaterial="plastic">
      <a:bevelT w="120900" h="88900"/>
      <a:bevelB w="88900" h="31750" prst="angle"/>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node4">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fgImgPlace1">
    <dgm:scene3d>
      <a:camera prst="orthographicFront"/>
      <a:lightRig rig="flat" dir="t"/>
    </dgm:scene3d>
    <dgm:sp3d z="1270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alignImgPlace1">
    <dgm:scene3d>
      <a:camera prst="orthographicFront"/>
      <a:lightRig rig="flat" dir="t"/>
    </dgm:scene3d>
    <dgm:sp3d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bgImgPlace1">
    <dgm:scene3d>
      <a:camera prst="orthographicFront"/>
      <a:lightRig rig="flat" dir="t"/>
    </dgm:scene3d>
    <dgm:sp3d z="-190500" prstMaterial="plastic">
      <a:bevelT w="88900" h="88900"/>
      <a:bevelB w="88900" h="31750" prst="angle"/>
    </dgm:sp3d>
    <dgm:txPr/>
    <dgm:style>
      <a:lnRef idx="0">
        <a:scrgbClr r="0" g="0" b="0"/>
      </a:lnRef>
      <a:fillRef idx="3">
        <a:scrgbClr r="0" g="0" b="0"/>
      </a:fillRef>
      <a:effectRef idx="2">
        <a:scrgbClr r="0" g="0" b="0"/>
      </a:effectRef>
      <a:fontRef idx="minor"/>
    </dgm:style>
  </dgm:styleLbl>
  <dgm:styleLbl name="sibTrans2D1">
    <dgm:scene3d>
      <a:camera prst="orthographicFront"/>
      <a:lightRig rig="flat" dir="t"/>
    </dgm:scene3d>
    <dgm:sp3d z="-80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flat" dir="t"/>
    </dgm:scene3d>
    <dgm:sp3d z="1270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flat" dir="t"/>
    </dgm:scene3d>
    <dgm:sp3d z="-190500" prstMaterial="plastic">
      <a:bevelT w="50800" h="50800"/>
      <a:bevelB w="25400" h="25400" prst="angle"/>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flat" dir="t"/>
    </dgm:scene3d>
    <dgm:sp3d z="-40000" prstMaterial="matte"/>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z="127000" prstMaterial="matte"/>
    <dgm:txPr/>
    <dgm:style>
      <a:lnRef idx="2">
        <a:scrgbClr r="0" g="0" b="0"/>
      </a:lnRef>
      <a:fillRef idx="1">
        <a:scrgbClr r="0" g="0" b="0"/>
      </a:fillRef>
      <a:effectRef idx="0">
        <a:scrgbClr r="0" g="0" b="0"/>
      </a:effectRef>
      <a:fontRef idx="minor"/>
    </dgm:style>
  </dgm:styleLbl>
  <dgm:styleLbl name="asst0">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1">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2">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asst3">
    <dgm:scene3d>
      <a:camera prst="orthographicFront"/>
      <a:lightRig rig="flat" dir="t"/>
    </dgm:scene3d>
    <dgm:sp3d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1">
    <dgm:scene3d>
      <a:camera prst="orthographicFront"/>
      <a:lightRig rig="flat" dir="t"/>
    </dgm:scene3d>
    <dgm:sp3d z="-10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2">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3">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2D4">
    <dgm:scene3d>
      <a:camera prst="orthographicFront"/>
      <a:lightRig rig="flat" dir="t"/>
    </dgm:scene3d>
    <dgm:sp3d z="-60000" prstMaterial="plastic">
      <a:bevelT w="120900" h="88900"/>
      <a:bevelB w="88900" h="31750" prst="angle"/>
    </dgm:sp3d>
    <dgm:txPr/>
    <dgm:style>
      <a:lnRef idx="0">
        <a:scrgbClr r="0" g="0" b="0"/>
      </a:lnRef>
      <a:fillRef idx="3">
        <a:scrgbClr r="0" g="0" b="0"/>
      </a:fillRef>
      <a:effectRef idx="1">
        <a:scrgbClr r="0" g="0" b="0"/>
      </a:effectRef>
      <a:fontRef idx="minor">
        <a:schemeClr val="lt1"/>
      </a:fontRef>
    </dgm:style>
  </dgm:styleLbl>
  <dgm:styleLbl name="parChTrans1D1">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2">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3">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parChTrans1D4">
    <dgm:scene3d>
      <a:camera prst="orthographicFront"/>
      <a:lightRig rig="flat" dir="t"/>
    </dgm:scene3d>
    <dgm:sp3d prstMaterial="matte"/>
    <dgm:txPr/>
    <dgm:style>
      <a:lnRef idx="2">
        <a:scrgbClr r="0" g="0" b="0"/>
      </a:lnRef>
      <a:fillRef idx="0">
        <a:scrgbClr r="0" g="0" b="0"/>
      </a:fillRef>
      <a:effectRef idx="0">
        <a:scrgbClr r="0" g="0" b="0"/>
      </a:effectRef>
      <a:fontRef idx="minor"/>
    </dgm:style>
  </dgm:styleLbl>
  <dgm:styleLbl name="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con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tr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F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solidAlignAcc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solidBgAcc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flat" dir="t"/>
    </dgm:scene3d>
    <dgm:sp3d extrusionH="12700" prstMaterial="plastic">
      <a:bevelT w="50800" h="50800"/>
    </dgm:sp3d>
    <dgm:txPr/>
    <dgm:style>
      <a:lnRef idx="1">
        <a:scrgbClr r="0" g="0" b="0"/>
      </a:lnRef>
      <a:fillRef idx="1">
        <a:scrgbClr r="0" g="0" b="0"/>
      </a:fillRef>
      <a:effectRef idx="2">
        <a:scrgbClr r="0" g="0" b="0"/>
      </a:effectRef>
      <a:fontRef idx="minor"/>
    </dgm:style>
  </dgm:styleLbl>
  <dgm:styleLbl name="bgAccFollowNode1">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0">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2">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3">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fgAcc4">
    <dgm:scene3d>
      <a:camera prst="orthographicFront"/>
      <a:lightRig rig="flat" dir="t"/>
    </dgm:scene3d>
    <dgm:sp3d z="190500" extrusionH="12700" prstMaterial="plastic">
      <a:bevelT w="50800" h="50800"/>
    </dgm:sp3d>
    <dgm:txPr/>
    <dgm:style>
      <a:lnRef idx="1">
        <a:scrgbClr r="0" g="0" b="0"/>
      </a:lnRef>
      <a:fillRef idx="1">
        <a:scrgbClr r="0" g="0" b="0"/>
      </a:fillRef>
      <a:effectRef idx="2">
        <a:scrgbClr r="0" g="0" b="0"/>
      </a:effectRef>
      <a:fontRef idx="minor"/>
    </dgm:style>
  </dgm:styleLbl>
  <dgm:styleLbl name="bgShp">
    <dgm:scene3d>
      <a:camera prst="orthographicFront"/>
      <a:lightRig rig="flat" dir="t"/>
    </dgm:scene3d>
    <dgm:sp3d z="-190500" extrusionH="12700" prstMaterial="plastic">
      <a:bevelT w="50800" h="50800"/>
    </dgm:sp3d>
    <dgm:txPr/>
    <dgm:style>
      <a:lnRef idx="0">
        <a:scrgbClr r="0" g="0" b="0"/>
      </a:lnRef>
      <a:fillRef idx="3">
        <a:scrgbClr r="0" g="0" b="0"/>
      </a:fillRef>
      <a:effectRef idx="0">
        <a:scrgbClr r="0" g="0" b="0"/>
      </a:effectRef>
      <a:fontRef idx="minor"/>
    </dgm:style>
  </dgm:styleLbl>
  <dgm:styleLbl name="dkBgShp">
    <dgm:scene3d>
      <a:camera prst="orthographicFront"/>
      <a:lightRig rig="flat" dir="t"/>
    </dgm:scene3d>
    <dgm:sp3d z="-190500" extrusionH="12700" prstMaterial="plastic">
      <a:bevelT w="50800" h="50800"/>
    </dgm:sp3d>
    <dgm:txPr/>
    <dgm:style>
      <a:lnRef idx="0">
        <a:scrgbClr r="0" g="0" b="0"/>
      </a:lnRef>
      <a:fillRef idx="2">
        <a:scrgbClr r="0" g="0" b="0"/>
      </a:fillRef>
      <a:effectRef idx="0">
        <a:scrgbClr r="0" g="0" b="0"/>
      </a:effectRef>
      <a:fontRef idx="minor"/>
    </dgm:style>
  </dgm:styleLbl>
  <dgm:styleLbl name="trBgShp">
    <dgm:scene3d>
      <a:camera prst="orthographicFront"/>
      <a:lightRig rig="flat" dir="t"/>
    </dgm:scene3d>
    <dgm:sp3d z="-190500" extrusionH="12700" prstMaterial="matte"/>
    <dgm:txPr/>
    <dgm:style>
      <a:lnRef idx="0">
        <a:scrgbClr r="0" g="0" b="0"/>
      </a:lnRef>
      <a:fillRef idx="1">
        <a:scrgbClr r="0" g="0" b="0"/>
      </a:fillRef>
      <a:effectRef idx="0">
        <a:scrgbClr r="0" g="0" b="0"/>
      </a:effectRef>
      <a:fontRef idx="minor"/>
    </dgm:style>
  </dgm:styleLbl>
  <dgm:styleLbl name="fgShp">
    <dgm:scene3d>
      <a:camera prst="orthographicFront"/>
      <a:lightRig rig="flat" dir="t"/>
    </dgm:scene3d>
    <dgm:sp3d z="190500" prstMaterial="plastic">
      <a:bevelT w="120900" h="88900"/>
      <a:bevelB w="88900" h="31750" prst="angle"/>
    </dgm:sp3d>
    <dgm:txPr/>
    <dgm:style>
      <a:lnRef idx="0">
        <a:scrgbClr r="0" g="0" b="0"/>
      </a:lnRef>
      <a:fillRef idx="1">
        <a:scrgbClr r="0" g="0" b="0"/>
      </a:fillRef>
      <a:effectRef idx="3">
        <a:scrgbClr r="0" g="0" b="0"/>
      </a:effectRef>
      <a:fontRef idx="minor">
        <a:schemeClr val="lt1"/>
      </a:fontRef>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03D83BD-CB4C-49DA-8661-CC050625C015}" type="datetimeFigureOut">
              <a:rPr lang="en-GB" smtClean="0"/>
              <a:t>09/03/2026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3A8EAE2-3FA0-4CA1-B268-FF72CF135843}" type="slidenum">
              <a:rPr lang="en-GB" smtClean="0"/>
              <a:t>‹#›</a:t>
            </a:fld>
            <a:endParaRPr lang="en-GB"/>
          </a:p>
        </p:txBody>
      </p:sp>
    </p:spTree>
    <p:extLst>
      <p:ext uri="{BB962C8B-B14F-4D97-AF65-F5344CB8AC3E}">
        <p14:creationId xmlns:p14="http://schemas.microsoft.com/office/powerpoint/2010/main" val="147488264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C3A8EAE2-3FA0-4CA1-B268-FF72CF135843}" type="slidenum">
              <a:rPr lang="en-GB" smtClean="0"/>
              <a:t>2</a:t>
            </a:fld>
            <a:endParaRPr lang="en-GB"/>
          </a:p>
        </p:txBody>
      </p:sp>
    </p:spTree>
    <p:extLst>
      <p:ext uri="{BB962C8B-B14F-4D97-AF65-F5344CB8AC3E}">
        <p14:creationId xmlns:p14="http://schemas.microsoft.com/office/powerpoint/2010/main" val="248166312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517086-0A7B-B8E6-DE9B-611427753343}"/>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48667AAA-26F9-8B32-0678-7452490B6E7E}"/>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D182A465-CD41-C153-D7B4-DC4E5496EF34}"/>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DB81C78A-785E-C5BE-1DC8-A11A9FACB3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5685B72-E2C2-E9E0-DF84-E2300BBBA7A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41609288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8E77F6-58FD-1674-FBB7-7B665EBF384C}"/>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AC7596EE-1FD0-E9BB-0AD0-534F2EE2A4D9}"/>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35FE2B99-32D4-0AE9-E9ED-8879A598B3F1}"/>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E76B858B-6D2B-C25B-DF05-DD735A44F37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D683244-059A-FFC7-1666-1696E23117FE}"/>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112564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248D56-24D5-48AC-4457-EBC6A93BAC6C}"/>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0CCF94F9-0FC3-D24E-F236-B837FF2EA826}"/>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CCB4ACC7-352E-7F53-EA36-6B21E03C9509}"/>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69ABC194-4575-5A26-389F-AA592D2784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E8B9179-297C-A850-65FA-99C966770D5F}"/>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08716298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98E98C-E281-E6FB-7669-BD5529BB9CCF}"/>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AAF649E-45DA-F167-F0AF-8607132598AA}"/>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E1BA1647-C130-C1C9-9E5C-0C668800BC97}"/>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0FD77A71-D2CF-3F0B-960A-14DFEC9E6904}"/>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6" name="Footer Placeholder 5">
            <a:extLst>
              <a:ext uri="{FF2B5EF4-FFF2-40B4-BE49-F238E27FC236}">
                <a16:creationId xmlns:a16="http://schemas.microsoft.com/office/drawing/2014/main" id="{D708F349-5B17-3B3B-323B-73537170879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5DC9F0B-BF84-9B1F-07FE-4AA658120C51}"/>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044493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477FA9-AF50-E374-1CD7-6A3164757484}"/>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31EEADF8-33A2-2948-C645-2CADF1979D2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C0BD892-1D74-34C9-5BD5-E05919E9968A}"/>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DE3B58F7-B674-4EA5-12F2-BA8F8404072F}"/>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0C9D8C0-506A-E427-C1D2-788A3B5DA8E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440486D-B061-A692-ECB1-674CE6E7A34F}"/>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8" name="Footer Placeholder 7">
            <a:extLst>
              <a:ext uri="{FF2B5EF4-FFF2-40B4-BE49-F238E27FC236}">
                <a16:creationId xmlns:a16="http://schemas.microsoft.com/office/drawing/2014/main" id="{79A86DB8-4688-68A3-BAD0-2DE3221B68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AB54931-FF3C-303C-47CA-5BB106166E69}"/>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924787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AA1F0A-E5FC-C869-6FB4-643EFC4E4B62}"/>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4D723C00-3F4F-A73B-C468-E0D512AE4D16}"/>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4" name="Footer Placeholder 3">
            <a:extLst>
              <a:ext uri="{FF2B5EF4-FFF2-40B4-BE49-F238E27FC236}">
                <a16:creationId xmlns:a16="http://schemas.microsoft.com/office/drawing/2014/main" id="{64475C5C-05A4-33DF-4685-C5ABB27D30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7D8C15D-F12E-6FCB-AEE5-66FD4D3EDEA3}"/>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981751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D7341A8-618A-745C-ACF8-16F5F3D82D9A}"/>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3" name="Footer Placeholder 2">
            <a:extLst>
              <a:ext uri="{FF2B5EF4-FFF2-40B4-BE49-F238E27FC236}">
                <a16:creationId xmlns:a16="http://schemas.microsoft.com/office/drawing/2014/main" id="{5140A855-E0D0-3048-0794-584BEE3ECBC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A46B83A-96B1-01DC-A806-7809F9F6A411}"/>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082960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9ED3EF-E4D5-643A-BF4F-06708184550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318345B8-1926-C9DA-D730-EDB6E2D27D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24D69C87-D890-D23C-6418-D5F447A80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4ADF4BF-4B35-E3C3-C4C8-9B055F20343A}"/>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6" name="Footer Placeholder 5">
            <a:extLst>
              <a:ext uri="{FF2B5EF4-FFF2-40B4-BE49-F238E27FC236}">
                <a16:creationId xmlns:a16="http://schemas.microsoft.com/office/drawing/2014/main" id="{5217013E-0C48-3BC2-8C58-A9ABE6FB583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CEF5A03-93DA-A656-3297-42FCA9095790}"/>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218939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73C8B-F61A-2AFD-A28D-B191FD3DC2B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4746556-67B5-18F3-BE76-C121EFBA9F0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429A14B4-B172-BCBA-911C-C996DAB08BF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60A2D9A-52B6-24A3-83F5-C25CA194B312}"/>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6" name="Footer Placeholder 5">
            <a:extLst>
              <a:ext uri="{FF2B5EF4-FFF2-40B4-BE49-F238E27FC236}">
                <a16:creationId xmlns:a16="http://schemas.microsoft.com/office/drawing/2014/main" id="{FB327DE7-4575-FB48-8324-13D23B27B7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1A3813D-3444-A598-D2CC-C773CA66639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330475182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D2AC68-DB7B-9188-5E2B-AED24F5D0E14}"/>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106E9E37-60F0-D94C-E900-7ACA32E8489B}"/>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B3BDB9A1-BFB7-299B-0756-2467AD40D147}"/>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E64FCCA0-A162-44E0-B170-BE5237E0FCF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CF2811-5F67-0B61-92AC-DF6B1F251A69}"/>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205006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CE6A15E7-8331-DE16-12AA-82D0904FF0FE}"/>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BEF1A17-E7B2-EDA3-A26F-C46981A0569C}"/>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EE40515F-E530-3520-AC88-B9AD4D97DB8B}"/>
              </a:ext>
            </a:extLst>
          </p:cNvPr>
          <p:cNvSpPr>
            <a:spLocks noGrp="1"/>
          </p:cNvSpPr>
          <p:nvPr>
            <p:ph type="dt" sz="half" idx="10"/>
          </p:nvPr>
        </p:nvSpPr>
        <p:spPr/>
        <p:txBody>
          <a:body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EB0C2A85-C1E1-F474-A77F-8570C0DA80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1FBAA9F-2510-2118-460C-454F77800246}"/>
              </a:ext>
            </a:extLst>
          </p:cNvPr>
          <p:cNvSpPr>
            <a:spLocks noGrp="1"/>
          </p:cNvSpPr>
          <p:nvPr>
            <p:ph type="sldNum" sz="quarter" idx="12"/>
          </p:nvPr>
        </p:nvSpPr>
        <p:spPr/>
        <p:txBody>
          <a:bodyPr/>
          <a:lstStyle/>
          <a:p>
            <a:fld id="{9F1F8E63-D4E6-420C-B763-C5977E96A00A}" type="slidenum">
              <a:rPr lang="en-GB" smtClean="0"/>
              <a:t>‹#›</a:t>
            </a:fld>
            <a:endParaRPr lang="en-GB"/>
          </a:p>
        </p:txBody>
      </p:sp>
    </p:spTree>
    <p:extLst>
      <p:ext uri="{BB962C8B-B14F-4D97-AF65-F5344CB8AC3E}">
        <p14:creationId xmlns:p14="http://schemas.microsoft.com/office/powerpoint/2010/main" val="193244982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500896-471E-0CAA-5BB4-72AC2FEB991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B85E81BE-EB7E-F9D3-45D8-28F546E5F5D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4D8CA30-07B0-46F4-7D56-34523B057A6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F277553-F296-4DFB-BD15-770B47FF2CCF}" type="datetimeFigureOut">
              <a:rPr lang="en-GB" smtClean="0"/>
              <a:t>09/03/2026</a:t>
            </a:fld>
            <a:endParaRPr lang="en-GB"/>
          </a:p>
        </p:txBody>
      </p:sp>
      <p:sp>
        <p:nvSpPr>
          <p:cNvPr id="5" name="Footer Placeholder 4">
            <a:extLst>
              <a:ext uri="{FF2B5EF4-FFF2-40B4-BE49-F238E27FC236}">
                <a16:creationId xmlns:a16="http://schemas.microsoft.com/office/drawing/2014/main" id="{C6C12CA4-A5B2-8B4E-17EA-2AFA4AB17C2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D7E9CFD-05B7-9819-B608-4DB1049B4D7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F1F8E63-D4E6-420C-B763-C5977E96A00A}" type="slidenum">
              <a:rPr lang="en-GB" smtClean="0"/>
              <a:t>‹#›</a:t>
            </a:fld>
            <a:endParaRPr lang="en-GB"/>
          </a:p>
        </p:txBody>
      </p:sp>
    </p:spTree>
    <p:extLst>
      <p:ext uri="{BB962C8B-B14F-4D97-AF65-F5344CB8AC3E}">
        <p14:creationId xmlns:p14="http://schemas.microsoft.com/office/powerpoint/2010/main" val="63238817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diagramData" Target="../diagrams/data2.xml"/><Relationship Id="rId13" Type="http://schemas.openxmlformats.org/officeDocument/2006/relationships/image" Target="../media/image1.jpeg"/><Relationship Id="rId3" Type="http://schemas.openxmlformats.org/officeDocument/2006/relationships/diagramData" Target="../diagrams/data1.xml"/><Relationship Id="rId7" Type="http://schemas.microsoft.com/office/2007/relationships/diagramDrawing" Target="../diagrams/drawing1.xml"/><Relationship Id="rId12" Type="http://schemas.microsoft.com/office/2007/relationships/diagramDrawing" Target="../diagrams/drawing2.xml"/><Relationship Id="rId2" Type="http://schemas.openxmlformats.org/officeDocument/2006/relationships/notesSlide" Target="../notesSlides/notesSlide1.xml"/><Relationship Id="rId1" Type="http://schemas.openxmlformats.org/officeDocument/2006/relationships/slideLayout" Target="../slideLayouts/slideLayout1.xml"/><Relationship Id="rId6" Type="http://schemas.openxmlformats.org/officeDocument/2006/relationships/diagramColors" Target="../diagrams/colors1.xml"/><Relationship Id="rId11" Type="http://schemas.openxmlformats.org/officeDocument/2006/relationships/diagramColors" Target="../diagrams/colors2.xml"/><Relationship Id="rId5" Type="http://schemas.openxmlformats.org/officeDocument/2006/relationships/diagramQuickStyle" Target="../diagrams/quickStyle1.xml"/><Relationship Id="rId10" Type="http://schemas.openxmlformats.org/officeDocument/2006/relationships/diagramQuickStyle" Target="../diagrams/quickStyle2.xml"/><Relationship Id="rId4" Type="http://schemas.openxmlformats.org/officeDocument/2006/relationships/diagramLayout" Target="../diagrams/layout1.xml"/><Relationship Id="rId9" Type="http://schemas.openxmlformats.org/officeDocument/2006/relationships/diagramLayout" Target="../diagrams/layout2.xml"/><Relationship Id="rId14" Type="http://schemas.openxmlformats.org/officeDocument/2006/relationships/image" Target="../media/image2.png"/></Relationships>
</file>

<file path=ppt/slides/_rels/slide3.xml.rels><?xml version="1.0" encoding="UTF-8" standalone="yes"?>
<Relationships xmlns="http://schemas.openxmlformats.org/package/2006/relationships"><Relationship Id="rId8" Type="http://schemas.openxmlformats.org/officeDocument/2006/relationships/diagramLayout" Target="../diagrams/layout4.xml"/><Relationship Id="rId3" Type="http://schemas.openxmlformats.org/officeDocument/2006/relationships/diagramLayout" Target="../diagrams/layout3.xml"/><Relationship Id="rId7" Type="http://schemas.openxmlformats.org/officeDocument/2006/relationships/diagramData" Target="../diagrams/data4.xml"/><Relationship Id="rId12" Type="http://schemas.openxmlformats.org/officeDocument/2006/relationships/image" Target="../media/image3.jpeg"/><Relationship Id="rId2" Type="http://schemas.openxmlformats.org/officeDocument/2006/relationships/diagramData" Target="../diagrams/data3.xml"/><Relationship Id="rId1" Type="http://schemas.openxmlformats.org/officeDocument/2006/relationships/slideLayout" Target="../slideLayouts/slideLayout1.xml"/><Relationship Id="rId6" Type="http://schemas.microsoft.com/office/2007/relationships/diagramDrawing" Target="../diagrams/drawing3.xml"/><Relationship Id="rId11" Type="http://schemas.microsoft.com/office/2007/relationships/diagramDrawing" Target="../diagrams/drawing4.xml"/><Relationship Id="rId5" Type="http://schemas.openxmlformats.org/officeDocument/2006/relationships/diagramColors" Target="../diagrams/colors3.xml"/><Relationship Id="rId10" Type="http://schemas.openxmlformats.org/officeDocument/2006/relationships/diagramColors" Target="../diagrams/colors4.xml"/><Relationship Id="rId4" Type="http://schemas.openxmlformats.org/officeDocument/2006/relationships/diagramQuickStyle" Target="../diagrams/quickStyle3.xml"/><Relationship Id="rId9" Type="http://schemas.openxmlformats.org/officeDocument/2006/relationships/diagramQuickStyle" Target="../diagrams/quickStyle4.xml"/></Relationships>
</file>

<file path=ppt/slides/_rels/slide4.xml.rels><?xml version="1.0" encoding="UTF-8" standalone="yes"?>
<Relationships xmlns="http://schemas.openxmlformats.org/package/2006/relationships"><Relationship Id="rId3" Type="http://schemas.openxmlformats.org/officeDocument/2006/relationships/hyperlink" Target="https://spencecounselingcenter.com/1882-2/" TargetMode="External"/><Relationship Id="rId2" Type="http://schemas.openxmlformats.org/officeDocument/2006/relationships/hyperlink" Target="https://www.healthline.com/health/schizophrenia/schizophrenia-brain-scan"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Rectangle: Rounded Corners 5">
            <a:extLst>
              <a:ext uri="{FF2B5EF4-FFF2-40B4-BE49-F238E27FC236}">
                <a16:creationId xmlns:a16="http://schemas.microsoft.com/office/drawing/2014/main" id="{F47C0C98-9DB3-D0C5-DF62-1C5B7F625AEF}"/>
              </a:ext>
            </a:extLst>
          </p:cNvPr>
          <p:cNvSpPr/>
          <p:nvPr/>
        </p:nvSpPr>
        <p:spPr>
          <a:xfrm>
            <a:off x="438912" y="46634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Name:  Salma Begum</a:t>
            </a:r>
          </a:p>
        </p:txBody>
      </p:sp>
      <p:sp>
        <p:nvSpPr>
          <p:cNvPr id="7" name="Rectangle: Rounded Corners 6">
            <a:extLst>
              <a:ext uri="{FF2B5EF4-FFF2-40B4-BE49-F238E27FC236}">
                <a16:creationId xmlns:a16="http://schemas.microsoft.com/office/drawing/2014/main" id="{FAC94C40-FC58-11D3-B784-2D610CF944DB}"/>
              </a:ext>
            </a:extLst>
          </p:cNvPr>
          <p:cNvSpPr/>
          <p:nvPr/>
        </p:nvSpPr>
        <p:spPr>
          <a:xfrm>
            <a:off x="438912" y="139598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Student Number: 2310090 </a:t>
            </a:r>
          </a:p>
        </p:txBody>
      </p:sp>
      <p:sp>
        <p:nvSpPr>
          <p:cNvPr id="8" name="Rectangle: Rounded Corners 7">
            <a:extLst>
              <a:ext uri="{FF2B5EF4-FFF2-40B4-BE49-F238E27FC236}">
                <a16:creationId xmlns:a16="http://schemas.microsoft.com/office/drawing/2014/main" id="{7688054F-F214-F309-B403-27096C412965}"/>
              </a:ext>
            </a:extLst>
          </p:cNvPr>
          <p:cNvSpPr/>
          <p:nvPr/>
        </p:nvSpPr>
        <p:spPr>
          <a:xfrm>
            <a:off x="438912" y="2325624"/>
            <a:ext cx="11210544" cy="777240"/>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BMHP6029_BIRM – Component 1 – Poster Presentation  </a:t>
            </a:r>
          </a:p>
        </p:txBody>
      </p:sp>
      <p:sp>
        <p:nvSpPr>
          <p:cNvPr id="9" name="Rectangle: Rounded Corners 8">
            <a:extLst>
              <a:ext uri="{FF2B5EF4-FFF2-40B4-BE49-F238E27FC236}">
                <a16:creationId xmlns:a16="http://schemas.microsoft.com/office/drawing/2014/main" id="{6E88BE97-5180-972C-808D-40C2D1F954DA}"/>
              </a:ext>
            </a:extLst>
          </p:cNvPr>
          <p:cNvSpPr/>
          <p:nvPr/>
        </p:nvSpPr>
        <p:spPr>
          <a:xfrm>
            <a:off x="438912" y="3255264"/>
            <a:ext cx="11210544" cy="1306904"/>
          </a:xfrm>
          <a:prstGeom prst="roundRect">
            <a:avLst/>
          </a:prstGeom>
          <a:no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dirty="0">
                <a:solidFill>
                  <a:schemeClr val="tx1"/>
                </a:solidFill>
              </a:rPr>
              <a:t>Title of Poster: Schizophrenia: Historical and Contemporary Approaches to Treatment, Stigma and Policy (ICD-11: 6A20)</a:t>
            </a:r>
            <a:endParaRPr lang="en-GB" dirty="0">
              <a:solidFill>
                <a:schemeClr val="tx1"/>
              </a:solidFill>
              <a:latin typeface="Arial" panose="020B0604020202020204" pitchFamily="34" charset="0"/>
              <a:cs typeface="Arial" panose="020B0604020202020204" pitchFamily="34" charset="0"/>
            </a:endParaRPr>
          </a:p>
          <a:p>
            <a:r>
              <a:rPr lang="en-US" dirty="0"/>
              <a:t>: Historical and Contemporary Approaches to Care, Stigma and Mental Health Policy</a:t>
            </a:r>
            <a:r>
              <a:rPr lang="en-GB" dirty="0">
                <a:solidFill>
                  <a:schemeClr val="tx1"/>
                </a:solidFill>
              </a:rPr>
              <a:t> </a:t>
            </a:r>
          </a:p>
        </p:txBody>
      </p:sp>
    </p:spTree>
    <p:extLst>
      <p:ext uri="{BB962C8B-B14F-4D97-AF65-F5344CB8AC3E}">
        <p14:creationId xmlns:p14="http://schemas.microsoft.com/office/powerpoint/2010/main" val="147946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930EBB7A-B6F2-BC3D-A3A2-A69F56721AF6}"/>
              </a:ext>
            </a:extLst>
          </p:cNvPr>
          <p:cNvSpPr/>
          <p:nvPr/>
        </p:nvSpPr>
        <p:spPr>
          <a:xfrm>
            <a:off x="4152873" y="3206187"/>
            <a:ext cx="6057927" cy="513325"/>
          </a:xfrm>
          <a:prstGeom prst="roundRect">
            <a:avLst/>
          </a:prstGeom>
          <a:ln/>
        </p:spPr>
        <p:style>
          <a:lnRef idx="1">
            <a:schemeClr val="accent6"/>
          </a:lnRef>
          <a:fillRef idx="3">
            <a:schemeClr val="accent6"/>
          </a:fillRef>
          <a:effectRef idx="2">
            <a:schemeClr val="accent6"/>
          </a:effectRef>
          <a:fontRef idx="minor">
            <a:schemeClr val="lt1"/>
          </a:fontRef>
        </p:style>
        <p:txBody>
          <a:bodyPr rtlCol="0" anchor="ctr"/>
          <a:lstStyle/>
          <a:p>
            <a:pPr algn="ctr"/>
            <a:r>
              <a:rPr lang="en-US" dirty="0"/>
              <a:t>Schizophrenia: Historical and Contemporary Approaches to Treatment, Stigma and Policy (ICD-11: 6A20)</a:t>
            </a:r>
            <a:endParaRPr lang="en-GB" dirty="0">
              <a:solidFill>
                <a:schemeClr val="tx1"/>
              </a:solidFill>
            </a:endParaRPr>
          </a:p>
        </p:txBody>
      </p:sp>
      <p:sp>
        <p:nvSpPr>
          <p:cNvPr id="5" name="Rectangle: Rounded Corners 4">
            <a:extLst>
              <a:ext uri="{FF2B5EF4-FFF2-40B4-BE49-F238E27FC236}">
                <a16:creationId xmlns:a16="http://schemas.microsoft.com/office/drawing/2014/main" id="{4A3A58DC-499D-5885-0006-D9F2BFD2F81C}"/>
              </a:ext>
            </a:extLst>
          </p:cNvPr>
          <p:cNvSpPr/>
          <p:nvPr/>
        </p:nvSpPr>
        <p:spPr>
          <a:xfrm>
            <a:off x="81023" y="77681"/>
            <a:ext cx="3668665" cy="3641831"/>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100" dirty="0"/>
              <a:t>Introduction</a:t>
            </a:r>
          </a:p>
          <a:p>
            <a:r>
              <a:rPr lang="en-US" sz="1100" dirty="0"/>
              <a:t>Schizophrenia is a severe mental disorder </a:t>
            </a:r>
            <a:r>
              <a:rPr lang="en-US" sz="1100" dirty="0" err="1"/>
              <a:t>characterised</a:t>
            </a:r>
            <a:r>
              <a:rPr lang="en-US" sz="1100" dirty="0"/>
              <a:t> by disturbances in perception, cognition and </a:t>
            </a:r>
            <a:r>
              <a:rPr lang="en-US" sz="1100" dirty="0" err="1"/>
              <a:t>behaviour</a:t>
            </a:r>
            <a:r>
              <a:rPr lang="en-US" sz="1100" dirty="0"/>
              <a:t>, including hallucinations, delusions and </a:t>
            </a:r>
            <a:r>
              <a:rPr lang="en-US" sz="1100" dirty="0" err="1"/>
              <a:t>disorganised</a:t>
            </a:r>
            <a:r>
              <a:rPr lang="en-US" sz="1100" dirty="0"/>
              <a:t> thinking (World Health Organization, 2022).</a:t>
            </a:r>
          </a:p>
          <a:p>
            <a:r>
              <a:rPr lang="en-US" sz="1100" dirty="0"/>
              <a:t>The disorder affects approximately </a:t>
            </a:r>
            <a:r>
              <a:rPr lang="en-US" sz="1100" b="1" dirty="0"/>
              <a:t>1% of the global population</a:t>
            </a:r>
            <a:r>
              <a:rPr lang="en-US" sz="1100" dirty="0"/>
              <a:t> and most commonly develops during late adolescence or early adulthood (McCutcheon, Marques and Howes, 2020).</a:t>
            </a:r>
          </a:p>
          <a:p>
            <a:r>
              <a:rPr lang="en-US" sz="1100" dirty="0"/>
              <a:t>Historically, schizophrenia has been misunderstood and strongly associated with stigma. Early responses to the disorder were influenced by social fear, cultural beliefs and limited scientific understanding.</a:t>
            </a:r>
          </a:p>
          <a:p>
            <a:r>
              <a:rPr lang="en-US" sz="1100" dirty="0"/>
              <a:t>For much of the nineteenth and early twentieth centuries, individuals experiencing psychosis were placed in psychiatric institutions where treatment focused on containment rather than recovery. Understanding how historical, social and cultural factors shaped schizophrenia treatment helps explain current challenges in mental health care, including stigma and unequal access to services.</a:t>
            </a:r>
          </a:p>
        </p:txBody>
      </p:sp>
      <p:graphicFrame>
        <p:nvGraphicFramePr>
          <p:cNvPr id="7" name="Diagram 6">
            <a:extLst>
              <a:ext uri="{FF2B5EF4-FFF2-40B4-BE49-F238E27FC236}">
                <a16:creationId xmlns:a16="http://schemas.microsoft.com/office/drawing/2014/main" id="{8E561C13-9B5E-C4F2-7F50-51A7F36A185B}"/>
              </a:ext>
            </a:extLst>
          </p:cNvPr>
          <p:cNvGraphicFramePr/>
          <p:nvPr>
            <p:extLst>
              <p:ext uri="{D42A27DB-BD31-4B8C-83A1-F6EECF244321}">
                <p14:modId xmlns:p14="http://schemas.microsoft.com/office/powerpoint/2010/main" val="2627901017"/>
              </p:ext>
            </p:extLst>
          </p:nvPr>
        </p:nvGraphicFramePr>
        <p:xfrm>
          <a:off x="0" y="3556000"/>
          <a:ext cx="6096791" cy="32243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8" name="Rectangle: Rounded Corners 7">
            <a:extLst>
              <a:ext uri="{FF2B5EF4-FFF2-40B4-BE49-F238E27FC236}">
                <a16:creationId xmlns:a16="http://schemas.microsoft.com/office/drawing/2014/main" id="{B1C14AAE-9FBB-1A04-99EE-C7DED60F300E}"/>
              </a:ext>
            </a:extLst>
          </p:cNvPr>
          <p:cNvSpPr/>
          <p:nvPr/>
        </p:nvSpPr>
        <p:spPr>
          <a:xfrm>
            <a:off x="6353967" y="4100564"/>
            <a:ext cx="5495926" cy="2615619"/>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100" b="1" dirty="0"/>
              <a:t>(Critical Analysis &amp; Future Policy)</a:t>
            </a:r>
          </a:p>
          <a:p>
            <a:r>
              <a:rPr lang="en-US" sz="1100" dirty="0"/>
              <a:t>Although treatment for schizophrenia has improved significantly, individuals with the disorder continue to experience stigma, discrimination and unequal access to care.</a:t>
            </a:r>
          </a:p>
          <a:p>
            <a:r>
              <a:rPr lang="en-US" sz="1100" dirty="0"/>
              <a:t>Structural inequalities within healthcare systems, combined with broader social determinants such as poverty, housing instability and unemployment, contribute to disparities in mental health outcomes.</a:t>
            </a:r>
          </a:p>
          <a:p>
            <a:r>
              <a:rPr lang="en-US" sz="1100" dirty="0"/>
              <a:t>Future policy should </a:t>
            </a:r>
            <a:r>
              <a:rPr lang="en-US" sz="1100" dirty="0" err="1"/>
              <a:t>prioritise</a:t>
            </a:r>
            <a:r>
              <a:rPr lang="en-US" sz="1100" dirty="0"/>
              <a:t>:</a:t>
            </a:r>
          </a:p>
          <a:p>
            <a:r>
              <a:rPr lang="en-US" sz="1100" dirty="0"/>
              <a:t>• increased funding for mental health services</a:t>
            </a:r>
            <a:br>
              <a:rPr lang="en-US" sz="1100" dirty="0"/>
            </a:br>
            <a:r>
              <a:rPr lang="en-US" sz="1100" dirty="0"/>
              <a:t>• expansion of early intervention </a:t>
            </a:r>
            <a:r>
              <a:rPr lang="en-US" sz="1100" dirty="0" err="1"/>
              <a:t>programmes</a:t>
            </a:r>
            <a:br>
              <a:rPr lang="en-US" sz="1100" dirty="0"/>
            </a:br>
            <a:r>
              <a:rPr lang="en-US" sz="1100" dirty="0"/>
              <a:t>• culturally competent mental health care</a:t>
            </a:r>
            <a:br>
              <a:rPr lang="en-US" sz="1100" dirty="0"/>
            </a:br>
            <a:r>
              <a:rPr lang="en-US" sz="1100" dirty="0"/>
              <a:t>• public education campaigns to reduce stigma</a:t>
            </a:r>
            <a:br>
              <a:rPr lang="en-US" sz="1100" dirty="0"/>
            </a:br>
            <a:r>
              <a:rPr lang="en-US" sz="1100" dirty="0"/>
              <a:t>• reform of mental health legislation to address inequalities</a:t>
            </a:r>
          </a:p>
          <a:p>
            <a:r>
              <a:rPr lang="en-US" sz="1100" dirty="0"/>
              <a:t>Improving care for individuals with schizophrenia requires collaboration between healthcare providers, policymakers and communities to ensure equitable access to support and recovery-focused services.</a:t>
            </a:r>
          </a:p>
          <a:p>
            <a:r>
              <a:rPr lang="en-US" sz="1100" dirty="0"/>
              <a:t>(Kings Fund, 2024)</a:t>
            </a:r>
          </a:p>
          <a:p>
            <a:pPr algn="ctr"/>
            <a:endParaRPr lang="en-GB" sz="1100" dirty="0">
              <a:solidFill>
                <a:schemeClr val="tx1"/>
              </a:solidFill>
              <a:latin typeface="Arial" panose="020B0604020202020204" pitchFamily="34" charset="0"/>
              <a:cs typeface="Arial" panose="020B0604020202020204" pitchFamily="34" charset="0"/>
            </a:endParaRPr>
          </a:p>
        </p:txBody>
      </p:sp>
      <p:graphicFrame>
        <p:nvGraphicFramePr>
          <p:cNvPr id="14" name="Diagram 13">
            <a:extLst>
              <a:ext uri="{FF2B5EF4-FFF2-40B4-BE49-F238E27FC236}">
                <a16:creationId xmlns:a16="http://schemas.microsoft.com/office/drawing/2014/main" id="{BDD991DA-A0C6-BF98-C820-7DD384BD2D0F}"/>
              </a:ext>
            </a:extLst>
          </p:cNvPr>
          <p:cNvGraphicFramePr/>
          <p:nvPr>
            <p:extLst>
              <p:ext uri="{D42A27DB-BD31-4B8C-83A1-F6EECF244321}">
                <p14:modId xmlns:p14="http://schemas.microsoft.com/office/powerpoint/2010/main" val="115603847"/>
              </p:ext>
            </p:extLst>
          </p:nvPr>
        </p:nvGraphicFramePr>
        <p:xfrm>
          <a:off x="6353967" y="77681"/>
          <a:ext cx="5495925" cy="2999846"/>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pic>
        <p:nvPicPr>
          <p:cNvPr id="2" name="Picture 2" descr="Positron Emission Tomography in Schizophrenia: A New Perspective | Journal  of Nuclear Medicine">
            <a:extLst>
              <a:ext uri="{FF2B5EF4-FFF2-40B4-BE49-F238E27FC236}">
                <a16:creationId xmlns:a16="http://schemas.microsoft.com/office/drawing/2014/main" id="{9ABF8693-A68F-892A-174E-2474DF917A62}"/>
              </a:ext>
            </a:extLst>
          </p:cNvPr>
          <p:cNvPicPr>
            <a:picLocks noChangeAspect="1" noChangeArrowheads="1"/>
          </p:cNvPicPr>
          <p:nvPr/>
        </p:nvPicPr>
        <p:blipFill>
          <a:blip r:embed="rId13">
            <a:extLst>
              <a:ext uri="{28A0092B-C50C-407E-A947-70E740481C1C}">
                <a14:useLocalDpi xmlns:a14="http://schemas.microsoft.com/office/drawing/2010/main" val="0"/>
              </a:ext>
            </a:extLst>
          </a:blip>
          <a:srcRect/>
          <a:stretch>
            <a:fillRect/>
          </a:stretch>
        </p:blipFill>
        <p:spPr bwMode="auto">
          <a:xfrm>
            <a:off x="3870961" y="148992"/>
            <a:ext cx="2330634" cy="128549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1FD17C5D-3AEE-B92B-0D3A-2C68F85482EE}"/>
              </a:ext>
            </a:extLst>
          </p:cNvPr>
          <p:cNvSpPr txBox="1"/>
          <p:nvPr/>
        </p:nvSpPr>
        <p:spPr>
          <a:xfrm>
            <a:off x="3749690" y="1472581"/>
            <a:ext cx="2604277" cy="1107996"/>
          </a:xfrm>
          <a:prstGeom prst="rect">
            <a:avLst/>
          </a:prstGeom>
          <a:noFill/>
        </p:spPr>
        <p:txBody>
          <a:bodyPr wrap="square" rtlCol="0">
            <a:spAutoFit/>
          </a:bodyPr>
          <a:lstStyle/>
          <a:p>
            <a:r>
              <a:rPr lang="en-GB" sz="1100" b="1" dirty="0"/>
              <a:t>Figure 1.</a:t>
            </a:r>
            <a:r>
              <a:rPr lang="en-GB" sz="1100" dirty="0"/>
              <a:t>  </a:t>
            </a:r>
            <a:r>
              <a:rPr lang="en-US" sz="1100" dirty="0"/>
              <a:t>Brain scan comparison showing differences in brain activity between individuals with schizophrenia and healthy volunteers (Healthline, 2023).</a:t>
            </a:r>
          </a:p>
          <a:p>
            <a:endParaRPr lang="en-GB" sz="1100" dirty="0"/>
          </a:p>
        </p:txBody>
      </p:sp>
      <p:pic>
        <p:nvPicPr>
          <p:cNvPr id="6" name="Picture 6" descr="the stigma of mental health">
            <a:extLst>
              <a:ext uri="{FF2B5EF4-FFF2-40B4-BE49-F238E27FC236}">
                <a16:creationId xmlns:a16="http://schemas.microsoft.com/office/drawing/2014/main" id="{19567D4D-A8C5-B025-101C-1A8EB200ED7E}"/>
              </a:ext>
            </a:extLst>
          </p:cNvPr>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10982911" y="2651760"/>
            <a:ext cx="660746" cy="660746"/>
          </a:xfrm>
          <a:prstGeom prst="rect">
            <a:avLst/>
          </a:prstGeom>
          <a:noFill/>
          <a:extLst>
            <a:ext uri="{909E8E84-426E-40DD-AFC4-6F175D3DCCD1}">
              <a14:hiddenFill xmlns:a14="http://schemas.microsoft.com/office/drawing/2010/main">
                <a:solidFill>
                  <a:srgbClr val="FFFFFF"/>
                </a:solidFill>
              </a14:hiddenFill>
            </a:ext>
          </a:extLst>
        </p:spPr>
      </p:pic>
      <p:sp>
        <p:nvSpPr>
          <p:cNvPr id="9" name="TextBox 8">
            <a:extLst>
              <a:ext uri="{FF2B5EF4-FFF2-40B4-BE49-F238E27FC236}">
                <a16:creationId xmlns:a16="http://schemas.microsoft.com/office/drawing/2014/main" id="{F460EC3D-2225-B53C-EC93-D7C589E6EA47}"/>
              </a:ext>
            </a:extLst>
          </p:cNvPr>
          <p:cNvSpPr txBox="1"/>
          <p:nvPr/>
        </p:nvSpPr>
        <p:spPr>
          <a:xfrm>
            <a:off x="10210800" y="3237013"/>
            <a:ext cx="1896269" cy="1200329"/>
          </a:xfrm>
          <a:prstGeom prst="rect">
            <a:avLst/>
          </a:prstGeom>
          <a:noFill/>
        </p:spPr>
        <p:txBody>
          <a:bodyPr wrap="square" rtlCol="0">
            <a:spAutoFit/>
          </a:bodyPr>
          <a:lstStyle/>
          <a:p>
            <a:r>
              <a:rPr lang="en-US" sz="1000" b="1" dirty="0"/>
              <a:t>Figure 2.</a:t>
            </a:r>
            <a:r>
              <a:rPr lang="en-US" sz="1000" dirty="0"/>
              <a:t> Illustration representing stigma surrounding mental health (Spence Counseling Center, 2021).</a:t>
            </a:r>
          </a:p>
          <a:p>
            <a:br>
              <a:rPr lang="en-US" sz="1100" dirty="0"/>
            </a:br>
            <a:endParaRPr lang="en-US" sz="1100" dirty="0"/>
          </a:p>
        </p:txBody>
      </p:sp>
    </p:spTree>
    <p:extLst>
      <p:ext uri="{BB962C8B-B14F-4D97-AF65-F5344CB8AC3E}">
        <p14:creationId xmlns:p14="http://schemas.microsoft.com/office/powerpoint/2010/main" val="25162172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2D78004-2988-62D7-31F5-FFEE727ED313}"/>
            </a:ext>
          </a:extLst>
        </p:cNvPr>
        <p:cNvGrpSpPr/>
        <p:nvPr/>
      </p:nvGrpSpPr>
      <p:grpSpPr>
        <a:xfrm>
          <a:off x="0" y="0"/>
          <a:ext cx="0" cy="0"/>
          <a:chOff x="0" y="0"/>
          <a:chExt cx="0" cy="0"/>
        </a:xfrm>
      </p:grpSpPr>
      <p:sp>
        <p:nvSpPr>
          <p:cNvPr id="4" name="Rectangle: Rounded Corners 3">
            <a:extLst>
              <a:ext uri="{FF2B5EF4-FFF2-40B4-BE49-F238E27FC236}">
                <a16:creationId xmlns:a16="http://schemas.microsoft.com/office/drawing/2014/main" id="{51D15E1C-B520-2306-5CF7-E4602391D3B8}"/>
              </a:ext>
            </a:extLst>
          </p:cNvPr>
          <p:cNvSpPr/>
          <p:nvPr/>
        </p:nvSpPr>
        <p:spPr>
          <a:xfrm>
            <a:off x="1243012" y="3138487"/>
            <a:ext cx="9705975" cy="581025"/>
          </a:xfrm>
          <a:prstGeom prst="roundRect">
            <a:avLst/>
          </a:prstGeom>
          <a:ln/>
        </p:spPr>
        <p:style>
          <a:lnRef idx="1">
            <a:schemeClr val="accent6"/>
          </a:lnRef>
          <a:fillRef idx="3">
            <a:schemeClr val="accent6"/>
          </a:fillRef>
          <a:effectRef idx="2">
            <a:schemeClr val="accent6"/>
          </a:effectRef>
          <a:fontRef idx="minor">
            <a:schemeClr val="lt1"/>
          </a:fontRef>
        </p:style>
        <p:txBody>
          <a:bodyPr rtlCol="0" anchor="ctr"/>
          <a:lstStyle/>
          <a:p>
            <a:pPr algn="ctr"/>
            <a:r>
              <a:rPr lang="en-US" dirty="0"/>
              <a:t>Contemporary Treatment, Mental Health Policy and Future Directions</a:t>
            </a:r>
            <a:r>
              <a:rPr lang="en-GB" dirty="0">
                <a:solidFill>
                  <a:schemeClr val="tx1"/>
                </a:solidFill>
              </a:rPr>
              <a:t> </a:t>
            </a:r>
          </a:p>
        </p:txBody>
      </p:sp>
      <p:sp>
        <p:nvSpPr>
          <p:cNvPr id="5" name="Rectangle: Rounded Corners 4">
            <a:extLst>
              <a:ext uri="{FF2B5EF4-FFF2-40B4-BE49-F238E27FC236}">
                <a16:creationId xmlns:a16="http://schemas.microsoft.com/office/drawing/2014/main" id="{C8E007DB-36BF-BA08-A5BA-E7A6C32B0A7F}"/>
              </a:ext>
            </a:extLst>
          </p:cNvPr>
          <p:cNvSpPr/>
          <p:nvPr/>
        </p:nvSpPr>
        <p:spPr>
          <a:xfrm>
            <a:off x="342108" y="447040"/>
            <a:ext cx="4118132" cy="2407920"/>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100" b="1" dirty="0"/>
              <a:t>Modern Treatment and Care</a:t>
            </a:r>
          </a:p>
          <a:p>
            <a:r>
              <a:rPr lang="en-US" sz="1100" dirty="0"/>
              <a:t>Modern approaches to schizophrenia treatment focus on </a:t>
            </a:r>
            <a:r>
              <a:rPr lang="en-US" sz="1100" b="1" dirty="0"/>
              <a:t>recovery-oriented and community-based care</a:t>
            </a:r>
            <a:r>
              <a:rPr lang="en-US" sz="1100" dirty="0"/>
              <a:t> rather than long-term </a:t>
            </a:r>
            <a:r>
              <a:rPr lang="en-US" sz="1100" dirty="0" err="1"/>
              <a:t>institutionalisation</a:t>
            </a:r>
            <a:r>
              <a:rPr lang="en-US" sz="1100" dirty="0"/>
              <a:t>. Treatment is usually provided by multidisciplinary mental health teams including psychiatrists, psychologists, nurses and social workers.</a:t>
            </a:r>
          </a:p>
          <a:p>
            <a:r>
              <a:rPr lang="en-US" sz="1100" dirty="0"/>
              <a:t>Common treatment approaches include:</a:t>
            </a:r>
          </a:p>
          <a:p>
            <a:r>
              <a:rPr lang="en-US" sz="1100" dirty="0"/>
              <a:t>• antipsychotic medication</a:t>
            </a:r>
            <a:br>
              <a:rPr lang="en-US" sz="1100" dirty="0"/>
            </a:br>
            <a:r>
              <a:rPr lang="en-US" sz="1100" dirty="0"/>
              <a:t>• cognitive </a:t>
            </a:r>
            <a:r>
              <a:rPr lang="en-US" sz="1100" dirty="0" err="1"/>
              <a:t>behavioural</a:t>
            </a:r>
            <a:r>
              <a:rPr lang="en-US" sz="1100" dirty="0"/>
              <a:t> therapy for psychosis (</a:t>
            </a:r>
            <a:r>
              <a:rPr lang="en-US" sz="1100" dirty="0" err="1"/>
              <a:t>CBTp</a:t>
            </a:r>
            <a:r>
              <a:rPr lang="en-US" sz="1100" dirty="0"/>
              <a:t>)</a:t>
            </a:r>
            <a:br>
              <a:rPr lang="en-US" sz="1100" dirty="0"/>
            </a:br>
            <a:r>
              <a:rPr lang="en-US" sz="1100" dirty="0"/>
              <a:t>• family interventions and social support</a:t>
            </a:r>
            <a:br>
              <a:rPr lang="en-US" sz="1100" dirty="0"/>
            </a:br>
            <a:r>
              <a:rPr lang="en-US" sz="1100" dirty="0"/>
              <a:t>• early intervention in psychosis services</a:t>
            </a:r>
          </a:p>
          <a:p>
            <a:r>
              <a:rPr lang="en-US" sz="1100" dirty="0"/>
              <a:t>Research shows that early intervention services can improve recovery outcomes and reduce hospital admissions for individuals experiencing psychosis (Dalton-Locke et al., 2021).</a:t>
            </a:r>
          </a:p>
          <a:p>
            <a:endParaRPr lang="en-US" sz="1100" dirty="0"/>
          </a:p>
        </p:txBody>
      </p:sp>
      <p:graphicFrame>
        <p:nvGraphicFramePr>
          <p:cNvPr id="7" name="Diagram 6">
            <a:extLst>
              <a:ext uri="{FF2B5EF4-FFF2-40B4-BE49-F238E27FC236}">
                <a16:creationId xmlns:a16="http://schemas.microsoft.com/office/drawing/2014/main" id="{B8C1CB3F-4845-01DA-9EC7-50063400C03C}"/>
              </a:ext>
            </a:extLst>
          </p:cNvPr>
          <p:cNvGraphicFramePr/>
          <p:nvPr>
            <p:extLst>
              <p:ext uri="{D42A27DB-BD31-4B8C-83A1-F6EECF244321}">
                <p14:modId xmlns:p14="http://schemas.microsoft.com/office/powerpoint/2010/main" val="2126576631"/>
              </p:ext>
            </p:extLst>
          </p:nvPr>
        </p:nvGraphicFramePr>
        <p:xfrm>
          <a:off x="266701" y="3795712"/>
          <a:ext cx="5830090" cy="299984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8" name="Rectangle: Rounded Corners 7">
            <a:extLst>
              <a:ext uri="{FF2B5EF4-FFF2-40B4-BE49-F238E27FC236}">
                <a16:creationId xmlns:a16="http://schemas.microsoft.com/office/drawing/2014/main" id="{97A82439-00FA-15DC-54A5-057AB29ED3DC}"/>
              </a:ext>
            </a:extLst>
          </p:cNvPr>
          <p:cNvSpPr/>
          <p:nvPr/>
        </p:nvSpPr>
        <p:spPr>
          <a:xfrm>
            <a:off x="6210300" y="3795712"/>
            <a:ext cx="5715000" cy="2920471"/>
          </a:xfrm>
          <a:prstGeom prst="roundRect">
            <a:avLst/>
          </a:prstGeom>
          <a:ln/>
        </p:spPr>
        <p:style>
          <a:lnRef idx="2">
            <a:schemeClr val="accent3"/>
          </a:lnRef>
          <a:fillRef idx="1">
            <a:schemeClr val="lt1"/>
          </a:fillRef>
          <a:effectRef idx="0">
            <a:schemeClr val="accent3"/>
          </a:effectRef>
          <a:fontRef idx="minor">
            <a:schemeClr val="dk1"/>
          </a:fontRef>
        </p:style>
        <p:txBody>
          <a:bodyPr rtlCol="0" anchor="ctr"/>
          <a:lstStyle/>
          <a:p>
            <a:r>
              <a:rPr lang="en-US" sz="1100" b="1" dirty="0"/>
              <a:t>Future Policy and Practice Recommendations</a:t>
            </a:r>
          </a:p>
          <a:p>
            <a:r>
              <a:rPr lang="en-US" sz="1100" dirty="0"/>
              <a:t>Although treatment for schizophrenia has improved significantly, individuals living with the disorder continue to experience stigma, discrimination and unequal access to care.</a:t>
            </a:r>
          </a:p>
          <a:p>
            <a:r>
              <a:rPr lang="en-US" sz="1100" dirty="0"/>
              <a:t>Research suggests that structural inequalities, including poverty, housing instability and social exclusion, contribute to poorer mental health outcomes (Marmot, 2010). In addition, mental health services in the UK face increasing demand and funding pressures, which can limit access to appropriate support (Kings Fund, 2024).</a:t>
            </a:r>
          </a:p>
          <a:p>
            <a:r>
              <a:rPr lang="en-US" sz="1100" dirty="0"/>
              <a:t>Future mental health policy should </a:t>
            </a:r>
            <a:r>
              <a:rPr lang="en-US" sz="1100" dirty="0" err="1"/>
              <a:t>prioritise</a:t>
            </a:r>
            <a:r>
              <a:rPr lang="en-US" sz="1100" dirty="0"/>
              <a:t>:</a:t>
            </a:r>
          </a:p>
          <a:p>
            <a:r>
              <a:rPr lang="en-US" sz="1100" dirty="0"/>
              <a:t>• increased investment in community mental health services</a:t>
            </a:r>
            <a:br>
              <a:rPr lang="en-US" sz="1100" dirty="0"/>
            </a:br>
            <a:r>
              <a:rPr lang="en-US" sz="1100" dirty="0"/>
              <a:t>• expansion of early intervention in psychosis </a:t>
            </a:r>
            <a:r>
              <a:rPr lang="en-US" sz="1100" dirty="0" err="1"/>
              <a:t>programmes</a:t>
            </a:r>
            <a:br>
              <a:rPr lang="en-US" sz="1100" dirty="0"/>
            </a:br>
            <a:r>
              <a:rPr lang="en-US" sz="1100" dirty="0"/>
              <a:t>• culturally competent mental health care to address ethnic inequalities</a:t>
            </a:r>
            <a:br>
              <a:rPr lang="en-US" sz="1100" dirty="0"/>
            </a:br>
            <a:r>
              <a:rPr lang="en-US" sz="1100" dirty="0"/>
              <a:t>• public education campaigns to reduce stigma</a:t>
            </a:r>
            <a:br>
              <a:rPr lang="en-US" sz="1100" dirty="0"/>
            </a:br>
            <a:r>
              <a:rPr lang="en-US" sz="1100" dirty="0"/>
              <a:t>• reforms to mental health legislation to ensure equitable treatment</a:t>
            </a:r>
          </a:p>
          <a:p>
            <a:r>
              <a:rPr lang="en-US" sz="1100" dirty="0"/>
              <a:t>These measures are essential for improving recovery outcomes and promoting more equitable mental health care systems (NHS England, 2019; Kings Fund, 2024).</a:t>
            </a:r>
          </a:p>
          <a:p>
            <a:pPr algn="ctr"/>
            <a:endParaRPr lang="en-GB" sz="1100" dirty="0">
              <a:solidFill>
                <a:schemeClr val="tx1"/>
              </a:solidFill>
              <a:latin typeface="Arial" panose="020B0604020202020204" pitchFamily="34" charset="0"/>
              <a:cs typeface="Arial" panose="020B0604020202020204" pitchFamily="34" charset="0"/>
            </a:endParaRPr>
          </a:p>
        </p:txBody>
      </p:sp>
      <p:graphicFrame>
        <p:nvGraphicFramePr>
          <p:cNvPr id="14" name="Diagram 13">
            <a:extLst>
              <a:ext uri="{FF2B5EF4-FFF2-40B4-BE49-F238E27FC236}">
                <a16:creationId xmlns:a16="http://schemas.microsoft.com/office/drawing/2014/main" id="{AFA3CED7-5251-1EE2-781A-926C9486E5AE}"/>
              </a:ext>
            </a:extLst>
          </p:cNvPr>
          <p:cNvGraphicFramePr/>
          <p:nvPr>
            <p:extLst>
              <p:ext uri="{D42A27DB-BD31-4B8C-83A1-F6EECF244321}">
                <p14:modId xmlns:p14="http://schemas.microsoft.com/office/powerpoint/2010/main" val="1000848063"/>
              </p:ext>
            </p:extLst>
          </p:nvPr>
        </p:nvGraphicFramePr>
        <p:xfrm>
          <a:off x="6353967" y="77681"/>
          <a:ext cx="5495925" cy="2999846"/>
        </p:xfrm>
        <a:graphic>
          <a:graphicData uri="http://schemas.openxmlformats.org/drawingml/2006/diagram">
            <dgm:relIds xmlns:dgm="http://schemas.openxmlformats.org/drawingml/2006/diagram" xmlns:r="http://schemas.openxmlformats.org/officeDocument/2006/relationships" r:dm="rId7" r:lo="rId8" r:qs="rId9" r:cs="rId10"/>
          </a:graphicData>
        </a:graphic>
      </p:graphicFrame>
      <p:pic>
        <p:nvPicPr>
          <p:cNvPr id="2" name="Picture 4" descr="group of healthcare workers">
            <a:extLst>
              <a:ext uri="{FF2B5EF4-FFF2-40B4-BE49-F238E27FC236}">
                <a16:creationId xmlns:a16="http://schemas.microsoft.com/office/drawing/2014/main" id="{B4907C0B-AF64-E43D-ECF0-4041370EEFD3}"/>
              </a:ext>
            </a:extLst>
          </p:cNvPr>
          <p:cNvPicPr>
            <a:picLocks noChangeAspect="1"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4795520" y="725504"/>
            <a:ext cx="1414780" cy="852100"/>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48E21BE3-FBE2-1C52-4D2C-80B18DA526C9}"/>
              </a:ext>
            </a:extLst>
          </p:cNvPr>
          <p:cNvSpPr txBox="1"/>
          <p:nvPr/>
        </p:nvSpPr>
        <p:spPr>
          <a:xfrm>
            <a:off x="4725670" y="1651000"/>
            <a:ext cx="1715770" cy="1446550"/>
          </a:xfrm>
          <a:prstGeom prst="rect">
            <a:avLst/>
          </a:prstGeom>
          <a:noFill/>
        </p:spPr>
        <p:txBody>
          <a:bodyPr wrap="square" rtlCol="0">
            <a:spAutoFit/>
          </a:bodyPr>
          <a:lstStyle/>
          <a:p>
            <a:r>
              <a:rPr lang="en-US" sz="1100" b="1" dirty="0"/>
              <a:t>Figure 3.</a:t>
            </a:r>
            <a:r>
              <a:rPr lang="en-US" sz="1100" dirty="0"/>
              <a:t> Multidisciplinary mental health professionals providing community-based care for individuals with severe mental illness (NHS England, 2019).</a:t>
            </a:r>
            <a:endParaRPr lang="en-GB" sz="1100" dirty="0"/>
          </a:p>
        </p:txBody>
      </p:sp>
    </p:spTree>
    <p:extLst>
      <p:ext uri="{BB962C8B-B14F-4D97-AF65-F5344CB8AC3E}">
        <p14:creationId xmlns:p14="http://schemas.microsoft.com/office/powerpoint/2010/main" val="89457785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0E5DB6-82A8-E51B-E71E-ABCC67A3D2D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0E75EC54-6137-D07F-F33F-5A775444D916}"/>
              </a:ext>
            </a:extLst>
          </p:cNvPr>
          <p:cNvSpPr>
            <a:spLocks noGrp="1"/>
          </p:cNvSpPr>
          <p:nvPr>
            <p:ph type="title"/>
          </p:nvPr>
        </p:nvSpPr>
        <p:spPr/>
        <p:txBody>
          <a:bodyPr/>
          <a:lstStyle/>
          <a:p>
            <a:r>
              <a:rPr lang="en-GB" dirty="0"/>
              <a:t>Reference List </a:t>
            </a:r>
          </a:p>
        </p:txBody>
      </p:sp>
      <p:sp>
        <p:nvSpPr>
          <p:cNvPr id="3" name="Content Placeholder 2">
            <a:extLst>
              <a:ext uri="{FF2B5EF4-FFF2-40B4-BE49-F238E27FC236}">
                <a16:creationId xmlns:a16="http://schemas.microsoft.com/office/drawing/2014/main" id="{2286EB00-5018-58D7-1832-0E8A96A15413}"/>
              </a:ext>
            </a:extLst>
          </p:cNvPr>
          <p:cNvSpPr>
            <a:spLocks noGrp="1"/>
          </p:cNvSpPr>
          <p:nvPr>
            <p:ph idx="1"/>
          </p:nvPr>
        </p:nvSpPr>
        <p:spPr/>
        <p:txBody>
          <a:bodyPr>
            <a:normAutofit/>
          </a:bodyPr>
          <a:lstStyle/>
          <a:p>
            <a:r>
              <a:rPr lang="en-GB" sz="1100" dirty="0" err="1">
                <a:latin typeface="Arial" panose="020B0604020202020204" pitchFamily="34" charset="0"/>
                <a:cs typeface="Arial" panose="020B0604020202020204" pitchFamily="34" charset="0"/>
              </a:rPr>
              <a:t>Bhui</a:t>
            </a:r>
            <a:r>
              <a:rPr lang="en-GB" sz="1100" dirty="0">
                <a:latin typeface="Arial" panose="020B0604020202020204" pitchFamily="34" charset="0"/>
                <a:cs typeface="Arial" panose="020B0604020202020204" pitchFamily="34" charset="0"/>
              </a:rPr>
              <a:t>, K., Halvorsrud, K., </a:t>
            </a:r>
            <a:r>
              <a:rPr lang="en-GB" sz="1100" dirty="0" err="1">
                <a:latin typeface="Arial" panose="020B0604020202020204" pitchFamily="34" charset="0"/>
                <a:cs typeface="Arial" panose="020B0604020202020204" pitchFamily="34" charset="0"/>
              </a:rPr>
              <a:t>Nazroo</a:t>
            </a:r>
            <a:r>
              <a:rPr lang="en-GB" sz="1100" dirty="0">
                <a:latin typeface="Arial" panose="020B0604020202020204" pitchFamily="34" charset="0"/>
                <a:cs typeface="Arial" panose="020B0604020202020204" pitchFamily="34" charset="0"/>
              </a:rPr>
              <a:t>, J. and McKenzie, K. (2018) Ethnic inequalities in pathways to care for psychosis. </a:t>
            </a:r>
            <a:r>
              <a:rPr lang="en-GB" sz="1100" i="1" dirty="0">
                <a:latin typeface="Arial" panose="020B0604020202020204" pitchFamily="34" charset="0"/>
                <a:cs typeface="Arial" panose="020B0604020202020204" pitchFamily="34" charset="0"/>
              </a:rPr>
              <a:t>British Journal of Psychiatry</a:t>
            </a:r>
            <a:r>
              <a:rPr lang="en-GB" sz="1100" dirty="0">
                <a:latin typeface="Arial" panose="020B0604020202020204" pitchFamily="34" charset="0"/>
                <a:cs typeface="Arial" panose="020B0604020202020204" pitchFamily="34" charset="0"/>
              </a:rPr>
              <a:t>, 213(3), pp. 1–7.</a:t>
            </a:r>
          </a:p>
          <a:p>
            <a:r>
              <a:rPr lang="en-GB" sz="1100" dirty="0">
                <a:latin typeface="Arial" panose="020B0604020202020204" pitchFamily="34" charset="0"/>
                <a:cs typeface="Arial" panose="020B0604020202020204" pitchFamily="34" charset="0"/>
              </a:rPr>
              <a:t>Corrigan, P. and Watson, A. (2002) Understanding the impact of stigma on people with mental illness. </a:t>
            </a:r>
            <a:r>
              <a:rPr lang="en-GB" sz="1100" i="1" dirty="0">
                <a:latin typeface="Arial" panose="020B0604020202020204" pitchFamily="34" charset="0"/>
                <a:cs typeface="Arial" panose="020B0604020202020204" pitchFamily="34" charset="0"/>
              </a:rPr>
              <a:t>World Psychiatry</a:t>
            </a:r>
            <a:r>
              <a:rPr lang="en-GB" sz="1100" dirty="0">
                <a:latin typeface="Arial" panose="020B0604020202020204" pitchFamily="34" charset="0"/>
                <a:cs typeface="Arial" panose="020B0604020202020204" pitchFamily="34" charset="0"/>
              </a:rPr>
              <a:t>, 1(1), pp. 16–20.</a:t>
            </a:r>
          </a:p>
          <a:p>
            <a:r>
              <a:rPr lang="en-GB" sz="1100" dirty="0">
                <a:latin typeface="Arial" panose="020B0604020202020204" pitchFamily="34" charset="0"/>
                <a:cs typeface="Arial" panose="020B0604020202020204" pitchFamily="34" charset="0"/>
              </a:rPr>
              <a:t>Dalton-Locke, C. et al. (2021) Community mental health services and outcomes. </a:t>
            </a:r>
            <a:r>
              <a:rPr lang="en-GB" sz="1100" i="1" dirty="0">
                <a:latin typeface="Arial" panose="020B0604020202020204" pitchFamily="34" charset="0"/>
                <a:cs typeface="Arial" panose="020B0604020202020204" pitchFamily="34" charset="0"/>
              </a:rPr>
              <a:t>Social Psychiatry and Psychiatric Epidemiology</a:t>
            </a:r>
            <a:r>
              <a:rPr lang="en-GB" sz="1100" dirty="0">
                <a:latin typeface="Arial" panose="020B0604020202020204" pitchFamily="34" charset="0"/>
                <a:cs typeface="Arial" panose="020B0604020202020204" pitchFamily="34" charset="0"/>
              </a:rPr>
              <a:t>, 56(3), pp. 1–10.</a:t>
            </a:r>
          </a:p>
          <a:p>
            <a:r>
              <a:rPr lang="en-GB" sz="1100" dirty="0">
                <a:latin typeface="Arial" panose="020B0604020202020204" pitchFamily="34" charset="0"/>
                <a:cs typeface="Arial" panose="020B0604020202020204" pitchFamily="34" charset="0"/>
              </a:rPr>
              <a:t>Healy, D. (2015) </a:t>
            </a:r>
            <a:r>
              <a:rPr lang="en-GB" sz="1100" i="1" dirty="0">
                <a:latin typeface="Arial" panose="020B0604020202020204" pitchFamily="34" charset="0"/>
                <a:cs typeface="Arial" panose="020B0604020202020204" pitchFamily="34" charset="0"/>
              </a:rPr>
              <a:t>Psychiatric Drugs Explained</a:t>
            </a:r>
            <a:r>
              <a:rPr lang="en-GB" sz="1100" dirty="0">
                <a:latin typeface="Arial" panose="020B0604020202020204" pitchFamily="34" charset="0"/>
                <a:cs typeface="Arial" panose="020B0604020202020204" pitchFamily="34" charset="0"/>
              </a:rPr>
              <a:t>. Edinburgh: Elsevier.</a:t>
            </a:r>
          </a:p>
          <a:p>
            <a:r>
              <a:rPr lang="en-GB" sz="1100" dirty="0">
                <a:latin typeface="Arial" panose="020B0604020202020204" pitchFamily="34" charset="0"/>
                <a:cs typeface="Arial" panose="020B0604020202020204" pitchFamily="34" charset="0"/>
              </a:rPr>
              <a:t>Healthline (2023) </a:t>
            </a:r>
            <a:r>
              <a:rPr lang="en-GB" sz="1100" i="1" dirty="0">
                <a:latin typeface="Arial" panose="020B0604020202020204" pitchFamily="34" charset="0"/>
                <a:cs typeface="Arial" panose="020B0604020202020204" pitchFamily="34" charset="0"/>
              </a:rPr>
              <a:t>Schizophrenia brain scan: what it shows</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2"/>
              </a:rPr>
              <a:t>https://www.healthline.com/health/schizophrenia/schizophrenia-brain-scan</a:t>
            </a:r>
            <a:r>
              <a:rPr lang="en-GB" sz="1100" dirty="0">
                <a:latin typeface="Arial" panose="020B0604020202020204" pitchFamily="34" charset="0"/>
                <a:cs typeface="Arial" panose="020B0604020202020204" pitchFamily="34" charset="0"/>
              </a:rPr>
              <a:t> (Accessed: 9 March 2026).</a:t>
            </a:r>
          </a:p>
          <a:p>
            <a:r>
              <a:rPr lang="en-GB" sz="1100" dirty="0">
                <a:latin typeface="Arial" panose="020B0604020202020204" pitchFamily="34" charset="0"/>
                <a:cs typeface="Arial" panose="020B0604020202020204" pitchFamily="34" charset="0"/>
              </a:rPr>
              <a:t>The King's Fund (2024) </a:t>
            </a:r>
            <a:r>
              <a:rPr lang="en-GB" sz="1100" i="1" dirty="0">
                <a:latin typeface="Arial" panose="020B0604020202020204" pitchFamily="34" charset="0"/>
                <a:cs typeface="Arial" panose="020B0604020202020204" pitchFamily="34" charset="0"/>
              </a:rPr>
              <a:t>Mental Health 360: Funding and Costs</a:t>
            </a:r>
            <a:r>
              <a:rPr lang="en-GB" sz="1100" dirty="0">
                <a:latin typeface="Arial" panose="020B0604020202020204" pitchFamily="34" charset="0"/>
                <a:cs typeface="Arial" panose="020B0604020202020204" pitchFamily="34" charset="0"/>
              </a:rPr>
              <a:t>. London: The King's Fund.</a:t>
            </a:r>
          </a:p>
          <a:p>
            <a:r>
              <a:rPr lang="en-GB" sz="1100" dirty="0">
                <a:latin typeface="Arial" panose="020B0604020202020204" pitchFamily="34" charset="0"/>
                <a:cs typeface="Arial" panose="020B0604020202020204" pitchFamily="34" charset="0"/>
              </a:rPr>
              <a:t>Marmot, M. (2010) </a:t>
            </a:r>
            <a:r>
              <a:rPr lang="en-GB" sz="1100" i="1" dirty="0">
                <a:latin typeface="Arial" panose="020B0604020202020204" pitchFamily="34" charset="0"/>
                <a:cs typeface="Arial" panose="020B0604020202020204" pitchFamily="34" charset="0"/>
              </a:rPr>
              <a:t>Fair Society, Healthy Lives: The Marmot Review</a:t>
            </a:r>
            <a:r>
              <a:rPr lang="en-GB" sz="1100" dirty="0">
                <a:latin typeface="Arial" panose="020B0604020202020204" pitchFamily="34" charset="0"/>
                <a:cs typeface="Arial" panose="020B0604020202020204" pitchFamily="34" charset="0"/>
              </a:rPr>
              <a:t>. London: The Marmot Review.</a:t>
            </a:r>
          </a:p>
          <a:p>
            <a:r>
              <a:rPr lang="en-GB" sz="1100" dirty="0">
                <a:latin typeface="Arial" panose="020B0604020202020204" pitchFamily="34" charset="0"/>
                <a:cs typeface="Arial" panose="020B0604020202020204" pitchFamily="34" charset="0"/>
              </a:rPr>
              <a:t>McCutcheon, R., Marques, T. and Howes, O. (2020) Schizophrenia—an overview. </a:t>
            </a:r>
            <a:r>
              <a:rPr lang="en-GB" sz="1100" i="1" dirty="0">
                <a:latin typeface="Arial" panose="020B0604020202020204" pitchFamily="34" charset="0"/>
                <a:cs typeface="Arial" panose="020B0604020202020204" pitchFamily="34" charset="0"/>
              </a:rPr>
              <a:t>JAMA Psychiatry</a:t>
            </a:r>
            <a:r>
              <a:rPr lang="en-GB" sz="1100" dirty="0">
                <a:latin typeface="Arial" panose="020B0604020202020204" pitchFamily="34" charset="0"/>
                <a:cs typeface="Arial" panose="020B0604020202020204" pitchFamily="34" charset="0"/>
              </a:rPr>
              <a:t>, 77(2), pp. 201–210.</a:t>
            </a:r>
          </a:p>
          <a:p>
            <a:r>
              <a:rPr lang="en-GB" sz="1100" dirty="0">
                <a:latin typeface="Arial" panose="020B0604020202020204" pitchFamily="34" charset="0"/>
                <a:cs typeface="Arial" panose="020B0604020202020204" pitchFamily="34" charset="0"/>
              </a:rPr>
              <a:t>Morgan, C., Knowles, G. and Hutchinson, G. (2014) Migration, ethnicity and psychosis. </a:t>
            </a:r>
            <a:r>
              <a:rPr lang="en-GB" sz="1100" i="1" dirty="0">
                <a:latin typeface="Arial" panose="020B0604020202020204" pitchFamily="34" charset="0"/>
                <a:cs typeface="Arial" panose="020B0604020202020204" pitchFamily="34" charset="0"/>
              </a:rPr>
              <a:t>Schizophrenia Bulletin</a:t>
            </a:r>
            <a:r>
              <a:rPr lang="en-GB" sz="1100" dirty="0">
                <a:latin typeface="Arial" panose="020B0604020202020204" pitchFamily="34" charset="0"/>
                <a:cs typeface="Arial" panose="020B0604020202020204" pitchFamily="34" charset="0"/>
              </a:rPr>
              <a:t>, 40(6), pp. 1226–1234.</a:t>
            </a:r>
          </a:p>
          <a:p>
            <a:r>
              <a:rPr lang="en-GB" sz="1100" dirty="0">
                <a:latin typeface="Arial" panose="020B0604020202020204" pitchFamily="34" charset="0"/>
                <a:cs typeface="Arial" panose="020B0604020202020204" pitchFamily="34" charset="0"/>
              </a:rPr>
              <a:t>NHS England (2019) </a:t>
            </a:r>
            <a:r>
              <a:rPr lang="en-GB" sz="1100" i="1" dirty="0">
                <a:latin typeface="Arial" panose="020B0604020202020204" pitchFamily="34" charset="0"/>
                <a:cs typeface="Arial" panose="020B0604020202020204" pitchFamily="34" charset="0"/>
              </a:rPr>
              <a:t>The NHS Long Term Plan</a:t>
            </a:r>
            <a:r>
              <a:rPr lang="en-GB" sz="1100" dirty="0">
                <a:latin typeface="Arial" panose="020B0604020202020204" pitchFamily="34" charset="0"/>
                <a:cs typeface="Arial" panose="020B0604020202020204" pitchFamily="34" charset="0"/>
              </a:rPr>
              <a:t>. London: NHS England.</a:t>
            </a:r>
          </a:p>
          <a:p>
            <a:r>
              <a:rPr lang="en-GB" sz="1100" dirty="0">
                <a:latin typeface="Arial" panose="020B0604020202020204" pitchFamily="34" charset="0"/>
                <a:cs typeface="Arial" panose="020B0604020202020204" pitchFamily="34" charset="0"/>
              </a:rPr>
              <a:t>Pilgrim, D. (2014) </a:t>
            </a:r>
            <a:r>
              <a:rPr lang="en-GB" sz="1100" i="1" dirty="0">
                <a:latin typeface="Arial" panose="020B0604020202020204" pitchFamily="34" charset="0"/>
                <a:cs typeface="Arial" panose="020B0604020202020204" pitchFamily="34" charset="0"/>
              </a:rPr>
              <a:t>Key Concepts in Mental Health</a:t>
            </a:r>
            <a:r>
              <a:rPr lang="en-GB" sz="1100" dirty="0">
                <a:latin typeface="Arial" panose="020B0604020202020204" pitchFamily="34" charset="0"/>
                <a:cs typeface="Arial" panose="020B0604020202020204" pitchFamily="34" charset="0"/>
              </a:rPr>
              <a:t>. London: Sage.</a:t>
            </a:r>
          </a:p>
          <a:p>
            <a:r>
              <a:rPr lang="en-GB" sz="1100" dirty="0">
                <a:latin typeface="Arial" panose="020B0604020202020204" pitchFamily="34" charset="0"/>
                <a:cs typeface="Arial" panose="020B0604020202020204" pitchFamily="34" charset="0"/>
              </a:rPr>
              <a:t>Shorter, E. (1997) </a:t>
            </a:r>
            <a:r>
              <a:rPr lang="en-GB" sz="1100" i="1" dirty="0">
                <a:latin typeface="Arial" panose="020B0604020202020204" pitchFamily="34" charset="0"/>
                <a:cs typeface="Arial" panose="020B0604020202020204" pitchFamily="34" charset="0"/>
              </a:rPr>
              <a:t>A History of Psychiatry</a:t>
            </a:r>
            <a:r>
              <a:rPr lang="en-GB" sz="1100" dirty="0">
                <a:latin typeface="Arial" panose="020B0604020202020204" pitchFamily="34" charset="0"/>
                <a:cs typeface="Arial" panose="020B0604020202020204" pitchFamily="34" charset="0"/>
              </a:rPr>
              <a:t>. New York: John Wiley &amp; Sons.</a:t>
            </a:r>
          </a:p>
          <a:p>
            <a:r>
              <a:rPr lang="en-GB" sz="1100" dirty="0">
                <a:latin typeface="Arial" panose="020B0604020202020204" pitchFamily="34" charset="0"/>
                <a:cs typeface="Arial" panose="020B0604020202020204" pitchFamily="34" charset="0"/>
              </a:rPr>
              <a:t>Spence </a:t>
            </a:r>
            <a:r>
              <a:rPr lang="en-GB" sz="1100" dirty="0" err="1">
                <a:latin typeface="Arial" panose="020B0604020202020204" pitchFamily="34" charset="0"/>
                <a:cs typeface="Arial" panose="020B0604020202020204" pitchFamily="34" charset="0"/>
              </a:rPr>
              <a:t>Counseling</a:t>
            </a:r>
            <a:r>
              <a:rPr lang="en-GB" sz="1100" dirty="0">
                <a:latin typeface="Arial" panose="020B0604020202020204" pitchFamily="34" charset="0"/>
                <a:cs typeface="Arial" panose="020B0604020202020204" pitchFamily="34" charset="0"/>
              </a:rPr>
              <a:t> </a:t>
            </a:r>
            <a:r>
              <a:rPr lang="en-GB" sz="1100" dirty="0" err="1">
                <a:latin typeface="Arial" panose="020B0604020202020204" pitchFamily="34" charset="0"/>
                <a:cs typeface="Arial" panose="020B0604020202020204" pitchFamily="34" charset="0"/>
              </a:rPr>
              <a:t>Center</a:t>
            </a:r>
            <a:r>
              <a:rPr lang="en-GB" sz="1100" dirty="0">
                <a:latin typeface="Arial" panose="020B0604020202020204" pitchFamily="34" charset="0"/>
                <a:cs typeface="Arial" panose="020B0604020202020204" pitchFamily="34" charset="0"/>
              </a:rPr>
              <a:t> (2021) </a:t>
            </a:r>
            <a:r>
              <a:rPr lang="en-GB" sz="1100" i="1" dirty="0">
                <a:latin typeface="Arial" panose="020B0604020202020204" pitchFamily="34" charset="0"/>
                <a:cs typeface="Arial" panose="020B0604020202020204" pitchFamily="34" charset="0"/>
              </a:rPr>
              <a:t>The stigma of mental health</a:t>
            </a:r>
            <a:r>
              <a:rPr lang="en-GB" sz="1100" dirty="0">
                <a:latin typeface="Arial" panose="020B0604020202020204" pitchFamily="34" charset="0"/>
                <a:cs typeface="Arial" panose="020B0604020202020204" pitchFamily="34" charset="0"/>
              </a:rPr>
              <a:t>. Available at: </a:t>
            </a:r>
            <a:r>
              <a:rPr lang="en-GB" sz="1100" dirty="0">
                <a:latin typeface="Arial" panose="020B0604020202020204" pitchFamily="34" charset="0"/>
                <a:cs typeface="Arial" panose="020B0604020202020204" pitchFamily="34" charset="0"/>
                <a:hlinkClick r:id="rId3"/>
              </a:rPr>
              <a:t>https://spencecounselingcenter.com/1882-2/</a:t>
            </a:r>
            <a:r>
              <a:rPr lang="en-GB" sz="1100" dirty="0">
                <a:latin typeface="Arial" panose="020B0604020202020204" pitchFamily="34" charset="0"/>
                <a:cs typeface="Arial" panose="020B0604020202020204" pitchFamily="34" charset="0"/>
              </a:rPr>
              <a:t> (Accessed: 9 March 2026).</a:t>
            </a:r>
          </a:p>
          <a:p>
            <a:r>
              <a:rPr lang="en-GB" sz="1100" dirty="0">
                <a:latin typeface="Arial" panose="020B0604020202020204" pitchFamily="34" charset="0"/>
                <a:cs typeface="Arial" panose="020B0604020202020204" pitchFamily="34" charset="0"/>
              </a:rPr>
              <a:t>World Health Organization (2022) </a:t>
            </a:r>
            <a:r>
              <a:rPr lang="en-GB" sz="1100" i="1" dirty="0">
                <a:latin typeface="Arial" panose="020B0604020202020204" pitchFamily="34" charset="0"/>
                <a:cs typeface="Arial" panose="020B0604020202020204" pitchFamily="34" charset="0"/>
              </a:rPr>
              <a:t>ICD-11 International Classification of Diseases</a:t>
            </a:r>
            <a:r>
              <a:rPr lang="en-GB" sz="1100" dirty="0">
                <a:latin typeface="Arial" panose="020B0604020202020204" pitchFamily="34" charset="0"/>
                <a:cs typeface="Arial" panose="020B0604020202020204" pitchFamily="34" charset="0"/>
              </a:rPr>
              <a:t>. Geneva: World Health Organization.</a:t>
            </a:r>
          </a:p>
          <a:p>
            <a:pPr marL="0" indent="0">
              <a:buNone/>
            </a:pPr>
            <a:endParaRPr lang="en-GB" sz="1200" dirty="0"/>
          </a:p>
          <a:p>
            <a:pPr marL="0" indent="0">
              <a:buNone/>
            </a:pPr>
            <a:endParaRPr lang="en-GB" sz="1200" b="1" dirty="0"/>
          </a:p>
          <a:p>
            <a:endParaRPr lang="en-GB" sz="1200" dirty="0"/>
          </a:p>
          <a:p>
            <a:pPr marL="0" indent="0">
              <a:buNone/>
            </a:pPr>
            <a:endParaRPr lang="en-GB" sz="1200" dirty="0"/>
          </a:p>
        </p:txBody>
      </p:sp>
    </p:spTree>
    <p:extLst>
      <p:ext uri="{BB962C8B-B14F-4D97-AF65-F5344CB8AC3E}">
        <p14:creationId xmlns:p14="http://schemas.microsoft.com/office/powerpoint/2010/main" val="95516824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1185</TotalTime>
  <Words>1704</Words>
  <Application>Microsoft Office PowerPoint</Application>
  <PresentationFormat>Widescreen</PresentationFormat>
  <Paragraphs>116</Paragraphs>
  <Slides>4</Slides>
  <Notes>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4</vt:i4>
      </vt:variant>
    </vt:vector>
  </HeadingPairs>
  <TitlesOfParts>
    <vt:vector size="8" baseType="lpstr">
      <vt:lpstr>Aptos</vt:lpstr>
      <vt:lpstr>Aptos Display</vt:lpstr>
      <vt:lpstr>Arial</vt:lpstr>
      <vt:lpstr>Office Theme</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Beau Academic</dc:creator>
  <cp:lastModifiedBy>Salma Begum</cp:lastModifiedBy>
  <cp:revision>5</cp:revision>
  <dcterms:created xsi:type="dcterms:W3CDTF">2024-12-04T18:07:56Z</dcterms:created>
  <dcterms:modified xsi:type="dcterms:W3CDTF">2026-03-09T02:09:34Z</dcterms:modified>
</cp:coreProperties>
</file>