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Lst>
  <p:notesMasterIdLst>
    <p:notesMasterId r:id="rId6"/>
  </p:notesMasterIdLst>
  <p:sldIdLst>
    <p:sldId id="271" r:id="rId2"/>
    <p:sldId id="256" r:id="rId3"/>
    <p:sldId id="258" r:id="rId4"/>
    <p:sldId id="270" r:id="rId5"/>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84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3564" autoAdjust="0"/>
  </p:normalViewPr>
  <p:slideViewPr>
    <p:cSldViewPr snapToGrid="0">
      <p:cViewPr varScale="1">
        <p:scale>
          <a:sx n="62" d="100"/>
          <a:sy n="62" d="100"/>
        </p:scale>
        <p:origin x="3560" y="216"/>
      </p:cViewPr>
      <p:guideLst>
        <p:guide orient="horz" pos="384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2BEF14-BB2D-454E-9C55-F2966FB49854}" type="datetimeFigureOut">
              <a:rPr lang="en-IN" smtClean="0"/>
              <a:pPr/>
              <a:t>18/06/22</a:t>
            </a:fld>
            <a:endParaRPr lang="en-IN"/>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ACB5DE-B83F-48CF-BEA5-D260E1909DF0}" type="slidenum">
              <a:rPr lang="en-IN" smtClean="0"/>
              <a:pPr/>
              <a:t>‹#›</a:t>
            </a:fld>
            <a:endParaRPr lang="en-IN"/>
          </a:p>
        </p:txBody>
      </p:sp>
    </p:spTree>
    <p:extLst>
      <p:ext uri="{BB962C8B-B14F-4D97-AF65-F5344CB8AC3E}">
        <p14:creationId xmlns:p14="http://schemas.microsoft.com/office/powerpoint/2010/main" val="1665299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It is clarified that the food items of the Trinity hotels are very limited. Therefore, 4 starters, 3 main courses and 2 cocktail combos are noted in the menu of the respective hotel. It has been observed that the starters are included with the veg Manchurian, chili chicken gravy/dry, Fried prawn and Crab </a:t>
            </a:r>
            <a:r>
              <a:rPr lang="en-US" sz="1800" b="0" i="0" u="none" strike="noStrike" dirty="0" err="1">
                <a:solidFill>
                  <a:srgbClr val="000000"/>
                </a:solidFill>
                <a:effectLst/>
                <a:latin typeface="Times New Roman" panose="02020603050405020304" pitchFamily="18" charset="0"/>
              </a:rPr>
              <a:t>Cacio</a:t>
            </a:r>
            <a:r>
              <a:rPr lang="en-US" sz="1800" b="0" i="0" u="none" strike="noStrike" dirty="0">
                <a:solidFill>
                  <a:srgbClr val="000000"/>
                </a:solidFill>
                <a:effectLst/>
                <a:latin typeface="Times New Roman" panose="02020603050405020304" pitchFamily="18" charset="0"/>
              </a:rPr>
              <a:t> e </a:t>
            </a:r>
            <a:r>
              <a:rPr lang="en-US" sz="1800" b="0" i="0" u="none" strike="noStrike" dirty="0" err="1">
                <a:solidFill>
                  <a:srgbClr val="000000"/>
                </a:solidFill>
                <a:effectLst/>
                <a:latin typeface="Times New Roman" panose="02020603050405020304" pitchFamily="18" charset="0"/>
              </a:rPr>
              <a:t>Pepe</a:t>
            </a:r>
            <a:r>
              <a:rPr lang="en-US" sz="1800" b="0" i="0" u="none" strike="noStrike" dirty="0">
                <a:solidFill>
                  <a:srgbClr val="000000"/>
                </a:solidFill>
                <a:effectLst/>
                <a:latin typeface="Times New Roman" panose="02020603050405020304" pitchFamily="18" charset="0"/>
              </a:rPr>
              <a:t>. On the other hand, the main courses are covered with paneer </a:t>
            </a:r>
            <a:r>
              <a:rPr lang="en-US" sz="1800" b="0" i="0" u="none" strike="noStrike" dirty="0" err="1">
                <a:solidFill>
                  <a:srgbClr val="000000"/>
                </a:solidFill>
                <a:effectLst/>
                <a:latin typeface="Times New Roman" panose="02020603050405020304" pitchFamily="18" charset="0"/>
              </a:rPr>
              <a:t>schezwan</a:t>
            </a:r>
            <a:r>
              <a:rPr lang="en-US" sz="1800" b="0" i="0" u="none" strike="noStrike" dirty="0">
                <a:solidFill>
                  <a:srgbClr val="000000"/>
                </a:solidFill>
                <a:effectLst/>
                <a:latin typeface="Times New Roman" panose="02020603050405020304" pitchFamily="18" charset="0"/>
              </a:rPr>
              <a:t>, paper chicken and barley risotto. Therefore, the cocktail combo names of the chosen hotel are very much interesting. For example, sex on the beach with lobster fry and margarita with chicken drumsticks. From the description it has been noted that the cocktail namely sex on the beach is a mix up of pineapple juice, vodka, cranberry juice, peach schnapps and ice. Besides this, the margarita consists of lime juice, orange liqueur, tequila and salted rim. Sex on the beach is represented with lobster fry whereas the margarita is served with chicken drumsticks in the present times. </a:t>
            </a:r>
            <a:endParaRPr lang="en-US" sz="2800"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hotel Trinity is at the seashore of south Wales and for this reason the sea food items are very affordable here. Proper maintenance of the pricing strategy of a hotel is very much important as it improves the customer satisfaction as well as brand loyalty on a larger scale. The pricing strategy of the hotel Trinity is of 4-star hotel quality.</a:t>
            </a:r>
            <a:r>
              <a:rPr lang="en-US" sz="1800" b="0" i="0" u="none" strike="noStrike" baseline="0" dirty="0">
                <a:solidFill>
                  <a:srgbClr val="000000"/>
                </a:solidFill>
                <a:effectLst/>
                <a:latin typeface="Times New Roman" panose="02020603050405020304" pitchFamily="18" charset="0"/>
              </a:rPr>
              <a:t> A</a:t>
            </a:r>
            <a:r>
              <a:rPr lang="en-US" sz="1800" b="0" i="0" u="none" strike="noStrike" dirty="0">
                <a:solidFill>
                  <a:srgbClr val="000000"/>
                </a:solidFill>
                <a:effectLst/>
                <a:latin typeface="Times New Roman" panose="02020603050405020304" pitchFamily="18" charset="0"/>
              </a:rPr>
              <a:t>lert should be provided towards the allergic food dishes as they are not safe for the patients with sensitivity. Hereby, the crab tandoori and the prawn tandoori are allergic food dishes for the people with sensitive skins and the health-conscious people of the present times do not prefer to consume such food items. </a:t>
            </a:r>
            <a:endParaRPr lang="en-US" sz="2800"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Besides this, vegetarian food dishes help in maintaining the balanced diet in the contemporary situation of the UK and its health-conscious people extensively. The time availability of food dishes enhances the promotion and branding of the chosen hotel. Therefore, it is noticed that the food and drinks of the respective hotels are available for a specific time of the entire day. </a:t>
            </a:r>
            <a:endParaRPr lang="en-US" sz="2800" b="0" dirty="0">
              <a:effectLst/>
            </a:endParaRPr>
          </a:p>
        </p:txBody>
      </p:sp>
      <p:sp>
        <p:nvSpPr>
          <p:cNvPr id="4" name="Slide Number Placeholder 3"/>
          <p:cNvSpPr>
            <a:spLocks noGrp="1"/>
          </p:cNvSpPr>
          <p:nvPr>
            <p:ph type="sldNum" sz="quarter" idx="5"/>
          </p:nvPr>
        </p:nvSpPr>
        <p:spPr/>
        <p:txBody>
          <a:bodyPr/>
          <a:lstStyle/>
          <a:p>
            <a:fld id="{06ACB5DE-B83F-48CF-BEA5-D260E1909DF0}" type="slidenum">
              <a:rPr lang="en-IN" smtClean="0"/>
              <a:pPr/>
              <a:t>3</a:t>
            </a:fld>
            <a:endParaRPr lang="en-IN"/>
          </a:p>
        </p:txBody>
      </p:sp>
    </p:spTree>
    <p:extLst>
      <p:ext uri="{BB962C8B-B14F-4D97-AF65-F5344CB8AC3E}">
        <p14:creationId xmlns:p14="http://schemas.microsoft.com/office/powerpoint/2010/main" val="877303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From the above description it is clarified that the chosen hotel has email id and official websites for frequent contact. Besides this, the contact number of the respective hotel is available for 24*7 hours for the consumers. The menu, service timing as well as booking of the foods and drinks are shown in the official webpage of the respective hotel Trinity in the present competitive business environment. On the other hand, there are online apps which deliver the food items of the respective hotel which deliver the food items at the door steps of the modern customers.  Proper maintenance of hygiene and health is very important in the present covid pandemic time. From the above discussion it has been clarified that the hotel Trinity has a focus while maintaining the physical distance effectively. Besides this, the cleaning and sanitization process at the hotel are improving day by day. </a:t>
            </a:r>
            <a:endParaRPr lang="en-US" sz="2800"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Easy delivery without contact will save the spread of the coronavirus. Hence, it has been noted that touch-less delivery of the Trinity hotel is done with much expertise with the application of various food delivery apps. On the other hand, it has been observed that the payment methods of the Trinity hotel are versatile as there are both online and offline payment methods. Therefore, the online payments can be done by using the net banking, debit/credit and UPI scanning. The measurements of the liqueur items have been depicted effectively. Additionally, the taste and types of the cocktails have been evaluated vividly.    </a:t>
            </a:r>
            <a:endParaRPr lang="en-US" sz="2800" b="0" dirty="0">
              <a:effectLst/>
            </a:endParaRPr>
          </a:p>
          <a:p>
            <a:br>
              <a:rPr lang="en-US" sz="2800" dirty="0"/>
            </a:b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6ACB5DE-B83F-48CF-BEA5-D260E1909DF0}" type="slidenum">
              <a:rPr lang="en-IN" smtClean="0"/>
              <a:pPr/>
              <a:t>4</a:t>
            </a:fld>
            <a:endParaRPr lang="en-IN"/>
          </a:p>
        </p:txBody>
      </p:sp>
    </p:spTree>
    <p:extLst>
      <p:ext uri="{BB962C8B-B14F-4D97-AF65-F5344CB8AC3E}">
        <p14:creationId xmlns:p14="http://schemas.microsoft.com/office/powerpoint/2010/main" val="3766449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826680" y="4243100"/>
            <a:ext cx="5204640" cy="2926080"/>
          </a:xfrm>
          <a:solidFill>
            <a:srgbClr val="FFFFFF"/>
          </a:solidFill>
          <a:ln w="38100">
            <a:solidFill>
              <a:srgbClr val="404040"/>
            </a:solidFill>
          </a:ln>
        </p:spPr>
        <p:txBody>
          <a:bodyPr lIns="274320" rIns="274320" anchor="ctr" anchorCtr="1">
            <a:normAutofit/>
          </a:bodyPr>
          <a:lstStyle>
            <a:lvl1pPr algn="ctr">
              <a:defRPr sz="2625">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1516047" y="7737856"/>
            <a:ext cx="3825907" cy="2204256"/>
          </a:xfrm>
          <a:noFill/>
        </p:spPr>
        <p:txBody>
          <a:bodyPr>
            <a:normAutofit/>
          </a:bodyPr>
          <a:lstStyle>
            <a:lvl1pPr marL="0" indent="0" algn="ctr">
              <a:buNone/>
              <a:defRPr sz="1425">
                <a:solidFill>
                  <a:schemeClr val="tx1">
                    <a:lumMod val="75000"/>
                    <a:lumOff val="25000"/>
                  </a:schemeClr>
                </a:solidFill>
              </a:defRPr>
            </a:lvl1pPr>
            <a:lvl2pPr marL="342900" indent="0" algn="ctr">
              <a:buNone/>
              <a:defRPr sz="1425"/>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7990A5EF-6AA6-4F82-8817-591DF5F317F9}" type="datetimeFigureOut">
              <a:rPr lang="en-IN" smtClean="0"/>
              <a:pPr/>
              <a:t>18/06/22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B1BF5DB-6354-499D-8F44-E6AC3FFEDFCC}" type="slidenum">
              <a:rPr lang="en-IN" smtClean="0"/>
              <a:pPr/>
              <a:t>‹#›</a:t>
            </a:fld>
            <a:endParaRPr lang="en-IN"/>
          </a:p>
        </p:txBody>
      </p:sp>
    </p:spTree>
    <p:extLst>
      <p:ext uri="{BB962C8B-B14F-4D97-AF65-F5344CB8AC3E}">
        <p14:creationId xmlns:p14="http://schemas.microsoft.com/office/powerpoint/2010/main" val="71822397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90A5EF-6AA6-4F82-8817-591DF5F317F9}" type="datetimeFigureOut">
              <a:rPr lang="en-IN" smtClean="0"/>
              <a:pPr/>
              <a:t>18/06/22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B1BF5DB-6354-499D-8F44-E6AC3FFEDFCC}" type="slidenum">
              <a:rPr lang="en-IN" smtClean="0"/>
              <a:pPr/>
              <a:t>‹#›</a:t>
            </a:fld>
            <a:endParaRPr lang="en-IN"/>
          </a:p>
        </p:txBody>
      </p:sp>
    </p:spTree>
    <p:extLst>
      <p:ext uri="{BB962C8B-B14F-4D97-AF65-F5344CB8AC3E}">
        <p14:creationId xmlns:p14="http://schemas.microsoft.com/office/powerpoint/2010/main" val="3726411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829818" y="4243100"/>
            <a:ext cx="5205222" cy="2926080"/>
          </a:xfrm>
          <a:solidFill>
            <a:srgbClr val="FFFFFF"/>
          </a:solidFill>
          <a:ln w="38100">
            <a:solidFill>
              <a:srgbClr val="404040"/>
            </a:solidFill>
          </a:ln>
        </p:spPr>
        <p:txBody>
          <a:bodyPr lIns="274320" rIns="274320" anchor="ctr" anchorCtr="1">
            <a:normAutofit/>
          </a:bodyPr>
          <a:lstStyle>
            <a:lvl1pPr>
              <a:defRPr sz="2625">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1516047" y="7737715"/>
            <a:ext cx="3825907" cy="2249035"/>
          </a:xfrm>
        </p:spPr>
        <p:txBody>
          <a:bodyPr anchor="t" anchorCtr="1">
            <a:normAutofit/>
          </a:bodyPr>
          <a:lstStyle>
            <a:lvl1pPr marL="0" indent="0">
              <a:buNone/>
              <a:defRPr sz="1425">
                <a:solidFill>
                  <a:schemeClr val="tx1"/>
                </a:solidFill>
              </a:defRPr>
            </a:lvl1pPr>
            <a:lvl2pPr marL="342900" indent="0">
              <a:buNone/>
              <a:defRPr sz="1425">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990A5EF-6AA6-4F82-8817-591DF5F317F9}" type="datetimeFigureOut">
              <a:rPr lang="en-IN" smtClean="0"/>
              <a:pPr/>
              <a:t>18/06/22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B1BF5DB-6354-499D-8F44-E6AC3FFEDFCC}" type="slidenum">
              <a:rPr lang="en-IN" smtClean="0"/>
              <a:pPr/>
              <a:t>‹#›</a:t>
            </a:fld>
            <a:endParaRPr lang="en-IN"/>
          </a:p>
        </p:txBody>
      </p:sp>
    </p:spTree>
    <p:extLst>
      <p:ext uri="{BB962C8B-B14F-4D97-AF65-F5344CB8AC3E}">
        <p14:creationId xmlns:p14="http://schemas.microsoft.com/office/powerpoint/2010/main" val="196418122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6680" y="4689856"/>
            <a:ext cx="2466017" cy="55146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565303" y="4689856"/>
            <a:ext cx="2467887" cy="55146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7990A5EF-6AA6-4F82-8817-591DF5F317F9}" type="datetimeFigureOut">
              <a:rPr lang="en-IN" smtClean="0"/>
              <a:pPr/>
              <a:t>18/06/22</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6B1BF5DB-6354-499D-8F44-E6AC3FFEDFCC}" type="slidenum">
              <a:rPr lang="en-IN" smtClean="0"/>
              <a:pPr/>
              <a:t>‹#›</a:t>
            </a:fld>
            <a:endParaRPr lang="en-IN"/>
          </a:p>
        </p:txBody>
      </p:sp>
    </p:spTree>
    <p:extLst>
      <p:ext uri="{BB962C8B-B14F-4D97-AF65-F5344CB8AC3E}">
        <p14:creationId xmlns:p14="http://schemas.microsoft.com/office/powerpoint/2010/main" val="2072113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26679" y="4112773"/>
            <a:ext cx="2466018" cy="1251710"/>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26679" y="5588000"/>
            <a:ext cx="2466018" cy="4616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3565303" y="5588000"/>
            <a:ext cx="2467887" cy="4616491"/>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3565303" y="4112773"/>
            <a:ext cx="2467887" cy="1251710"/>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7" name="Date Placeholder 6"/>
          <p:cNvSpPr>
            <a:spLocks noGrp="1"/>
          </p:cNvSpPr>
          <p:nvPr>
            <p:ph type="dt" sz="half" idx="10"/>
          </p:nvPr>
        </p:nvSpPr>
        <p:spPr/>
        <p:txBody>
          <a:bodyPr/>
          <a:lstStyle/>
          <a:p>
            <a:fld id="{7990A5EF-6AA6-4F82-8817-591DF5F317F9}" type="datetimeFigureOut">
              <a:rPr lang="en-IN" smtClean="0"/>
              <a:pPr/>
              <a:t>18/06/22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B1BF5DB-6354-499D-8F44-E6AC3FFEDFCC}" type="slidenum">
              <a:rPr lang="en-IN" smtClean="0"/>
              <a:pPr/>
              <a:t>‹#›</a:t>
            </a:fld>
            <a:endParaRPr lang="en-IN"/>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4105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90A5EF-6AA6-4F82-8817-591DF5F317F9}" type="datetimeFigureOut">
              <a:rPr lang="en-IN" smtClean="0"/>
              <a:pPr/>
              <a:t>18/06/22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B1BF5DB-6354-499D-8F44-E6AC3FFEDFCC}" type="slidenum">
              <a:rPr lang="en-IN" smtClean="0"/>
              <a:pPr/>
              <a:t>‹#›</a:t>
            </a:fld>
            <a:endParaRPr lang="en-IN"/>
          </a:p>
        </p:txBody>
      </p:sp>
    </p:spTree>
    <p:extLst>
      <p:ext uri="{BB962C8B-B14F-4D97-AF65-F5344CB8AC3E}">
        <p14:creationId xmlns:p14="http://schemas.microsoft.com/office/powerpoint/2010/main" val="2023976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90A5EF-6AA6-4F82-8817-591DF5F317F9}" type="datetimeFigureOut">
              <a:rPr lang="en-IN" smtClean="0"/>
              <a:pPr/>
              <a:t>18/06/22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B1BF5DB-6354-499D-8F44-E6AC3FFEDFCC}" type="slidenum">
              <a:rPr lang="en-IN" smtClean="0"/>
              <a:pPr/>
              <a:t>‹#›</a:t>
            </a:fld>
            <a:endParaRPr lang="en-IN"/>
          </a:p>
        </p:txBody>
      </p:sp>
    </p:spTree>
    <p:extLst>
      <p:ext uri="{BB962C8B-B14F-4D97-AF65-F5344CB8AC3E}">
        <p14:creationId xmlns:p14="http://schemas.microsoft.com/office/powerpoint/2010/main" val="3411223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3429000" cy="1219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480527" y="3989030"/>
            <a:ext cx="2467946" cy="2029328"/>
          </a:xfrm>
          <a:solidFill>
            <a:srgbClr val="FFFFFF"/>
          </a:solidFill>
          <a:ln>
            <a:solidFill>
              <a:srgbClr val="404040"/>
            </a:solidFill>
          </a:ln>
        </p:spPr>
        <p:txBody>
          <a:bodyPr anchor="ctr" anchorCtr="1">
            <a:normAutofit/>
          </a:bodyPr>
          <a:lstStyle>
            <a:lvl1pPr>
              <a:defRPr sz="1575">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3789045" y="1430528"/>
            <a:ext cx="2708910" cy="9330944"/>
          </a:xfrm>
        </p:spPr>
        <p:txBody>
          <a:bodyPr>
            <a:normAutofit/>
          </a:bodyPr>
          <a:lstStyle>
            <a:lvl1pPr>
              <a:defRPr sz="1425">
                <a:solidFill>
                  <a:schemeClr val="tx1"/>
                </a:solidFill>
              </a:defRPr>
            </a:lvl1pPr>
            <a:lvl2pPr>
              <a:defRPr sz="1200">
                <a:solidFill>
                  <a:schemeClr val="tx1"/>
                </a:solidFill>
              </a:defRPr>
            </a:lvl2pPr>
            <a:lvl3pPr>
              <a:defRPr sz="1200">
                <a:solidFill>
                  <a:schemeClr val="tx1"/>
                </a:solidFill>
              </a:defRPr>
            </a:lvl3pPr>
            <a:lvl4pPr>
              <a:defRPr sz="1200">
                <a:solidFill>
                  <a:schemeClr val="tx1"/>
                </a:solidFill>
              </a:defRPr>
            </a:lvl4pPr>
            <a:lvl5pPr>
              <a:defRPr sz="1200">
                <a:solidFill>
                  <a:schemeClr val="tx1"/>
                </a:solidFill>
              </a:defRPr>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7224" y="6310966"/>
            <a:ext cx="2134553" cy="3900508"/>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9" name="Date Placeholder 8"/>
          <p:cNvSpPr>
            <a:spLocks noGrp="1"/>
          </p:cNvSpPr>
          <p:nvPr>
            <p:ph type="dt" sz="half" idx="10"/>
          </p:nvPr>
        </p:nvSpPr>
        <p:spPr/>
        <p:txBody>
          <a:bodyPr/>
          <a:lstStyle/>
          <a:p>
            <a:fld id="{7990A5EF-6AA6-4F82-8817-591DF5F317F9}" type="datetimeFigureOut">
              <a:rPr lang="en-IN" smtClean="0"/>
              <a:pPr/>
              <a:t>18/06/22</a:t>
            </a:fld>
            <a:endParaRPr lang="en-IN"/>
          </a:p>
        </p:txBody>
      </p:sp>
      <p:sp>
        <p:nvSpPr>
          <p:cNvPr id="10" name="Footer Placeholder 9"/>
          <p:cNvSpPr>
            <a:spLocks noGrp="1"/>
          </p:cNvSpPr>
          <p:nvPr>
            <p:ph type="ftr" sz="quarter" idx="11"/>
          </p:nvPr>
        </p:nvSpPr>
        <p:spPr>
          <a:xfrm>
            <a:off x="480527" y="11086592"/>
            <a:ext cx="2854799" cy="568960"/>
          </a:xfrm>
        </p:spPr>
        <p:txBody>
          <a:bodyPr>
            <a:normAutofit/>
          </a:bodyPr>
          <a:lstStyle>
            <a:lvl1pPr>
              <a:defRPr>
                <a:solidFill>
                  <a:srgbClr val="FFFFFF">
                    <a:alpha val="70000"/>
                  </a:srgbClr>
                </a:solidFill>
              </a:defRPr>
            </a:lvl1pPr>
          </a:lstStyle>
          <a:p>
            <a:endParaRPr lang="en-IN"/>
          </a:p>
        </p:txBody>
      </p:sp>
      <p:sp>
        <p:nvSpPr>
          <p:cNvPr id="11" name="Slide Number Placeholder 10"/>
          <p:cNvSpPr>
            <a:spLocks noGrp="1"/>
          </p:cNvSpPr>
          <p:nvPr>
            <p:ph type="sldNum" sz="quarter" idx="12"/>
          </p:nvPr>
        </p:nvSpPr>
        <p:spPr/>
        <p:txBody>
          <a:bodyPr/>
          <a:lstStyle/>
          <a:p>
            <a:fld id="{6B1BF5DB-6354-499D-8F44-E6AC3FFEDFCC}" type="slidenum">
              <a:rPr lang="en-IN" smtClean="0"/>
              <a:pPr/>
              <a:t>‹#›</a:t>
            </a:fld>
            <a:endParaRPr lang="en-IN"/>
          </a:p>
        </p:txBody>
      </p:sp>
    </p:spTree>
    <p:extLst>
      <p:ext uri="{BB962C8B-B14F-4D97-AF65-F5344CB8AC3E}">
        <p14:creationId xmlns:p14="http://schemas.microsoft.com/office/powerpoint/2010/main" val="1907375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3428999" cy="1219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480060" y="3989028"/>
            <a:ext cx="2468880" cy="2032000"/>
          </a:xfrm>
          <a:solidFill>
            <a:srgbClr val="FFFFFF"/>
          </a:solidFill>
          <a:ln>
            <a:solidFill>
              <a:srgbClr val="262626"/>
            </a:solidFill>
          </a:ln>
        </p:spPr>
        <p:txBody>
          <a:bodyPr anchor="ctr" anchorCtr="1">
            <a:noAutofit/>
          </a:bodyPr>
          <a:lstStyle>
            <a:lvl1pPr>
              <a:defRPr sz="1575">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3429000" y="-74972"/>
            <a:ext cx="3432430" cy="12192000"/>
          </a:xfrm>
          <a:solidFill>
            <a:schemeClr val="bg1">
              <a:lumMod val="75000"/>
            </a:schemeClr>
          </a:solidFill>
        </p:spPr>
        <p:txBody>
          <a:bodyPr anchor="t"/>
          <a:lstStyle>
            <a:lvl1pPr marL="0" indent="0">
              <a:buNone/>
              <a:defRPr sz="2400">
                <a:solidFill>
                  <a:schemeClr val="bg1">
                    <a:lumMod val="85000"/>
                    <a:lumOff val="15000"/>
                  </a:schemeClr>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7224" y="6310968"/>
            <a:ext cx="2134553" cy="3900510"/>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990A5EF-6AA6-4F82-8817-591DF5F317F9}" type="datetimeFigureOut">
              <a:rPr lang="en-IN" smtClean="0"/>
              <a:pPr/>
              <a:t>18/06/22</a:t>
            </a:fld>
            <a:endParaRPr lang="en-IN"/>
          </a:p>
        </p:txBody>
      </p:sp>
      <p:sp>
        <p:nvSpPr>
          <p:cNvPr id="9" name="Footer Placeholder 8"/>
          <p:cNvSpPr>
            <a:spLocks noGrp="1"/>
          </p:cNvSpPr>
          <p:nvPr>
            <p:ph type="ftr" sz="quarter" idx="11"/>
          </p:nvPr>
        </p:nvSpPr>
        <p:spPr>
          <a:xfrm>
            <a:off x="480060" y="11086592"/>
            <a:ext cx="2852928" cy="568960"/>
          </a:xfrm>
        </p:spPr>
        <p:txBody>
          <a:bodyPr>
            <a:normAutofit/>
          </a:bodyPr>
          <a:lstStyle>
            <a:lvl1pPr>
              <a:defRPr>
                <a:solidFill>
                  <a:srgbClr val="FFFFFF">
                    <a:alpha val="70000"/>
                  </a:srgbClr>
                </a:solidFill>
              </a:defRPr>
            </a:lvl1pPr>
          </a:lstStyle>
          <a:p>
            <a:endParaRPr lang="en-IN"/>
          </a:p>
        </p:txBody>
      </p:sp>
      <p:sp>
        <p:nvSpPr>
          <p:cNvPr id="10" name="Slide Number Placeholder 9"/>
          <p:cNvSpPr>
            <a:spLocks noGrp="1"/>
          </p:cNvSpPr>
          <p:nvPr>
            <p:ph type="sldNum" sz="quarter" idx="12"/>
          </p:nvPr>
        </p:nvSpPr>
        <p:spPr/>
        <p:txBody>
          <a:bodyPr/>
          <a:lstStyle/>
          <a:p>
            <a:fld id="{6B1BF5DB-6354-499D-8F44-E6AC3FFEDFCC}" type="slidenum">
              <a:rPr lang="en-IN" smtClean="0"/>
              <a:pPr/>
              <a:t>‹#›</a:t>
            </a:fld>
            <a:endParaRPr lang="en-IN"/>
          </a:p>
        </p:txBody>
      </p:sp>
    </p:spTree>
    <p:extLst>
      <p:ext uri="{BB962C8B-B14F-4D97-AF65-F5344CB8AC3E}">
        <p14:creationId xmlns:p14="http://schemas.microsoft.com/office/powerpoint/2010/main" val="3854574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90A5EF-6AA6-4F82-8817-591DF5F317F9}" type="datetimeFigureOut">
              <a:rPr lang="en-IN" smtClean="0"/>
              <a:pPr/>
              <a:t>18/06/22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BF5DB-6354-499D-8F44-E6AC3FFEDFCC}" type="slidenum">
              <a:rPr lang="en-IN" smtClean="0"/>
              <a:pPr/>
              <a:t>‹#›</a:t>
            </a:fld>
            <a:endParaRPr lang="en-IN"/>
          </a:p>
        </p:txBody>
      </p:sp>
    </p:spTree>
    <p:extLst>
      <p:ext uri="{BB962C8B-B14F-4D97-AF65-F5344CB8AC3E}">
        <p14:creationId xmlns:p14="http://schemas.microsoft.com/office/powerpoint/2010/main" val="2034911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867375" y="1666240"/>
            <a:ext cx="790475" cy="88595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04534" y="1666240"/>
            <a:ext cx="3537131" cy="88595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90A5EF-6AA6-4F82-8817-591DF5F317F9}" type="datetimeFigureOut">
              <a:rPr lang="en-IN" smtClean="0"/>
              <a:pPr/>
              <a:t>18/06/22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B1BF5DB-6354-499D-8F44-E6AC3FFEDFCC}" type="slidenum">
              <a:rPr lang="en-IN" smtClean="0"/>
              <a:pPr/>
              <a:t>‹#›</a:t>
            </a:fld>
            <a:endParaRPr lang="en-IN"/>
          </a:p>
        </p:txBody>
      </p:sp>
    </p:spTree>
    <p:extLst>
      <p:ext uri="{BB962C8B-B14F-4D97-AF65-F5344CB8AC3E}">
        <p14:creationId xmlns:p14="http://schemas.microsoft.com/office/powerpoint/2010/main" val="30510500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376437" y="1339072"/>
            <a:ext cx="5414040" cy="1921668"/>
          </a:xfrm>
        </p:spPr>
        <p:txBody>
          <a:bodyPr/>
          <a:lstStyle/>
          <a:p>
            <a:r>
              <a:rPr lang="en-US"/>
              <a:t>Click to edit Master title style</a:t>
            </a:r>
            <a:endParaRPr lang="en-US" dirty="0"/>
          </a:p>
        </p:txBody>
      </p:sp>
      <p:sp>
        <p:nvSpPr>
          <p:cNvPr id="7" name="Text Placeholder 2"/>
          <p:cNvSpPr>
            <a:spLocks noGrp="1"/>
          </p:cNvSpPr>
          <p:nvPr>
            <p:ph type="body" idx="1"/>
          </p:nvPr>
        </p:nvSpPr>
        <p:spPr>
          <a:xfrm>
            <a:off x="371782" y="4154441"/>
            <a:ext cx="1726894" cy="1024466"/>
          </a:xfrm>
        </p:spPr>
        <p:txBody>
          <a:bodyPr anchor="b">
            <a:noAutofit/>
          </a:bodyPr>
          <a:lstStyle>
            <a:lvl1pPr marL="0" indent="0">
              <a:buNone/>
              <a:defRPr sz="1350" b="0">
                <a:solidFill>
                  <a:schemeClr val="tx1"/>
                </a:solidFill>
              </a:defRPr>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8" name="Text Placeholder 3"/>
          <p:cNvSpPr>
            <a:spLocks noGrp="1"/>
          </p:cNvSpPr>
          <p:nvPr>
            <p:ph type="body" sz="half" idx="15"/>
          </p:nvPr>
        </p:nvSpPr>
        <p:spPr>
          <a:xfrm>
            <a:off x="382681" y="5373642"/>
            <a:ext cx="1715457" cy="5179579"/>
          </a:xfrm>
        </p:spPr>
        <p:txBody>
          <a:bodyPr anchor="t">
            <a:normAutofit/>
          </a:bodyPr>
          <a:lstStyle>
            <a:lvl1pPr marL="0" indent="0">
              <a:buNone/>
              <a:defRPr sz="788"/>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a:t>Click to edit Master text styles</a:t>
            </a:r>
          </a:p>
        </p:txBody>
      </p:sp>
      <p:sp>
        <p:nvSpPr>
          <p:cNvPr id="9" name="Text Placeholder 4"/>
          <p:cNvSpPr>
            <a:spLocks noGrp="1"/>
          </p:cNvSpPr>
          <p:nvPr>
            <p:ph type="body" sz="quarter" idx="3"/>
          </p:nvPr>
        </p:nvSpPr>
        <p:spPr>
          <a:xfrm>
            <a:off x="2225264" y="4154441"/>
            <a:ext cx="1723073" cy="1024466"/>
          </a:xfrm>
        </p:spPr>
        <p:txBody>
          <a:bodyPr anchor="b">
            <a:noAutofit/>
          </a:bodyPr>
          <a:lstStyle>
            <a:lvl1pPr marL="0" indent="0">
              <a:buNone/>
              <a:defRPr sz="1350" b="0">
                <a:solidFill>
                  <a:schemeClr val="tx1"/>
                </a:solidFill>
              </a:defRPr>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10" name="Text Placeholder 3"/>
          <p:cNvSpPr>
            <a:spLocks noGrp="1"/>
          </p:cNvSpPr>
          <p:nvPr>
            <p:ph type="body" sz="half" idx="16"/>
          </p:nvPr>
        </p:nvSpPr>
        <p:spPr>
          <a:xfrm>
            <a:off x="2219327" y="5373642"/>
            <a:ext cx="1723073" cy="5179579"/>
          </a:xfrm>
        </p:spPr>
        <p:txBody>
          <a:bodyPr anchor="t">
            <a:normAutofit/>
          </a:bodyPr>
          <a:lstStyle>
            <a:lvl1pPr marL="0" indent="0">
              <a:buNone/>
              <a:defRPr sz="788"/>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a:t>Click to edit Master text styles</a:t>
            </a:r>
          </a:p>
        </p:txBody>
      </p:sp>
      <p:sp>
        <p:nvSpPr>
          <p:cNvPr id="11" name="Text Placeholder 4"/>
          <p:cNvSpPr>
            <a:spLocks noGrp="1"/>
          </p:cNvSpPr>
          <p:nvPr>
            <p:ph type="body" sz="quarter" idx="13"/>
          </p:nvPr>
        </p:nvSpPr>
        <p:spPr>
          <a:xfrm>
            <a:off x="4063588" y="4154441"/>
            <a:ext cx="1726889" cy="1024466"/>
          </a:xfrm>
        </p:spPr>
        <p:txBody>
          <a:bodyPr anchor="b">
            <a:noAutofit/>
          </a:bodyPr>
          <a:lstStyle>
            <a:lvl1pPr marL="0" indent="0">
              <a:buNone/>
              <a:defRPr sz="1350" b="0">
                <a:solidFill>
                  <a:schemeClr val="tx1"/>
                </a:solidFill>
              </a:defRPr>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12" name="Text Placeholder 3"/>
          <p:cNvSpPr>
            <a:spLocks noGrp="1"/>
          </p:cNvSpPr>
          <p:nvPr>
            <p:ph type="body" sz="half" idx="17"/>
          </p:nvPr>
        </p:nvSpPr>
        <p:spPr>
          <a:xfrm>
            <a:off x="4063588" y="5373642"/>
            <a:ext cx="1726889" cy="5179579"/>
          </a:xfrm>
        </p:spPr>
        <p:txBody>
          <a:bodyPr anchor="t">
            <a:normAutofit/>
          </a:bodyPr>
          <a:lstStyle>
            <a:lvl1pPr marL="0" indent="0">
              <a:buNone/>
              <a:defRPr sz="788"/>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a:t>Click to edit Master text styles</a:t>
            </a:r>
          </a:p>
        </p:txBody>
      </p:sp>
      <p:sp>
        <p:nvSpPr>
          <p:cNvPr id="3" name="Date Placeholder 2"/>
          <p:cNvSpPr>
            <a:spLocks noGrp="1"/>
          </p:cNvSpPr>
          <p:nvPr>
            <p:ph type="dt" sz="half" idx="10"/>
          </p:nvPr>
        </p:nvSpPr>
        <p:spPr/>
        <p:txBody>
          <a:bodyPr/>
          <a:lstStyle/>
          <a:p>
            <a:fld id="{7990A5EF-6AA6-4F82-8817-591DF5F317F9}" type="datetimeFigureOut">
              <a:rPr lang="en-IN" smtClean="0"/>
              <a:pPr/>
              <a:t>18/06/22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B1BF5DB-6354-499D-8F44-E6AC3FFEDFCC}" type="slidenum">
              <a:rPr lang="en-IN" smtClean="0"/>
              <a:pPr/>
              <a:t>‹#›</a:t>
            </a:fld>
            <a:endParaRPr lang="en-IN"/>
          </a:p>
        </p:txBody>
      </p:sp>
    </p:spTree>
    <p:extLst>
      <p:ext uri="{BB962C8B-B14F-4D97-AF65-F5344CB8AC3E}">
        <p14:creationId xmlns:p14="http://schemas.microsoft.com/office/powerpoint/2010/main" val="3626377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204534" y="1715008"/>
            <a:ext cx="4453316" cy="211328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4534" y="4689859"/>
            <a:ext cx="4453316" cy="55146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484207" y="11091229"/>
            <a:ext cx="1548983" cy="575943"/>
          </a:xfrm>
          <a:prstGeom prst="rect">
            <a:avLst/>
          </a:prstGeom>
        </p:spPr>
        <p:txBody>
          <a:bodyPr vert="horz" lIns="91440" tIns="45720" rIns="91440" bIns="45720" rtlCol="0" anchor="ctr"/>
          <a:lstStyle>
            <a:lvl1pPr algn="r">
              <a:defRPr sz="750">
                <a:solidFill>
                  <a:schemeClr val="tx1">
                    <a:alpha val="70000"/>
                  </a:schemeClr>
                </a:solidFill>
              </a:defRPr>
            </a:lvl1pPr>
          </a:lstStyle>
          <a:p>
            <a:fld id="{7990A5EF-6AA6-4F82-8817-591DF5F317F9}" type="datetimeFigureOut">
              <a:rPr lang="en-IN" smtClean="0"/>
              <a:pPr/>
              <a:t>18/06/22</a:t>
            </a:fld>
            <a:endParaRPr lang="en-IN"/>
          </a:p>
        </p:txBody>
      </p:sp>
      <p:sp>
        <p:nvSpPr>
          <p:cNvPr id="5" name="Footer Placeholder 4"/>
          <p:cNvSpPr>
            <a:spLocks noGrp="1"/>
          </p:cNvSpPr>
          <p:nvPr>
            <p:ph type="ftr" sz="quarter" idx="3"/>
          </p:nvPr>
        </p:nvSpPr>
        <p:spPr>
          <a:xfrm>
            <a:off x="826679" y="11086592"/>
            <a:ext cx="3417498" cy="568960"/>
          </a:xfrm>
          <a:prstGeom prst="rect">
            <a:avLst/>
          </a:prstGeom>
        </p:spPr>
        <p:txBody>
          <a:bodyPr vert="horz" lIns="91440" tIns="45720" rIns="91440" bIns="45720" rtlCol="0" anchor="ctr"/>
          <a:lstStyle>
            <a:lvl1pPr algn="l">
              <a:defRPr sz="750">
                <a:solidFill>
                  <a:schemeClr val="tx1">
                    <a:alpha val="70000"/>
                  </a:schemeClr>
                </a:solidFill>
              </a:defRPr>
            </a:lvl1pPr>
          </a:lstStyle>
          <a:p>
            <a:endParaRPr lang="en-IN"/>
          </a:p>
        </p:txBody>
      </p:sp>
      <p:sp>
        <p:nvSpPr>
          <p:cNvPr id="6" name="Slide Number Placeholder 5"/>
          <p:cNvSpPr>
            <a:spLocks noGrp="1"/>
          </p:cNvSpPr>
          <p:nvPr>
            <p:ph type="sldNum" sz="quarter" idx="4"/>
          </p:nvPr>
        </p:nvSpPr>
        <p:spPr>
          <a:xfrm>
            <a:off x="6180084" y="11054080"/>
            <a:ext cx="274320" cy="650240"/>
          </a:xfrm>
          <a:prstGeom prst="ellipse">
            <a:avLst/>
          </a:prstGeom>
          <a:solidFill>
            <a:srgbClr val="1D1D1D">
              <a:alpha val="69804"/>
            </a:srgbClr>
          </a:solidFill>
        </p:spPr>
        <p:txBody>
          <a:bodyPr vert="horz" lIns="18288" tIns="45720" rIns="18288" bIns="45720" rtlCol="0" anchor="ctr">
            <a:noAutofit/>
          </a:bodyPr>
          <a:lstStyle>
            <a:lvl1pPr algn="ctr">
              <a:defRPr sz="825" spc="0" baseline="0">
                <a:solidFill>
                  <a:srgbClr val="FFFFFF"/>
                </a:solidFill>
              </a:defRPr>
            </a:lvl1pPr>
          </a:lstStyle>
          <a:p>
            <a:fld id="{6B1BF5DB-6354-499D-8F44-E6AC3FFEDFCC}" type="slidenum">
              <a:rPr lang="en-IN" smtClean="0"/>
              <a:pPr/>
              <a:t>‹#›</a:t>
            </a:fld>
            <a:endParaRPr lang="en-IN"/>
          </a:p>
        </p:txBody>
      </p:sp>
    </p:spTree>
    <p:extLst>
      <p:ext uri="{BB962C8B-B14F-4D97-AF65-F5344CB8AC3E}">
        <p14:creationId xmlns:p14="http://schemas.microsoft.com/office/powerpoint/2010/main" val="1751718678"/>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Lst>
  <p:txStyles>
    <p:titleStyle>
      <a:lvl1pPr algn="ctr" defTabSz="685800" rtl="0" eaLnBrk="1" latinLnBrk="0" hangingPunct="1">
        <a:lnSpc>
          <a:spcPct val="90000"/>
        </a:lnSpc>
        <a:spcBef>
          <a:spcPct val="0"/>
        </a:spcBef>
        <a:buNone/>
        <a:defRPr sz="1950" kern="1200" cap="all" spc="150" baseline="0">
          <a:solidFill>
            <a:srgbClr val="262626"/>
          </a:solidFill>
          <a:latin typeface="+mj-lt"/>
          <a:ea typeface="+mj-ea"/>
          <a:cs typeface="+mj-cs"/>
        </a:defRPr>
      </a:lvl1pPr>
    </p:titleStyle>
    <p:bodyStyle>
      <a:lvl1pPr marL="171450" indent="-171450" algn="l" defTabSz="685800" rtl="0" eaLnBrk="1" latinLnBrk="0" hangingPunct="1">
        <a:lnSpc>
          <a:spcPct val="100000"/>
        </a:lnSpc>
        <a:spcBef>
          <a:spcPts val="750"/>
        </a:spcBef>
        <a:buClr>
          <a:schemeClr val="accent2"/>
        </a:buClr>
        <a:buFont typeface="Arial" panose="020B0604020202020204" pitchFamily="34" charset="0"/>
        <a:buChar char="•"/>
        <a:defRPr sz="1350" kern="1200">
          <a:solidFill>
            <a:schemeClr val="tx1">
              <a:lumMod val="85000"/>
              <a:lumOff val="15000"/>
            </a:schemeClr>
          </a:solidFill>
          <a:latin typeface="+mn-lt"/>
          <a:ea typeface="+mn-ea"/>
          <a:cs typeface="+mn-cs"/>
        </a:defRPr>
      </a:lvl1pPr>
      <a:lvl2pPr marL="3429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2pPr>
      <a:lvl3pPr marL="5143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3pPr>
      <a:lvl4pPr marL="6858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4pPr>
      <a:lvl5pPr marL="8572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5pPr>
      <a:lvl6pPr marL="985838"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6pPr>
      <a:lvl7pPr marL="1114425"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7pPr>
      <a:lvl8pPr marL="1243013"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8pPr>
      <a:lvl9pPr marL="13716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66C68-28CA-0A16-FD4F-2CF4ABA4B95C}"/>
              </a:ext>
            </a:extLst>
          </p:cNvPr>
          <p:cNvSpPr>
            <a:spLocks noGrp="1"/>
          </p:cNvSpPr>
          <p:nvPr>
            <p:ph type="title"/>
          </p:nvPr>
        </p:nvSpPr>
        <p:spPr>
          <a:xfrm>
            <a:off x="1204534" y="1631880"/>
            <a:ext cx="4448932" cy="3584356"/>
          </a:xfrm>
        </p:spPr>
        <p:txBody>
          <a:bodyPr>
            <a:normAutofit/>
          </a:bodyPr>
          <a:lstStyle/>
          <a:p>
            <a:r>
              <a:rPr lang="en-US" sz="2800" dirty="0"/>
              <a:t>Name: </a:t>
            </a:r>
            <a:r>
              <a:rPr lang="en-US" sz="2800" dirty="0" err="1"/>
              <a:t>arapu</a:t>
            </a:r>
            <a:r>
              <a:rPr lang="en-US" sz="2800" dirty="0"/>
              <a:t> </a:t>
            </a:r>
            <a:r>
              <a:rPr lang="en-US" sz="2800" dirty="0" err="1"/>
              <a:t>mihai</a:t>
            </a:r>
            <a:r>
              <a:rPr lang="en-US" sz="2800" dirty="0"/>
              <a:t> </a:t>
            </a:r>
            <a:r>
              <a:rPr lang="en-US" sz="2800" dirty="0" err="1"/>
              <a:t>cosmin</a:t>
            </a:r>
            <a:r>
              <a:rPr lang="en-US" sz="2800" dirty="0"/>
              <a:t> </a:t>
            </a:r>
            <a:br>
              <a:rPr lang="en-US" sz="2800" dirty="0"/>
            </a:br>
            <a:br>
              <a:rPr lang="en-US" sz="2800" dirty="0"/>
            </a:br>
            <a:br>
              <a:rPr lang="en-US" sz="2800" dirty="0"/>
            </a:br>
            <a:r>
              <a:rPr lang="en-US" sz="2800" dirty="0"/>
              <a:t>student id: 2118066</a:t>
            </a:r>
            <a:br>
              <a:rPr lang="en-US" sz="2800" dirty="0"/>
            </a:br>
            <a:r>
              <a:rPr lang="en-US" sz="2800" dirty="0"/>
              <a:t>lectured: </a:t>
            </a:r>
            <a:r>
              <a:rPr lang="en-US" sz="2800" dirty="0" err="1"/>
              <a:t>lola</a:t>
            </a:r>
            <a:r>
              <a:rPr lang="en-US" sz="2800" dirty="0"/>
              <a:t> </a:t>
            </a:r>
            <a:r>
              <a:rPr lang="en-US" sz="2800" dirty="0" err="1"/>
              <a:t>villard</a:t>
            </a:r>
            <a:br>
              <a:rPr lang="en-US" sz="2800" dirty="0"/>
            </a:br>
            <a:r>
              <a:rPr lang="en-US" sz="2800" dirty="0"/>
              <a:t>;</a:t>
            </a:r>
          </a:p>
        </p:txBody>
      </p:sp>
      <p:sp>
        <p:nvSpPr>
          <p:cNvPr id="3" name="Content Placeholder 2">
            <a:extLst>
              <a:ext uri="{FF2B5EF4-FFF2-40B4-BE49-F238E27FC236}">
                <a16:creationId xmlns:a16="http://schemas.microsoft.com/office/drawing/2014/main" id="{270FFA25-DE68-3AC1-8A6A-0D286512515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727772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CD555-00FA-4197-9DEB-C21A9F94071D}"/>
              </a:ext>
            </a:extLst>
          </p:cNvPr>
          <p:cNvSpPr>
            <a:spLocks noGrp="1"/>
          </p:cNvSpPr>
          <p:nvPr>
            <p:ph type="ctrTitle"/>
          </p:nvPr>
        </p:nvSpPr>
        <p:spPr>
          <a:xfrm>
            <a:off x="91650" y="4563918"/>
            <a:ext cx="6561461" cy="2626256"/>
          </a:xfrm>
        </p:spPr>
        <p:txBody>
          <a:bodyPr>
            <a:normAutofit/>
          </a:bodyPr>
          <a:lstStyle/>
          <a:p>
            <a:r>
              <a:rPr lang="en-US" sz="4400" b="1" i="1" dirty="0">
                <a:solidFill>
                  <a:schemeClr val="accent1">
                    <a:lumMod val="50000"/>
                  </a:schemeClr>
                </a:solidFill>
                <a:latin typeface="Bernard MT Condensed" pitchFamily="18" charset="0"/>
              </a:rPr>
              <a:t>Food menu of Hotel Trinity </a:t>
            </a:r>
            <a:endParaRPr lang="en-IN" sz="4400" b="1" i="1" dirty="0">
              <a:solidFill>
                <a:schemeClr val="accent1">
                  <a:lumMod val="50000"/>
                </a:schemeClr>
              </a:solidFill>
              <a:latin typeface="Bernard MT Condensed" pitchFamily="18" charset="0"/>
            </a:endParaRPr>
          </a:p>
        </p:txBody>
      </p:sp>
      <p:pic>
        <p:nvPicPr>
          <p:cNvPr id="3" name="Picture 2"/>
          <p:cNvPicPr/>
          <p:nvPr/>
        </p:nvPicPr>
        <p:blipFill>
          <a:blip r:embed="rId2" cstate="print"/>
          <a:stretch>
            <a:fillRect/>
          </a:stretch>
        </p:blipFill>
        <p:spPr>
          <a:xfrm>
            <a:off x="3676261" y="303509"/>
            <a:ext cx="2817845" cy="2147084"/>
          </a:xfrm>
          <a:prstGeom prst="rect">
            <a:avLst/>
          </a:prstGeom>
        </p:spPr>
      </p:pic>
      <p:pic>
        <p:nvPicPr>
          <p:cNvPr id="9" name="Picture 8">
            <a:extLst>
              <a:ext uri="{FF2B5EF4-FFF2-40B4-BE49-F238E27FC236}">
                <a16:creationId xmlns:a16="http://schemas.microsoft.com/office/drawing/2014/main" id="{4F5FA85D-DFAB-20B2-3F42-1BEC0463BD16}"/>
              </a:ext>
            </a:extLst>
          </p:cNvPr>
          <p:cNvPicPr>
            <a:picLocks noChangeAspect="1"/>
          </p:cNvPicPr>
          <p:nvPr/>
        </p:nvPicPr>
        <p:blipFill>
          <a:blip r:embed="rId3"/>
          <a:stretch>
            <a:fillRect/>
          </a:stretch>
        </p:blipFill>
        <p:spPr>
          <a:xfrm>
            <a:off x="393566" y="303509"/>
            <a:ext cx="3282695" cy="2147084"/>
          </a:xfrm>
          <a:prstGeom prst="rect">
            <a:avLst/>
          </a:prstGeom>
        </p:spPr>
      </p:pic>
      <p:pic>
        <p:nvPicPr>
          <p:cNvPr id="11" name="Picture 10">
            <a:extLst>
              <a:ext uri="{FF2B5EF4-FFF2-40B4-BE49-F238E27FC236}">
                <a16:creationId xmlns:a16="http://schemas.microsoft.com/office/drawing/2014/main" id="{B8B0A848-230A-55A2-C835-BDDA30ACF5D4}"/>
              </a:ext>
            </a:extLst>
          </p:cNvPr>
          <p:cNvPicPr>
            <a:picLocks noChangeAspect="1"/>
          </p:cNvPicPr>
          <p:nvPr/>
        </p:nvPicPr>
        <p:blipFill>
          <a:blip r:embed="rId4"/>
          <a:stretch>
            <a:fillRect/>
          </a:stretch>
        </p:blipFill>
        <p:spPr>
          <a:xfrm>
            <a:off x="146303" y="2555935"/>
            <a:ext cx="6506809" cy="1906682"/>
          </a:xfrm>
          <a:prstGeom prst="rect">
            <a:avLst/>
          </a:prstGeom>
        </p:spPr>
      </p:pic>
      <p:pic>
        <p:nvPicPr>
          <p:cNvPr id="13" name="Picture 12">
            <a:extLst>
              <a:ext uri="{FF2B5EF4-FFF2-40B4-BE49-F238E27FC236}">
                <a16:creationId xmlns:a16="http://schemas.microsoft.com/office/drawing/2014/main" id="{21E33AD7-0076-5514-DBA5-2EFB67FBCE69}"/>
              </a:ext>
            </a:extLst>
          </p:cNvPr>
          <p:cNvPicPr>
            <a:picLocks noChangeAspect="1"/>
          </p:cNvPicPr>
          <p:nvPr/>
        </p:nvPicPr>
        <p:blipFill>
          <a:blip r:embed="rId5"/>
          <a:stretch>
            <a:fillRect/>
          </a:stretch>
        </p:blipFill>
        <p:spPr>
          <a:xfrm>
            <a:off x="146303" y="7291474"/>
            <a:ext cx="3282695" cy="4746171"/>
          </a:xfrm>
          <a:prstGeom prst="rect">
            <a:avLst/>
          </a:prstGeom>
        </p:spPr>
      </p:pic>
      <p:pic>
        <p:nvPicPr>
          <p:cNvPr id="15" name="Picture 14">
            <a:extLst>
              <a:ext uri="{FF2B5EF4-FFF2-40B4-BE49-F238E27FC236}">
                <a16:creationId xmlns:a16="http://schemas.microsoft.com/office/drawing/2014/main" id="{0D2CBD65-FD49-08FA-D162-A700FC017703}"/>
              </a:ext>
            </a:extLst>
          </p:cNvPr>
          <p:cNvPicPr>
            <a:picLocks noChangeAspect="1"/>
          </p:cNvPicPr>
          <p:nvPr/>
        </p:nvPicPr>
        <p:blipFill>
          <a:blip r:embed="rId6"/>
          <a:stretch>
            <a:fillRect/>
          </a:stretch>
        </p:blipFill>
        <p:spPr>
          <a:xfrm>
            <a:off x="3515931" y="7291474"/>
            <a:ext cx="3195766" cy="4746171"/>
          </a:xfrm>
          <a:prstGeom prst="rect">
            <a:avLst/>
          </a:prstGeom>
        </p:spPr>
      </p:pic>
    </p:spTree>
    <p:extLst>
      <p:ext uri="{BB962C8B-B14F-4D97-AF65-F5344CB8AC3E}">
        <p14:creationId xmlns:p14="http://schemas.microsoft.com/office/powerpoint/2010/main" val="1827976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22A88-CC8D-4526-8642-A78982541B5D}"/>
              </a:ext>
            </a:extLst>
          </p:cNvPr>
          <p:cNvSpPr>
            <a:spLocks noGrp="1"/>
          </p:cNvSpPr>
          <p:nvPr>
            <p:ph type="title"/>
          </p:nvPr>
        </p:nvSpPr>
        <p:spPr>
          <a:xfrm>
            <a:off x="300237" y="1273120"/>
            <a:ext cx="6388474" cy="1921668"/>
          </a:xfrm>
        </p:spPr>
        <p:style>
          <a:lnRef idx="0">
            <a:schemeClr val="accent5"/>
          </a:lnRef>
          <a:fillRef idx="3">
            <a:schemeClr val="accent5"/>
          </a:fillRef>
          <a:effectRef idx="3">
            <a:schemeClr val="accent5"/>
          </a:effectRef>
          <a:fontRef idx="minor">
            <a:schemeClr val="lt1"/>
          </a:fontRef>
        </p:style>
        <p:txBody>
          <a:bodyPr>
            <a:normAutofit/>
          </a:bodyPr>
          <a:lstStyle/>
          <a:p>
            <a:r>
              <a:rPr lang="en-US" sz="2000" b="1" i="0" u="none" strike="noStrike" dirty="0">
                <a:solidFill>
                  <a:schemeClr val="bg1"/>
                </a:solidFill>
                <a:effectLst/>
                <a:latin typeface="Algerian" panose="04020705040A02060702" pitchFamily="82" charset="0"/>
                <a:cs typeface="Segoe UI" panose="020B0502040204020203" pitchFamily="34" charset="0"/>
              </a:rPr>
              <a:t>Dishes we offer</a:t>
            </a:r>
            <a:endParaRPr lang="en-IN" sz="2000" b="1" dirty="0">
              <a:solidFill>
                <a:schemeClr val="bg1"/>
              </a:solidFill>
              <a:latin typeface="Algerian" panose="04020705040A02060702" pitchFamily="82" charset="0"/>
              <a:cs typeface="Segoe UI" panose="020B0502040204020203" pitchFamily="34" charset="0"/>
            </a:endParaRPr>
          </a:p>
        </p:txBody>
      </p:sp>
      <p:sp>
        <p:nvSpPr>
          <p:cNvPr id="3" name="Content Placeholder 2">
            <a:extLst>
              <a:ext uri="{FF2B5EF4-FFF2-40B4-BE49-F238E27FC236}">
                <a16:creationId xmlns:a16="http://schemas.microsoft.com/office/drawing/2014/main" id="{096C4124-9129-41DC-8F20-D61AEFF98756}"/>
              </a:ext>
            </a:extLst>
          </p:cNvPr>
          <p:cNvSpPr>
            <a:spLocks noGrp="1"/>
          </p:cNvSpPr>
          <p:nvPr>
            <p:ph type="body" idx="1"/>
          </p:nvPr>
        </p:nvSpPr>
        <p:spPr>
          <a:xfrm>
            <a:off x="338718" y="3384494"/>
            <a:ext cx="1726894" cy="296664"/>
          </a:xfrm>
        </p:spPr>
        <p:style>
          <a:lnRef idx="2">
            <a:schemeClr val="dk1">
              <a:shade val="50000"/>
            </a:schemeClr>
          </a:lnRef>
          <a:fillRef idx="1">
            <a:schemeClr val="dk1"/>
          </a:fillRef>
          <a:effectRef idx="0">
            <a:schemeClr val="dk1"/>
          </a:effectRef>
          <a:fontRef idx="minor">
            <a:schemeClr val="lt1"/>
          </a:fontRef>
        </p:style>
        <p:txBody>
          <a:bodyPr>
            <a:normAutofit lnSpcReduction="10000"/>
          </a:bodyPr>
          <a:lstStyle/>
          <a:p>
            <a:r>
              <a:rPr lang="en-US" sz="14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Starter</a:t>
            </a:r>
            <a:endParaRPr lang="en-IN" b="1" dirty="0">
              <a:solidFill>
                <a:schemeClr val="bg1"/>
              </a:solidFill>
            </a:endParaRPr>
          </a:p>
        </p:txBody>
      </p:sp>
      <p:sp>
        <p:nvSpPr>
          <p:cNvPr id="7" name="Text Placeholder 6"/>
          <p:cNvSpPr>
            <a:spLocks noGrp="1"/>
          </p:cNvSpPr>
          <p:nvPr>
            <p:ph type="body" sz="half" idx="15"/>
          </p:nvPr>
        </p:nvSpPr>
        <p:spPr>
          <a:xfrm>
            <a:off x="344436" y="3807031"/>
            <a:ext cx="1715457" cy="878606"/>
          </a:xfrm>
        </p:spPr>
        <p:style>
          <a:lnRef idx="0">
            <a:schemeClr val="accent1"/>
          </a:lnRef>
          <a:fillRef idx="3">
            <a:schemeClr val="accent1"/>
          </a:fillRef>
          <a:effectRef idx="3">
            <a:schemeClr val="accent1"/>
          </a:effectRef>
          <a:fontRef idx="minor">
            <a:schemeClr val="lt1"/>
          </a:fontRef>
        </p:style>
        <p:txBody>
          <a:bodyPr>
            <a:noAutofit/>
          </a:bodyPr>
          <a:lstStyle/>
          <a:p>
            <a:pPr algn="just" rtl="0">
              <a:spcBef>
                <a:spcPts val="0"/>
              </a:spcBef>
              <a:spcAft>
                <a:spcPts val="0"/>
              </a:spcAft>
            </a:pPr>
            <a:r>
              <a:rPr lang="en-IN" sz="1150" b="0" i="0" u="none" strike="noStrike" dirty="0">
                <a:solidFill>
                  <a:srgbClr val="000000"/>
                </a:solidFill>
                <a:effectLst/>
                <a:latin typeface="Times New Roman" panose="02020603050405020304" pitchFamily="18" charset="0"/>
              </a:rPr>
              <a:t>• </a:t>
            </a:r>
            <a:r>
              <a:rPr lang="en-IN" sz="1150" b="0" i="0" u="none" strike="noStrike" dirty="0">
                <a:solidFill>
                  <a:srgbClr val="000000"/>
                </a:solidFill>
                <a:effectLst/>
                <a:latin typeface="Times New Roman" panose="02020603050405020304" pitchFamily="18" charset="0"/>
                <a:cs typeface="Times New Roman" panose="02020603050405020304" pitchFamily="18" charset="0"/>
              </a:rPr>
              <a:t>Veg </a:t>
            </a:r>
            <a:r>
              <a:rPr lang="en-IN" sz="1150" dirty="0">
                <a:solidFill>
                  <a:srgbClr val="000000"/>
                </a:solidFill>
                <a:latin typeface="Times New Roman" panose="02020603050405020304" pitchFamily="18" charset="0"/>
                <a:cs typeface="Times New Roman" panose="02020603050405020304" pitchFamily="18" charset="0"/>
              </a:rPr>
              <a:t>M</a:t>
            </a:r>
            <a:r>
              <a:rPr lang="en-IN" sz="1150" b="0" i="0" u="none" strike="noStrike" dirty="0">
                <a:solidFill>
                  <a:srgbClr val="000000"/>
                </a:solidFill>
                <a:effectLst/>
                <a:latin typeface="Times New Roman" panose="02020603050405020304" pitchFamily="18" charset="0"/>
                <a:cs typeface="Times New Roman" panose="02020603050405020304" pitchFamily="18" charset="0"/>
              </a:rPr>
              <a:t>anchurian</a:t>
            </a:r>
            <a:endParaRPr lang="en-IN" sz="1150" b="0" dirty="0">
              <a:effectLst/>
              <a:latin typeface="Times New Roman" panose="02020603050405020304" pitchFamily="18" charset="0"/>
              <a:cs typeface="Times New Roman" panose="02020603050405020304" pitchFamily="18" charset="0"/>
            </a:endParaRPr>
          </a:p>
          <a:p>
            <a:pPr algn="just" rtl="0">
              <a:spcBef>
                <a:spcPts val="0"/>
              </a:spcBef>
              <a:spcAft>
                <a:spcPts val="0"/>
              </a:spcAft>
            </a:pPr>
            <a:r>
              <a:rPr lang="en-IN" sz="1150" b="0" i="0" u="none" strike="noStrike" dirty="0">
                <a:solidFill>
                  <a:srgbClr val="000000"/>
                </a:solidFill>
                <a:effectLst/>
                <a:latin typeface="Times New Roman" panose="02020603050405020304" pitchFamily="18" charset="0"/>
                <a:cs typeface="Times New Roman" panose="02020603050405020304" pitchFamily="18" charset="0"/>
              </a:rPr>
              <a:t>• Chilli chicken gravy/dry</a:t>
            </a:r>
            <a:endParaRPr lang="en-IN" sz="1150" b="0" dirty="0">
              <a:effectLst/>
              <a:latin typeface="Times New Roman" panose="02020603050405020304" pitchFamily="18" charset="0"/>
              <a:cs typeface="Times New Roman" panose="02020603050405020304" pitchFamily="18" charset="0"/>
            </a:endParaRPr>
          </a:p>
          <a:p>
            <a:pPr algn="just" rtl="0">
              <a:spcBef>
                <a:spcPts val="0"/>
              </a:spcBef>
              <a:spcAft>
                <a:spcPts val="0"/>
              </a:spcAft>
            </a:pPr>
            <a:r>
              <a:rPr lang="en-IN" sz="1150" b="0" i="0" u="none" strike="noStrike" dirty="0">
                <a:solidFill>
                  <a:srgbClr val="000000"/>
                </a:solidFill>
                <a:effectLst/>
                <a:latin typeface="Times New Roman" panose="02020603050405020304" pitchFamily="18" charset="0"/>
                <a:cs typeface="Times New Roman" panose="02020603050405020304" pitchFamily="18" charset="0"/>
              </a:rPr>
              <a:t>• Fried Prawn</a:t>
            </a:r>
            <a:endParaRPr lang="en-IN" sz="1150" b="0" dirty="0">
              <a:effectLst/>
              <a:latin typeface="Times New Roman" panose="02020603050405020304" pitchFamily="18" charset="0"/>
              <a:cs typeface="Times New Roman" panose="02020603050405020304" pitchFamily="18" charset="0"/>
            </a:endParaRPr>
          </a:p>
          <a:p>
            <a:pPr algn="just">
              <a:spcBef>
                <a:spcPts val="0"/>
              </a:spcBef>
            </a:pPr>
            <a:r>
              <a:rPr lang="en-IN" sz="1150" b="0" i="0" u="none" strike="noStrike" dirty="0">
                <a:solidFill>
                  <a:srgbClr val="000000"/>
                </a:solidFill>
                <a:effectLst/>
                <a:latin typeface="Times New Roman" panose="02020603050405020304" pitchFamily="18" charset="0"/>
                <a:cs typeface="Times New Roman" panose="02020603050405020304" pitchFamily="18" charset="0"/>
              </a:rPr>
              <a:t>• </a:t>
            </a:r>
            <a:r>
              <a:rPr lang="en-IN" sz="1150" dirty="0">
                <a:solidFill>
                  <a:srgbClr val="000000"/>
                </a:solidFill>
                <a:latin typeface="Times New Roman" panose="02020603050405020304" pitchFamily="18" charset="0"/>
                <a:cs typeface="Times New Roman" panose="02020603050405020304" pitchFamily="18" charset="0"/>
              </a:rPr>
              <a:t>Crab </a:t>
            </a:r>
            <a:r>
              <a:rPr lang="en-IN" sz="1150" dirty="0" err="1">
                <a:solidFill>
                  <a:srgbClr val="000000"/>
                </a:solidFill>
                <a:latin typeface="Times New Roman" panose="02020603050405020304" pitchFamily="18" charset="0"/>
                <a:cs typeface="Times New Roman" panose="02020603050405020304" pitchFamily="18" charset="0"/>
              </a:rPr>
              <a:t>Cacio</a:t>
            </a:r>
            <a:r>
              <a:rPr lang="en-IN" sz="1150" dirty="0">
                <a:solidFill>
                  <a:srgbClr val="000000"/>
                </a:solidFill>
                <a:latin typeface="Times New Roman" panose="02020603050405020304" pitchFamily="18" charset="0"/>
                <a:cs typeface="Times New Roman" panose="02020603050405020304" pitchFamily="18" charset="0"/>
              </a:rPr>
              <a:t> e </a:t>
            </a:r>
            <a:r>
              <a:rPr lang="en-IN" sz="1150" dirty="0" err="1">
                <a:solidFill>
                  <a:srgbClr val="000000"/>
                </a:solidFill>
                <a:latin typeface="Times New Roman" panose="02020603050405020304" pitchFamily="18" charset="0"/>
                <a:cs typeface="Times New Roman" panose="02020603050405020304" pitchFamily="18" charset="0"/>
              </a:rPr>
              <a:t>Pepe</a:t>
            </a:r>
            <a:br>
              <a:rPr lang="en-IN" sz="700" dirty="0"/>
            </a:br>
            <a:endParaRPr lang="en-IN" sz="700" dirty="0">
              <a:latin typeface="Calibri" panose="020F0502020204030204" pitchFamily="34" charset="0"/>
              <a:ea typeface="Calibri" panose="020F0502020204030204" pitchFamily="34" charset="0"/>
              <a:cs typeface="Times New Roman" panose="02020603050405020304" pitchFamily="18" charset="0"/>
            </a:endParaRPr>
          </a:p>
          <a:p>
            <a:endParaRPr lang="en-IN" sz="700" dirty="0"/>
          </a:p>
        </p:txBody>
      </p:sp>
      <p:sp>
        <p:nvSpPr>
          <p:cNvPr id="4" name="Text Placeholder 3"/>
          <p:cNvSpPr>
            <a:spLocks noGrp="1"/>
          </p:cNvSpPr>
          <p:nvPr>
            <p:ph type="body" sz="quarter" idx="3"/>
          </p:nvPr>
        </p:nvSpPr>
        <p:spPr>
          <a:xfrm>
            <a:off x="2696529" y="3367864"/>
            <a:ext cx="1723073" cy="334763"/>
          </a:xfrm>
        </p:spPr>
        <p:style>
          <a:lnRef idx="2">
            <a:schemeClr val="dk1">
              <a:shade val="50000"/>
            </a:schemeClr>
          </a:lnRef>
          <a:fillRef idx="1">
            <a:schemeClr val="dk1"/>
          </a:fillRef>
          <a:effectRef idx="0">
            <a:schemeClr val="dk1"/>
          </a:effectRef>
          <a:fontRef idx="minor">
            <a:schemeClr val="lt1"/>
          </a:fontRef>
        </p:style>
        <p:txBody>
          <a:bodyPr/>
          <a:lstStyle/>
          <a:p>
            <a:r>
              <a:rPr lang="en-US" sz="14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Main </a:t>
            </a:r>
            <a:r>
              <a:rPr lang="en-US" sz="1400" b="1" dirty="0">
                <a:latin typeface="Times New Roman" panose="02020603050405020304" pitchFamily="18" charset="0"/>
                <a:ea typeface="Calibri" panose="020F0502020204030204" pitchFamily="34" charset="0"/>
                <a:cs typeface="Times New Roman" panose="02020603050405020304" pitchFamily="18" charset="0"/>
              </a:rPr>
              <a:t>course</a:t>
            </a:r>
            <a:endParaRPr lang="en-IN" sz="1400" b="1" dirty="0">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 Placeholder 7"/>
          <p:cNvSpPr>
            <a:spLocks noGrp="1"/>
          </p:cNvSpPr>
          <p:nvPr>
            <p:ph type="body" sz="half" idx="16"/>
          </p:nvPr>
        </p:nvSpPr>
        <p:spPr>
          <a:xfrm>
            <a:off x="2679923" y="3780061"/>
            <a:ext cx="1723073" cy="840507"/>
          </a:xfrm>
        </p:spPr>
        <p:style>
          <a:lnRef idx="0">
            <a:schemeClr val="accent1"/>
          </a:lnRef>
          <a:fillRef idx="3">
            <a:schemeClr val="accent1"/>
          </a:fillRef>
          <a:effectRef idx="3">
            <a:schemeClr val="accent1"/>
          </a:effectRef>
          <a:fontRef idx="minor">
            <a:schemeClr val="lt1"/>
          </a:fontRef>
        </p:style>
        <p:txBody>
          <a:bodyPr>
            <a:noAutofit/>
          </a:bodyPr>
          <a:lstStyle/>
          <a:p>
            <a:pPr algn="just" rtl="0">
              <a:spcBef>
                <a:spcPts val="0"/>
              </a:spcBef>
              <a:spcAft>
                <a:spcPts val="0"/>
              </a:spcAft>
            </a:pPr>
            <a:r>
              <a:rPr lang="en-IN" sz="1400" b="0" i="0" u="none" strike="noStrike" dirty="0">
                <a:solidFill>
                  <a:srgbClr val="000000"/>
                </a:solidFill>
                <a:effectLst/>
                <a:latin typeface="Times New Roman" panose="02020603050405020304" pitchFamily="18" charset="0"/>
              </a:rPr>
              <a:t>• </a:t>
            </a:r>
            <a:r>
              <a:rPr lang="en-IN" sz="1400" b="0" i="0" u="none" strike="noStrike" dirty="0" err="1">
                <a:solidFill>
                  <a:srgbClr val="000000"/>
                </a:solidFill>
                <a:effectLst/>
                <a:latin typeface="Times New Roman" panose="02020603050405020304" pitchFamily="18" charset="0"/>
              </a:rPr>
              <a:t>Paneer</a:t>
            </a:r>
            <a:r>
              <a:rPr lang="en-IN" sz="1400" b="0" i="0" u="none" strike="noStrike" dirty="0">
                <a:solidFill>
                  <a:srgbClr val="000000"/>
                </a:solidFill>
                <a:effectLst/>
                <a:latin typeface="Times New Roman" panose="02020603050405020304" pitchFamily="18" charset="0"/>
              </a:rPr>
              <a:t> </a:t>
            </a:r>
            <a:r>
              <a:rPr lang="en-IN" sz="1400" b="0" i="0" u="none" strike="noStrike" dirty="0" err="1">
                <a:solidFill>
                  <a:srgbClr val="000000"/>
                </a:solidFill>
                <a:effectLst/>
                <a:latin typeface="Times New Roman" panose="02020603050405020304" pitchFamily="18" charset="0"/>
              </a:rPr>
              <a:t>Schezwan</a:t>
            </a:r>
            <a:endParaRPr lang="en-IN" sz="1600" b="0" dirty="0">
              <a:effectLst/>
            </a:endParaRPr>
          </a:p>
          <a:p>
            <a:pPr algn="just" rtl="0">
              <a:spcBef>
                <a:spcPts val="0"/>
              </a:spcBef>
              <a:spcAft>
                <a:spcPts val="0"/>
              </a:spcAft>
            </a:pPr>
            <a:r>
              <a:rPr lang="en-IN" sz="1400" b="0" i="0" u="none" strike="noStrike" dirty="0">
                <a:solidFill>
                  <a:srgbClr val="000000"/>
                </a:solidFill>
                <a:effectLst/>
                <a:latin typeface="Times New Roman" panose="02020603050405020304" pitchFamily="18" charset="0"/>
              </a:rPr>
              <a:t>• Pepper chicken </a:t>
            </a:r>
            <a:endParaRPr lang="en-IN" sz="1600" b="0" dirty="0">
              <a:effectLst/>
            </a:endParaRPr>
          </a:p>
          <a:p>
            <a:r>
              <a:rPr lang="en-IN" sz="1400" b="0" i="0" u="none" strike="noStrike" dirty="0">
                <a:solidFill>
                  <a:srgbClr val="000000"/>
                </a:solidFill>
                <a:effectLst/>
                <a:latin typeface="Times New Roman" panose="02020603050405020304" pitchFamily="18" charset="0"/>
              </a:rPr>
              <a:t>•Barley risotto</a:t>
            </a:r>
            <a:endParaRPr lang="en-IN" sz="5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Placeholder 5"/>
          <p:cNvSpPr>
            <a:spLocks noGrp="1"/>
          </p:cNvSpPr>
          <p:nvPr>
            <p:ph type="body" sz="quarter" idx="13"/>
          </p:nvPr>
        </p:nvSpPr>
        <p:spPr>
          <a:xfrm>
            <a:off x="4927032" y="3345154"/>
            <a:ext cx="1726889" cy="349578"/>
          </a:xfrm>
        </p:spPr>
        <p:style>
          <a:lnRef idx="2">
            <a:schemeClr val="dk1">
              <a:shade val="50000"/>
            </a:schemeClr>
          </a:lnRef>
          <a:fillRef idx="1">
            <a:schemeClr val="dk1"/>
          </a:fillRef>
          <a:effectRef idx="0">
            <a:schemeClr val="dk1"/>
          </a:effectRef>
          <a:fontRef idx="minor">
            <a:schemeClr val="lt1"/>
          </a:fontRef>
        </p:style>
        <p:txBody>
          <a:bodyPr/>
          <a:lstStyle/>
          <a:p>
            <a:pPr algn="just">
              <a:lnSpc>
                <a:spcPct val="150000"/>
              </a:lnSpc>
              <a:spcAft>
                <a:spcPts val="450"/>
              </a:spcAft>
            </a:pPr>
            <a:r>
              <a:rPr lang="en-US" sz="14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Cocktail</a:t>
            </a:r>
            <a:r>
              <a:rPr lang="en-US" sz="1400" b="1" dirty="0">
                <a:latin typeface="Times New Roman" panose="02020603050405020304" pitchFamily="18" charset="0"/>
                <a:ea typeface="Calibri" panose="020F0502020204030204" pitchFamily="34" charset="0"/>
                <a:cs typeface="Times New Roman" panose="02020603050405020304" pitchFamily="18" charset="0"/>
              </a:rPr>
              <a:t> combo</a:t>
            </a:r>
            <a:endParaRPr lang="en-IN" sz="1400" b="1" dirty="0">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 Placeholder 8"/>
          <p:cNvSpPr>
            <a:spLocks noGrp="1"/>
          </p:cNvSpPr>
          <p:nvPr>
            <p:ph type="body" sz="half" idx="17"/>
          </p:nvPr>
        </p:nvSpPr>
        <p:spPr>
          <a:xfrm>
            <a:off x="4927032" y="3780061"/>
            <a:ext cx="1726889" cy="859556"/>
          </a:xfrm>
        </p:spPr>
        <p:style>
          <a:lnRef idx="0">
            <a:schemeClr val="accent1"/>
          </a:lnRef>
          <a:fillRef idx="3">
            <a:schemeClr val="accent1"/>
          </a:fillRef>
          <a:effectRef idx="3">
            <a:schemeClr val="accent1"/>
          </a:effectRef>
          <a:fontRef idx="minor">
            <a:schemeClr val="lt1"/>
          </a:fontRef>
        </p:style>
        <p:txBody>
          <a:bodyPr>
            <a:normAutofit fontScale="70000" lnSpcReduction="20000"/>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 Sex on the beach with lobster fry</a:t>
            </a:r>
            <a:endParaRPr lang="en-US" sz="2000" b="0" dirty="0">
              <a:effectLst/>
            </a:endParaRPr>
          </a:p>
          <a:p>
            <a:r>
              <a:rPr lang="en-US" sz="1800" b="0" i="0" u="none" strike="noStrike" dirty="0">
                <a:solidFill>
                  <a:srgbClr val="000000"/>
                </a:solidFill>
                <a:effectLst/>
                <a:latin typeface="Times New Roman" panose="02020603050405020304" pitchFamily="18" charset="0"/>
              </a:rPr>
              <a:t>• Margarita with chicken drumstick</a:t>
            </a:r>
            <a:endParaRPr lang="en-IN" sz="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2" name="Title 1">
            <a:extLst>
              <a:ext uri="{FF2B5EF4-FFF2-40B4-BE49-F238E27FC236}">
                <a16:creationId xmlns:a16="http://schemas.microsoft.com/office/drawing/2014/main" id="{ED77E5CF-670C-454E-998A-322096FF025C}"/>
              </a:ext>
            </a:extLst>
          </p:cNvPr>
          <p:cNvSpPr txBox="1">
            <a:spLocks/>
          </p:cNvSpPr>
          <p:nvPr/>
        </p:nvSpPr>
        <p:spPr>
          <a:xfrm>
            <a:off x="382681" y="4946328"/>
            <a:ext cx="6271240" cy="417450"/>
          </a:xfrm>
          <a:prstGeom prst="rect">
            <a:avLst/>
          </a:prstGeom>
          <a:solidFill>
            <a:schemeClr val="accent2"/>
          </a:solidFill>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ctr">
            <a:noAutofit/>
          </a:bodyPr>
          <a:lstStyle>
            <a:lvl1pPr algn="l" defTabSz="514350" rtl="0" eaLnBrk="1" latinLnBrk="0" hangingPunct="1">
              <a:lnSpc>
                <a:spcPct val="90000"/>
              </a:lnSpc>
              <a:spcBef>
                <a:spcPct val="0"/>
              </a:spcBef>
              <a:buNone/>
              <a:defRPr sz="2025" kern="1200">
                <a:solidFill>
                  <a:schemeClr val="tx1"/>
                </a:solidFill>
                <a:latin typeface="+mj-lt"/>
                <a:ea typeface="+mj-ea"/>
                <a:cs typeface="+mj-cs"/>
              </a:defRPr>
            </a:lvl1pPr>
          </a:lstStyle>
          <a:p>
            <a:pPr algn="ctr"/>
            <a:r>
              <a:rPr lang="en-IN" sz="1800" dirty="0">
                <a:solidFill>
                  <a:schemeClr val="bg1"/>
                </a:solidFill>
                <a:latin typeface="Bahnschrift SemiBold SemiConden" panose="020B0502040204020203" pitchFamily="34" charset="0"/>
                <a:cs typeface="Times New Roman" panose="02020603050405020304" pitchFamily="18" charset="0"/>
              </a:rPr>
              <a:t>Wine pairings </a:t>
            </a:r>
            <a:endParaRPr lang="en-IN" sz="4000" dirty="0">
              <a:solidFill>
                <a:schemeClr val="bg1"/>
              </a:solidFill>
              <a:latin typeface="Bahnschrift SemiBold SemiConden" panose="020B0502040204020203" pitchFamily="34" charset="0"/>
            </a:endParaRPr>
          </a:p>
        </p:txBody>
      </p:sp>
      <p:sp>
        <p:nvSpPr>
          <p:cNvPr id="14" name="Content Placeholder 2">
            <a:extLst>
              <a:ext uri="{FF2B5EF4-FFF2-40B4-BE49-F238E27FC236}">
                <a16:creationId xmlns:a16="http://schemas.microsoft.com/office/drawing/2014/main" id="{56C30753-D272-4336-9820-9CCB53F02753}"/>
              </a:ext>
            </a:extLst>
          </p:cNvPr>
          <p:cNvSpPr txBox="1">
            <a:spLocks/>
          </p:cNvSpPr>
          <p:nvPr/>
        </p:nvSpPr>
        <p:spPr>
          <a:xfrm>
            <a:off x="371243" y="5547402"/>
            <a:ext cx="6282677" cy="2768826"/>
          </a:xfrm>
          <a:prstGeom prst="rect">
            <a:avLst/>
          </a:prstGeom>
        </p:spPr>
        <p:style>
          <a:lnRef idx="0">
            <a:schemeClr val="accent4"/>
          </a:lnRef>
          <a:fillRef idx="3">
            <a:schemeClr val="accent4"/>
          </a:fillRef>
          <a:effectRef idx="3">
            <a:schemeClr val="accent4"/>
          </a:effectRef>
          <a:fontRef idx="minor">
            <a:schemeClr val="lt1"/>
          </a:fontRef>
        </p:style>
        <p:txBody>
          <a:bodyPr vert="horz" lIns="91440" tIns="45720" rIns="91440" bIns="45720" rtlCol="0" anchor="b">
            <a:noAutofit/>
          </a:bodyPr>
          <a:lstStyle>
            <a:lvl1pPr marL="0" indent="0" algn="l" defTabSz="514350" rtl="0" eaLnBrk="1" latinLnBrk="0" hangingPunct="1">
              <a:lnSpc>
                <a:spcPct val="90000"/>
              </a:lnSpc>
              <a:spcBef>
                <a:spcPts val="563"/>
              </a:spcBef>
              <a:buFont typeface="Arial" panose="020B0604020202020204" pitchFamily="34" charset="0"/>
              <a:buNone/>
              <a:defRPr sz="1350" b="0" kern="1200">
                <a:solidFill>
                  <a:schemeClr val="tx1"/>
                </a:solidFill>
                <a:latin typeface="+mn-lt"/>
                <a:ea typeface="+mn-ea"/>
                <a:cs typeface="+mn-cs"/>
              </a:defRPr>
            </a:lvl1pPr>
            <a:lvl2pPr marL="257175" indent="0" algn="l" defTabSz="514350" rtl="0" eaLnBrk="1" latinLnBrk="0" hangingPunct="1">
              <a:lnSpc>
                <a:spcPct val="90000"/>
              </a:lnSpc>
              <a:spcBef>
                <a:spcPts val="281"/>
              </a:spcBef>
              <a:buFont typeface="Arial" panose="020B0604020202020204" pitchFamily="34" charset="0"/>
              <a:buNone/>
              <a:defRPr sz="1125" b="1" kern="1200">
                <a:solidFill>
                  <a:schemeClr val="tx1"/>
                </a:solidFill>
                <a:latin typeface="+mn-lt"/>
                <a:ea typeface="+mn-ea"/>
                <a:cs typeface="+mn-cs"/>
              </a:defRPr>
            </a:lvl2pPr>
            <a:lvl3pPr marL="514350" indent="0" algn="l" defTabSz="514350" rtl="0" eaLnBrk="1" latinLnBrk="0" hangingPunct="1">
              <a:lnSpc>
                <a:spcPct val="90000"/>
              </a:lnSpc>
              <a:spcBef>
                <a:spcPts val="281"/>
              </a:spcBef>
              <a:buFont typeface="Arial" panose="020B0604020202020204" pitchFamily="34" charset="0"/>
              <a:buNone/>
              <a:defRPr sz="1013" b="1" kern="1200">
                <a:solidFill>
                  <a:schemeClr val="tx1"/>
                </a:solidFill>
                <a:latin typeface="+mn-lt"/>
                <a:ea typeface="+mn-ea"/>
                <a:cs typeface="+mn-cs"/>
              </a:defRPr>
            </a:lvl3pPr>
            <a:lvl4pPr marL="7715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4pPr>
            <a:lvl5pPr marL="10287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5pPr>
            <a:lvl6pPr marL="128587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6pPr>
            <a:lvl7pPr marL="154305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7pPr>
            <a:lvl8pPr marL="18002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8pPr>
            <a:lvl9pPr marL="20574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9pPr>
          </a:lstStyle>
          <a:p>
            <a:pPr marL="285750" indent="-285750" algn="ctr" rtl="0">
              <a:spcBef>
                <a:spcPts val="0"/>
              </a:spcBef>
              <a:spcAft>
                <a:spcPts val="0"/>
              </a:spcAf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Sex on the beach</a:t>
            </a:r>
          </a:p>
          <a:p>
            <a:pPr algn="ctr" rtl="0">
              <a:spcBef>
                <a:spcPts val="0"/>
              </a:spcBef>
              <a:spcAft>
                <a:spcPts val="0"/>
              </a:spcAft>
            </a:pPr>
            <a:r>
              <a:rPr lang="en-IN" sz="1600" b="0" i="0" u="none" strike="noStrike" dirty="0">
                <a:solidFill>
                  <a:srgbClr val="000000"/>
                </a:solidFill>
                <a:effectLst/>
                <a:latin typeface="Times New Roman" panose="02020603050405020304" pitchFamily="18" charset="0"/>
              </a:rPr>
              <a:t>• Pineapple juice </a:t>
            </a:r>
            <a:endParaRPr lang="en-IN" sz="1600" b="0" dirty="0">
              <a:effectLst/>
            </a:endParaRPr>
          </a:p>
          <a:p>
            <a:pPr algn="ctr" rtl="0">
              <a:spcBef>
                <a:spcPts val="0"/>
              </a:spcBef>
              <a:spcAft>
                <a:spcPts val="0"/>
              </a:spcAft>
            </a:pPr>
            <a:r>
              <a:rPr lang="en-IN" sz="1600" b="0" i="0" u="none" strike="noStrike" dirty="0">
                <a:solidFill>
                  <a:srgbClr val="000000"/>
                </a:solidFill>
                <a:effectLst/>
                <a:latin typeface="Times New Roman" panose="02020603050405020304" pitchFamily="18" charset="0"/>
              </a:rPr>
              <a:t>• Vodka </a:t>
            </a:r>
            <a:endParaRPr lang="en-IN" sz="1600" b="0" dirty="0">
              <a:effectLst/>
            </a:endParaRPr>
          </a:p>
          <a:p>
            <a:pPr algn="ctr" rtl="0">
              <a:spcBef>
                <a:spcPts val="0"/>
              </a:spcBef>
              <a:spcAft>
                <a:spcPts val="0"/>
              </a:spcAft>
            </a:pPr>
            <a:r>
              <a:rPr lang="en-IN" sz="1600" b="0" i="0" u="none" strike="noStrike" dirty="0">
                <a:solidFill>
                  <a:srgbClr val="000000"/>
                </a:solidFill>
                <a:effectLst/>
                <a:latin typeface="Times New Roman" panose="02020603050405020304" pitchFamily="18" charset="0"/>
              </a:rPr>
              <a:t>• Cranberry juice </a:t>
            </a:r>
            <a:endParaRPr lang="en-IN" sz="1600" b="0" dirty="0">
              <a:effectLst/>
            </a:endParaRPr>
          </a:p>
          <a:p>
            <a:pPr algn="ctr" rtl="0">
              <a:spcBef>
                <a:spcPts val="0"/>
              </a:spcBef>
              <a:spcAft>
                <a:spcPts val="0"/>
              </a:spcAft>
            </a:pPr>
            <a:r>
              <a:rPr lang="en-IN" sz="1600" b="0" i="0" u="none" strike="noStrike" dirty="0">
                <a:solidFill>
                  <a:srgbClr val="000000"/>
                </a:solidFill>
                <a:effectLst/>
                <a:latin typeface="Times New Roman" panose="02020603050405020304" pitchFamily="18" charset="0"/>
              </a:rPr>
              <a:t>• Peach schnapps</a:t>
            </a:r>
            <a:endParaRPr lang="en-IN" sz="1600" b="0" dirty="0">
              <a:effectLst/>
            </a:endParaRPr>
          </a:p>
          <a:p>
            <a:pPr algn="ctr" rtl="0">
              <a:spcBef>
                <a:spcPts val="0"/>
              </a:spcBef>
              <a:spcAft>
                <a:spcPts val="0"/>
              </a:spcAft>
            </a:pPr>
            <a:r>
              <a:rPr lang="en-IN" sz="1600" b="0" i="0" u="none" strike="noStrike" dirty="0">
                <a:solidFill>
                  <a:srgbClr val="000000"/>
                </a:solidFill>
                <a:effectLst/>
                <a:latin typeface="Times New Roman" panose="02020603050405020304" pitchFamily="18" charset="0"/>
              </a:rPr>
              <a:t>• Ice </a:t>
            </a:r>
            <a:endParaRPr lang="en-IN" sz="1600" dirty="0"/>
          </a:p>
          <a:p>
            <a:pPr marL="285750" indent="-285750" algn="ctr" rtl="0">
              <a:spcBef>
                <a:spcPts val="0"/>
              </a:spcBef>
              <a:spcAft>
                <a:spcPts val="0"/>
              </a:spcAf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Margarita</a:t>
            </a:r>
            <a:r>
              <a:rPr lang="en-IN" sz="1600" b="0" i="0" u="none" strike="noStrike" dirty="0">
                <a:solidFill>
                  <a:srgbClr val="000000"/>
                </a:solidFill>
                <a:effectLst/>
                <a:highlight>
                  <a:srgbClr val="FFFF00"/>
                </a:highlight>
                <a:latin typeface="Times New Roman" panose="02020603050405020304" pitchFamily="18" charset="0"/>
              </a:rPr>
              <a:t> </a:t>
            </a:r>
            <a:endParaRPr lang="en-IN" sz="1600" b="0" dirty="0">
              <a:effectLst/>
              <a:highlight>
                <a:srgbClr val="FFFF00"/>
              </a:highlight>
            </a:endParaRPr>
          </a:p>
          <a:p>
            <a:pPr algn="ctr" rtl="0">
              <a:spcBef>
                <a:spcPts val="0"/>
              </a:spcBef>
              <a:spcAft>
                <a:spcPts val="0"/>
              </a:spcAft>
            </a:pPr>
            <a:r>
              <a:rPr lang="en-IN" sz="1600" b="0" i="0" u="none" strike="noStrike" dirty="0">
                <a:solidFill>
                  <a:srgbClr val="000000"/>
                </a:solidFill>
                <a:effectLst/>
                <a:latin typeface="Times New Roman" panose="02020603050405020304" pitchFamily="18" charset="0"/>
              </a:rPr>
              <a:t>• Lime juice </a:t>
            </a:r>
            <a:endParaRPr lang="en-IN" sz="1600" b="0" dirty="0">
              <a:effectLst/>
            </a:endParaRPr>
          </a:p>
          <a:p>
            <a:pPr algn="ctr" rtl="0">
              <a:spcBef>
                <a:spcPts val="0"/>
              </a:spcBef>
              <a:spcAft>
                <a:spcPts val="0"/>
              </a:spcAft>
            </a:pPr>
            <a:r>
              <a:rPr lang="en-IN" sz="1600" b="0" i="0" u="none" strike="noStrike" dirty="0">
                <a:solidFill>
                  <a:srgbClr val="000000"/>
                </a:solidFill>
                <a:effectLst/>
                <a:latin typeface="Times New Roman" panose="02020603050405020304" pitchFamily="18" charset="0"/>
              </a:rPr>
              <a:t>• Orange liqueur </a:t>
            </a:r>
            <a:endParaRPr lang="en-IN" sz="1600" b="0" dirty="0">
              <a:effectLst/>
            </a:endParaRPr>
          </a:p>
          <a:p>
            <a:pPr algn="ctr" rtl="0">
              <a:spcBef>
                <a:spcPts val="0"/>
              </a:spcBef>
              <a:spcAft>
                <a:spcPts val="0"/>
              </a:spcAft>
            </a:pPr>
            <a:r>
              <a:rPr lang="en-IN" sz="1600" b="0" i="0" u="none" strike="noStrike" dirty="0">
                <a:solidFill>
                  <a:srgbClr val="000000"/>
                </a:solidFill>
                <a:effectLst/>
                <a:latin typeface="Times New Roman" panose="02020603050405020304" pitchFamily="18" charset="0"/>
              </a:rPr>
              <a:t>• Tequila </a:t>
            </a:r>
            <a:endParaRPr lang="en-IN" sz="1600" b="0" dirty="0">
              <a:effectLst/>
            </a:endParaRPr>
          </a:p>
          <a:p>
            <a:pPr algn="ctr" rtl="0">
              <a:spcBef>
                <a:spcPts val="0"/>
              </a:spcBef>
              <a:spcAft>
                <a:spcPts val="0"/>
              </a:spcAft>
            </a:pPr>
            <a:r>
              <a:rPr lang="en-IN" sz="1600" b="0" i="0" u="none" strike="noStrike" dirty="0">
                <a:solidFill>
                  <a:srgbClr val="000000"/>
                </a:solidFill>
                <a:effectLst/>
                <a:latin typeface="Times New Roman" panose="02020603050405020304" pitchFamily="18" charset="0"/>
              </a:rPr>
              <a:t>• Salted rim</a:t>
            </a:r>
            <a:br>
              <a:rPr lang="en-IN" sz="1000" dirty="0"/>
            </a:br>
            <a:endParaRPr lang="en-IN"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7" name="Title 1">
            <a:extLst>
              <a:ext uri="{FF2B5EF4-FFF2-40B4-BE49-F238E27FC236}">
                <a16:creationId xmlns:a16="http://schemas.microsoft.com/office/drawing/2014/main" id="{DC3FEBFB-9571-4DDF-854E-4C44815E66EC}"/>
              </a:ext>
            </a:extLst>
          </p:cNvPr>
          <p:cNvSpPr txBox="1">
            <a:spLocks/>
          </p:cNvSpPr>
          <p:nvPr/>
        </p:nvSpPr>
        <p:spPr>
          <a:xfrm>
            <a:off x="497550" y="8542484"/>
            <a:ext cx="1811247" cy="593051"/>
          </a:xfrm>
          <a:prstGeom prst="rect">
            <a:avLst/>
          </a:prstGeom>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Autofit/>
          </a:bodyPr>
          <a:lstStyle>
            <a:lvl1pPr algn="l" defTabSz="514350" rtl="0" eaLnBrk="1" latinLnBrk="0" hangingPunct="1">
              <a:lnSpc>
                <a:spcPct val="90000"/>
              </a:lnSpc>
              <a:spcBef>
                <a:spcPct val="0"/>
              </a:spcBef>
              <a:buNone/>
              <a:defRPr sz="2025" kern="1200">
                <a:solidFill>
                  <a:schemeClr val="tx1"/>
                </a:solidFill>
                <a:latin typeface="+mj-lt"/>
                <a:ea typeface="+mj-ea"/>
                <a:cs typeface="+mj-cs"/>
              </a:defRPr>
            </a:lvl1pPr>
          </a:lstStyle>
          <a:p>
            <a:pPr algn="ctr"/>
            <a:r>
              <a:rPr lang="en-US" sz="1800" b="0" i="0" u="none" strike="noStrike" dirty="0">
                <a:solidFill>
                  <a:schemeClr val="bg1"/>
                </a:solidFill>
                <a:effectLst/>
                <a:latin typeface="Times New Roman" panose="02020603050405020304" pitchFamily="18" charset="0"/>
              </a:rPr>
              <a:t>A pocket friendly price point</a:t>
            </a:r>
            <a:endParaRPr lang="en-IN" sz="1600" dirty="0">
              <a:solidFill>
                <a:schemeClr val="bg1"/>
              </a:solidFill>
            </a:endParaRPr>
          </a:p>
        </p:txBody>
      </p:sp>
      <p:sp>
        <p:nvSpPr>
          <p:cNvPr id="19" name="Content Placeholder 2">
            <a:extLst>
              <a:ext uri="{FF2B5EF4-FFF2-40B4-BE49-F238E27FC236}">
                <a16:creationId xmlns:a16="http://schemas.microsoft.com/office/drawing/2014/main" id="{96EF7702-3D1F-434E-9C7F-43AE070EA445}"/>
              </a:ext>
            </a:extLst>
          </p:cNvPr>
          <p:cNvSpPr txBox="1">
            <a:spLocks/>
          </p:cNvSpPr>
          <p:nvPr/>
        </p:nvSpPr>
        <p:spPr>
          <a:xfrm>
            <a:off x="472152" y="9226693"/>
            <a:ext cx="1836646" cy="2641599"/>
          </a:xfrm>
          <a:prstGeom prst="rect">
            <a:avLst/>
          </a:prstGeom>
          <a:solidFill>
            <a:srgbClr val="FFC00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chor="b">
            <a:noAutofit/>
          </a:bodyPr>
          <a:lstStyle>
            <a:lvl1pPr marL="0" indent="0" algn="l" defTabSz="514350" rtl="0" eaLnBrk="1" latinLnBrk="0" hangingPunct="1">
              <a:lnSpc>
                <a:spcPct val="90000"/>
              </a:lnSpc>
              <a:spcBef>
                <a:spcPts val="563"/>
              </a:spcBef>
              <a:buFont typeface="Arial" panose="020B0604020202020204" pitchFamily="34" charset="0"/>
              <a:buNone/>
              <a:defRPr sz="1350" b="0" kern="1200">
                <a:solidFill>
                  <a:schemeClr val="tx1"/>
                </a:solidFill>
                <a:latin typeface="+mn-lt"/>
                <a:ea typeface="+mn-ea"/>
                <a:cs typeface="+mn-cs"/>
              </a:defRPr>
            </a:lvl1pPr>
            <a:lvl2pPr marL="257175" indent="0" algn="l" defTabSz="514350" rtl="0" eaLnBrk="1" latinLnBrk="0" hangingPunct="1">
              <a:lnSpc>
                <a:spcPct val="90000"/>
              </a:lnSpc>
              <a:spcBef>
                <a:spcPts val="281"/>
              </a:spcBef>
              <a:buFont typeface="Arial" panose="020B0604020202020204" pitchFamily="34" charset="0"/>
              <a:buNone/>
              <a:defRPr sz="1125" b="1" kern="1200">
                <a:solidFill>
                  <a:schemeClr val="tx1"/>
                </a:solidFill>
                <a:latin typeface="+mn-lt"/>
                <a:ea typeface="+mn-ea"/>
                <a:cs typeface="+mn-cs"/>
              </a:defRPr>
            </a:lvl2pPr>
            <a:lvl3pPr marL="514350" indent="0" algn="l" defTabSz="514350" rtl="0" eaLnBrk="1" latinLnBrk="0" hangingPunct="1">
              <a:lnSpc>
                <a:spcPct val="90000"/>
              </a:lnSpc>
              <a:spcBef>
                <a:spcPts val="281"/>
              </a:spcBef>
              <a:buFont typeface="Arial" panose="020B0604020202020204" pitchFamily="34" charset="0"/>
              <a:buNone/>
              <a:defRPr sz="1013" b="1" kern="1200">
                <a:solidFill>
                  <a:schemeClr val="tx1"/>
                </a:solidFill>
                <a:latin typeface="+mn-lt"/>
                <a:ea typeface="+mn-ea"/>
                <a:cs typeface="+mn-cs"/>
              </a:defRPr>
            </a:lvl3pPr>
            <a:lvl4pPr marL="7715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4pPr>
            <a:lvl5pPr marL="10287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5pPr>
            <a:lvl6pPr marL="128587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6pPr>
            <a:lvl7pPr marL="154305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7pPr>
            <a:lvl8pPr marL="18002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8pPr>
            <a:lvl9pPr marL="20574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9pPr>
          </a:lstStyle>
          <a:p>
            <a:pPr rtl="0">
              <a:spcBef>
                <a:spcPts val="0"/>
              </a:spcBef>
              <a:spcAft>
                <a:spcPts val="0"/>
              </a:spcAft>
            </a:pPr>
            <a:r>
              <a:rPr lang="en-IN" sz="1300" b="0" i="0" u="none" strike="noStrike" dirty="0">
                <a:solidFill>
                  <a:srgbClr val="000000"/>
                </a:solidFill>
                <a:effectLst/>
                <a:latin typeface="Times New Roman" panose="02020603050405020304" pitchFamily="18" charset="0"/>
              </a:rPr>
              <a:t>• Veg Manchurian €7.50</a:t>
            </a:r>
            <a:endParaRPr lang="en-IN" sz="1300" b="0" dirty="0">
              <a:effectLst/>
            </a:endParaRPr>
          </a:p>
          <a:p>
            <a:pPr rtl="0">
              <a:spcBef>
                <a:spcPts val="0"/>
              </a:spcBef>
              <a:spcAft>
                <a:spcPts val="0"/>
              </a:spcAft>
            </a:pPr>
            <a:r>
              <a:rPr lang="en-IN" sz="1300" b="0" i="0" u="none" strike="noStrike" dirty="0">
                <a:solidFill>
                  <a:srgbClr val="000000"/>
                </a:solidFill>
                <a:effectLst/>
                <a:latin typeface="Times New Roman" panose="02020603050405020304" pitchFamily="18" charset="0"/>
              </a:rPr>
              <a:t>• Chilli chicken gravy/dry €18.15</a:t>
            </a:r>
            <a:endParaRPr lang="en-IN" sz="1300" b="0" dirty="0">
              <a:effectLst/>
            </a:endParaRPr>
          </a:p>
          <a:p>
            <a:pPr rtl="0">
              <a:spcBef>
                <a:spcPts val="0"/>
              </a:spcBef>
              <a:spcAft>
                <a:spcPts val="0"/>
              </a:spcAft>
            </a:pPr>
            <a:r>
              <a:rPr lang="en-IN" sz="1300" b="0" i="0" u="none" strike="noStrike" dirty="0">
                <a:solidFill>
                  <a:srgbClr val="000000"/>
                </a:solidFill>
                <a:effectLst/>
                <a:latin typeface="Times New Roman" panose="02020603050405020304" pitchFamily="18" charset="0"/>
              </a:rPr>
              <a:t>• Fried Prawn €21.00</a:t>
            </a:r>
            <a:endParaRPr lang="en-IN" sz="1300" b="0" dirty="0">
              <a:effectLst/>
            </a:endParaRPr>
          </a:p>
          <a:p>
            <a:pPr>
              <a:spcBef>
                <a:spcPts val="0"/>
              </a:spcBef>
            </a:pPr>
            <a:r>
              <a:rPr lang="en-IN" sz="1300" b="0" i="0" u="none" strike="noStrike" dirty="0">
                <a:solidFill>
                  <a:srgbClr val="000000"/>
                </a:solidFill>
                <a:effectLst/>
                <a:latin typeface="Times New Roman" panose="02020603050405020304" pitchFamily="18" charset="0"/>
              </a:rPr>
              <a:t>• </a:t>
            </a:r>
            <a:r>
              <a:rPr lang="en-IN" sz="1300" dirty="0">
                <a:solidFill>
                  <a:srgbClr val="000000"/>
                </a:solidFill>
                <a:latin typeface="Times New Roman" panose="02020603050405020304" pitchFamily="18" charset="0"/>
              </a:rPr>
              <a:t>Crab </a:t>
            </a:r>
            <a:r>
              <a:rPr lang="en-IN" sz="1300" dirty="0" err="1">
                <a:solidFill>
                  <a:srgbClr val="000000"/>
                </a:solidFill>
                <a:latin typeface="Times New Roman" panose="02020603050405020304" pitchFamily="18" charset="0"/>
              </a:rPr>
              <a:t>Cacio</a:t>
            </a:r>
            <a:r>
              <a:rPr lang="en-IN" sz="1300" dirty="0">
                <a:solidFill>
                  <a:srgbClr val="000000"/>
                </a:solidFill>
                <a:latin typeface="Times New Roman" panose="02020603050405020304" pitchFamily="18" charset="0"/>
              </a:rPr>
              <a:t> e </a:t>
            </a:r>
            <a:r>
              <a:rPr lang="en-IN" sz="1300" dirty="0" err="1">
                <a:solidFill>
                  <a:srgbClr val="000000"/>
                </a:solidFill>
                <a:latin typeface="Times New Roman" panose="02020603050405020304" pitchFamily="18" charset="0"/>
              </a:rPr>
              <a:t>Pepe</a:t>
            </a:r>
            <a:r>
              <a:rPr lang="en-IN" sz="1300" dirty="0">
                <a:solidFill>
                  <a:srgbClr val="000000"/>
                </a:solidFill>
                <a:latin typeface="Times New Roman" panose="02020603050405020304" pitchFamily="18" charset="0"/>
              </a:rPr>
              <a:t> €</a:t>
            </a:r>
            <a:r>
              <a:rPr lang="en-IN" sz="1300" b="0" i="0" u="none" strike="noStrike" dirty="0">
                <a:solidFill>
                  <a:srgbClr val="000000"/>
                </a:solidFill>
                <a:effectLst/>
                <a:latin typeface="Times New Roman" panose="02020603050405020304" pitchFamily="18" charset="0"/>
              </a:rPr>
              <a:t>24.00</a:t>
            </a:r>
            <a:endParaRPr lang="en-IN" sz="1300" b="0" dirty="0">
              <a:effectLst/>
            </a:endParaRPr>
          </a:p>
          <a:p>
            <a:pPr rtl="0">
              <a:spcBef>
                <a:spcPts val="0"/>
              </a:spcBef>
              <a:spcAft>
                <a:spcPts val="0"/>
              </a:spcAft>
            </a:pPr>
            <a:r>
              <a:rPr lang="en-IN" sz="1300" b="0" i="0" u="none" strike="noStrike" dirty="0">
                <a:solidFill>
                  <a:srgbClr val="000000"/>
                </a:solidFill>
                <a:effectLst/>
                <a:latin typeface="Times New Roman" panose="02020603050405020304" pitchFamily="18" charset="0"/>
              </a:rPr>
              <a:t>• Cottage Cheese </a:t>
            </a:r>
            <a:r>
              <a:rPr lang="en-IN" sz="1300" b="0" i="0" u="none" strike="noStrike" dirty="0" err="1">
                <a:solidFill>
                  <a:srgbClr val="000000"/>
                </a:solidFill>
                <a:effectLst/>
                <a:latin typeface="Times New Roman" panose="02020603050405020304" pitchFamily="18" charset="0"/>
              </a:rPr>
              <a:t>Schezwan</a:t>
            </a:r>
            <a:r>
              <a:rPr lang="en-IN" sz="1300" b="0" i="0" u="none" strike="noStrike" dirty="0">
                <a:solidFill>
                  <a:srgbClr val="000000"/>
                </a:solidFill>
                <a:effectLst/>
                <a:latin typeface="Times New Roman" panose="02020603050405020304" pitchFamily="18" charset="0"/>
              </a:rPr>
              <a:t> €12.22</a:t>
            </a:r>
            <a:endParaRPr lang="en-IN" sz="1300" b="0" dirty="0">
              <a:effectLst/>
            </a:endParaRPr>
          </a:p>
          <a:p>
            <a:pPr rtl="0">
              <a:spcBef>
                <a:spcPts val="0"/>
              </a:spcBef>
              <a:spcAft>
                <a:spcPts val="0"/>
              </a:spcAft>
            </a:pPr>
            <a:r>
              <a:rPr lang="en-IN" sz="1300" b="0" i="0" u="none" strike="noStrike" dirty="0">
                <a:solidFill>
                  <a:srgbClr val="000000"/>
                </a:solidFill>
                <a:effectLst/>
                <a:latin typeface="Times New Roman" panose="02020603050405020304" pitchFamily="18" charset="0"/>
              </a:rPr>
              <a:t>• Pepper chicken €23.25</a:t>
            </a:r>
            <a:endParaRPr lang="en-IN" sz="1300" b="0" dirty="0">
              <a:effectLst/>
            </a:endParaRPr>
          </a:p>
          <a:p>
            <a:pPr rtl="0">
              <a:spcBef>
                <a:spcPts val="0"/>
              </a:spcBef>
              <a:spcAft>
                <a:spcPts val="0"/>
              </a:spcAft>
            </a:pPr>
            <a:r>
              <a:rPr lang="en-IN" sz="1300" b="0" i="0" u="none" strike="noStrike" dirty="0">
                <a:solidFill>
                  <a:srgbClr val="000000"/>
                </a:solidFill>
                <a:effectLst/>
                <a:latin typeface="Times New Roman" panose="02020603050405020304" pitchFamily="18" charset="0"/>
              </a:rPr>
              <a:t>• Barley risotto €30.01</a:t>
            </a:r>
            <a:endParaRPr lang="en-IN" sz="1300" b="0" dirty="0">
              <a:effectLst/>
            </a:endParaRPr>
          </a:p>
          <a:p>
            <a:pPr rtl="0">
              <a:spcBef>
                <a:spcPts val="0"/>
              </a:spcBef>
              <a:spcAft>
                <a:spcPts val="0"/>
              </a:spcAft>
            </a:pPr>
            <a:r>
              <a:rPr lang="en-IN" sz="1300" b="0" i="0" u="none" strike="noStrike" dirty="0">
                <a:solidFill>
                  <a:srgbClr val="000000"/>
                </a:solidFill>
                <a:effectLst/>
                <a:latin typeface="Times New Roman" panose="02020603050405020304" pitchFamily="18" charset="0"/>
              </a:rPr>
              <a:t>• Sex on the beach with lobster fry €16.15</a:t>
            </a:r>
            <a:endParaRPr lang="en-IN" sz="1300" b="0" dirty="0">
              <a:effectLst/>
            </a:endParaRPr>
          </a:p>
          <a:p>
            <a:pPr rtl="0">
              <a:spcBef>
                <a:spcPts val="0"/>
              </a:spcBef>
              <a:spcAft>
                <a:spcPts val="0"/>
              </a:spcAft>
            </a:pPr>
            <a:r>
              <a:rPr lang="en-IN" sz="1300" b="0" i="0" u="none" strike="noStrike" dirty="0">
                <a:solidFill>
                  <a:srgbClr val="000000"/>
                </a:solidFill>
                <a:effectLst/>
                <a:latin typeface="Times New Roman" panose="02020603050405020304" pitchFamily="18" charset="0"/>
              </a:rPr>
              <a:t>• Margarita with chicken drumstick €15.14</a:t>
            </a:r>
            <a:endParaRPr lang="en-IN" sz="1300" b="0" dirty="0">
              <a:effectLst/>
            </a:endParaRPr>
          </a:p>
        </p:txBody>
      </p:sp>
      <p:sp>
        <p:nvSpPr>
          <p:cNvPr id="20" name="Title 1">
            <a:extLst>
              <a:ext uri="{FF2B5EF4-FFF2-40B4-BE49-F238E27FC236}">
                <a16:creationId xmlns:a16="http://schemas.microsoft.com/office/drawing/2014/main" id="{3C521C34-8FFD-4354-991E-C869D01A2556}"/>
              </a:ext>
            </a:extLst>
          </p:cNvPr>
          <p:cNvSpPr txBox="1">
            <a:spLocks/>
          </p:cNvSpPr>
          <p:nvPr/>
        </p:nvSpPr>
        <p:spPr>
          <a:xfrm>
            <a:off x="2626349" y="8538828"/>
            <a:ext cx="1793253" cy="561991"/>
          </a:xfrm>
          <a:prstGeom prst="rect">
            <a:avLst/>
          </a:prstGeom>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Autofit/>
          </a:bodyPr>
          <a:lstStyle>
            <a:lvl1pPr algn="l" defTabSz="514350" rtl="0" eaLnBrk="1" latinLnBrk="0" hangingPunct="1">
              <a:lnSpc>
                <a:spcPct val="90000"/>
              </a:lnSpc>
              <a:spcBef>
                <a:spcPct val="0"/>
              </a:spcBef>
              <a:buNone/>
              <a:defRPr sz="2025" kern="1200">
                <a:solidFill>
                  <a:schemeClr val="tx1"/>
                </a:solidFill>
                <a:latin typeface="+mj-lt"/>
                <a:ea typeface="+mj-ea"/>
                <a:cs typeface="+mj-cs"/>
              </a:defRPr>
            </a:lvl1pPr>
          </a:lstStyle>
          <a:p>
            <a:pPr algn="ctr" rtl="0">
              <a:spcBef>
                <a:spcPts val="0"/>
              </a:spcBef>
              <a:spcAft>
                <a:spcPts val="0"/>
              </a:spcAft>
            </a:pPr>
            <a:r>
              <a:rPr lang="en-US" sz="1400" b="0" i="0" u="none" strike="noStrike" dirty="0">
                <a:solidFill>
                  <a:schemeClr val="bg1"/>
                </a:solidFill>
                <a:effectLst/>
                <a:latin typeface="Times New Roman" panose="02020603050405020304" pitchFamily="18" charset="0"/>
              </a:rPr>
              <a:t>Required information about the menu</a:t>
            </a:r>
            <a:br>
              <a:rPr lang="en-US" sz="900" dirty="0"/>
            </a:br>
            <a:endParaRPr lang="en-IN" sz="1100" dirty="0">
              <a:solidFill>
                <a:schemeClr val="bg1"/>
              </a:solidFill>
            </a:endParaRPr>
          </a:p>
        </p:txBody>
      </p:sp>
      <p:sp>
        <p:nvSpPr>
          <p:cNvPr id="21" name="Content Placeholder 2">
            <a:extLst>
              <a:ext uri="{FF2B5EF4-FFF2-40B4-BE49-F238E27FC236}">
                <a16:creationId xmlns:a16="http://schemas.microsoft.com/office/drawing/2014/main" id="{5C8386F9-15A2-4388-9591-36D9618EDF6E}"/>
              </a:ext>
            </a:extLst>
          </p:cNvPr>
          <p:cNvSpPr txBox="1">
            <a:spLocks/>
          </p:cNvSpPr>
          <p:nvPr/>
        </p:nvSpPr>
        <p:spPr>
          <a:xfrm>
            <a:off x="2544278" y="9226692"/>
            <a:ext cx="1957393" cy="2641599"/>
          </a:xfrm>
          <a:prstGeom prst="rect">
            <a:avLst/>
          </a:prstGeom>
          <a:solidFill>
            <a:schemeClr val="accent1">
              <a:lumMod val="40000"/>
              <a:lumOff val="60000"/>
            </a:schemeClr>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chor="b">
            <a:noAutofit/>
          </a:bodyPr>
          <a:lstStyle>
            <a:lvl1pPr marL="0" indent="0" algn="l" defTabSz="514350" rtl="0" eaLnBrk="1" latinLnBrk="0" hangingPunct="1">
              <a:lnSpc>
                <a:spcPct val="90000"/>
              </a:lnSpc>
              <a:spcBef>
                <a:spcPts val="563"/>
              </a:spcBef>
              <a:buFont typeface="Arial" panose="020B0604020202020204" pitchFamily="34" charset="0"/>
              <a:buNone/>
              <a:defRPr sz="1350" b="0" kern="1200">
                <a:solidFill>
                  <a:schemeClr val="tx1"/>
                </a:solidFill>
                <a:latin typeface="+mn-lt"/>
                <a:ea typeface="+mn-ea"/>
                <a:cs typeface="+mn-cs"/>
              </a:defRPr>
            </a:lvl1pPr>
            <a:lvl2pPr marL="257175" indent="0" algn="l" defTabSz="514350" rtl="0" eaLnBrk="1" latinLnBrk="0" hangingPunct="1">
              <a:lnSpc>
                <a:spcPct val="90000"/>
              </a:lnSpc>
              <a:spcBef>
                <a:spcPts val="281"/>
              </a:spcBef>
              <a:buFont typeface="Arial" panose="020B0604020202020204" pitchFamily="34" charset="0"/>
              <a:buNone/>
              <a:defRPr sz="1125" b="1" kern="1200">
                <a:solidFill>
                  <a:schemeClr val="tx1"/>
                </a:solidFill>
                <a:latin typeface="+mn-lt"/>
                <a:ea typeface="+mn-ea"/>
                <a:cs typeface="+mn-cs"/>
              </a:defRPr>
            </a:lvl2pPr>
            <a:lvl3pPr marL="514350" indent="0" algn="l" defTabSz="514350" rtl="0" eaLnBrk="1" latinLnBrk="0" hangingPunct="1">
              <a:lnSpc>
                <a:spcPct val="90000"/>
              </a:lnSpc>
              <a:spcBef>
                <a:spcPts val="281"/>
              </a:spcBef>
              <a:buFont typeface="Arial" panose="020B0604020202020204" pitchFamily="34" charset="0"/>
              <a:buNone/>
              <a:defRPr sz="1013" b="1" kern="1200">
                <a:solidFill>
                  <a:schemeClr val="tx1"/>
                </a:solidFill>
                <a:latin typeface="+mn-lt"/>
                <a:ea typeface="+mn-ea"/>
                <a:cs typeface="+mn-cs"/>
              </a:defRPr>
            </a:lvl3pPr>
            <a:lvl4pPr marL="7715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4pPr>
            <a:lvl5pPr marL="10287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5pPr>
            <a:lvl6pPr marL="128587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6pPr>
            <a:lvl7pPr marL="154305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7pPr>
            <a:lvl8pPr marL="18002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8pPr>
            <a:lvl9pPr marL="20574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9pPr>
          </a:lstStyle>
          <a:p>
            <a:pPr marL="171450" indent="-171450" rtl="0">
              <a:spcBef>
                <a:spcPts val="0"/>
              </a:spcBef>
              <a:spcAft>
                <a:spcPts val="0"/>
              </a:spcAft>
              <a:buFont typeface="Arial" panose="020B0604020202020204" pitchFamily="34" charset="0"/>
              <a:buChar char="•"/>
            </a:pPr>
            <a:r>
              <a:rPr lang="en-US" sz="1220" b="0" i="0" u="none" strike="noStrike" dirty="0">
                <a:solidFill>
                  <a:srgbClr val="000000"/>
                </a:solidFill>
                <a:effectLst/>
                <a:latin typeface="Times New Roman" panose="02020603050405020304" pitchFamily="18" charset="0"/>
              </a:rPr>
              <a:t>Veg Manchurian is totally a vegetarian food dish</a:t>
            </a:r>
            <a:endParaRPr lang="en-US" sz="1220" dirty="0"/>
          </a:p>
          <a:p>
            <a:pPr marL="171450" indent="-171450">
              <a:spcBef>
                <a:spcPts val="0"/>
              </a:spcBef>
              <a:buFont typeface="Arial" panose="020B0604020202020204" pitchFamily="34" charset="0"/>
              <a:buChar char="•"/>
            </a:pPr>
            <a:r>
              <a:rPr lang="en-US" sz="1220" b="0" i="0" u="none" strike="noStrike" dirty="0">
                <a:solidFill>
                  <a:srgbClr val="000000"/>
                </a:solidFill>
                <a:effectLst/>
                <a:latin typeface="Times New Roman" panose="02020603050405020304" pitchFamily="18" charset="0"/>
              </a:rPr>
              <a:t>Fried Prawn </a:t>
            </a:r>
            <a:r>
              <a:rPr lang="en-US" sz="1220" dirty="0">
                <a:solidFill>
                  <a:srgbClr val="000000"/>
                </a:solidFill>
                <a:latin typeface="Times New Roman" panose="02020603050405020304" pitchFamily="18" charset="0"/>
              </a:rPr>
              <a:t>and Crab </a:t>
            </a:r>
            <a:r>
              <a:rPr lang="en-US" sz="1220" dirty="0" err="1">
                <a:solidFill>
                  <a:srgbClr val="000000"/>
                </a:solidFill>
                <a:latin typeface="Times New Roman" panose="02020603050405020304" pitchFamily="18" charset="0"/>
              </a:rPr>
              <a:t>Cacio</a:t>
            </a:r>
            <a:r>
              <a:rPr lang="en-US" sz="1220" dirty="0">
                <a:solidFill>
                  <a:srgbClr val="000000"/>
                </a:solidFill>
                <a:latin typeface="Times New Roman" panose="02020603050405020304" pitchFamily="18" charset="0"/>
              </a:rPr>
              <a:t> e </a:t>
            </a:r>
            <a:r>
              <a:rPr lang="en-US" sz="1220" dirty="0" err="1">
                <a:solidFill>
                  <a:srgbClr val="000000"/>
                </a:solidFill>
                <a:latin typeface="Times New Roman" panose="02020603050405020304" pitchFamily="18" charset="0"/>
              </a:rPr>
              <a:t>Pepe</a:t>
            </a:r>
            <a:r>
              <a:rPr lang="en-US" sz="1220" dirty="0">
                <a:solidFill>
                  <a:srgbClr val="000000"/>
                </a:solidFill>
                <a:latin typeface="Times New Roman" panose="02020603050405020304" pitchFamily="18" charset="0"/>
              </a:rPr>
              <a:t> are </a:t>
            </a:r>
            <a:r>
              <a:rPr lang="en-US" sz="1220" b="0" i="0" u="none" strike="noStrike" dirty="0">
                <a:solidFill>
                  <a:srgbClr val="000000"/>
                </a:solidFill>
                <a:effectLst/>
                <a:latin typeface="Times New Roman" panose="02020603050405020304" pitchFamily="18" charset="0"/>
              </a:rPr>
              <a:t>allergic dishes for the consumers who have sensitive skins </a:t>
            </a:r>
            <a:endParaRPr lang="en-US" sz="1220" dirty="0"/>
          </a:p>
          <a:p>
            <a:pPr marL="171450" indent="-171450" rtl="0">
              <a:spcBef>
                <a:spcPts val="0"/>
              </a:spcBef>
              <a:spcAft>
                <a:spcPts val="0"/>
              </a:spcAft>
              <a:buFont typeface="Arial" panose="020B0604020202020204" pitchFamily="34" charset="0"/>
              <a:buChar char="•"/>
            </a:pPr>
            <a:r>
              <a:rPr lang="en-US" sz="1220" b="0" i="0" u="none" strike="noStrike" dirty="0">
                <a:solidFill>
                  <a:srgbClr val="000000"/>
                </a:solidFill>
                <a:effectLst/>
                <a:latin typeface="Times New Roman" panose="02020603050405020304" pitchFamily="18" charset="0"/>
              </a:rPr>
              <a:t>The food hygiene is maintained and balanced accurately in the menu of chili chicken dry or gravy</a:t>
            </a:r>
            <a:endParaRPr lang="en-US" sz="1220" dirty="0"/>
          </a:p>
          <a:p>
            <a:pPr marL="171450" indent="-171450" rtl="0">
              <a:spcBef>
                <a:spcPts val="0"/>
              </a:spcBef>
              <a:spcAft>
                <a:spcPts val="0"/>
              </a:spcAft>
              <a:buFont typeface="Arial" panose="020B0604020202020204" pitchFamily="34" charset="0"/>
              <a:buChar char="•"/>
            </a:pPr>
            <a:r>
              <a:rPr lang="en-US" sz="1220" b="0" i="0" u="none" strike="noStrike" dirty="0" err="1">
                <a:solidFill>
                  <a:srgbClr val="000000"/>
                </a:solidFill>
                <a:effectLst/>
                <a:latin typeface="Times New Roman" panose="02020603050405020304" pitchFamily="18" charset="0"/>
              </a:rPr>
              <a:t>Paneer</a:t>
            </a:r>
            <a:r>
              <a:rPr lang="en-US" sz="1220" b="0" i="0" u="none" strike="noStrike" dirty="0">
                <a:solidFill>
                  <a:srgbClr val="000000"/>
                </a:solidFill>
                <a:effectLst/>
                <a:latin typeface="Times New Roman" panose="02020603050405020304" pitchFamily="18" charset="0"/>
              </a:rPr>
              <a:t> </a:t>
            </a:r>
            <a:r>
              <a:rPr lang="en-US" sz="1220" b="0" i="0" u="none" strike="noStrike" dirty="0" err="1">
                <a:solidFill>
                  <a:srgbClr val="000000"/>
                </a:solidFill>
                <a:effectLst/>
                <a:latin typeface="Times New Roman" panose="02020603050405020304" pitchFamily="18" charset="0"/>
              </a:rPr>
              <a:t>schezwan</a:t>
            </a:r>
            <a:r>
              <a:rPr lang="en-US" sz="1220" b="0" i="0" u="none" strike="noStrike" dirty="0">
                <a:solidFill>
                  <a:srgbClr val="000000"/>
                </a:solidFill>
                <a:effectLst/>
                <a:latin typeface="Times New Roman" panose="02020603050405020304" pitchFamily="18" charset="0"/>
              </a:rPr>
              <a:t> contains 250 cal. in each dish</a:t>
            </a:r>
            <a:endParaRPr lang="en-US" sz="1220" b="0" dirty="0">
              <a:effectLst/>
            </a:endParaRPr>
          </a:p>
        </p:txBody>
      </p:sp>
      <p:sp>
        <p:nvSpPr>
          <p:cNvPr id="22" name="Title 1">
            <a:extLst>
              <a:ext uri="{FF2B5EF4-FFF2-40B4-BE49-F238E27FC236}">
                <a16:creationId xmlns:a16="http://schemas.microsoft.com/office/drawing/2014/main" id="{EBE7C999-4250-4DDF-901B-BE6666010F6C}"/>
              </a:ext>
            </a:extLst>
          </p:cNvPr>
          <p:cNvSpPr txBox="1">
            <a:spLocks/>
          </p:cNvSpPr>
          <p:nvPr/>
        </p:nvSpPr>
        <p:spPr>
          <a:xfrm>
            <a:off x="4690171" y="8538828"/>
            <a:ext cx="1998540" cy="596707"/>
          </a:xfrm>
          <a:prstGeom prst="rect">
            <a:avLst/>
          </a:prstGeom>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a:bodyPr>
          <a:lstStyle>
            <a:lvl1pPr algn="l" defTabSz="514350" rtl="0" eaLnBrk="1" latinLnBrk="0" hangingPunct="1">
              <a:lnSpc>
                <a:spcPct val="90000"/>
              </a:lnSpc>
              <a:spcBef>
                <a:spcPct val="0"/>
              </a:spcBef>
              <a:buNone/>
              <a:defRPr sz="2025" kern="1200">
                <a:solidFill>
                  <a:schemeClr val="tx1"/>
                </a:solidFill>
                <a:latin typeface="+mj-lt"/>
                <a:ea typeface="+mj-ea"/>
                <a:cs typeface="+mj-cs"/>
              </a:defRPr>
            </a:lvl1pPr>
          </a:lstStyle>
          <a:p>
            <a:pPr algn="ctr"/>
            <a:r>
              <a:rPr lang="en-US" sz="1800" b="0" i="0" u="none" strike="noStrike" dirty="0">
                <a:solidFill>
                  <a:schemeClr val="bg1"/>
                </a:solidFill>
                <a:effectLst/>
                <a:latin typeface="Times New Roman" panose="02020603050405020304" pitchFamily="18" charset="0"/>
              </a:rPr>
              <a:t>Availability of timing of the menu</a:t>
            </a:r>
            <a:endParaRPr lang="en-IN" dirty="0">
              <a:solidFill>
                <a:schemeClr val="bg1"/>
              </a:solidFill>
            </a:endParaRPr>
          </a:p>
        </p:txBody>
      </p:sp>
      <p:sp>
        <p:nvSpPr>
          <p:cNvPr id="23" name="Content Placeholder 2">
            <a:extLst>
              <a:ext uri="{FF2B5EF4-FFF2-40B4-BE49-F238E27FC236}">
                <a16:creationId xmlns:a16="http://schemas.microsoft.com/office/drawing/2014/main" id="{C632BE9C-058B-4DF9-9D80-10B05F97C94F}"/>
              </a:ext>
            </a:extLst>
          </p:cNvPr>
          <p:cNvSpPr txBox="1">
            <a:spLocks/>
          </p:cNvSpPr>
          <p:nvPr/>
        </p:nvSpPr>
        <p:spPr>
          <a:xfrm>
            <a:off x="4690171" y="9226692"/>
            <a:ext cx="1998540" cy="2632275"/>
          </a:xfrm>
          <a:prstGeom prst="rect">
            <a:avLst/>
          </a:prstGeom>
          <a:solidFill>
            <a:schemeClr val="accent1"/>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chor="b">
            <a:normAutofit fontScale="70000" lnSpcReduction="20000"/>
          </a:bodyPr>
          <a:lstStyle>
            <a:lvl1pPr marL="0" indent="0" algn="l" defTabSz="514350" rtl="0" eaLnBrk="1" latinLnBrk="0" hangingPunct="1">
              <a:lnSpc>
                <a:spcPct val="90000"/>
              </a:lnSpc>
              <a:spcBef>
                <a:spcPts val="563"/>
              </a:spcBef>
              <a:buFont typeface="Arial" panose="020B0604020202020204" pitchFamily="34" charset="0"/>
              <a:buNone/>
              <a:defRPr sz="1350" b="0" kern="1200">
                <a:solidFill>
                  <a:schemeClr val="tx1"/>
                </a:solidFill>
                <a:latin typeface="+mn-lt"/>
                <a:ea typeface="+mn-ea"/>
                <a:cs typeface="+mn-cs"/>
              </a:defRPr>
            </a:lvl1pPr>
            <a:lvl2pPr marL="257175" indent="0" algn="l" defTabSz="514350" rtl="0" eaLnBrk="1" latinLnBrk="0" hangingPunct="1">
              <a:lnSpc>
                <a:spcPct val="90000"/>
              </a:lnSpc>
              <a:spcBef>
                <a:spcPts val="281"/>
              </a:spcBef>
              <a:buFont typeface="Arial" panose="020B0604020202020204" pitchFamily="34" charset="0"/>
              <a:buNone/>
              <a:defRPr sz="1125" b="1" kern="1200">
                <a:solidFill>
                  <a:schemeClr val="tx1"/>
                </a:solidFill>
                <a:latin typeface="+mn-lt"/>
                <a:ea typeface="+mn-ea"/>
                <a:cs typeface="+mn-cs"/>
              </a:defRPr>
            </a:lvl2pPr>
            <a:lvl3pPr marL="514350" indent="0" algn="l" defTabSz="514350" rtl="0" eaLnBrk="1" latinLnBrk="0" hangingPunct="1">
              <a:lnSpc>
                <a:spcPct val="90000"/>
              </a:lnSpc>
              <a:spcBef>
                <a:spcPts val="281"/>
              </a:spcBef>
              <a:buFont typeface="Arial" panose="020B0604020202020204" pitchFamily="34" charset="0"/>
              <a:buNone/>
              <a:defRPr sz="1013" b="1" kern="1200">
                <a:solidFill>
                  <a:schemeClr val="tx1"/>
                </a:solidFill>
                <a:latin typeface="+mn-lt"/>
                <a:ea typeface="+mn-ea"/>
                <a:cs typeface="+mn-cs"/>
              </a:defRPr>
            </a:lvl3pPr>
            <a:lvl4pPr marL="7715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4pPr>
            <a:lvl5pPr marL="10287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5pPr>
            <a:lvl6pPr marL="128587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6pPr>
            <a:lvl7pPr marL="154305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7pPr>
            <a:lvl8pPr marL="18002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8pPr>
            <a:lvl9pPr marL="20574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9pPr>
          </a:lstStyle>
          <a:p>
            <a:pPr marL="285750" indent="-285750"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starters are available from morning to evening</a:t>
            </a:r>
            <a:endParaRPr lang="en-US" sz="1200" b="0" dirty="0">
              <a:effectLst/>
            </a:endParaRPr>
          </a:p>
          <a:p>
            <a:pPr marL="285750" indent="-285750"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Therefore, the main courses can be available from the launch time of the UK community people </a:t>
            </a:r>
            <a:endParaRPr lang="en-US" sz="1200" b="0" dirty="0">
              <a:effectLst/>
            </a:endParaRPr>
          </a:p>
          <a:p>
            <a:pPr marL="285750" indent="-285750"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It has been noted that the cocktail combos are available from evening till midnight</a:t>
            </a:r>
            <a:endParaRPr lang="en-US" sz="1200" dirty="0"/>
          </a:p>
          <a:p>
            <a:pPr marL="285750" indent="-285750"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In every vacation offers as well as discounts can be observed in both food and liquors of the Trinity Hotel</a:t>
            </a:r>
            <a:endParaRPr lang="en-IN" sz="1013" dirty="0">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Sex on the Beach Cocktail Recip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8995" y="5978661"/>
            <a:ext cx="1945283" cy="19452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o trinken Sie Tequila richtig | GQ German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97924" y="5675022"/>
            <a:ext cx="1593013" cy="119476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s Cranberry Juice Good If You Have Diabete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53763" y="7037505"/>
            <a:ext cx="1481333" cy="111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7043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22A88-CC8D-4526-8642-A78982541B5D}"/>
              </a:ext>
            </a:extLst>
          </p:cNvPr>
          <p:cNvSpPr>
            <a:spLocks noGrp="1"/>
          </p:cNvSpPr>
          <p:nvPr>
            <p:ph type="title"/>
          </p:nvPr>
        </p:nvSpPr>
        <p:spPr>
          <a:xfrm>
            <a:off x="287935" y="64802"/>
            <a:ext cx="6324531" cy="1512682"/>
          </a:xfrm>
        </p:spPr>
        <p:txBody>
          <a:bodyPr>
            <a:normAutofit/>
          </a:bodyPr>
          <a:lstStyle/>
          <a:p>
            <a:r>
              <a:rPr lang="en-US" sz="2800" b="1" dirty="0">
                <a:latin typeface="Algerian" panose="04020705040A02060702" pitchFamily="82" charset="0"/>
                <a:cs typeface="Times New Roman" panose="02020603050405020304" pitchFamily="18" charset="0"/>
              </a:rPr>
              <a:t>Dishes are of limited numbers </a:t>
            </a:r>
            <a:endParaRPr lang="en-IN" sz="4000" dirty="0"/>
          </a:p>
        </p:txBody>
      </p:sp>
      <p:sp>
        <p:nvSpPr>
          <p:cNvPr id="3" name="Content Placeholder 2">
            <a:extLst>
              <a:ext uri="{FF2B5EF4-FFF2-40B4-BE49-F238E27FC236}">
                <a16:creationId xmlns:a16="http://schemas.microsoft.com/office/drawing/2014/main" id="{096C4124-9129-41DC-8F20-D61AEFF98756}"/>
              </a:ext>
            </a:extLst>
          </p:cNvPr>
          <p:cNvSpPr>
            <a:spLocks noGrp="1"/>
          </p:cNvSpPr>
          <p:nvPr>
            <p:ph type="body" idx="1"/>
          </p:nvPr>
        </p:nvSpPr>
        <p:spPr>
          <a:xfrm>
            <a:off x="220133" y="1760459"/>
            <a:ext cx="2642890" cy="616858"/>
          </a:xfrm>
        </p:spPr>
        <p:style>
          <a:lnRef idx="2">
            <a:schemeClr val="dk1">
              <a:shade val="50000"/>
            </a:schemeClr>
          </a:lnRef>
          <a:fillRef idx="1">
            <a:schemeClr val="dk1"/>
          </a:fillRef>
          <a:effectRef idx="0">
            <a:schemeClr val="dk1"/>
          </a:effectRef>
          <a:fontRef idx="minor">
            <a:schemeClr val="lt1"/>
          </a:fontRef>
        </p:style>
        <p:txBody>
          <a:bodyPr>
            <a:normAutofit/>
          </a:bodyPr>
          <a:lstStyle/>
          <a:p>
            <a:pPr algn="ctr"/>
            <a:r>
              <a:rPr lang="en-US" sz="2000" b="1" dirty="0">
                <a:solidFill>
                  <a:schemeClr val="bg1"/>
                </a:solidFill>
                <a:latin typeface="Algerian" panose="04020705040A02060702" pitchFamily="82" charset="0"/>
                <a:ea typeface="Calibri" panose="020F0502020204030204" pitchFamily="34" charset="0"/>
                <a:cs typeface="Times New Roman" panose="02020603050405020304" pitchFamily="18" charset="0"/>
              </a:rPr>
              <a:t>Beverages</a:t>
            </a:r>
            <a:endParaRPr lang="en-IN" sz="1800" b="1" dirty="0">
              <a:solidFill>
                <a:schemeClr val="bg1"/>
              </a:solidFill>
            </a:endParaRPr>
          </a:p>
        </p:txBody>
      </p:sp>
      <p:sp>
        <p:nvSpPr>
          <p:cNvPr id="7" name="Text Placeholder 6"/>
          <p:cNvSpPr>
            <a:spLocks noGrp="1"/>
          </p:cNvSpPr>
          <p:nvPr>
            <p:ph type="body" sz="quarter" idx="3"/>
          </p:nvPr>
        </p:nvSpPr>
        <p:spPr>
          <a:xfrm>
            <a:off x="220133" y="2462531"/>
            <a:ext cx="2642890" cy="3083462"/>
          </a:xfrm>
        </p:spPr>
        <p:style>
          <a:lnRef idx="0">
            <a:schemeClr val="accent1"/>
          </a:lnRef>
          <a:fillRef idx="3">
            <a:schemeClr val="accent1"/>
          </a:fillRef>
          <a:effectRef idx="3">
            <a:schemeClr val="accent1"/>
          </a:effectRef>
          <a:fontRef idx="minor">
            <a:schemeClr val="lt1"/>
          </a:fontRef>
        </p:style>
        <p:txBody>
          <a:bodyPr>
            <a:noAutofit/>
          </a:bodyPr>
          <a:lstStyle/>
          <a:p>
            <a:pPr algn="just" rtl="0">
              <a:spcBef>
                <a:spcPts val="0"/>
              </a:spcBef>
              <a:spcAft>
                <a:spcPts val="0"/>
              </a:spcAft>
            </a:pPr>
            <a:r>
              <a:rPr lang="en-US" sz="2000" b="0" i="0" u="none" strike="noStrike" dirty="0">
                <a:solidFill>
                  <a:srgbClr val="000000"/>
                </a:solidFill>
                <a:effectLst/>
                <a:latin typeface="Times New Roman" panose="02020603050405020304" pitchFamily="18" charset="0"/>
              </a:rPr>
              <a:t>• Brand- heavy seas</a:t>
            </a:r>
            <a:endParaRPr lang="en-US" sz="2400" b="0" dirty="0">
              <a:effectLst/>
            </a:endParaRPr>
          </a:p>
          <a:p>
            <a:pPr algn="just" rtl="0">
              <a:spcBef>
                <a:spcPts val="0"/>
              </a:spcBef>
              <a:spcAft>
                <a:spcPts val="0"/>
              </a:spcAft>
            </a:pPr>
            <a:r>
              <a:rPr lang="en-US" sz="2000" b="0" i="0" u="none" strike="noStrike" dirty="0">
                <a:solidFill>
                  <a:srgbClr val="000000"/>
                </a:solidFill>
                <a:effectLst/>
                <a:latin typeface="Times New Roman" panose="02020603050405020304" pitchFamily="18" charset="0"/>
              </a:rPr>
              <a:t>• State- Maryland </a:t>
            </a:r>
            <a:endParaRPr lang="en-US" sz="2400" b="0" dirty="0">
              <a:effectLst/>
            </a:endParaRPr>
          </a:p>
          <a:p>
            <a:pPr algn="just" rtl="0">
              <a:spcBef>
                <a:spcPts val="0"/>
              </a:spcBef>
              <a:spcAft>
                <a:spcPts val="0"/>
              </a:spcAft>
            </a:pPr>
            <a:r>
              <a:rPr lang="en-US" sz="2000" b="0" i="0" u="none" strike="noStrike" dirty="0">
                <a:solidFill>
                  <a:srgbClr val="000000"/>
                </a:solidFill>
                <a:effectLst/>
                <a:latin typeface="Times New Roman" panose="02020603050405020304" pitchFamily="18" charset="0"/>
              </a:rPr>
              <a:t>• Country- US</a:t>
            </a:r>
            <a:endParaRPr lang="en-US" sz="2400" b="0" dirty="0">
              <a:effectLst/>
            </a:endParaRPr>
          </a:p>
          <a:p>
            <a:pPr algn="just" rtl="0">
              <a:spcBef>
                <a:spcPts val="0"/>
              </a:spcBef>
              <a:spcAft>
                <a:spcPts val="0"/>
              </a:spcAft>
            </a:pPr>
            <a:r>
              <a:rPr lang="en-US" sz="2000" b="0" i="0" u="none" strike="noStrike" dirty="0">
                <a:solidFill>
                  <a:srgbClr val="000000"/>
                </a:solidFill>
                <a:effectLst/>
                <a:latin typeface="Times New Roman" panose="02020603050405020304" pitchFamily="18" charset="0"/>
              </a:rPr>
              <a:t>• Beer- Ale, American IPA</a:t>
            </a:r>
            <a:endParaRPr lang="en-US" sz="2400" b="0" dirty="0">
              <a:effectLst/>
            </a:endParaRPr>
          </a:p>
          <a:p>
            <a:pPr algn="just" rtl="0">
              <a:spcBef>
                <a:spcPts val="0"/>
              </a:spcBef>
              <a:spcAft>
                <a:spcPts val="0"/>
              </a:spcAft>
            </a:pPr>
            <a:r>
              <a:rPr lang="en-US" sz="2000" b="0" i="0" u="none" strike="noStrike" dirty="0">
                <a:solidFill>
                  <a:srgbClr val="000000"/>
                </a:solidFill>
                <a:effectLst/>
                <a:latin typeface="Times New Roman" panose="02020603050405020304" pitchFamily="18" charset="0"/>
              </a:rPr>
              <a:t>• ABV- 7.25%</a:t>
            </a:r>
            <a:endParaRPr lang="en-US" sz="2400" b="0" dirty="0">
              <a:effectLst/>
            </a:endParaRPr>
          </a:p>
          <a:p>
            <a:pPr algn="just" rtl="0">
              <a:spcBef>
                <a:spcPts val="0"/>
              </a:spcBef>
              <a:spcAft>
                <a:spcPts val="0"/>
              </a:spcAft>
            </a:pPr>
            <a:r>
              <a:rPr lang="en-US" sz="2000" b="0" i="0" u="none" strike="noStrike" dirty="0">
                <a:solidFill>
                  <a:srgbClr val="000000"/>
                </a:solidFill>
                <a:effectLst/>
                <a:latin typeface="Times New Roman" panose="02020603050405020304" pitchFamily="18" charset="0"/>
              </a:rPr>
              <a:t>• SKU9- 141631121-2</a:t>
            </a:r>
            <a:endParaRPr lang="en-US" sz="2400" b="0" dirty="0">
              <a:effectLst/>
            </a:endParaRPr>
          </a:p>
          <a:p>
            <a:r>
              <a:rPr lang="en-US" sz="2000" b="0" i="0" u="none" strike="noStrike" dirty="0">
                <a:solidFill>
                  <a:srgbClr val="000000"/>
                </a:solidFill>
                <a:effectLst/>
                <a:latin typeface="Times New Roman" panose="02020603050405020304" pitchFamily="18" charset="0"/>
              </a:rPr>
              <a:t>• Taste- Spicy and piney </a:t>
            </a:r>
            <a:endParaRPr lang="en-IN" sz="1600" dirty="0"/>
          </a:p>
        </p:txBody>
      </p:sp>
      <p:sp>
        <p:nvSpPr>
          <p:cNvPr id="17" name="Title 1">
            <a:extLst>
              <a:ext uri="{FF2B5EF4-FFF2-40B4-BE49-F238E27FC236}">
                <a16:creationId xmlns:a16="http://schemas.microsoft.com/office/drawing/2014/main" id="{DC3FEBFB-9571-4DDF-854E-4C44815E66EC}"/>
              </a:ext>
            </a:extLst>
          </p:cNvPr>
          <p:cNvSpPr txBox="1">
            <a:spLocks/>
          </p:cNvSpPr>
          <p:nvPr/>
        </p:nvSpPr>
        <p:spPr>
          <a:xfrm>
            <a:off x="220133" y="5642217"/>
            <a:ext cx="1836646" cy="1015657"/>
          </a:xfrm>
          <a:prstGeom prst="rect">
            <a:avLst/>
          </a:prstGeom>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Autofit/>
          </a:bodyPr>
          <a:lstStyle>
            <a:lvl1pPr algn="l" defTabSz="514350" rtl="0" eaLnBrk="1" latinLnBrk="0" hangingPunct="1">
              <a:lnSpc>
                <a:spcPct val="90000"/>
              </a:lnSpc>
              <a:spcBef>
                <a:spcPct val="0"/>
              </a:spcBef>
              <a:buNone/>
              <a:defRPr sz="2025" kern="1200">
                <a:solidFill>
                  <a:schemeClr val="tx1"/>
                </a:solidFill>
                <a:latin typeface="+mj-lt"/>
                <a:ea typeface="+mj-ea"/>
                <a:cs typeface="+mj-cs"/>
              </a:defRPr>
            </a:lvl1pPr>
          </a:lstStyle>
          <a:p>
            <a:pPr algn="ctr" rtl="0">
              <a:spcBef>
                <a:spcPts val="0"/>
              </a:spcBef>
              <a:spcAft>
                <a:spcPts val="0"/>
              </a:spcAft>
            </a:pPr>
            <a:r>
              <a:rPr lang="en-US" sz="1100" b="0" i="0" u="none" strike="noStrike" dirty="0">
                <a:solidFill>
                  <a:schemeClr val="bg1"/>
                </a:solidFill>
                <a:effectLst/>
                <a:latin typeface="Times New Roman" panose="02020603050405020304" pitchFamily="18" charset="0"/>
              </a:rPr>
              <a:t>Must followed instructions during</a:t>
            </a:r>
            <a:br>
              <a:rPr lang="en-US" sz="1200" dirty="0">
                <a:solidFill>
                  <a:schemeClr val="bg1"/>
                </a:solidFill>
              </a:rPr>
            </a:br>
            <a:r>
              <a:rPr lang="en-US" sz="1600" b="1" dirty="0">
                <a:solidFill>
                  <a:schemeClr val="bg1"/>
                </a:solidFill>
                <a:latin typeface="Algerian" panose="04020705040A02060702" pitchFamily="82" charset="0"/>
                <a:ea typeface="Calibri" panose="020F0502020204030204" pitchFamily="34" charset="0"/>
                <a:cs typeface="Times New Roman" panose="02020603050405020304" pitchFamily="18" charset="0"/>
              </a:rPr>
              <a:t>pandemic situation </a:t>
            </a:r>
            <a:endParaRPr lang="en-IN" sz="2000" dirty="0">
              <a:solidFill>
                <a:schemeClr val="bg1"/>
              </a:solidFill>
            </a:endParaRPr>
          </a:p>
        </p:txBody>
      </p:sp>
      <p:sp>
        <p:nvSpPr>
          <p:cNvPr id="19" name="Content Placeholder 2">
            <a:extLst>
              <a:ext uri="{FF2B5EF4-FFF2-40B4-BE49-F238E27FC236}">
                <a16:creationId xmlns:a16="http://schemas.microsoft.com/office/drawing/2014/main" id="{96EF7702-3D1F-434E-9C7F-43AE070EA445}"/>
              </a:ext>
            </a:extLst>
          </p:cNvPr>
          <p:cNvSpPr txBox="1">
            <a:spLocks/>
          </p:cNvSpPr>
          <p:nvPr/>
        </p:nvSpPr>
        <p:spPr>
          <a:xfrm>
            <a:off x="220133" y="6771031"/>
            <a:ext cx="1836646" cy="2590801"/>
          </a:xfrm>
          <a:prstGeom prst="rect">
            <a:avLst/>
          </a:prstGeom>
        </p:spPr>
        <p:style>
          <a:lnRef idx="0">
            <a:schemeClr val="accent1"/>
          </a:lnRef>
          <a:fillRef idx="3">
            <a:schemeClr val="accent1"/>
          </a:fillRef>
          <a:effectRef idx="3">
            <a:schemeClr val="accent1"/>
          </a:effectRef>
          <a:fontRef idx="minor">
            <a:schemeClr val="lt1"/>
          </a:fontRef>
        </p:style>
        <p:txBody>
          <a:bodyPr vert="horz" lIns="91440" tIns="45720" rIns="91440" bIns="45720" rtlCol="0" anchor="b">
            <a:noAutofit/>
          </a:bodyPr>
          <a:lstStyle>
            <a:lvl1pPr marL="0" indent="0" algn="l" defTabSz="514350" rtl="0" eaLnBrk="1" latinLnBrk="0" hangingPunct="1">
              <a:lnSpc>
                <a:spcPct val="90000"/>
              </a:lnSpc>
              <a:spcBef>
                <a:spcPts val="563"/>
              </a:spcBef>
              <a:buFont typeface="Arial" panose="020B0604020202020204" pitchFamily="34" charset="0"/>
              <a:buNone/>
              <a:defRPr sz="1350" b="0" kern="1200">
                <a:solidFill>
                  <a:schemeClr val="tx1"/>
                </a:solidFill>
                <a:latin typeface="+mn-lt"/>
                <a:ea typeface="+mn-ea"/>
                <a:cs typeface="+mn-cs"/>
              </a:defRPr>
            </a:lvl1pPr>
            <a:lvl2pPr marL="257175" indent="0" algn="l" defTabSz="514350" rtl="0" eaLnBrk="1" latinLnBrk="0" hangingPunct="1">
              <a:lnSpc>
                <a:spcPct val="90000"/>
              </a:lnSpc>
              <a:spcBef>
                <a:spcPts val="281"/>
              </a:spcBef>
              <a:buFont typeface="Arial" panose="020B0604020202020204" pitchFamily="34" charset="0"/>
              <a:buNone/>
              <a:defRPr sz="1125" b="1" kern="1200">
                <a:solidFill>
                  <a:schemeClr val="tx1"/>
                </a:solidFill>
                <a:latin typeface="+mn-lt"/>
                <a:ea typeface="+mn-ea"/>
                <a:cs typeface="+mn-cs"/>
              </a:defRPr>
            </a:lvl2pPr>
            <a:lvl3pPr marL="514350" indent="0" algn="l" defTabSz="514350" rtl="0" eaLnBrk="1" latinLnBrk="0" hangingPunct="1">
              <a:lnSpc>
                <a:spcPct val="90000"/>
              </a:lnSpc>
              <a:spcBef>
                <a:spcPts val="281"/>
              </a:spcBef>
              <a:buFont typeface="Arial" panose="020B0604020202020204" pitchFamily="34" charset="0"/>
              <a:buNone/>
              <a:defRPr sz="1013" b="1" kern="1200">
                <a:solidFill>
                  <a:schemeClr val="tx1"/>
                </a:solidFill>
                <a:latin typeface="+mn-lt"/>
                <a:ea typeface="+mn-ea"/>
                <a:cs typeface="+mn-cs"/>
              </a:defRPr>
            </a:lvl3pPr>
            <a:lvl4pPr marL="7715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4pPr>
            <a:lvl5pPr marL="10287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5pPr>
            <a:lvl6pPr marL="128587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6pPr>
            <a:lvl7pPr marL="154305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7pPr>
            <a:lvl8pPr marL="18002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8pPr>
            <a:lvl9pPr marL="20574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9pPr>
          </a:lstStyle>
          <a:p>
            <a:pPr marL="285750" indent="-285750" rtl="0">
              <a:spcBef>
                <a:spcPts val="0"/>
              </a:spcBef>
              <a:spcAft>
                <a:spcPts val="0"/>
              </a:spcAft>
              <a:buFont typeface="Arial" panose="020B0604020202020204" pitchFamily="34" charset="0"/>
              <a:buChar char="•"/>
            </a:pPr>
            <a:r>
              <a:rPr lang="en-US" sz="1250" b="0" i="0" u="none" strike="noStrike" dirty="0">
                <a:solidFill>
                  <a:srgbClr val="000000"/>
                </a:solidFill>
                <a:effectLst/>
                <a:latin typeface="Times New Roman" panose="02020603050405020304" pitchFamily="18" charset="0"/>
              </a:rPr>
              <a:t>Hand sanitization</a:t>
            </a:r>
            <a:endParaRPr lang="en-US" sz="1250" b="0" dirty="0">
              <a:effectLst/>
            </a:endParaRPr>
          </a:p>
          <a:p>
            <a:pPr marL="285750" indent="-285750" rtl="0">
              <a:spcBef>
                <a:spcPts val="0"/>
              </a:spcBef>
              <a:spcAft>
                <a:spcPts val="0"/>
              </a:spcAft>
              <a:buFont typeface="Arial" panose="020B0604020202020204" pitchFamily="34" charset="0"/>
              <a:buChar char="•"/>
            </a:pPr>
            <a:r>
              <a:rPr lang="en-US" sz="1250" b="0" i="0" u="none" strike="noStrike" dirty="0">
                <a:solidFill>
                  <a:srgbClr val="000000"/>
                </a:solidFill>
                <a:effectLst/>
                <a:latin typeface="Times New Roman" panose="02020603050405020304" pitchFamily="18" charset="0"/>
              </a:rPr>
              <a:t>Cleaning and washing the body and clothes </a:t>
            </a:r>
            <a:endParaRPr lang="en-US" sz="1250" b="0" dirty="0">
              <a:effectLst/>
            </a:endParaRPr>
          </a:p>
          <a:p>
            <a:pPr marL="285750" indent="-285750" rtl="0">
              <a:spcBef>
                <a:spcPts val="0"/>
              </a:spcBef>
              <a:spcAft>
                <a:spcPts val="0"/>
              </a:spcAft>
              <a:buFont typeface="Arial" panose="020B0604020202020204" pitchFamily="34" charset="0"/>
              <a:buChar char="•"/>
            </a:pPr>
            <a:r>
              <a:rPr lang="en-US" sz="1250" b="0" i="0" u="none" strike="noStrike" dirty="0">
                <a:solidFill>
                  <a:srgbClr val="000000"/>
                </a:solidFill>
                <a:effectLst/>
                <a:latin typeface="Times New Roman" panose="02020603050405020304" pitchFamily="18" charset="0"/>
              </a:rPr>
              <a:t>Maintenance of the physical distance </a:t>
            </a:r>
            <a:endParaRPr lang="en-US" sz="1250" b="0" dirty="0">
              <a:effectLst/>
            </a:endParaRPr>
          </a:p>
          <a:p>
            <a:pPr marL="285750" indent="-285750" rtl="0">
              <a:spcBef>
                <a:spcPts val="0"/>
              </a:spcBef>
              <a:spcAft>
                <a:spcPts val="0"/>
              </a:spcAft>
              <a:buFont typeface="Arial" panose="020B0604020202020204" pitchFamily="34" charset="0"/>
              <a:buChar char="•"/>
            </a:pPr>
            <a:r>
              <a:rPr lang="en-US" sz="1250" b="0" i="0" u="none" strike="noStrike" dirty="0">
                <a:solidFill>
                  <a:srgbClr val="000000"/>
                </a:solidFill>
                <a:effectLst/>
                <a:latin typeface="Times New Roman" panose="02020603050405020304" pitchFamily="18" charset="0"/>
              </a:rPr>
              <a:t>Ventilation opportunity</a:t>
            </a:r>
            <a:endParaRPr lang="en-US" sz="1250" b="0" dirty="0">
              <a:effectLst/>
            </a:endParaRPr>
          </a:p>
          <a:p>
            <a:pPr marL="285750" indent="-285750" rtl="0">
              <a:spcBef>
                <a:spcPts val="0"/>
              </a:spcBef>
              <a:spcAft>
                <a:spcPts val="0"/>
              </a:spcAft>
              <a:buFont typeface="Arial" panose="020B0604020202020204" pitchFamily="34" charset="0"/>
              <a:buChar char="•"/>
            </a:pPr>
            <a:r>
              <a:rPr lang="en-US" sz="1250" b="0" i="0" u="none" strike="noStrike" dirty="0">
                <a:solidFill>
                  <a:srgbClr val="000000"/>
                </a:solidFill>
                <a:effectLst/>
                <a:latin typeface="Times New Roman" panose="02020603050405020304" pitchFamily="18" charset="0"/>
              </a:rPr>
              <a:t>Proper use of PPE kits by the employees and the hotel staffs</a:t>
            </a:r>
          </a:p>
          <a:p>
            <a:pPr marL="285750" indent="-285750" rtl="0">
              <a:spcBef>
                <a:spcPts val="0"/>
              </a:spcBef>
              <a:spcAft>
                <a:spcPts val="0"/>
              </a:spcAft>
              <a:buFont typeface="Arial" panose="020B0604020202020204" pitchFamily="34" charset="0"/>
              <a:buChar char="•"/>
            </a:pPr>
            <a:r>
              <a:rPr lang="en-US" sz="1250" b="0" i="0" u="none" strike="noStrike" dirty="0">
                <a:solidFill>
                  <a:srgbClr val="000000"/>
                </a:solidFill>
                <a:effectLst/>
                <a:latin typeface="Times New Roman" panose="02020603050405020304" pitchFamily="18" charset="0"/>
              </a:rPr>
              <a:t>Effective air conditioning systems</a:t>
            </a:r>
            <a:endParaRPr lang="en-IN" sz="1250" dirty="0">
              <a:latin typeface="Calibri" panose="020F0502020204030204" pitchFamily="34" charset="0"/>
              <a:ea typeface="Calibri" panose="020F0502020204030204" pitchFamily="34" charset="0"/>
              <a:cs typeface="Times New Roman" panose="02020603050405020304" pitchFamily="18" charset="0"/>
            </a:endParaRPr>
          </a:p>
        </p:txBody>
      </p:sp>
      <p:sp>
        <p:nvSpPr>
          <p:cNvPr id="20" name="Title 1">
            <a:extLst>
              <a:ext uri="{FF2B5EF4-FFF2-40B4-BE49-F238E27FC236}">
                <a16:creationId xmlns:a16="http://schemas.microsoft.com/office/drawing/2014/main" id="{3C521C34-8FFD-4354-991E-C869D01A2556}"/>
              </a:ext>
            </a:extLst>
          </p:cNvPr>
          <p:cNvSpPr txBox="1">
            <a:spLocks/>
          </p:cNvSpPr>
          <p:nvPr/>
        </p:nvSpPr>
        <p:spPr>
          <a:xfrm>
            <a:off x="2214867" y="5687457"/>
            <a:ext cx="1793253" cy="984596"/>
          </a:xfrm>
          <a:prstGeom prst="rect">
            <a:avLst/>
          </a:prstGeom>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rmAutofit/>
          </a:bodyPr>
          <a:lstStyle>
            <a:lvl1pPr algn="l" defTabSz="514350" rtl="0" eaLnBrk="1" latinLnBrk="0" hangingPunct="1">
              <a:lnSpc>
                <a:spcPct val="90000"/>
              </a:lnSpc>
              <a:spcBef>
                <a:spcPct val="0"/>
              </a:spcBef>
              <a:buNone/>
              <a:defRPr sz="2025" kern="1200">
                <a:solidFill>
                  <a:schemeClr val="tx1"/>
                </a:solidFill>
                <a:latin typeface="+mj-lt"/>
                <a:ea typeface="+mj-ea"/>
                <a:cs typeface="+mj-cs"/>
              </a:defRPr>
            </a:lvl1pPr>
          </a:lstStyle>
          <a:p>
            <a:pPr algn="ctr" rtl="0">
              <a:spcBef>
                <a:spcPts val="0"/>
              </a:spcBef>
              <a:spcAft>
                <a:spcPts val="0"/>
              </a:spcAft>
            </a:pPr>
            <a:r>
              <a:rPr lang="en-IN" sz="1200" b="0" i="0" u="none" strike="noStrike" dirty="0">
                <a:solidFill>
                  <a:schemeClr val="bg1"/>
                </a:solidFill>
                <a:effectLst/>
                <a:latin typeface="Times New Roman" panose="02020603050405020304" pitchFamily="18" charset="0"/>
              </a:rPr>
              <a:t>Delivery without contact </a:t>
            </a:r>
            <a:br>
              <a:rPr lang="en-IN" sz="1050" dirty="0">
                <a:solidFill>
                  <a:schemeClr val="bg1"/>
                </a:solidFill>
              </a:rPr>
            </a:br>
            <a:r>
              <a:rPr lang="en-US" sz="2000" b="1" dirty="0">
                <a:solidFill>
                  <a:schemeClr val="bg1"/>
                </a:solidFill>
                <a:latin typeface="Algerian" panose="04020705040A02060702" pitchFamily="82" charset="0"/>
                <a:ea typeface="Calibri" panose="020F0502020204030204" pitchFamily="34" charset="0"/>
                <a:cs typeface="Times New Roman" panose="02020603050405020304" pitchFamily="18" charset="0"/>
              </a:rPr>
              <a:t>delivery </a:t>
            </a:r>
            <a:endParaRPr lang="en-IN" sz="2400" dirty="0">
              <a:solidFill>
                <a:schemeClr val="bg1"/>
              </a:solidFill>
            </a:endParaRPr>
          </a:p>
        </p:txBody>
      </p:sp>
      <p:sp>
        <p:nvSpPr>
          <p:cNvPr id="21" name="Content Placeholder 2">
            <a:extLst>
              <a:ext uri="{FF2B5EF4-FFF2-40B4-BE49-F238E27FC236}">
                <a16:creationId xmlns:a16="http://schemas.microsoft.com/office/drawing/2014/main" id="{5C8386F9-15A2-4388-9591-36D9618EDF6E}"/>
              </a:ext>
            </a:extLst>
          </p:cNvPr>
          <p:cNvSpPr txBox="1">
            <a:spLocks/>
          </p:cNvSpPr>
          <p:nvPr/>
        </p:nvSpPr>
        <p:spPr>
          <a:xfrm>
            <a:off x="2188308" y="6826884"/>
            <a:ext cx="1957393" cy="2637570"/>
          </a:xfrm>
          <a:prstGeom prst="rect">
            <a:avLst/>
          </a:prstGeom>
        </p:spPr>
        <p:style>
          <a:lnRef idx="0">
            <a:schemeClr val="accent1"/>
          </a:lnRef>
          <a:fillRef idx="3">
            <a:schemeClr val="accent1"/>
          </a:fillRef>
          <a:effectRef idx="3">
            <a:schemeClr val="accent1"/>
          </a:effectRef>
          <a:fontRef idx="minor">
            <a:schemeClr val="lt1"/>
          </a:fontRef>
        </p:style>
        <p:txBody>
          <a:bodyPr vert="horz" lIns="91440" tIns="45720" rIns="91440" bIns="45720" rtlCol="0" anchor="b">
            <a:noAutofit/>
          </a:bodyPr>
          <a:lstStyle>
            <a:lvl1pPr marL="0" indent="0" algn="l" defTabSz="514350" rtl="0" eaLnBrk="1" latinLnBrk="0" hangingPunct="1">
              <a:lnSpc>
                <a:spcPct val="90000"/>
              </a:lnSpc>
              <a:spcBef>
                <a:spcPts val="563"/>
              </a:spcBef>
              <a:buFont typeface="Arial" panose="020B0604020202020204" pitchFamily="34" charset="0"/>
              <a:buNone/>
              <a:defRPr sz="1350" b="0" kern="1200">
                <a:solidFill>
                  <a:schemeClr val="tx1"/>
                </a:solidFill>
                <a:latin typeface="+mn-lt"/>
                <a:ea typeface="+mn-ea"/>
                <a:cs typeface="+mn-cs"/>
              </a:defRPr>
            </a:lvl1pPr>
            <a:lvl2pPr marL="257175" indent="0" algn="l" defTabSz="514350" rtl="0" eaLnBrk="1" latinLnBrk="0" hangingPunct="1">
              <a:lnSpc>
                <a:spcPct val="90000"/>
              </a:lnSpc>
              <a:spcBef>
                <a:spcPts val="281"/>
              </a:spcBef>
              <a:buFont typeface="Arial" panose="020B0604020202020204" pitchFamily="34" charset="0"/>
              <a:buNone/>
              <a:defRPr sz="1125" b="1" kern="1200">
                <a:solidFill>
                  <a:schemeClr val="tx1"/>
                </a:solidFill>
                <a:latin typeface="+mn-lt"/>
                <a:ea typeface="+mn-ea"/>
                <a:cs typeface="+mn-cs"/>
              </a:defRPr>
            </a:lvl2pPr>
            <a:lvl3pPr marL="514350" indent="0" algn="l" defTabSz="514350" rtl="0" eaLnBrk="1" latinLnBrk="0" hangingPunct="1">
              <a:lnSpc>
                <a:spcPct val="90000"/>
              </a:lnSpc>
              <a:spcBef>
                <a:spcPts val="281"/>
              </a:spcBef>
              <a:buFont typeface="Arial" panose="020B0604020202020204" pitchFamily="34" charset="0"/>
              <a:buNone/>
              <a:defRPr sz="1013" b="1" kern="1200">
                <a:solidFill>
                  <a:schemeClr val="tx1"/>
                </a:solidFill>
                <a:latin typeface="+mn-lt"/>
                <a:ea typeface="+mn-ea"/>
                <a:cs typeface="+mn-cs"/>
              </a:defRPr>
            </a:lvl3pPr>
            <a:lvl4pPr marL="7715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4pPr>
            <a:lvl5pPr marL="10287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5pPr>
            <a:lvl6pPr marL="128587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6pPr>
            <a:lvl7pPr marL="154305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7pPr>
            <a:lvl8pPr marL="18002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8pPr>
            <a:lvl9pPr marL="20574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9pPr>
          </a:lstStyle>
          <a:p>
            <a:pPr marL="171450" indent="-171450">
              <a:lnSpc>
                <a:spcPct val="150000"/>
              </a:lnSpc>
              <a:buFont typeface="Arial" panose="020B0604020202020204" pitchFamily="34" charset="0"/>
              <a:buChar char="•"/>
            </a:pPr>
            <a:r>
              <a:rPr lang="en-US" sz="850" dirty="0">
                <a:latin typeface="Times New Roman" panose="02020603050405020304" pitchFamily="18" charset="0"/>
                <a:ea typeface="Calibri" panose="020F0502020204030204" pitchFamily="34" charset="0"/>
                <a:cs typeface="Times New Roman" panose="02020603050405020304" pitchFamily="18" charset="0"/>
              </a:rPr>
              <a:t>Online payment options like google pay and others </a:t>
            </a:r>
          </a:p>
          <a:p>
            <a:pPr marL="171450" indent="-171450">
              <a:lnSpc>
                <a:spcPct val="150000"/>
              </a:lnSpc>
              <a:buFont typeface="Arial" panose="020B0604020202020204" pitchFamily="34" charset="0"/>
              <a:buChar char="•"/>
            </a:pPr>
            <a:r>
              <a:rPr lang="en-US" sz="850" dirty="0">
                <a:latin typeface="Times New Roman" panose="02020603050405020304" pitchFamily="18" charset="0"/>
                <a:ea typeface="Calibri" panose="020F0502020204030204" pitchFamily="34" charset="0"/>
                <a:cs typeface="Times New Roman" panose="02020603050405020304" pitchFamily="18" charset="0"/>
              </a:rPr>
              <a:t>Maintenance of 6ft. distance between the customer and the delivery person</a:t>
            </a:r>
          </a:p>
          <a:p>
            <a:pPr marL="171450" indent="-171450">
              <a:lnSpc>
                <a:spcPct val="150000"/>
              </a:lnSpc>
              <a:buFont typeface="Arial" panose="020B0604020202020204" pitchFamily="34" charset="0"/>
              <a:buChar char="•"/>
            </a:pPr>
            <a:r>
              <a:rPr lang="en-US" sz="850" dirty="0">
                <a:latin typeface="Times New Roman" panose="02020603050405020304" pitchFamily="18" charset="0"/>
                <a:ea typeface="Calibri" panose="020F0502020204030204" pitchFamily="34" charset="0"/>
                <a:cs typeface="Times New Roman" panose="02020603050405020304" pitchFamily="18" charset="0"/>
              </a:rPr>
              <a:t>Use of various mobile apps and the notification as well as communication of the present time </a:t>
            </a:r>
          </a:p>
          <a:p>
            <a:pPr marL="171450" indent="-171450">
              <a:lnSpc>
                <a:spcPct val="150000"/>
              </a:lnSpc>
              <a:buFont typeface="Arial" panose="020B0604020202020204" pitchFamily="34" charset="0"/>
              <a:buChar char="•"/>
            </a:pPr>
            <a:r>
              <a:rPr lang="en-US" sz="850" dirty="0">
                <a:latin typeface="Times New Roman" panose="02020603050405020304" pitchFamily="18" charset="0"/>
                <a:ea typeface="Calibri" panose="020F0502020204030204" pitchFamily="34" charset="0"/>
                <a:cs typeface="Times New Roman" panose="02020603050405020304" pitchFamily="18" charset="0"/>
              </a:rPr>
              <a:t>Application of exact location depicted by the customers of the food dishes</a:t>
            </a:r>
          </a:p>
          <a:p>
            <a:pPr marL="171450" indent="-171450">
              <a:lnSpc>
                <a:spcPct val="150000"/>
              </a:lnSpc>
              <a:buFont typeface="Arial" panose="020B0604020202020204" pitchFamily="34" charset="0"/>
              <a:buChar char="•"/>
            </a:pPr>
            <a:r>
              <a:rPr lang="en-US" sz="850" dirty="0">
                <a:latin typeface="Times New Roman" panose="02020603050405020304" pitchFamily="18" charset="0"/>
                <a:ea typeface="Calibri" panose="020F0502020204030204" pitchFamily="34" charset="0"/>
                <a:cs typeface="Times New Roman" panose="02020603050405020304" pitchFamily="18" charset="0"/>
              </a:rPr>
              <a:t>Payment method</a:t>
            </a:r>
          </a:p>
        </p:txBody>
      </p:sp>
      <p:sp>
        <p:nvSpPr>
          <p:cNvPr id="22" name="Title 1">
            <a:extLst>
              <a:ext uri="{FF2B5EF4-FFF2-40B4-BE49-F238E27FC236}">
                <a16:creationId xmlns:a16="http://schemas.microsoft.com/office/drawing/2014/main" id="{EBE7C999-4250-4DDF-901B-BE6666010F6C}"/>
              </a:ext>
            </a:extLst>
          </p:cNvPr>
          <p:cNvSpPr txBox="1">
            <a:spLocks/>
          </p:cNvSpPr>
          <p:nvPr/>
        </p:nvSpPr>
        <p:spPr>
          <a:xfrm>
            <a:off x="4310435" y="5726916"/>
            <a:ext cx="1951556" cy="1032586"/>
          </a:xfrm>
          <a:prstGeom prst="rect">
            <a:avLst/>
          </a:prstGeom>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rtlCol="0" anchor="ctr">
            <a:noAutofit/>
          </a:bodyPr>
          <a:lstStyle>
            <a:lvl1pPr algn="l" defTabSz="514350" rtl="0" eaLnBrk="1" latinLnBrk="0" hangingPunct="1">
              <a:lnSpc>
                <a:spcPct val="90000"/>
              </a:lnSpc>
              <a:spcBef>
                <a:spcPct val="0"/>
              </a:spcBef>
              <a:buNone/>
              <a:defRPr sz="2025" kern="1200">
                <a:solidFill>
                  <a:schemeClr val="tx1"/>
                </a:solidFill>
                <a:latin typeface="+mj-lt"/>
                <a:ea typeface="+mj-ea"/>
                <a:cs typeface="+mj-cs"/>
              </a:defRPr>
            </a:lvl1pPr>
          </a:lstStyle>
          <a:p>
            <a:pPr algn="ctr"/>
            <a:r>
              <a:rPr lang="en-US" sz="2000" b="1" dirty="0">
                <a:solidFill>
                  <a:schemeClr val="bg1"/>
                </a:solidFill>
                <a:latin typeface="Algerian" panose="04020705040A02060702" pitchFamily="82" charset="0"/>
                <a:ea typeface="Calibri" panose="020F0502020204030204" pitchFamily="34" charset="0"/>
              </a:rPr>
              <a:t>Payment  method</a:t>
            </a:r>
            <a:endParaRPr lang="en-IN" sz="1800" dirty="0">
              <a:solidFill>
                <a:schemeClr val="bg1"/>
              </a:solidFill>
            </a:endParaRPr>
          </a:p>
        </p:txBody>
      </p:sp>
      <p:sp>
        <p:nvSpPr>
          <p:cNvPr id="23" name="Content Placeholder 2">
            <a:extLst>
              <a:ext uri="{FF2B5EF4-FFF2-40B4-BE49-F238E27FC236}">
                <a16:creationId xmlns:a16="http://schemas.microsoft.com/office/drawing/2014/main" id="{C632BE9C-058B-4DF9-9D80-10B05F97C94F}"/>
              </a:ext>
            </a:extLst>
          </p:cNvPr>
          <p:cNvSpPr txBox="1">
            <a:spLocks/>
          </p:cNvSpPr>
          <p:nvPr/>
        </p:nvSpPr>
        <p:spPr>
          <a:xfrm>
            <a:off x="4310435" y="6913511"/>
            <a:ext cx="1998540" cy="2515019"/>
          </a:xfrm>
          <a:prstGeom prst="rect">
            <a:avLst/>
          </a:prstGeom>
        </p:spPr>
        <p:style>
          <a:lnRef idx="0">
            <a:schemeClr val="accent1"/>
          </a:lnRef>
          <a:fillRef idx="3">
            <a:schemeClr val="accent1"/>
          </a:fillRef>
          <a:effectRef idx="3">
            <a:schemeClr val="accent1"/>
          </a:effectRef>
          <a:fontRef idx="minor">
            <a:schemeClr val="lt1"/>
          </a:fontRef>
        </p:style>
        <p:txBody>
          <a:bodyPr vert="horz" lIns="91440" tIns="45720" rIns="91440" bIns="45720" rtlCol="0" anchor="b">
            <a:normAutofit/>
          </a:bodyPr>
          <a:lstStyle>
            <a:lvl1pPr marL="0" indent="0" algn="l" defTabSz="514350" rtl="0" eaLnBrk="1" latinLnBrk="0" hangingPunct="1">
              <a:lnSpc>
                <a:spcPct val="90000"/>
              </a:lnSpc>
              <a:spcBef>
                <a:spcPts val="563"/>
              </a:spcBef>
              <a:buFont typeface="Arial" panose="020B0604020202020204" pitchFamily="34" charset="0"/>
              <a:buNone/>
              <a:defRPr sz="1350" b="0" kern="1200">
                <a:solidFill>
                  <a:schemeClr val="tx1"/>
                </a:solidFill>
                <a:latin typeface="+mn-lt"/>
                <a:ea typeface="+mn-ea"/>
                <a:cs typeface="+mn-cs"/>
              </a:defRPr>
            </a:lvl1pPr>
            <a:lvl2pPr marL="257175" indent="0" algn="l" defTabSz="514350" rtl="0" eaLnBrk="1" latinLnBrk="0" hangingPunct="1">
              <a:lnSpc>
                <a:spcPct val="90000"/>
              </a:lnSpc>
              <a:spcBef>
                <a:spcPts val="281"/>
              </a:spcBef>
              <a:buFont typeface="Arial" panose="020B0604020202020204" pitchFamily="34" charset="0"/>
              <a:buNone/>
              <a:defRPr sz="1125" b="1" kern="1200">
                <a:solidFill>
                  <a:schemeClr val="tx1"/>
                </a:solidFill>
                <a:latin typeface="+mn-lt"/>
                <a:ea typeface="+mn-ea"/>
                <a:cs typeface="+mn-cs"/>
              </a:defRPr>
            </a:lvl2pPr>
            <a:lvl3pPr marL="514350" indent="0" algn="l" defTabSz="514350" rtl="0" eaLnBrk="1" latinLnBrk="0" hangingPunct="1">
              <a:lnSpc>
                <a:spcPct val="90000"/>
              </a:lnSpc>
              <a:spcBef>
                <a:spcPts val="281"/>
              </a:spcBef>
              <a:buFont typeface="Arial" panose="020B0604020202020204" pitchFamily="34" charset="0"/>
              <a:buNone/>
              <a:defRPr sz="1013" b="1" kern="1200">
                <a:solidFill>
                  <a:schemeClr val="tx1"/>
                </a:solidFill>
                <a:latin typeface="+mn-lt"/>
                <a:ea typeface="+mn-ea"/>
                <a:cs typeface="+mn-cs"/>
              </a:defRPr>
            </a:lvl3pPr>
            <a:lvl4pPr marL="7715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4pPr>
            <a:lvl5pPr marL="10287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5pPr>
            <a:lvl6pPr marL="128587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6pPr>
            <a:lvl7pPr marL="154305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7pPr>
            <a:lvl8pPr marL="1800225"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8pPr>
            <a:lvl9pPr marL="2057400" indent="0" algn="l" defTabSz="514350" rtl="0" eaLnBrk="1" latinLnBrk="0" hangingPunct="1">
              <a:lnSpc>
                <a:spcPct val="90000"/>
              </a:lnSpc>
              <a:spcBef>
                <a:spcPts val="281"/>
              </a:spcBef>
              <a:buFont typeface="Arial" panose="020B0604020202020204" pitchFamily="34" charset="0"/>
              <a:buNone/>
              <a:defRPr sz="900" b="1" kern="1200">
                <a:solidFill>
                  <a:schemeClr val="tx1"/>
                </a:solidFill>
                <a:latin typeface="+mn-lt"/>
                <a:ea typeface="+mn-ea"/>
                <a:cs typeface="+mn-cs"/>
              </a:defRPr>
            </a:lvl9pPr>
          </a:lstStyle>
          <a:p>
            <a:pPr algn="just" rtl="0">
              <a:spcBef>
                <a:spcPts val="0"/>
              </a:spcBef>
              <a:spcAft>
                <a:spcPts val="0"/>
              </a:spcAft>
            </a:pPr>
            <a:r>
              <a:rPr lang="en-US" sz="1400" b="0" i="0" u="none" strike="noStrike" dirty="0">
                <a:solidFill>
                  <a:srgbClr val="000000"/>
                </a:solidFill>
                <a:effectLst/>
                <a:latin typeface="Times New Roman" panose="02020603050405020304" pitchFamily="18" charset="0"/>
              </a:rPr>
              <a:t>Offline payment </a:t>
            </a:r>
            <a:endParaRPr lang="en-US" sz="1100" b="0" dirty="0">
              <a:effectLst/>
            </a:endParaRPr>
          </a:p>
          <a:p>
            <a:pPr algn="just" rtl="0">
              <a:spcBef>
                <a:spcPts val="0"/>
              </a:spcBef>
              <a:spcAft>
                <a:spcPts val="0"/>
              </a:spcAft>
            </a:pPr>
            <a:r>
              <a:rPr lang="en-US" sz="1400" b="0" i="0" u="none" strike="noStrike" dirty="0">
                <a:solidFill>
                  <a:srgbClr val="000000"/>
                </a:solidFill>
                <a:effectLst/>
                <a:latin typeface="Times New Roman" panose="02020603050405020304" pitchFamily="18" charset="0"/>
              </a:rPr>
              <a:t>• By cash or cheques </a:t>
            </a:r>
          </a:p>
          <a:p>
            <a:pPr algn="just" rtl="0">
              <a:spcBef>
                <a:spcPts val="0"/>
              </a:spcBef>
              <a:spcAft>
                <a:spcPts val="0"/>
              </a:spcAft>
            </a:pPr>
            <a:endParaRPr lang="en-US" sz="1400" dirty="0">
              <a:solidFill>
                <a:srgbClr val="000000"/>
              </a:solidFill>
              <a:latin typeface="Times New Roman" panose="02020603050405020304" pitchFamily="18" charset="0"/>
            </a:endParaRPr>
          </a:p>
          <a:p>
            <a:pPr algn="just" rtl="0">
              <a:spcBef>
                <a:spcPts val="0"/>
              </a:spcBef>
              <a:spcAft>
                <a:spcPts val="0"/>
              </a:spcAft>
            </a:pPr>
            <a:endParaRPr lang="en-US" sz="1400" b="0" dirty="0">
              <a:solidFill>
                <a:srgbClr val="000000"/>
              </a:solidFill>
              <a:effectLst/>
              <a:latin typeface="Times New Roman" panose="02020603050405020304" pitchFamily="18" charset="0"/>
            </a:endParaRPr>
          </a:p>
          <a:p>
            <a:pPr algn="just" rtl="0">
              <a:spcBef>
                <a:spcPts val="0"/>
              </a:spcBef>
              <a:spcAft>
                <a:spcPts val="0"/>
              </a:spcAft>
            </a:pPr>
            <a:endParaRPr lang="en-US" sz="1400" dirty="0">
              <a:solidFill>
                <a:srgbClr val="000000"/>
              </a:solidFill>
              <a:latin typeface="Times New Roman" panose="02020603050405020304" pitchFamily="18" charset="0"/>
            </a:endParaRPr>
          </a:p>
          <a:p>
            <a:pPr algn="just" rtl="0">
              <a:spcBef>
                <a:spcPts val="0"/>
              </a:spcBef>
              <a:spcAft>
                <a:spcPts val="0"/>
              </a:spcAft>
            </a:pPr>
            <a:endParaRPr lang="en-US" sz="1100" b="0" dirty="0">
              <a:effectLst/>
            </a:endParaRPr>
          </a:p>
          <a:p>
            <a:pPr algn="just" rtl="0">
              <a:spcBef>
                <a:spcPts val="0"/>
              </a:spcBef>
              <a:spcAft>
                <a:spcPts val="0"/>
              </a:spcAft>
            </a:pPr>
            <a:r>
              <a:rPr lang="en-US" sz="1400" b="0" i="0" u="none" strike="noStrike" dirty="0">
                <a:solidFill>
                  <a:srgbClr val="000000"/>
                </a:solidFill>
                <a:effectLst/>
                <a:latin typeface="Times New Roman" panose="02020603050405020304" pitchFamily="18" charset="0"/>
              </a:rPr>
              <a:t>Online payment</a:t>
            </a:r>
            <a:endParaRPr lang="en-US" sz="1100" b="0" dirty="0">
              <a:effectLst/>
            </a:endParaRPr>
          </a:p>
          <a:p>
            <a:pPr algn="just" rtl="0">
              <a:spcBef>
                <a:spcPts val="0"/>
              </a:spcBef>
              <a:spcAft>
                <a:spcPts val="0"/>
              </a:spcAft>
            </a:pPr>
            <a:r>
              <a:rPr lang="en-US" sz="1400" b="0" i="0" u="none" strike="noStrike" dirty="0">
                <a:solidFill>
                  <a:srgbClr val="000000"/>
                </a:solidFill>
                <a:effectLst/>
                <a:latin typeface="Times New Roman" panose="02020603050405020304" pitchFamily="18" charset="0"/>
              </a:rPr>
              <a:t>• Net banking, UPI and Debit/credit card</a:t>
            </a:r>
            <a:endParaRPr lang="en-US" sz="1100" b="0" dirty="0">
              <a:effectLst/>
            </a:endParaRPr>
          </a:p>
          <a:p>
            <a:br>
              <a:rPr lang="en-US" sz="1400" dirty="0"/>
            </a:br>
            <a:endParaRPr lang="en-IN"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25" name="TextBox 24"/>
          <p:cNvSpPr txBox="1"/>
          <p:nvPr/>
        </p:nvSpPr>
        <p:spPr>
          <a:xfrm>
            <a:off x="219511" y="9722339"/>
            <a:ext cx="6392334" cy="2123658"/>
          </a:xfrm>
          <a:prstGeom prst="rect">
            <a:avLst/>
          </a:prstGeom>
          <a:noFill/>
        </p:spPr>
        <p:txBody>
          <a:bodyPr wrap="square" rtlCol="0">
            <a:spAutoFit/>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Contact details </a:t>
            </a:r>
            <a:endParaRPr lang="en-US" sz="1200"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 Official Website: trinity.co.uk</a:t>
            </a:r>
            <a:endParaRPr lang="en-US" sz="1200"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 Phone:  01482 222600</a:t>
            </a:r>
            <a:endParaRPr lang="en-US" sz="1200"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 Email: info@trinity.co.uk</a:t>
            </a:r>
            <a:endParaRPr lang="en-US" sz="1200"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 Application of online food delivery apps such as UberEATS and Just eat</a:t>
            </a:r>
            <a:endParaRPr lang="en-US" sz="1200" b="0" dirty="0">
              <a:effectLst/>
            </a:endParaRPr>
          </a:p>
          <a:p>
            <a:br>
              <a:rPr lang="en-US" sz="1200" dirty="0"/>
            </a:br>
            <a:endParaRPr lang="en-IN" sz="1200" b="1" i="1" dirty="0">
              <a:solidFill>
                <a:srgbClr val="7030A0"/>
              </a:solidFill>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CCE0C03F-18C0-4653-1F4D-37982E7C7761}"/>
              </a:ext>
            </a:extLst>
          </p:cNvPr>
          <p:cNvPicPr>
            <a:picLocks noChangeAspect="1"/>
          </p:cNvPicPr>
          <p:nvPr/>
        </p:nvPicPr>
        <p:blipFill>
          <a:blip r:embed="rId3"/>
          <a:stretch>
            <a:fillRect/>
          </a:stretch>
        </p:blipFill>
        <p:spPr>
          <a:xfrm>
            <a:off x="2994956" y="1737157"/>
            <a:ext cx="3078480" cy="3835750"/>
          </a:xfrm>
          <a:prstGeom prst="rect">
            <a:avLst/>
          </a:prstGeom>
        </p:spPr>
      </p:pic>
    </p:spTree>
    <p:extLst>
      <p:ext uri="{BB962C8B-B14F-4D97-AF65-F5344CB8AC3E}">
        <p14:creationId xmlns:p14="http://schemas.microsoft.com/office/powerpoint/2010/main" val="322744254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323</TotalTime>
  <Words>1131</Words>
  <Application>Microsoft Macintosh PowerPoint</Application>
  <PresentationFormat>Widescreen</PresentationFormat>
  <Paragraphs>93</Paragraphs>
  <Slides>4</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vt:i4>
      </vt:variant>
    </vt:vector>
  </HeadingPairs>
  <TitlesOfParts>
    <vt:vector size="12" baseType="lpstr">
      <vt:lpstr>Algerian</vt:lpstr>
      <vt:lpstr>Arial</vt:lpstr>
      <vt:lpstr>Bahnschrift SemiBold SemiConden</vt:lpstr>
      <vt:lpstr>Bernard MT Condensed</vt:lpstr>
      <vt:lpstr>Calibri</vt:lpstr>
      <vt:lpstr>Gill Sans MT</vt:lpstr>
      <vt:lpstr>Times New Roman</vt:lpstr>
      <vt:lpstr>Parcel</vt:lpstr>
      <vt:lpstr>Name: arapu mihai cosmin    student id: 2118066 lectured: lola villard ;</vt:lpstr>
      <vt:lpstr>Food menu of Hotel Trinity </vt:lpstr>
      <vt:lpstr>Dishes we offer</vt:lpstr>
      <vt:lpstr>Dishes are of limited numbers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Aneta Maitra</dc:creator>
  <cp:lastModifiedBy>Mihai Arapu (2118066)</cp:lastModifiedBy>
  <cp:revision>145</cp:revision>
  <dcterms:created xsi:type="dcterms:W3CDTF">2022-02-22T17:34:24Z</dcterms:created>
  <dcterms:modified xsi:type="dcterms:W3CDTF">2022-06-18T06:48:25Z</dcterms:modified>
</cp:coreProperties>
</file>