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2D5AC5-7362-46EC-B823-AE435D6E124D}" type="datetimeFigureOut">
              <a:rPr lang="en-US" smtClean="0"/>
              <a:t>2/26/2023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1B421B-BF01-4AA8-8ED9-7A2C3C43707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There are potential changes in the businesses according to the requirement of customer demand of the situation and requirement of the business with innovation process changes and change management.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is one of the largest fast-food restaurant chains offering valuable taste in fried chicken. The organization has a revenue of 27.9 billion in 2020. The company is known for certain effective transformations in the past and it is more aligned with American cultural history.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The organization is considering an effective and efficient system of integration of </a:t>
            </a:r>
            <a:r>
              <a:rPr lang="en-US" dirty="0" err="1"/>
              <a:t>touchless</a:t>
            </a:r>
            <a:r>
              <a:rPr lang="en-US" dirty="0"/>
              <a:t> Technology that helps to manage the infection and ensure a high degree of customer satisfaction.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is difficult for the business to grow and develop as a result of growing inflation. The cost of chicken is becoming higher and higher. The emergence of the pandemic makes it difficult to manage the workforce as the workers are not satisfied with the unsafe work practices. It is important to manage the organization with a proper outcome.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culture is a major factor that ensures proper management of resources. The culture of the organization indicates proper management of resources. The business environment has a significant culture and it is important to manage the organization in a proper way. The culture of the organization could be achieved in a proper way.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is important to manage the extremely devastating situation over a period of time. The leaders are capable of executing the change within the organization. Leaders are the driving factor for the current change within the organizational change over the period of time.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has encouraged a better and more effective outcome within the context of the workplace. It is important to manage the organization in a potential and effective outcome within the context of the workplace. Digitalization has encouraged a better and more effective outcome.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Speaker notes: it is difficult for the organization to maintain efficiency with the potential strength that has been explored in the area of strength. The weaknesses in the company may be overcome by proper and significant analysis and overcoming the challenges of the attitude of the consumer. </a:t>
            </a:r>
          </a:p>
          <a:p>
            <a:endParaRPr lang="en-US" dirty="0"/>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has been identified that the organization has a lot of opportunities for improving its businesses with the integration of Technology and the introduction of valuable products. The major competition is noted in the area of major joint ventures and the changing circumstances of economics further influence the organizational capability.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changing political situations have a significant and negative impact on the business and political propaganda and discussion caused a negative outcome in the business. The economic condition of the KFC market has been largely influenced as a result of the recession and there is a shortage of skilled workers.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 cultural belief had a negative impact on the brand activity making it difficult to manage the resources and overcome the problem of the business. It is considered to be a negative factor but the growth of Technology is considered to be a positive factor as it supports manufacturing and retail activity. Marketing activity has also improved.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 the organization is an eco-friendly environment. It is important for the organization to avoid plastic packaging. There is a significant requirement to manage small-scale congestion. The legal factor influence the organization negatively</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KFC is a value brand considering the need for integrating the potential technology that could protect customers and the employee enhancing satisfaction at both levels. It will ensure a positive outcome generating customer loyalty and employee retention.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the change model used by KFC has provided the employee and the other stakeholders sufficient clarity on new technology and its effective use in the work environment. It is important to manage the resources in a better way.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Speaker notes: it can be said that change has provided the opportunity to manage the change. The problem of the organization has been resolved by proper change management, eliminating the complex issue of employee resistance and executing the change management for the integration of Technology in a highly relevant way. </a:t>
            </a:r>
          </a:p>
          <a:p>
            <a:endParaRPr lang="en-US" dirty="0"/>
          </a:p>
        </p:txBody>
      </p:sp>
      <p:sp>
        <p:nvSpPr>
          <p:cNvPr id="4" name="Slide Number Placeholder 3"/>
          <p:cNvSpPr>
            <a:spLocks noGrp="1"/>
          </p:cNvSpPr>
          <p:nvPr>
            <p:ph type="sldNum" sz="quarter" idx="10"/>
          </p:nvPr>
        </p:nvSpPr>
        <p:spPr/>
        <p:txBody>
          <a:bodyPr/>
          <a:lstStyle/>
          <a:p>
            <a:fld id="{4B1B421B-BF01-4AA8-8ED9-7A2C3C43707A}"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4A500A8A-9018-4C4A-838F-FC9A2CCFFD00}" type="datetimeFigureOut">
              <a:rPr lang="en-US" smtClean="0"/>
              <a:t>2/26/2023</a:t>
            </a:fld>
            <a:endParaRPr lang="en-US"/>
          </a:p>
        </p:txBody>
      </p:sp>
      <p:sp>
        <p:nvSpPr>
          <p:cNvPr id="16" name="Slide Number Placeholder 15"/>
          <p:cNvSpPr>
            <a:spLocks noGrp="1"/>
          </p:cNvSpPr>
          <p:nvPr>
            <p:ph type="sldNum" sz="quarter" idx="11"/>
          </p:nvPr>
        </p:nvSpPr>
        <p:spPr/>
        <p:txBody>
          <a:bodyPr/>
          <a:lstStyle/>
          <a:p>
            <a:fld id="{EC701648-E732-4F1D-8BAE-E632903C68C2}"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4A500A8A-9018-4C4A-838F-FC9A2CCFFD00}" type="datetimeFigureOut">
              <a:rPr lang="en-US" smtClean="0"/>
              <a:t>2/26/2023</a:t>
            </a:fld>
            <a:endParaRPr lang="en-US"/>
          </a:p>
        </p:txBody>
      </p:sp>
      <p:sp>
        <p:nvSpPr>
          <p:cNvPr id="15" name="Slide Number Placeholder 14"/>
          <p:cNvSpPr>
            <a:spLocks noGrp="1"/>
          </p:cNvSpPr>
          <p:nvPr>
            <p:ph type="sldNum" sz="quarter" idx="15"/>
          </p:nvPr>
        </p:nvSpPr>
        <p:spPr/>
        <p:txBody>
          <a:bodyPr/>
          <a:lstStyle>
            <a:lvl1pPr algn="ctr">
              <a:defRPr/>
            </a:lvl1pPr>
          </a:lstStyle>
          <a:p>
            <a:fld id="{EC701648-E732-4F1D-8BAE-E632903C68C2}" type="slidenum">
              <a:rPr lang="en-US" smtClean="0"/>
              <a:t>‹#›</a:t>
            </a:fld>
            <a:endParaRPr lang="en-US"/>
          </a:p>
        </p:txBody>
      </p:sp>
      <p:sp>
        <p:nvSpPr>
          <p:cNvPr id="16" name="Footer Placeholder 15"/>
          <p:cNvSpPr>
            <a:spLocks noGrp="1"/>
          </p:cNvSpPr>
          <p:nvPr>
            <p:ph type="ftr" sz="quarter" idx="16"/>
          </p:nvPr>
        </p:nvSpPr>
        <p:spPr/>
        <p:txBody>
          <a:bodyPr/>
          <a:lstStyle/>
          <a:p>
            <a:endParaRPr lang="en-US"/>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A500A8A-9018-4C4A-838F-FC9A2CCFFD00}"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01648-E732-4F1D-8BAE-E632903C68C2}" type="slidenum">
              <a:rPr lang="en-US" smtClean="0"/>
              <a:t>‹#›</a:t>
            </a:fld>
            <a:endParaRPr lang="en-US"/>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A500A8A-9018-4C4A-838F-FC9A2CCFFD00}"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01648-E732-4F1D-8BAE-E632903C68C2}"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EC701648-E732-4F1D-8BAE-E632903C68C2}" type="slidenum">
              <a:rPr lang="en-US" smtClean="0"/>
              <a:t>‹#›</a:t>
            </a:fld>
            <a:endParaRPr lang="en-US"/>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4A500A8A-9018-4C4A-838F-FC9A2CCFFD00}" type="datetimeFigureOut">
              <a:rPr lang="en-US" smtClean="0"/>
              <a:t>2/26/2023</a:t>
            </a:fld>
            <a:endParaRPr lang="en-US"/>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A500A8A-9018-4C4A-838F-FC9A2CCFFD00}" type="datetimeFigureOut">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701648-E732-4F1D-8BAE-E632903C68C2}"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500A8A-9018-4C4A-838F-FC9A2CCFFD00}" type="datetimeFigureOut">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701648-E732-4F1D-8BAE-E632903C68C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4A500A8A-9018-4C4A-838F-FC9A2CCFFD00}" type="datetimeFigureOut">
              <a:rPr lang="en-US" smtClean="0"/>
              <a:t>2/26/2023</a:t>
            </a:fld>
            <a:endParaRPr lang="en-US"/>
          </a:p>
        </p:txBody>
      </p:sp>
      <p:sp>
        <p:nvSpPr>
          <p:cNvPr id="9" name="Slide Number Placeholder 8"/>
          <p:cNvSpPr>
            <a:spLocks noGrp="1"/>
          </p:cNvSpPr>
          <p:nvPr>
            <p:ph type="sldNum" sz="quarter" idx="15"/>
          </p:nvPr>
        </p:nvSpPr>
        <p:spPr/>
        <p:txBody>
          <a:bodyPr/>
          <a:lstStyle/>
          <a:p>
            <a:fld id="{EC701648-E732-4F1D-8BAE-E632903C68C2}" type="slidenum">
              <a:rPr lang="en-US" smtClean="0"/>
              <a:t>‹#›</a:t>
            </a:fld>
            <a:endParaRPr lang="en-US"/>
          </a:p>
        </p:txBody>
      </p:sp>
      <p:sp>
        <p:nvSpPr>
          <p:cNvPr id="10" name="Footer Placeholder 9"/>
          <p:cNvSpPr>
            <a:spLocks noGrp="1"/>
          </p:cNvSpPr>
          <p:nvPr>
            <p:ph type="ftr" sz="quarter" idx="16"/>
          </p:nvPr>
        </p:nvSpPr>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4A500A8A-9018-4C4A-838F-FC9A2CCFFD00}" type="datetimeFigureOut">
              <a:rPr lang="en-US" smtClean="0"/>
              <a:t>2/26/2023</a:t>
            </a:fld>
            <a:endParaRPr lang="en-US"/>
          </a:p>
        </p:txBody>
      </p:sp>
      <p:sp>
        <p:nvSpPr>
          <p:cNvPr id="9" name="Slide Number Placeholder 8"/>
          <p:cNvSpPr>
            <a:spLocks noGrp="1"/>
          </p:cNvSpPr>
          <p:nvPr>
            <p:ph type="sldNum" sz="quarter" idx="11"/>
          </p:nvPr>
        </p:nvSpPr>
        <p:spPr/>
        <p:txBody>
          <a:bodyPr/>
          <a:lstStyle/>
          <a:p>
            <a:fld id="{EC701648-E732-4F1D-8BAE-E632903C68C2}"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A500A8A-9018-4C4A-838F-FC9A2CCFFD00}"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01648-E732-4F1D-8BAE-E632903C68C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A500A8A-9018-4C4A-838F-FC9A2CCFFD00}"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01648-E732-4F1D-8BAE-E632903C68C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4A500A8A-9018-4C4A-838F-FC9A2CCFFD00}" type="datetimeFigureOut">
              <a:rPr lang="en-US" smtClean="0"/>
              <a:t>2/26/2023</a:t>
            </a:fld>
            <a:endParaRPr lang="en-US"/>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US"/>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EC701648-E732-4F1D-8BAE-E632903C68C2}" type="slidenum">
              <a:rPr lang="en-US" smtClean="0"/>
              <a:t>‹#›</a:t>
            </a:fld>
            <a:endParaRPr lang="en-US"/>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www.amrsjournals.com/index.php/jamrems/article/download/248/300" TargetMode="External"/><Relationship Id="rId3" Type="http://schemas.openxmlformats.org/officeDocument/2006/relationships/hyperlink" Target="https://ejournal.unsrat.ac.id/v3/index.php/emba/article/view/39961/36227" TargetMode="External"/><Relationship Id="rId7" Type="http://schemas.openxmlformats.org/officeDocument/2006/relationships/hyperlink" Target="https://www.researchgate.net/profile/Muhammad-Iqbal-248/publication/355471762_From_Luxury_to_Necessity_Progress_of_Touchless_Interaction_Technology/links/622fb4b9c2d665734f10e74e/From-Luxury-to-Necessity-Progress-of-Touchless-Interaction-Technology.pdf" TargetMode="External"/><Relationship Id="rId2" Type="http://schemas.openxmlformats.org/officeDocument/2006/relationships/hyperlink" Target="http://biarjournal.com/index.php/biohs/article/download/674/650" TargetMode="External"/><Relationship Id="rId1" Type="http://schemas.openxmlformats.org/officeDocument/2006/relationships/slideLayout" Target="../slideLayouts/slideLayout2.xml"/><Relationship Id="rId6" Type="http://schemas.openxmlformats.org/officeDocument/2006/relationships/hyperlink" Target="https://iiespace.iie.ac.za/bitstream/handle/11622/773/Nikiwe%20Luthuli%20Final%20Research%20Report.pdf?sequence=1&amp;isAllowed=y" TargetMode="External"/><Relationship Id="rId11" Type="http://schemas.openxmlformats.org/officeDocument/2006/relationships/hyperlink" Target="https://iopscience.iop.org/article/10.1088/1742-6596/1860/1/012018/meta" TargetMode="External"/><Relationship Id="rId5" Type="http://schemas.openxmlformats.org/officeDocument/2006/relationships/hyperlink" Target="https://www.ejournal.aibpmjournals.com/index.php/IJABIM/article/download/860/819" TargetMode="External"/><Relationship Id="rId10" Type="http://schemas.openxmlformats.org/officeDocument/2006/relationships/hyperlink" Target="https://books.google.com/books?hl=en&amp;lr=&amp;id=Aw9hEAAAQBAJ&amp;oi=fnd&amp;pg=PT5&amp;dq=KFC+and+touchless+technologies&amp;ots=V_RcxNkU51&amp;sig=i_TQrlNxhV06qMnw3Voc-4emyVw" TargetMode="External"/><Relationship Id="rId4" Type="http://schemas.openxmlformats.org/officeDocument/2006/relationships/hyperlink" Target="https://www.e3s-conferences.org/articles/e3sconf/pdf/2020/78/e3sconf_iseese2020_02005.pdf" TargetMode="External"/><Relationship Id="rId9" Type="http://schemas.openxmlformats.org/officeDocument/2006/relationships/hyperlink" Target="https://www.sciencedirect.com/science/article/pii/S0160791X210027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7200" y="4509120"/>
            <a:ext cx="8305800" cy="1224136"/>
          </a:xfrm>
        </p:spPr>
        <p:txBody>
          <a:bodyPr/>
          <a:lstStyle/>
          <a:p>
            <a:r>
              <a:rPr lang="en-US" dirty="0"/>
              <a:t>Change and Stability management</a:t>
            </a:r>
          </a:p>
          <a:p>
            <a:r>
              <a:rPr lang="en-US" dirty="0"/>
              <a:t>Student Name: GURLEEN KAUR</a:t>
            </a:r>
          </a:p>
          <a:p>
            <a:r>
              <a:rPr lang="en-US" dirty="0"/>
              <a:t>Student ID: 2216066</a:t>
            </a:r>
          </a:p>
        </p:txBody>
      </p:sp>
      <p:sp>
        <p:nvSpPr>
          <p:cNvPr id="2" name="Title 1"/>
          <p:cNvSpPr>
            <a:spLocks noGrp="1"/>
          </p:cNvSpPr>
          <p:nvPr>
            <p:ph type="ctrTitle"/>
          </p:nvPr>
        </p:nvSpPr>
        <p:spPr>
          <a:xfrm>
            <a:off x="457200" y="2357392"/>
            <a:ext cx="8305800" cy="1981200"/>
          </a:xfrm>
        </p:spPr>
        <p:txBody>
          <a:bodyPr/>
          <a:lstStyle/>
          <a:p>
            <a:r>
              <a:rPr dirty="0"/>
              <a:t>KFC Radical Change</a:t>
            </a:r>
            <a:endParaRPr lang="en-US" dirty="0"/>
          </a:p>
        </p:txBody>
      </p:sp>
      <p:pic>
        <p:nvPicPr>
          <p:cNvPr id="1026" name="Picture 2" descr="KFC Logo and symbol, meaning, history, PNG, bra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584" y="224614"/>
            <a:ext cx="5616624" cy="315935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3826768" cy="4572000"/>
          </a:xfrm>
        </p:spPr>
        <p:txBody>
          <a:bodyPr>
            <a:noAutofit/>
          </a:bodyPr>
          <a:lstStyle/>
          <a:p>
            <a:pPr algn="just"/>
            <a:r>
              <a:rPr lang="en-US" sz="1800" dirty="0">
                <a:latin typeface="Times New Roman" panose="02020603050405020304" pitchFamily="18" charset="0"/>
                <a:cs typeface="Times New Roman" panose="02020603050405020304" pitchFamily="18" charset="0"/>
              </a:rPr>
              <a:t>Change is largely associated with radical changes where the focus is laid on the significant transformation of the organization in a highly relevant way.</a:t>
            </a:r>
          </a:p>
          <a:p>
            <a:pPr algn="just"/>
            <a:r>
              <a:rPr lang="en-US" sz="1800" dirty="0">
                <a:latin typeface="Times New Roman" panose="02020603050405020304" pitchFamily="18" charset="0"/>
                <a:cs typeface="Times New Roman" panose="02020603050405020304" pitchFamily="18" charset="0"/>
              </a:rPr>
              <a:t>Such radical changes help the organization cope with the situation and achieve a competitive advantage (</a:t>
            </a:r>
            <a:r>
              <a:rPr lang="en-US" sz="1800" dirty="0" err="1">
                <a:latin typeface="Times New Roman" panose="02020603050405020304" pitchFamily="18" charset="0"/>
                <a:cs typeface="Times New Roman" panose="02020603050405020304" pitchFamily="18" charset="0"/>
              </a:rPr>
              <a:t>Hasibuan</a:t>
            </a:r>
            <a:r>
              <a:rPr lang="en-US" sz="1800" dirty="0">
                <a:latin typeface="Times New Roman" panose="02020603050405020304" pitchFamily="18" charset="0"/>
                <a:cs typeface="Times New Roman" panose="02020603050405020304" pitchFamily="18" charset="0"/>
              </a:rPr>
              <a:t>, 2022). </a:t>
            </a:r>
          </a:p>
          <a:p>
            <a:pPr algn="just"/>
            <a:r>
              <a:rPr lang="en-US" sz="1800" dirty="0">
                <a:latin typeface="Times New Roman" panose="02020603050405020304" pitchFamily="18" charset="0"/>
                <a:cs typeface="Times New Roman" panose="02020603050405020304" pitchFamily="18" charset="0"/>
              </a:rPr>
              <a:t>It also supported the organization in surviving the blow of time such as </a:t>
            </a:r>
            <a:r>
              <a:rPr lang="en-US" sz="1800" dirty="0" err="1">
                <a:latin typeface="Times New Roman" panose="02020603050405020304" pitchFamily="18" charset="0"/>
                <a:cs typeface="Times New Roman" panose="02020603050405020304" pitchFamily="18" charset="0"/>
              </a:rPr>
              <a:t>Covid</a:t>
            </a:r>
            <a:r>
              <a:rPr lang="en-US" sz="1800" dirty="0">
                <a:latin typeface="Times New Roman" panose="02020603050405020304" pitchFamily="18" charset="0"/>
                <a:cs typeface="Times New Roman" panose="02020603050405020304" pitchFamily="18" charset="0"/>
              </a:rPr>
              <a:t> 19 and the Ukraine War.</a:t>
            </a:r>
          </a:p>
        </p:txBody>
      </p:sp>
      <p:sp>
        <p:nvSpPr>
          <p:cNvPr id="3" name="Title 2"/>
          <p:cNvSpPr>
            <a:spLocks noGrp="1"/>
          </p:cNvSpPr>
          <p:nvPr>
            <p:ph type="title"/>
          </p:nvPr>
        </p:nvSpPr>
        <p:spPr/>
        <p:txBody>
          <a:bodyPr/>
          <a:lstStyle/>
          <a:p>
            <a:pPr algn="ctr"/>
            <a:r>
              <a:t>What is Change</a:t>
            </a:r>
            <a:endParaRPr lang="en-US" dirty="0"/>
          </a:p>
        </p:txBody>
      </p:sp>
      <p:pic>
        <p:nvPicPr>
          <p:cNvPr id="16386" name="Picture 2" descr="Image result for KFC"/>
          <p:cNvPicPr>
            <a:picLocks noChangeAspect="1" noChangeArrowheads="1"/>
          </p:cNvPicPr>
          <p:nvPr/>
        </p:nvPicPr>
        <p:blipFill>
          <a:blip r:embed="rId3"/>
          <a:srcRect/>
          <a:stretch>
            <a:fillRect/>
          </a:stretch>
        </p:blipFill>
        <p:spPr bwMode="auto">
          <a:xfrm>
            <a:off x="4500562" y="2071678"/>
            <a:ext cx="4391037" cy="2828390"/>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3538736" cy="4572000"/>
          </a:xfrm>
        </p:spPr>
        <p:txBody>
          <a:bodyPr>
            <a:normAutofit/>
          </a:bodyPr>
          <a:lstStyle/>
          <a:p>
            <a:pPr algn="just"/>
            <a:r>
              <a:rPr lang="en-US" sz="2000" dirty="0">
                <a:latin typeface="Times New Roman" panose="02020603050405020304" pitchFamily="18" charset="0"/>
                <a:cs typeface="Times New Roman" panose="02020603050405020304" pitchFamily="18" charset="0"/>
              </a:rPr>
              <a:t>KFC is a multinational organization that consistently focuses on innovation with its significant transformation. </a:t>
            </a:r>
          </a:p>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The organization is regarded as the second largest company after McDonald with 22621 retail stores in more than 150 countries as of 2019 (</a:t>
            </a:r>
            <a:r>
              <a:rPr lang="en-US" sz="2000" dirty="0" err="1">
                <a:latin typeface="Times New Roman" panose="02020603050405020304" pitchFamily="18" charset="0"/>
                <a:cs typeface="Times New Roman" panose="02020603050405020304" pitchFamily="18" charset="0"/>
              </a:rPr>
              <a:t>Loei</a:t>
            </a:r>
            <a:r>
              <a:rPr lang="en-US" sz="2000" dirty="0">
                <a:latin typeface="Times New Roman" panose="02020603050405020304" pitchFamily="18" charset="0"/>
                <a:cs typeface="Times New Roman" panose="02020603050405020304" pitchFamily="18" charset="0"/>
              </a:rPr>
              <a:t>, 2022). </a:t>
            </a:r>
          </a:p>
          <a:p>
            <a:pPr algn="just"/>
            <a:endParaRPr lang="en-US"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KFC background</a:t>
            </a:r>
            <a:endParaRPr lang="en-US" dirty="0"/>
          </a:p>
        </p:txBody>
      </p:sp>
      <p:sp>
        <p:nvSpPr>
          <p:cNvPr id="31746" name="AutoShape 2" descr="Image result for KF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Image result for KF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50" name="AutoShape 6" descr="Image result for KF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52" name="AutoShape 8" descr="Image result for KF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54" name="Picture 10" descr="KFC now lets customers collect their chicken from contactless lockers ..."/>
          <p:cNvPicPr>
            <a:picLocks noChangeAspect="1" noChangeArrowheads="1"/>
          </p:cNvPicPr>
          <p:nvPr/>
        </p:nvPicPr>
        <p:blipFill>
          <a:blip r:embed="rId3" cstate="print"/>
          <a:srcRect/>
          <a:stretch>
            <a:fillRect/>
          </a:stretch>
        </p:blipFill>
        <p:spPr bwMode="auto">
          <a:xfrm>
            <a:off x="4211960" y="1916832"/>
            <a:ext cx="4608512" cy="3456384"/>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7653" y="1556792"/>
            <a:ext cx="3332259" cy="4572000"/>
          </a:xfrm>
        </p:spPr>
        <p:txBody>
          <a:bodyPr>
            <a:normAutofit/>
          </a:bodyPr>
          <a:lstStyle/>
          <a:p>
            <a:pPr algn="just"/>
            <a:r>
              <a:rPr lang="en-US" sz="1800" dirty="0">
                <a:latin typeface="Times New Roman" panose="02020603050405020304" pitchFamily="18" charset="0"/>
                <a:cs typeface="Times New Roman" panose="02020603050405020304" pitchFamily="18" charset="0"/>
              </a:rPr>
              <a:t>The organization has undergone a major transformation after the pandemic. </a:t>
            </a:r>
          </a:p>
          <a:p>
            <a:pPr algn="just"/>
            <a:endParaRPr lang="en-US" sz="1800"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A significant transformation has been noted in the area of digital disruption and the inclusion of touchless Technology that become an important part of the organization (Chen, 2020). </a:t>
            </a:r>
          </a:p>
          <a:p>
            <a:pPr algn="just"/>
            <a:endParaRPr lang="en-US"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Change has been experience</a:t>
            </a:r>
            <a:endParaRPr lang="en-US" dirty="0"/>
          </a:p>
        </p:txBody>
      </p:sp>
      <p:pic>
        <p:nvPicPr>
          <p:cNvPr id="30722" name="Picture 2" descr="KFC launches video game console that allows fast-food fans to keep ..."/>
          <p:cNvPicPr>
            <a:picLocks noChangeAspect="1" noChangeArrowheads="1"/>
          </p:cNvPicPr>
          <p:nvPr/>
        </p:nvPicPr>
        <p:blipFill>
          <a:blip r:embed="rId3" cstate="print"/>
          <a:srcRect/>
          <a:stretch>
            <a:fillRect/>
          </a:stretch>
        </p:blipFill>
        <p:spPr bwMode="auto">
          <a:xfrm>
            <a:off x="4018931" y="1772816"/>
            <a:ext cx="4660076" cy="3312368"/>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322712" cy="4572000"/>
          </a:xfrm>
        </p:spPr>
        <p:txBody>
          <a:bodyPr>
            <a:normAutofit/>
          </a:bodyPr>
          <a:lstStyle/>
          <a:p>
            <a:pPr lvl="0" algn="just"/>
            <a:r>
              <a:rPr lang="en-US" sz="1800" dirty="0">
                <a:latin typeface="Times New Roman" panose="02020603050405020304" pitchFamily="18" charset="0"/>
                <a:cs typeface="Times New Roman" panose="02020603050405020304" pitchFamily="18" charset="0"/>
              </a:rPr>
              <a:t>Inflation is a major change where the fast food chain is not capable of managing the prices of the product (</a:t>
            </a:r>
            <a:r>
              <a:rPr lang="en-US" sz="1800" dirty="0" err="1">
                <a:latin typeface="Times New Roman" panose="02020603050405020304" pitchFamily="18" charset="0"/>
                <a:cs typeface="Times New Roman" panose="02020603050405020304" pitchFamily="18" charset="0"/>
              </a:rPr>
              <a:t>Husna</a:t>
            </a:r>
            <a:r>
              <a:rPr lang="en-US" sz="1800" dirty="0">
                <a:latin typeface="Times New Roman" panose="02020603050405020304" pitchFamily="18" charset="0"/>
                <a:cs typeface="Times New Roman" panose="02020603050405020304" pitchFamily="18" charset="0"/>
              </a:rPr>
              <a:t> et al., 2020).</a:t>
            </a:r>
          </a:p>
          <a:p>
            <a:pPr lvl="0" algn="just"/>
            <a:r>
              <a:rPr lang="en-US" sz="1800" dirty="0">
                <a:latin typeface="Times New Roman" panose="02020603050405020304" pitchFamily="18" charset="0"/>
                <a:cs typeface="Times New Roman" panose="02020603050405020304" pitchFamily="18" charset="0"/>
              </a:rPr>
              <a:t>It is difficult to maintain customer satisfaction under the current circumstances. </a:t>
            </a:r>
          </a:p>
          <a:p>
            <a:pPr lvl="0" algn="just"/>
            <a:r>
              <a:rPr lang="en-US" sz="1800" dirty="0">
                <a:latin typeface="Times New Roman" panose="02020603050405020304" pitchFamily="18" charset="0"/>
                <a:cs typeface="Times New Roman" panose="02020603050405020304" pitchFamily="18" charset="0"/>
              </a:rPr>
              <a:t>There is a significant impact of the pandemic and subsequent inflation as a result of the Ukrainian war.</a:t>
            </a:r>
          </a:p>
          <a:p>
            <a:pPr algn="just"/>
            <a:endParaRPr lang="en-US"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Autofit/>
          </a:bodyPr>
          <a:lstStyle/>
          <a:p>
            <a:pPr algn="ctr"/>
            <a:r>
              <a:rPr sz="5000" b="1"/>
              <a:t>Key factors</a:t>
            </a:r>
            <a:endParaRPr sz="5000" b="1">
              <a:solidFill>
                <a:schemeClr val="tx1"/>
              </a:solidFill>
              <a:latin typeface="+mn-lt"/>
              <a:ea typeface="+mn-ea"/>
              <a:cs typeface="+mn-cs"/>
            </a:endParaRPr>
          </a:p>
        </p:txBody>
      </p:sp>
      <p:pic>
        <p:nvPicPr>
          <p:cNvPr id="29698" name="Picture 2" descr="This image depicts key factors for healthy relationships: Good ..."/>
          <p:cNvPicPr>
            <a:picLocks noChangeAspect="1" noChangeArrowheads="1"/>
          </p:cNvPicPr>
          <p:nvPr/>
        </p:nvPicPr>
        <p:blipFill>
          <a:blip r:embed="rId3"/>
          <a:srcRect/>
          <a:stretch>
            <a:fillRect/>
          </a:stretch>
        </p:blipFill>
        <p:spPr bwMode="auto">
          <a:xfrm>
            <a:off x="4065566" y="1524000"/>
            <a:ext cx="4621234" cy="40564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466728" cy="4572000"/>
          </a:xfrm>
        </p:spPr>
        <p:txBody>
          <a:bodyPr>
            <a:normAutofit/>
          </a:bodyPr>
          <a:lstStyle/>
          <a:p>
            <a:pPr lvl="0" algn="just"/>
            <a:r>
              <a:rPr lang="en-US" sz="2000" dirty="0">
                <a:latin typeface="Times New Roman" panose="02020603050405020304" pitchFamily="18" charset="0"/>
                <a:cs typeface="Times New Roman" panose="02020603050405020304" pitchFamily="18" charset="0"/>
              </a:rPr>
              <a:t>It is important for the organization to maintain better management of resources.</a:t>
            </a:r>
          </a:p>
          <a:p>
            <a:pPr lvl="0" algn="just"/>
            <a:r>
              <a:rPr lang="en-US" sz="2000" dirty="0">
                <a:latin typeface="Times New Roman" panose="02020603050405020304" pitchFamily="18" charset="0"/>
                <a:cs typeface="Times New Roman" panose="02020603050405020304" pitchFamily="18" charset="0"/>
              </a:rPr>
              <a:t>There is a significant and effective outcome within the business environment. </a:t>
            </a:r>
          </a:p>
          <a:p>
            <a:pPr lvl="0" algn="just"/>
            <a:r>
              <a:rPr lang="en-US" sz="2000" dirty="0">
                <a:latin typeface="Times New Roman" panose="02020603050405020304" pitchFamily="18" charset="0"/>
                <a:cs typeface="Times New Roman" panose="02020603050405020304" pitchFamily="18" charset="0"/>
              </a:rPr>
              <a:t>Cultural management could be better achieved in a highly relevant way (Luthuli, 2021). </a:t>
            </a:r>
          </a:p>
          <a:p>
            <a:pPr algn="just"/>
            <a:endParaRPr lang="en-US"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Culture</a:t>
            </a:r>
            <a:endParaRPr lang="en-US" dirty="0"/>
          </a:p>
        </p:txBody>
      </p:sp>
      <p:pic>
        <p:nvPicPr>
          <p:cNvPr id="28674" name="Picture 2" descr="CUSTOMER RELATIONSHIP by Rahma Gambo"/>
          <p:cNvPicPr>
            <a:picLocks noChangeAspect="1" noChangeArrowheads="1"/>
          </p:cNvPicPr>
          <p:nvPr/>
        </p:nvPicPr>
        <p:blipFill>
          <a:blip r:embed="rId3"/>
          <a:srcRect/>
          <a:stretch>
            <a:fillRect/>
          </a:stretch>
        </p:blipFill>
        <p:spPr bwMode="auto">
          <a:xfrm>
            <a:off x="4210019" y="1628800"/>
            <a:ext cx="4476781" cy="335758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28800"/>
            <a:ext cx="3538736" cy="4572000"/>
          </a:xfrm>
        </p:spPr>
        <p:txBody>
          <a:bodyPr>
            <a:normAutofit/>
          </a:bodyPr>
          <a:lstStyle/>
          <a:p>
            <a:pPr lvl="0" algn="just"/>
            <a:r>
              <a:rPr lang="en-US" sz="1800" dirty="0">
                <a:latin typeface="Times New Roman" panose="02020603050405020304" pitchFamily="18" charset="0"/>
                <a:cs typeface="Times New Roman" panose="02020603050405020304" pitchFamily="18" charset="0"/>
              </a:rPr>
              <a:t>There are some potential leaders within the organization. </a:t>
            </a:r>
          </a:p>
          <a:p>
            <a:pPr lvl="0" algn="just"/>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potential leaders within the organization are capable of managing the organization over a period of time (Iqbal and Campbell, 2021). </a:t>
            </a:r>
          </a:p>
          <a:p>
            <a:pPr lvl="0" algn="just"/>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leaders consider the need for employee health and safety over a period of time. </a:t>
            </a:r>
          </a:p>
          <a:p>
            <a:pPr algn="just"/>
            <a:endParaRPr lang="en-US"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Leadership</a:t>
            </a:r>
            <a:endParaRPr lang="en-US" dirty="0"/>
          </a:p>
        </p:txBody>
      </p:sp>
      <p:pic>
        <p:nvPicPr>
          <p:cNvPr id="27650" name="Picture 2" descr="Image result for KFC leadeship"/>
          <p:cNvPicPr>
            <a:picLocks noChangeAspect="1" noChangeArrowheads="1"/>
          </p:cNvPicPr>
          <p:nvPr/>
        </p:nvPicPr>
        <p:blipFill>
          <a:blip r:embed="rId3"/>
          <a:srcRect/>
          <a:stretch>
            <a:fillRect/>
          </a:stretch>
        </p:blipFill>
        <p:spPr bwMode="auto">
          <a:xfrm>
            <a:off x="4067944" y="1772816"/>
            <a:ext cx="4851114" cy="308551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3250704" cy="4572000"/>
          </a:xfrm>
        </p:spPr>
        <p:txBody>
          <a:bodyPr>
            <a:noAutofit/>
          </a:bodyPr>
          <a:lstStyle/>
          <a:p>
            <a:pPr lvl="0" algn="just"/>
            <a:r>
              <a:rPr lang="en-US" sz="1800" dirty="0">
                <a:latin typeface="Times New Roman" panose="02020603050405020304" pitchFamily="18" charset="0"/>
                <a:cs typeface="Times New Roman" panose="02020603050405020304" pitchFamily="18" charset="0"/>
              </a:rPr>
              <a:t>There is a positive trend in technology growth.</a:t>
            </a:r>
          </a:p>
          <a:p>
            <a:pPr lvl="0" algn="just"/>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The growth of technology has improved significantly over a period of time. </a:t>
            </a:r>
          </a:p>
          <a:p>
            <a:pPr lvl="0" algn="just"/>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Digitalization has improved significantly over a period of time (</a:t>
            </a:r>
            <a:r>
              <a:rPr lang="en-US" sz="1800" dirty="0" err="1">
                <a:latin typeface="Times New Roman" panose="02020603050405020304" pitchFamily="18" charset="0"/>
                <a:cs typeface="Times New Roman" panose="02020603050405020304" pitchFamily="18" charset="0"/>
              </a:rPr>
              <a:t>Muhtazib</a:t>
            </a:r>
            <a:r>
              <a:rPr lang="en-US" sz="1800" dirty="0">
                <a:latin typeface="Times New Roman" panose="02020603050405020304" pitchFamily="18" charset="0"/>
                <a:cs typeface="Times New Roman" panose="02020603050405020304" pitchFamily="18" charset="0"/>
              </a:rPr>
              <a:t> and </a:t>
            </a:r>
            <a:r>
              <a:rPr lang="en-US" sz="1800" dirty="0" err="1">
                <a:latin typeface="Times New Roman" panose="02020603050405020304" pitchFamily="18" charset="0"/>
                <a:cs typeface="Times New Roman" panose="02020603050405020304" pitchFamily="18" charset="0"/>
              </a:rPr>
              <a:t>Niartiningsih</a:t>
            </a:r>
            <a:r>
              <a:rPr lang="en-US" sz="1800" dirty="0">
                <a:latin typeface="Times New Roman" panose="02020603050405020304" pitchFamily="18" charset="0"/>
                <a:cs typeface="Times New Roman" panose="02020603050405020304" pitchFamily="18" charset="0"/>
              </a:rPr>
              <a:t>, 2022). </a:t>
            </a:r>
          </a:p>
          <a:p>
            <a:pPr algn="just"/>
            <a:endParaRPr lang="en-US"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Digitalization</a:t>
            </a:r>
            <a:endParaRPr lang="en-US" dirty="0"/>
          </a:p>
        </p:txBody>
      </p:sp>
      <p:sp>
        <p:nvSpPr>
          <p:cNvPr id="26626" name="AutoShape 2" descr="Image result for KFC leadeshi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6628" name="Picture 4" descr="Image result for KFC contactless delivery"/>
          <p:cNvPicPr>
            <a:picLocks noChangeAspect="1" noChangeArrowheads="1"/>
          </p:cNvPicPr>
          <p:nvPr/>
        </p:nvPicPr>
        <p:blipFill>
          <a:blip r:embed="rId3"/>
          <a:srcRect/>
          <a:stretch>
            <a:fillRect/>
          </a:stretch>
        </p:blipFill>
        <p:spPr bwMode="auto">
          <a:xfrm>
            <a:off x="3923928" y="2060848"/>
            <a:ext cx="464171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826768" cy="4572000"/>
          </a:xfrm>
        </p:spPr>
        <p:txBody>
          <a:bodyPr>
            <a:normAutofit fontScale="55000" lnSpcReduction="20000"/>
          </a:bodyPr>
          <a:lstStyle/>
          <a:p>
            <a:pPr algn="just">
              <a:lnSpc>
                <a:spcPct val="120000"/>
              </a:lnSpc>
            </a:pPr>
            <a:r>
              <a:rPr lang="en-US" b="1" i="1" dirty="0">
                <a:latin typeface="Times New Roman" panose="02020603050405020304" pitchFamily="18" charset="0"/>
                <a:cs typeface="Times New Roman" panose="02020603050405020304" pitchFamily="18" charset="0"/>
              </a:rPr>
              <a:t>Strength</a:t>
            </a:r>
          </a:p>
          <a:p>
            <a:pPr lvl="0" algn="just">
              <a:lnSpc>
                <a:spcPct val="120000"/>
              </a:lnSpc>
            </a:pPr>
            <a:r>
              <a:rPr lang="en-US" dirty="0">
                <a:latin typeface="Times New Roman" panose="02020603050405020304" pitchFamily="18" charset="0"/>
                <a:cs typeface="Times New Roman" panose="02020603050405020304" pitchFamily="18" charset="0"/>
              </a:rPr>
              <a:t>It is a highly popular brand and there is customer loyalty. </a:t>
            </a:r>
          </a:p>
          <a:p>
            <a:pPr lvl="0" algn="just">
              <a:lnSpc>
                <a:spcPct val="120000"/>
              </a:lnSpc>
            </a:pPr>
            <a:r>
              <a:rPr lang="en-US" dirty="0">
                <a:latin typeface="Times New Roman" panose="02020603050405020304" pitchFamily="18" charset="0"/>
                <a:cs typeface="Times New Roman" panose="02020603050405020304" pitchFamily="18" charset="0"/>
              </a:rPr>
              <a:t>The product of the organization is found to be very popular.</a:t>
            </a:r>
          </a:p>
          <a:p>
            <a:pPr lvl="0" algn="just">
              <a:lnSpc>
                <a:spcPct val="120000"/>
              </a:lnSpc>
            </a:pPr>
            <a:r>
              <a:rPr lang="en-US" dirty="0">
                <a:latin typeface="Times New Roman" panose="02020603050405020304" pitchFamily="18" charset="0"/>
                <a:cs typeface="Times New Roman" panose="02020603050405020304" pitchFamily="18" charset="0"/>
              </a:rPr>
              <a:t>It maintains good hygiene and proper resources. </a:t>
            </a:r>
          </a:p>
          <a:p>
            <a:pPr lvl="0" algn="just">
              <a:lnSpc>
                <a:spcPct val="120000"/>
              </a:lnSpc>
            </a:pPr>
            <a:endParaRPr lang="en-US" dirty="0">
              <a:latin typeface="Times New Roman" panose="02020603050405020304" pitchFamily="18" charset="0"/>
              <a:cs typeface="Times New Roman" panose="02020603050405020304" pitchFamily="18" charset="0"/>
            </a:endParaRPr>
          </a:p>
          <a:p>
            <a:pPr algn="just">
              <a:lnSpc>
                <a:spcPct val="120000"/>
              </a:lnSpc>
            </a:pPr>
            <a:r>
              <a:rPr lang="en-US" b="1" i="1" dirty="0">
                <a:latin typeface="Times New Roman" panose="02020603050405020304" pitchFamily="18" charset="0"/>
                <a:cs typeface="Times New Roman" panose="02020603050405020304" pitchFamily="18" charset="0"/>
              </a:rPr>
              <a:t>Weakness </a:t>
            </a:r>
          </a:p>
          <a:p>
            <a:pPr lvl="0" algn="just">
              <a:lnSpc>
                <a:spcPct val="120000"/>
              </a:lnSpc>
            </a:pPr>
            <a:r>
              <a:rPr lang="en-US" dirty="0">
                <a:latin typeface="Times New Roman" panose="02020603050405020304" pitchFamily="18" charset="0"/>
                <a:cs typeface="Times New Roman" panose="02020603050405020304" pitchFamily="18" charset="0"/>
              </a:rPr>
              <a:t>There is intense competition in the fast food chain.</a:t>
            </a:r>
          </a:p>
          <a:p>
            <a:pPr lvl="0" algn="just">
              <a:lnSpc>
                <a:spcPct val="120000"/>
              </a:lnSpc>
            </a:pPr>
            <a:r>
              <a:rPr lang="en-US" dirty="0">
                <a:latin typeface="Times New Roman" panose="02020603050405020304" pitchFamily="18" charset="0"/>
                <a:cs typeface="Times New Roman" panose="02020603050405020304" pitchFamily="18" charset="0"/>
              </a:rPr>
              <a:t>The market share is widely affected as a result of changing circumstances. </a:t>
            </a:r>
          </a:p>
          <a:p>
            <a:pPr lvl="0" algn="just">
              <a:lnSpc>
                <a:spcPct val="120000"/>
              </a:lnSpc>
            </a:pPr>
            <a:r>
              <a:rPr lang="en-US" dirty="0">
                <a:latin typeface="Times New Roman" panose="02020603050405020304" pitchFamily="18" charset="0"/>
                <a:cs typeface="Times New Roman" panose="02020603050405020304" pitchFamily="18" charset="0"/>
              </a:rPr>
              <a:t>The organization has been affected by causing harm to the environment and animals which has a significant impact on the brand image (Luthuli, 2021).</a:t>
            </a:r>
          </a:p>
        </p:txBody>
      </p:sp>
      <p:sp>
        <p:nvSpPr>
          <p:cNvPr id="3" name="Title 2"/>
          <p:cNvSpPr>
            <a:spLocks noGrp="1"/>
          </p:cNvSpPr>
          <p:nvPr>
            <p:ph type="title"/>
          </p:nvPr>
        </p:nvSpPr>
        <p:spPr/>
        <p:txBody>
          <a:bodyPr>
            <a:normAutofit/>
          </a:bodyPr>
          <a:lstStyle/>
          <a:p>
            <a:pPr algn="ctr"/>
            <a:r>
              <a:t>Swot Analysis</a:t>
            </a:r>
            <a:endParaRPr lang="en-US" dirty="0"/>
          </a:p>
        </p:txBody>
      </p:sp>
      <p:pic>
        <p:nvPicPr>
          <p:cNvPr id="25602" name="Picture 2" descr="Image result for KFC contactless delivery"/>
          <p:cNvPicPr>
            <a:picLocks noChangeAspect="1" noChangeArrowheads="1"/>
          </p:cNvPicPr>
          <p:nvPr/>
        </p:nvPicPr>
        <p:blipFill>
          <a:blip r:embed="rId3"/>
          <a:srcRect/>
          <a:stretch>
            <a:fillRect/>
          </a:stretch>
        </p:blipFill>
        <p:spPr bwMode="auto">
          <a:xfrm>
            <a:off x="4572000" y="2214554"/>
            <a:ext cx="4052897" cy="257781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3538736" cy="4572000"/>
          </a:xfrm>
        </p:spPr>
        <p:txBody>
          <a:bodyPr>
            <a:noAutofit/>
          </a:bodyPr>
          <a:lstStyle/>
          <a:p>
            <a:pPr lvl="0" algn="just"/>
            <a:r>
              <a:rPr lang="en-US" sz="1600" dirty="0">
                <a:latin typeface="Times New Roman" panose="02020603050405020304" pitchFamily="18" charset="0"/>
                <a:cs typeface="Times New Roman" panose="02020603050405020304" pitchFamily="18" charset="0"/>
              </a:rPr>
              <a:t>It is important for the organization to maintain vegetarian products.</a:t>
            </a:r>
          </a:p>
          <a:p>
            <a:pPr lvl="0" algn="just"/>
            <a:r>
              <a:rPr lang="en-US" sz="1600" dirty="0">
                <a:latin typeface="Times New Roman" panose="02020603050405020304" pitchFamily="18" charset="0"/>
                <a:cs typeface="Times New Roman" panose="02020603050405020304" pitchFamily="18" charset="0"/>
              </a:rPr>
              <a:t>The company needs to introduce a contactless delivery system incorporating valuable Technology. </a:t>
            </a:r>
          </a:p>
          <a:p>
            <a:pPr algn="just"/>
            <a:r>
              <a:rPr lang="en-US" sz="1600" dirty="0">
                <a:latin typeface="Times New Roman" panose="02020603050405020304" pitchFamily="18" charset="0"/>
                <a:cs typeface="Times New Roman" panose="02020603050405020304" pitchFamily="18" charset="0"/>
              </a:rPr>
              <a:t>Threat</a:t>
            </a:r>
          </a:p>
          <a:p>
            <a:pPr lvl="0" algn="just"/>
            <a:r>
              <a:rPr lang="en-US" sz="1600" dirty="0">
                <a:latin typeface="Times New Roman" panose="02020603050405020304" pitchFamily="18" charset="0"/>
                <a:cs typeface="Times New Roman" panose="02020603050405020304" pitchFamily="18" charset="0"/>
              </a:rPr>
              <a:t>The major issue is associated with the major joint venture affecting the restaurant chain (</a:t>
            </a:r>
            <a:r>
              <a:rPr lang="en-US" sz="1600" dirty="0" err="1">
                <a:latin typeface="Times New Roman" panose="02020603050405020304" pitchFamily="18" charset="0"/>
                <a:cs typeface="Times New Roman" panose="02020603050405020304" pitchFamily="18" charset="0"/>
              </a:rPr>
              <a:t>Husna</a:t>
            </a:r>
            <a:r>
              <a:rPr lang="en-US" sz="1600" dirty="0">
                <a:latin typeface="Times New Roman" panose="02020603050405020304" pitchFamily="18" charset="0"/>
                <a:cs typeface="Times New Roman" panose="02020603050405020304" pitchFamily="18" charset="0"/>
              </a:rPr>
              <a:t> et al., 2020).</a:t>
            </a:r>
          </a:p>
          <a:p>
            <a:pPr lvl="0" algn="just"/>
            <a:r>
              <a:rPr lang="en-US" sz="1600" dirty="0">
                <a:latin typeface="Times New Roman" panose="02020603050405020304" pitchFamily="18" charset="0"/>
                <a:cs typeface="Times New Roman" panose="02020603050405020304" pitchFamily="18" charset="0"/>
              </a:rPr>
              <a:t>The fluctuating economies, rising food costs and recession may have a negative impact on the organization.</a:t>
            </a:r>
          </a:p>
          <a:p>
            <a:pPr algn="just"/>
            <a:endParaRPr lang="en-US"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Opportunity</a:t>
            </a:r>
            <a:endParaRPr lang="en-US" dirty="0"/>
          </a:p>
        </p:txBody>
      </p:sp>
      <p:sp>
        <p:nvSpPr>
          <p:cNvPr id="24578" name="AutoShape 2" descr="Image result for KFC contactless delive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4580" name="Picture 4" descr="Image result for KFC contactless delivery"/>
          <p:cNvPicPr>
            <a:picLocks noChangeAspect="1" noChangeArrowheads="1"/>
          </p:cNvPicPr>
          <p:nvPr/>
        </p:nvPicPr>
        <p:blipFill>
          <a:blip r:embed="rId3"/>
          <a:srcRect/>
          <a:stretch>
            <a:fillRect/>
          </a:stretch>
        </p:blipFill>
        <p:spPr bwMode="auto">
          <a:xfrm>
            <a:off x="4283968" y="1916832"/>
            <a:ext cx="4568041" cy="30566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898776" cy="4572000"/>
          </a:xfrm>
        </p:spPr>
        <p:txBody>
          <a:bodyPr>
            <a:noAutofit/>
          </a:bodyPr>
          <a:lstStyle/>
          <a:p>
            <a:pPr algn="just"/>
            <a:r>
              <a:rPr lang="en-US" sz="1600" b="1" i="1" dirty="0">
                <a:latin typeface="Times New Roman" panose="02020603050405020304" pitchFamily="18" charset="0"/>
                <a:cs typeface="Times New Roman" panose="02020603050405020304" pitchFamily="18" charset="0"/>
              </a:rPr>
              <a:t>Political </a:t>
            </a:r>
          </a:p>
          <a:p>
            <a:pPr lvl="0" algn="just"/>
            <a:r>
              <a:rPr lang="en-US" sz="1600" dirty="0">
                <a:latin typeface="Times New Roman" panose="02020603050405020304" pitchFamily="18" charset="0"/>
                <a:cs typeface="Times New Roman" panose="02020603050405020304" pitchFamily="18" charset="0"/>
              </a:rPr>
              <a:t>There is strong government regulation regarding food.</a:t>
            </a:r>
          </a:p>
          <a:p>
            <a:pPr lvl="0" algn="just"/>
            <a:r>
              <a:rPr lang="en-US" sz="1600" dirty="0">
                <a:latin typeface="Times New Roman" panose="02020603050405020304" pitchFamily="18" charset="0"/>
                <a:cs typeface="Times New Roman" panose="02020603050405020304" pitchFamily="18" charset="0"/>
              </a:rPr>
              <a:t>Fast food is considered to be unhealthy and there is a constant political dialogue against KFC.</a:t>
            </a:r>
          </a:p>
          <a:p>
            <a:pPr lvl="0" algn="just"/>
            <a:endParaRPr lang="en-US" sz="1600" dirty="0">
              <a:latin typeface="Times New Roman" panose="02020603050405020304" pitchFamily="18" charset="0"/>
              <a:cs typeface="Times New Roman" panose="02020603050405020304" pitchFamily="18" charset="0"/>
            </a:endParaRPr>
          </a:p>
          <a:p>
            <a:pPr algn="just"/>
            <a:r>
              <a:rPr lang="en-US" sz="1600" b="1" i="1" dirty="0">
                <a:latin typeface="Times New Roman" panose="02020603050405020304" pitchFamily="18" charset="0"/>
                <a:cs typeface="Times New Roman" panose="02020603050405020304" pitchFamily="18" charset="0"/>
              </a:rPr>
              <a:t>Economic </a:t>
            </a:r>
          </a:p>
          <a:p>
            <a:pPr lvl="0" algn="just"/>
            <a:r>
              <a:rPr lang="en-US" sz="1600" dirty="0">
                <a:latin typeface="Times New Roman" panose="02020603050405020304" pitchFamily="18" charset="0"/>
                <a:cs typeface="Times New Roman" panose="02020603050405020304" pitchFamily="18" charset="0"/>
              </a:rPr>
              <a:t>There is a constant struggle for the organization in Asian countries and initially, it had received message success (</a:t>
            </a:r>
            <a:r>
              <a:rPr lang="en-US" sz="1600" dirty="0" err="1">
                <a:latin typeface="Times New Roman" panose="02020603050405020304" pitchFamily="18" charset="0"/>
                <a:cs typeface="Times New Roman" panose="02020603050405020304" pitchFamily="18" charset="0"/>
              </a:rPr>
              <a:t>Iqbal</a:t>
            </a:r>
            <a:r>
              <a:rPr lang="en-US" sz="1600" dirty="0">
                <a:latin typeface="Times New Roman" panose="02020603050405020304" pitchFamily="18" charset="0"/>
                <a:cs typeface="Times New Roman" panose="02020603050405020304" pitchFamily="18" charset="0"/>
              </a:rPr>
              <a:t> and Campbell, 2021). </a:t>
            </a:r>
          </a:p>
          <a:p>
            <a:pPr lvl="0" algn="just"/>
            <a:r>
              <a:rPr lang="en-US" sz="1600" dirty="0">
                <a:latin typeface="Times New Roman" panose="02020603050405020304" pitchFamily="18" charset="0"/>
                <a:cs typeface="Times New Roman" panose="02020603050405020304" pitchFamily="18" charset="0"/>
              </a:rPr>
              <a:t>The company has also changed its brand name from fried chicken.</a:t>
            </a:r>
          </a:p>
          <a:p>
            <a:pPr lvl="0" algn="just"/>
            <a:r>
              <a:rPr lang="en-US" sz="1600" dirty="0">
                <a:latin typeface="Times New Roman" panose="02020603050405020304" pitchFamily="18" charset="0"/>
                <a:cs typeface="Times New Roman" panose="02020603050405020304" pitchFamily="18" charset="0"/>
              </a:rPr>
              <a:t>The recession has affected the company's revenue. </a:t>
            </a:r>
          </a:p>
          <a:p>
            <a:pPr algn="just"/>
            <a:endParaRPr lang="en-US"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PESTEL Analysis</a:t>
            </a:r>
            <a:endParaRPr lang="en-US" dirty="0"/>
          </a:p>
        </p:txBody>
      </p:sp>
      <p:pic>
        <p:nvPicPr>
          <p:cNvPr id="23554" name="Picture 2" descr="Image result for KFC contactless delivery"/>
          <p:cNvPicPr>
            <a:picLocks noChangeAspect="1" noChangeArrowheads="1"/>
          </p:cNvPicPr>
          <p:nvPr/>
        </p:nvPicPr>
        <p:blipFill>
          <a:blip r:embed="rId3"/>
          <a:srcRect/>
          <a:stretch>
            <a:fillRect/>
          </a:stretch>
        </p:blipFill>
        <p:spPr bwMode="auto">
          <a:xfrm>
            <a:off x="4484515" y="2214554"/>
            <a:ext cx="4497343" cy="272661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500174"/>
            <a:ext cx="3855372" cy="4572000"/>
          </a:xfrm>
        </p:spPr>
        <p:txBody>
          <a:bodyPr>
            <a:noAutofit/>
          </a:bodyPr>
          <a:lstStyle/>
          <a:p>
            <a:pPr algn="just"/>
            <a:r>
              <a:rPr lang="en-US" sz="1600" b="1" i="1" dirty="0">
                <a:latin typeface="Times New Roman" panose="02020603050405020304" pitchFamily="18" charset="0"/>
                <a:cs typeface="Times New Roman" panose="02020603050405020304" pitchFamily="18" charset="0"/>
              </a:rPr>
              <a:t>Social </a:t>
            </a:r>
          </a:p>
          <a:p>
            <a:pPr lvl="0" algn="just"/>
            <a:r>
              <a:rPr lang="en-US" sz="1600" dirty="0">
                <a:latin typeface="Times New Roman" panose="02020603050405020304" pitchFamily="18" charset="0"/>
                <a:cs typeface="Times New Roman" panose="02020603050405020304" pitchFamily="18" charset="0"/>
              </a:rPr>
              <a:t>There is a significant variation from culture to culture.</a:t>
            </a:r>
          </a:p>
          <a:p>
            <a:pPr lvl="0" algn="just"/>
            <a:r>
              <a:rPr lang="en-US" sz="1600" dirty="0">
                <a:latin typeface="Times New Roman" panose="02020603050405020304" pitchFamily="18" charset="0"/>
                <a:cs typeface="Times New Roman" panose="02020603050405020304" pitchFamily="18" charset="0"/>
              </a:rPr>
              <a:t>The organization uses a similar form of ingredients.</a:t>
            </a:r>
          </a:p>
          <a:p>
            <a:pPr lvl="0" algn="just"/>
            <a:r>
              <a:rPr lang="en-US" sz="1600" dirty="0">
                <a:latin typeface="Times New Roman" panose="02020603050405020304" pitchFamily="18" charset="0"/>
                <a:cs typeface="Times New Roman" panose="02020603050405020304" pitchFamily="18" charset="0"/>
              </a:rPr>
              <a:t>Cultural and religious differences affect the business.</a:t>
            </a:r>
          </a:p>
          <a:p>
            <a:pPr lvl="0" algn="just"/>
            <a:endParaRPr lang="en-US" sz="1600" dirty="0">
              <a:latin typeface="Times New Roman" panose="02020603050405020304" pitchFamily="18" charset="0"/>
              <a:cs typeface="Times New Roman" panose="02020603050405020304" pitchFamily="18" charset="0"/>
            </a:endParaRPr>
          </a:p>
          <a:p>
            <a:pPr algn="just"/>
            <a:r>
              <a:rPr lang="en-US" sz="1600" b="1" i="1" dirty="0">
                <a:latin typeface="Times New Roman" panose="02020603050405020304" pitchFamily="18" charset="0"/>
                <a:cs typeface="Times New Roman" panose="02020603050405020304" pitchFamily="18" charset="0"/>
              </a:rPr>
              <a:t>Technology</a:t>
            </a:r>
          </a:p>
          <a:p>
            <a:pPr lvl="0" algn="just"/>
            <a:r>
              <a:rPr lang="en-US" sz="1600" dirty="0">
                <a:latin typeface="Times New Roman" panose="02020603050405020304" pitchFamily="18" charset="0"/>
                <a:cs typeface="Times New Roman" panose="02020603050405020304" pitchFamily="18" charset="0"/>
              </a:rPr>
              <a:t>The growth in technology is a positive factor for the organization as it allows young individuals to improve the process and method of production (Smith, 2022).</a:t>
            </a:r>
          </a:p>
          <a:p>
            <a:pPr lvl="0" algn="just"/>
            <a:r>
              <a:rPr lang="en-US" sz="1600" dirty="0">
                <a:latin typeface="Times New Roman" panose="02020603050405020304" pitchFamily="18" charset="0"/>
                <a:cs typeface="Times New Roman" panose="02020603050405020304" pitchFamily="18" charset="0"/>
              </a:rPr>
              <a:t>Social media is widely used by tech individuals to promote the brand. </a:t>
            </a:r>
          </a:p>
          <a:p>
            <a:pPr algn="just"/>
            <a:endParaRPr lang="en-US"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PESTEL Analysis</a:t>
            </a:r>
            <a:endParaRPr lang="en-US" dirty="0"/>
          </a:p>
        </p:txBody>
      </p:sp>
      <p:pic>
        <p:nvPicPr>
          <p:cNvPr id="22530" name="Picture 2" descr="Image result for KFC contactless delivery"/>
          <p:cNvPicPr>
            <a:picLocks noChangeAspect="1" noChangeArrowheads="1"/>
          </p:cNvPicPr>
          <p:nvPr/>
        </p:nvPicPr>
        <p:blipFill>
          <a:blip r:embed="rId3"/>
          <a:srcRect/>
          <a:stretch>
            <a:fillRect/>
          </a:stretch>
        </p:blipFill>
        <p:spPr bwMode="auto">
          <a:xfrm>
            <a:off x="4393420" y="2000240"/>
            <a:ext cx="4236243" cy="3300968"/>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682752" cy="4569296"/>
          </a:xfrm>
        </p:spPr>
        <p:txBody>
          <a:bodyPr>
            <a:normAutofit fontScale="70000" lnSpcReduction="20000"/>
          </a:bodyPr>
          <a:lstStyle/>
          <a:p>
            <a:pPr algn="just"/>
            <a:r>
              <a:rPr lang="en-US" b="1" i="1" dirty="0">
                <a:latin typeface="Times New Roman" panose="02020603050405020304" pitchFamily="18" charset="0"/>
                <a:cs typeface="Times New Roman" panose="02020603050405020304" pitchFamily="18" charset="0"/>
              </a:rPr>
              <a:t>Environment</a:t>
            </a:r>
          </a:p>
          <a:p>
            <a:pPr lvl="0" algn="just"/>
            <a:r>
              <a:rPr lang="en-US" dirty="0">
                <a:latin typeface="Times New Roman" panose="02020603050405020304" pitchFamily="18" charset="0"/>
                <a:cs typeface="Times New Roman" panose="02020603050405020304" pitchFamily="18" charset="0"/>
              </a:rPr>
              <a:t>The company had to follow eco-friendly friends in order to be environmentally conscious.</a:t>
            </a:r>
          </a:p>
          <a:p>
            <a:pPr lvl="0" algn="just"/>
            <a:r>
              <a:rPr lang="en-US" dirty="0">
                <a:latin typeface="Times New Roman" panose="02020603050405020304" pitchFamily="18" charset="0"/>
                <a:cs typeface="Times New Roman" panose="02020603050405020304" pitchFamily="18" charset="0"/>
              </a:rPr>
              <a:t>It is essential to avoid plastic waste as plastic packages may have a negative impact on the environment.</a:t>
            </a:r>
          </a:p>
          <a:p>
            <a:pPr lvl="0" algn="just"/>
            <a:endParaRPr lang="en-US" dirty="0">
              <a:latin typeface="Times New Roman" panose="02020603050405020304" pitchFamily="18" charset="0"/>
              <a:cs typeface="Times New Roman" panose="02020603050405020304" pitchFamily="18" charset="0"/>
            </a:endParaRPr>
          </a:p>
          <a:p>
            <a:pPr algn="just"/>
            <a:r>
              <a:rPr lang="en-US" b="1" i="1" dirty="0">
                <a:latin typeface="Times New Roman" panose="02020603050405020304" pitchFamily="18" charset="0"/>
                <a:cs typeface="Times New Roman" panose="02020603050405020304" pitchFamily="18" charset="0"/>
              </a:rPr>
              <a:t>Legal</a:t>
            </a:r>
          </a:p>
          <a:p>
            <a:pPr lvl="0" algn="just"/>
            <a:r>
              <a:rPr lang="en-US" dirty="0">
                <a:latin typeface="Times New Roman" panose="02020603050405020304" pitchFamily="18" charset="0"/>
                <a:cs typeface="Times New Roman" panose="02020603050405020304" pitchFamily="18" charset="0"/>
              </a:rPr>
              <a:t>Regulation regarding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law and anti-discrimination law are the negative factors (Din and </a:t>
            </a:r>
            <a:r>
              <a:rPr lang="en-US" dirty="0" err="1">
                <a:latin typeface="Times New Roman" panose="02020603050405020304" pitchFamily="18" charset="0"/>
                <a:cs typeface="Times New Roman" panose="02020603050405020304" pitchFamily="18" charset="0"/>
              </a:rPr>
              <a:t>Fazla</a:t>
            </a:r>
            <a:r>
              <a:rPr lang="en-US" dirty="0">
                <a:latin typeface="Times New Roman" panose="02020603050405020304" pitchFamily="18" charset="0"/>
                <a:cs typeface="Times New Roman" panose="02020603050405020304" pitchFamily="18" charset="0"/>
              </a:rPr>
              <a:t>, 2021).</a:t>
            </a:r>
          </a:p>
          <a:p>
            <a:pPr lvl="0" algn="just"/>
            <a:r>
              <a:rPr lang="en-US" dirty="0">
                <a:latin typeface="Times New Roman" panose="02020603050405020304" pitchFamily="18" charset="0"/>
                <a:cs typeface="Times New Roman" panose="02020603050405020304" pitchFamily="18" charset="0"/>
              </a:rPr>
              <a:t>The company has been widely affected by the penalty in the context of the work environment.</a:t>
            </a:r>
          </a:p>
          <a:p>
            <a:pPr algn="just"/>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PESTEL Analysis</a:t>
            </a:r>
            <a:endParaRPr lang="en-US" dirty="0"/>
          </a:p>
        </p:txBody>
      </p:sp>
      <p:pic>
        <p:nvPicPr>
          <p:cNvPr id="21506" name="Picture 2" descr="Image result for KFC contactless delivery"/>
          <p:cNvPicPr>
            <a:picLocks noChangeAspect="1" noChangeArrowheads="1"/>
          </p:cNvPicPr>
          <p:nvPr/>
        </p:nvPicPr>
        <p:blipFill>
          <a:blip r:embed="rId3"/>
          <a:srcRect/>
          <a:stretch>
            <a:fillRect/>
          </a:stretch>
        </p:blipFill>
        <p:spPr bwMode="auto">
          <a:xfrm>
            <a:off x="4283749" y="2276872"/>
            <a:ext cx="4403051" cy="2799192"/>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3754760" cy="4572000"/>
          </a:xfrm>
        </p:spPr>
        <p:txBody>
          <a:bodyPr>
            <a:normAutofit/>
          </a:bodyPr>
          <a:lstStyle/>
          <a:p>
            <a:pPr lvl="0" algn="just"/>
            <a:r>
              <a:rPr lang="en-US" sz="1600" dirty="0">
                <a:latin typeface="Times New Roman" panose="02020603050405020304" pitchFamily="18" charset="0"/>
                <a:cs typeface="Times New Roman" panose="02020603050405020304" pitchFamily="18" charset="0"/>
              </a:rPr>
              <a:t>The focus of the organization was to protect the customer and the employee from </a:t>
            </a:r>
            <a:r>
              <a:rPr lang="en-US" sz="1600" dirty="0" err="1">
                <a:latin typeface="Times New Roman" panose="02020603050405020304" pitchFamily="18" charset="0"/>
                <a:cs typeface="Times New Roman" panose="02020603050405020304" pitchFamily="18" charset="0"/>
              </a:rPr>
              <a:t>Covid</a:t>
            </a:r>
            <a:r>
              <a:rPr lang="en-US" sz="1600" dirty="0">
                <a:latin typeface="Times New Roman" panose="02020603050405020304" pitchFamily="18" charset="0"/>
                <a:cs typeface="Times New Roman" panose="02020603050405020304" pitchFamily="18" charset="0"/>
              </a:rPr>
              <a:t> infection. </a:t>
            </a:r>
          </a:p>
          <a:p>
            <a:pPr lvl="0" algn="just"/>
            <a:r>
              <a:rPr lang="en-US" sz="1600" dirty="0">
                <a:latin typeface="Times New Roman" panose="02020603050405020304" pitchFamily="18" charset="0"/>
                <a:cs typeface="Times New Roman" panose="02020603050405020304" pitchFamily="18" charset="0"/>
              </a:rPr>
              <a:t>The cost of integrating the delivery system is found to be high (Luthuli, 2021). </a:t>
            </a:r>
          </a:p>
          <a:p>
            <a:pPr algn="just"/>
            <a:r>
              <a:rPr lang="en-US" sz="1600" b="1" i="1" dirty="0">
                <a:latin typeface="Times New Roman" panose="02020603050405020304" pitchFamily="18" charset="0"/>
                <a:cs typeface="Times New Roman" panose="02020603050405020304" pitchFamily="18" charset="0"/>
              </a:rPr>
              <a:t>Method of Change</a:t>
            </a:r>
          </a:p>
          <a:p>
            <a:pPr lvl="0" algn="just"/>
            <a:r>
              <a:rPr lang="en-US" sz="1600" dirty="0">
                <a:latin typeface="Times New Roman" panose="02020603050405020304" pitchFamily="18" charset="0"/>
                <a:cs typeface="Times New Roman" panose="02020603050405020304" pitchFamily="18" charset="0"/>
              </a:rPr>
              <a:t>Change has been executed with the implementation of the new technology.</a:t>
            </a:r>
          </a:p>
          <a:p>
            <a:pPr lvl="0" algn="just"/>
            <a:r>
              <a:rPr lang="en-US" sz="1600" dirty="0">
                <a:latin typeface="Times New Roman" panose="02020603050405020304" pitchFamily="18" charset="0"/>
                <a:cs typeface="Times New Roman" panose="02020603050405020304" pitchFamily="18" charset="0"/>
              </a:rPr>
              <a:t>Training has been provided with the necessary awareness. </a:t>
            </a:r>
          </a:p>
          <a:p>
            <a:pPr algn="just"/>
            <a:r>
              <a:rPr lang="en-US" sz="1600" dirty="0">
                <a:latin typeface="Times New Roman" panose="02020603050405020304" pitchFamily="18" charset="0"/>
                <a:cs typeface="Times New Roman" panose="02020603050405020304" pitchFamily="18" charset="0"/>
              </a:rPr>
              <a:t>Resistance </a:t>
            </a:r>
          </a:p>
          <a:p>
            <a:pPr lvl="0" algn="just"/>
            <a:r>
              <a:rPr lang="en-US" sz="1600" dirty="0">
                <a:latin typeface="Times New Roman" panose="02020603050405020304" pitchFamily="18" charset="0"/>
                <a:cs typeface="Times New Roman" panose="02020603050405020304" pitchFamily="18" charset="0"/>
              </a:rPr>
              <a:t>Employees with a lack of knowledge of Technology resisted.</a:t>
            </a:r>
          </a:p>
          <a:p>
            <a:pPr algn="just"/>
            <a:endParaRPr lang="en-US"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Change the description</a:t>
            </a:r>
            <a:endParaRPr lang="en-US" dirty="0"/>
          </a:p>
        </p:txBody>
      </p:sp>
      <p:pic>
        <p:nvPicPr>
          <p:cNvPr id="20482" name="Picture 2" descr="Image result for KFC contactless delivery"/>
          <p:cNvPicPr>
            <a:picLocks noChangeAspect="1" noChangeArrowheads="1"/>
          </p:cNvPicPr>
          <p:nvPr/>
        </p:nvPicPr>
        <p:blipFill>
          <a:blip r:embed="rId3"/>
          <a:srcRect/>
          <a:stretch>
            <a:fillRect/>
          </a:stretch>
        </p:blipFill>
        <p:spPr bwMode="auto">
          <a:xfrm>
            <a:off x="4643438" y="2071678"/>
            <a:ext cx="4050535" cy="3000396"/>
          </a:xfrm>
          <a:prstGeom prst="rect">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4114800" cy="4572000"/>
          </a:xfrm>
        </p:spPr>
        <p:txBody>
          <a:bodyPr>
            <a:noAutofit/>
          </a:bodyPr>
          <a:lstStyle/>
          <a:p>
            <a:pPr algn="just"/>
            <a:r>
              <a:rPr lang="en-US" sz="1550" b="1" i="1" dirty="0">
                <a:latin typeface="Times New Roman" panose="02020603050405020304" pitchFamily="18" charset="0"/>
                <a:cs typeface="Times New Roman" panose="02020603050405020304" pitchFamily="18" charset="0"/>
              </a:rPr>
              <a:t>Unfreezing</a:t>
            </a:r>
          </a:p>
          <a:p>
            <a:pPr lvl="0" algn="just"/>
            <a:r>
              <a:rPr lang="en-US" sz="1550" dirty="0">
                <a:latin typeface="Times New Roman" panose="02020603050405020304" pitchFamily="18" charset="0"/>
                <a:cs typeface="Times New Roman" panose="02020603050405020304" pitchFamily="18" charset="0"/>
              </a:rPr>
              <a:t>The situation developed, building awareness among the employees of KFC and it was also promoted among the consumer. </a:t>
            </a:r>
          </a:p>
          <a:p>
            <a:pPr lvl="0" algn="just"/>
            <a:r>
              <a:rPr lang="en-US" sz="1550" dirty="0">
                <a:latin typeface="Times New Roman" panose="02020603050405020304" pitchFamily="18" charset="0"/>
                <a:cs typeface="Times New Roman" panose="02020603050405020304" pitchFamily="18" charset="0"/>
              </a:rPr>
              <a:t>Employee issues and customer complaints were addressed properly. </a:t>
            </a:r>
          </a:p>
          <a:p>
            <a:pPr algn="just"/>
            <a:r>
              <a:rPr lang="en-US" sz="1550" b="1" i="1" dirty="0">
                <a:latin typeface="Times New Roman" panose="02020603050405020304" pitchFamily="18" charset="0"/>
                <a:cs typeface="Times New Roman" panose="02020603050405020304" pitchFamily="18" charset="0"/>
              </a:rPr>
              <a:t>Freezing </a:t>
            </a:r>
          </a:p>
          <a:p>
            <a:pPr lvl="0" algn="just"/>
            <a:r>
              <a:rPr lang="en-US" sz="1550" dirty="0">
                <a:latin typeface="Times New Roman" panose="02020603050405020304" pitchFamily="18" charset="0"/>
                <a:cs typeface="Times New Roman" panose="02020603050405020304" pitchFamily="18" charset="0"/>
              </a:rPr>
              <a:t>The technology has been integrated with IT-enabled professionals.</a:t>
            </a:r>
          </a:p>
          <a:p>
            <a:pPr lvl="0" algn="just"/>
            <a:r>
              <a:rPr lang="en-US" sz="1550" dirty="0">
                <a:latin typeface="Times New Roman" panose="02020603050405020304" pitchFamily="18" charset="0"/>
                <a:cs typeface="Times New Roman" panose="02020603050405020304" pitchFamily="18" charset="0"/>
              </a:rPr>
              <a:t>Employees are provided training to understand the use of Technology (</a:t>
            </a:r>
            <a:r>
              <a:rPr lang="en-US" sz="1550" dirty="0" err="1">
                <a:latin typeface="Times New Roman" panose="02020603050405020304" pitchFamily="18" charset="0"/>
                <a:cs typeface="Times New Roman" panose="02020603050405020304" pitchFamily="18" charset="0"/>
              </a:rPr>
              <a:t>Muhtazib</a:t>
            </a:r>
            <a:r>
              <a:rPr lang="en-US" sz="1550" dirty="0">
                <a:latin typeface="Times New Roman" panose="02020603050405020304" pitchFamily="18" charset="0"/>
                <a:cs typeface="Times New Roman" panose="02020603050405020304" pitchFamily="18" charset="0"/>
              </a:rPr>
              <a:t> and </a:t>
            </a:r>
            <a:r>
              <a:rPr lang="en-US" sz="1550" dirty="0" err="1">
                <a:latin typeface="Times New Roman" panose="02020603050405020304" pitchFamily="18" charset="0"/>
                <a:cs typeface="Times New Roman" panose="02020603050405020304" pitchFamily="18" charset="0"/>
              </a:rPr>
              <a:t>Niartiningsih</a:t>
            </a:r>
            <a:r>
              <a:rPr lang="en-US" sz="1550" dirty="0">
                <a:latin typeface="Times New Roman" panose="02020603050405020304" pitchFamily="18" charset="0"/>
                <a:cs typeface="Times New Roman" panose="02020603050405020304" pitchFamily="18" charset="0"/>
              </a:rPr>
              <a:t>, 2022).</a:t>
            </a:r>
          </a:p>
          <a:p>
            <a:pPr algn="just"/>
            <a:r>
              <a:rPr lang="en-US" sz="1550" b="1" i="1" dirty="0">
                <a:latin typeface="Times New Roman" panose="02020603050405020304" pitchFamily="18" charset="0"/>
                <a:cs typeface="Times New Roman" panose="02020603050405020304" pitchFamily="18" charset="0"/>
              </a:rPr>
              <a:t>Refreezing</a:t>
            </a:r>
          </a:p>
          <a:p>
            <a:pPr lvl="0" algn="just"/>
            <a:r>
              <a:rPr lang="en-US" sz="1550" dirty="0">
                <a:latin typeface="Times New Roman" panose="02020603050405020304" pitchFamily="18" charset="0"/>
                <a:cs typeface="Times New Roman" panose="02020603050405020304" pitchFamily="18" charset="0"/>
              </a:rPr>
              <a:t>The changed </a:t>
            </a:r>
            <a:r>
              <a:rPr lang="en-US" sz="1550" dirty="0" err="1">
                <a:latin typeface="Times New Roman" panose="02020603050405020304" pitchFamily="18" charset="0"/>
                <a:cs typeface="Times New Roman" panose="02020603050405020304" pitchFamily="18" charset="0"/>
              </a:rPr>
              <a:t>behaviour</a:t>
            </a:r>
            <a:r>
              <a:rPr lang="en-US" sz="1550" dirty="0">
                <a:latin typeface="Times New Roman" panose="02020603050405020304" pitchFamily="18" charset="0"/>
                <a:cs typeface="Times New Roman" panose="02020603050405020304" pitchFamily="18" charset="0"/>
              </a:rPr>
              <a:t> of the employee and work culture is to be maintained with greater stability, job description and organizational chart (Iqbal and Campbell, 2021).</a:t>
            </a:r>
          </a:p>
          <a:p>
            <a:pPr lvl="0" algn="just"/>
            <a:r>
              <a:rPr lang="en-US" sz="1550" dirty="0">
                <a:latin typeface="Times New Roman" panose="02020603050405020304" pitchFamily="18" charset="0"/>
                <a:cs typeface="Times New Roman" panose="02020603050405020304" pitchFamily="18" charset="0"/>
              </a:rPr>
              <a:t>The manuals are provided to manage the contactless delivery system. </a:t>
            </a:r>
          </a:p>
          <a:p>
            <a:pPr algn="just"/>
            <a:endParaRPr lang="en-US" sz="155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rPr dirty="0"/>
              <a:t>Lewin model of change</a:t>
            </a:r>
            <a:endParaRPr lang="en-US" dirty="0"/>
          </a:p>
        </p:txBody>
      </p:sp>
      <p:pic>
        <p:nvPicPr>
          <p:cNvPr id="19458" name="Picture 2" descr="Image result for KFC contactless delivery"/>
          <p:cNvPicPr>
            <a:picLocks noChangeAspect="1" noChangeArrowheads="1"/>
          </p:cNvPicPr>
          <p:nvPr/>
        </p:nvPicPr>
        <p:blipFill>
          <a:blip r:embed="rId3"/>
          <a:srcRect/>
          <a:stretch>
            <a:fillRect/>
          </a:stretch>
        </p:blipFill>
        <p:spPr bwMode="auto">
          <a:xfrm>
            <a:off x="4788024" y="2428868"/>
            <a:ext cx="3797204" cy="216296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55576" y="1844824"/>
            <a:ext cx="3322712" cy="4572000"/>
          </a:xfrm>
        </p:spPr>
        <p:txBody>
          <a:bodyPr>
            <a:normAutofit/>
          </a:bodyPr>
          <a:lstStyle/>
          <a:p>
            <a:pPr lvl="0" algn="just"/>
            <a:r>
              <a:rPr lang="en-US" sz="1800" dirty="0">
                <a:latin typeface="Times New Roman" panose="02020603050405020304" pitchFamily="18" charset="0"/>
                <a:cs typeface="Times New Roman" panose="02020603050405020304" pitchFamily="18" charset="0"/>
              </a:rPr>
              <a:t>It can be said that radical change was very important.</a:t>
            </a:r>
          </a:p>
          <a:p>
            <a:pPr lvl="0" algn="just"/>
            <a:r>
              <a:rPr lang="en-US" sz="1800" dirty="0">
                <a:latin typeface="Times New Roman" panose="02020603050405020304" pitchFamily="18" charset="0"/>
                <a:cs typeface="Times New Roman" panose="02020603050405020304" pitchFamily="18" charset="0"/>
              </a:rPr>
              <a:t>The current changes have allowed the organization to survive the pandemic.</a:t>
            </a:r>
          </a:p>
          <a:p>
            <a:pPr lvl="0" algn="just"/>
            <a:endParaRPr lang="en-US" sz="1800" dirty="0">
              <a:latin typeface="Times New Roman" panose="02020603050405020304" pitchFamily="18" charset="0"/>
              <a:cs typeface="Times New Roman" panose="02020603050405020304" pitchFamily="18" charset="0"/>
            </a:endParaRPr>
          </a:p>
          <a:p>
            <a:pPr lvl="0" algn="just"/>
            <a:r>
              <a:rPr lang="en-US" sz="1800" dirty="0">
                <a:latin typeface="Times New Roman" panose="02020603050405020304" pitchFamily="18" charset="0"/>
                <a:cs typeface="Times New Roman" panose="02020603050405020304" pitchFamily="18" charset="0"/>
              </a:rPr>
              <a:t>It has also offered KFC an opportunity to achieve a competitive advantage. </a:t>
            </a:r>
          </a:p>
          <a:p>
            <a:pPr algn="just"/>
            <a:endParaRPr lang="en-US"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t>Conclusion</a:t>
            </a:r>
            <a:endParaRPr lang="en-US" dirty="0"/>
          </a:p>
        </p:txBody>
      </p:sp>
      <p:pic>
        <p:nvPicPr>
          <p:cNvPr id="18434" name="Picture 2" descr="Image result for KFC contactless delivery"/>
          <p:cNvPicPr>
            <a:picLocks noChangeAspect="1" noChangeArrowheads="1"/>
          </p:cNvPicPr>
          <p:nvPr/>
        </p:nvPicPr>
        <p:blipFill>
          <a:blip r:embed="rId3"/>
          <a:srcRect/>
          <a:stretch>
            <a:fillRect/>
          </a:stretch>
        </p:blipFill>
        <p:spPr bwMode="auto">
          <a:xfrm>
            <a:off x="4222304" y="1628800"/>
            <a:ext cx="4464496" cy="3240360"/>
          </a:xfrm>
          <a:prstGeom prst="rect">
            <a:avLst/>
          </a:prstGeom>
          <a:ln>
            <a:noFill/>
          </a:ln>
          <a:effectLst>
            <a:softEdge rad="112500"/>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0000" lnSpcReduction="20000"/>
          </a:bodyPr>
          <a:lstStyle/>
          <a:p>
            <a:r>
              <a:rPr lang="en-US" dirty="0" err="1">
                <a:latin typeface="Times New Roman" panose="02020603050405020304" pitchFamily="18" charset="0"/>
                <a:cs typeface="Times New Roman" panose="02020603050405020304" pitchFamily="18" charset="0"/>
              </a:rPr>
              <a:t>Hasibuan</a:t>
            </a:r>
            <a:r>
              <a:rPr lang="en-US" dirty="0">
                <a:latin typeface="Times New Roman" panose="02020603050405020304" pitchFamily="18" charset="0"/>
                <a:cs typeface="Times New Roman" panose="02020603050405020304" pitchFamily="18" charset="0"/>
              </a:rPr>
              <a:t>, H.A., 2022. An Effect of Work Stress and Work Motivation on Employee Performance During the Covid-19 Pandemic at PT. Fast Food Indonesia (Case Study of KFC Branch Elephant </a:t>
            </a:r>
            <a:r>
              <a:rPr lang="en-US" dirty="0" err="1">
                <a:latin typeface="Times New Roman" panose="02020603050405020304" pitchFamily="18" charset="0"/>
                <a:cs typeface="Times New Roman" panose="02020603050405020304" pitchFamily="18" charset="0"/>
              </a:rPr>
              <a:t>Mada</a:t>
            </a:r>
            <a:r>
              <a:rPr lang="en-US" dirty="0">
                <a:latin typeface="Times New Roman" panose="02020603050405020304" pitchFamily="18" charset="0"/>
                <a:cs typeface="Times New Roman" panose="02020603050405020304" pitchFamily="18" charset="0"/>
              </a:rPr>
              <a:t> Medan). </a:t>
            </a:r>
            <a:r>
              <a:rPr lang="en-US" i="1" dirty="0">
                <a:latin typeface="Times New Roman" panose="02020603050405020304" pitchFamily="18" charset="0"/>
                <a:cs typeface="Times New Roman" panose="02020603050405020304" pitchFamily="18" charset="0"/>
              </a:rPr>
              <a:t>Britain International of Humanities and Social Sciences (</a:t>
            </a:r>
            <a:r>
              <a:rPr lang="en-US" i="1" dirty="0" err="1">
                <a:latin typeface="Times New Roman" panose="02020603050405020304" pitchFamily="18" charset="0"/>
                <a:cs typeface="Times New Roman" panose="02020603050405020304" pitchFamily="18" charset="0"/>
              </a:rPr>
              <a:t>BIoHS</a:t>
            </a:r>
            <a:r>
              <a:rPr lang="en-US" i="1" dirty="0">
                <a:latin typeface="Times New Roman" panose="02020603050405020304" pitchFamily="18" charset="0"/>
                <a:cs typeface="Times New Roman" panose="02020603050405020304" pitchFamily="18" charset="0"/>
              </a:rPr>
              <a:t>) Journal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a:t>
            </a:r>
            <a:r>
              <a:rPr lang="en-US" dirty="0">
                <a:latin typeface="Times New Roman" panose="02020603050405020304" pitchFamily="18" charset="0"/>
                <a:cs typeface="Times New Roman" panose="02020603050405020304" pitchFamily="18" charset="0"/>
              </a:rPr>
              <a:t>(2), pp.339-349.</a:t>
            </a:r>
            <a:r>
              <a:rPr lang="en-US" u="sng" dirty="0">
                <a:latin typeface="Times New Roman" panose="02020603050405020304" pitchFamily="18" charset="0"/>
                <a:cs typeface="Times New Roman" panose="02020603050405020304" pitchFamily="18" charset="0"/>
                <a:hlinkClick r:id="rId2"/>
              </a:rPr>
              <a:t>http://</a:t>
            </a:r>
            <a:r>
              <a:rPr lang="en-US" u="sng" dirty="0" err="1">
                <a:latin typeface="Times New Roman" panose="02020603050405020304" pitchFamily="18" charset="0"/>
                <a:cs typeface="Times New Roman" panose="02020603050405020304" pitchFamily="18" charset="0"/>
                <a:hlinkClick r:id="rId2"/>
              </a:rPr>
              <a:t>biarjournal.com</a:t>
            </a:r>
            <a:r>
              <a:rPr lang="en-US" u="sng" dirty="0">
                <a:latin typeface="Times New Roman" panose="02020603050405020304" pitchFamily="18" charset="0"/>
                <a:cs typeface="Times New Roman" panose="02020603050405020304" pitchFamily="18" charset="0"/>
                <a:hlinkClick r:id="rId2"/>
              </a:rPr>
              <a:t>/</a:t>
            </a:r>
            <a:r>
              <a:rPr lang="en-US" u="sng" dirty="0" err="1">
                <a:latin typeface="Times New Roman" panose="02020603050405020304" pitchFamily="18" charset="0"/>
                <a:cs typeface="Times New Roman" panose="02020603050405020304" pitchFamily="18" charset="0"/>
                <a:hlinkClick r:id="rId2"/>
              </a:rPr>
              <a:t>index.php</a:t>
            </a:r>
            <a:r>
              <a:rPr lang="en-US" u="sng" dirty="0">
                <a:latin typeface="Times New Roman" panose="02020603050405020304" pitchFamily="18" charset="0"/>
                <a:cs typeface="Times New Roman" panose="02020603050405020304" pitchFamily="18" charset="0"/>
                <a:hlinkClick r:id="rId2"/>
              </a:rPr>
              <a:t>/</a:t>
            </a:r>
            <a:r>
              <a:rPr lang="en-US" u="sng" dirty="0" err="1">
                <a:latin typeface="Times New Roman" panose="02020603050405020304" pitchFamily="18" charset="0"/>
                <a:cs typeface="Times New Roman" panose="02020603050405020304" pitchFamily="18" charset="0"/>
                <a:hlinkClick r:id="rId2"/>
              </a:rPr>
              <a:t>biohs</a:t>
            </a:r>
            <a:r>
              <a:rPr lang="en-US" u="sng" dirty="0">
                <a:latin typeface="Times New Roman" panose="02020603050405020304" pitchFamily="18" charset="0"/>
                <a:cs typeface="Times New Roman" panose="02020603050405020304" pitchFamily="18" charset="0"/>
                <a:hlinkClick r:id="rId2"/>
              </a:rPr>
              <a:t>/article/download/674/650</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Loei</a:t>
            </a:r>
            <a:r>
              <a:rPr lang="en-US" dirty="0">
                <a:latin typeface="Times New Roman" panose="02020603050405020304" pitchFamily="18" charset="0"/>
                <a:cs typeface="Times New Roman" panose="02020603050405020304" pitchFamily="18" charset="0"/>
              </a:rPr>
              <a:t>, S.W., 2022. Analyzing Factors Affecting Customer Satisfaction In The Midst Of The Covid-19 Pandemic (Case Study: </a:t>
            </a:r>
            <a:r>
              <a:rPr lang="en-US" dirty="0" err="1">
                <a:latin typeface="Times New Roman" panose="02020603050405020304" pitchFamily="18" charset="0"/>
                <a:cs typeface="Times New Roman" panose="02020603050405020304" pitchFamily="18" charset="0"/>
              </a:rPr>
              <a:t>Kfc</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Bitung</a:t>
            </a:r>
            <a:r>
              <a:rPr lang="en-US"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Jurnal</a:t>
            </a:r>
            <a:r>
              <a:rPr lang="en-US" i="1" dirty="0">
                <a:latin typeface="Times New Roman" panose="02020603050405020304" pitchFamily="18" charset="0"/>
                <a:cs typeface="Times New Roman" panose="02020603050405020304" pitchFamily="18" charset="0"/>
              </a:rPr>
              <a:t> EMBA: </a:t>
            </a:r>
            <a:r>
              <a:rPr lang="en-US" i="1" dirty="0" err="1">
                <a:latin typeface="Times New Roman" panose="02020603050405020304" pitchFamily="18" charset="0"/>
                <a:cs typeface="Times New Roman" panose="02020603050405020304" pitchFamily="18" charset="0"/>
              </a:rPr>
              <a:t>JurnalRiset</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Ekonomi</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Manajemen</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Bisnis</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dan</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Akuntansi</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a:t>
            </a:r>
            <a:r>
              <a:rPr lang="en-US" dirty="0">
                <a:latin typeface="Times New Roman" panose="02020603050405020304" pitchFamily="18" charset="0"/>
                <a:cs typeface="Times New Roman" panose="02020603050405020304" pitchFamily="18" charset="0"/>
              </a:rPr>
              <a:t>(2), pp.239-249.</a:t>
            </a:r>
            <a:r>
              <a:rPr lang="en-US" u="sng" dirty="0">
                <a:latin typeface="Times New Roman" panose="02020603050405020304" pitchFamily="18" charset="0"/>
                <a:cs typeface="Times New Roman" panose="02020603050405020304" pitchFamily="18" charset="0"/>
                <a:hlinkClick r:id="rId3"/>
              </a:rPr>
              <a:t>https://</a:t>
            </a:r>
            <a:r>
              <a:rPr lang="en-US" u="sng" dirty="0" err="1">
                <a:latin typeface="Times New Roman" panose="02020603050405020304" pitchFamily="18" charset="0"/>
                <a:cs typeface="Times New Roman" panose="02020603050405020304" pitchFamily="18" charset="0"/>
                <a:hlinkClick r:id="rId3"/>
              </a:rPr>
              <a:t>ejournal.unsrat.ac.id</a:t>
            </a:r>
            <a:r>
              <a:rPr lang="en-US" u="sng" dirty="0">
                <a:latin typeface="Times New Roman" panose="02020603050405020304" pitchFamily="18" charset="0"/>
                <a:cs typeface="Times New Roman" panose="02020603050405020304" pitchFamily="18" charset="0"/>
                <a:hlinkClick r:id="rId3"/>
              </a:rPr>
              <a:t>/v3/</a:t>
            </a:r>
            <a:r>
              <a:rPr lang="en-US" u="sng" dirty="0" err="1">
                <a:latin typeface="Times New Roman" panose="02020603050405020304" pitchFamily="18" charset="0"/>
                <a:cs typeface="Times New Roman" panose="02020603050405020304" pitchFamily="18" charset="0"/>
                <a:hlinkClick r:id="rId3"/>
              </a:rPr>
              <a:t>index.php</a:t>
            </a:r>
            <a:r>
              <a:rPr lang="en-US" u="sng" dirty="0">
                <a:latin typeface="Times New Roman" panose="02020603050405020304" pitchFamily="18" charset="0"/>
                <a:cs typeface="Times New Roman" panose="02020603050405020304" pitchFamily="18" charset="0"/>
                <a:hlinkClick r:id="rId3"/>
              </a:rPr>
              <a:t>/</a:t>
            </a:r>
            <a:r>
              <a:rPr lang="en-US" u="sng" dirty="0" err="1">
                <a:latin typeface="Times New Roman" panose="02020603050405020304" pitchFamily="18" charset="0"/>
                <a:cs typeface="Times New Roman" panose="02020603050405020304" pitchFamily="18" charset="0"/>
                <a:hlinkClick r:id="rId3"/>
              </a:rPr>
              <a:t>emba</a:t>
            </a:r>
            <a:r>
              <a:rPr lang="en-US" u="sng" dirty="0">
                <a:latin typeface="Times New Roman" panose="02020603050405020304" pitchFamily="18" charset="0"/>
                <a:cs typeface="Times New Roman" panose="02020603050405020304" pitchFamily="18" charset="0"/>
                <a:hlinkClick r:id="rId3"/>
              </a:rPr>
              <a:t>/article/view/39961/36227</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Chen, M., 2020. Fast Food Industry in the Post-pandemic Era—A Case Study of KFC. In </a:t>
            </a:r>
            <a:r>
              <a:rPr lang="en-US" i="1" dirty="0">
                <a:latin typeface="Times New Roman" panose="02020603050405020304" pitchFamily="18" charset="0"/>
                <a:cs typeface="Times New Roman" panose="02020603050405020304" pitchFamily="18" charset="0"/>
              </a:rPr>
              <a:t>E3S Web of Conferences</a:t>
            </a:r>
            <a:r>
              <a:rPr lang="en-US" dirty="0">
                <a:latin typeface="Times New Roman" panose="02020603050405020304" pitchFamily="18" charset="0"/>
                <a:cs typeface="Times New Roman" panose="02020603050405020304" pitchFamily="18" charset="0"/>
              </a:rPr>
              <a:t> (Vol. 218, p. 02005). EDP </a:t>
            </a:r>
            <a:r>
              <a:rPr lang="en-US" dirty="0" err="1">
                <a:latin typeface="Times New Roman" panose="02020603050405020304" pitchFamily="18" charset="0"/>
                <a:cs typeface="Times New Roman" panose="02020603050405020304" pitchFamily="18" charset="0"/>
              </a:rPr>
              <a:t>Sciences.</a:t>
            </a:r>
            <a:r>
              <a:rPr lang="en-US" u="sng" dirty="0" err="1">
                <a:latin typeface="Times New Roman" panose="02020603050405020304" pitchFamily="18" charset="0"/>
                <a:cs typeface="Times New Roman" panose="02020603050405020304" pitchFamily="18" charset="0"/>
                <a:hlinkClick r:id="rId4"/>
              </a:rPr>
              <a:t>https</a:t>
            </a:r>
            <a:r>
              <a:rPr lang="en-US" u="sng" dirty="0">
                <a:latin typeface="Times New Roman" panose="02020603050405020304" pitchFamily="18" charset="0"/>
                <a:cs typeface="Times New Roman" panose="02020603050405020304" pitchFamily="18" charset="0"/>
                <a:hlinkClick r:id="rId4"/>
              </a:rPr>
              <a:t>://www.e3s-conferences.org/articles/e3sconf/</a:t>
            </a:r>
            <a:r>
              <a:rPr lang="en-US" u="sng" dirty="0" err="1">
                <a:latin typeface="Times New Roman" panose="02020603050405020304" pitchFamily="18" charset="0"/>
                <a:cs typeface="Times New Roman" panose="02020603050405020304" pitchFamily="18" charset="0"/>
                <a:hlinkClick r:id="rId4"/>
              </a:rPr>
              <a:t>pdf</a:t>
            </a:r>
            <a:r>
              <a:rPr lang="en-US" u="sng" dirty="0">
                <a:latin typeface="Times New Roman" panose="02020603050405020304" pitchFamily="18" charset="0"/>
                <a:cs typeface="Times New Roman" panose="02020603050405020304" pitchFamily="18" charset="0"/>
                <a:hlinkClick r:id="rId4"/>
              </a:rPr>
              <a:t>/2020/78/e3sconf_iseese2020_02005.pdf</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Husna</a:t>
            </a:r>
            <a:r>
              <a:rPr lang="en-US" dirty="0">
                <a:latin typeface="Times New Roman" panose="02020603050405020304" pitchFamily="18" charset="0"/>
                <a:cs typeface="Times New Roman" panose="02020603050405020304" pitchFamily="18" charset="0"/>
              </a:rPr>
              <a:t>, N., </a:t>
            </a:r>
            <a:r>
              <a:rPr lang="en-US" dirty="0" err="1">
                <a:latin typeface="Times New Roman" panose="02020603050405020304" pitchFamily="18" charset="0"/>
                <a:cs typeface="Times New Roman" panose="02020603050405020304" pitchFamily="18" charset="0"/>
              </a:rPr>
              <a:t>Kee</a:t>
            </a:r>
            <a:r>
              <a:rPr lang="en-US" dirty="0">
                <a:latin typeface="Times New Roman" panose="02020603050405020304" pitchFamily="18" charset="0"/>
                <a:cs typeface="Times New Roman" panose="02020603050405020304" pitchFamily="18" charset="0"/>
              </a:rPr>
              <a:t>, D.M.H., </a:t>
            </a:r>
            <a:r>
              <a:rPr lang="en-US" dirty="0" err="1">
                <a:latin typeface="Times New Roman" panose="02020603050405020304" pitchFamily="18" charset="0"/>
                <a:cs typeface="Times New Roman" panose="02020603050405020304" pitchFamily="18" charset="0"/>
              </a:rPr>
              <a:t>Amirah</a:t>
            </a:r>
            <a:r>
              <a:rPr lang="en-US" dirty="0">
                <a:latin typeface="Times New Roman" panose="02020603050405020304" pitchFamily="18" charset="0"/>
                <a:cs typeface="Times New Roman" panose="02020603050405020304" pitchFamily="18" charset="0"/>
              </a:rPr>
              <a:t>, N.W., </a:t>
            </a:r>
            <a:r>
              <a:rPr lang="en-US" dirty="0" err="1">
                <a:latin typeface="Times New Roman" panose="02020603050405020304" pitchFamily="18" charset="0"/>
                <a:cs typeface="Times New Roman" panose="02020603050405020304" pitchFamily="18" charset="0"/>
              </a:rPr>
              <a:t>Syazreeza</a:t>
            </a:r>
            <a:r>
              <a:rPr lang="en-US" dirty="0">
                <a:latin typeface="Times New Roman" panose="02020603050405020304" pitchFamily="18" charset="0"/>
                <a:cs typeface="Times New Roman" panose="02020603050405020304" pitchFamily="18" charset="0"/>
              </a:rPr>
              <a:t>, R., </a:t>
            </a:r>
            <a:r>
              <a:rPr lang="en-US" dirty="0" err="1">
                <a:latin typeface="Times New Roman" panose="02020603050405020304" pitchFamily="18" charset="0"/>
                <a:cs typeface="Times New Roman" panose="02020603050405020304" pitchFamily="18" charset="0"/>
              </a:rPr>
              <a:t>Fatihah</a:t>
            </a:r>
            <a:r>
              <a:rPr lang="en-US" dirty="0">
                <a:latin typeface="Times New Roman" panose="02020603050405020304" pitchFamily="18" charset="0"/>
                <a:cs typeface="Times New Roman" panose="02020603050405020304" pitchFamily="18" charset="0"/>
              </a:rPr>
              <a:t>, N.A., </a:t>
            </a:r>
            <a:r>
              <a:rPr lang="en-US" dirty="0" err="1">
                <a:latin typeface="Times New Roman" panose="02020603050405020304" pitchFamily="18" charset="0"/>
                <a:cs typeface="Times New Roman" panose="02020603050405020304" pitchFamily="18" charset="0"/>
              </a:rPr>
              <a:t>Pandey</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Agnihotri</a:t>
            </a:r>
            <a:r>
              <a:rPr lang="en-US" dirty="0">
                <a:latin typeface="Times New Roman" panose="02020603050405020304" pitchFamily="18" charset="0"/>
                <a:cs typeface="Times New Roman" panose="02020603050405020304" pitchFamily="18" charset="0"/>
              </a:rPr>
              <a:t>, S. and </a:t>
            </a:r>
            <a:r>
              <a:rPr lang="en-US" dirty="0" err="1">
                <a:latin typeface="Times New Roman" panose="02020603050405020304" pitchFamily="18" charset="0"/>
                <a:cs typeface="Times New Roman" panose="02020603050405020304" pitchFamily="18" charset="0"/>
              </a:rPr>
              <a:t>Pandey</a:t>
            </a:r>
            <a:r>
              <a:rPr lang="en-US" dirty="0">
                <a:latin typeface="Times New Roman" panose="02020603050405020304" pitchFamily="18" charset="0"/>
                <a:cs typeface="Times New Roman" panose="02020603050405020304" pitchFamily="18" charset="0"/>
              </a:rPr>
              <a:t>, R., 2020. How organizational management affect employees’ motivation and service quality: A study of Kentucky Fried Chicken (KFC). </a:t>
            </a:r>
            <a:r>
              <a:rPr lang="en-US" i="1" dirty="0">
                <a:latin typeface="Times New Roman" panose="02020603050405020304" pitchFamily="18" charset="0"/>
                <a:cs typeface="Times New Roman" panose="02020603050405020304" pitchFamily="18" charset="0"/>
              </a:rPr>
              <a:t>International Journal of Applied Business and International Management (IJABIM)</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a:t>
            </a:r>
            <a:r>
              <a:rPr lang="en-US" dirty="0">
                <a:latin typeface="Times New Roman" panose="02020603050405020304" pitchFamily="18" charset="0"/>
                <a:cs typeface="Times New Roman" panose="02020603050405020304" pitchFamily="18" charset="0"/>
              </a:rPr>
              <a:t>(2), pp.73-81.</a:t>
            </a:r>
            <a:r>
              <a:rPr lang="en-US" u="sng" dirty="0">
                <a:latin typeface="Times New Roman" panose="02020603050405020304" pitchFamily="18" charset="0"/>
                <a:cs typeface="Times New Roman" panose="02020603050405020304" pitchFamily="18" charset="0"/>
                <a:hlinkClick r:id="rId5"/>
              </a:rPr>
              <a:t>https://</a:t>
            </a:r>
            <a:r>
              <a:rPr lang="en-US" u="sng" dirty="0" err="1">
                <a:latin typeface="Times New Roman" panose="02020603050405020304" pitchFamily="18" charset="0"/>
                <a:cs typeface="Times New Roman" panose="02020603050405020304" pitchFamily="18" charset="0"/>
                <a:hlinkClick r:id="rId5"/>
              </a:rPr>
              <a:t>www.ejournal.aibpmjournals.com</a:t>
            </a:r>
            <a:r>
              <a:rPr lang="en-US" u="sng" dirty="0">
                <a:latin typeface="Times New Roman" panose="02020603050405020304" pitchFamily="18" charset="0"/>
                <a:cs typeface="Times New Roman" panose="02020603050405020304" pitchFamily="18" charset="0"/>
                <a:hlinkClick r:id="rId5"/>
              </a:rPr>
              <a:t>/</a:t>
            </a:r>
            <a:r>
              <a:rPr lang="en-US" u="sng" dirty="0" err="1">
                <a:latin typeface="Times New Roman" panose="02020603050405020304" pitchFamily="18" charset="0"/>
                <a:cs typeface="Times New Roman" panose="02020603050405020304" pitchFamily="18" charset="0"/>
                <a:hlinkClick r:id="rId5"/>
              </a:rPr>
              <a:t>index.php</a:t>
            </a:r>
            <a:r>
              <a:rPr lang="en-US" u="sng" dirty="0">
                <a:latin typeface="Times New Roman" panose="02020603050405020304" pitchFamily="18" charset="0"/>
                <a:cs typeface="Times New Roman" panose="02020603050405020304" pitchFamily="18" charset="0"/>
                <a:hlinkClick r:id="rId5"/>
              </a:rPr>
              <a:t>/IJABIM/article/download/860/819</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Luthuli, N., 2021. Evaluating The Influence Of </a:t>
            </a:r>
            <a:r>
              <a:rPr lang="en-US" dirty="0" err="1">
                <a:latin typeface="Times New Roman" panose="02020603050405020304" pitchFamily="18" charset="0"/>
                <a:cs typeface="Times New Roman" panose="02020603050405020304" pitchFamily="18" charset="0"/>
              </a:rPr>
              <a:t>Kfc</a:t>
            </a:r>
            <a:r>
              <a:rPr lang="en-US" dirty="0">
                <a:latin typeface="Times New Roman" panose="02020603050405020304" pitchFamily="18" charset="0"/>
                <a:cs typeface="Times New Roman" panose="02020603050405020304" pitchFamily="18" charset="0"/>
              </a:rPr>
              <a:t> On Consumers Food Waste Management Awareness &amp;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What’s The Takeout?.</a:t>
            </a:r>
            <a:r>
              <a:rPr lang="en-US" u="sng" dirty="0">
                <a:latin typeface="Times New Roman" panose="02020603050405020304" pitchFamily="18" charset="0"/>
                <a:cs typeface="Times New Roman" panose="02020603050405020304" pitchFamily="18" charset="0"/>
                <a:hlinkClick r:id="rId6"/>
              </a:rPr>
              <a:t>https://iiespace.iie.ac.za/bitstream/handle/11622/773/Nikiwe%20Luthuli%20Final%20Research%20Report.pdf?sequence=1&amp;isAllowed=y</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Iqbal</a:t>
            </a:r>
            <a:r>
              <a:rPr lang="en-US" dirty="0">
                <a:latin typeface="Times New Roman" panose="02020603050405020304" pitchFamily="18" charset="0"/>
                <a:cs typeface="Times New Roman" panose="02020603050405020304" pitchFamily="18" charset="0"/>
              </a:rPr>
              <a:t>, M.Z. and Campbell, A.G., 2021. From luxury to necessity: Progress of </a:t>
            </a:r>
            <a:r>
              <a:rPr lang="en-US" dirty="0" err="1">
                <a:latin typeface="Times New Roman" panose="02020603050405020304" pitchFamily="18" charset="0"/>
                <a:cs typeface="Times New Roman" panose="02020603050405020304" pitchFamily="18" charset="0"/>
              </a:rPr>
              <a:t>touchless</a:t>
            </a:r>
            <a:r>
              <a:rPr lang="en-US" dirty="0">
                <a:latin typeface="Times New Roman" panose="02020603050405020304" pitchFamily="18" charset="0"/>
                <a:cs typeface="Times New Roman" panose="02020603050405020304" pitchFamily="18" charset="0"/>
              </a:rPr>
              <a:t> interaction technology. </a:t>
            </a:r>
            <a:r>
              <a:rPr lang="en-US" i="1" dirty="0">
                <a:latin typeface="Times New Roman" panose="02020603050405020304" pitchFamily="18" charset="0"/>
                <a:cs typeface="Times New Roman" panose="02020603050405020304" pitchFamily="18" charset="0"/>
              </a:rPr>
              <a:t>Technology in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67</a:t>
            </a:r>
            <a:r>
              <a:rPr lang="en-US" dirty="0">
                <a:latin typeface="Times New Roman" panose="02020603050405020304" pitchFamily="18" charset="0"/>
                <a:cs typeface="Times New Roman" panose="02020603050405020304" pitchFamily="18" charset="0"/>
              </a:rPr>
              <a:t>, p.101796.Ryan, J.M. ed., 2022. </a:t>
            </a:r>
            <a:r>
              <a:rPr lang="en-US" i="1" dirty="0">
                <a:latin typeface="Times New Roman" panose="02020603050405020304" pitchFamily="18" charset="0"/>
                <a:cs typeface="Times New Roman" panose="02020603050405020304" pitchFamily="18" charset="0"/>
              </a:rPr>
              <a:t>COVID-19: Cultural Change and Institutional Adaptations</a:t>
            </a:r>
            <a:r>
              <a:rPr lang="en-US" dirty="0">
                <a:latin typeface="Times New Roman" panose="02020603050405020304" pitchFamily="18" charset="0"/>
                <a:cs typeface="Times New Roman" panose="02020603050405020304" pitchFamily="18" charset="0"/>
              </a:rPr>
              <a:t>. Taylor &amp; </a:t>
            </a:r>
            <a:r>
              <a:rPr lang="en-US" dirty="0" err="1">
                <a:latin typeface="Times New Roman" panose="02020603050405020304" pitchFamily="18" charset="0"/>
                <a:cs typeface="Times New Roman" panose="02020603050405020304" pitchFamily="18" charset="0"/>
              </a:rPr>
              <a:t>Francis.</a:t>
            </a:r>
            <a:r>
              <a:rPr lang="en-US" u="sng" dirty="0" err="1">
                <a:latin typeface="Times New Roman" panose="02020603050405020304" pitchFamily="18" charset="0"/>
                <a:cs typeface="Times New Roman" panose="02020603050405020304" pitchFamily="18" charset="0"/>
                <a:hlinkClick r:id="rId7"/>
              </a:rPr>
              <a:t>https</a:t>
            </a:r>
            <a:r>
              <a:rPr lang="en-US" u="sng" dirty="0">
                <a:latin typeface="Times New Roman" panose="02020603050405020304" pitchFamily="18" charset="0"/>
                <a:cs typeface="Times New Roman" panose="02020603050405020304" pitchFamily="18" charset="0"/>
                <a:hlinkClick r:id="rId7"/>
              </a:rPr>
              <a:t>://</a:t>
            </a:r>
            <a:r>
              <a:rPr lang="en-US" u="sng" dirty="0" err="1">
                <a:latin typeface="Times New Roman" panose="02020603050405020304" pitchFamily="18" charset="0"/>
                <a:cs typeface="Times New Roman" panose="02020603050405020304" pitchFamily="18" charset="0"/>
                <a:hlinkClick r:id="rId7"/>
              </a:rPr>
              <a:t>www.researchgate.net</a:t>
            </a:r>
            <a:r>
              <a:rPr lang="en-US" u="sng" dirty="0">
                <a:latin typeface="Times New Roman" panose="02020603050405020304" pitchFamily="18" charset="0"/>
                <a:cs typeface="Times New Roman" panose="02020603050405020304" pitchFamily="18" charset="0"/>
                <a:hlinkClick r:id="rId7"/>
              </a:rPr>
              <a:t>/profile/Muhammad-Iqbal-248/publication/355471762_From_Luxury_to_Necessity_Progress_of_Touchless_Interaction_Technology/links/622fb4b9c2d665734f10e74e/From-Luxury-to-Necessity-Progress-of-</a:t>
            </a:r>
            <a:r>
              <a:rPr lang="en-US" u="sng" dirty="0" err="1">
                <a:latin typeface="Times New Roman" panose="02020603050405020304" pitchFamily="18" charset="0"/>
                <a:cs typeface="Times New Roman" panose="02020603050405020304" pitchFamily="18" charset="0"/>
                <a:hlinkClick r:id="rId7"/>
              </a:rPr>
              <a:t>Touchless</a:t>
            </a:r>
            <a:r>
              <a:rPr lang="en-US" u="sng" dirty="0">
                <a:latin typeface="Times New Roman" panose="02020603050405020304" pitchFamily="18" charset="0"/>
                <a:cs typeface="Times New Roman" panose="02020603050405020304" pitchFamily="18" charset="0"/>
                <a:hlinkClick r:id="rId7"/>
              </a:rPr>
              <a:t>-Interaction-</a:t>
            </a:r>
            <a:r>
              <a:rPr lang="en-US" u="sng" dirty="0" err="1">
                <a:latin typeface="Times New Roman" panose="02020603050405020304" pitchFamily="18" charset="0"/>
                <a:cs typeface="Times New Roman" panose="02020603050405020304" pitchFamily="18" charset="0"/>
                <a:hlinkClick r:id="rId7"/>
              </a:rPr>
              <a:t>Technology.pdf</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Muhtazib</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Niartiningsih</a:t>
            </a:r>
            <a:r>
              <a:rPr lang="en-US" dirty="0">
                <a:latin typeface="Times New Roman" panose="02020603050405020304" pitchFamily="18" charset="0"/>
                <a:cs typeface="Times New Roman" panose="02020603050405020304" pitchFamily="18" charset="0"/>
              </a:rPr>
              <a:t>, A., 2022. The Effect of Financial and Non-Financial Compensation on Employee Performance Kentucky Fried Chicken (KFC) </a:t>
            </a:r>
            <a:r>
              <a:rPr lang="en-US" dirty="0" err="1">
                <a:latin typeface="Times New Roman" panose="02020603050405020304" pitchFamily="18" charset="0"/>
                <a:cs typeface="Times New Roman" panose="02020603050405020304" pitchFamily="18" charset="0"/>
              </a:rPr>
              <a:t>Pettarani</a:t>
            </a:r>
            <a:r>
              <a:rPr lang="en-US" dirty="0">
                <a:latin typeface="Times New Roman" panose="02020603050405020304" pitchFamily="18" charset="0"/>
                <a:cs typeface="Times New Roman" panose="02020603050405020304" pitchFamily="18" charset="0"/>
              </a:rPr>
              <a:t> Makassar. </a:t>
            </a:r>
            <a:r>
              <a:rPr lang="en-US" i="1" dirty="0">
                <a:latin typeface="Times New Roman" panose="02020603050405020304" pitchFamily="18" charset="0"/>
                <a:cs typeface="Times New Roman" panose="02020603050405020304" pitchFamily="18" charset="0"/>
              </a:rPr>
              <a:t>Journal of Asian Multicultural Research for Economy and Management Study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a:t>
            </a:r>
            <a:r>
              <a:rPr lang="en-US" dirty="0">
                <a:latin typeface="Times New Roman" panose="02020603050405020304" pitchFamily="18" charset="0"/>
                <a:cs typeface="Times New Roman" panose="02020603050405020304" pitchFamily="18" charset="0"/>
              </a:rPr>
              <a:t>(1), pp.66-70.</a:t>
            </a:r>
            <a:r>
              <a:rPr lang="en-US" u="sng" dirty="0">
                <a:latin typeface="Times New Roman" panose="02020603050405020304" pitchFamily="18" charset="0"/>
                <a:cs typeface="Times New Roman" panose="02020603050405020304" pitchFamily="18" charset="0"/>
                <a:hlinkClick r:id="rId8"/>
              </a:rPr>
              <a:t>http://</a:t>
            </a:r>
            <a:r>
              <a:rPr lang="en-US" u="sng" dirty="0" err="1">
                <a:latin typeface="Times New Roman" panose="02020603050405020304" pitchFamily="18" charset="0"/>
                <a:cs typeface="Times New Roman" panose="02020603050405020304" pitchFamily="18" charset="0"/>
                <a:hlinkClick r:id="rId8"/>
              </a:rPr>
              <a:t>www.amrsjournals.com</a:t>
            </a:r>
            <a:r>
              <a:rPr lang="en-US" u="sng" dirty="0">
                <a:latin typeface="Times New Roman" panose="02020603050405020304" pitchFamily="18" charset="0"/>
                <a:cs typeface="Times New Roman" panose="02020603050405020304" pitchFamily="18" charset="0"/>
                <a:hlinkClick r:id="rId8"/>
              </a:rPr>
              <a:t>/</a:t>
            </a:r>
            <a:r>
              <a:rPr lang="en-US" u="sng" dirty="0" err="1">
                <a:latin typeface="Times New Roman" panose="02020603050405020304" pitchFamily="18" charset="0"/>
                <a:cs typeface="Times New Roman" panose="02020603050405020304" pitchFamily="18" charset="0"/>
                <a:hlinkClick r:id="rId8"/>
              </a:rPr>
              <a:t>index.php</a:t>
            </a:r>
            <a:r>
              <a:rPr lang="en-US" u="sng" dirty="0">
                <a:latin typeface="Times New Roman" panose="02020603050405020304" pitchFamily="18" charset="0"/>
                <a:cs typeface="Times New Roman" panose="02020603050405020304" pitchFamily="18" charset="0"/>
                <a:hlinkClick r:id="rId8"/>
              </a:rPr>
              <a:t>/</a:t>
            </a:r>
            <a:r>
              <a:rPr lang="en-US" u="sng" dirty="0" err="1">
                <a:latin typeface="Times New Roman" panose="02020603050405020304" pitchFamily="18" charset="0"/>
                <a:cs typeface="Times New Roman" panose="02020603050405020304" pitchFamily="18" charset="0"/>
                <a:hlinkClick r:id="rId8"/>
              </a:rPr>
              <a:t>jamrems</a:t>
            </a:r>
            <a:r>
              <a:rPr lang="en-US" u="sng" dirty="0">
                <a:latin typeface="Times New Roman" panose="02020603050405020304" pitchFamily="18" charset="0"/>
                <a:cs typeface="Times New Roman" panose="02020603050405020304" pitchFamily="18" charset="0"/>
                <a:hlinkClick r:id="rId8"/>
              </a:rPr>
              <a:t>/article/download/248/300</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Iqbal</a:t>
            </a:r>
            <a:r>
              <a:rPr lang="en-US" dirty="0">
                <a:latin typeface="Times New Roman" panose="02020603050405020304" pitchFamily="18" charset="0"/>
                <a:cs typeface="Times New Roman" panose="02020603050405020304" pitchFamily="18" charset="0"/>
              </a:rPr>
              <a:t>, M.Z. and Campbell, A.G., 2021. From luxury to necessity: Progress of </a:t>
            </a:r>
            <a:r>
              <a:rPr lang="en-US" dirty="0" err="1">
                <a:latin typeface="Times New Roman" panose="02020603050405020304" pitchFamily="18" charset="0"/>
                <a:cs typeface="Times New Roman" panose="02020603050405020304" pitchFamily="18" charset="0"/>
              </a:rPr>
              <a:t>touchless</a:t>
            </a:r>
            <a:r>
              <a:rPr lang="en-US" dirty="0">
                <a:latin typeface="Times New Roman" panose="02020603050405020304" pitchFamily="18" charset="0"/>
                <a:cs typeface="Times New Roman" panose="02020603050405020304" pitchFamily="18" charset="0"/>
              </a:rPr>
              <a:t> interaction technology. </a:t>
            </a:r>
            <a:r>
              <a:rPr lang="en-US" i="1" dirty="0">
                <a:latin typeface="Times New Roman" panose="02020603050405020304" pitchFamily="18" charset="0"/>
                <a:cs typeface="Times New Roman" panose="02020603050405020304" pitchFamily="18" charset="0"/>
              </a:rPr>
              <a:t>Technology in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67</a:t>
            </a:r>
            <a:r>
              <a:rPr lang="en-US" dirty="0">
                <a:latin typeface="Times New Roman" panose="02020603050405020304" pitchFamily="18" charset="0"/>
                <a:cs typeface="Times New Roman" panose="02020603050405020304" pitchFamily="18" charset="0"/>
              </a:rPr>
              <a:t>, p.101796. </a:t>
            </a:r>
            <a:r>
              <a:rPr lang="en-US" u="sng" dirty="0">
                <a:latin typeface="Times New Roman" panose="02020603050405020304" pitchFamily="18" charset="0"/>
                <a:cs typeface="Times New Roman" panose="02020603050405020304" pitchFamily="18" charset="0"/>
                <a:hlinkClick r:id="rId9"/>
              </a:rPr>
              <a:t>https://www.sciencedirect.com/science/article/pii/S0160791X21002712</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Smith, G.S., 2022. </a:t>
            </a:r>
            <a:r>
              <a:rPr lang="en-US" i="1" dirty="0">
                <a:latin typeface="Times New Roman" panose="02020603050405020304" pitchFamily="18" charset="0"/>
                <a:cs typeface="Times New Roman" panose="02020603050405020304" pitchFamily="18" charset="0"/>
              </a:rPr>
              <a:t>The new normal in IT: how the global pandemic changed information technology forever</a:t>
            </a:r>
            <a:r>
              <a:rPr lang="en-US" dirty="0">
                <a:latin typeface="Times New Roman" panose="02020603050405020304" pitchFamily="18" charset="0"/>
                <a:cs typeface="Times New Roman" panose="02020603050405020304" pitchFamily="18" charset="0"/>
              </a:rPr>
              <a:t>. John Wiley &amp; Sons. </a:t>
            </a:r>
            <a:r>
              <a:rPr lang="en-US" u="sng" dirty="0">
                <a:latin typeface="Times New Roman" panose="02020603050405020304" pitchFamily="18" charset="0"/>
                <a:cs typeface="Times New Roman" panose="02020603050405020304" pitchFamily="18" charset="0"/>
                <a:hlinkClick r:id="rId10"/>
              </a:rPr>
              <a:t>https://books.google.com/books?hl=en&amp;lr=&amp;id=Aw9hEAAAQBAJ&amp;oi=fnd&amp;pg=PT5&amp;dq=KFC+and+touchless+technologies&amp;ots=V_RcxNkU51&amp;sig=i_TQrlNxhV06qMnw3Voc-4emyVw</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Din, M.M. and </a:t>
            </a:r>
            <a:r>
              <a:rPr lang="en-US" dirty="0" err="1">
                <a:latin typeface="Times New Roman" panose="02020603050405020304" pitchFamily="18" charset="0"/>
                <a:cs typeface="Times New Roman" panose="02020603050405020304" pitchFamily="18" charset="0"/>
              </a:rPr>
              <a:t>Fazla</a:t>
            </a:r>
            <a:r>
              <a:rPr lang="en-US" dirty="0">
                <a:latin typeface="Times New Roman" panose="02020603050405020304" pitchFamily="18" charset="0"/>
                <a:cs typeface="Times New Roman" panose="02020603050405020304" pitchFamily="18" charset="0"/>
              </a:rPr>
              <a:t>, A.F., 2021, March. Integration of Web-Based and Mobile Application with QR Code implementation for the library management system. In </a:t>
            </a:r>
            <a:r>
              <a:rPr lang="en-US" i="1" dirty="0">
                <a:latin typeface="Times New Roman" panose="02020603050405020304" pitchFamily="18" charset="0"/>
                <a:cs typeface="Times New Roman" panose="02020603050405020304" pitchFamily="18" charset="0"/>
              </a:rPr>
              <a:t>Journal of Physics: Conference Series</a:t>
            </a:r>
            <a:r>
              <a:rPr lang="en-US" dirty="0">
                <a:latin typeface="Times New Roman" panose="02020603050405020304" pitchFamily="18" charset="0"/>
                <a:cs typeface="Times New Roman" panose="02020603050405020304" pitchFamily="18" charset="0"/>
              </a:rPr>
              <a:t> (Vol. 1860, No. 1, p. 012018). IOP Publishing. </a:t>
            </a:r>
            <a:r>
              <a:rPr lang="en-US" u="sng" dirty="0">
                <a:latin typeface="Times New Roman" panose="02020603050405020304" pitchFamily="18" charset="0"/>
                <a:cs typeface="Times New Roman" panose="02020603050405020304" pitchFamily="18" charset="0"/>
                <a:hlinkClick r:id="rId11"/>
              </a:rPr>
              <a:t>https://iopscience.iop.org/article/10.1088/1742-6596/1860/1/012018/meta</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pPr algn="ctr"/>
            <a:r>
              <a:t>Reference</a:t>
            </a:r>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56</TotalTime>
  <Words>2424</Words>
  <Application>Microsoft Office PowerPoint</Application>
  <PresentationFormat>On-screen Show (4:3)</PresentationFormat>
  <Paragraphs>143</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Constantia</vt:lpstr>
      <vt:lpstr>Times New Roman</vt:lpstr>
      <vt:lpstr>Wingdings 2</vt:lpstr>
      <vt:lpstr>Paper</vt:lpstr>
      <vt:lpstr>KFC Radical Change</vt:lpstr>
      <vt:lpstr>What is Change</vt:lpstr>
      <vt:lpstr>KFC background</vt:lpstr>
      <vt:lpstr>Change has been experience</vt:lpstr>
      <vt:lpstr>Key factors</vt:lpstr>
      <vt:lpstr>Culture</vt:lpstr>
      <vt:lpstr>Leadership</vt:lpstr>
      <vt:lpstr>Digitalization</vt:lpstr>
      <vt:lpstr>Swot Analysis</vt:lpstr>
      <vt:lpstr>Opportunity</vt:lpstr>
      <vt:lpstr>PESTEL Analysis</vt:lpstr>
      <vt:lpstr>PESTEL Analysis</vt:lpstr>
      <vt:lpstr>PESTEL Analysis</vt:lpstr>
      <vt:lpstr>Change the description</vt:lpstr>
      <vt:lpstr>Lewin model of change</vt:lpstr>
      <vt:lpstr>Conclusion</vt:lpstr>
      <vt:lpstr>Reference</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KFC Radical Change</dc:title>
  <dc:creator>Phool Babu</dc:creator>
  <cp:lastModifiedBy>Harneet Kaur</cp:lastModifiedBy>
  <cp:revision>10</cp:revision>
  <dcterms:created xsi:type="dcterms:W3CDTF">2023-02-25T17:44:57Z</dcterms:created>
  <dcterms:modified xsi:type="dcterms:W3CDTF">2023-02-26T18:51:43Z</dcterms:modified>
</cp:coreProperties>
</file>