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9144000" cy="12893675"/>
  <p:notesSz cx="12893675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100" d="100"/>
          <a:sy n="100" d="100"/>
        </p:scale>
        <p:origin x="516" y="-4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t360daysservice@gmail.com" userId="ca4e5b46882a91ac" providerId="LiveId" clId="{E7E5ECA8-DA43-455E-B0B5-2F261E1D20A0}"/>
    <pc:docChg chg="modSld">
      <pc:chgData name="mt360daysservice@gmail.com" userId="ca4e5b46882a91ac" providerId="LiveId" clId="{E7E5ECA8-DA43-455E-B0B5-2F261E1D20A0}" dt="2026-08-01T07:09:13.495" v="6" actId="1076"/>
      <pc:docMkLst>
        <pc:docMk/>
      </pc:docMkLst>
      <pc:sldChg chg="modSp mod">
        <pc:chgData name="mt360daysservice@gmail.com" userId="ca4e5b46882a91ac" providerId="LiveId" clId="{E7E5ECA8-DA43-455E-B0B5-2F261E1D20A0}" dt="2026-08-01T07:09:13.495" v="6" actId="1076"/>
        <pc:sldMkLst>
          <pc:docMk/>
          <pc:sldMk cId="0" sldId="256"/>
        </pc:sldMkLst>
        <pc:spChg chg="mod">
          <ac:chgData name="mt360daysservice@gmail.com" userId="ca4e5b46882a91ac" providerId="LiveId" clId="{E7E5ECA8-DA43-455E-B0B5-2F261E1D20A0}" dt="2026-08-01T07:08:52.199" v="0" actId="255"/>
          <ac:spMkLst>
            <pc:docMk/>
            <pc:sldMk cId="0" sldId="256"/>
            <ac:spMk id="5" creationId="{00000000-0000-0000-0000-000000000000}"/>
          </ac:spMkLst>
        </pc:spChg>
        <pc:spChg chg="mod">
          <ac:chgData name="mt360daysservice@gmail.com" userId="ca4e5b46882a91ac" providerId="LiveId" clId="{E7E5ECA8-DA43-455E-B0B5-2F261E1D20A0}" dt="2026-08-01T07:09:01.282" v="3" actId="14100"/>
          <ac:spMkLst>
            <pc:docMk/>
            <pc:sldMk cId="0" sldId="256"/>
            <ac:spMk id="6" creationId="{00000000-0000-0000-0000-000000000000}"/>
          </ac:spMkLst>
        </pc:spChg>
        <pc:spChg chg="mod">
          <ac:chgData name="mt360daysservice@gmail.com" userId="ca4e5b46882a91ac" providerId="LiveId" clId="{E7E5ECA8-DA43-455E-B0B5-2F261E1D20A0}" dt="2026-08-01T07:09:13.495" v="6" actId="1076"/>
          <ac:spMkLst>
            <pc:docMk/>
            <pc:sldMk cId="0" sldId="256"/>
            <ac:spMk id="46" creationId="{00000000-0000-0000-0000-000000000000}"/>
          </ac:spMkLst>
        </pc:spChg>
        <pc:spChg chg="mod">
          <ac:chgData name="mt360daysservice@gmail.com" userId="ca4e5b46882a91ac" providerId="LiveId" clId="{E7E5ECA8-DA43-455E-B0B5-2F261E1D20A0}" dt="2026-08-01T07:09:11.119" v="5" actId="1076"/>
          <ac:spMkLst>
            <pc:docMk/>
            <pc:sldMk cId="0" sldId="256"/>
            <ac:spMk id="47" creationId="{00000000-0000-0000-0000-000000000000}"/>
          </ac:spMkLst>
        </pc:spChg>
        <pc:picChg chg="mod">
          <ac:chgData name="mt360daysservice@gmail.com" userId="ca4e5b46882a91ac" providerId="LiveId" clId="{E7E5ECA8-DA43-455E-B0B5-2F261E1D20A0}" dt="2026-08-01T07:09:04.280" v="4" actId="1076"/>
          <ac:picMkLst>
            <pc:docMk/>
            <pc:sldMk cId="0" sldId="256"/>
            <ac:picMk id="7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70170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hyperlink" Target="https://www.dyson.com/james-dyson" TargetMode="External"/><Relationship Id="rId18" Type="http://schemas.openxmlformats.org/officeDocument/2006/relationships/hyperlink" Target="https://www.grandviewresearch.com/industry-analysis/dehumidifier-market?utm_source=chatgpt.com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hyperlink" Target="https://www.energystar.gov/products/dehumidifiers/key_efficiency_criteria?utm_source=chatgpt.com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www.energystar.gov/products/dehumidifiers?utm_source=chatgpt.com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hyperlink" Target="https://www.dyson.com/app?utm_source=chatgpt.com" TargetMode="External"/><Relationship Id="rId10" Type="http://schemas.openxmlformats.org/officeDocument/2006/relationships/image" Target="../media/image8.png"/><Relationship Id="rId19" Type="http://schemas.openxmlformats.org/officeDocument/2006/relationships/hyperlink" Target="https://www.gov.uk/government/statistics/english-housing-survey-2024-to-2025-perceptions-and-impacts-of-housing-quality/english-housing-survey-2024-to-2025-perceptions-and-impacts-of-housing-quality?utm_source=chatgpt.com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hyperlink" Target="https://www.dyson.com/air-treatment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1143000"/>
          </a:xfrm>
          <a:prstGeom prst="rect">
            <a:avLst/>
          </a:prstGeom>
          <a:solidFill>
            <a:srgbClr val="F7FAFA"/>
          </a:solidFill>
          <a:ln w="12700">
            <a:solidFill>
              <a:srgbClr val="F7FAF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1143000" y="128016"/>
            <a:ext cx="6858000" cy="3931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08C96"/>
                </a:solidFill>
                <a:latin typeface="Times New Roman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BRAND EXTENSION -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2382012" y="481584"/>
            <a:ext cx="6858000" cy="4389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008C96"/>
                </a:solidFill>
                <a:latin typeface="Times New Roman" panose="02020603050405020304" pitchFamily="18" charset="0"/>
                <a:ea typeface="Aptos Display" pitchFamily="34" charset="-122"/>
                <a:cs typeface="Times New Roman" panose="02020603050405020304" pitchFamily="18" charset="0"/>
              </a:rPr>
              <a:t>"DYSON PUREDRY"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1407160" y="909828"/>
            <a:ext cx="5029200" cy="14630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Intelligent Moisture Control for Healthier Homes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137159" y="109728"/>
            <a:ext cx="1885661" cy="1005840"/>
          </a:xfrm>
          <a:prstGeom prst="roundRect">
            <a:avLst>
              <a:gd name="adj" fmla="val 9877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7" name="Image 0" descr="/mnt/data/a_flat_style_vector_illustration_showcases_a_moder_batch_2.png"/>
          <p:cNvPicPr>
            <a:picLocks noChangeAspect="1"/>
          </p:cNvPicPr>
          <p:nvPr/>
        </p:nvPicPr>
        <p:blipFill>
          <a:blip r:embed="rId3"/>
          <a:srcRect t="4819" b="4819"/>
          <a:stretch/>
        </p:blipFill>
        <p:spPr>
          <a:xfrm>
            <a:off x="332902" y="39307"/>
            <a:ext cx="1345875" cy="1216152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8138160" y="502920"/>
            <a:ext cx="164592" cy="164592"/>
          </a:xfrm>
          <a:prstGeom prst="star4">
            <a:avLst/>
          </a:prstGeom>
          <a:solidFill>
            <a:srgbClr val="F6CB43"/>
          </a:solidFill>
          <a:ln w="12700">
            <a:solidFill>
              <a:srgbClr val="F6CB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6"/>
          <p:cNvSpPr/>
          <p:nvPr/>
        </p:nvSpPr>
        <p:spPr>
          <a:xfrm>
            <a:off x="8385048" y="713232"/>
            <a:ext cx="164592" cy="164592"/>
          </a:xfrm>
          <a:prstGeom prst="star4">
            <a:avLst/>
          </a:prstGeom>
          <a:solidFill>
            <a:srgbClr val="F6CB43"/>
          </a:solidFill>
          <a:ln w="12700">
            <a:solidFill>
              <a:srgbClr val="F6CB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0" y="1143000"/>
            <a:ext cx="4572000" cy="2154936"/>
          </a:xfrm>
          <a:prstGeom prst="rect">
            <a:avLst/>
          </a:prstGeom>
          <a:solidFill>
            <a:srgbClr val="F6CB43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8"/>
          <p:cNvSpPr/>
          <p:nvPr/>
        </p:nvSpPr>
        <p:spPr>
          <a:xfrm>
            <a:off x="4572000" y="1143000"/>
            <a:ext cx="4572000" cy="2194560"/>
          </a:xfrm>
          <a:prstGeom prst="rect">
            <a:avLst/>
          </a:prstGeom>
          <a:solidFill>
            <a:srgbClr val="E84C4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9"/>
          <p:cNvSpPr/>
          <p:nvPr/>
        </p:nvSpPr>
        <p:spPr>
          <a:xfrm>
            <a:off x="0" y="3337560"/>
            <a:ext cx="4572000" cy="1737360"/>
          </a:xfrm>
          <a:prstGeom prst="rect">
            <a:avLst/>
          </a:prstGeom>
          <a:solidFill>
            <a:srgbClr val="008C96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4572000" y="3337560"/>
            <a:ext cx="4572000" cy="2308416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1"/>
          <p:cNvSpPr/>
          <p:nvPr/>
        </p:nvSpPr>
        <p:spPr>
          <a:xfrm>
            <a:off x="0" y="5074920"/>
            <a:ext cx="4572000" cy="164592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2"/>
          <p:cNvSpPr/>
          <p:nvPr/>
        </p:nvSpPr>
        <p:spPr>
          <a:xfrm>
            <a:off x="4572000" y="5645976"/>
            <a:ext cx="4572000" cy="1645920"/>
          </a:xfrm>
          <a:prstGeom prst="rect">
            <a:avLst/>
          </a:prstGeom>
          <a:solidFill>
            <a:srgbClr val="F6CB43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3"/>
          <p:cNvSpPr/>
          <p:nvPr/>
        </p:nvSpPr>
        <p:spPr>
          <a:xfrm>
            <a:off x="0" y="6720839"/>
            <a:ext cx="4572000" cy="2705481"/>
          </a:xfrm>
          <a:prstGeom prst="rect">
            <a:avLst/>
          </a:prstGeom>
          <a:solidFill>
            <a:srgbClr val="008C96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4"/>
          <p:cNvSpPr/>
          <p:nvPr/>
        </p:nvSpPr>
        <p:spPr>
          <a:xfrm>
            <a:off x="4572000" y="7302818"/>
            <a:ext cx="4572000" cy="1575117"/>
          </a:xfrm>
          <a:prstGeom prst="rect">
            <a:avLst/>
          </a:prstGeom>
          <a:solidFill>
            <a:srgbClr val="E84C4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5"/>
          <p:cNvSpPr/>
          <p:nvPr/>
        </p:nvSpPr>
        <p:spPr>
          <a:xfrm>
            <a:off x="0" y="9437243"/>
            <a:ext cx="4572000" cy="3456432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Shape 16"/>
          <p:cNvSpPr/>
          <p:nvPr/>
        </p:nvSpPr>
        <p:spPr>
          <a:xfrm>
            <a:off x="4572000" y="8924844"/>
            <a:ext cx="4572000" cy="3346404"/>
          </a:xfrm>
          <a:prstGeom prst="rect">
            <a:avLst/>
          </a:prstGeom>
          <a:solidFill>
            <a:srgbClr val="F6CB43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21" name="Shape 18"/>
          <p:cNvSpPr/>
          <p:nvPr/>
        </p:nvSpPr>
        <p:spPr>
          <a:xfrm>
            <a:off x="0" y="12271248"/>
            <a:ext cx="9144000" cy="502920"/>
          </a:xfrm>
          <a:prstGeom prst="rect">
            <a:avLst/>
          </a:prstGeom>
          <a:solidFill>
            <a:srgbClr val="008C96"/>
          </a:solidFill>
          <a:ln w="12700">
            <a:solidFill>
              <a:srgbClr val="008C9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19"/>
          <p:cNvSpPr/>
          <p:nvPr/>
        </p:nvSpPr>
        <p:spPr>
          <a:xfrm>
            <a:off x="228600" y="1298448"/>
            <a:ext cx="242316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sz="1280" b="1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1. INTRODUCTION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80" b="1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ABOUT THE COMPANY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Shape 20"/>
          <p:cNvSpPr/>
          <p:nvPr/>
        </p:nvSpPr>
        <p:spPr>
          <a:xfrm>
            <a:off x="2761488" y="1399032"/>
            <a:ext cx="1563624" cy="1563624"/>
          </a:xfrm>
          <a:prstGeom prst="roundRect">
            <a:avLst>
              <a:gd name="adj" fmla="val 4678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4" name="Image 1" descr="/mnt/data/a_vector_style_digital_illustration_of_an_air_puri_batch_1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2788920" y="1426464"/>
            <a:ext cx="1508760" cy="1508760"/>
          </a:xfrm>
          <a:prstGeom prst="rect">
            <a:avLst/>
          </a:prstGeom>
        </p:spPr>
      </p:pic>
      <p:sp>
        <p:nvSpPr>
          <p:cNvPr id="25" name="Text 21"/>
          <p:cNvSpPr/>
          <p:nvPr/>
        </p:nvSpPr>
        <p:spPr>
          <a:xfrm>
            <a:off x="163068" y="1793748"/>
            <a:ext cx="2514600" cy="143408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Dyson is a technology-led company operating in 84 markets.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1200" dirty="0">
              <a:solidFill>
                <a:srgbClr val="0A2239"/>
              </a:solidFill>
              <a:latin typeface="Times New Roman" panose="02020603050405020304" pitchFamily="18" charset="0"/>
              <a:ea typeface="Aptos" pitchFamily="34" charset="-122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It develops vacuum, hair-care and air-treatment technologies (Dyson, 2026a).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Shape 22"/>
          <p:cNvSpPr/>
          <p:nvPr/>
        </p:nvSpPr>
        <p:spPr>
          <a:xfrm>
            <a:off x="3447288" y="1243584"/>
            <a:ext cx="164592" cy="164592"/>
          </a:xfrm>
          <a:prstGeom prst="star4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Shape 23"/>
          <p:cNvSpPr/>
          <p:nvPr/>
        </p:nvSpPr>
        <p:spPr>
          <a:xfrm>
            <a:off x="3730752" y="1362456"/>
            <a:ext cx="164592" cy="164592"/>
          </a:xfrm>
          <a:prstGeom prst="star4">
            <a:avLst/>
          </a:prstGeom>
          <a:solidFill>
            <a:srgbClr val="FFFFFF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4"/>
          <p:cNvSpPr/>
          <p:nvPr/>
        </p:nvSpPr>
        <p:spPr>
          <a:xfrm>
            <a:off x="6080760" y="1287272"/>
            <a:ext cx="2834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80" b="1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2. BRAND EXTENSION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hape 25"/>
          <p:cNvSpPr/>
          <p:nvPr/>
        </p:nvSpPr>
        <p:spPr>
          <a:xfrm>
            <a:off x="4661916" y="1517904"/>
            <a:ext cx="1289304" cy="1472184"/>
          </a:xfrm>
          <a:prstGeom prst="roundRect">
            <a:avLst>
              <a:gd name="adj" fmla="val 5674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0" name="Image 2" descr="/mnt/data/a_flat_style_vector_illustration_showcases_a_moder_batch_2.png"/>
          <p:cNvPicPr>
            <a:picLocks noChangeAspect="1"/>
          </p:cNvPicPr>
          <p:nvPr/>
        </p:nvPicPr>
        <p:blipFill>
          <a:blip r:embed="rId3"/>
          <a:srcRect l="6452" r="6452"/>
          <a:stretch/>
        </p:blipFill>
        <p:spPr>
          <a:xfrm>
            <a:off x="4663440" y="1517904"/>
            <a:ext cx="1234440" cy="1417320"/>
          </a:xfrm>
          <a:prstGeom prst="rect">
            <a:avLst/>
          </a:prstGeom>
        </p:spPr>
      </p:pic>
      <p:sp>
        <p:nvSpPr>
          <p:cNvPr id="31" name="Text 26"/>
          <p:cNvSpPr/>
          <p:nvPr/>
        </p:nvSpPr>
        <p:spPr>
          <a:xfrm>
            <a:off x="6071616" y="1554480"/>
            <a:ext cx="2941138" cy="165506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marL="0" indent="0" algn="just">
              <a:buNone/>
            </a:pP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Dyson PureDry is a proposed premium smart dehumidifier that removes excess indoor moisture.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Dyson’s official air-treatment range currently lists purifiers, humidifiers, fans and heaters, but no dehumidifier (Dyson, 2026b).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27"/>
          <p:cNvSpPr/>
          <p:nvPr/>
        </p:nvSpPr>
        <p:spPr>
          <a:xfrm>
            <a:off x="228600" y="3529584"/>
            <a:ext cx="1645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/>
          </a:bodyPr>
          <a:lstStyle/>
          <a:p>
            <a:pPr marL="0" indent="0" algn="l">
              <a:buNone/>
            </a:pPr>
            <a:r>
              <a:rPr lang="en-US" sz="1280" b="1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3. CURRENT MARKET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Shape 28"/>
          <p:cNvSpPr/>
          <p:nvPr/>
        </p:nvSpPr>
        <p:spPr>
          <a:xfrm>
            <a:off x="292608" y="3886200"/>
            <a:ext cx="1380744" cy="969264"/>
          </a:xfrm>
          <a:prstGeom prst="roundRect">
            <a:avLst>
              <a:gd name="adj" fmla="val 7547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4" name="Image 3" descr="/mnt/data/a_vector_style_digital_illustration_icon_features_batch_3.png"/>
          <p:cNvPicPr>
            <a:picLocks noChangeAspect="1"/>
          </p:cNvPicPr>
          <p:nvPr/>
        </p:nvPicPr>
        <p:blipFill>
          <a:blip r:embed="rId5"/>
          <a:srcRect t="15517" b="15517"/>
          <a:stretch/>
        </p:blipFill>
        <p:spPr>
          <a:xfrm>
            <a:off x="320040" y="3913632"/>
            <a:ext cx="1325880" cy="914400"/>
          </a:xfrm>
          <a:prstGeom prst="rect">
            <a:avLst/>
          </a:prstGeom>
        </p:spPr>
      </p:pic>
      <p:sp>
        <p:nvSpPr>
          <p:cNvPr id="35" name="Text 29"/>
          <p:cNvSpPr/>
          <p:nvPr/>
        </p:nvSpPr>
        <p:spPr>
          <a:xfrm>
            <a:off x="1874520" y="3694176"/>
            <a:ext cx="2560320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marL="0" indent="0" algn="just">
              <a:buNone/>
            </a:pP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Dehumidifiers are an established product category.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The global market is estimated at USD 3.8 billion in 2026 and forecast to reach USD 6.2 billion by 2033 (Grand View Research, 2026).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Text 30"/>
          <p:cNvSpPr/>
          <p:nvPr/>
        </p:nvSpPr>
        <p:spPr>
          <a:xfrm>
            <a:off x="4782312" y="3417883"/>
            <a:ext cx="2286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80" b="1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4. SUSTAINABILITY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Shape 31"/>
          <p:cNvSpPr/>
          <p:nvPr/>
        </p:nvSpPr>
        <p:spPr>
          <a:xfrm>
            <a:off x="4937760" y="3803904"/>
            <a:ext cx="1380744" cy="1042416"/>
          </a:xfrm>
          <a:prstGeom prst="roundRect">
            <a:avLst>
              <a:gd name="adj" fmla="val 7018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8" name="Image 4" descr="/mnt/data/a_vector_style_digital_illustration_icon_features_batch_4.png"/>
          <p:cNvPicPr>
            <a:picLocks noChangeAspect="1"/>
          </p:cNvPicPr>
          <p:nvPr/>
        </p:nvPicPr>
        <p:blipFill>
          <a:blip r:embed="rId6"/>
          <a:srcRect t="12759" b="12759"/>
          <a:stretch/>
        </p:blipFill>
        <p:spPr>
          <a:xfrm>
            <a:off x="4717724" y="3840480"/>
            <a:ext cx="1408756" cy="1458024"/>
          </a:xfrm>
          <a:prstGeom prst="rect">
            <a:avLst/>
          </a:prstGeom>
        </p:spPr>
      </p:pic>
      <p:sp>
        <p:nvSpPr>
          <p:cNvPr id="39" name="Text 32"/>
          <p:cNvSpPr/>
          <p:nvPr/>
        </p:nvSpPr>
        <p:spPr>
          <a:xfrm>
            <a:off x="6263640" y="3648456"/>
            <a:ext cx="2798065" cy="1997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marL="0" indent="0" algn="just">
              <a:buNone/>
            </a:pPr>
            <a:r>
              <a:rPr lang="en-US" sz="1200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ENERGY STAR-certified dehumidifiers are approximately 20% more efficient than non-certified models (ENERGY STAR, 2026).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Automatic humidity control would reduce unnecessary electricity use.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Recycled plastics, repairable parts and lower-impact refrigerants would support circular design.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Shape 33"/>
          <p:cNvSpPr/>
          <p:nvPr/>
        </p:nvSpPr>
        <p:spPr>
          <a:xfrm>
            <a:off x="4745736" y="3712764"/>
            <a:ext cx="228600" cy="200868"/>
          </a:xfrm>
          <a:prstGeom prst="star4">
            <a:avLst/>
          </a:prstGeom>
          <a:solidFill>
            <a:srgbClr val="F6CB43"/>
          </a:solidFill>
          <a:ln w="12700">
            <a:solidFill>
              <a:srgbClr val="F6CB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Shape 34"/>
          <p:cNvSpPr/>
          <p:nvPr/>
        </p:nvSpPr>
        <p:spPr>
          <a:xfrm>
            <a:off x="5042372" y="3812413"/>
            <a:ext cx="164592" cy="164592"/>
          </a:xfrm>
          <a:prstGeom prst="star4">
            <a:avLst/>
          </a:prstGeom>
          <a:solidFill>
            <a:srgbClr val="F6CB43"/>
          </a:solidFill>
          <a:ln w="12700">
            <a:solidFill>
              <a:srgbClr val="F6CB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2" name="Text 35"/>
          <p:cNvSpPr/>
          <p:nvPr/>
        </p:nvSpPr>
        <p:spPr>
          <a:xfrm>
            <a:off x="228600" y="5257800"/>
            <a:ext cx="24688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80" b="1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5. TARGET MARKET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Shape 36"/>
          <p:cNvSpPr/>
          <p:nvPr/>
        </p:nvSpPr>
        <p:spPr>
          <a:xfrm>
            <a:off x="310896" y="5486400"/>
            <a:ext cx="1289304" cy="1042416"/>
          </a:xfrm>
          <a:prstGeom prst="roundRect">
            <a:avLst>
              <a:gd name="adj" fmla="val 7018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44" name="Image 5" descr="/mnt/data/a_flat_vector_vector_style_digital_illustration_ic_batch_5.png"/>
          <p:cNvPicPr>
            <a:picLocks noChangeAspect="1"/>
          </p:cNvPicPr>
          <p:nvPr/>
        </p:nvPicPr>
        <p:blipFill>
          <a:blip r:embed="rId7"/>
          <a:srcRect t="10000" b="10000"/>
          <a:stretch/>
        </p:blipFill>
        <p:spPr>
          <a:xfrm>
            <a:off x="338328" y="5513832"/>
            <a:ext cx="1234440" cy="987552"/>
          </a:xfrm>
          <a:prstGeom prst="rect">
            <a:avLst/>
          </a:prstGeom>
        </p:spPr>
      </p:pic>
      <p:sp>
        <p:nvSpPr>
          <p:cNvPr id="45" name="Text 37"/>
          <p:cNvSpPr/>
          <p:nvPr/>
        </p:nvSpPr>
        <p:spPr>
          <a:xfrm>
            <a:off x="1874520" y="5431536"/>
            <a:ext cx="2514600" cy="9601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marL="0" indent="0" algn="just">
              <a:buNone/>
            </a:pPr>
            <a:r>
              <a:rPr lang="en-US" sz="1200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Homeowners, renters, families drying clothes indoors and environmentally conscious technology users.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Initial focus: the UK, Europe and humid Asia-Pacific markets.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6" name="Shape 38"/>
          <p:cNvSpPr/>
          <p:nvPr/>
        </p:nvSpPr>
        <p:spPr>
          <a:xfrm>
            <a:off x="3992245" y="5097018"/>
            <a:ext cx="164592" cy="164592"/>
          </a:xfrm>
          <a:prstGeom prst="star4">
            <a:avLst/>
          </a:prstGeom>
          <a:solidFill>
            <a:srgbClr val="F6CB43"/>
          </a:solidFill>
          <a:ln w="12700">
            <a:solidFill>
              <a:srgbClr val="F6CB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Shape 39"/>
          <p:cNvSpPr/>
          <p:nvPr/>
        </p:nvSpPr>
        <p:spPr>
          <a:xfrm>
            <a:off x="4270248" y="5221469"/>
            <a:ext cx="164592" cy="164592"/>
          </a:xfrm>
          <a:prstGeom prst="star4">
            <a:avLst/>
          </a:prstGeom>
          <a:solidFill>
            <a:srgbClr val="F6CB43"/>
          </a:solidFill>
          <a:ln w="12700">
            <a:solidFill>
              <a:srgbClr val="F6CB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8" name="Text 40"/>
          <p:cNvSpPr/>
          <p:nvPr/>
        </p:nvSpPr>
        <p:spPr>
          <a:xfrm>
            <a:off x="6043604" y="5790924"/>
            <a:ext cx="2514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80" b="1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6. SMART FEATURES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Shape 41"/>
          <p:cNvSpPr/>
          <p:nvPr/>
        </p:nvSpPr>
        <p:spPr>
          <a:xfrm>
            <a:off x="4757021" y="5932783"/>
            <a:ext cx="1060704" cy="1289304"/>
          </a:xfrm>
          <a:prstGeom prst="roundRect">
            <a:avLst>
              <a:gd name="adj" fmla="val 6897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50" name="Image 6" descr="/mnt/data/a_flat_style_vector_illustration_of_a_smartphone_d_batch_6.png"/>
          <p:cNvPicPr>
            <a:picLocks noChangeAspect="1"/>
          </p:cNvPicPr>
          <p:nvPr/>
        </p:nvPicPr>
        <p:blipFill>
          <a:blip r:embed="rId8"/>
          <a:srcRect t="9091" b="9091"/>
          <a:stretch/>
        </p:blipFill>
        <p:spPr>
          <a:xfrm>
            <a:off x="4800600" y="6036166"/>
            <a:ext cx="1005840" cy="1234440"/>
          </a:xfrm>
          <a:prstGeom prst="rect">
            <a:avLst/>
          </a:prstGeom>
        </p:spPr>
      </p:pic>
      <p:sp>
        <p:nvSpPr>
          <p:cNvPr id="51" name="Text 42"/>
          <p:cNvSpPr/>
          <p:nvPr/>
        </p:nvSpPr>
        <p:spPr>
          <a:xfrm>
            <a:off x="6071036" y="6087469"/>
            <a:ext cx="2886274" cy="9601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marL="0" indent="0" algn="just">
              <a:buNone/>
            </a:pPr>
            <a:r>
              <a:rPr lang="en-US" sz="1200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Real-time humidity monitoring, automatic control, laundry/night modes and tank alerts.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MyDyson integration could provide remote control, voice assistance and monthly reports (Dyson, 2026c).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2" name="Text 43"/>
          <p:cNvSpPr/>
          <p:nvPr/>
        </p:nvSpPr>
        <p:spPr>
          <a:xfrm>
            <a:off x="228600" y="6912864"/>
            <a:ext cx="2514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80" b="1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7. BUSINESS BENEFITS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3" name="Shape 44"/>
          <p:cNvSpPr/>
          <p:nvPr/>
        </p:nvSpPr>
        <p:spPr>
          <a:xfrm>
            <a:off x="82295" y="7205472"/>
            <a:ext cx="2249425" cy="2168272"/>
          </a:xfrm>
          <a:prstGeom prst="roundRect">
            <a:avLst>
              <a:gd name="adj" fmla="val 8791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54" name="Image 7" descr="/mnt/data/a_flat_vector_vector_illustration_features_busines_batch_7.png"/>
          <p:cNvPicPr>
            <a:picLocks noChangeAspect="1"/>
          </p:cNvPicPr>
          <p:nvPr/>
        </p:nvPicPr>
        <p:blipFill>
          <a:blip r:embed="rId9"/>
          <a:srcRect t="6034" b="6034"/>
          <a:stretch/>
        </p:blipFill>
        <p:spPr>
          <a:xfrm>
            <a:off x="-286893" y="7441184"/>
            <a:ext cx="2883572" cy="1690370"/>
          </a:xfrm>
          <a:prstGeom prst="rect">
            <a:avLst/>
          </a:prstGeom>
        </p:spPr>
      </p:pic>
      <p:sp>
        <p:nvSpPr>
          <p:cNvPr id="55" name="Text 45"/>
          <p:cNvSpPr/>
          <p:nvPr/>
        </p:nvSpPr>
        <p:spPr>
          <a:xfrm>
            <a:off x="2414014" y="7187184"/>
            <a:ext cx="1956817" cy="216255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marL="0" indent="0" algn="just">
              <a:buNone/>
            </a:pP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Creates premium revenue, expands Dyson’s air-treatment portfolio and enables cross-selling.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Uses Dyson’s existing capabilities in motors, airflow, sensors and connected technology.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Text 46"/>
          <p:cNvSpPr/>
          <p:nvPr/>
        </p:nvSpPr>
        <p:spPr>
          <a:xfrm>
            <a:off x="4640580" y="7429153"/>
            <a:ext cx="2514600" cy="25651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80" b="1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8. MARKET TRENDS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Shape 47"/>
          <p:cNvSpPr/>
          <p:nvPr/>
        </p:nvSpPr>
        <p:spPr>
          <a:xfrm>
            <a:off x="4654547" y="7755000"/>
            <a:ext cx="1344167" cy="1059515"/>
          </a:xfrm>
          <a:prstGeom prst="roundRect">
            <a:avLst>
              <a:gd name="adj" fmla="val 7921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58" name="Image 8" descr="/mnt/data/a_flat_style_vector_illustration_features_a_house_batch_8.png"/>
          <p:cNvPicPr>
            <a:picLocks noChangeAspect="1"/>
          </p:cNvPicPr>
          <p:nvPr/>
        </p:nvPicPr>
        <p:blipFill>
          <a:blip r:embed="rId10"/>
          <a:srcRect t="13462" b="13462"/>
          <a:stretch/>
        </p:blipFill>
        <p:spPr>
          <a:xfrm>
            <a:off x="4661916" y="7787108"/>
            <a:ext cx="1320105" cy="964692"/>
          </a:xfrm>
          <a:prstGeom prst="rect">
            <a:avLst/>
          </a:prstGeom>
        </p:spPr>
      </p:pic>
      <p:sp>
        <p:nvSpPr>
          <p:cNvPr id="59" name="Text 48"/>
          <p:cNvSpPr/>
          <p:nvPr/>
        </p:nvSpPr>
        <p:spPr>
          <a:xfrm>
            <a:off x="6318504" y="7540117"/>
            <a:ext cx="2743201" cy="1325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marL="0" indent="0" algn="just">
              <a:buNone/>
            </a:pP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In 2024-25, 31% of English households reported condensation, damp or mould (MHCLG, 2026).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• New ENERGY STAR requirements became effective on 1 October 2025 (ENERGY STAR, 2026).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0" name="Text 49"/>
          <p:cNvSpPr/>
          <p:nvPr/>
        </p:nvSpPr>
        <p:spPr>
          <a:xfrm>
            <a:off x="2320460" y="9492616"/>
            <a:ext cx="192033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80" b="1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9. CONCLUSION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" name="Shape 50"/>
          <p:cNvSpPr/>
          <p:nvPr/>
        </p:nvSpPr>
        <p:spPr>
          <a:xfrm>
            <a:off x="8762" y="9510141"/>
            <a:ext cx="2029588" cy="2473706"/>
          </a:xfrm>
          <a:prstGeom prst="roundRect">
            <a:avLst>
              <a:gd name="adj" fmla="val 8791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62" name="Image 9" descr="/mnt/data/a_flat_vector_vector_illustration_features_an_icon_batch_9.png"/>
          <p:cNvPicPr>
            <a:picLocks noChangeAspect="1"/>
          </p:cNvPicPr>
          <p:nvPr/>
        </p:nvPicPr>
        <p:blipFill>
          <a:blip r:embed="rId11"/>
          <a:srcRect t="14583" b="14583"/>
          <a:stretch/>
        </p:blipFill>
        <p:spPr>
          <a:xfrm>
            <a:off x="27049" y="9797287"/>
            <a:ext cx="1847471" cy="1302640"/>
          </a:xfrm>
          <a:prstGeom prst="rect">
            <a:avLst/>
          </a:prstGeom>
        </p:spPr>
      </p:pic>
      <p:sp>
        <p:nvSpPr>
          <p:cNvPr id="64" name="Shape 52"/>
          <p:cNvSpPr/>
          <p:nvPr/>
        </p:nvSpPr>
        <p:spPr>
          <a:xfrm>
            <a:off x="292608" y="9426321"/>
            <a:ext cx="164592" cy="164592"/>
          </a:xfrm>
          <a:prstGeom prst="star4">
            <a:avLst/>
          </a:prstGeom>
          <a:solidFill>
            <a:srgbClr val="F6CB43"/>
          </a:solidFill>
          <a:ln w="12700">
            <a:solidFill>
              <a:srgbClr val="F6CB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5" name="Shape 53"/>
          <p:cNvSpPr/>
          <p:nvPr/>
        </p:nvSpPr>
        <p:spPr>
          <a:xfrm>
            <a:off x="82295" y="9457563"/>
            <a:ext cx="164592" cy="164592"/>
          </a:xfrm>
          <a:prstGeom prst="star4">
            <a:avLst/>
          </a:prstGeom>
          <a:solidFill>
            <a:srgbClr val="F6CB43"/>
          </a:solidFill>
          <a:ln w="12700">
            <a:solidFill>
              <a:srgbClr val="F6CB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6" name="Shape 54"/>
          <p:cNvSpPr/>
          <p:nvPr/>
        </p:nvSpPr>
        <p:spPr>
          <a:xfrm>
            <a:off x="293370" y="6798690"/>
            <a:ext cx="164592" cy="164592"/>
          </a:xfrm>
          <a:prstGeom prst="star4">
            <a:avLst/>
          </a:prstGeom>
          <a:solidFill>
            <a:srgbClr val="F6CB43"/>
          </a:solidFill>
          <a:ln w="12700">
            <a:solidFill>
              <a:srgbClr val="F6CB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7" name="Shape 55"/>
          <p:cNvSpPr/>
          <p:nvPr/>
        </p:nvSpPr>
        <p:spPr>
          <a:xfrm>
            <a:off x="128016" y="6755384"/>
            <a:ext cx="164592" cy="164592"/>
          </a:xfrm>
          <a:prstGeom prst="star4">
            <a:avLst/>
          </a:prstGeom>
          <a:solidFill>
            <a:srgbClr val="F6CB43"/>
          </a:solidFill>
          <a:ln w="12700">
            <a:solidFill>
              <a:srgbClr val="F6CB4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8" name="Text 56"/>
          <p:cNvSpPr/>
          <p:nvPr/>
        </p:nvSpPr>
        <p:spPr>
          <a:xfrm>
            <a:off x="4617720" y="8941944"/>
            <a:ext cx="22860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buNone/>
            </a:pPr>
            <a:r>
              <a:rPr lang="en-US" sz="1280" b="1" dirty="0">
                <a:solidFill>
                  <a:srgbClr val="0A2239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10. REFERENCES</a:t>
            </a:r>
            <a:endParaRPr lang="en-US" sz="128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9" name="Shape 57"/>
          <p:cNvSpPr/>
          <p:nvPr/>
        </p:nvSpPr>
        <p:spPr>
          <a:xfrm>
            <a:off x="4654294" y="9174100"/>
            <a:ext cx="1147047" cy="755984"/>
          </a:xfrm>
          <a:prstGeom prst="roundRect">
            <a:avLst>
              <a:gd name="adj" fmla="val 8791"/>
            </a:avLst>
          </a:prstGeom>
          <a:solidFill>
            <a:srgbClr val="FFFFFF">
              <a:alpha val="90000"/>
            </a:srgbClr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70" name="Image 10" descr="/mnt/data/a_flat_vector_digital_illustration_icon_features_a_batch_10.png"/>
          <p:cNvPicPr>
            <a:picLocks noChangeAspect="1"/>
          </p:cNvPicPr>
          <p:nvPr/>
        </p:nvPicPr>
        <p:blipFill>
          <a:blip r:embed="rId12"/>
          <a:srcRect t="16000" b="16000"/>
          <a:stretch/>
        </p:blipFill>
        <p:spPr>
          <a:xfrm>
            <a:off x="4689600" y="9221009"/>
            <a:ext cx="1111741" cy="755984"/>
          </a:xfrm>
          <a:prstGeom prst="rect">
            <a:avLst/>
          </a:prstGeom>
        </p:spPr>
      </p:pic>
      <p:sp>
        <p:nvSpPr>
          <p:cNvPr id="71" name="Text 58"/>
          <p:cNvSpPr/>
          <p:nvPr/>
        </p:nvSpPr>
        <p:spPr>
          <a:xfrm>
            <a:off x="6176772" y="8700516"/>
            <a:ext cx="2967228" cy="104698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Autofit/>
          </a:bodyPr>
          <a:lstStyle/>
          <a:p>
            <a:pPr marL="0" indent="0" algn="l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3" name="Text 60"/>
          <p:cNvSpPr/>
          <p:nvPr/>
        </p:nvSpPr>
        <p:spPr>
          <a:xfrm>
            <a:off x="1051560" y="12390120"/>
            <a:ext cx="7040880" cy="16459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DYSON PUREDRY - INTELLIGENT MOISTURE CONTROL FOR HEALTHIER HOMES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4" name="Text 61"/>
          <p:cNvSpPr/>
          <p:nvPr/>
        </p:nvSpPr>
        <p:spPr>
          <a:xfrm>
            <a:off x="868680" y="12380976"/>
            <a:ext cx="182880" cy="182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💧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5" name="Text 62"/>
          <p:cNvSpPr/>
          <p:nvPr/>
        </p:nvSpPr>
        <p:spPr>
          <a:xfrm>
            <a:off x="8001000" y="12380976"/>
            <a:ext cx="182880" cy="1828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FFFFFF"/>
                </a:solidFill>
                <a:latin typeface="Times New Roman" panose="02020603050405020304" pitchFamily="18" charset="0"/>
                <a:ea typeface="Aptos" pitchFamily="34" charset="-122"/>
                <a:cs typeface="Times New Roman" panose="02020603050405020304" pitchFamily="18" charset="0"/>
              </a:rPr>
              <a:t>🌿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5540A5C8-F52A-8D09-FE0A-5B877702EADD}"/>
              </a:ext>
            </a:extLst>
          </p:cNvPr>
          <p:cNvSpPr txBox="1"/>
          <p:nvPr/>
        </p:nvSpPr>
        <p:spPr>
          <a:xfrm>
            <a:off x="5781906" y="9052864"/>
            <a:ext cx="3353332" cy="3277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just">
              <a:buSzPts val="1000"/>
              <a:tabLst>
                <a:tab pos="457200" algn="l"/>
              </a:tabLs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Dyson (2026a)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James Dyson Biography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9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3"/>
              </a:rPr>
              <a:t>https://www.dyson.com/james-dyson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15 June 2026).</a:t>
            </a:r>
          </a:p>
          <a:p>
            <a:pPr marR="0" lvl="0" algn="just">
              <a:buSzPts val="1000"/>
              <a:tabLst>
                <a:tab pos="457200" algn="l"/>
              </a:tabLs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Dyson (2026b)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Air Treatment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9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4"/>
              </a:rPr>
              <a:t>https://www.dyson.com/air-treatment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18 June 2026).</a:t>
            </a:r>
          </a:p>
          <a:p>
            <a:pPr marR="0" lvl="0" algn="just">
              <a:buSzPts val="1000"/>
              <a:tabLst>
                <a:tab pos="457200" algn="l"/>
              </a:tabLs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Dyson (2026c)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MyDyson App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9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5"/>
              </a:rPr>
              <a:t>https://www.dyson.com/app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August 2026).</a:t>
            </a:r>
          </a:p>
          <a:p>
            <a:pPr marR="0" lvl="0" algn="just">
              <a:buSzPts val="1000"/>
              <a:tabLst>
                <a:tab pos="457200" algn="l"/>
              </a:tabLs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ENERGY STAR (2026a)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Dehumidifiers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9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6"/>
              </a:rPr>
              <a:t>https://www.energystar.gov/products/dehumidifiers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August 2026).</a:t>
            </a:r>
          </a:p>
          <a:p>
            <a:pPr marR="0" lvl="0" algn="just">
              <a:buSzPts val="1000"/>
              <a:tabLst>
                <a:tab pos="457200" algn="l"/>
              </a:tabLs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ENERGY STAR (2026b)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Dehumidifiers: Key Efficiency Criteria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9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7"/>
              </a:rPr>
              <a:t>https://www.energystar.gov/products/dehumidifiers/key_efficiency_criteria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20 June 2026).</a:t>
            </a:r>
          </a:p>
          <a:p>
            <a:pPr marR="0" lvl="0" algn="just">
              <a:buSzPts val="1000"/>
              <a:tabLst>
                <a:tab pos="457200" algn="l"/>
              </a:tabLs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Grand View Research (2026)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Dehumidifier Market Size, Share and Trends Analysis Report, 2026–2033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9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8"/>
              </a:rPr>
              <a:t>https://www.grandviewresearch.com/industry-analysis/dehumidifier-market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August 2026).</a:t>
            </a:r>
          </a:p>
          <a:p>
            <a:pPr marR="0" lvl="0" algn="just">
              <a:buSzPts val="1000"/>
              <a:tabLst>
                <a:tab pos="457200" algn="l"/>
              </a:tabLst>
            </a:pP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MHCLG (2026) </a:t>
            </a:r>
            <a:r>
              <a:rPr lang="en-US" sz="9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English Housing Survey 2024 to 2025: Perceptions and Impacts of Housing Quality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</a:t>
            </a:r>
            <a:r>
              <a:rPr lang="en-US" sz="9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19"/>
              </a:rPr>
              <a:t>https://www.gov.uk/government/statistics/english-housing-survey-2024-to-2025-perceptions-and-impacts-of-housing-quality/english-housing-survey-2024-to-2025-perceptions-and-impacts-of-housing-quality</a:t>
            </a:r>
            <a:r>
              <a:rPr lang="en-US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August 2026).</a:t>
            </a:r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143BDA59-7FC0-F52D-0BA8-8B21B91F487A}"/>
              </a:ext>
            </a:extLst>
          </p:cNvPr>
          <p:cNvSpPr txBox="1"/>
          <p:nvPr/>
        </p:nvSpPr>
        <p:spPr>
          <a:xfrm>
            <a:off x="1673352" y="9892048"/>
            <a:ext cx="2823681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Dyson PureDry is a relevant, feasible and sustainable extension into a growing, proven market.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strengthens Dyson’s premium air-treatment portfolio by applying its existing expertise in airflow, sensors and connected technology.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could improve customer wellbeing, reduce excess indoor moisture and create a new long-term revenue opportunity for Dyson.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615</Words>
  <Application>Microsoft Office PowerPoint</Application>
  <PresentationFormat>Custom</PresentationFormat>
  <Paragraphs>54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Times New Roman</vt:lpstr>
      <vt:lpstr>Office Theme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Brand Extension - Dyson PureDry</dc:title>
  <dc:subject>Brand Extension Poster - Dyson PureDry</dc:subject>
  <dc:creator>OpenAI</dc:creator>
  <cp:lastModifiedBy>mt360daysservice@gmail.com</cp:lastModifiedBy>
  <cp:revision>2</cp:revision>
  <dcterms:created xsi:type="dcterms:W3CDTF">2026-08-01T06:48:57Z</dcterms:created>
  <dcterms:modified xsi:type="dcterms:W3CDTF">2026-08-01T07:09:21Z</dcterms:modified>
</cp:coreProperties>
</file>