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0" r:id="rId3"/>
    <p:sldId id="264" r:id="rId4"/>
    <p:sldId id="265" r:id="rId5"/>
    <p:sldId id="266" r:id="rId6"/>
    <p:sldId id="267" r:id="rId7"/>
    <p:sldId id="261" r:id="rId8"/>
    <p:sldId id="268" r:id="rId9"/>
    <p:sldId id="259"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8" d="100"/>
          <a:sy n="118" d="100"/>
        </p:scale>
        <p:origin x="27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10/02/2025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10/02/2025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10/02/2025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10/02/2025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10/02/2025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americanexpress.com/en-us/business/trends-and-insights/articles/when-developing-your-product-strategy-think-beyond-pricing/"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americanexpress.com/en-us/business/trends-and-insights/articles/12-easy-ways-to-successfully-manage-your-cash-flow/" TargetMode="External"/><Relationship Id="rId2" Type="http://schemas.openxmlformats.org/officeDocument/2006/relationships/hyperlink" Target="https://www.americanexpress.com/en-us/business/trends-and-insights/articles/how-to-negotiate-better-vendor-payment-terms/"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hyperlink" Target="https://www.americanexpress.com/en-us/business/trends-and-insights/articles/going-global-4-ways-to-expand-into-international-markets/"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ideo" Target="https://www.youtube.com/embed/-IW8ZzY3xt8?feature=oembed"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gbm.hsbc.com/en-gb/insights/international/the-top-ten-trends-shaping-the-future-of-international-trade" TargetMode="External"/><Relationship Id="rId2" Type="http://schemas.openxmlformats.org/officeDocument/2006/relationships/hyperlink" Target="https://www.wto.org/english/res_e/statis_e/latest_trends_e.htm"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1315FFF1-43FC-FCFE-BEC0-38B41837CFA3}"/>
              </a:ext>
            </a:extLst>
          </p:cNvPr>
          <p:cNvSpPr>
            <a:spLocks noGrp="1"/>
          </p:cNvSpPr>
          <p:nvPr>
            <p:ph type="subTitle" idx="1"/>
          </p:nvPr>
        </p:nvSpPr>
        <p:spPr>
          <a:xfrm>
            <a:off x="1524000" y="669058"/>
            <a:ext cx="9144000" cy="4588742"/>
          </a:xfrm>
        </p:spPr>
        <p:txBody>
          <a:bodyPr vert="horz" lIns="91440" tIns="45720" rIns="91440" bIns="45720" rtlCol="0" anchor="t">
            <a:normAutofit/>
          </a:bodyPr>
          <a:lstStyle/>
          <a:p>
            <a:r>
              <a:rPr lang="en-GB" sz="2800" dirty="0"/>
              <a:t>Global Business Environment</a:t>
            </a:r>
          </a:p>
          <a:p>
            <a:endParaRPr lang="en-GB" sz="2800" dirty="0"/>
          </a:p>
          <a:p>
            <a:r>
              <a:rPr lang="en-GB" sz="2800"/>
              <a:t>Week 7.2</a:t>
            </a:r>
            <a:endParaRPr lang="en-GB" sz="2800" dirty="0"/>
          </a:p>
          <a:p>
            <a:endParaRPr lang="en-GB" sz="2800" dirty="0"/>
          </a:p>
          <a:p>
            <a:r>
              <a:rPr lang="en-GB" sz="2800" dirty="0"/>
              <a:t>Reasons organisations engage in international trade</a:t>
            </a:r>
            <a:endParaRPr lang="en-GB" dirty="0"/>
          </a:p>
          <a:p>
            <a:endParaRPr lang="en-GB" dirty="0"/>
          </a:p>
          <a:p>
            <a:endParaRPr lang="en-GB" dirty="0"/>
          </a:p>
        </p:txBody>
      </p:sp>
      <p:pic>
        <p:nvPicPr>
          <p:cNvPr id="4" name="Picture 3" descr="University of Wales Trinity Saint David launches ‘One Planet ...">
            <a:extLst>
              <a:ext uri="{FF2B5EF4-FFF2-40B4-BE49-F238E27FC236}">
                <a16:creationId xmlns:a16="http://schemas.microsoft.com/office/drawing/2014/main" id="{CE8A5DD2-C2BE-5608-0522-9DDD21F37737}"/>
              </a:ext>
            </a:extLst>
          </p:cNvPr>
          <p:cNvPicPr>
            <a:picLocks noChangeAspect="1"/>
          </p:cNvPicPr>
          <p:nvPr/>
        </p:nvPicPr>
        <p:blipFill>
          <a:blip r:embed="rId2"/>
          <a:stretch>
            <a:fillRect/>
          </a:stretch>
        </p:blipFill>
        <p:spPr>
          <a:xfrm>
            <a:off x="932732" y="4046327"/>
            <a:ext cx="10067744" cy="2115269"/>
          </a:xfrm>
          <a:prstGeom prst="rect">
            <a:avLst/>
          </a:prstGeom>
        </p:spPr>
      </p:pic>
    </p:spTree>
    <p:extLst>
      <p:ext uri="{BB962C8B-B14F-4D97-AF65-F5344CB8AC3E}">
        <p14:creationId xmlns:p14="http://schemas.microsoft.com/office/powerpoint/2010/main" val="1414019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740944"/>
            <a:ext cx="9144000" cy="4516856"/>
          </a:xfrm>
        </p:spPr>
        <p:txBody>
          <a:bodyPr vert="horz" lIns="91440" tIns="45720" rIns="91440" bIns="45720" rtlCol="0" anchor="t">
            <a:normAutofit/>
          </a:bodyPr>
          <a:lstStyle/>
          <a:p>
            <a:pPr algn="l"/>
            <a:r>
              <a:rPr lang="en-GB" sz="2800" dirty="0">
                <a:latin typeface="Arial"/>
                <a:cs typeface="Arial"/>
              </a:rPr>
              <a:t>By the end of this session, students should be aware of: the following features of:</a:t>
            </a:r>
            <a:endParaRPr lang="en-US" dirty="0">
              <a:latin typeface="Aptos" panose="020B0004020202020204"/>
              <a:cs typeface="Arial"/>
            </a:endParaRPr>
          </a:p>
          <a:p>
            <a:pPr algn="l"/>
            <a:endParaRPr lang="en-GB" sz="2800" dirty="0">
              <a:latin typeface="Arial"/>
              <a:cs typeface="Arial"/>
            </a:endParaRPr>
          </a:p>
          <a:p>
            <a:pPr algn="l"/>
            <a:endParaRPr lang="en-GB" sz="2800" dirty="0">
              <a:latin typeface="Arial"/>
              <a:cs typeface="Arial"/>
            </a:endParaRPr>
          </a:p>
          <a:p>
            <a:pPr marL="457200" indent="-457200" algn="l">
              <a:buChar char="•"/>
            </a:pPr>
            <a:r>
              <a:rPr lang="en-GB" sz="2800" dirty="0">
                <a:latin typeface="Arial"/>
                <a:cs typeface="Arial"/>
              </a:rPr>
              <a:t>Why organisations engage in International trade</a:t>
            </a:r>
            <a:endParaRPr lang="en-US" sz="2800" dirty="0">
              <a:latin typeface="Aptos" panose="020B0004020202020204"/>
              <a:cs typeface="Arial"/>
            </a:endParaRPr>
          </a:p>
          <a:p>
            <a:pPr marL="342900" indent="-342900" algn="l">
              <a:buChar char="•"/>
            </a:pPr>
            <a:r>
              <a:rPr lang="en-US" sz="2800" dirty="0"/>
              <a:t>Levels and trends of global trade and business</a:t>
            </a:r>
          </a:p>
          <a:p>
            <a:pPr marL="457200" indent="-457200" algn="l">
              <a:buChar char="•"/>
            </a:pPr>
            <a:endParaRPr lang="en-GB" sz="2800">
              <a:latin typeface="Arial"/>
              <a:cs typeface="Arial"/>
            </a:endParaRPr>
          </a:p>
          <a:p>
            <a:pPr marL="457200" indent="-457200" algn="l">
              <a:buChar char="•"/>
            </a:pPr>
            <a:endParaRPr lang="en-GB" sz="2800">
              <a:latin typeface="Arial"/>
              <a:cs typeface="Arial"/>
            </a:endParaRPr>
          </a:p>
          <a:p>
            <a:pPr marL="457200" indent="-457200" algn="l">
              <a:buChar char="•"/>
            </a:pPr>
            <a:endParaRPr lang="en-GB" sz="2800">
              <a:latin typeface="Arial"/>
              <a:cs typeface="Arial"/>
            </a:endParaRPr>
          </a:p>
          <a:p>
            <a:pPr marL="457200" indent="-457200" algn="l">
              <a:buFont typeface="Arial"/>
              <a:buChar char="•"/>
            </a:pPr>
            <a:endParaRPr lang="en-GB" sz="2800">
              <a:latin typeface="Arial"/>
              <a:cs typeface="Arial"/>
            </a:endParaRPr>
          </a:p>
          <a:p>
            <a:pPr marL="457200" indent="-457200" algn="l">
              <a:buFont typeface="Arial"/>
              <a:buChar char="•"/>
            </a:pPr>
            <a:endParaRPr lang="en-GB" sz="2800">
              <a:latin typeface="Arial"/>
              <a:cs typeface="Arial"/>
            </a:endParaRPr>
          </a:p>
          <a:p>
            <a:endParaRPr lang="en-GB"/>
          </a:p>
        </p:txBody>
      </p:sp>
    </p:spTree>
    <p:extLst>
      <p:ext uri="{BB962C8B-B14F-4D97-AF65-F5344CB8AC3E}">
        <p14:creationId xmlns:p14="http://schemas.microsoft.com/office/powerpoint/2010/main" val="1474844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424643"/>
            <a:ext cx="10294188" cy="5508892"/>
          </a:xfrm>
        </p:spPr>
        <p:txBody>
          <a:bodyPr vert="horz" lIns="91440" tIns="45720" rIns="91440" bIns="45720" rtlCol="0" anchor="t">
            <a:normAutofit fontScale="92500" lnSpcReduction="10000"/>
          </a:bodyPr>
          <a:lstStyle/>
          <a:p>
            <a:endParaRPr lang="en-GB" sz="1200" dirty="0">
              <a:solidFill>
                <a:srgbClr val="333333"/>
              </a:solidFill>
            </a:endParaRPr>
          </a:p>
          <a:p>
            <a:pPr algn="l"/>
            <a:r>
              <a:rPr lang="en-GB" sz="2600" b="1" dirty="0">
                <a:solidFill>
                  <a:srgbClr val="333333"/>
                </a:solidFill>
                <a:ea typeface="+mn-lt"/>
                <a:cs typeface="+mn-lt"/>
              </a:rPr>
              <a:t>Why do companies engage in international business and trade?</a:t>
            </a:r>
            <a:endParaRPr lang="en-GB" sz="2600" dirty="0">
              <a:solidFill>
                <a:srgbClr val="000000"/>
              </a:solidFill>
              <a:ea typeface="+mn-lt"/>
              <a:cs typeface="+mn-lt"/>
            </a:endParaRPr>
          </a:p>
          <a:p>
            <a:endParaRPr lang="en-GB" sz="1200" dirty="0">
              <a:solidFill>
                <a:srgbClr val="333333"/>
              </a:solidFill>
              <a:latin typeface="Aptos" panose="020B0004020202020204"/>
              <a:cs typeface="Arial"/>
            </a:endParaRPr>
          </a:p>
          <a:p>
            <a:pPr algn="l"/>
            <a:r>
              <a:rPr lang="en-GB" b="1" dirty="0">
                <a:solidFill>
                  <a:srgbClr val="333333"/>
                </a:solidFill>
              </a:rPr>
              <a:t>1. Increased Revenues</a:t>
            </a:r>
            <a:endParaRPr lang="en-GB" dirty="0"/>
          </a:p>
          <a:p>
            <a:pPr algn="l"/>
            <a:r>
              <a:rPr lang="en-GB" dirty="0">
                <a:solidFill>
                  <a:srgbClr val="333333"/>
                </a:solidFill>
                <a:ea typeface="+mn-lt"/>
                <a:cs typeface="+mn-lt"/>
              </a:rPr>
              <a:t>One of the top advantages of international trade is increasing your number of potential clients. Each country you add to your list can open up a new pathway to business growth and increased revenues. Seventy eight percent of respondents to the 2021 FedEx Trade Trend Report agree that increasing trade will generate revenue opportunities and create more jobs.</a:t>
            </a:r>
            <a:endParaRPr lang="en-GB" dirty="0"/>
          </a:p>
          <a:p>
            <a:pPr algn="l"/>
            <a:r>
              <a:rPr lang="en-GB" b="1" dirty="0">
                <a:solidFill>
                  <a:srgbClr val="333333"/>
                </a:solidFill>
              </a:rPr>
              <a:t>2. Decreased Competition</a:t>
            </a:r>
            <a:endParaRPr lang="en-GB" dirty="0"/>
          </a:p>
          <a:p>
            <a:pPr algn="l"/>
            <a:r>
              <a:rPr lang="en-GB" dirty="0">
                <a:solidFill>
                  <a:srgbClr val="333333"/>
                </a:solidFill>
                <a:ea typeface="+mn-lt"/>
                <a:cs typeface="+mn-lt"/>
              </a:rPr>
              <a:t>Products and services may have to compete in a crowded market in the U.S., but organisations may find less competition in other countries, where citizens may be thrilled to see your products available where they live.</a:t>
            </a:r>
            <a:endParaRPr lang="en-GB" dirty="0"/>
          </a:p>
          <a:p>
            <a:pPr algn="l"/>
            <a:r>
              <a:rPr lang="en-GB" b="1" dirty="0">
                <a:solidFill>
                  <a:srgbClr val="333333"/>
                </a:solidFill>
              </a:rPr>
              <a:t>3. Longer Product Lifespan</a:t>
            </a:r>
            <a:endParaRPr lang="en-GB" dirty="0"/>
          </a:p>
          <a:p>
            <a:pPr algn="l"/>
            <a:r>
              <a:rPr lang="en-GB" dirty="0">
                <a:solidFill>
                  <a:srgbClr val="333333"/>
                </a:solidFill>
                <a:ea typeface="+mn-lt"/>
                <a:cs typeface="+mn-lt"/>
              </a:rPr>
              <a:t>Sales can dip for certain products domestically as UK stop buying them or move to upgraded versions. Selling a product to an overseas market can </a:t>
            </a:r>
            <a:r>
              <a:rPr lang="en-GB" dirty="0">
                <a:solidFill>
                  <a:srgbClr val="006FCF"/>
                </a:solidFill>
                <a:ea typeface="+mn-lt"/>
                <a:cs typeface="+mn-lt"/>
                <a:hlinkClick r:id="rId2"/>
              </a:rPr>
              <a:t>extend the life of an existing product</a:t>
            </a:r>
            <a:r>
              <a:rPr lang="en-GB" dirty="0">
                <a:solidFill>
                  <a:srgbClr val="333333"/>
                </a:solidFill>
                <a:ea typeface="+mn-lt"/>
                <a:cs typeface="+mn-lt"/>
              </a:rPr>
              <a:t> as emerging markets seek UK products.</a:t>
            </a:r>
            <a:endParaRPr lang="en-GB" dirty="0"/>
          </a:p>
          <a:p>
            <a:pPr algn="l"/>
            <a:endParaRPr lang="en-GB" dirty="0">
              <a:solidFill>
                <a:srgbClr val="333333"/>
              </a:solidFill>
            </a:endParaRPr>
          </a:p>
          <a:p>
            <a:pPr algn="l"/>
            <a:endParaRPr lang="en-GB" sz="2800" dirty="0">
              <a:latin typeface="Arial"/>
              <a:cs typeface="Arial"/>
            </a:endParaRPr>
          </a:p>
          <a:p>
            <a:pPr marL="457200" indent="-457200" algn="l">
              <a:buChar char="•"/>
            </a:pPr>
            <a:endParaRPr lang="en-GB" sz="2800">
              <a:latin typeface="Arial"/>
              <a:cs typeface="Arial"/>
            </a:endParaRPr>
          </a:p>
          <a:p>
            <a:pPr marL="457200" indent="-457200" algn="l">
              <a:buChar char="•"/>
            </a:pPr>
            <a:endParaRPr lang="en-GB" sz="2800">
              <a:latin typeface="Arial"/>
              <a:cs typeface="Arial"/>
            </a:endParaRPr>
          </a:p>
          <a:p>
            <a:pPr marL="457200" indent="-457200" algn="l">
              <a:buFont typeface="Arial" panose="020B0604020202020204" pitchFamily="34" charset="0"/>
              <a:buChar char="•"/>
            </a:pPr>
            <a:endParaRPr lang="en-GB" sz="2800">
              <a:latin typeface="Arial"/>
              <a:cs typeface="Arial"/>
            </a:endParaRPr>
          </a:p>
          <a:p>
            <a:pPr marL="457200" indent="-457200" algn="l">
              <a:buFont typeface="Arial"/>
              <a:buChar char="•"/>
            </a:pPr>
            <a:endParaRPr lang="en-GB" sz="2800">
              <a:latin typeface="Arial"/>
              <a:cs typeface="Arial"/>
            </a:endParaRPr>
          </a:p>
          <a:p>
            <a:pPr marL="457200" indent="-457200" algn="l">
              <a:buFont typeface="Arial"/>
              <a:buChar char="•"/>
            </a:pPr>
            <a:endParaRPr lang="en-GB" sz="2800">
              <a:latin typeface="Arial"/>
              <a:cs typeface="Arial"/>
            </a:endParaRPr>
          </a:p>
          <a:p>
            <a:endParaRPr lang="en-GB"/>
          </a:p>
        </p:txBody>
      </p:sp>
    </p:spTree>
    <p:extLst>
      <p:ext uri="{BB962C8B-B14F-4D97-AF65-F5344CB8AC3E}">
        <p14:creationId xmlns:p14="http://schemas.microsoft.com/office/powerpoint/2010/main" val="3800342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424643"/>
            <a:ext cx="10294188" cy="5508892"/>
          </a:xfrm>
        </p:spPr>
        <p:txBody>
          <a:bodyPr vert="horz" lIns="91440" tIns="45720" rIns="91440" bIns="45720" rtlCol="0" anchor="t">
            <a:normAutofit fontScale="85000" lnSpcReduction="10000"/>
          </a:bodyPr>
          <a:lstStyle/>
          <a:p>
            <a:pPr algn="l"/>
            <a:r>
              <a:rPr lang="en-GB" b="1" dirty="0">
                <a:solidFill>
                  <a:srgbClr val="333333"/>
                </a:solidFill>
                <a:latin typeface="BentonSans"/>
                <a:ea typeface="BentonSans"/>
                <a:cs typeface="BentonSans"/>
              </a:rPr>
              <a:t>4. Easier Cash-Flow Management</a:t>
            </a:r>
            <a:endParaRPr lang="en-US" dirty="0"/>
          </a:p>
          <a:p>
            <a:pPr algn="l"/>
            <a:r>
              <a:rPr lang="en-GB" dirty="0">
                <a:solidFill>
                  <a:srgbClr val="333333"/>
                </a:solidFill>
                <a:latin typeface="Helvetica Neue"/>
                <a:ea typeface="Helvetica Neue"/>
                <a:cs typeface="Helvetica Neue"/>
              </a:rPr>
              <a:t>Getting paid upfront may be one of the hidden advantages of international trade. When trading internationally, </a:t>
            </a:r>
            <a:r>
              <a:rPr lang="en-GB" u="none" strike="noStrike" dirty="0">
                <a:solidFill>
                  <a:srgbClr val="006FCF"/>
                </a:solidFill>
                <a:latin typeface="Helvetica Neue"/>
                <a:ea typeface="Helvetica Neue"/>
                <a:cs typeface="Helvetica Neue"/>
                <a:hlinkClick r:id="rId2" tooltip="vendor payment"/>
              </a:rPr>
              <a:t>negotiating payment terms with vendors</a:t>
            </a:r>
            <a:r>
              <a:rPr lang="en-GB" dirty="0">
                <a:solidFill>
                  <a:srgbClr val="333333"/>
                </a:solidFill>
                <a:latin typeface="Helvetica Neue"/>
                <a:ea typeface="Helvetica Neue"/>
                <a:cs typeface="Helvetica Neue"/>
              </a:rPr>
              <a:t> may look different. It could be a general practice to ask for payment upfront, whereas at home, organisations may generally wait longer to be paid. Expanding  a business overseas could potentially help  </a:t>
            </a:r>
            <a:r>
              <a:rPr lang="en-GB" u="none" strike="noStrike" dirty="0">
                <a:solidFill>
                  <a:srgbClr val="006FCF"/>
                </a:solidFill>
                <a:latin typeface="Helvetica Neue"/>
                <a:ea typeface="Helvetica Neue"/>
                <a:cs typeface="Helvetica Neue"/>
                <a:hlinkClick r:id="rId3" tooltip="manage cash flow"/>
              </a:rPr>
              <a:t>manage cash flow</a:t>
            </a:r>
            <a:r>
              <a:rPr lang="en-GB" dirty="0">
                <a:solidFill>
                  <a:srgbClr val="333333"/>
                </a:solidFill>
                <a:latin typeface="Helvetica Neue"/>
                <a:ea typeface="Helvetica Neue"/>
                <a:cs typeface="Helvetica Neue"/>
              </a:rPr>
              <a:t> better.</a:t>
            </a:r>
          </a:p>
          <a:p>
            <a:pPr algn="l"/>
            <a:r>
              <a:rPr lang="en-GB" b="1" dirty="0">
                <a:solidFill>
                  <a:srgbClr val="333333"/>
                </a:solidFill>
                <a:latin typeface="BentonSans"/>
                <a:ea typeface="BentonSans"/>
                <a:cs typeface="BentonSans"/>
              </a:rPr>
              <a:t>5. Better Risk Management</a:t>
            </a:r>
          </a:p>
          <a:p>
            <a:pPr algn="l"/>
            <a:r>
              <a:rPr lang="en-GB" dirty="0">
                <a:solidFill>
                  <a:srgbClr val="333333"/>
                </a:solidFill>
                <a:latin typeface="Helvetica Neue"/>
                <a:ea typeface="Helvetica Neue"/>
                <a:cs typeface="Helvetica Neue"/>
              </a:rPr>
              <a:t>A significant advantage of international trade is market diversification. Focusing only on the domestic market may expose to increased risk from economic downturns, political factors, environmental events, and other factors. Becoming less dependent on a single market may help mitigate potential risks in the core market.</a:t>
            </a:r>
          </a:p>
          <a:p>
            <a:pPr algn="l"/>
            <a:r>
              <a:rPr lang="en-GB" b="1" dirty="0">
                <a:solidFill>
                  <a:srgbClr val="333333"/>
                </a:solidFill>
                <a:latin typeface="BentonSans"/>
                <a:ea typeface="BentonSans"/>
                <a:cs typeface="BentonSans"/>
              </a:rPr>
              <a:t>6. Benefiting from Currency Exchange</a:t>
            </a:r>
          </a:p>
          <a:p>
            <a:pPr algn="l"/>
            <a:r>
              <a:rPr lang="en-GB" dirty="0">
                <a:solidFill>
                  <a:srgbClr val="333333"/>
                </a:solidFill>
                <a:latin typeface="Helvetica Neue"/>
                <a:ea typeface="Helvetica Neue"/>
                <a:cs typeface="Helvetica Neue"/>
              </a:rPr>
              <a:t>Companies that conduct international trade may benefit from currency fluctuations. For example, when the U.S. dollar is down, you may be able to export more as foreign customers benefit from the </a:t>
            </a:r>
            <a:r>
              <a:rPr lang="en-GB" dirty="0" err="1">
                <a:solidFill>
                  <a:srgbClr val="333333"/>
                </a:solidFill>
                <a:latin typeface="Helvetica Neue"/>
                <a:ea typeface="Helvetica Neue"/>
                <a:cs typeface="Helvetica Neue"/>
              </a:rPr>
              <a:t>favorable</a:t>
            </a:r>
            <a:r>
              <a:rPr lang="en-GB" dirty="0">
                <a:solidFill>
                  <a:srgbClr val="333333"/>
                </a:solidFill>
                <a:latin typeface="Helvetica Neue"/>
                <a:ea typeface="Helvetica Neue"/>
                <a:cs typeface="Helvetica Neue"/>
              </a:rPr>
              <a:t> currency exchange rate.</a:t>
            </a:r>
          </a:p>
          <a:p>
            <a:pPr algn="l"/>
            <a:r>
              <a:rPr lang="en-GB" dirty="0">
                <a:solidFill>
                  <a:srgbClr val="333333"/>
                </a:solidFill>
                <a:latin typeface="Helvetica Neue"/>
                <a:ea typeface="Helvetica Neue"/>
                <a:cs typeface="Helvetica Neue"/>
              </a:rPr>
              <a:t>organisations can also benefit from currency conversion. Let's say you do business in Japan and the Japanese yen is strong against the U.S. dollar. When  convert you the payments in yen against a weak dollar, that means more dollars for your UK head office. This alone could be one of the most valuable advantages of international trade.</a:t>
            </a:r>
            <a:endParaRPr lang="en-GB" dirty="0"/>
          </a:p>
        </p:txBody>
      </p:sp>
    </p:spTree>
    <p:extLst>
      <p:ext uri="{BB962C8B-B14F-4D97-AF65-F5344CB8AC3E}">
        <p14:creationId xmlns:p14="http://schemas.microsoft.com/office/powerpoint/2010/main" val="1978281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424643"/>
            <a:ext cx="10294188" cy="5508892"/>
          </a:xfrm>
        </p:spPr>
        <p:txBody>
          <a:bodyPr vert="horz" lIns="91440" tIns="45720" rIns="91440" bIns="45720" rtlCol="0" anchor="t">
            <a:normAutofit fontScale="92500" lnSpcReduction="10000"/>
          </a:bodyPr>
          <a:lstStyle/>
          <a:p>
            <a:pPr algn="l"/>
            <a:endParaRPr lang="en-GB" b="1" dirty="0">
              <a:solidFill>
                <a:srgbClr val="333333"/>
              </a:solidFill>
              <a:latin typeface="BentonSans"/>
              <a:ea typeface="BentonSans"/>
              <a:cs typeface="BentonSans"/>
            </a:endParaRPr>
          </a:p>
          <a:p>
            <a:pPr algn="l"/>
            <a:r>
              <a:rPr lang="en-GB" b="1" dirty="0">
                <a:solidFill>
                  <a:srgbClr val="333333"/>
                </a:solidFill>
              </a:rPr>
              <a:t>7. Access to Export Financing</a:t>
            </a:r>
            <a:endParaRPr lang="en-GB" dirty="0"/>
          </a:p>
          <a:p>
            <a:pPr algn="l"/>
            <a:r>
              <a:rPr lang="en-GB" dirty="0">
                <a:solidFill>
                  <a:srgbClr val="333333"/>
                </a:solidFill>
                <a:ea typeface="+mn-lt"/>
                <a:cs typeface="+mn-lt"/>
              </a:rPr>
              <a:t>Another advantage of international trade is the ability to leverage export financing. </a:t>
            </a:r>
            <a:endParaRPr lang="en-GB" dirty="0">
              <a:solidFill>
                <a:srgbClr val="000000"/>
              </a:solidFill>
            </a:endParaRPr>
          </a:p>
          <a:p>
            <a:pPr algn="l"/>
            <a:r>
              <a:rPr lang="en-GB" b="1" dirty="0">
                <a:solidFill>
                  <a:srgbClr val="333333"/>
                </a:solidFill>
              </a:rPr>
              <a:t>8. Disposal of Surplus Goods</a:t>
            </a:r>
            <a:endParaRPr lang="en-GB" dirty="0"/>
          </a:p>
          <a:p>
            <a:pPr algn="l"/>
            <a:r>
              <a:rPr lang="en-GB" dirty="0">
                <a:solidFill>
                  <a:srgbClr val="333333"/>
                </a:solidFill>
                <a:ea typeface="+mn-lt"/>
                <a:cs typeface="+mn-lt"/>
              </a:rPr>
              <a:t>One of the advantages of international trade is  the additional outlets to dispose  surplus goods that can't  be sold in the home market.</a:t>
            </a:r>
            <a:endParaRPr lang="en-GB" dirty="0"/>
          </a:p>
          <a:p>
            <a:pPr algn="l"/>
            <a:r>
              <a:rPr lang="en-GB" b="1" dirty="0">
                <a:solidFill>
                  <a:srgbClr val="333333"/>
                </a:solidFill>
              </a:rPr>
              <a:t>9. Enhanced Reputation</a:t>
            </a:r>
            <a:endParaRPr lang="en-GB" dirty="0"/>
          </a:p>
          <a:p>
            <a:pPr algn="l"/>
            <a:r>
              <a:rPr lang="en-GB" dirty="0">
                <a:solidFill>
                  <a:srgbClr val="333333"/>
                </a:solidFill>
                <a:ea typeface="+mn-lt"/>
                <a:cs typeface="+mn-lt"/>
              </a:rPr>
              <a:t>Successes in one country can influence success in adjacent countries, which can raise the company's credibility abroad and at home. This is one of the advantages of international trade that may be difficult to quantify and, therefore, easy to ignore.</a:t>
            </a:r>
            <a:endParaRPr lang="en-GB" dirty="0"/>
          </a:p>
          <a:p>
            <a:pPr algn="l"/>
            <a:r>
              <a:rPr lang="en-GB" b="1" dirty="0">
                <a:solidFill>
                  <a:srgbClr val="333333"/>
                </a:solidFill>
              </a:rPr>
              <a:t>10. Opportunity to Specialize</a:t>
            </a:r>
            <a:endParaRPr lang="en-GB" dirty="0"/>
          </a:p>
          <a:p>
            <a:pPr algn="l"/>
            <a:r>
              <a:rPr lang="en-GB" dirty="0">
                <a:solidFill>
                  <a:srgbClr val="006FCF"/>
                </a:solidFill>
                <a:ea typeface="+mn-lt"/>
                <a:cs typeface="+mn-lt"/>
                <a:hlinkClick r:id="rId2"/>
              </a:rPr>
              <a:t>International markets</a:t>
            </a:r>
            <a:r>
              <a:rPr lang="en-GB" dirty="0">
                <a:solidFill>
                  <a:srgbClr val="333333"/>
                </a:solidFill>
                <a:ea typeface="+mn-lt"/>
                <a:cs typeface="+mn-lt"/>
              </a:rPr>
              <a:t> can open up avenues for new services or products to serve that market. </a:t>
            </a:r>
            <a:endParaRPr lang="en-GB" dirty="0"/>
          </a:p>
          <a:p>
            <a:pPr algn="l"/>
            <a:r>
              <a:rPr lang="en-GB" dirty="0">
                <a:solidFill>
                  <a:srgbClr val="333333"/>
                </a:solidFill>
                <a:ea typeface="+mn-lt"/>
                <a:cs typeface="+mn-lt"/>
              </a:rPr>
              <a:t>Being exposed to the realities of the world outside your home base may spark innovations, upgrades, and efficiencies for your existing products and services.</a:t>
            </a:r>
            <a:endParaRPr lang="en-GB" dirty="0"/>
          </a:p>
          <a:p>
            <a:pPr algn="l"/>
            <a:endParaRPr lang="en-GB" b="1" dirty="0">
              <a:solidFill>
                <a:srgbClr val="333333"/>
              </a:solidFill>
              <a:latin typeface="BentonSans"/>
            </a:endParaRPr>
          </a:p>
        </p:txBody>
      </p:sp>
    </p:spTree>
    <p:extLst>
      <p:ext uri="{BB962C8B-B14F-4D97-AF65-F5344CB8AC3E}">
        <p14:creationId xmlns:p14="http://schemas.microsoft.com/office/powerpoint/2010/main" val="22974507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0076" y="424643"/>
            <a:ext cx="11358112" cy="5508892"/>
          </a:xfrm>
        </p:spPr>
        <p:txBody>
          <a:bodyPr vert="horz" lIns="91440" tIns="45720" rIns="91440" bIns="45720" rtlCol="0" anchor="t">
            <a:normAutofit fontScale="92500" lnSpcReduction="20000"/>
          </a:bodyPr>
          <a:lstStyle/>
          <a:p>
            <a:pPr algn="l"/>
            <a:endParaRPr lang="en-GB" b="1" dirty="0">
              <a:solidFill>
                <a:srgbClr val="333333"/>
              </a:solidFill>
              <a:latin typeface="BentonSans"/>
              <a:ea typeface="BentonSans"/>
              <a:cs typeface="BentonSans"/>
            </a:endParaRPr>
          </a:p>
          <a:p>
            <a:pPr algn="l"/>
            <a:r>
              <a:rPr lang="en-GB" b="1" dirty="0">
                <a:solidFill>
                  <a:srgbClr val="333333"/>
                </a:solidFill>
              </a:rPr>
              <a:t>What are the latest trends and developments in international trade and business?</a:t>
            </a:r>
            <a:endParaRPr lang="en-GB" b="1"/>
          </a:p>
          <a:p>
            <a:pPr algn="l"/>
            <a:endParaRPr lang="en-GB" dirty="0">
              <a:solidFill>
                <a:srgbClr val="333333"/>
              </a:solidFill>
              <a:ea typeface="+mn-lt"/>
              <a:cs typeface="+mn-lt"/>
            </a:endParaRPr>
          </a:p>
          <a:p>
            <a:pPr marL="285750" indent="-285750" algn="l">
              <a:buFont typeface="Arial"/>
              <a:buChar char="•"/>
            </a:pPr>
            <a:r>
              <a:rPr lang="en-GB" b="1" dirty="0">
                <a:solidFill>
                  <a:srgbClr val="333333"/>
                </a:solidFill>
                <a:ea typeface="+mn-lt"/>
                <a:cs typeface="+mn-lt"/>
              </a:rPr>
              <a:t>Growth of trade in services.</a:t>
            </a:r>
            <a:r>
              <a:rPr lang="en-GB" dirty="0">
                <a:solidFill>
                  <a:srgbClr val="333333"/>
                </a:solidFill>
                <a:ea typeface="+mn-lt"/>
                <a:cs typeface="+mn-lt"/>
              </a:rPr>
              <a:t> Services account for approximately a fifth of the estimated $32 trillion value of global trade. As a significant proportion of total global trade, services show no signs of slowing – particularly in relation to digitally delivered services. Leaders who can embrace and adapt to changing service dynamics – for example, by harnessing digitally enabled services and developing ancillary services – are likely to be victors in the long-run.</a:t>
            </a:r>
            <a:endParaRPr lang="en-GB" dirty="0"/>
          </a:p>
          <a:p>
            <a:pPr marL="285750" indent="-285750" algn="l">
              <a:buFont typeface="Arial"/>
              <a:buChar char="•"/>
            </a:pPr>
            <a:r>
              <a:rPr lang="en-GB" b="1" dirty="0">
                <a:solidFill>
                  <a:srgbClr val="333333"/>
                </a:solidFill>
                <a:ea typeface="+mn-lt"/>
                <a:cs typeface="+mn-lt"/>
              </a:rPr>
              <a:t>Supply chain revolution.</a:t>
            </a:r>
            <a:r>
              <a:rPr lang="en-GB" dirty="0">
                <a:solidFill>
                  <a:srgbClr val="333333"/>
                </a:solidFill>
                <a:ea typeface="+mn-lt"/>
                <a:cs typeface="+mn-lt"/>
              </a:rPr>
              <a:t> Leaders must re-evaluate traditional supply chain models. HSBC points to ‘re-shoring, near-shoring and friend-shoring’ as methods that will become increasingly widespread to increase business resilience. Above all, supply chains must be organised in a way that promotes flexibility, transparency, agility and sustainability, and feature less reliance on outdated modes that leave them exposed to vulnerabilities.</a:t>
            </a:r>
            <a:endParaRPr lang="en-GB" dirty="0"/>
          </a:p>
          <a:p>
            <a:pPr marL="285750" indent="-285750" algn="l">
              <a:buFont typeface="Arial"/>
              <a:buChar char="•"/>
            </a:pPr>
            <a:r>
              <a:rPr lang="en-GB" b="1" dirty="0">
                <a:solidFill>
                  <a:srgbClr val="333333"/>
                </a:solidFill>
                <a:ea typeface="+mn-lt"/>
                <a:cs typeface="+mn-lt"/>
              </a:rPr>
              <a:t>Embedded financing.</a:t>
            </a:r>
            <a:r>
              <a:rPr lang="en-GB" dirty="0">
                <a:solidFill>
                  <a:srgbClr val="333333"/>
                </a:solidFill>
                <a:ea typeface="+mn-lt"/>
                <a:cs typeface="+mn-lt"/>
              </a:rPr>
              <a:t> Leaders should consider embedding financing into their business operations, alongside encouraging digitisation and direct-to-consumer models. This new method of boosting revenues could offer lucrative new sources of revenue and support wider international strategy.</a:t>
            </a:r>
            <a:endParaRPr lang="en-GB" dirty="0"/>
          </a:p>
          <a:p>
            <a:pPr algn="l"/>
            <a:endParaRPr lang="en-GB" b="1" dirty="0">
              <a:solidFill>
                <a:srgbClr val="333333"/>
              </a:solidFill>
            </a:endParaRPr>
          </a:p>
          <a:p>
            <a:pPr algn="l"/>
            <a:endParaRPr lang="en-GB" b="1" dirty="0">
              <a:solidFill>
                <a:srgbClr val="333333"/>
              </a:solidFill>
              <a:latin typeface="BentonSans"/>
            </a:endParaRPr>
          </a:p>
        </p:txBody>
      </p:sp>
    </p:spTree>
    <p:extLst>
      <p:ext uri="{BB962C8B-B14F-4D97-AF65-F5344CB8AC3E}">
        <p14:creationId xmlns:p14="http://schemas.microsoft.com/office/powerpoint/2010/main" val="1386132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2856E-DB96-EA16-98AF-A3D96C54AC86}"/>
              </a:ext>
            </a:extLst>
          </p:cNvPr>
          <p:cNvSpPr>
            <a:spLocks noGrp="1"/>
          </p:cNvSpPr>
          <p:nvPr>
            <p:ph type="title"/>
          </p:nvPr>
        </p:nvSpPr>
        <p:spPr/>
        <p:txBody>
          <a:bodyPr/>
          <a:lstStyle/>
          <a:p>
            <a:r>
              <a:rPr lang="en-GB" dirty="0"/>
              <a:t>                    Why countries trade</a:t>
            </a:r>
          </a:p>
        </p:txBody>
      </p:sp>
      <p:pic>
        <p:nvPicPr>
          <p:cNvPr id="4" name="Online Media 3" title="Why Do Countries Trade?">
            <a:hlinkClick r:id="" action="ppaction://media"/>
            <a:extLst>
              <a:ext uri="{FF2B5EF4-FFF2-40B4-BE49-F238E27FC236}">
                <a16:creationId xmlns:a16="http://schemas.microsoft.com/office/drawing/2014/main" id="{CBF74F55-7B96-A37A-F339-0BAADA9F67B0}"/>
              </a:ext>
            </a:extLst>
          </p:cNvPr>
          <p:cNvPicPr>
            <a:picLocks noGrp="1" noRot="1" noChangeAspect="1"/>
          </p:cNvPicPr>
          <p:nvPr>
            <p:ph idx="1"/>
            <a:videoFile r:link="rId1"/>
          </p:nvPr>
        </p:nvPicPr>
        <p:blipFill>
          <a:blip r:embed="rId3"/>
          <a:stretch>
            <a:fillRect/>
          </a:stretch>
        </p:blipFill>
        <p:spPr>
          <a:xfrm>
            <a:off x="2244725" y="1825625"/>
            <a:ext cx="7700963" cy="4351338"/>
          </a:xfrm>
        </p:spPr>
      </p:pic>
    </p:spTree>
    <p:extLst>
      <p:ext uri="{BB962C8B-B14F-4D97-AF65-F5344CB8AC3E}">
        <p14:creationId xmlns:p14="http://schemas.microsoft.com/office/powerpoint/2010/main" val="1201762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60076" y="424643"/>
            <a:ext cx="11358112" cy="5508892"/>
          </a:xfrm>
        </p:spPr>
        <p:txBody>
          <a:bodyPr vert="horz" lIns="91440" tIns="45720" rIns="91440" bIns="45720" rtlCol="0" anchor="t">
            <a:normAutofit/>
          </a:bodyPr>
          <a:lstStyle/>
          <a:p>
            <a:pPr algn="l"/>
            <a:endParaRPr lang="en-GB" b="1" dirty="0">
              <a:solidFill>
                <a:srgbClr val="333333"/>
              </a:solidFill>
              <a:latin typeface="BentonSans"/>
              <a:ea typeface="BentonSans"/>
              <a:cs typeface="BentonSans"/>
            </a:endParaRPr>
          </a:p>
          <a:p>
            <a:pPr algn="l"/>
            <a:endParaRPr lang="en-GB" dirty="0">
              <a:solidFill>
                <a:srgbClr val="333333"/>
              </a:solidFill>
            </a:endParaRPr>
          </a:p>
          <a:p>
            <a:pPr algn="l"/>
            <a:r>
              <a:rPr lang="en-GB" dirty="0">
                <a:solidFill>
                  <a:srgbClr val="333333"/>
                </a:solidFill>
              </a:rPr>
              <a:t>                            </a:t>
            </a:r>
          </a:p>
          <a:p>
            <a:pPr algn="l"/>
            <a:endParaRPr lang="en-GB" dirty="0">
              <a:solidFill>
                <a:srgbClr val="333333"/>
              </a:solidFill>
            </a:endParaRPr>
          </a:p>
          <a:p>
            <a:pPr algn="l"/>
            <a:r>
              <a:rPr lang="en-GB" dirty="0">
                <a:solidFill>
                  <a:srgbClr val="333333"/>
                </a:solidFill>
              </a:rPr>
              <a:t>                                         Feedback </a:t>
            </a:r>
            <a:r>
              <a:rPr lang="en-GB">
                <a:solidFill>
                  <a:srgbClr val="333333"/>
                </a:solidFill>
              </a:rPr>
              <a:t>on component 1</a:t>
            </a:r>
            <a:endParaRPr lang="en-GB" dirty="0">
              <a:solidFill>
                <a:srgbClr val="333333"/>
              </a:solidFill>
            </a:endParaRPr>
          </a:p>
          <a:p>
            <a:pPr algn="l"/>
            <a:endParaRPr lang="en-GB" b="1" dirty="0">
              <a:solidFill>
                <a:srgbClr val="333333"/>
              </a:solidFill>
            </a:endParaRPr>
          </a:p>
          <a:p>
            <a:pPr algn="l"/>
            <a:endParaRPr lang="en-GB" b="1" dirty="0">
              <a:solidFill>
                <a:srgbClr val="333333"/>
              </a:solidFill>
              <a:latin typeface="BentonSans"/>
            </a:endParaRPr>
          </a:p>
        </p:txBody>
      </p:sp>
    </p:spTree>
    <p:extLst>
      <p:ext uri="{BB962C8B-B14F-4D97-AF65-F5344CB8AC3E}">
        <p14:creationId xmlns:p14="http://schemas.microsoft.com/office/powerpoint/2010/main" val="1437049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95888"/>
            <a:ext cx="9144000" cy="6472174"/>
          </a:xfrm>
        </p:spPr>
        <p:txBody>
          <a:bodyPr vert="horz" lIns="91440" tIns="45720" rIns="91440" bIns="45720" rtlCol="0" anchor="t">
            <a:normAutofit/>
          </a:bodyPr>
          <a:lstStyle/>
          <a:p>
            <a:pPr algn="l"/>
            <a:endParaRPr lang="en-GB" dirty="0">
              <a:ea typeface="+mn-lt"/>
              <a:cs typeface="+mn-lt"/>
            </a:endParaRPr>
          </a:p>
          <a:p>
            <a:pPr algn="l"/>
            <a:endParaRPr lang="en-GB" dirty="0">
              <a:ea typeface="+mn-lt"/>
              <a:cs typeface="+mn-lt"/>
            </a:endParaRPr>
          </a:p>
          <a:p>
            <a:pPr algn="l"/>
            <a:r>
              <a:rPr lang="en-GB" b="1" dirty="0">
                <a:ea typeface="+mn-lt"/>
                <a:cs typeface="+mn-lt"/>
              </a:rPr>
              <a:t>References</a:t>
            </a:r>
          </a:p>
          <a:p>
            <a:pPr algn="l"/>
            <a:endParaRPr lang="en-GB" b="1" dirty="0">
              <a:ea typeface="+mn-lt"/>
              <a:cs typeface="+mn-lt"/>
            </a:endParaRPr>
          </a:p>
          <a:p>
            <a:pPr algn="l"/>
            <a:r>
              <a:rPr lang="en-GB" dirty="0">
                <a:ea typeface="+mn-lt"/>
                <a:cs typeface="+mn-lt"/>
              </a:rPr>
              <a:t>WTO (2024). AVAILABLE AT: </a:t>
            </a:r>
            <a:r>
              <a:rPr lang="en-GB" dirty="0">
                <a:ea typeface="+mn-lt"/>
                <a:cs typeface="+mn-lt"/>
                <a:hlinkClick r:id="rId2"/>
              </a:rPr>
              <a:t>WTO | Statistics - Latest trade trends</a:t>
            </a:r>
            <a:endParaRPr lang="en-US"/>
          </a:p>
          <a:p>
            <a:pPr algn="l"/>
            <a:r>
              <a:rPr lang="en-GB" dirty="0">
                <a:ea typeface="+mn-lt"/>
                <a:cs typeface="+mn-lt"/>
              </a:rPr>
              <a:t>HSBC(2024). Available at: </a:t>
            </a:r>
            <a:r>
              <a:rPr lang="en-GB" dirty="0">
                <a:ea typeface="+mn-lt"/>
                <a:cs typeface="+mn-lt"/>
                <a:hlinkClick r:id="rId3"/>
              </a:rPr>
              <a:t>The top ten trends shaping the future of international trade | Insights | HSBC</a:t>
            </a:r>
            <a:endParaRPr lang="en-GB"/>
          </a:p>
          <a:p>
            <a:pPr algn="l"/>
            <a:endParaRPr lang="en-GB" dirty="0"/>
          </a:p>
          <a:p>
            <a:pPr algn="l"/>
            <a:endParaRPr lang="en-GB"/>
          </a:p>
          <a:p>
            <a:pPr algn="l"/>
            <a:endParaRPr lang="en-GB"/>
          </a:p>
          <a:p>
            <a:pPr algn="l"/>
            <a:endParaRPr lang="en-GB"/>
          </a:p>
          <a:p>
            <a:pPr algn="l"/>
            <a:endParaRPr lang="en-GB"/>
          </a:p>
        </p:txBody>
      </p:sp>
    </p:spTree>
    <p:extLst>
      <p:ext uri="{BB962C8B-B14F-4D97-AF65-F5344CB8AC3E}">
        <p14:creationId xmlns:p14="http://schemas.microsoft.com/office/powerpoint/2010/main" val="41229843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5</TotalTime>
  <Words>840</Words>
  <Application>Microsoft Office PowerPoint</Application>
  <PresentationFormat>Widescreen</PresentationFormat>
  <Paragraphs>67</Paragraphs>
  <Slides>9</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BentonSans</vt:lpstr>
      <vt:lpstr>Helvetica Neue</vt: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                    Why countries trade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Doreen Nyaa Amundam</dc:creator>
  <cp:lastModifiedBy>Doreen Nyaa Amundam</cp:lastModifiedBy>
  <cp:revision>130</cp:revision>
  <dcterms:created xsi:type="dcterms:W3CDTF">2024-04-09T08:22:46Z</dcterms:created>
  <dcterms:modified xsi:type="dcterms:W3CDTF">2025-02-10T17:08:51Z</dcterms:modified>
</cp:coreProperties>
</file>