
<file path=[Content_Types].xml><?xml version="1.0" encoding="utf-8"?>
<Types xmlns="http://schemas.openxmlformats.org/package/2006/content-types">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2.xml" ContentType="application/vnd.openxmlformats-officedocument.theme+xml"/>
  <Override PartName="/ppt/slideLayouts/slideLayout20.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51" r:id="rId2"/>
    <p:sldMasterId id="2147483653" r:id="rId3"/>
  </p:sldMasterIdLst>
  <p:notesMasterIdLst>
    <p:notesMasterId r:id="rId21"/>
  </p:notesMasterIdLst>
  <p:sldIdLst>
    <p:sldId id="256" r:id="rId4"/>
    <p:sldId id="302" r:id="rId5"/>
    <p:sldId id="272" r:id="rId6"/>
    <p:sldId id="261" r:id="rId7"/>
    <p:sldId id="273" r:id="rId8"/>
    <p:sldId id="298" r:id="rId9"/>
    <p:sldId id="270" r:id="rId10"/>
    <p:sldId id="275" r:id="rId11"/>
    <p:sldId id="294" r:id="rId12"/>
    <p:sldId id="277" r:id="rId13"/>
    <p:sldId id="284" r:id="rId14"/>
    <p:sldId id="281" r:id="rId15"/>
    <p:sldId id="286" r:id="rId16"/>
    <p:sldId id="299" r:id="rId17"/>
    <p:sldId id="300" r:id="rId18"/>
    <p:sldId id="301" r:id="rId19"/>
    <p:sldId id="262" r:id="rId20"/>
  </p:sldIdLst>
  <p:sldSz cx="9144000" cy="5143500" type="screen16x9"/>
  <p:notesSz cx="6858000" cy="9144000"/>
  <p:defaultText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9B6CC"/>
    <a:srgbClr val="57A7B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1316" autoAdjust="0"/>
    <p:restoredTop sz="96196" autoAdjust="0"/>
  </p:normalViewPr>
  <p:slideViewPr>
    <p:cSldViewPr>
      <p:cViewPr varScale="1">
        <p:scale>
          <a:sx n="146" d="100"/>
          <a:sy n="146" d="100"/>
        </p:scale>
        <p:origin x="840" y="114"/>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3" Type="http://schemas.openxmlformats.org/officeDocument/2006/relationships/slideMaster" Target="slideMasters/slideMaster3.xml"/><Relationship Id="rId21" Type="http://schemas.openxmlformats.org/officeDocument/2006/relationships/notesMaster" Target="notesMasters/notesMaster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theme" Target="theme/theme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viewProps" Target="viewProps.xml"/><Relationship Id="rId10" Type="http://schemas.openxmlformats.org/officeDocument/2006/relationships/slide" Target="slides/slide7.xml"/><Relationship Id="rId19" Type="http://schemas.openxmlformats.org/officeDocument/2006/relationships/slide" Target="slides/slide16.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ko-KR" altLang="en-US"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6B428EB-F3A7-4A96-BB1D-43FE156CDB2B}" type="datetimeFigureOut">
              <a:rPr lang="ko-KR" altLang="en-US" smtClean="0"/>
              <a:t>2024-12-04</a:t>
            </a:fld>
            <a:endParaRPr lang="ko-KR" altLang="en-US" dirty="0"/>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ko-KR" altLang="en-US"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ltLang="ko-KR"/>
              <a:t>Click to edit Master text styles</a:t>
            </a:r>
          </a:p>
          <a:p>
            <a:pPr lvl="1"/>
            <a:r>
              <a:rPr lang="en-US" altLang="ko-KR"/>
              <a:t>Second level</a:t>
            </a:r>
          </a:p>
          <a:p>
            <a:pPr lvl="2"/>
            <a:r>
              <a:rPr lang="en-US" altLang="ko-KR"/>
              <a:t>Third level</a:t>
            </a:r>
          </a:p>
          <a:p>
            <a:pPr lvl="3"/>
            <a:r>
              <a:rPr lang="en-US" altLang="ko-KR"/>
              <a:t>Fourth level</a:t>
            </a:r>
          </a:p>
          <a:p>
            <a:pPr lvl="4"/>
            <a:r>
              <a:rPr lang="en-US" altLang="ko-KR"/>
              <a:t>Fifth level</a:t>
            </a:r>
            <a:endParaRPr lang="ko-KR" alt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ko-KR" altLang="en-US"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C4F3882-DEFD-4E72-8E13-72C60FD89A16}" type="slidenum">
              <a:rPr lang="ko-KR" altLang="en-US" smtClean="0"/>
              <a:t>‹#›</a:t>
            </a:fld>
            <a:endParaRPr lang="ko-KR" altLang="en-US" dirty="0"/>
          </a:p>
        </p:txBody>
      </p:sp>
    </p:spTree>
    <p:extLst>
      <p:ext uri="{BB962C8B-B14F-4D97-AF65-F5344CB8AC3E}">
        <p14:creationId xmlns:p14="http://schemas.microsoft.com/office/powerpoint/2010/main" val="3256706930"/>
      </p:ext>
    </p:extLst>
  </p:cSld>
  <p:clrMap bg1="lt1" tx1="dk1" bg2="lt2" tx2="dk2" accent1="accent1" accent2="accent2" accent3="accent3" accent4="accent4" accent5="accent5" accent6="accent6" hlink="hlink" folHlink="folHlink"/>
  <p:notesStyle>
    <a:lvl1pPr marL="0" algn="l" defTabSz="914400" rtl="0" eaLnBrk="1" latinLnBrk="1" hangingPunct="1">
      <a:defRPr sz="1200" kern="1200">
        <a:solidFill>
          <a:schemeClr val="tx1"/>
        </a:solidFill>
        <a:latin typeface="+mn-lt"/>
        <a:ea typeface="+mn-ea"/>
        <a:cs typeface="+mn-cs"/>
      </a:defRPr>
    </a:lvl1pPr>
    <a:lvl2pPr marL="457200" algn="l" defTabSz="914400" rtl="0" eaLnBrk="1" latinLnBrk="1" hangingPunct="1">
      <a:defRPr sz="1200" kern="1200">
        <a:solidFill>
          <a:schemeClr val="tx1"/>
        </a:solidFill>
        <a:latin typeface="+mn-lt"/>
        <a:ea typeface="+mn-ea"/>
        <a:cs typeface="+mn-cs"/>
      </a:defRPr>
    </a:lvl2pPr>
    <a:lvl3pPr marL="914400" algn="l" defTabSz="914400" rtl="0" eaLnBrk="1" latinLnBrk="1" hangingPunct="1">
      <a:defRPr sz="1200" kern="1200">
        <a:solidFill>
          <a:schemeClr val="tx1"/>
        </a:solidFill>
        <a:latin typeface="+mn-lt"/>
        <a:ea typeface="+mn-ea"/>
        <a:cs typeface="+mn-cs"/>
      </a:defRPr>
    </a:lvl3pPr>
    <a:lvl4pPr marL="1371600" algn="l" defTabSz="914400" rtl="0" eaLnBrk="1" latinLnBrk="1" hangingPunct="1">
      <a:defRPr sz="1200" kern="1200">
        <a:solidFill>
          <a:schemeClr val="tx1"/>
        </a:solidFill>
        <a:latin typeface="+mn-lt"/>
        <a:ea typeface="+mn-ea"/>
        <a:cs typeface="+mn-cs"/>
      </a:defRPr>
    </a:lvl4pPr>
    <a:lvl5pPr marL="1828800" algn="l" defTabSz="914400" rtl="0" eaLnBrk="1" latinLnBrk="1" hangingPunct="1">
      <a:defRPr sz="1200" kern="1200">
        <a:solidFill>
          <a:schemeClr val="tx1"/>
        </a:solidFill>
        <a:latin typeface="+mn-lt"/>
        <a:ea typeface="+mn-ea"/>
        <a:cs typeface="+mn-cs"/>
      </a:defRPr>
    </a:lvl5pPr>
    <a:lvl6pPr marL="2286000" algn="l" defTabSz="914400" rtl="0" eaLnBrk="1" latinLnBrk="1" hangingPunct="1">
      <a:defRPr sz="1200" kern="1200">
        <a:solidFill>
          <a:schemeClr val="tx1"/>
        </a:solidFill>
        <a:latin typeface="+mn-lt"/>
        <a:ea typeface="+mn-ea"/>
        <a:cs typeface="+mn-cs"/>
      </a:defRPr>
    </a:lvl6pPr>
    <a:lvl7pPr marL="2743200" algn="l" defTabSz="914400" rtl="0" eaLnBrk="1" latinLnBrk="1" hangingPunct="1">
      <a:defRPr sz="1200" kern="1200">
        <a:solidFill>
          <a:schemeClr val="tx1"/>
        </a:solidFill>
        <a:latin typeface="+mn-lt"/>
        <a:ea typeface="+mn-ea"/>
        <a:cs typeface="+mn-cs"/>
      </a:defRPr>
    </a:lvl7pPr>
    <a:lvl8pPr marL="3200400" algn="l" defTabSz="914400" rtl="0" eaLnBrk="1" latinLnBrk="1" hangingPunct="1">
      <a:defRPr sz="1200" kern="1200">
        <a:solidFill>
          <a:schemeClr val="tx1"/>
        </a:solidFill>
        <a:latin typeface="+mn-lt"/>
        <a:ea typeface="+mn-ea"/>
        <a:cs typeface="+mn-cs"/>
      </a:defRPr>
    </a:lvl8pPr>
    <a:lvl9pPr marL="3657600" algn="l" defTabSz="914400" rtl="0" eaLnBrk="1" latinLnBrk="1"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3.png"/><Relationship Id="rId1" Type="http://schemas.openxmlformats.org/officeDocument/2006/relationships/slideMaster" Target="../slideMasters/slideMaster3.xml"/><Relationship Id="rId4" Type="http://schemas.openxmlformats.org/officeDocument/2006/relationships/image" Target="../media/image4.png"/></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2879812" y="1923678"/>
            <a:ext cx="3384376" cy="1048242"/>
          </a:xfrm>
          <a:prstGeom prst="rect">
            <a:avLst/>
          </a:prstGeom>
        </p:spPr>
        <p:txBody>
          <a:bodyPr anchor="ctr"/>
          <a:lstStyle>
            <a:lvl1pPr marL="0" indent="0" algn="ctr">
              <a:lnSpc>
                <a:spcPct val="100000"/>
              </a:lnSpc>
              <a:buNone/>
              <a:defRPr sz="3600" b="1" baseline="0">
                <a:solidFill>
                  <a:schemeClr val="accent1"/>
                </a:solidFill>
                <a:latin typeface="+mn-lt"/>
                <a:cs typeface="Arial" pitchFamily="34" charset="0"/>
              </a:defRPr>
            </a:lvl1pPr>
          </a:lstStyle>
          <a:p>
            <a:pPr lvl="0"/>
            <a:r>
              <a:rPr lang="en-US" altLang="ko-KR" sz="3600" dirty="0">
                <a:ea typeface="맑은 고딕" pitchFamily="50" charset="-127"/>
              </a:rPr>
              <a:t>FREE PPT TEMPLATES</a:t>
            </a:r>
            <a:endParaRPr lang="en-US" altLang="ko-KR" dirty="0"/>
          </a:p>
        </p:txBody>
      </p:sp>
      <p:sp>
        <p:nvSpPr>
          <p:cNvPr id="11" name="Text Placeholder 9"/>
          <p:cNvSpPr>
            <a:spLocks noGrp="1"/>
          </p:cNvSpPr>
          <p:nvPr>
            <p:ph type="body" sz="quarter" idx="11" hasCustomPrompt="1"/>
          </p:nvPr>
        </p:nvSpPr>
        <p:spPr>
          <a:xfrm>
            <a:off x="2879664" y="3003798"/>
            <a:ext cx="3384376" cy="481178"/>
          </a:xfrm>
          <a:prstGeom prst="rect">
            <a:avLst/>
          </a:prstGeom>
        </p:spPr>
        <p:txBody>
          <a:bodyPr anchor="ctr"/>
          <a:lstStyle>
            <a:lvl1pPr marL="0" indent="0" algn="ctr" fontAlgn="auto">
              <a:lnSpc>
                <a:spcPct val="100000"/>
              </a:lnSpc>
              <a:spcBef>
                <a:spcPts val="0"/>
              </a:spcBef>
              <a:spcAft>
                <a:spcPts val="0"/>
              </a:spcAft>
              <a:buNone/>
              <a:defRPr sz="1200" b="1" baseline="0">
                <a:solidFill>
                  <a:schemeClr val="accent1"/>
                </a:solidFill>
                <a:latin typeface="+mn-lt"/>
                <a:cs typeface="Arial" pitchFamily="34" charset="0"/>
              </a:defRPr>
            </a:lvl1pPr>
          </a:lstStyle>
          <a:p>
            <a:pPr lvl="0"/>
            <a:r>
              <a:rPr lang="en-US" altLang="ko-KR" dirty="0"/>
              <a:t>INSTERT THE TITLE OF YOUR </a:t>
            </a:r>
          </a:p>
          <a:p>
            <a:pPr lvl="0"/>
            <a:r>
              <a:rPr lang="en-US" altLang="ko-KR" dirty="0"/>
              <a:t>PRESENTATION HERE</a:t>
            </a:r>
            <a:endParaRPr lang="ko-KR" altLang="en-US" dirty="0"/>
          </a:p>
        </p:txBody>
      </p:sp>
      <p:sp>
        <p:nvSpPr>
          <p:cNvPr id="3" name="Oval 2"/>
          <p:cNvSpPr/>
          <p:nvPr userDrawn="1"/>
        </p:nvSpPr>
        <p:spPr>
          <a:xfrm>
            <a:off x="2979198" y="996200"/>
            <a:ext cx="3240360" cy="3240360"/>
          </a:xfrm>
          <a:prstGeom prst="ellipse">
            <a:avLst/>
          </a:prstGeom>
          <a:noFill/>
          <a:ln w="15875">
            <a:solidFill>
              <a:schemeClr val="accent2"/>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41627365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End Slide Layout">
    <p:bg>
      <p:bgPr>
        <a:solidFill>
          <a:srgbClr val="57A7BD"/>
        </a:solidFill>
        <a:effectLst/>
      </p:bgPr>
    </p:bg>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0" y="3775634"/>
            <a:ext cx="9144000" cy="576063"/>
          </a:xfrm>
          <a:prstGeom prst="rect">
            <a:avLst/>
          </a:prstGeom>
        </p:spPr>
        <p:txBody>
          <a:bodyPr anchor="ctr"/>
          <a:lstStyle>
            <a:lvl1pPr marL="0" indent="0" algn="ctr">
              <a:buNone/>
              <a:defRPr sz="3600" b="0" baseline="0">
                <a:solidFill>
                  <a:schemeClr val="bg1"/>
                </a:solidFill>
                <a:latin typeface="+mj-lt"/>
                <a:cs typeface="Arial" pitchFamily="34" charset="0"/>
              </a:defRPr>
            </a:lvl1pPr>
          </a:lstStyle>
          <a:p>
            <a:pPr lvl="0"/>
            <a:r>
              <a:rPr lang="en-US" altLang="ko-KR" dirty="0"/>
              <a:t>Thank you</a:t>
            </a:r>
          </a:p>
        </p:txBody>
      </p:sp>
      <p:sp>
        <p:nvSpPr>
          <p:cNvPr id="11" name="Text Placeholder 9"/>
          <p:cNvSpPr>
            <a:spLocks noGrp="1"/>
          </p:cNvSpPr>
          <p:nvPr>
            <p:ph type="body" sz="quarter" idx="11" hasCustomPrompt="1"/>
          </p:nvPr>
        </p:nvSpPr>
        <p:spPr>
          <a:xfrm>
            <a:off x="-148" y="4351698"/>
            <a:ext cx="9144000" cy="288032"/>
          </a:xfrm>
          <a:prstGeom prst="rect">
            <a:avLst/>
          </a:prstGeom>
        </p:spPr>
        <p:txBody>
          <a:bodyPr anchor="ctr"/>
          <a:lstStyle>
            <a:lvl1pPr marL="0" indent="0" algn="ctr">
              <a:buNone/>
              <a:defRPr sz="1400" b="0" baseline="0">
                <a:solidFill>
                  <a:schemeClr val="bg1"/>
                </a:solidFill>
                <a:latin typeface="+mn-lt"/>
                <a:cs typeface="Arial" pitchFamily="34" charset="0"/>
              </a:defRPr>
            </a:lvl1pPr>
          </a:lstStyle>
          <a:p>
            <a:pPr lvl="0"/>
            <a:r>
              <a:rPr lang="en-US" altLang="ko-KR" dirty="0"/>
              <a:t>Insert the title of your subtitle Here</a:t>
            </a:r>
          </a:p>
        </p:txBody>
      </p:sp>
      <p:pic>
        <p:nvPicPr>
          <p:cNvPr id="4" name="Picture 2" descr="G:\002-KIMS BUSINESS\007-02-Googleslidesppt\02-GSppt-Contents-Kim\20170429\02-\item01.pn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2985165" y="357831"/>
            <a:ext cx="3101574" cy="3419422"/>
          </a:xfrm>
          <a:prstGeom prst="rect">
            <a:avLst/>
          </a:prstGeom>
          <a:noFill/>
          <a:extLst>
            <a:ext uri="{909E8E84-426E-40DD-AFC4-6F175D3DCCD1}">
              <a14:hiddenFill xmlns:a14="http://schemas.microsoft.com/office/drawing/2010/main">
                <a:solidFill>
                  <a:srgbClr val="FFFFFF"/>
                </a:solidFill>
              </a14:hiddenFill>
            </a:ext>
          </a:extLst>
        </p:spPr>
      </p:pic>
      <p:sp>
        <p:nvSpPr>
          <p:cNvPr id="5" name="Rounded Rectangle 3"/>
          <p:cNvSpPr/>
          <p:nvPr userDrawn="1"/>
        </p:nvSpPr>
        <p:spPr>
          <a:xfrm rot="2539017">
            <a:off x="-150396" y="312859"/>
            <a:ext cx="1311499" cy="276834"/>
          </a:xfrm>
          <a:custGeom>
            <a:avLst/>
            <a:gdLst/>
            <a:ahLst/>
            <a:cxnLst/>
            <a:rect l="l" t="t" r="r" b="b"/>
            <a:pathLst>
              <a:path w="1311499" h="276834">
                <a:moveTo>
                  <a:pt x="0" y="168822"/>
                </a:moveTo>
                <a:lnTo>
                  <a:pt x="1257493" y="168822"/>
                </a:lnTo>
                <a:cubicBezTo>
                  <a:pt x="1287320" y="168822"/>
                  <a:pt x="1311499" y="193001"/>
                  <a:pt x="1311499" y="222828"/>
                </a:cubicBezTo>
                <a:cubicBezTo>
                  <a:pt x="1311499" y="252655"/>
                  <a:pt x="1287320" y="276834"/>
                  <a:pt x="1257493" y="276834"/>
                </a:cubicBezTo>
                <a:lnTo>
                  <a:pt x="98341" y="276834"/>
                </a:lnTo>
                <a:close/>
                <a:moveTo>
                  <a:pt x="13263" y="108012"/>
                </a:moveTo>
                <a:lnTo>
                  <a:pt x="131896" y="0"/>
                </a:lnTo>
                <a:lnTo>
                  <a:pt x="990679" y="0"/>
                </a:lnTo>
                <a:cubicBezTo>
                  <a:pt x="1020506" y="0"/>
                  <a:pt x="1044685" y="24179"/>
                  <a:pt x="1044685" y="54006"/>
                </a:cubicBezTo>
                <a:cubicBezTo>
                  <a:pt x="1044685" y="83833"/>
                  <a:pt x="1020506" y="108012"/>
                  <a:pt x="990679" y="108012"/>
                </a:cubicBezTo>
                <a:close/>
              </a:path>
            </a:pathLst>
          </a:custGeom>
          <a:solidFill>
            <a:schemeClr val="bg1">
              <a:alpha val="2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ounded Rectangle 7"/>
          <p:cNvSpPr/>
          <p:nvPr userDrawn="1"/>
        </p:nvSpPr>
        <p:spPr>
          <a:xfrm rot="2539017">
            <a:off x="7980742" y="4555158"/>
            <a:ext cx="1313980" cy="276835"/>
          </a:xfrm>
          <a:custGeom>
            <a:avLst/>
            <a:gdLst/>
            <a:ahLst/>
            <a:cxnLst/>
            <a:rect l="l" t="t" r="r" b="b"/>
            <a:pathLst>
              <a:path w="1313980" h="276835">
                <a:moveTo>
                  <a:pt x="282631" y="184641"/>
                </a:moveTo>
                <a:cubicBezTo>
                  <a:pt x="292404" y="174868"/>
                  <a:pt x="305907" y="168823"/>
                  <a:pt x="320820" y="168822"/>
                </a:cubicBezTo>
                <a:lnTo>
                  <a:pt x="1281494" y="168822"/>
                </a:lnTo>
                <a:lnTo>
                  <a:pt x="1162861" y="276834"/>
                </a:lnTo>
                <a:lnTo>
                  <a:pt x="320820" y="276835"/>
                </a:lnTo>
                <a:cubicBezTo>
                  <a:pt x="290992" y="276835"/>
                  <a:pt x="266814" y="252656"/>
                  <a:pt x="266814" y="222829"/>
                </a:cubicBezTo>
                <a:cubicBezTo>
                  <a:pt x="266814" y="207915"/>
                  <a:pt x="272859" y="194413"/>
                  <a:pt x="282631" y="184641"/>
                </a:cubicBezTo>
                <a:close/>
                <a:moveTo>
                  <a:pt x="15817" y="15819"/>
                </a:moveTo>
                <a:cubicBezTo>
                  <a:pt x="25590" y="6046"/>
                  <a:pt x="39091" y="1"/>
                  <a:pt x="54005" y="1"/>
                </a:cubicBezTo>
                <a:lnTo>
                  <a:pt x="1215638" y="0"/>
                </a:lnTo>
                <a:lnTo>
                  <a:pt x="1313980" y="108013"/>
                </a:lnTo>
                <a:lnTo>
                  <a:pt x="54005" y="108013"/>
                </a:lnTo>
                <a:cubicBezTo>
                  <a:pt x="24178" y="108013"/>
                  <a:pt x="0" y="83834"/>
                  <a:pt x="0" y="54007"/>
                </a:cubicBezTo>
                <a:cubicBezTo>
                  <a:pt x="0" y="39093"/>
                  <a:pt x="6044" y="25592"/>
                  <a:pt x="15817" y="15819"/>
                </a:cubicBezTo>
                <a:close/>
              </a:path>
            </a:pathLst>
          </a:custGeom>
          <a:solidFill>
            <a:schemeClr val="bg1">
              <a:alpha val="2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9224771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2_End Slide Layout">
    <p:bg>
      <p:bgPr>
        <a:solidFill>
          <a:srgbClr val="57A7BD"/>
        </a:solidFill>
        <a:effectLst/>
      </p:bgPr>
    </p:bg>
    <p:spTree>
      <p:nvGrpSpPr>
        <p:cNvPr id="1" name=""/>
        <p:cNvGrpSpPr/>
        <p:nvPr/>
      </p:nvGrpSpPr>
      <p:grpSpPr>
        <a:xfrm>
          <a:off x="0" y="0"/>
          <a:ext cx="0" cy="0"/>
          <a:chOff x="0" y="0"/>
          <a:chExt cx="0" cy="0"/>
        </a:xfrm>
      </p:grpSpPr>
      <p:sp>
        <p:nvSpPr>
          <p:cNvPr id="5" name="Rounded Rectangle 3"/>
          <p:cNvSpPr/>
          <p:nvPr userDrawn="1"/>
        </p:nvSpPr>
        <p:spPr>
          <a:xfrm rot="2539017">
            <a:off x="-150396" y="312859"/>
            <a:ext cx="1311499" cy="276834"/>
          </a:xfrm>
          <a:custGeom>
            <a:avLst/>
            <a:gdLst/>
            <a:ahLst/>
            <a:cxnLst/>
            <a:rect l="l" t="t" r="r" b="b"/>
            <a:pathLst>
              <a:path w="1311499" h="276834">
                <a:moveTo>
                  <a:pt x="0" y="168822"/>
                </a:moveTo>
                <a:lnTo>
                  <a:pt x="1257493" y="168822"/>
                </a:lnTo>
                <a:cubicBezTo>
                  <a:pt x="1287320" y="168822"/>
                  <a:pt x="1311499" y="193001"/>
                  <a:pt x="1311499" y="222828"/>
                </a:cubicBezTo>
                <a:cubicBezTo>
                  <a:pt x="1311499" y="252655"/>
                  <a:pt x="1287320" y="276834"/>
                  <a:pt x="1257493" y="276834"/>
                </a:cubicBezTo>
                <a:lnTo>
                  <a:pt x="98341" y="276834"/>
                </a:lnTo>
                <a:close/>
                <a:moveTo>
                  <a:pt x="13263" y="108012"/>
                </a:moveTo>
                <a:lnTo>
                  <a:pt x="131896" y="0"/>
                </a:lnTo>
                <a:lnTo>
                  <a:pt x="990679" y="0"/>
                </a:lnTo>
                <a:cubicBezTo>
                  <a:pt x="1020506" y="0"/>
                  <a:pt x="1044685" y="24179"/>
                  <a:pt x="1044685" y="54006"/>
                </a:cubicBezTo>
                <a:cubicBezTo>
                  <a:pt x="1044685" y="83833"/>
                  <a:pt x="1020506" y="108012"/>
                  <a:pt x="990679" y="108012"/>
                </a:cubicBezTo>
                <a:close/>
              </a:path>
            </a:pathLst>
          </a:custGeom>
          <a:solidFill>
            <a:schemeClr val="bg1">
              <a:alpha val="2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ounded Rectangle 7"/>
          <p:cNvSpPr/>
          <p:nvPr userDrawn="1"/>
        </p:nvSpPr>
        <p:spPr>
          <a:xfrm rot="2539017">
            <a:off x="7980742" y="4555158"/>
            <a:ext cx="1313980" cy="276835"/>
          </a:xfrm>
          <a:custGeom>
            <a:avLst/>
            <a:gdLst/>
            <a:ahLst/>
            <a:cxnLst/>
            <a:rect l="l" t="t" r="r" b="b"/>
            <a:pathLst>
              <a:path w="1313980" h="276835">
                <a:moveTo>
                  <a:pt x="282631" y="184641"/>
                </a:moveTo>
                <a:cubicBezTo>
                  <a:pt x="292404" y="174868"/>
                  <a:pt x="305907" y="168823"/>
                  <a:pt x="320820" y="168822"/>
                </a:cubicBezTo>
                <a:lnTo>
                  <a:pt x="1281494" y="168822"/>
                </a:lnTo>
                <a:lnTo>
                  <a:pt x="1162861" y="276834"/>
                </a:lnTo>
                <a:lnTo>
                  <a:pt x="320820" y="276835"/>
                </a:lnTo>
                <a:cubicBezTo>
                  <a:pt x="290992" y="276835"/>
                  <a:pt x="266814" y="252656"/>
                  <a:pt x="266814" y="222829"/>
                </a:cubicBezTo>
                <a:cubicBezTo>
                  <a:pt x="266814" y="207915"/>
                  <a:pt x="272859" y="194413"/>
                  <a:pt x="282631" y="184641"/>
                </a:cubicBezTo>
                <a:close/>
                <a:moveTo>
                  <a:pt x="15817" y="15819"/>
                </a:moveTo>
                <a:cubicBezTo>
                  <a:pt x="25590" y="6046"/>
                  <a:pt x="39091" y="1"/>
                  <a:pt x="54005" y="1"/>
                </a:cubicBezTo>
                <a:lnTo>
                  <a:pt x="1215638" y="0"/>
                </a:lnTo>
                <a:lnTo>
                  <a:pt x="1313980" y="108013"/>
                </a:lnTo>
                <a:lnTo>
                  <a:pt x="54005" y="108013"/>
                </a:lnTo>
                <a:cubicBezTo>
                  <a:pt x="24178" y="108013"/>
                  <a:pt x="0" y="83834"/>
                  <a:pt x="0" y="54007"/>
                </a:cubicBezTo>
                <a:cubicBezTo>
                  <a:pt x="0" y="39093"/>
                  <a:pt x="6044" y="25592"/>
                  <a:pt x="15817" y="15819"/>
                </a:cubicBezTo>
                <a:close/>
              </a:path>
            </a:pathLst>
          </a:custGeom>
          <a:solidFill>
            <a:schemeClr val="bg1">
              <a:alpha val="2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2" name="Group 1"/>
          <p:cNvGrpSpPr/>
          <p:nvPr userDrawn="1"/>
        </p:nvGrpSpPr>
        <p:grpSpPr>
          <a:xfrm>
            <a:off x="2691166" y="319499"/>
            <a:ext cx="4378671" cy="4443349"/>
            <a:chOff x="2987824" y="255370"/>
            <a:chExt cx="3658591" cy="3712633"/>
          </a:xfrm>
        </p:grpSpPr>
        <p:sp>
          <p:nvSpPr>
            <p:cNvPr id="16" name="Rounded Rectangle 7"/>
            <p:cNvSpPr/>
            <p:nvPr userDrawn="1"/>
          </p:nvSpPr>
          <p:spPr>
            <a:xfrm rot="2743412">
              <a:off x="2570129" y="839249"/>
              <a:ext cx="1479455" cy="311698"/>
            </a:xfrm>
            <a:custGeom>
              <a:avLst/>
              <a:gdLst/>
              <a:ahLst/>
              <a:cxnLst/>
              <a:rect l="l" t="t" r="r" b="b"/>
              <a:pathLst>
                <a:path w="1313980" h="276835">
                  <a:moveTo>
                    <a:pt x="282631" y="184641"/>
                  </a:moveTo>
                  <a:cubicBezTo>
                    <a:pt x="292404" y="174868"/>
                    <a:pt x="305907" y="168823"/>
                    <a:pt x="320820" y="168822"/>
                  </a:cubicBezTo>
                  <a:lnTo>
                    <a:pt x="1281494" y="168822"/>
                  </a:lnTo>
                  <a:lnTo>
                    <a:pt x="1162861" y="276834"/>
                  </a:lnTo>
                  <a:lnTo>
                    <a:pt x="320820" y="276835"/>
                  </a:lnTo>
                  <a:cubicBezTo>
                    <a:pt x="290992" y="276835"/>
                    <a:pt x="266814" y="252656"/>
                    <a:pt x="266814" y="222829"/>
                  </a:cubicBezTo>
                  <a:cubicBezTo>
                    <a:pt x="266814" y="207915"/>
                    <a:pt x="272859" y="194413"/>
                    <a:pt x="282631" y="184641"/>
                  </a:cubicBezTo>
                  <a:close/>
                  <a:moveTo>
                    <a:pt x="15817" y="15819"/>
                  </a:moveTo>
                  <a:cubicBezTo>
                    <a:pt x="25590" y="6046"/>
                    <a:pt x="39091" y="1"/>
                    <a:pt x="54005" y="1"/>
                  </a:cubicBezTo>
                  <a:lnTo>
                    <a:pt x="1215638" y="0"/>
                  </a:lnTo>
                  <a:lnTo>
                    <a:pt x="1313980" y="108013"/>
                  </a:lnTo>
                  <a:lnTo>
                    <a:pt x="54005" y="108013"/>
                  </a:lnTo>
                  <a:cubicBezTo>
                    <a:pt x="24178" y="108013"/>
                    <a:pt x="0" y="83834"/>
                    <a:pt x="0" y="54007"/>
                  </a:cubicBezTo>
                  <a:cubicBezTo>
                    <a:pt x="0" y="39093"/>
                    <a:pt x="6044" y="25592"/>
                    <a:pt x="15817" y="15819"/>
                  </a:cubicBezTo>
                  <a:close/>
                </a:path>
              </a:pathLst>
            </a:custGeom>
            <a:solidFill>
              <a:schemeClr val="bg1">
                <a:alpha val="2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ounded Rectangle 3"/>
            <p:cNvSpPr/>
            <p:nvPr userDrawn="1"/>
          </p:nvSpPr>
          <p:spPr>
            <a:xfrm rot="2588287">
              <a:off x="4911045" y="3207276"/>
              <a:ext cx="1476662" cy="311697"/>
            </a:xfrm>
            <a:custGeom>
              <a:avLst/>
              <a:gdLst/>
              <a:ahLst/>
              <a:cxnLst/>
              <a:rect l="l" t="t" r="r" b="b"/>
              <a:pathLst>
                <a:path w="1311499" h="276834">
                  <a:moveTo>
                    <a:pt x="0" y="168822"/>
                  </a:moveTo>
                  <a:lnTo>
                    <a:pt x="1257493" y="168822"/>
                  </a:lnTo>
                  <a:cubicBezTo>
                    <a:pt x="1287320" y="168822"/>
                    <a:pt x="1311499" y="193001"/>
                    <a:pt x="1311499" y="222828"/>
                  </a:cubicBezTo>
                  <a:cubicBezTo>
                    <a:pt x="1311499" y="252655"/>
                    <a:pt x="1287320" y="276834"/>
                    <a:pt x="1257493" y="276834"/>
                  </a:cubicBezTo>
                  <a:lnTo>
                    <a:pt x="98341" y="276834"/>
                  </a:lnTo>
                  <a:close/>
                  <a:moveTo>
                    <a:pt x="13263" y="108012"/>
                  </a:moveTo>
                  <a:lnTo>
                    <a:pt x="131896" y="0"/>
                  </a:lnTo>
                  <a:lnTo>
                    <a:pt x="990679" y="0"/>
                  </a:lnTo>
                  <a:cubicBezTo>
                    <a:pt x="1020506" y="0"/>
                    <a:pt x="1044685" y="24179"/>
                    <a:pt x="1044685" y="54006"/>
                  </a:cubicBezTo>
                  <a:cubicBezTo>
                    <a:pt x="1044685" y="83833"/>
                    <a:pt x="1020506" y="108012"/>
                    <a:pt x="990679" y="108012"/>
                  </a:cubicBezTo>
                  <a:close/>
                </a:path>
              </a:pathLst>
            </a:custGeom>
            <a:solidFill>
              <a:schemeClr val="bg1">
                <a:alpha val="2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7" name="Group 6"/>
            <p:cNvGrpSpPr/>
            <p:nvPr userDrawn="1"/>
          </p:nvGrpSpPr>
          <p:grpSpPr>
            <a:xfrm>
              <a:off x="2987824" y="302237"/>
              <a:ext cx="3658591" cy="3665766"/>
              <a:chOff x="894913" y="1065128"/>
              <a:chExt cx="2420639" cy="2425386"/>
            </a:xfrm>
          </p:grpSpPr>
          <p:pic>
            <p:nvPicPr>
              <p:cNvPr id="8" name="Picture 7" descr="G:\002-KIMS BUSINESS\007-02-Googleslidesppt\02-GSppt-Contents-Kim\20170429\02-\item02.png"/>
              <p:cNvPicPr>
                <a:picLocks noChangeAspect="1" noChangeArrowheads="1"/>
              </p:cNvPicPr>
              <p:nvPr/>
            </p:nvPicPr>
            <p:blipFill>
              <a:blip r:embed="rId2" cstate="print">
                <a:extLst>
                  <a:ext uri="{BEBA8EAE-BF5A-486C-A8C5-ECC9F3942E4B}">
                    <a14:imgProps xmlns:a14="http://schemas.microsoft.com/office/drawing/2010/main">
                      <a14:imgLayer r:embed="rId3">
                        <a14:imgEffect>
                          <a14:brightnessContrast bright="44000" contrast="40000"/>
                        </a14:imgEffect>
                      </a14:imgLayer>
                    </a14:imgProps>
                  </a:ext>
                  <a:ext uri="{28A0092B-C50C-407E-A947-70E740481C1C}">
                    <a14:useLocalDpi xmlns:a14="http://schemas.microsoft.com/office/drawing/2010/main" val="0"/>
                  </a:ext>
                </a:extLst>
              </a:blip>
              <a:srcRect/>
              <a:stretch>
                <a:fillRect/>
              </a:stretch>
            </p:blipFill>
            <p:spPr bwMode="auto">
              <a:xfrm rot="5004758">
                <a:off x="963129" y="1820488"/>
                <a:ext cx="1630218" cy="1709834"/>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4" descr="G:\002-KIMS BUSINESS\007-02-Googleslidesppt\02-GSppt-Contents-Kim\20170429\02-\item02.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18569023">
                <a:off x="1645526" y="1354124"/>
                <a:ext cx="1630218" cy="1709834"/>
              </a:xfrm>
              <a:prstGeom prst="rect">
                <a:avLst/>
              </a:prstGeom>
              <a:noFill/>
              <a:extLst>
                <a:ext uri="{909E8E84-426E-40DD-AFC4-6F175D3DCCD1}">
                  <a14:hiddenFill xmlns:a14="http://schemas.microsoft.com/office/drawing/2010/main">
                    <a:solidFill>
                      <a:srgbClr val="FFFFFF"/>
                    </a:solidFill>
                  </a14:hiddenFill>
                </a:ext>
              </a:extLst>
            </p:spPr>
          </p:pic>
          <p:sp>
            <p:nvSpPr>
              <p:cNvPr id="12" name="Oval 11"/>
              <p:cNvSpPr/>
              <p:nvPr/>
            </p:nvSpPr>
            <p:spPr>
              <a:xfrm>
                <a:off x="1115616" y="1539635"/>
                <a:ext cx="1616891" cy="1616891"/>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Picture 4" descr="G:\002-KIMS BUSINESS\007-02-Googleslidesppt\02-GSppt-Contents-Kim\20170429\02-\item02.png"/>
              <p:cNvPicPr>
                <a:picLocks noChangeAspect="1" noChangeArrowheads="1"/>
              </p:cNvPicPr>
              <p:nvPr/>
            </p:nvPicPr>
            <p:blipFill>
              <a:blip r:embed="rId2" cstate="print">
                <a:extLst>
                  <a:ext uri="{BEBA8EAE-BF5A-486C-A8C5-ECC9F3942E4B}">
                    <a14:imgProps xmlns:a14="http://schemas.microsoft.com/office/drawing/2010/main">
                      <a14:imgLayer r:embed="rId3">
                        <a14:imgEffect>
                          <a14:brightnessContrast bright="44000" contrast="40000"/>
                        </a14:imgEffect>
                      </a14:imgLayer>
                    </a14:imgProps>
                  </a:ext>
                  <a:ext uri="{28A0092B-C50C-407E-A947-70E740481C1C}">
                    <a14:useLocalDpi xmlns:a14="http://schemas.microsoft.com/office/drawing/2010/main" val="0"/>
                  </a:ext>
                </a:extLst>
              </a:blip>
              <a:srcRect/>
              <a:stretch>
                <a:fillRect/>
              </a:stretch>
            </p:blipFill>
            <p:spPr bwMode="auto">
              <a:xfrm rot="13475233">
                <a:off x="894913" y="1065128"/>
                <a:ext cx="1630218" cy="1709834"/>
              </a:xfrm>
              <a:prstGeom prst="rect">
                <a:avLst/>
              </a:prstGeom>
              <a:noFill/>
              <a:extLst>
                <a:ext uri="{909E8E84-426E-40DD-AFC4-6F175D3DCCD1}">
                  <a14:hiddenFill xmlns:a14="http://schemas.microsoft.com/office/drawing/2010/main">
                    <a:solidFill>
                      <a:srgbClr val="FFFFFF"/>
                    </a:solidFill>
                  </a14:hiddenFill>
                </a:ext>
              </a:extLst>
            </p:spPr>
          </p:pic>
        </p:grpSp>
        <p:sp>
          <p:nvSpPr>
            <p:cNvPr id="19" name="Oval 18"/>
            <p:cNvSpPr/>
            <p:nvPr userDrawn="1"/>
          </p:nvSpPr>
          <p:spPr>
            <a:xfrm>
              <a:off x="3452395" y="1155308"/>
              <a:ext cx="2188355" cy="2188355"/>
            </a:xfrm>
            <a:prstGeom prst="ellipse">
              <a:avLst/>
            </a:prstGeom>
            <a:noFill/>
            <a:ln w="15875">
              <a:solidFill>
                <a:schemeClr val="accent2"/>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10" name="Text Placeholder 9"/>
          <p:cNvSpPr>
            <a:spLocks noGrp="1"/>
          </p:cNvSpPr>
          <p:nvPr>
            <p:ph type="body" sz="quarter" idx="10" hasCustomPrompt="1"/>
          </p:nvPr>
        </p:nvSpPr>
        <p:spPr>
          <a:xfrm>
            <a:off x="3392288" y="2283718"/>
            <a:ext cx="2359424" cy="576063"/>
          </a:xfrm>
          <a:prstGeom prst="rect">
            <a:avLst/>
          </a:prstGeom>
        </p:spPr>
        <p:txBody>
          <a:bodyPr anchor="ctr"/>
          <a:lstStyle>
            <a:lvl1pPr marL="0" indent="0" algn="ctr">
              <a:buNone/>
              <a:defRPr sz="3600" b="1" baseline="0">
                <a:solidFill>
                  <a:schemeClr val="accent1"/>
                </a:solidFill>
                <a:latin typeface="+mj-lt"/>
                <a:cs typeface="Arial" pitchFamily="34" charset="0"/>
              </a:defRPr>
            </a:lvl1pPr>
          </a:lstStyle>
          <a:p>
            <a:pPr lvl="0"/>
            <a:r>
              <a:rPr lang="en-US" altLang="ko-KR" dirty="0"/>
              <a:t>Welcome!!</a:t>
            </a:r>
          </a:p>
        </p:txBody>
      </p:sp>
      <p:sp>
        <p:nvSpPr>
          <p:cNvPr id="11" name="Text Placeholder 9"/>
          <p:cNvSpPr>
            <a:spLocks noGrp="1"/>
          </p:cNvSpPr>
          <p:nvPr>
            <p:ph type="body" sz="quarter" idx="11" hasCustomPrompt="1"/>
          </p:nvPr>
        </p:nvSpPr>
        <p:spPr>
          <a:xfrm>
            <a:off x="3392140" y="2859781"/>
            <a:ext cx="2359424" cy="576065"/>
          </a:xfrm>
          <a:prstGeom prst="rect">
            <a:avLst/>
          </a:prstGeom>
        </p:spPr>
        <p:txBody>
          <a:bodyPr anchor="ctr"/>
          <a:lstStyle>
            <a:lvl1pPr marL="0" indent="0" algn="ctr">
              <a:buNone/>
              <a:defRPr sz="1400" b="0" baseline="0">
                <a:solidFill>
                  <a:schemeClr val="accent1"/>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4216616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genda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87571207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2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0" y="123478"/>
            <a:ext cx="9144000" cy="576064"/>
          </a:xfrm>
          <a:prstGeom prst="rect">
            <a:avLst/>
          </a:prstGeom>
        </p:spPr>
        <p:txBody>
          <a:bodyPr anchor="ctr"/>
          <a:lstStyle>
            <a:lvl1pPr marL="0" indent="0" algn="ctr">
              <a:buNone/>
              <a:defRPr sz="3600" b="0" baseline="0">
                <a:solidFill>
                  <a:schemeClr val="bg1"/>
                </a:solidFill>
                <a:latin typeface="+mj-lt"/>
                <a:cs typeface="Arial" pitchFamily="34" charset="0"/>
              </a:defRPr>
            </a:lvl1pPr>
          </a:lstStyle>
          <a:p>
            <a:pPr lvl="0"/>
            <a:r>
              <a:rPr lang="en-US" altLang="ko-KR" dirty="0"/>
              <a:t>BASIC LAYOUT</a:t>
            </a:r>
          </a:p>
        </p:txBody>
      </p:sp>
      <p:sp>
        <p:nvSpPr>
          <p:cNvPr id="11" name="Text Placeholder 9"/>
          <p:cNvSpPr>
            <a:spLocks noGrp="1"/>
          </p:cNvSpPr>
          <p:nvPr>
            <p:ph type="body" sz="quarter" idx="11" hasCustomPrompt="1"/>
          </p:nvPr>
        </p:nvSpPr>
        <p:spPr>
          <a:xfrm>
            <a:off x="0" y="699542"/>
            <a:ext cx="9144000" cy="288032"/>
          </a:xfrm>
          <a:prstGeom prst="rect">
            <a:avLst/>
          </a:prstGeom>
        </p:spPr>
        <p:txBody>
          <a:bodyPr anchor="ctr"/>
          <a:lstStyle>
            <a:lvl1pPr marL="0" indent="0" algn="ctr">
              <a:buNone/>
              <a:defRPr sz="1200" b="0" baseline="0">
                <a:solidFill>
                  <a:schemeClr val="bg1"/>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36946270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323528" y="123478"/>
            <a:ext cx="8820472" cy="576064"/>
          </a:xfrm>
          <a:prstGeom prst="rect">
            <a:avLst/>
          </a:prstGeom>
        </p:spPr>
        <p:txBody>
          <a:bodyPr anchor="ctr"/>
          <a:lstStyle>
            <a:lvl1pPr marL="0" indent="0" algn="l">
              <a:buNone/>
              <a:defRPr sz="3600" b="0" baseline="0">
                <a:solidFill>
                  <a:schemeClr val="bg1"/>
                </a:solidFill>
                <a:latin typeface="+mj-lt"/>
                <a:cs typeface="Arial" pitchFamily="34" charset="0"/>
              </a:defRPr>
            </a:lvl1pPr>
          </a:lstStyle>
          <a:p>
            <a:pPr lvl="0"/>
            <a:r>
              <a:rPr lang="en-US" altLang="ko-KR" dirty="0"/>
              <a:t>BASIC LAYOUT</a:t>
            </a:r>
          </a:p>
        </p:txBody>
      </p:sp>
      <p:sp>
        <p:nvSpPr>
          <p:cNvPr id="11" name="Text Placeholder 9"/>
          <p:cNvSpPr>
            <a:spLocks noGrp="1"/>
          </p:cNvSpPr>
          <p:nvPr>
            <p:ph type="body" sz="quarter" idx="11" hasCustomPrompt="1"/>
          </p:nvPr>
        </p:nvSpPr>
        <p:spPr>
          <a:xfrm>
            <a:off x="323528" y="699542"/>
            <a:ext cx="8820472" cy="288032"/>
          </a:xfrm>
          <a:prstGeom prst="rect">
            <a:avLst/>
          </a:prstGeom>
        </p:spPr>
        <p:txBody>
          <a:bodyPr anchor="ctr"/>
          <a:lstStyle>
            <a:lvl1pPr marL="0" indent="0" algn="l">
              <a:buNone/>
              <a:defRPr sz="1200" b="0" baseline="0">
                <a:solidFill>
                  <a:schemeClr val="bg1"/>
                </a:solidFill>
                <a:latin typeface="+mn-lt"/>
                <a:cs typeface="Arial" pitchFamily="34" charset="0"/>
              </a:defRPr>
            </a:lvl1pPr>
          </a:lstStyle>
          <a:p>
            <a:pPr lvl="0"/>
            <a:r>
              <a:rPr lang="en-US" altLang="ko-KR" dirty="0"/>
              <a:t>Insert the title of your subtitle Here</a:t>
            </a:r>
          </a:p>
        </p:txBody>
      </p:sp>
      <p:sp>
        <p:nvSpPr>
          <p:cNvPr id="2" name="직사각형 1">
            <a:extLst>
              <a:ext uri="{FF2B5EF4-FFF2-40B4-BE49-F238E27FC236}">
                <a16:creationId xmlns:a16="http://schemas.microsoft.com/office/drawing/2014/main" id="{97845489-B228-40CA-99BD-CBA41EE6F99E}"/>
              </a:ext>
            </a:extLst>
          </p:cNvPr>
          <p:cNvSpPr/>
          <p:nvPr userDrawn="1"/>
        </p:nvSpPr>
        <p:spPr>
          <a:xfrm>
            <a:off x="0" y="1059582"/>
            <a:ext cx="9144000" cy="408391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Tree>
    <p:extLst>
      <p:ext uri="{BB962C8B-B14F-4D97-AF65-F5344CB8AC3E}">
        <p14:creationId xmlns:p14="http://schemas.microsoft.com/office/powerpoint/2010/main" val="31290448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1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1619672" y="123478"/>
            <a:ext cx="7524328" cy="576064"/>
          </a:xfrm>
          <a:prstGeom prst="rect">
            <a:avLst/>
          </a:prstGeom>
        </p:spPr>
        <p:txBody>
          <a:bodyPr anchor="ctr"/>
          <a:lstStyle>
            <a:lvl1pPr marL="0" indent="0" algn="l">
              <a:buNone/>
              <a:defRPr sz="3600" b="0" baseline="0">
                <a:solidFill>
                  <a:schemeClr val="bg1"/>
                </a:solidFill>
                <a:latin typeface="+mj-lt"/>
                <a:cs typeface="Arial" pitchFamily="34" charset="0"/>
              </a:defRPr>
            </a:lvl1pPr>
          </a:lstStyle>
          <a:p>
            <a:pPr lvl="0"/>
            <a:r>
              <a:rPr lang="en-US" altLang="ko-KR" dirty="0"/>
              <a:t>BASIC LAYOUT</a:t>
            </a:r>
          </a:p>
        </p:txBody>
      </p:sp>
      <p:sp>
        <p:nvSpPr>
          <p:cNvPr id="11" name="Text Placeholder 9"/>
          <p:cNvSpPr>
            <a:spLocks noGrp="1"/>
          </p:cNvSpPr>
          <p:nvPr>
            <p:ph type="body" sz="quarter" idx="11" hasCustomPrompt="1"/>
          </p:nvPr>
        </p:nvSpPr>
        <p:spPr>
          <a:xfrm>
            <a:off x="1619672" y="699542"/>
            <a:ext cx="7524328" cy="288032"/>
          </a:xfrm>
          <a:prstGeom prst="rect">
            <a:avLst/>
          </a:prstGeom>
        </p:spPr>
        <p:txBody>
          <a:bodyPr anchor="ctr"/>
          <a:lstStyle>
            <a:lvl1pPr marL="0" indent="0" algn="l">
              <a:buNone/>
              <a:defRPr sz="1200" b="0" baseline="0">
                <a:solidFill>
                  <a:schemeClr val="bg1"/>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40741845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Images and Contents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Picture Placeholder 2"/>
          <p:cNvSpPr>
            <a:spLocks noGrp="1"/>
          </p:cNvSpPr>
          <p:nvPr>
            <p:ph type="pic" idx="1" hasCustomPrompt="1"/>
          </p:nvPr>
        </p:nvSpPr>
        <p:spPr>
          <a:xfrm>
            <a:off x="3563888" y="627534"/>
            <a:ext cx="1296144" cy="1296144"/>
          </a:xfrm>
          <a:prstGeom prst="ellipse">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6" name="Picture Placeholder 2"/>
          <p:cNvSpPr>
            <a:spLocks noGrp="1"/>
          </p:cNvSpPr>
          <p:nvPr>
            <p:ph type="pic" idx="10" hasCustomPrompt="1"/>
          </p:nvPr>
        </p:nvSpPr>
        <p:spPr>
          <a:xfrm>
            <a:off x="3563888" y="2031690"/>
            <a:ext cx="1296144" cy="1296144"/>
          </a:xfrm>
          <a:prstGeom prst="ellipse">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7" name="Picture Placeholder 2"/>
          <p:cNvSpPr>
            <a:spLocks noGrp="1"/>
          </p:cNvSpPr>
          <p:nvPr>
            <p:ph type="pic" idx="11" hasCustomPrompt="1"/>
          </p:nvPr>
        </p:nvSpPr>
        <p:spPr>
          <a:xfrm>
            <a:off x="3563888" y="3435846"/>
            <a:ext cx="1296144" cy="1296144"/>
          </a:xfrm>
          <a:prstGeom prst="ellipse">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177607722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4_Images and Contents Layout">
    <p:spTree>
      <p:nvGrpSpPr>
        <p:cNvPr id="1" name=""/>
        <p:cNvGrpSpPr/>
        <p:nvPr/>
      </p:nvGrpSpPr>
      <p:grpSpPr>
        <a:xfrm>
          <a:off x="0" y="0"/>
          <a:ext cx="0" cy="0"/>
          <a:chOff x="0" y="0"/>
          <a:chExt cx="0" cy="0"/>
        </a:xfrm>
      </p:grpSpPr>
      <p:sp>
        <p:nvSpPr>
          <p:cNvPr id="5" name="Picture Placeholder 2"/>
          <p:cNvSpPr>
            <a:spLocks noGrp="1"/>
          </p:cNvSpPr>
          <p:nvPr>
            <p:ph type="pic" idx="1" hasCustomPrompt="1"/>
          </p:nvPr>
        </p:nvSpPr>
        <p:spPr>
          <a:xfrm>
            <a:off x="0" y="0"/>
            <a:ext cx="9144000" cy="5143500"/>
          </a:xfrm>
          <a:prstGeom prst="rect">
            <a:avLst/>
          </a:prstGeom>
          <a:solidFill>
            <a:schemeClr val="bg1">
              <a:lumMod val="95000"/>
            </a:schemeClr>
          </a:solidFill>
        </p:spPr>
        <p:txBody>
          <a:bodyPr tIns="540000" anchor="t"/>
          <a:lstStyle>
            <a:lvl1pPr marL="0" indent="0" algn="ctr">
              <a:buNone/>
              <a:defRPr sz="1200" baseline="0">
                <a:solidFill>
                  <a:schemeClr val="tx1">
                    <a:lumMod val="75000"/>
                    <a:lumOff val="25000"/>
                  </a:schemeClr>
                </a:solidFill>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407400284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5_Images and Contents Layout">
    <p:spTree>
      <p:nvGrpSpPr>
        <p:cNvPr id="1" name=""/>
        <p:cNvGrpSpPr/>
        <p:nvPr/>
      </p:nvGrpSpPr>
      <p:grpSpPr>
        <a:xfrm>
          <a:off x="0" y="0"/>
          <a:ext cx="0" cy="0"/>
          <a:chOff x="0" y="0"/>
          <a:chExt cx="0" cy="0"/>
        </a:xfrm>
      </p:grpSpPr>
      <p:sp>
        <p:nvSpPr>
          <p:cNvPr id="5" name="Picture Placeholder 2"/>
          <p:cNvSpPr>
            <a:spLocks noGrp="1"/>
          </p:cNvSpPr>
          <p:nvPr>
            <p:ph type="pic" idx="1" hasCustomPrompt="1"/>
          </p:nvPr>
        </p:nvSpPr>
        <p:spPr>
          <a:xfrm>
            <a:off x="2483768" y="303498"/>
            <a:ext cx="1944216" cy="4536504"/>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6" name="Picture Placeholder 2"/>
          <p:cNvSpPr>
            <a:spLocks noGrp="1"/>
          </p:cNvSpPr>
          <p:nvPr>
            <p:ph type="pic" idx="12" hasCustomPrompt="1"/>
          </p:nvPr>
        </p:nvSpPr>
        <p:spPr>
          <a:xfrm>
            <a:off x="4676775" y="303498"/>
            <a:ext cx="1944216" cy="4536504"/>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102038990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2_Images and Contents Layout">
    <p:spTree>
      <p:nvGrpSpPr>
        <p:cNvPr id="1" name=""/>
        <p:cNvGrpSpPr/>
        <p:nvPr/>
      </p:nvGrpSpPr>
      <p:grpSpPr>
        <a:xfrm>
          <a:off x="0" y="0"/>
          <a:ext cx="0" cy="0"/>
          <a:chOff x="0" y="0"/>
          <a:chExt cx="0" cy="0"/>
        </a:xfrm>
      </p:grpSpPr>
      <p:sp>
        <p:nvSpPr>
          <p:cNvPr id="5" name="Picture Placeholder 2"/>
          <p:cNvSpPr>
            <a:spLocks noGrp="1"/>
          </p:cNvSpPr>
          <p:nvPr>
            <p:ph type="pic" idx="12" hasCustomPrompt="1"/>
          </p:nvPr>
        </p:nvSpPr>
        <p:spPr>
          <a:xfrm>
            <a:off x="4247964" y="339502"/>
            <a:ext cx="1944216" cy="4464496"/>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6" name="Picture Placeholder 2"/>
          <p:cNvSpPr>
            <a:spLocks noGrp="1"/>
          </p:cNvSpPr>
          <p:nvPr>
            <p:ph type="pic" idx="13" hasCustomPrompt="1"/>
          </p:nvPr>
        </p:nvSpPr>
        <p:spPr>
          <a:xfrm>
            <a:off x="6444448" y="2774906"/>
            <a:ext cx="2304016" cy="2029092"/>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7" name="Picture Placeholder 2"/>
          <p:cNvSpPr>
            <a:spLocks noGrp="1"/>
          </p:cNvSpPr>
          <p:nvPr>
            <p:ph type="pic" idx="14" hasCustomPrompt="1"/>
          </p:nvPr>
        </p:nvSpPr>
        <p:spPr>
          <a:xfrm>
            <a:off x="395536" y="2774906"/>
            <a:ext cx="3600160" cy="2029092"/>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139968121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3_Images and Contents Layout">
    <p:spTree>
      <p:nvGrpSpPr>
        <p:cNvPr id="1" name=""/>
        <p:cNvGrpSpPr/>
        <p:nvPr/>
      </p:nvGrpSpPr>
      <p:grpSpPr>
        <a:xfrm>
          <a:off x="0" y="0"/>
          <a:ext cx="0" cy="0"/>
          <a:chOff x="0" y="0"/>
          <a:chExt cx="0" cy="0"/>
        </a:xfrm>
      </p:grpSpPr>
      <p:sp>
        <p:nvSpPr>
          <p:cNvPr id="7" name="Right Triangle 6"/>
          <p:cNvSpPr/>
          <p:nvPr userDrawn="1"/>
        </p:nvSpPr>
        <p:spPr>
          <a:xfrm rot="10800000">
            <a:off x="6804000" y="1"/>
            <a:ext cx="2340000" cy="23400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8" name="Picture Placeholder 2"/>
          <p:cNvSpPr>
            <a:spLocks noGrp="1"/>
          </p:cNvSpPr>
          <p:nvPr>
            <p:ph type="pic" idx="1" hasCustomPrompt="1"/>
          </p:nvPr>
        </p:nvSpPr>
        <p:spPr>
          <a:xfrm>
            <a:off x="5424595" y="286544"/>
            <a:ext cx="2160000" cy="2160000"/>
          </a:xfrm>
          <a:prstGeom prst="diamond">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9" name="Picture Placeholder 2"/>
          <p:cNvSpPr>
            <a:spLocks noGrp="1"/>
          </p:cNvSpPr>
          <p:nvPr>
            <p:ph type="pic" idx="10" hasCustomPrompt="1"/>
          </p:nvPr>
        </p:nvSpPr>
        <p:spPr>
          <a:xfrm>
            <a:off x="4260726" y="1476772"/>
            <a:ext cx="2160000" cy="2160000"/>
          </a:xfrm>
          <a:prstGeom prst="diamond">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12" name="Picture Placeholder 2"/>
          <p:cNvSpPr>
            <a:spLocks noGrp="1"/>
          </p:cNvSpPr>
          <p:nvPr>
            <p:ph type="pic" idx="11" hasCustomPrompt="1"/>
          </p:nvPr>
        </p:nvSpPr>
        <p:spPr>
          <a:xfrm>
            <a:off x="5424595" y="2662808"/>
            <a:ext cx="2160000" cy="2160000"/>
          </a:xfrm>
          <a:prstGeom prst="diamond">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13" name="Picture Placeholder 2"/>
          <p:cNvSpPr>
            <a:spLocks noGrp="1"/>
          </p:cNvSpPr>
          <p:nvPr>
            <p:ph type="pic" idx="12" hasCustomPrompt="1"/>
          </p:nvPr>
        </p:nvSpPr>
        <p:spPr>
          <a:xfrm>
            <a:off x="6588464" y="1476772"/>
            <a:ext cx="2160000" cy="2160000"/>
          </a:xfrm>
          <a:prstGeom prst="diamond">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14" name="Right Triangle 13"/>
          <p:cNvSpPr/>
          <p:nvPr userDrawn="1"/>
        </p:nvSpPr>
        <p:spPr>
          <a:xfrm>
            <a:off x="0" y="2803500"/>
            <a:ext cx="2340000" cy="23400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Tree>
    <p:extLst>
      <p:ext uri="{BB962C8B-B14F-4D97-AF65-F5344CB8AC3E}">
        <p14:creationId xmlns:p14="http://schemas.microsoft.com/office/powerpoint/2010/main" val="82102691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6_Images and Contents Layout">
    <p:spTree>
      <p:nvGrpSpPr>
        <p:cNvPr id="1" name=""/>
        <p:cNvGrpSpPr/>
        <p:nvPr/>
      </p:nvGrpSpPr>
      <p:grpSpPr>
        <a:xfrm>
          <a:off x="0" y="0"/>
          <a:ext cx="0" cy="0"/>
          <a:chOff x="0" y="0"/>
          <a:chExt cx="0" cy="0"/>
        </a:xfrm>
      </p:grpSpPr>
      <p:sp>
        <p:nvSpPr>
          <p:cNvPr id="5" name="Picture Placeholder 2"/>
          <p:cNvSpPr>
            <a:spLocks noGrp="1"/>
          </p:cNvSpPr>
          <p:nvPr>
            <p:ph type="pic" idx="14" hasCustomPrompt="1"/>
          </p:nvPr>
        </p:nvSpPr>
        <p:spPr>
          <a:xfrm>
            <a:off x="2591944" y="0"/>
            <a:ext cx="1980056" cy="1738780"/>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6" name="Picture Placeholder 2"/>
          <p:cNvSpPr>
            <a:spLocks noGrp="1"/>
          </p:cNvSpPr>
          <p:nvPr>
            <p:ph type="pic" idx="16" hasCustomPrompt="1"/>
          </p:nvPr>
        </p:nvSpPr>
        <p:spPr>
          <a:xfrm>
            <a:off x="4752184" y="0"/>
            <a:ext cx="1980056" cy="1738780"/>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7" name="Picture Placeholder 2"/>
          <p:cNvSpPr>
            <a:spLocks noGrp="1"/>
          </p:cNvSpPr>
          <p:nvPr>
            <p:ph type="pic" idx="17" hasCustomPrompt="1"/>
          </p:nvPr>
        </p:nvSpPr>
        <p:spPr>
          <a:xfrm>
            <a:off x="6912424" y="0"/>
            <a:ext cx="1980056" cy="1738780"/>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8" name="Picture Placeholder 2"/>
          <p:cNvSpPr>
            <a:spLocks noGrp="1"/>
          </p:cNvSpPr>
          <p:nvPr>
            <p:ph type="pic" idx="18" hasCustomPrompt="1"/>
          </p:nvPr>
        </p:nvSpPr>
        <p:spPr>
          <a:xfrm>
            <a:off x="2591944" y="3404720"/>
            <a:ext cx="1980056" cy="1738780"/>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9" name="Picture Placeholder 2"/>
          <p:cNvSpPr>
            <a:spLocks noGrp="1"/>
          </p:cNvSpPr>
          <p:nvPr>
            <p:ph type="pic" idx="19" hasCustomPrompt="1"/>
          </p:nvPr>
        </p:nvSpPr>
        <p:spPr>
          <a:xfrm>
            <a:off x="4752184" y="3404720"/>
            <a:ext cx="1980056" cy="1738780"/>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12" name="Picture Placeholder 2"/>
          <p:cNvSpPr>
            <a:spLocks noGrp="1"/>
          </p:cNvSpPr>
          <p:nvPr>
            <p:ph type="pic" idx="20" hasCustomPrompt="1"/>
          </p:nvPr>
        </p:nvSpPr>
        <p:spPr>
          <a:xfrm>
            <a:off x="6912424" y="3404720"/>
            <a:ext cx="1980056" cy="1738780"/>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11956396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7_Images and Contents Layout">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0" y="181632"/>
            <a:ext cx="9144000" cy="576064"/>
          </a:xfrm>
          <a:prstGeom prst="rect">
            <a:avLst/>
          </a:prstGeom>
        </p:spPr>
        <p:txBody>
          <a:bodyPr anchor="ctr"/>
          <a:lstStyle>
            <a:lvl1pPr marL="0" indent="0" algn="ctr">
              <a:buNone/>
              <a:defRPr sz="3600" b="0" baseline="0">
                <a:solidFill>
                  <a:schemeClr val="tx1">
                    <a:lumMod val="75000"/>
                    <a:lumOff val="25000"/>
                  </a:schemeClr>
                </a:solidFill>
                <a:latin typeface="+mj-lt"/>
                <a:cs typeface="Arial" pitchFamily="34" charset="0"/>
              </a:defRPr>
            </a:lvl1pPr>
          </a:lstStyle>
          <a:p>
            <a:pPr lvl="0"/>
            <a:r>
              <a:rPr lang="en-US" altLang="ko-KR" dirty="0"/>
              <a:t>IMAGES &amp; CONTENTS</a:t>
            </a:r>
          </a:p>
        </p:txBody>
      </p:sp>
      <p:sp>
        <p:nvSpPr>
          <p:cNvPr id="11" name="Text Placeholder 9"/>
          <p:cNvSpPr>
            <a:spLocks noGrp="1"/>
          </p:cNvSpPr>
          <p:nvPr>
            <p:ph type="body" sz="quarter" idx="11" hasCustomPrompt="1"/>
          </p:nvPr>
        </p:nvSpPr>
        <p:spPr>
          <a:xfrm>
            <a:off x="0" y="757696"/>
            <a:ext cx="9144000" cy="288032"/>
          </a:xfrm>
          <a:prstGeom prst="rect">
            <a:avLst/>
          </a:prstGeom>
        </p:spPr>
        <p:txBody>
          <a:bodyPr anchor="ctr"/>
          <a:lstStyle>
            <a:lvl1pPr marL="0" indent="0" algn="ctr">
              <a:buNone/>
              <a:defRPr sz="1200"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
        <p:nvSpPr>
          <p:cNvPr id="5" name="Rectangle 4"/>
          <p:cNvSpPr/>
          <p:nvPr userDrawn="1"/>
        </p:nvSpPr>
        <p:spPr>
          <a:xfrm>
            <a:off x="0" y="2787774"/>
            <a:ext cx="9144000" cy="235572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solidFill>
                <a:schemeClr val="tx1">
                  <a:lumMod val="75000"/>
                  <a:lumOff val="25000"/>
                </a:schemeClr>
              </a:solidFill>
            </a:endParaRPr>
          </a:p>
        </p:txBody>
      </p:sp>
      <p:pic>
        <p:nvPicPr>
          <p:cNvPr id="6" name="Picture 2" descr="D:\Fullppt\005-PNG이미지\노트북.pn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3635896" y="1095375"/>
            <a:ext cx="6011911" cy="3057758"/>
          </a:xfrm>
          <a:prstGeom prst="rect">
            <a:avLst/>
          </a:prstGeom>
          <a:noFill/>
          <a:extLst>
            <a:ext uri="{909E8E84-426E-40DD-AFC4-6F175D3DCCD1}">
              <a14:hiddenFill xmlns:a14="http://schemas.microsoft.com/office/drawing/2010/main">
                <a:solidFill>
                  <a:srgbClr val="FFFFFF"/>
                </a:solidFill>
              </a14:hiddenFill>
            </a:ext>
          </a:extLst>
        </p:spPr>
      </p:pic>
      <p:sp>
        <p:nvSpPr>
          <p:cNvPr id="7" name="Picture Placeholder 2"/>
          <p:cNvSpPr>
            <a:spLocks noGrp="1"/>
          </p:cNvSpPr>
          <p:nvPr>
            <p:ph type="pic" idx="1" hasCustomPrompt="1"/>
          </p:nvPr>
        </p:nvSpPr>
        <p:spPr>
          <a:xfrm>
            <a:off x="5283453" y="1491630"/>
            <a:ext cx="2834003" cy="2114211"/>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137649349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Images and Contents Layout">
    <p:bg>
      <p:bgPr>
        <a:solidFill>
          <a:schemeClr val="accent2"/>
        </a:solidFill>
        <a:effectLst/>
      </p:bgPr>
    </p:bg>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0" y="181632"/>
            <a:ext cx="9144000" cy="576064"/>
          </a:xfrm>
          <a:prstGeom prst="rect">
            <a:avLst/>
          </a:prstGeom>
        </p:spPr>
        <p:txBody>
          <a:bodyPr anchor="ctr"/>
          <a:lstStyle>
            <a:lvl1pPr marL="0" indent="0" algn="ctr">
              <a:buNone/>
              <a:defRPr sz="3600" b="0" baseline="0">
                <a:solidFill>
                  <a:schemeClr val="bg1"/>
                </a:solidFill>
                <a:latin typeface="+mj-lt"/>
                <a:cs typeface="Arial" pitchFamily="34" charset="0"/>
              </a:defRPr>
            </a:lvl1pPr>
          </a:lstStyle>
          <a:p>
            <a:pPr lvl="0"/>
            <a:r>
              <a:rPr lang="en-US" altLang="ko-KR" dirty="0"/>
              <a:t>IMAGES &amp; CONTENTS</a:t>
            </a:r>
          </a:p>
        </p:txBody>
      </p:sp>
      <p:sp>
        <p:nvSpPr>
          <p:cNvPr id="11" name="Text Placeholder 9"/>
          <p:cNvSpPr>
            <a:spLocks noGrp="1"/>
          </p:cNvSpPr>
          <p:nvPr>
            <p:ph type="body" sz="quarter" idx="11" hasCustomPrompt="1"/>
          </p:nvPr>
        </p:nvSpPr>
        <p:spPr>
          <a:xfrm>
            <a:off x="0" y="757696"/>
            <a:ext cx="9144000" cy="288032"/>
          </a:xfrm>
          <a:prstGeom prst="rect">
            <a:avLst/>
          </a:prstGeom>
        </p:spPr>
        <p:txBody>
          <a:bodyPr anchor="ctr"/>
          <a:lstStyle>
            <a:lvl1pPr marL="0" indent="0" algn="ctr">
              <a:buNone/>
              <a:defRPr sz="1200" b="0" baseline="0">
                <a:solidFill>
                  <a:schemeClr val="bg1"/>
                </a:solidFill>
                <a:latin typeface="+mn-lt"/>
                <a:cs typeface="Arial" pitchFamily="34" charset="0"/>
              </a:defRPr>
            </a:lvl1pPr>
          </a:lstStyle>
          <a:p>
            <a:pPr lvl="0"/>
            <a:r>
              <a:rPr lang="en-US" altLang="ko-KR" dirty="0"/>
              <a:t>Insert the title of your subtitle Here</a:t>
            </a:r>
          </a:p>
        </p:txBody>
      </p:sp>
      <p:pic>
        <p:nvPicPr>
          <p:cNvPr id="5" name="Picture 2" descr="D:\KBM-정애\014-Fullppt\PNG이미지\모니터.pn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611560" y="1286352"/>
            <a:ext cx="3672408" cy="3661662"/>
          </a:xfrm>
          <a:prstGeom prst="rect">
            <a:avLst/>
          </a:prstGeom>
          <a:noFill/>
          <a:extLst>
            <a:ext uri="{909E8E84-426E-40DD-AFC4-6F175D3DCCD1}">
              <a14:hiddenFill xmlns:a14="http://schemas.microsoft.com/office/drawing/2010/main">
                <a:solidFill>
                  <a:srgbClr val="FFFFFF"/>
                </a:solidFill>
              </a14:hiddenFill>
            </a:ext>
          </a:extLst>
        </p:spPr>
      </p:pic>
      <p:sp>
        <p:nvSpPr>
          <p:cNvPr id="6" name="Picture Placeholder 2"/>
          <p:cNvSpPr>
            <a:spLocks noGrp="1"/>
          </p:cNvSpPr>
          <p:nvPr>
            <p:ph type="pic" idx="12" hasCustomPrompt="1"/>
          </p:nvPr>
        </p:nvSpPr>
        <p:spPr>
          <a:xfrm>
            <a:off x="771161" y="1446782"/>
            <a:ext cx="3325137" cy="2323794"/>
          </a:xfrm>
          <a:prstGeom prst="rect">
            <a:avLst/>
          </a:prstGeom>
          <a:solidFill>
            <a:schemeClr val="bg1">
              <a:lumMod val="95000"/>
            </a:schemeClr>
          </a:solidFill>
        </p:spPr>
        <p:txBody>
          <a:bodyPr anchor="ctr"/>
          <a:lstStyle>
            <a:lvl1pPr marL="0" indent="0" algn="ctr">
              <a:buNone/>
              <a:defRPr sz="1400" baseline="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Insert Your Image</a:t>
            </a:r>
            <a:endParaRPr lang="ko-KR" altLang="en-US" dirty="0"/>
          </a:p>
        </p:txBody>
      </p:sp>
    </p:spTree>
    <p:extLst>
      <p:ext uri="{BB962C8B-B14F-4D97-AF65-F5344CB8AC3E}">
        <p14:creationId xmlns:p14="http://schemas.microsoft.com/office/powerpoint/2010/main" val="161596703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8_Images and Contents Layout">
    <p:spTree>
      <p:nvGrpSpPr>
        <p:cNvPr id="1" name=""/>
        <p:cNvGrpSpPr/>
        <p:nvPr/>
      </p:nvGrpSpPr>
      <p:grpSpPr>
        <a:xfrm>
          <a:off x="0" y="0"/>
          <a:ext cx="0" cy="0"/>
          <a:chOff x="0" y="0"/>
          <a:chExt cx="0" cy="0"/>
        </a:xfrm>
      </p:grpSpPr>
      <p:sp>
        <p:nvSpPr>
          <p:cNvPr id="5" name="Rectangle 4"/>
          <p:cNvSpPr/>
          <p:nvPr userDrawn="1"/>
        </p:nvSpPr>
        <p:spPr>
          <a:xfrm>
            <a:off x="4572000" y="0"/>
            <a:ext cx="4572000" cy="51435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grpSp>
        <p:nvGrpSpPr>
          <p:cNvPr id="6" name="Group 5"/>
          <p:cNvGrpSpPr/>
          <p:nvPr userDrawn="1"/>
        </p:nvGrpSpPr>
        <p:grpSpPr>
          <a:xfrm>
            <a:off x="3377124" y="506011"/>
            <a:ext cx="2376264" cy="4104459"/>
            <a:chOff x="2627784" y="1825002"/>
            <a:chExt cx="1198166" cy="2069560"/>
          </a:xfrm>
        </p:grpSpPr>
        <p:sp>
          <p:nvSpPr>
            <p:cNvPr id="7" name="Rounded Rectangle 6"/>
            <p:cNvSpPr/>
            <p:nvPr/>
          </p:nvSpPr>
          <p:spPr>
            <a:xfrm>
              <a:off x="2627784" y="1825002"/>
              <a:ext cx="1198166" cy="2069560"/>
            </a:xfrm>
            <a:prstGeom prst="roundRect">
              <a:avLst>
                <a:gd name="adj" fmla="val 13580"/>
              </a:avLst>
            </a:prstGeom>
            <a:solidFill>
              <a:srgbClr val="262626"/>
            </a:solidFill>
            <a:ln w="88900">
              <a:noFill/>
            </a:ln>
            <a:effectLst/>
            <a:scene3d>
              <a:camera prst="perspectiveFront"/>
              <a:lightRig rig="threePt" dir="t"/>
            </a:scene3d>
            <a:sp3d prstMaterial="plastic">
              <a:bevelT w="127000" h="50800"/>
              <a:bevelB w="127000" h="254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8" name="Rectangle 7"/>
            <p:cNvSpPr/>
            <p:nvPr/>
          </p:nvSpPr>
          <p:spPr>
            <a:xfrm>
              <a:off x="3155241" y="1922844"/>
              <a:ext cx="143251" cy="27666"/>
            </a:xfrm>
            <a:prstGeom prst="rect">
              <a:avLst/>
            </a:prstGeom>
            <a:solidFill>
              <a:srgbClr val="B0B0B0"/>
            </a:solidFill>
            <a:ln w="889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grpSp>
          <p:nvGrpSpPr>
            <p:cNvPr id="9" name="Group 8"/>
            <p:cNvGrpSpPr/>
            <p:nvPr/>
          </p:nvGrpSpPr>
          <p:grpSpPr>
            <a:xfrm>
              <a:off x="3168829" y="3704452"/>
              <a:ext cx="116076" cy="127684"/>
              <a:chOff x="2453209" y="5151638"/>
              <a:chExt cx="191820" cy="211002"/>
            </a:xfrm>
          </p:grpSpPr>
          <p:sp>
            <p:nvSpPr>
              <p:cNvPr id="12" name="Oval 11"/>
              <p:cNvSpPr/>
              <p:nvPr userDrawn="1"/>
            </p:nvSpPr>
            <p:spPr>
              <a:xfrm>
                <a:off x="2453209" y="5151638"/>
                <a:ext cx="191820" cy="211002"/>
              </a:xfrm>
              <a:prstGeom prst="ellipse">
                <a:avLst/>
              </a:prstGeom>
              <a:gradFill flip="none" rotWithShape="1">
                <a:gsLst>
                  <a:gs pos="0">
                    <a:schemeClr val="tx1">
                      <a:lumMod val="94000"/>
                      <a:lumOff val="6000"/>
                    </a:schemeClr>
                  </a:gs>
                  <a:gs pos="56000">
                    <a:schemeClr val="tx1">
                      <a:lumMod val="65000"/>
                      <a:lumOff val="35000"/>
                    </a:schemeClr>
                  </a:gs>
                  <a:gs pos="91000">
                    <a:schemeClr val="tx1">
                      <a:lumMod val="50000"/>
                      <a:lumOff val="50000"/>
                    </a:schemeClr>
                  </a:gs>
                  <a:gs pos="100000">
                    <a:schemeClr val="bg1">
                      <a:lumMod val="75000"/>
                    </a:schemeClr>
                  </a:gs>
                </a:gsLst>
                <a:lin ang="10800000" scaled="1"/>
                <a:tileRect/>
              </a:gradFill>
              <a:ln w="0">
                <a:solidFill>
                  <a:srgbClr val="262626"/>
                </a:solidFill>
              </a:ln>
              <a:scene3d>
                <a:camera prst="perspectiveFront"/>
                <a:lightRig rig="threePt" dir="t"/>
              </a:scene3d>
              <a:sp3d>
                <a:bevelT w="635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13" name="Rounded Rectangle 12"/>
              <p:cNvSpPr/>
              <p:nvPr userDrawn="1"/>
            </p:nvSpPr>
            <p:spPr>
              <a:xfrm>
                <a:off x="2505251" y="5208531"/>
                <a:ext cx="87734" cy="97215"/>
              </a:xfrm>
              <a:prstGeom prst="roundRect">
                <a:avLst/>
              </a:prstGeom>
              <a:solidFill>
                <a:srgbClr val="737373"/>
              </a:solidFill>
              <a:ln w="6350">
                <a:solidFill>
                  <a:srgbClr val="B0B0B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grpSp>
      </p:grpSp>
      <p:sp>
        <p:nvSpPr>
          <p:cNvPr id="14" name="Picture Placeholder 2"/>
          <p:cNvSpPr>
            <a:spLocks noGrp="1"/>
          </p:cNvSpPr>
          <p:nvPr>
            <p:ph type="pic" idx="12" hasCustomPrompt="1"/>
          </p:nvPr>
        </p:nvSpPr>
        <p:spPr>
          <a:xfrm>
            <a:off x="3526032" y="843558"/>
            <a:ext cx="2091935" cy="3298547"/>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241555456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9_Images and Contents Layout">
    <p:spTree>
      <p:nvGrpSpPr>
        <p:cNvPr id="1" name=""/>
        <p:cNvGrpSpPr/>
        <p:nvPr/>
      </p:nvGrpSpPr>
      <p:grpSpPr>
        <a:xfrm>
          <a:off x="0" y="0"/>
          <a:ext cx="0" cy="0"/>
          <a:chOff x="0" y="0"/>
          <a:chExt cx="0" cy="0"/>
        </a:xfrm>
      </p:grpSpPr>
      <p:sp>
        <p:nvSpPr>
          <p:cNvPr id="5" name="Picture Placeholder 2"/>
          <p:cNvSpPr>
            <a:spLocks noGrp="1"/>
          </p:cNvSpPr>
          <p:nvPr>
            <p:ph type="pic" idx="1" hasCustomPrompt="1"/>
          </p:nvPr>
        </p:nvSpPr>
        <p:spPr>
          <a:xfrm>
            <a:off x="2843808" y="0"/>
            <a:ext cx="6300192" cy="5143500"/>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6" name="Rectangle 5"/>
          <p:cNvSpPr/>
          <p:nvPr userDrawn="1"/>
        </p:nvSpPr>
        <p:spPr>
          <a:xfrm>
            <a:off x="0" y="0"/>
            <a:ext cx="2843808" cy="51435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Tree>
    <p:extLst>
      <p:ext uri="{BB962C8B-B14F-4D97-AF65-F5344CB8AC3E}">
        <p14:creationId xmlns:p14="http://schemas.microsoft.com/office/powerpoint/2010/main" val="179262278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10_Images and Contents Layout">
    <p:spTree>
      <p:nvGrpSpPr>
        <p:cNvPr id="1" name=""/>
        <p:cNvGrpSpPr/>
        <p:nvPr/>
      </p:nvGrpSpPr>
      <p:grpSpPr>
        <a:xfrm>
          <a:off x="0" y="0"/>
          <a:ext cx="0" cy="0"/>
          <a:chOff x="0" y="0"/>
          <a:chExt cx="0" cy="0"/>
        </a:xfrm>
      </p:grpSpPr>
      <p:sp>
        <p:nvSpPr>
          <p:cNvPr id="5" name="Picture Placeholder 2"/>
          <p:cNvSpPr>
            <a:spLocks noGrp="1"/>
          </p:cNvSpPr>
          <p:nvPr>
            <p:ph type="pic" idx="1" hasCustomPrompt="1"/>
          </p:nvPr>
        </p:nvSpPr>
        <p:spPr>
          <a:xfrm>
            <a:off x="467544" y="0"/>
            <a:ext cx="3312368" cy="1347614"/>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6" name="Picture Placeholder 2"/>
          <p:cNvSpPr>
            <a:spLocks noGrp="1"/>
          </p:cNvSpPr>
          <p:nvPr>
            <p:ph type="pic" idx="10" hasCustomPrompt="1"/>
          </p:nvPr>
        </p:nvSpPr>
        <p:spPr>
          <a:xfrm>
            <a:off x="467544" y="3795886"/>
            <a:ext cx="3312368" cy="1347614"/>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7" name="Rectangle 6"/>
          <p:cNvSpPr/>
          <p:nvPr userDrawn="1"/>
        </p:nvSpPr>
        <p:spPr>
          <a:xfrm>
            <a:off x="467544" y="1491630"/>
            <a:ext cx="3312368" cy="216024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Tree>
    <p:extLst>
      <p:ext uri="{BB962C8B-B14F-4D97-AF65-F5344CB8AC3E}">
        <p14:creationId xmlns:p14="http://schemas.microsoft.com/office/powerpoint/2010/main" val="247241539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icon sets layout">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0" y="123478"/>
            <a:ext cx="9144000" cy="576064"/>
          </a:xfrm>
          <a:prstGeom prst="rect">
            <a:avLst/>
          </a:prstGeom>
        </p:spPr>
        <p:txBody>
          <a:bodyPr anchor="ctr"/>
          <a:lstStyle>
            <a:lvl1pPr marL="0" indent="0" algn="ctr">
              <a:buNone/>
              <a:defRPr sz="3600" b="0" baseline="0">
                <a:solidFill>
                  <a:schemeClr val="tx1">
                    <a:lumMod val="75000"/>
                    <a:lumOff val="25000"/>
                  </a:schemeClr>
                </a:solidFill>
                <a:latin typeface="+mj-lt"/>
                <a:cs typeface="Arial" pitchFamily="34" charset="0"/>
              </a:defRPr>
            </a:lvl1pPr>
          </a:lstStyle>
          <a:p>
            <a:pPr lvl="0"/>
            <a:r>
              <a:rPr lang="en-US" altLang="ko-KR" dirty="0"/>
              <a:t>ICON SETS LAYOUT</a:t>
            </a:r>
          </a:p>
        </p:txBody>
      </p:sp>
      <p:grpSp>
        <p:nvGrpSpPr>
          <p:cNvPr id="5" name="Group 4"/>
          <p:cNvGrpSpPr/>
          <p:nvPr userDrawn="1"/>
        </p:nvGrpSpPr>
        <p:grpSpPr>
          <a:xfrm>
            <a:off x="354008" y="1131589"/>
            <a:ext cx="2849840" cy="3649171"/>
            <a:chOff x="354008" y="1131589"/>
            <a:chExt cx="2849840" cy="3649171"/>
          </a:xfrm>
        </p:grpSpPr>
        <p:sp>
          <p:nvSpPr>
            <p:cNvPr id="6" name="Rounded Rectangle 5"/>
            <p:cNvSpPr/>
            <p:nvPr/>
          </p:nvSpPr>
          <p:spPr>
            <a:xfrm>
              <a:off x="354008" y="1131589"/>
              <a:ext cx="2849840" cy="3649171"/>
            </a:xfrm>
            <a:prstGeom prst="roundRect">
              <a:avLst>
                <a:gd name="adj" fmla="val 3968"/>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9" name="Rounded Rectangle 8"/>
            <p:cNvSpPr/>
            <p:nvPr/>
          </p:nvSpPr>
          <p:spPr>
            <a:xfrm>
              <a:off x="531932" y="1347500"/>
              <a:ext cx="108520" cy="3240473"/>
            </a:xfrm>
            <a:prstGeom prst="roundRect">
              <a:avLst>
                <a:gd name="adj" fmla="val 50000"/>
              </a:avLst>
            </a:prstGeom>
            <a:solidFill>
              <a:schemeClr val="bg1">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solidFill>
                  <a:schemeClr val="bg1"/>
                </a:solidFill>
              </a:endParaRPr>
            </a:p>
          </p:txBody>
        </p:sp>
        <p:sp>
          <p:nvSpPr>
            <p:cNvPr id="12" name="Half Frame 11"/>
            <p:cNvSpPr/>
            <p:nvPr/>
          </p:nvSpPr>
          <p:spPr>
            <a:xfrm rot="5400000">
              <a:off x="2592642" y="1238201"/>
              <a:ext cx="502331" cy="502331"/>
            </a:xfrm>
            <a:prstGeom prst="halfFrame">
              <a:avLst>
                <a:gd name="adj1" fmla="val 23728"/>
                <a:gd name="adj2" fmla="val 24642"/>
              </a:avLst>
            </a:prstGeom>
            <a:solidFill>
              <a:schemeClr val="bg1">
                <a:alpha val="2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solidFill>
                  <a:schemeClr val="tx1"/>
                </a:solidFill>
              </a:endParaRPr>
            </a:p>
          </p:txBody>
        </p:sp>
      </p:grpSp>
    </p:spTree>
    <p:extLst>
      <p:ext uri="{BB962C8B-B14F-4D97-AF65-F5344CB8AC3E}">
        <p14:creationId xmlns:p14="http://schemas.microsoft.com/office/powerpoint/2010/main" val="73818220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Section Break Layout">
    <p:bg>
      <p:bgPr>
        <a:solidFill>
          <a:schemeClr val="accent2"/>
        </a:solidFill>
        <a:effectLst/>
      </p:bgPr>
    </p:bg>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3707904" y="2253238"/>
            <a:ext cx="5436096" cy="473576"/>
          </a:xfrm>
          <a:prstGeom prst="rect">
            <a:avLst/>
          </a:prstGeom>
        </p:spPr>
        <p:txBody>
          <a:bodyPr anchor="ctr"/>
          <a:lstStyle>
            <a:lvl1pPr marL="0" indent="0" algn="l">
              <a:buNone/>
              <a:defRPr sz="3600" b="0" baseline="0">
                <a:solidFill>
                  <a:schemeClr val="bg1"/>
                </a:solidFill>
                <a:latin typeface="+mj-lt"/>
                <a:cs typeface="Arial" pitchFamily="34" charset="0"/>
              </a:defRPr>
            </a:lvl1pPr>
          </a:lstStyle>
          <a:p>
            <a:pPr lvl="0"/>
            <a:r>
              <a:rPr lang="en-US" altLang="ko-KR" dirty="0"/>
              <a:t>SECTION BREAK</a:t>
            </a:r>
          </a:p>
        </p:txBody>
      </p:sp>
      <p:sp>
        <p:nvSpPr>
          <p:cNvPr id="11" name="Text Placeholder 9"/>
          <p:cNvSpPr>
            <a:spLocks noGrp="1"/>
          </p:cNvSpPr>
          <p:nvPr>
            <p:ph type="body" sz="quarter" idx="11" hasCustomPrompt="1"/>
          </p:nvPr>
        </p:nvSpPr>
        <p:spPr>
          <a:xfrm>
            <a:off x="3707904" y="2726814"/>
            <a:ext cx="5436096" cy="288032"/>
          </a:xfrm>
          <a:prstGeom prst="rect">
            <a:avLst/>
          </a:prstGeom>
        </p:spPr>
        <p:txBody>
          <a:bodyPr anchor="ctr"/>
          <a:lstStyle>
            <a:lvl1pPr marL="0" indent="0" algn="l">
              <a:buNone/>
              <a:defRPr sz="1400" b="0" baseline="0">
                <a:solidFill>
                  <a:schemeClr val="bg1"/>
                </a:solidFill>
                <a:latin typeface="+mn-lt"/>
                <a:cs typeface="Arial" pitchFamily="34" charset="0"/>
              </a:defRPr>
            </a:lvl1pPr>
          </a:lstStyle>
          <a:p>
            <a:pPr lvl="0"/>
            <a:r>
              <a:rPr lang="en-US" altLang="ko-KR" dirty="0"/>
              <a:t>Insert the title of your subtitle Here</a:t>
            </a:r>
          </a:p>
        </p:txBody>
      </p:sp>
      <p:grpSp>
        <p:nvGrpSpPr>
          <p:cNvPr id="4" name="Group 3"/>
          <p:cNvGrpSpPr/>
          <p:nvPr userDrawn="1"/>
        </p:nvGrpSpPr>
        <p:grpSpPr>
          <a:xfrm>
            <a:off x="1359273" y="1356135"/>
            <a:ext cx="2420639" cy="2425386"/>
            <a:chOff x="894913" y="1065128"/>
            <a:chExt cx="2420639" cy="2425386"/>
          </a:xfrm>
        </p:grpSpPr>
        <p:pic>
          <p:nvPicPr>
            <p:cNvPr id="5" name="Picture 4" descr="G:\002-KIMS BUSINESS\007-02-Googleslidesppt\02-GSppt-Contents-Kim\20170429\02-\item02.png"/>
            <p:cNvPicPr>
              <a:picLocks noChangeAspect="1" noChangeArrowheads="1"/>
            </p:cNvPicPr>
            <p:nvPr/>
          </p:nvPicPr>
          <p:blipFill>
            <a:blip r:embed="rId2" cstate="print">
              <a:extLst>
                <a:ext uri="{BEBA8EAE-BF5A-486C-A8C5-ECC9F3942E4B}">
                  <a14:imgProps xmlns:a14="http://schemas.microsoft.com/office/drawing/2010/main">
                    <a14:imgLayer r:embed="rId3">
                      <a14:imgEffect>
                        <a14:brightnessContrast bright="44000" contrast="40000"/>
                      </a14:imgEffect>
                    </a14:imgLayer>
                  </a14:imgProps>
                </a:ext>
                <a:ext uri="{28A0092B-C50C-407E-A947-70E740481C1C}">
                  <a14:useLocalDpi xmlns:a14="http://schemas.microsoft.com/office/drawing/2010/main" val="0"/>
                </a:ext>
              </a:extLst>
            </a:blip>
            <a:srcRect/>
            <a:stretch>
              <a:fillRect/>
            </a:stretch>
          </p:blipFill>
          <p:spPr bwMode="auto">
            <a:xfrm rot="5004758">
              <a:off x="963129" y="1820488"/>
              <a:ext cx="1630218" cy="1709834"/>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4" descr="G:\002-KIMS BUSINESS\007-02-Googleslidesppt\02-GSppt-Contents-Kim\20170429\02-\item02.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18569023">
              <a:off x="1645526" y="1354124"/>
              <a:ext cx="1630218" cy="1709834"/>
            </a:xfrm>
            <a:prstGeom prst="rect">
              <a:avLst/>
            </a:prstGeom>
            <a:noFill/>
            <a:extLst>
              <a:ext uri="{909E8E84-426E-40DD-AFC4-6F175D3DCCD1}">
                <a14:hiddenFill xmlns:a14="http://schemas.microsoft.com/office/drawing/2010/main">
                  <a:solidFill>
                    <a:srgbClr val="FFFFFF"/>
                  </a:solidFill>
                </a14:hiddenFill>
              </a:ext>
            </a:extLst>
          </p:spPr>
        </p:pic>
        <p:sp>
          <p:nvSpPr>
            <p:cNvPr id="7" name="Oval 6"/>
            <p:cNvSpPr/>
            <p:nvPr/>
          </p:nvSpPr>
          <p:spPr>
            <a:xfrm>
              <a:off x="1115616" y="1539635"/>
              <a:ext cx="1616891" cy="1616891"/>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Picture 4" descr="G:\002-KIMS BUSINESS\007-02-Googleslidesppt\02-GSppt-Contents-Kim\20170429\02-\item02.png"/>
            <p:cNvPicPr>
              <a:picLocks noChangeAspect="1" noChangeArrowheads="1"/>
            </p:cNvPicPr>
            <p:nvPr/>
          </p:nvPicPr>
          <p:blipFill>
            <a:blip r:embed="rId2" cstate="print">
              <a:extLst>
                <a:ext uri="{BEBA8EAE-BF5A-486C-A8C5-ECC9F3942E4B}">
                  <a14:imgProps xmlns:a14="http://schemas.microsoft.com/office/drawing/2010/main">
                    <a14:imgLayer r:embed="rId3">
                      <a14:imgEffect>
                        <a14:brightnessContrast bright="44000" contrast="40000"/>
                      </a14:imgEffect>
                    </a14:imgLayer>
                  </a14:imgProps>
                </a:ext>
                <a:ext uri="{28A0092B-C50C-407E-A947-70E740481C1C}">
                  <a14:useLocalDpi xmlns:a14="http://schemas.microsoft.com/office/drawing/2010/main" val="0"/>
                </a:ext>
              </a:extLst>
            </a:blip>
            <a:srcRect/>
            <a:stretch>
              <a:fillRect/>
            </a:stretch>
          </p:blipFill>
          <p:spPr bwMode="auto">
            <a:xfrm rot="13475233">
              <a:off x="894913" y="1065128"/>
              <a:ext cx="1630218" cy="1709834"/>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1738235425"/>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1.xml"/><Relationship Id="rId13" Type="http://schemas.openxmlformats.org/officeDocument/2006/relationships/slideLayout" Target="../slideLayouts/slideLayout16.xml"/><Relationship Id="rId3" Type="http://schemas.openxmlformats.org/officeDocument/2006/relationships/slideLayout" Target="../slideLayouts/slideLayout6.xml"/><Relationship Id="rId7" Type="http://schemas.openxmlformats.org/officeDocument/2006/relationships/slideLayout" Target="../slideLayouts/slideLayout10.xml"/><Relationship Id="rId12" Type="http://schemas.openxmlformats.org/officeDocument/2006/relationships/slideLayout" Target="../slideLayouts/slideLayout15.xml"/><Relationship Id="rId17" Type="http://schemas.openxmlformats.org/officeDocument/2006/relationships/theme" Target="../theme/theme2.xml"/><Relationship Id="rId2" Type="http://schemas.openxmlformats.org/officeDocument/2006/relationships/slideLayout" Target="../slideLayouts/slideLayout5.xml"/><Relationship Id="rId16" Type="http://schemas.openxmlformats.org/officeDocument/2006/relationships/slideLayout" Target="../slideLayouts/slideLayout19.xml"/><Relationship Id="rId1" Type="http://schemas.openxmlformats.org/officeDocument/2006/relationships/slideLayout" Target="../slideLayouts/slideLayout4.xml"/><Relationship Id="rId6" Type="http://schemas.openxmlformats.org/officeDocument/2006/relationships/slideLayout" Target="../slideLayouts/slideLayout9.xml"/><Relationship Id="rId11" Type="http://schemas.openxmlformats.org/officeDocument/2006/relationships/slideLayout" Target="../slideLayouts/slideLayout14.xml"/><Relationship Id="rId5" Type="http://schemas.openxmlformats.org/officeDocument/2006/relationships/slideLayout" Target="../slideLayouts/slideLayout8.xml"/><Relationship Id="rId15" Type="http://schemas.openxmlformats.org/officeDocument/2006/relationships/slideLayout" Target="../slideLayouts/slideLayout18.xml"/><Relationship Id="rId10" Type="http://schemas.openxmlformats.org/officeDocument/2006/relationships/slideLayout" Target="../slideLayouts/slideLayout13.xml"/><Relationship Id="rId4" Type="http://schemas.openxmlformats.org/officeDocument/2006/relationships/slideLayout" Target="../slideLayouts/slideLayout7.xml"/><Relationship Id="rId9" Type="http://schemas.openxmlformats.org/officeDocument/2006/relationships/slideLayout" Target="../slideLayouts/slideLayout12.xml"/><Relationship Id="rId14" Type="http://schemas.openxmlformats.org/officeDocument/2006/relationships/slideLayout" Target="../slideLayouts/slideLayout17.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73668305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73" r:id="rId3"/>
  </p:sldLayoutIdLst>
  <p:txStyles>
    <p:titleStyle>
      <a:lvl1pPr algn="ctr" defTabSz="914400" rtl="0" eaLnBrk="1" latinLnBrk="1"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1"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1"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1"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737555548"/>
      </p:ext>
    </p:extLst>
  </p:cSld>
  <p:clrMap bg1="lt1" tx1="dk1" bg2="lt2" tx2="dk2" accent1="accent1" accent2="accent2" accent3="accent3" accent4="accent4" accent5="accent5" accent6="accent6" hlink="hlink" folHlink="folHlink"/>
  <p:sldLayoutIdLst>
    <p:sldLayoutId id="2147483659" r:id="rId1"/>
    <p:sldLayoutId id="2147483661" r:id="rId2"/>
    <p:sldLayoutId id="2147483652" r:id="rId3"/>
    <p:sldLayoutId id="2147483660" r:id="rId4"/>
    <p:sldLayoutId id="2147483662" r:id="rId5"/>
    <p:sldLayoutId id="2147483665" r:id="rId6"/>
    <p:sldLayoutId id="2147483666" r:id="rId7"/>
    <p:sldLayoutId id="2147483663" r:id="rId8"/>
    <p:sldLayoutId id="2147483664" r:id="rId9"/>
    <p:sldLayoutId id="2147483667" r:id="rId10"/>
    <p:sldLayoutId id="2147483668" r:id="rId11"/>
    <p:sldLayoutId id="2147483655" r:id="rId12"/>
    <p:sldLayoutId id="2147483669" r:id="rId13"/>
    <p:sldLayoutId id="2147483670" r:id="rId14"/>
    <p:sldLayoutId id="2147483671" r:id="rId15"/>
    <p:sldLayoutId id="2147483656" r:id="rId16"/>
  </p:sldLayoutIdLst>
  <p:txStyles>
    <p:titleStyle>
      <a:lvl1pPr algn="ctr" defTabSz="914400" rtl="0" eaLnBrk="1" latinLnBrk="1"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1"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1"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1"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754710703"/>
      </p:ext>
    </p:extLst>
  </p:cSld>
  <p:clrMap bg1="lt1" tx1="dk1" bg2="lt2" tx2="dk2" accent1="accent1" accent2="accent2" accent3="accent3" accent4="accent4" accent5="accent5" accent6="accent6" hlink="hlink" folHlink="folHlink"/>
  <p:sldLayoutIdLst>
    <p:sldLayoutId id="2147483654" r:id="rId1"/>
  </p:sldLayoutIdLst>
  <p:txStyles>
    <p:titleStyle>
      <a:lvl1pPr algn="ctr" defTabSz="914400" rtl="0" eaLnBrk="1" latinLnBrk="1"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1"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1"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1"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10.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hyperlink" Target="https://doi.org/10.4236/ib.2023.154018" TargetMode="Externa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sz="quarter" idx="10"/>
          </p:nvPr>
        </p:nvSpPr>
        <p:spPr>
          <a:xfrm>
            <a:off x="2915816" y="1563638"/>
            <a:ext cx="3096344" cy="1408282"/>
          </a:xfrm>
        </p:spPr>
        <p:txBody>
          <a:bodyPr/>
          <a:lstStyle/>
          <a:p>
            <a:r>
              <a:rPr lang="en-GB" altLang="ko-KR" sz="1300" b="1" dirty="0">
                <a:latin typeface="Times New Roman" panose="02020603050405020304" pitchFamily="18" charset="0"/>
                <a:cs typeface="Times New Roman" panose="02020603050405020304" pitchFamily="18" charset="0"/>
              </a:rPr>
              <a:t>Student name: Sandra Gorolova</a:t>
            </a:r>
          </a:p>
          <a:p>
            <a:r>
              <a:rPr lang="en-GB" altLang="ko-KR" sz="1300" b="1" dirty="0">
                <a:latin typeface="Times New Roman" panose="02020603050405020304" pitchFamily="18" charset="0"/>
                <a:cs typeface="Times New Roman" panose="02020603050405020304" pitchFamily="18" charset="0"/>
              </a:rPr>
              <a:t>Student ID: </a:t>
            </a:r>
            <a:r>
              <a:rPr lang="en-GB" sz="1300" b="0" i="0" dirty="0">
                <a:solidFill>
                  <a:srgbClr val="69B6CC"/>
                </a:solidFill>
                <a:effectLst/>
                <a:latin typeface="Arial" panose="020B0604020202020204" pitchFamily="34" charset="0"/>
              </a:rPr>
              <a:t>2311229</a:t>
            </a:r>
            <a:endParaRPr lang="en-GB" altLang="ko-KR" sz="1300" b="1" dirty="0">
              <a:solidFill>
                <a:srgbClr val="69B6CC"/>
              </a:solidFill>
              <a:latin typeface="Times New Roman" panose="02020603050405020304" pitchFamily="18" charset="0"/>
              <a:cs typeface="Times New Roman" panose="02020603050405020304" pitchFamily="18" charset="0"/>
            </a:endParaRPr>
          </a:p>
          <a:p>
            <a:r>
              <a:rPr lang="en-GB" altLang="ko-KR" sz="1300" b="1" dirty="0">
                <a:latin typeface="Times New Roman" panose="02020603050405020304" pitchFamily="18" charset="0"/>
                <a:cs typeface="Times New Roman" panose="02020603050405020304" pitchFamily="18" charset="0"/>
              </a:rPr>
              <a:t>Module name: </a:t>
            </a:r>
            <a:r>
              <a:rPr lang="en-GB" sz="1300" b="1" i="0" dirty="0">
                <a:solidFill>
                  <a:srgbClr val="69B6CC"/>
                </a:solidFill>
                <a:effectLst/>
                <a:latin typeface="-apple-system"/>
              </a:rPr>
              <a:t>Building a Sustainable Marketing Relationship BMSW5007</a:t>
            </a:r>
          </a:p>
          <a:p>
            <a:endParaRPr lang="en-GB" altLang="ko-KR" sz="1300" b="1" dirty="0">
              <a:latin typeface="Times New Roman" panose="02020603050405020304" pitchFamily="18" charset="0"/>
              <a:cs typeface="Times New Roman" panose="02020603050405020304" pitchFamily="18" charset="0"/>
            </a:endParaRPr>
          </a:p>
          <a:p>
            <a:r>
              <a:rPr lang="en-GB" altLang="ko-KR" sz="1300" b="1" dirty="0">
                <a:latin typeface="Times New Roman" panose="02020603050405020304" pitchFamily="18" charset="0"/>
                <a:cs typeface="Times New Roman" panose="02020603050405020304" pitchFamily="18" charset="0"/>
              </a:rPr>
              <a:t>Date: 04.12.24</a:t>
            </a:r>
            <a:endParaRPr lang="ko-KR" altLang="en-US" sz="1300" b="1" dirty="0">
              <a:latin typeface="Times New Roman" panose="02020603050405020304" pitchFamily="18" charset="0"/>
              <a:cs typeface="Times New Roman" panose="02020603050405020304" pitchFamily="18" charset="0"/>
            </a:endParaRPr>
          </a:p>
        </p:txBody>
      </p:sp>
      <p:sp>
        <p:nvSpPr>
          <p:cNvPr id="4" name="Text Placeholder 3"/>
          <p:cNvSpPr>
            <a:spLocks noGrp="1"/>
          </p:cNvSpPr>
          <p:nvPr>
            <p:ph type="body" sz="quarter" idx="11"/>
          </p:nvPr>
        </p:nvSpPr>
        <p:spPr/>
        <p:txBody>
          <a:bodyPr/>
          <a:lstStyle/>
          <a:p>
            <a:pPr lvl="0"/>
            <a:r>
              <a:rPr lang="en-US" altLang="ko-KR" dirty="0">
                <a:solidFill>
                  <a:schemeClr val="tx1"/>
                </a:solidFill>
                <a:latin typeface="Dubai" panose="020B0503030403030204" pitchFamily="34" charset="-78"/>
                <a:cs typeface="Dubai" panose="020B0503030403030204" pitchFamily="34" charset="-78"/>
              </a:rPr>
              <a:t>Presented to Tesco Management Team</a:t>
            </a:r>
            <a:endParaRPr lang="ko-KR" altLang="en-US" b="1" dirty="0">
              <a:solidFill>
                <a:schemeClr val="tx1"/>
              </a:solidFill>
              <a:latin typeface="Dubai" panose="020B0503030403030204" pitchFamily="34" charset="-78"/>
              <a:cs typeface="Dubai" panose="020B0503030403030204" pitchFamily="34" charset="-78"/>
            </a:endParaRPr>
          </a:p>
        </p:txBody>
      </p:sp>
    </p:spTree>
    <p:extLst>
      <p:ext uri="{BB962C8B-B14F-4D97-AF65-F5344CB8AC3E}">
        <p14:creationId xmlns:p14="http://schemas.microsoft.com/office/powerpoint/2010/main" val="297184137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2E2CB3-0838-22CC-0A57-D52C82875BC8}"/>
            </a:ext>
          </a:extLst>
        </p:cNvPr>
        <p:cNvGrpSpPr/>
        <p:nvPr/>
      </p:nvGrpSpPr>
      <p:grpSpPr>
        <a:xfrm>
          <a:off x="0" y="0"/>
          <a:ext cx="0" cy="0"/>
          <a:chOff x="0" y="0"/>
          <a:chExt cx="0" cy="0"/>
        </a:xfrm>
      </p:grpSpPr>
      <p:sp>
        <p:nvSpPr>
          <p:cNvPr id="3" name="Text Placeholder 2">
            <a:extLst>
              <a:ext uri="{FF2B5EF4-FFF2-40B4-BE49-F238E27FC236}">
                <a16:creationId xmlns:a16="http://schemas.microsoft.com/office/drawing/2014/main" id="{BA77FCFD-DF0A-661D-2E09-44D3D8635E4F}"/>
              </a:ext>
            </a:extLst>
          </p:cNvPr>
          <p:cNvSpPr>
            <a:spLocks noGrp="1"/>
          </p:cNvSpPr>
          <p:nvPr>
            <p:ph type="body" sz="quarter" idx="10"/>
          </p:nvPr>
        </p:nvSpPr>
        <p:spPr>
          <a:xfrm>
            <a:off x="2915816" y="1563638"/>
            <a:ext cx="3348372" cy="1408282"/>
          </a:xfrm>
        </p:spPr>
        <p:txBody>
          <a:bodyPr/>
          <a:lstStyle/>
          <a:p>
            <a:pPr lvl="0"/>
            <a:r>
              <a:rPr lang="en-US" altLang="ko-KR" dirty="0">
                <a:ea typeface="맑은 고딕" pitchFamily="50" charset="-127"/>
              </a:rPr>
              <a:t> </a:t>
            </a:r>
            <a:r>
              <a:rPr lang="en-US" altLang="ko-KR" sz="1800" dirty="0">
                <a:latin typeface="Dubai" panose="020B0503030403030204" pitchFamily="34" charset="-78"/>
                <a:ea typeface="맑은 고딕" pitchFamily="50" charset="-127"/>
                <a:cs typeface="Dubai" panose="020B0503030403030204" pitchFamily="34" charset="-78"/>
              </a:rPr>
              <a:t>"Tesco’s Use of Digital and Social Media in Customer Relationship Management"</a:t>
            </a:r>
            <a:endParaRPr lang="en-US" altLang="ko-KR" sz="1800" b="1" dirty="0">
              <a:solidFill>
                <a:srgbClr val="57A7BD"/>
              </a:solidFill>
              <a:latin typeface="Dubai" panose="020B0503030403030204" pitchFamily="34" charset="-78"/>
              <a:cs typeface="Dubai" panose="020B0503030403030204" pitchFamily="34" charset="-78"/>
            </a:endParaRPr>
          </a:p>
        </p:txBody>
      </p:sp>
      <p:sp>
        <p:nvSpPr>
          <p:cNvPr id="4" name="Text Placeholder 3">
            <a:extLst>
              <a:ext uri="{FF2B5EF4-FFF2-40B4-BE49-F238E27FC236}">
                <a16:creationId xmlns:a16="http://schemas.microsoft.com/office/drawing/2014/main" id="{E0C6A198-DD0E-4B64-F858-A948FBE4CE62}"/>
              </a:ext>
            </a:extLst>
          </p:cNvPr>
          <p:cNvSpPr>
            <a:spLocks noGrp="1"/>
          </p:cNvSpPr>
          <p:nvPr>
            <p:ph type="body" sz="quarter" idx="11"/>
          </p:nvPr>
        </p:nvSpPr>
        <p:spPr/>
        <p:txBody>
          <a:bodyPr/>
          <a:lstStyle/>
          <a:p>
            <a:pPr lvl="0"/>
            <a:r>
              <a:rPr lang="en-US" altLang="ko-KR" dirty="0">
                <a:solidFill>
                  <a:schemeClr val="tx1"/>
                </a:solidFill>
                <a:latin typeface="Dubai" panose="020B0503030403030204" pitchFamily="34" charset="-78"/>
                <a:cs typeface="Dubai" panose="020B0503030403030204" pitchFamily="34" charset="-78"/>
              </a:rPr>
              <a:t>Presented to Tesco Management Team</a:t>
            </a:r>
            <a:endParaRPr lang="ko-KR" altLang="en-US" b="1" dirty="0">
              <a:solidFill>
                <a:schemeClr val="tx1"/>
              </a:solidFill>
              <a:latin typeface="Dubai" panose="020B0503030403030204" pitchFamily="34" charset="-78"/>
              <a:cs typeface="Dubai" panose="020B0503030403030204" pitchFamily="34" charset="-78"/>
            </a:endParaRPr>
          </a:p>
        </p:txBody>
      </p:sp>
    </p:spTree>
    <p:extLst>
      <p:ext uri="{BB962C8B-B14F-4D97-AF65-F5344CB8AC3E}">
        <p14:creationId xmlns:p14="http://schemas.microsoft.com/office/powerpoint/2010/main" val="98665603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 Placeholder 1"/>
          <p:cNvSpPr txBox="1">
            <a:spLocks/>
          </p:cNvSpPr>
          <p:nvPr/>
        </p:nvSpPr>
        <p:spPr>
          <a:xfrm>
            <a:off x="179512" y="195486"/>
            <a:ext cx="5760640" cy="2307222"/>
          </a:xfrm>
          <a:prstGeom prst="rect">
            <a:avLst/>
          </a:prstGeom>
        </p:spPr>
        <p:txBody>
          <a:bodyPr/>
          <a:lst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a:lstStyle>
          <a:p>
            <a:pPr algn="r"/>
            <a:r>
              <a:rPr lang="en-US" altLang="ko-KR" sz="3200" b="1" dirty="0">
                <a:solidFill>
                  <a:schemeClr val="accent1"/>
                </a:solidFill>
                <a:latin typeface="Dubai" panose="020B0503030403030204" pitchFamily="34" charset="-78"/>
                <a:cs typeface="Dubai" panose="020B0503030403030204" pitchFamily="34" charset="-78"/>
              </a:rPr>
              <a:t>Introduction to Tesco and CRM</a:t>
            </a:r>
          </a:p>
        </p:txBody>
      </p:sp>
      <p:sp>
        <p:nvSpPr>
          <p:cNvPr id="11" name="TextBox 10"/>
          <p:cNvSpPr txBox="1"/>
          <p:nvPr/>
        </p:nvSpPr>
        <p:spPr>
          <a:xfrm>
            <a:off x="899592" y="843558"/>
            <a:ext cx="5688632" cy="4201150"/>
          </a:xfrm>
          <a:prstGeom prst="rect">
            <a:avLst/>
          </a:prstGeom>
          <a:noFill/>
        </p:spPr>
        <p:txBody>
          <a:bodyPr wrap="square" rtlCol="0">
            <a:spAutoFit/>
          </a:bodyPr>
          <a:lstStyle/>
          <a:p>
            <a:pPr algn="just">
              <a:lnSpc>
                <a:spcPct val="150000"/>
              </a:lnSpc>
            </a:pPr>
            <a:r>
              <a:rPr lang="en-US" altLang="ko-KR" sz="1200" b="1" dirty="0">
                <a:solidFill>
                  <a:schemeClr val="bg1">
                    <a:lumMod val="50000"/>
                  </a:schemeClr>
                </a:solidFill>
                <a:latin typeface="Dubai" panose="020B0503030403030204" pitchFamily="34" charset="-78"/>
                <a:cs typeface="Dubai" panose="020B0503030403030204" pitchFamily="34" charset="-78"/>
              </a:rPr>
              <a:t>Tesco, a leading multinational retailer based in the UK, serves millions of customers through its extensive range of products, from groceries to financial services (</a:t>
            </a:r>
            <a:r>
              <a:rPr lang="en-US" sz="1200" b="1" dirty="0">
                <a:solidFill>
                  <a:schemeClr val="bg1">
                    <a:lumMod val="50000"/>
                  </a:schemeClr>
                </a:solidFill>
                <a:latin typeface="Dubai" panose="020B0503030403030204" pitchFamily="34" charset="-78"/>
                <a:cs typeface="Dubai" panose="020B0503030403030204" pitchFamily="34" charset="-78"/>
              </a:rPr>
              <a:t>Smith, 2023).</a:t>
            </a:r>
            <a:r>
              <a:rPr lang="en-US" altLang="ko-KR" sz="1200" b="1" dirty="0">
                <a:solidFill>
                  <a:schemeClr val="bg1">
                    <a:lumMod val="50000"/>
                  </a:schemeClr>
                </a:solidFill>
                <a:latin typeface="Dubai" panose="020B0503030403030204" pitchFamily="34" charset="-78"/>
                <a:cs typeface="Dubai" panose="020B0503030403030204" pitchFamily="34" charset="-78"/>
              </a:rPr>
              <a:t> Guided by its mission to “serve customers a little better every day,” Tesco focuses on convenience, quality, and affordability.</a:t>
            </a:r>
          </a:p>
          <a:p>
            <a:pPr algn="just">
              <a:lnSpc>
                <a:spcPct val="150000"/>
              </a:lnSpc>
            </a:pPr>
            <a:endParaRPr lang="en-US" altLang="ko-KR" sz="1200" b="1" dirty="0">
              <a:solidFill>
                <a:schemeClr val="tx1">
                  <a:lumMod val="75000"/>
                  <a:lumOff val="25000"/>
                </a:schemeClr>
              </a:solidFill>
              <a:latin typeface="Dubai" panose="020B0503030403030204" pitchFamily="34" charset="-78"/>
              <a:cs typeface="Dubai" panose="020B0503030403030204" pitchFamily="34" charset="-78"/>
            </a:endParaRPr>
          </a:p>
          <a:p>
            <a:pPr marL="171450" indent="-171450" algn="just">
              <a:lnSpc>
                <a:spcPct val="150000"/>
              </a:lnSpc>
              <a:buFont typeface="Arial" panose="020B0604020202020204" pitchFamily="34" charset="0"/>
              <a:buChar char="•"/>
            </a:pPr>
            <a:r>
              <a:rPr lang="en-US" altLang="ko-KR" sz="1200" b="1" dirty="0">
                <a:solidFill>
                  <a:schemeClr val="tx1">
                    <a:lumMod val="75000"/>
                    <a:lumOff val="25000"/>
                  </a:schemeClr>
                </a:solidFill>
                <a:latin typeface="Dubai" panose="020B0503030403030204" pitchFamily="34" charset="-78"/>
                <a:cs typeface="Dubai" panose="020B0503030403030204" pitchFamily="34" charset="-78"/>
              </a:rPr>
              <a:t>Customer Relationship Management (CRM): </a:t>
            </a:r>
            <a:r>
              <a:rPr lang="en-US" altLang="ko-KR" sz="1200" b="1" dirty="0">
                <a:solidFill>
                  <a:schemeClr val="accent3"/>
                </a:solidFill>
                <a:latin typeface="Dubai" panose="020B0503030403030204" pitchFamily="34" charset="-78"/>
                <a:cs typeface="Dubai" panose="020B0503030403030204" pitchFamily="34" charset="-78"/>
              </a:rPr>
              <a:t>Relationship marketing focuses on establishing reliable, long-term connections with customers in order to increase their happiness and </a:t>
            </a:r>
            <a:r>
              <a:rPr lang="en-US" altLang="ko-KR" sz="1200" b="1" dirty="0">
                <a:solidFill>
                  <a:schemeClr val="accent1"/>
                </a:solidFill>
                <a:latin typeface="Dubai" panose="020B0503030403030204" pitchFamily="34" charset="-78"/>
                <a:cs typeface="Dubai" panose="020B0503030403030204" pitchFamily="34" charset="-78"/>
              </a:rPr>
              <a:t>loyalty (</a:t>
            </a:r>
            <a:r>
              <a:rPr lang="en-US" sz="1200" b="1" dirty="0">
                <a:solidFill>
                  <a:schemeClr val="accent1"/>
                </a:solidFill>
                <a:latin typeface="Dubai" panose="020B0503030403030204" pitchFamily="34" charset="-78"/>
                <a:cs typeface="Dubai" panose="020B0503030403030204" pitchFamily="34" charset="-78"/>
              </a:rPr>
              <a:t>Singh et al., 2023).</a:t>
            </a:r>
            <a:endParaRPr lang="en-US" altLang="ko-KR" sz="1200" b="1" dirty="0">
              <a:solidFill>
                <a:schemeClr val="accent1"/>
              </a:solidFill>
              <a:latin typeface="Dubai" panose="020B0503030403030204" pitchFamily="34" charset="-78"/>
              <a:cs typeface="Dubai" panose="020B0503030403030204" pitchFamily="34" charset="-78"/>
            </a:endParaRPr>
          </a:p>
          <a:p>
            <a:pPr marL="171450" indent="-171450" algn="just">
              <a:lnSpc>
                <a:spcPct val="150000"/>
              </a:lnSpc>
              <a:buFont typeface="Arial" panose="020B0604020202020204" pitchFamily="34" charset="0"/>
              <a:buChar char="•"/>
            </a:pPr>
            <a:r>
              <a:rPr lang="en-US" altLang="ko-KR" sz="1200" b="1" dirty="0">
                <a:solidFill>
                  <a:schemeClr val="tx1">
                    <a:lumMod val="75000"/>
                    <a:lumOff val="25000"/>
                  </a:schemeClr>
                </a:solidFill>
                <a:latin typeface="Dubai" panose="020B0503030403030204" pitchFamily="34" charset="-78"/>
                <a:cs typeface="Dubai" panose="020B0503030403030204" pitchFamily="34" charset="-78"/>
              </a:rPr>
              <a:t>Importance of CRM: </a:t>
            </a:r>
            <a:r>
              <a:rPr lang="en-US" altLang="ko-KR" sz="1200" b="1" dirty="0">
                <a:solidFill>
                  <a:schemeClr val="accent3"/>
                </a:solidFill>
                <a:latin typeface="Dubai" panose="020B0503030403030204" pitchFamily="34" charset="-78"/>
                <a:cs typeface="Dubai" panose="020B0503030403030204" pitchFamily="34" charset="-78"/>
              </a:rPr>
              <a:t>Customer relationship management that works helps Tesco stand out from the competition, increases sales, and keeps customers coming back </a:t>
            </a:r>
            <a:r>
              <a:rPr lang="en-US" altLang="ko-KR" sz="1200" b="1" dirty="0">
                <a:solidFill>
                  <a:schemeClr val="accent1"/>
                </a:solidFill>
                <a:latin typeface="Dubai" panose="020B0503030403030204" pitchFamily="34" charset="-78"/>
                <a:cs typeface="Dubai" panose="020B0503030403030204" pitchFamily="34" charset="-78"/>
              </a:rPr>
              <a:t>for more (</a:t>
            </a:r>
            <a:r>
              <a:rPr lang="en-US" sz="1200" b="1" dirty="0">
                <a:solidFill>
                  <a:schemeClr val="accent1"/>
                </a:solidFill>
                <a:latin typeface="Dubai" panose="020B0503030403030204" pitchFamily="34" charset="-78"/>
                <a:cs typeface="Dubai" panose="020B0503030403030204" pitchFamily="34" charset="-78"/>
              </a:rPr>
              <a:t>Kumar, 2021).</a:t>
            </a:r>
            <a:endParaRPr lang="en-US" altLang="ko-KR" sz="1200" b="1" dirty="0">
              <a:solidFill>
                <a:schemeClr val="accent1"/>
              </a:solidFill>
              <a:latin typeface="Dubai" panose="020B0503030403030204" pitchFamily="34" charset="-78"/>
              <a:cs typeface="Dubai" panose="020B0503030403030204" pitchFamily="34" charset="-78"/>
            </a:endParaRPr>
          </a:p>
          <a:p>
            <a:endParaRPr lang="en-US" altLang="ko-KR" sz="1200" dirty="0">
              <a:solidFill>
                <a:schemeClr val="tx1">
                  <a:lumMod val="75000"/>
                  <a:lumOff val="25000"/>
                </a:schemeClr>
              </a:solidFill>
              <a:cs typeface="Arial" pitchFamily="34" charset="0"/>
            </a:endParaRPr>
          </a:p>
          <a:p>
            <a:endParaRPr lang="en-US" altLang="ko-KR" sz="1200" dirty="0">
              <a:solidFill>
                <a:schemeClr val="tx1">
                  <a:lumMod val="75000"/>
                  <a:lumOff val="25000"/>
                </a:schemeClr>
              </a:solidFill>
              <a:cs typeface="Arial" pitchFamily="34" charset="0"/>
            </a:endParaRPr>
          </a:p>
          <a:p>
            <a:endParaRPr lang="en-US" altLang="ko-KR" sz="1200" dirty="0">
              <a:solidFill>
                <a:schemeClr val="tx1">
                  <a:lumMod val="75000"/>
                  <a:lumOff val="25000"/>
                </a:schemeClr>
              </a:solidFill>
              <a:cs typeface="Arial" pitchFamily="34" charset="0"/>
            </a:endParaRPr>
          </a:p>
          <a:p>
            <a:endParaRPr lang="en-US" altLang="ko-KR" sz="1200" dirty="0">
              <a:solidFill>
                <a:schemeClr val="tx1">
                  <a:lumMod val="75000"/>
                  <a:lumOff val="25000"/>
                </a:schemeClr>
              </a:solidFill>
              <a:cs typeface="Arial" pitchFamily="34" charset="0"/>
            </a:endParaRPr>
          </a:p>
          <a:p>
            <a:endParaRPr lang="en-US" altLang="ko-KR" sz="1200" dirty="0">
              <a:solidFill>
                <a:schemeClr val="tx1">
                  <a:lumMod val="75000"/>
                  <a:lumOff val="25000"/>
                </a:schemeClr>
              </a:solidFill>
              <a:cs typeface="Arial" pitchFamily="34" charset="0"/>
            </a:endParaRPr>
          </a:p>
        </p:txBody>
      </p:sp>
      <p:pic>
        <p:nvPicPr>
          <p:cNvPr id="2" name="Picture Placeholder 1">
            <a:extLst>
              <a:ext uri="{FF2B5EF4-FFF2-40B4-BE49-F238E27FC236}">
                <a16:creationId xmlns:a16="http://schemas.microsoft.com/office/drawing/2014/main" id="{A2C64E85-505A-47F8-B894-1BCC29C4C0A2}"/>
              </a:ext>
            </a:extLst>
          </p:cNvPr>
          <p:cNvPicPr>
            <a:picLocks noGrp="1" noChangeAspect="1"/>
          </p:cNvPicPr>
          <p:nvPr>
            <p:ph type="pic" idx="1"/>
          </p:nvPr>
        </p:nvPicPr>
        <p:blipFill>
          <a:blip r:embed="rId2"/>
          <a:srcRect l="16642" r="16642"/>
          <a:stretch>
            <a:fillRect/>
          </a:stretch>
        </p:blipFill>
        <p:spPr>
          <a:xfrm>
            <a:off x="7002176" y="2355726"/>
            <a:ext cx="2123728" cy="1491630"/>
          </a:xfrm>
          <a:prstGeom prst="rect">
            <a:avLst/>
          </a:prstGeom>
        </p:spPr>
      </p:pic>
      <p:pic>
        <p:nvPicPr>
          <p:cNvPr id="7" name="Picture 6">
            <a:extLst>
              <a:ext uri="{FF2B5EF4-FFF2-40B4-BE49-F238E27FC236}">
                <a16:creationId xmlns:a16="http://schemas.microsoft.com/office/drawing/2014/main" id="{BABBF8DE-751B-47C3-8A35-716A6AB91E53}"/>
              </a:ext>
            </a:extLst>
          </p:cNvPr>
          <p:cNvPicPr>
            <a:picLocks noChangeAspect="1"/>
          </p:cNvPicPr>
          <p:nvPr/>
        </p:nvPicPr>
        <p:blipFill>
          <a:blip r:embed="rId3"/>
          <a:stretch>
            <a:fillRect/>
          </a:stretch>
        </p:blipFill>
        <p:spPr>
          <a:xfrm>
            <a:off x="7020271" y="828164"/>
            <a:ext cx="2123729" cy="1412366"/>
          </a:xfrm>
          <a:prstGeom prst="rect">
            <a:avLst/>
          </a:prstGeom>
        </p:spPr>
      </p:pic>
    </p:spTree>
    <p:extLst>
      <p:ext uri="{BB962C8B-B14F-4D97-AF65-F5344CB8AC3E}">
        <p14:creationId xmlns:p14="http://schemas.microsoft.com/office/powerpoint/2010/main" val="282202688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txBox="1">
            <a:spLocks/>
          </p:cNvSpPr>
          <p:nvPr/>
        </p:nvSpPr>
        <p:spPr>
          <a:xfrm>
            <a:off x="395536" y="267494"/>
            <a:ext cx="8424936" cy="576064"/>
          </a:xfrm>
          <a:prstGeom prst="rect">
            <a:avLst/>
          </a:prstGeom>
        </p:spPr>
        <p:txBody>
          <a:bodyPr anchor="ctr"/>
          <a:lstStyle>
            <a:lvl1pPr algn="ctr" defTabSz="914400" rtl="0" eaLnBrk="1" latinLnBrk="1" hangingPunct="1">
              <a:spcBef>
                <a:spcPct val="0"/>
              </a:spcBef>
              <a:buNone/>
              <a:defRPr sz="4400" kern="1200">
                <a:solidFill>
                  <a:schemeClr val="tx1"/>
                </a:solidFill>
                <a:latin typeface="+mj-lt"/>
                <a:ea typeface="+mj-ea"/>
                <a:cs typeface="+mj-cs"/>
              </a:defRPr>
            </a:lvl1pPr>
          </a:lstStyle>
          <a:p>
            <a:pPr algn="l"/>
            <a:r>
              <a:rPr lang="en-US" sz="3200" dirty="0">
                <a:solidFill>
                  <a:schemeClr val="bg1"/>
                </a:solidFill>
                <a:latin typeface="Dubai" panose="020B0503030403030204" pitchFamily="34" charset="-78"/>
                <a:cs typeface="Dubai" panose="020B0503030403030204" pitchFamily="34" charset="-78"/>
              </a:rPr>
              <a:t>Defining</a:t>
            </a:r>
            <a:r>
              <a:rPr lang="en-US" sz="3200" dirty="0">
                <a:latin typeface="Dubai" panose="020B0503030403030204" pitchFamily="34" charset="-78"/>
                <a:cs typeface="Dubai" panose="020B0503030403030204" pitchFamily="34" charset="-78"/>
              </a:rPr>
              <a:t> Social Media and Digital Media in CRM</a:t>
            </a:r>
          </a:p>
        </p:txBody>
      </p:sp>
      <p:sp>
        <p:nvSpPr>
          <p:cNvPr id="5" name="Oval 4"/>
          <p:cNvSpPr/>
          <p:nvPr/>
        </p:nvSpPr>
        <p:spPr>
          <a:xfrm>
            <a:off x="144376" y="1169338"/>
            <a:ext cx="793940" cy="793940"/>
          </a:xfrm>
          <a:prstGeom prst="ellipse">
            <a:avLst/>
          </a:prstGeom>
          <a:solidFill>
            <a:schemeClr val="bg1"/>
          </a:solidFill>
          <a:ln w="412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Oval 5"/>
          <p:cNvSpPr/>
          <p:nvPr/>
        </p:nvSpPr>
        <p:spPr>
          <a:xfrm>
            <a:off x="107504" y="4297092"/>
            <a:ext cx="793940" cy="722930"/>
          </a:xfrm>
          <a:prstGeom prst="ellipse">
            <a:avLst/>
          </a:prstGeom>
          <a:solidFill>
            <a:schemeClr val="bg1"/>
          </a:solidFill>
          <a:ln w="41275">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Oval 6"/>
          <p:cNvSpPr/>
          <p:nvPr/>
        </p:nvSpPr>
        <p:spPr>
          <a:xfrm>
            <a:off x="176364" y="2571750"/>
            <a:ext cx="793940" cy="793940"/>
          </a:xfrm>
          <a:prstGeom prst="ellipse">
            <a:avLst/>
          </a:prstGeom>
          <a:solidFill>
            <a:schemeClr val="bg1"/>
          </a:solidFill>
          <a:ln w="412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Oval 7"/>
          <p:cNvSpPr/>
          <p:nvPr/>
        </p:nvSpPr>
        <p:spPr>
          <a:xfrm>
            <a:off x="8433849" y="164162"/>
            <a:ext cx="629230" cy="668865"/>
          </a:xfrm>
          <a:prstGeom prst="ellipse">
            <a:avLst/>
          </a:prstGeom>
          <a:solidFill>
            <a:schemeClr val="bg1"/>
          </a:solidFill>
          <a:ln w="41275">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9" name="Group 8"/>
          <p:cNvGrpSpPr/>
          <p:nvPr/>
        </p:nvGrpSpPr>
        <p:grpSpPr>
          <a:xfrm>
            <a:off x="938317" y="1169340"/>
            <a:ext cx="6297980" cy="1407095"/>
            <a:chOff x="3017859" y="4363106"/>
            <a:chExt cx="1879883" cy="1382192"/>
          </a:xfrm>
        </p:grpSpPr>
        <p:sp>
          <p:nvSpPr>
            <p:cNvPr id="10" name="TextBox 9"/>
            <p:cNvSpPr txBox="1"/>
            <p:nvPr/>
          </p:nvSpPr>
          <p:spPr>
            <a:xfrm>
              <a:off x="3017859" y="4588888"/>
              <a:ext cx="1866815" cy="1156410"/>
            </a:xfrm>
            <a:prstGeom prst="rect">
              <a:avLst/>
            </a:prstGeom>
            <a:noFill/>
            <a:ln>
              <a:noFill/>
            </a:ln>
          </p:spPr>
          <p:txBody>
            <a:bodyPr wrap="square" rtlCol="0">
              <a:spAutoFit/>
            </a:bodyPr>
            <a:lstStyle/>
            <a:p>
              <a:pPr algn="just">
                <a:lnSpc>
                  <a:spcPct val="150000"/>
                </a:lnSpc>
              </a:pPr>
              <a:r>
                <a:rPr lang="en-US" altLang="ko-KR" sz="1200" dirty="0">
                  <a:solidFill>
                    <a:schemeClr val="bg1"/>
                  </a:solidFill>
                  <a:latin typeface="Dubai" panose="020B0503030403030204" pitchFamily="34" charset="-78"/>
                  <a:cs typeface="Dubai" panose="020B0503030403030204" pitchFamily="34" charset="-78"/>
                </a:rPr>
                <a:t>In Customer Relationship Management (CRM), digital media refers to online channels like websites, emails, and mobile apps that facilitate direct and </a:t>
              </a:r>
              <a:r>
                <a:rPr lang="en-US" altLang="ko-KR" sz="1200" dirty="0" err="1">
                  <a:solidFill>
                    <a:schemeClr val="bg1"/>
                  </a:solidFill>
                  <a:latin typeface="Dubai" panose="020B0503030403030204" pitchFamily="34" charset="-78"/>
                  <a:cs typeface="Dubai" panose="020B0503030403030204" pitchFamily="34" charset="-78"/>
                </a:rPr>
                <a:t>personalised</a:t>
              </a:r>
              <a:r>
                <a:rPr lang="en-US" altLang="ko-KR" sz="1200" dirty="0">
                  <a:solidFill>
                    <a:schemeClr val="bg1"/>
                  </a:solidFill>
                  <a:latin typeface="Dubai" panose="020B0503030403030204" pitchFamily="34" charset="-78"/>
                  <a:cs typeface="Dubai" panose="020B0503030403030204" pitchFamily="34" charset="-78"/>
                </a:rPr>
                <a:t> interactions with customers (</a:t>
              </a:r>
              <a:r>
                <a:rPr lang="en-US" sz="1200" dirty="0" err="1">
                  <a:solidFill>
                    <a:schemeClr val="bg1"/>
                  </a:solidFill>
                  <a:latin typeface="Dubai" panose="020B0503030403030204" pitchFamily="34" charset="-78"/>
                  <a:cs typeface="Dubai" panose="020B0503030403030204" pitchFamily="34" charset="-78"/>
                </a:rPr>
                <a:t>Magatef</a:t>
              </a:r>
              <a:r>
                <a:rPr lang="en-US" sz="1200" dirty="0">
                  <a:solidFill>
                    <a:schemeClr val="bg1"/>
                  </a:solidFill>
                  <a:latin typeface="Dubai" panose="020B0503030403030204" pitchFamily="34" charset="-78"/>
                  <a:cs typeface="Dubai" panose="020B0503030403030204" pitchFamily="34" charset="-78"/>
                </a:rPr>
                <a:t> et al., 2023). </a:t>
              </a:r>
              <a:r>
                <a:rPr lang="en-US" altLang="ko-KR" sz="1200" dirty="0">
                  <a:solidFill>
                    <a:schemeClr val="bg1"/>
                  </a:solidFill>
                  <a:latin typeface="Dubai" panose="020B0503030403030204" pitchFamily="34" charset="-78"/>
                  <a:cs typeface="Dubai" panose="020B0503030403030204" pitchFamily="34" charset="-78"/>
                </a:rPr>
                <a:t>These platforms allow businesses to understand customer behaviors and preferences effectively.</a:t>
              </a:r>
            </a:p>
          </p:txBody>
        </p:sp>
        <p:sp>
          <p:nvSpPr>
            <p:cNvPr id="11" name="TextBox 10"/>
            <p:cNvSpPr txBox="1"/>
            <p:nvPr/>
          </p:nvSpPr>
          <p:spPr>
            <a:xfrm>
              <a:off x="3017859" y="4363106"/>
              <a:ext cx="1879883" cy="307777"/>
            </a:xfrm>
            <a:prstGeom prst="rect">
              <a:avLst/>
            </a:prstGeom>
            <a:noFill/>
          </p:spPr>
          <p:txBody>
            <a:bodyPr wrap="square" rtlCol="0">
              <a:spAutoFit/>
            </a:bodyPr>
            <a:lstStyle/>
            <a:p>
              <a:r>
                <a:rPr lang="en-US" altLang="ko-KR" sz="1400" b="1" dirty="0">
                  <a:solidFill>
                    <a:schemeClr val="bg1"/>
                  </a:solidFill>
                  <a:latin typeface="Dubai" panose="020B0503030403030204" pitchFamily="34" charset="-78"/>
                  <a:cs typeface="Dubai" panose="020B0503030403030204" pitchFamily="34" charset="-78"/>
                </a:rPr>
                <a:t>Digital Media in CRM</a:t>
              </a:r>
              <a:endParaRPr lang="ko-KR" altLang="en-US" sz="1400" b="1" dirty="0">
                <a:solidFill>
                  <a:schemeClr val="bg1"/>
                </a:solidFill>
                <a:latin typeface="Dubai" panose="020B0503030403030204" pitchFamily="34" charset="-78"/>
                <a:cs typeface="Dubai" panose="020B0503030403030204" pitchFamily="34" charset="-78"/>
              </a:endParaRPr>
            </a:p>
          </p:txBody>
        </p:sp>
      </p:grpSp>
      <p:grpSp>
        <p:nvGrpSpPr>
          <p:cNvPr id="15" name="Group 14"/>
          <p:cNvGrpSpPr/>
          <p:nvPr/>
        </p:nvGrpSpPr>
        <p:grpSpPr>
          <a:xfrm>
            <a:off x="962642" y="2715769"/>
            <a:ext cx="5049518" cy="1802407"/>
            <a:chOff x="3017859" y="4309860"/>
            <a:chExt cx="1866815" cy="1444503"/>
          </a:xfrm>
        </p:grpSpPr>
        <p:sp>
          <p:nvSpPr>
            <p:cNvPr id="16" name="TextBox 15"/>
            <p:cNvSpPr txBox="1"/>
            <p:nvPr/>
          </p:nvSpPr>
          <p:spPr>
            <a:xfrm>
              <a:off x="3017859" y="4588888"/>
              <a:ext cx="1866815" cy="1165475"/>
            </a:xfrm>
            <a:prstGeom prst="rect">
              <a:avLst/>
            </a:prstGeom>
            <a:noFill/>
            <a:ln>
              <a:noFill/>
            </a:ln>
          </p:spPr>
          <p:txBody>
            <a:bodyPr wrap="square" rtlCol="0">
              <a:spAutoFit/>
            </a:bodyPr>
            <a:lstStyle/>
            <a:p>
              <a:pPr algn="just">
                <a:lnSpc>
                  <a:spcPct val="150000"/>
                </a:lnSpc>
              </a:pPr>
              <a:r>
                <a:rPr lang="en-US" altLang="ko-KR" sz="1200" dirty="0">
                  <a:solidFill>
                    <a:schemeClr val="bg1"/>
                  </a:solidFill>
                  <a:latin typeface="Dubai" panose="020B0503030403030204" pitchFamily="34" charset="-78"/>
                  <a:cs typeface="Dubai" panose="020B0503030403030204" pitchFamily="34" charset="-78"/>
                </a:rPr>
                <a:t>In CRM, social media serves as a powerful tool for engaging directly with customers, addressing their needs, and fostering brand loyalty. By leveraging platforms like Facebook, Twitter, and Instagram, Tesco connects with its audience, shares updates, and responds to inquiries in real time (</a:t>
              </a:r>
              <a:r>
                <a:rPr lang="en-US" sz="1200" dirty="0" err="1">
                  <a:solidFill>
                    <a:schemeClr val="bg1"/>
                  </a:solidFill>
                  <a:latin typeface="Dubai" panose="020B0503030403030204" pitchFamily="34" charset="-78"/>
                  <a:cs typeface="Dubai" panose="020B0503030403030204" pitchFamily="34" charset="-78"/>
                </a:rPr>
                <a:t>Mustak</a:t>
              </a:r>
              <a:r>
                <a:rPr lang="en-US" sz="1200" dirty="0">
                  <a:solidFill>
                    <a:schemeClr val="bg1"/>
                  </a:solidFill>
                  <a:latin typeface="Dubai" panose="020B0503030403030204" pitchFamily="34" charset="-78"/>
                  <a:cs typeface="Dubai" panose="020B0503030403030204" pitchFamily="34" charset="-78"/>
                </a:rPr>
                <a:t> et al., 2024).</a:t>
              </a:r>
              <a:endParaRPr lang="en-US" altLang="ko-KR" sz="1200" dirty="0">
                <a:solidFill>
                  <a:schemeClr val="bg1"/>
                </a:solidFill>
                <a:latin typeface="Dubai" panose="020B0503030403030204" pitchFamily="34" charset="-78"/>
                <a:cs typeface="Dubai" panose="020B0503030403030204" pitchFamily="34" charset="-78"/>
              </a:endParaRPr>
            </a:p>
          </p:txBody>
        </p:sp>
        <p:sp>
          <p:nvSpPr>
            <p:cNvPr id="17" name="TextBox 16"/>
            <p:cNvSpPr txBox="1"/>
            <p:nvPr/>
          </p:nvSpPr>
          <p:spPr>
            <a:xfrm>
              <a:off x="3017859" y="4309860"/>
              <a:ext cx="1604836" cy="264341"/>
            </a:xfrm>
            <a:prstGeom prst="rect">
              <a:avLst/>
            </a:prstGeom>
            <a:noFill/>
          </p:spPr>
          <p:txBody>
            <a:bodyPr wrap="square" rtlCol="0">
              <a:spAutoFit/>
            </a:bodyPr>
            <a:lstStyle/>
            <a:p>
              <a:r>
                <a:rPr lang="en-US" altLang="ko-KR" sz="1400" b="1" dirty="0">
                  <a:solidFill>
                    <a:schemeClr val="bg1"/>
                  </a:solidFill>
                  <a:latin typeface="Dubai" panose="020B0503030403030204" pitchFamily="34" charset="-78"/>
                  <a:cs typeface="Dubai" panose="020B0503030403030204" pitchFamily="34" charset="-78"/>
                </a:rPr>
                <a:t>Social Media in CRM</a:t>
              </a:r>
              <a:endParaRPr lang="ko-KR" altLang="en-US" sz="1400" b="1" dirty="0">
                <a:solidFill>
                  <a:schemeClr val="bg1"/>
                </a:solidFill>
                <a:latin typeface="Dubai" panose="020B0503030403030204" pitchFamily="34" charset="-78"/>
                <a:cs typeface="Dubai" panose="020B0503030403030204" pitchFamily="34" charset="-78"/>
              </a:endParaRPr>
            </a:p>
          </p:txBody>
        </p:sp>
      </p:grpSp>
      <p:sp>
        <p:nvSpPr>
          <p:cNvPr id="21" name="Oval 21"/>
          <p:cNvSpPr>
            <a:spLocks noChangeAspect="1"/>
          </p:cNvSpPr>
          <p:nvPr/>
        </p:nvSpPr>
        <p:spPr>
          <a:xfrm>
            <a:off x="395536" y="2779343"/>
            <a:ext cx="347934" cy="350841"/>
          </a:xfrm>
          <a:custGeom>
            <a:avLst/>
            <a:gdLst/>
            <a:ahLst/>
            <a:cxnLst/>
            <a:rect l="l" t="t" r="r" b="b"/>
            <a:pathLst>
              <a:path w="1652142" h="1665940">
                <a:moveTo>
                  <a:pt x="898689" y="548008"/>
                </a:moveTo>
                <a:cubicBezTo>
                  <a:pt x="737950" y="504938"/>
                  <a:pt x="572731" y="600328"/>
                  <a:pt x="529661" y="761066"/>
                </a:cubicBezTo>
                <a:cubicBezTo>
                  <a:pt x="486591" y="921805"/>
                  <a:pt x="581980" y="1087025"/>
                  <a:pt x="742719" y="1130094"/>
                </a:cubicBezTo>
                <a:cubicBezTo>
                  <a:pt x="903458" y="1173164"/>
                  <a:pt x="1068677" y="1077775"/>
                  <a:pt x="1111747" y="917036"/>
                </a:cubicBezTo>
                <a:cubicBezTo>
                  <a:pt x="1154817" y="756297"/>
                  <a:pt x="1059428" y="591077"/>
                  <a:pt x="898689" y="548008"/>
                </a:cubicBezTo>
                <a:close/>
                <a:moveTo>
                  <a:pt x="952303" y="347916"/>
                </a:moveTo>
                <a:cubicBezTo>
                  <a:pt x="1223549" y="420596"/>
                  <a:pt x="1384519" y="699404"/>
                  <a:pt x="1311839" y="970650"/>
                </a:cubicBezTo>
                <a:cubicBezTo>
                  <a:pt x="1239159" y="1241896"/>
                  <a:pt x="960351" y="1402866"/>
                  <a:pt x="689105" y="1330186"/>
                </a:cubicBezTo>
                <a:cubicBezTo>
                  <a:pt x="417859" y="1257506"/>
                  <a:pt x="256889" y="978698"/>
                  <a:pt x="329569" y="707451"/>
                </a:cubicBezTo>
                <a:cubicBezTo>
                  <a:pt x="402249" y="436205"/>
                  <a:pt x="681057" y="275235"/>
                  <a:pt x="952303" y="347916"/>
                </a:cubicBezTo>
                <a:close/>
                <a:moveTo>
                  <a:pt x="971799" y="275155"/>
                </a:moveTo>
                <a:cubicBezTo>
                  <a:pt x="660368" y="191707"/>
                  <a:pt x="340256" y="376524"/>
                  <a:pt x="256808" y="687955"/>
                </a:cubicBezTo>
                <a:cubicBezTo>
                  <a:pt x="173361" y="999387"/>
                  <a:pt x="358178" y="1319499"/>
                  <a:pt x="669609" y="1402947"/>
                </a:cubicBezTo>
                <a:cubicBezTo>
                  <a:pt x="981040" y="1486395"/>
                  <a:pt x="1301152" y="1301577"/>
                  <a:pt x="1384600" y="990146"/>
                </a:cubicBezTo>
                <a:cubicBezTo>
                  <a:pt x="1468047" y="678715"/>
                  <a:pt x="1283230" y="358603"/>
                  <a:pt x="971799" y="275155"/>
                </a:cubicBezTo>
                <a:close/>
                <a:moveTo>
                  <a:pt x="1652142" y="394531"/>
                </a:moveTo>
                <a:lnTo>
                  <a:pt x="1649662" y="403784"/>
                </a:lnTo>
                <a:lnTo>
                  <a:pt x="1647140" y="399895"/>
                </a:lnTo>
                <a:close/>
                <a:moveTo>
                  <a:pt x="1158157" y="65026"/>
                </a:moveTo>
                <a:lnTo>
                  <a:pt x="1154679" y="271718"/>
                </a:lnTo>
                <a:lnTo>
                  <a:pt x="1148331" y="270017"/>
                </a:lnTo>
                <a:cubicBezTo>
                  <a:pt x="1200055" y="299127"/>
                  <a:pt x="1246804" y="334821"/>
                  <a:pt x="1286346" y="377149"/>
                </a:cubicBezTo>
                <a:lnTo>
                  <a:pt x="1470353" y="331395"/>
                </a:lnTo>
                <a:lnTo>
                  <a:pt x="1588305" y="553229"/>
                </a:lnTo>
                <a:lnTo>
                  <a:pt x="1457194" y="671432"/>
                </a:lnTo>
                <a:cubicBezTo>
                  <a:pt x="1473630" y="731297"/>
                  <a:pt x="1481376" y="793983"/>
                  <a:pt x="1478595" y="857704"/>
                </a:cubicBezTo>
                <a:lnTo>
                  <a:pt x="1642362" y="948616"/>
                </a:lnTo>
                <a:lnTo>
                  <a:pt x="1577335" y="1191298"/>
                </a:lnTo>
                <a:lnTo>
                  <a:pt x="1378614" y="1187955"/>
                </a:lnTo>
                <a:cubicBezTo>
                  <a:pt x="1353489" y="1229936"/>
                  <a:pt x="1323048" y="1267799"/>
                  <a:pt x="1288939" y="1301599"/>
                </a:cubicBezTo>
                <a:lnTo>
                  <a:pt x="1354201" y="1471932"/>
                </a:lnTo>
                <a:lnTo>
                  <a:pt x="1148396" y="1616039"/>
                </a:lnTo>
                <a:lnTo>
                  <a:pt x="992294" y="1480516"/>
                </a:lnTo>
                <a:lnTo>
                  <a:pt x="1011291" y="1467215"/>
                </a:lnTo>
                <a:cubicBezTo>
                  <a:pt x="951500" y="1486565"/>
                  <a:pt x="888271" y="1495869"/>
                  <a:pt x="823805" y="1495510"/>
                </a:cubicBezTo>
                <a:lnTo>
                  <a:pt x="729193" y="1665940"/>
                </a:lnTo>
                <a:lnTo>
                  <a:pt x="486511" y="1600914"/>
                </a:lnTo>
                <a:lnTo>
                  <a:pt x="489790" y="1406012"/>
                </a:lnTo>
                <a:cubicBezTo>
                  <a:pt x="438364" y="1376702"/>
                  <a:pt x="391917" y="1340859"/>
                  <a:pt x="352658" y="1298452"/>
                </a:cubicBezTo>
                <a:lnTo>
                  <a:pt x="355803" y="1305197"/>
                </a:lnTo>
                <a:lnTo>
                  <a:pt x="152856" y="1344512"/>
                </a:lnTo>
                <a:lnTo>
                  <a:pt x="46675" y="1116809"/>
                </a:lnTo>
                <a:lnTo>
                  <a:pt x="183929" y="1005520"/>
                </a:lnTo>
                <a:cubicBezTo>
                  <a:pt x="169279" y="951824"/>
                  <a:pt x="161626" y="895865"/>
                  <a:pt x="161615" y="838915"/>
                </a:cubicBezTo>
                <a:lnTo>
                  <a:pt x="0" y="749197"/>
                </a:lnTo>
                <a:lnTo>
                  <a:pt x="65026" y="506515"/>
                </a:lnTo>
                <a:lnTo>
                  <a:pt x="250227" y="509630"/>
                </a:lnTo>
                <a:cubicBezTo>
                  <a:pt x="275353" y="465291"/>
                  <a:pt x="305693" y="424864"/>
                  <a:pt x="340015" y="388679"/>
                </a:cubicBezTo>
                <a:lnTo>
                  <a:pt x="277984" y="197357"/>
                </a:lnTo>
                <a:lnTo>
                  <a:pt x="491050" y="64219"/>
                </a:lnTo>
                <a:lnTo>
                  <a:pt x="639843" y="207726"/>
                </a:lnTo>
                <a:lnTo>
                  <a:pt x="638348" y="208660"/>
                </a:lnTo>
                <a:cubicBezTo>
                  <a:pt x="696840" y="190256"/>
                  <a:pt x="758594" y="181748"/>
                  <a:pt x="821488" y="182440"/>
                </a:cubicBezTo>
                <a:lnTo>
                  <a:pt x="815140" y="180739"/>
                </a:lnTo>
                <a:lnTo>
                  <a:pt x="915476"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dirty="0"/>
          </a:p>
        </p:txBody>
      </p:sp>
      <p:sp>
        <p:nvSpPr>
          <p:cNvPr id="24" name="Rounded Rectangle 7"/>
          <p:cNvSpPr/>
          <p:nvPr/>
        </p:nvSpPr>
        <p:spPr>
          <a:xfrm>
            <a:off x="395536" y="1385362"/>
            <a:ext cx="355596" cy="306874"/>
          </a:xfrm>
          <a:custGeom>
            <a:avLst/>
            <a:gdLst/>
            <a:ahLst/>
            <a:cxnLst/>
            <a:rect l="l" t="t" r="r" b="b"/>
            <a:pathLst>
              <a:path w="3240006" h="2796091">
                <a:moveTo>
                  <a:pt x="686867" y="612319"/>
                </a:moveTo>
                <a:cubicBezTo>
                  <a:pt x="611281" y="612319"/>
                  <a:pt x="550007" y="673593"/>
                  <a:pt x="550007" y="749179"/>
                </a:cubicBezTo>
                <a:cubicBezTo>
                  <a:pt x="550007" y="824765"/>
                  <a:pt x="611281" y="886039"/>
                  <a:pt x="686867" y="886039"/>
                </a:cubicBezTo>
                <a:cubicBezTo>
                  <a:pt x="762453" y="886039"/>
                  <a:pt x="823727" y="824765"/>
                  <a:pt x="823727" y="749179"/>
                </a:cubicBezTo>
                <a:cubicBezTo>
                  <a:pt x="823727" y="673593"/>
                  <a:pt x="762453" y="612319"/>
                  <a:pt x="686867" y="612319"/>
                </a:cubicBezTo>
                <a:close/>
                <a:moveTo>
                  <a:pt x="1587500" y="281447"/>
                </a:moveTo>
                <a:cubicBezTo>
                  <a:pt x="1432061" y="281447"/>
                  <a:pt x="1306053" y="407455"/>
                  <a:pt x="1306053" y="562894"/>
                </a:cubicBezTo>
                <a:cubicBezTo>
                  <a:pt x="1306053" y="718333"/>
                  <a:pt x="1432061" y="844341"/>
                  <a:pt x="1587500" y="844341"/>
                </a:cubicBezTo>
                <a:cubicBezTo>
                  <a:pt x="1742939" y="844341"/>
                  <a:pt x="1868947" y="718333"/>
                  <a:pt x="1868947" y="562894"/>
                </a:cubicBezTo>
                <a:cubicBezTo>
                  <a:pt x="1868947" y="407455"/>
                  <a:pt x="1742939" y="281447"/>
                  <a:pt x="1587500" y="281447"/>
                </a:cubicBezTo>
                <a:close/>
                <a:moveTo>
                  <a:pt x="1587500" y="0"/>
                </a:moveTo>
                <a:cubicBezTo>
                  <a:pt x="1898378" y="0"/>
                  <a:pt x="2150394" y="252016"/>
                  <a:pt x="2150394" y="562894"/>
                </a:cubicBezTo>
                <a:cubicBezTo>
                  <a:pt x="2150394" y="786167"/>
                  <a:pt x="2020401" y="979078"/>
                  <a:pt x="1831095" y="1068260"/>
                </a:cubicBezTo>
                <a:lnTo>
                  <a:pt x="2215710" y="1068260"/>
                </a:lnTo>
                <a:cubicBezTo>
                  <a:pt x="2374756" y="1068260"/>
                  <a:pt x="2503688" y="1197192"/>
                  <a:pt x="2503688" y="1356238"/>
                </a:cubicBezTo>
                <a:lnTo>
                  <a:pt x="2503688" y="1474975"/>
                </a:lnTo>
                <a:lnTo>
                  <a:pt x="2656086" y="1474975"/>
                </a:lnTo>
                <a:cubicBezTo>
                  <a:pt x="2692420" y="1474975"/>
                  <a:pt x="2722815" y="1500405"/>
                  <a:pt x="2728975" y="1534767"/>
                </a:cubicBezTo>
                <a:lnTo>
                  <a:pt x="3240006" y="1109804"/>
                </a:lnTo>
                <a:lnTo>
                  <a:pt x="3240006" y="2754548"/>
                </a:lnTo>
                <a:lnTo>
                  <a:pt x="2728975" y="2329585"/>
                </a:lnTo>
                <a:cubicBezTo>
                  <a:pt x="2722815" y="2363946"/>
                  <a:pt x="2692420" y="2389375"/>
                  <a:pt x="2656086" y="2389375"/>
                </a:cubicBezTo>
                <a:lnTo>
                  <a:pt x="2503688" y="2389375"/>
                </a:lnTo>
                <a:lnTo>
                  <a:pt x="2503688" y="2508113"/>
                </a:lnTo>
                <a:cubicBezTo>
                  <a:pt x="2503688" y="2667159"/>
                  <a:pt x="2374756" y="2796091"/>
                  <a:pt x="2215710" y="2796091"/>
                </a:cubicBezTo>
                <a:lnTo>
                  <a:pt x="287978" y="2796091"/>
                </a:lnTo>
                <a:cubicBezTo>
                  <a:pt x="128932" y="2796091"/>
                  <a:pt x="0" y="2667159"/>
                  <a:pt x="0" y="2508113"/>
                </a:cubicBezTo>
                <a:lnTo>
                  <a:pt x="0" y="1356238"/>
                </a:lnTo>
                <a:cubicBezTo>
                  <a:pt x="0" y="1197192"/>
                  <a:pt x="128932" y="1068260"/>
                  <a:pt x="287978" y="1068260"/>
                </a:cubicBezTo>
                <a:lnTo>
                  <a:pt x="544513" y="1068260"/>
                </a:lnTo>
                <a:cubicBezTo>
                  <a:pt x="422089" y="1014226"/>
                  <a:pt x="336949" y="891645"/>
                  <a:pt x="336949" y="749179"/>
                </a:cubicBezTo>
                <a:cubicBezTo>
                  <a:pt x="336949" y="555925"/>
                  <a:pt x="493613" y="399261"/>
                  <a:pt x="686867" y="399261"/>
                </a:cubicBezTo>
                <a:cubicBezTo>
                  <a:pt x="880121" y="399261"/>
                  <a:pt x="1036785" y="555925"/>
                  <a:pt x="1036785" y="749179"/>
                </a:cubicBezTo>
                <a:cubicBezTo>
                  <a:pt x="1036785" y="891645"/>
                  <a:pt x="951645" y="1014226"/>
                  <a:pt x="829222" y="1068260"/>
                </a:cubicBezTo>
                <a:lnTo>
                  <a:pt x="1343906" y="1068260"/>
                </a:lnTo>
                <a:cubicBezTo>
                  <a:pt x="1154600" y="979078"/>
                  <a:pt x="1024606" y="786167"/>
                  <a:pt x="1024606" y="562894"/>
                </a:cubicBezTo>
                <a:cubicBezTo>
                  <a:pt x="1024606" y="252016"/>
                  <a:pt x="1276622" y="0"/>
                  <a:pt x="158750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dirty="0"/>
          </a:p>
        </p:txBody>
      </p:sp>
      <p:pic>
        <p:nvPicPr>
          <p:cNvPr id="2" name="Picture 1">
            <a:extLst>
              <a:ext uri="{FF2B5EF4-FFF2-40B4-BE49-F238E27FC236}">
                <a16:creationId xmlns:a16="http://schemas.microsoft.com/office/drawing/2014/main" id="{5480FA96-2AF1-4A37-B4BE-F53D15EEA5BC}"/>
              </a:ext>
            </a:extLst>
          </p:cNvPr>
          <p:cNvPicPr>
            <a:picLocks noChangeAspect="1"/>
          </p:cNvPicPr>
          <p:nvPr/>
        </p:nvPicPr>
        <p:blipFill>
          <a:blip r:embed="rId2"/>
          <a:stretch>
            <a:fillRect/>
          </a:stretch>
        </p:blipFill>
        <p:spPr>
          <a:xfrm>
            <a:off x="6303746" y="2597643"/>
            <a:ext cx="2840253" cy="2480680"/>
          </a:xfrm>
          <a:prstGeom prst="rect">
            <a:avLst/>
          </a:prstGeom>
        </p:spPr>
      </p:pic>
    </p:spTree>
    <p:extLst>
      <p:ext uri="{BB962C8B-B14F-4D97-AF65-F5344CB8AC3E}">
        <p14:creationId xmlns:p14="http://schemas.microsoft.com/office/powerpoint/2010/main" val="109505599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251520" y="90049"/>
            <a:ext cx="9036496" cy="730938"/>
          </a:xfrm>
        </p:spPr>
        <p:txBody>
          <a:bodyPr/>
          <a:lstStyle/>
          <a:p>
            <a:pPr algn="ctr"/>
            <a:r>
              <a:rPr lang="en-US" altLang="ko-KR" b="1" dirty="0">
                <a:latin typeface="Dubai" panose="020B0503030403030204" pitchFamily="34" charset="-78"/>
                <a:cs typeface="Dubai" panose="020B0503030403030204" pitchFamily="34" charset="-78"/>
              </a:rPr>
              <a:t>Tesco’s Digital Engagement Strategy</a:t>
            </a:r>
            <a:endParaRPr lang="ko-KR" altLang="en-US" b="1" dirty="0">
              <a:latin typeface="Dubai" panose="020B0503030403030204" pitchFamily="34" charset="-78"/>
              <a:cs typeface="Dubai" panose="020B0503030403030204" pitchFamily="34" charset="-78"/>
            </a:endParaRPr>
          </a:p>
        </p:txBody>
      </p:sp>
      <p:sp>
        <p:nvSpPr>
          <p:cNvPr id="6" name="Oval 5"/>
          <p:cNvSpPr/>
          <p:nvPr/>
        </p:nvSpPr>
        <p:spPr>
          <a:xfrm>
            <a:off x="1989778" y="931740"/>
            <a:ext cx="1008112" cy="1008112"/>
          </a:xfrm>
          <a:prstGeom prst="ellipse">
            <a:avLst/>
          </a:prstGeom>
          <a:solidFill>
            <a:schemeClr val="bg1"/>
          </a:solidFill>
          <a:ln w="41275">
            <a:solidFill>
              <a:srgbClr val="69B6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rPr>
              <a:t>1</a:t>
            </a:r>
          </a:p>
        </p:txBody>
      </p:sp>
      <p:sp>
        <p:nvSpPr>
          <p:cNvPr id="7" name="Oval 6"/>
          <p:cNvSpPr/>
          <p:nvPr/>
        </p:nvSpPr>
        <p:spPr>
          <a:xfrm>
            <a:off x="6444208" y="931739"/>
            <a:ext cx="1008112" cy="1008112"/>
          </a:xfrm>
          <a:prstGeom prst="ellipse">
            <a:avLst/>
          </a:prstGeom>
          <a:solidFill>
            <a:schemeClr val="bg1"/>
          </a:solidFill>
          <a:ln w="41275">
            <a:solidFill>
              <a:srgbClr val="69B6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rPr>
              <a:t>2</a:t>
            </a:r>
            <a:endParaRPr lang="en-US" dirty="0"/>
          </a:p>
        </p:txBody>
      </p:sp>
      <p:grpSp>
        <p:nvGrpSpPr>
          <p:cNvPr id="10" name="Group 9"/>
          <p:cNvGrpSpPr/>
          <p:nvPr/>
        </p:nvGrpSpPr>
        <p:grpSpPr>
          <a:xfrm>
            <a:off x="971598" y="1939851"/>
            <a:ext cx="3600402" cy="2671427"/>
            <a:chOff x="3017859" y="4363106"/>
            <a:chExt cx="1654566" cy="2059065"/>
          </a:xfrm>
        </p:grpSpPr>
        <p:sp>
          <p:nvSpPr>
            <p:cNvPr id="11" name="TextBox 10"/>
            <p:cNvSpPr txBox="1"/>
            <p:nvPr/>
          </p:nvSpPr>
          <p:spPr>
            <a:xfrm>
              <a:off x="3017859" y="4628150"/>
              <a:ext cx="1654565" cy="1794021"/>
            </a:xfrm>
            <a:prstGeom prst="rect">
              <a:avLst/>
            </a:prstGeom>
            <a:noFill/>
            <a:ln>
              <a:noFill/>
            </a:ln>
          </p:spPr>
          <p:txBody>
            <a:bodyPr wrap="square" rtlCol="0">
              <a:spAutoFit/>
            </a:bodyPr>
            <a:lstStyle/>
            <a:p>
              <a:pPr marL="285750" indent="-285750" algn="just">
                <a:lnSpc>
                  <a:spcPct val="150000"/>
                </a:lnSpc>
                <a:buFont typeface="Arial" panose="020B0604020202020204" pitchFamily="34" charset="0"/>
                <a:buChar char="•"/>
              </a:pPr>
              <a:r>
                <a:rPr lang="en-US" altLang="ko-KR" sz="1400" dirty="0">
                  <a:solidFill>
                    <a:schemeClr val="bg1"/>
                  </a:solidFill>
                  <a:latin typeface="Dubai" panose="020B0503030403030204" pitchFamily="34" charset="-78"/>
                  <a:cs typeface="Dubai" panose="020B0503030403030204" pitchFamily="34" charset="-78"/>
                </a:rPr>
                <a:t>Tesco leverages its Clubcard program, online purchase data, and website interactions to gather detailed insights into customer </a:t>
              </a:r>
              <a:r>
                <a:rPr lang="en-US" altLang="ko-KR" sz="1400" dirty="0" err="1">
                  <a:solidFill>
                    <a:schemeClr val="bg1"/>
                  </a:solidFill>
                  <a:latin typeface="Dubai" panose="020B0503030403030204" pitchFamily="34" charset="-78"/>
                  <a:cs typeface="Dubai" panose="020B0503030403030204" pitchFamily="34" charset="-78"/>
                </a:rPr>
                <a:t>behaviours</a:t>
              </a:r>
              <a:r>
                <a:rPr lang="en-US" altLang="ko-KR" sz="1400" dirty="0">
                  <a:solidFill>
                    <a:schemeClr val="bg1"/>
                  </a:solidFill>
                  <a:latin typeface="Dubai" panose="020B0503030403030204" pitchFamily="34" charset="-78"/>
                  <a:cs typeface="Dubai" panose="020B0503030403030204" pitchFamily="34" charset="-78"/>
                </a:rPr>
                <a:t>, preferences, and shopping frequencies. This data collection enables precise targeting and personalized marketing.</a:t>
              </a:r>
            </a:p>
          </p:txBody>
        </p:sp>
        <p:sp>
          <p:nvSpPr>
            <p:cNvPr id="12" name="TextBox 11"/>
            <p:cNvSpPr txBox="1"/>
            <p:nvPr/>
          </p:nvSpPr>
          <p:spPr>
            <a:xfrm>
              <a:off x="3017860" y="4363106"/>
              <a:ext cx="1654565" cy="260948"/>
            </a:xfrm>
            <a:prstGeom prst="rect">
              <a:avLst/>
            </a:prstGeom>
            <a:noFill/>
          </p:spPr>
          <p:txBody>
            <a:bodyPr wrap="square" rtlCol="0">
              <a:spAutoFit/>
            </a:bodyPr>
            <a:lstStyle/>
            <a:p>
              <a:pPr algn="ctr"/>
              <a:r>
                <a:rPr lang="en-US" altLang="ko-KR" sz="1600" b="1" dirty="0">
                  <a:latin typeface="Dubai" panose="020B0503030403030204" pitchFamily="34" charset="-78"/>
                  <a:cs typeface="Dubai" panose="020B0503030403030204" pitchFamily="34" charset="-78"/>
                </a:rPr>
                <a:t>Data Collection Tools: </a:t>
              </a:r>
              <a:endParaRPr lang="ko-KR" altLang="en-US" sz="1600" b="1" dirty="0">
                <a:latin typeface="Dubai" panose="020B0503030403030204" pitchFamily="34" charset="-78"/>
                <a:cs typeface="Dubai" panose="020B0503030403030204" pitchFamily="34" charset="-78"/>
              </a:endParaRPr>
            </a:p>
          </p:txBody>
        </p:sp>
      </p:grpSp>
      <p:sp>
        <p:nvSpPr>
          <p:cNvPr id="15" name="TextBox 14"/>
          <p:cNvSpPr txBox="1"/>
          <p:nvPr/>
        </p:nvSpPr>
        <p:spPr>
          <a:xfrm>
            <a:off x="5076056" y="1939851"/>
            <a:ext cx="3744416" cy="2573782"/>
          </a:xfrm>
          <a:prstGeom prst="rect">
            <a:avLst/>
          </a:prstGeom>
          <a:noFill/>
        </p:spPr>
        <p:txBody>
          <a:bodyPr wrap="square" rtlCol="0">
            <a:spAutoFit/>
          </a:bodyPr>
          <a:lstStyle/>
          <a:p>
            <a:pPr algn="ctr"/>
            <a:r>
              <a:rPr lang="en-US" altLang="ko-KR" sz="1600" b="1" dirty="0" err="1">
                <a:latin typeface="Dubai" panose="020B0503030403030204" pitchFamily="34" charset="-78"/>
                <a:cs typeface="Dubai" panose="020B0503030403030204" pitchFamily="34" charset="-78"/>
              </a:rPr>
              <a:t>Behavioural</a:t>
            </a:r>
            <a:r>
              <a:rPr lang="en-US" altLang="ko-KR" sz="1600" b="1" dirty="0">
                <a:latin typeface="Dubai" panose="020B0503030403030204" pitchFamily="34" charset="-78"/>
                <a:cs typeface="Dubai" panose="020B0503030403030204" pitchFamily="34" charset="-78"/>
              </a:rPr>
              <a:t> Insights:</a:t>
            </a:r>
          </a:p>
          <a:p>
            <a:pPr marL="285750" indent="-285750" algn="just">
              <a:lnSpc>
                <a:spcPct val="150000"/>
              </a:lnSpc>
              <a:buFont typeface="Arial" panose="020B0604020202020204" pitchFamily="34" charset="0"/>
              <a:buChar char="•"/>
            </a:pPr>
            <a:r>
              <a:rPr lang="en-US" altLang="ko-KR" sz="1400" dirty="0">
                <a:solidFill>
                  <a:schemeClr val="bg1"/>
                </a:solidFill>
                <a:latin typeface="Dubai" panose="020B0503030403030204" pitchFamily="34" charset="-78"/>
                <a:cs typeface="Dubai" panose="020B0503030403030204" pitchFamily="34" charset="-78"/>
              </a:rPr>
              <a:t>By analyzing this data, Tesco identifies customer shopping patterns, popular products, and seasonal trends. This allows the company to tailor offers and stock inventory efficiently, as well as optimize customer satisfaction through relevant promotions (</a:t>
            </a:r>
            <a:r>
              <a:rPr lang="en-US" sz="1400" dirty="0" err="1">
                <a:solidFill>
                  <a:schemeClr val="bg1"/>
                </a:solidFill>
                <a:latin typeface="Dubai" panose="020B0503030403030204" pitchFamily="34" charset="-78"/>
                <a:cs typeface="Dubai" panose="020B0503030403030204" pitchFamily="34" charset="-78"/>
              </a:rPr>
              <a:t>Vaka</a:t>
            </a:r>
            <a:r>
              <a:rPr lang="en-US" sz="1400" dirty="0">
                <a:solidFill>
                  <a:schemeClr val="bg1"/>
                </a:solidFill>
                <a:latin typeface="Dubai" panose="020B0503030403030204" pitchFamily="34" charset="-78"/>
                <a:cs typeface="Dubai" panose="020B0503030403030204" pitchFamily="34" charset="-78"/>
              </a:rPr>
              <a:t>, 2024).</a:t>
            </a:r>
            <a:endParaRPr lang="ko-KR" altLang="en-US" sz="1400" dirty="0">
              <a:solidFill>
                <a:schemeClr val="bg1"/>
              </a:solidFill>
              <a:latin typeface="Dubai" panose="020B0503030403030204" pitchFamily="34" charset="-78"/>
              <a:cs typeface="Dubai" panose="020B0503030403030204" pitchFamily="34" charset="-78"/>
            </a:endParaRPr>
          </a:p>
        </p:txBody>
      </p:sp>
      <p:sp>
        <p:nvSpPr>
          <p:cNvPr id="31" name="Text Placeholder 1">
            <a:extLst>
              <a:ext uri="{FF2B5EF4-FFF2-40B4-BE49-F238E27FC236}">
                <a16:creationId xmlns:a16="http://schemas.microsoft.com/office/drawing/2014/main" id="{477ACD2D-6987-40C3-B3D2-889B032BAC11}"/>
              </a:ext>
            </a:extLst>
          </p:cNvPr>
          <p:cNvSpPr txBox="1">
            <a:spLocks/>
          </p:cNvSpPr>
          <p:nvPr/>
        </p:nvSpPr>
        <p:spPr>
          <a:xfrm>
            <a:off x="2151312" y="1203599"/>
            <a:ext cx="846578" cy="730938"/>
          </a:xfrm>
          <a:prstGeom prst="rect">
            <a:avLst/>
          </a:prstGeom>
        </p:spPr>
        <p:txBody>
          <a:bodyPr anchor="ctr"/>
          <a:lstStyle>
            <a:lvl1pPr marL="0" indent="0" algn="l" defTabSz="914400" rtl="0" eaLnBrk="1" latinLnBrk="1" hangingPunct="1">
              <a:spcBef>
                <a:spcPct val="20000"/>
              </a:spcBef>
              <a:buFont typeface="Arial" pitchFamily="34" charset="0"/>
              <a:buNone/>
              <a:defRPr sz="3600" b="0" kern="1200" baseline="0">
                <a:solidFill>
                  <a:schemeClr val="bg1"/>
                </a:solidFill>
                <a:latin typeface="+mj-lt"/>
                <a:ea typeface="+mn-ea"/>
                <a:cs typeface="Arial" pitchFamily="34" charset="0"/>
              </a:defRPr>
            </a:lvl1pPr>
            <a:lvl2pPr marL="742950" indent="-285750" algn="l" defTabSz="914400" rtl="0" eaLnBrk="1" latinLnBrk="1"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1"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9pPr>
          </a:lstStyle>
          <a:p>
            <a:r>
              <a:rPr lang="en-US" altLang="ko-KR" dirty="0"/>
              <a:t>1</a:t>
            </a:r>
            <a:endParaRPr lang="ko-KR" altLang="en-US" dirty="0"/>
          </a:p>
        </p:txBody>
      </p:sp>
      <p:sp>
        <p:nvSpPr>
          <p:cNvPr id="32" name="Text Placeholder 1">
            <a:extLst>
              <a:ext uri="{FF2B5EF4-FFF2-40B4-BE49-F238E27FC236}">
                <a16:creationId xmlns:a16="http://schemas.microsoft.com/office/drawing/2014/main" id="{D561FE5D-7E22-4ABB-B87A-29852A48DB1B}"/>
              </a:ext>
            </a:extLst>
          </p:cNvPr>
          <p:cNvSpPr txBox="1">
            <a:spLocks/>
          </p:cNvSpPr>
          <p:nvPr/>
        </p:nvSpPr>
        <p:spPr>
          <a:xfrm>
            <a:off x="6588224" y="1051909"/>
            <a:ext cx="647606" cy="583737"/>
          </a:xfrm>
          <a:prstGeom prst="rect">
            <a:avLst/>
          </a:prstGeom>
        </p:spPr>
        <p:txBody>
          <a:bodyPr anchor="ctr"/>
          <a:lstStyle>
            <a:lvl1pPr marL="0" indent="0" algn="l" defTabSz="914400" rtl="0" eaLnBrk="1" latinLnBrk="1" hangingPunct="1">
              <a:spcBef>
                <a:spcPct val="20000"/>
              </a:spcBef>
              <a:buFont typeface="Arial" pitchFamily="34" charset="0"/>
              <a:buNone/>
              <a:defRPr sz="3600" b="0" kern="1200" baseline="0">
                <a:solidFill>
                  <a:schemeClr val="bg1"/>
                </a:solidFill>
                <a:latin typeface="+mj-lt"/>
                <a:ea typeface="+mn-ea"/>
                <a:cs typeface="Arial" pitchFamily="34" charset="0"/>
              </a:defRPr>
            </a:lvl1pPr>
            <a:lvl2pPr marL="742950" indent="-285750" algn="l" defTabSz="914400" rtl="0" eaLnBrk="1" latinLnBrk="1"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1"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9pPr>
          </a:lstStyle>
          <a:p>
            <a:r>
              <a:rPr lang="en-US" altLang="ko-KR" dirty="0"/>
              <a:t>1</a:t>
            </a:r>
            <a:endParaRPr lang="ko-KR" altLang="en-US" dirty="0"/>
          </a:p>
        </p:txBody>
      </p:sp>
    </p:spTree>
    <p:extLst>
      <p:ext uri="{BB962C8B-B14F-4D97-AF65-F5344CB8AC3E}">
        <p14:creationId xmlns:p14="http://schemas.microsoft.com/office/powerpoint/2010/main" val="101511148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sz="3200" b="1" dirty="0">
                <a:latin typeface="Dubai" panose="020B0503030403030204" pitchFamily="34" charset="-78"/>
                <a:cs typeface="Dubai" panose="020B0503030403030204" pitchFamily="34" charset="-78"/>
              </a:rPr>
              <a:t>Social Media Strategy </a:t>
            </a:r>
            <a:endParaRPr lang="ko-KR" altLang="en-US" sz="3200" b="1" dirty="0">
              <a:latin typeface="Dubai" panose="020B0503030403030204" pitchFamily="34" charset="-78"/>
              <a:cs typeface="Dubai" panose="020B0503030403030204" pitchFamily="34" charset="-78"/>
            </a:endParaRPr>
          </a:p>
        </p:txBody>
      </p:sp>
      <p:sp>
        <p:nvSpPr>
          <p:cNvPr id="10" name="Oval 9"/>
          <p:cNvSpPr/>
          <p:nvPr/>
        </p:nvSpPr>
        <p:spPr>
          <a:xfrm>
            <a:off x="107504" y="123478"/>
            <a:ext cx="720080" cy="720080"/>
          </a:xfrm>
          <a:prstGeom prst="ellipse">
            <a:avLst/>
          </a:prstGeom>
          <a:solidFill>
            <a:schemeClr val="accent4"/>
          </a:solidFill>
          <a:ln w="412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Oval 10"/>
          <p:cNvSpPr/>
          <p:nvPr/>
        </p:nvSpPr>
        <p:spPr>
          <a:xfrm>
            <a:off x="8372299" y="4279192"/>
            <a:ext cx="720080" cy="720080"/>
          </a:xfrm>
          <a:prstGeom prst="ellipse">
            <a:avLst/>
          </a:prstGeom>
          <a:solidFill>
            <a:schemeClr val="accent2"/>
          </a:solidFill>
          <a:ln w="412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Oval 7"/>
          <p:cNvSpPr/>
          <p:nvPr/>
        </p:nvSpPr>
        <p:spPr>
          <a:xfrm>
            <a:off x="215516" y="219175"/>
            <a:ext cx="504056" cy="50405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16" name="Oval 15"/>
          <p:cNvSpPr/>
          <p:nvPr/>
        </p:nvSpPr>
        <p:spPr>
          <a:xfrm>
            <a:off x="71488" y="627534"/>
            <a:ext cx="8136904" cy="4168079"/>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38" name="Oval 37">
            <a:extLst>
              <a:ext uri="{FF2B5EF4-FFF2-40B4-BE49-F238E27FC236}">
                <a16:creationId xmlns:a16="http://schemas.microsoft.com/office/drawing/2014/main" id="{FCF157E1-DD98-44EE-8388-BEA6D49545E7}"/>
              </a:ext>
            </a:extLst>
          </p:cNvPr>
          <p:cNvSpPr/>
          <p:nvPr/>
        </p:nvSpPr>
        <p:spPr>
          <a:xfrm>
            <a:off x="8480310" y="4387204"/>
            <a:ext cx="504056" cy="50405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39" name="Text Placeholder 1">
            <a:extLst>
              <a:ext uri="{FF2B5EF4-FFF2-40B4-BE49-F238E27FC236}">
                <a16:creationId xmlns:a16="http://schemas.microsoft.com/office/drawing/2014/main" id="{49172935-399B-4396-8F6E-80A68D8B965C}"/>
              </a:ext>
            </a:extLst>
          </p:cNvPr>
          <p:cNvSpPr txBox="1">
            <a:spLocks/>
          </p:cNvSpPr>
          <p:nvPr/>
        </p:nvSpPr>
        <p:spPr>
          <a:xfrm>
            <a:off x="152400" y="275878"/>
            <a:ext cx="9144000" cy="1071736"/>
          </a:xfrm>
          <a:prstGeom prst="rect">
            <a:avLst/>
          </a:prstGeom>
        </p:spPr>
        <p:txBody>
          <a:bodyPr anchor="ctr"/>
          <a:lstStyle>
            <a:lvl1pPr marL="0" indent="0" algn="ctr" defTabSz="914400" rtl="0" eaLnBrk="1" latinLnBrk="1" hangingPunct="1">
              <a:spcBef>
                <a:spcPct val="20000"/>
              </a:spcBef>
              <a:buFont typeface="Arial" pitchFamily="34" charset="0"/>
              <a:buNone/>
              <a:defRPr sz="3600" b="0" kern="1200" baseline="0">
                <a:solidFill>
                  <a:schemeClr val="bg1"/>
                </a:solidFill>
                <a:latin typeface="+mj-lt"/>
                <a:ea typeface="+mn-ea"/>
                <a:cs typeface="Arial" pitchFamily="34" charset="0"/>
              </a:defRPr>
            </a:lvl1pPr>
            <a:lvl2pPr marL="742950" indent="-285750" algn="l" defTabSz="914400" rtl="0" eaLnBrk="1" latinLnBrk="1"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1"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9pPr>
          </a:lstStyle>
          <a:p>
            <a:endParaRPr lang="ko-KR" altLang="en-US" sz="3200" b="1" dirty="0">
              <a:latin typeface="Dubai" panose="020B0503030403030204" pitchFamily="34" charset="-78"/>
              <a:cs typeface="Dubai" panose="020B0503030403030204" pitchFamily="34" charset="-78"/>
            </a:endParaRPr>
          </a:p>
        </p:txBody>
      </p:sp>
      <p:sp>
        <p:nvSpPr>
          <p:cNvPr id="7" name="Rectangle 1">
            <a:extLst>
              <a:ext uri="{FF2B5EF4-FFF2-40B4-BE49-F238E27FC236}">
                <a16:creationId xmlns:a16="http://schemas.microsoft.com/office/drawing/2014/main" id="{9DCA9C81-1B08-4CE5-BB3D-416FF5466929}"/>
              </a:ext>
            </a:extLst>
          </p:cNvPr>
          <p:cNvSpPr>
            <a:spLocks noGrp="1" noChangeArrowheads="1"/>
          </p:cNvSpPr>
          <p:nvPr>
            <p:ph type="body" sz="quarter" idx="11"/>
          </p:nvPr>
        </p:nvSpPr>
        <p:spPr bwMode="auto">
          <a:xfrm>
            <a:off x="827584" y="1021824"/>
            <a:ext cx="5819519" cy="36317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algn="just" eaLnBrk="0" fontAlgn="base" latinLnBrk="0" hangingPunct="0">
              <a:lnSpc>
                <a:spcPct val="150000"/>
              </a:lnSpc>
              <a:spcBef>
                <a:spcPct val="0"/>
              </a:spcBef>
              <a:spcAft>
                <a:spcPct val="0"/>
              </a:spcAft>
            </a:pPr>
            <a:endParaRPr kumimoji="0" lang="en-US" altLang="en-US" b="1" i="0" u="none" strike="noStrike" cap="none" normalizeH="0" baseline="0" dirty="0">
              <a:ln>
                <a:noFill/>
              </a:ln>
              <a:solidFill>
                <a:schemeClr val="tx1"/>
              </a:solidFill>
              <a:effectLst/>
              <a:latin typeface="Dubai" panose="020B0503030403030204" pitchFamily="34" charset="-78"/>
              <a:cs typeface="Dubai" panose="020B0503030403030204" pitchFamily="34" charset="-78"/>
            </a:endParaRPr>
          </a:p>
          <a:p>
            <a:pPr marL="171450" lvl="0" indent="-171450" algn="just" eaLnBrk="0" fontAlgn="base" latinLnBrk="0" hangingPunct="0">
              <a:lnSpc>
                <a:spcPct val="150000"/>
              </a:lnSpc>
              <a:spcBef>
                <a:spcPct val="0"/>
              </a:spcBef>
              <a:spcAft>
                <a:spcPct val="0"/>
              </a:spcAft>
              <a:buFont typeface="Arial" panose="020B0604020202020204" pitchFamily="34" charset="0"/>
              <a:buChar char="•"/>
            </a:pPr>
            <a:r>
              <a:rPr kumimoji="0" lang="en-US" altLang="en-US" b="1" i="0" u="none" strike="noStrike" cap="none" normalizeH="0" baseline="0" dirty="0">
                <a:ln>
                  <a:noFill/>
                </a:ln>
                <a:solidFill>
                  <a:schemeClr val="tx1"/>
                </a:solidFill>
                <a:effectLst/>
                <a:latin typeface="Dubai" panose="020B0503030403030204" pitchFamily="34" charset="-78"/>
                <a:cs typeface="Dubai" panose="020B0503030403030204" pitchFamily="34" charset="-78"/>
              </a:rPr>
              <a:t>Customer Engagement:</a:t>
            </a:r>
          </a:p>
          <a:p>
            <a:pPr lvl="0" algn="just" eaLnBrk="0" fontAlgn="base" latinLnBrk="0" hangingPunct="0">
              <a:lnSpc>
                <a:spcPct val="150000"/>
              </a:lnSpc>
              <a:spcBef>
                <a:spcPct val="0"/>
              </a:spcBef>
              <a:spcAft>
                <a:spcPct val="0"/>
              </a:spcAft>
            </a:pPr>
            <a:r>
              <a:rPr kumimoji="0" lang="en-US" altLang="en-US" b="1" i="0" u="none" strike="noStrike" cap="none" normalizeH="0" baseline="0" dirty="0">
                <a:ln>
                  <a:noFill/>
                </a:ln>
                <a:solidFill>
                  <a:schemeClr val="accent3"/>
                </a:solidFill>
                <a:effectLst/>
                <a:latin typeface="Dubai" panose="020B0503030403030204" pitchFamily="34" charset="-78"/>
                <a:cs typeface="Dubai" panose="020B0503030403030204" pitchFamily="34" charset="-78"/>
              </a:rPr>
              <a:t>Tesco uses social media to foster two-way communication with customers</a:t>
            </a:r>
            <a:r>
              <a:rPr lang="en-US" altLang="en-US" b="1" dirty="0">
                <a:solidFill>
                  <a:schemeClr val="accent3"/>
                </a:solidFill>
                <a:latin typeface="Dubai" panose="020B0503030403030204" pitchFamily="34" charset="-78"/>
                <a:cs typeface="Dubai" panose="020B0503030403030204" pitchFamily="34" charset="-78"/>
              </a:rPr>
              <a:t>, address inquiries, handle feedback, and build </a:t>
            </a:r>
            <a:r>
              <a:rPr kumimoji="0" lang="en-US" altLang="en-US" b="1" i="0" u="none" strike="noStrike" cap="none" normalizeH="0" baseline="0" dirty="0">
                <a:ln>
                  <a:noFill/>
                </a:ln>
                <a:solidFill>
                  <a:schemeClr val="accent3"/>
                </a:solidFill>
                <a:effectLst/>
                <a:latin typeface="Dubai" panose="020B0503030403030204" pitchFamily="34" charset="-78"/>
                <a:cs typeface="Dubai" panose="020B0503030403030204" pitchFamily="34" charset="-78"/>
              </a:rPr>
              <a:t>loyalty. By maintaining a responsive presence, Tesco enhances its customer relationships and </a:t>
            </a:r>
            <a:r>
              <a:rPr kumimoji="0" lang="en-US" altLang="en-US" b="1" i="0" u="none" strike="noStrike" cap="none" normalizeH="0" baseline="0" dirty="0">
                <a:ln>
                  <a:noFill/>
                </a:ln>
                <a:solidFill>
                  <a:schemeClr val="accent1"/>
                </a:solidFill>
                <a:effectLst/>
                <a:latin typeface="Dubai" panose="020B0503030403030204" pitchFamily="34" charset="-78"/>
                <a:cs typeface="Dubai" panose="020B0503030403030204" pitchFamily="34" charset="-78"/>
              </a:rPr>
              <a:t>trust (</a:t>
            </a:r>
            <a:r>
              <a:rPr lang="en-US" b="1" dirty="0" err="1">
                <a:solidFill>
                  <a:schemeClr val="accent1"/>
                </a:solidFill>
              </a:rPr>
              <a:t>Alnawaset</a:t>
            </a:r>
            <a:r>
              <a:rPr lang="en-US" b="1" dirty="0">
                <a:solidFill>
                  <a:schemeClr val="accent1"/>
                </a:solidFill>
              </a:rPr>
              <a:t> al., 2023).</a:t>
            </a:r>
            <a:endParaRPr kumimoji="0" lang="en-US" altLang="en-US" b="1" i="0" u="none" strike="noStrike" cap="none" normalizeH="0" baseline="0" dirty="0">
              <a:ln>
                <a:noFill/>
              </a:ln>
              <a:solidFill>
                <a:schemeClr val="accent1"/>
              </a:solidFill>
              <a:effectLst/>
              <a:latin typeface="Dubai" panose="020B0503030403030204" pitchFamily="34" charset="-78"/>
              <a:cs typeface="Dubai" panose="020B0503030403030204" pitchFamily="34" charset="-78"/>
            </a:endParaRPr>
          </a:p>
          <a:p>
            <a:pPr marL="171450" marR="0" lvl="0" indent="-171450" algn="just" defTabSz="914400" rtl="0" eaLnBrk="0" fontAlgn="base" latinLnBrk="0" hangingPunct="0">
              <a:lnSpc>
                <a:spcPct val="150000"/>
              </a:lnSpc>
              <a:spcBef>
                <a:spcPct val="0"/>
              </a:spcBef>
              <a:spcAft>
                <a:spcPct val="0"/>
              </a:spcAft>
              <a:buClrTx/>
              <a:buSzTx/>
              <a:buFont typeface="Arial" panose="020B0604020202020204" pitchFamily="34" charset="0"/>
              <a:buChar char="•"/>
              <a:tabLst/>
            </a:pPr>
            <a:r>
              <a:rPr kumimoji="0" lang="en-US" altLang="en-US" b="1" i="0" u="none" strike="noStrike" cap="none" normalizeH="0" baseline="0" dirty="0">
                <a:ln>
                  <a:noFill/>
                </a:ln>
                <a:solidFill>
                  <a:schemeClr val="tx1"/>
                </a:solidFill>
                <a:effectLst/>
                <a:latin typeface="Dubai" panose="020B0503030403030204" pitchFamily="34" charset="-78"/>
                <a:cs typeface="Dubai" panose="020B0503030403030204" pitchFamily="34" charset="-78"/>
              </a:rPr>
              <a:t>Diverse Content: </a:t>
            </a:r>
          </a:p>
          <a:p>
            <a:pPr lvl="0" algn="just" eaLnBrk="0" fontAlgn="base" latinLnBrk="0" hangingPunct="0">
              <a:lnSpc>
                <a:spcPct val="150000"/>
              </a:lnSpc>
              <a:spcBef>
                <a:spcPct val="0"/>
              </a:spcBef>
              <a:spcAft>
                <a:spcPct val="0"/>
              </a:spcAft>
            </a:pPr>
            <a:r>
              <a:rPr kumimoji="0" lang="en-US" altLang="en-US" b="1" i="0" u="none" strike="noStrike" cap="none" normalizeH="0" baseline="0" dirty="0">
                <a:ln>
                  <a:noFill/>
                </a:ln>
                <a:solidFill>
                  <a:schemeClr val="accent3"/>
                </a:solidFill>
                <a:effectLst/>
                <a:latin typeface="Dubai" panose="020B0503030403030204" pitchFamily="34" charset="-78"/>
                <a:cs typeface="Dubai" panose="020B0503030403030204" pitchFamily="34" charset="-78"/>
              </a:rPr>
              <a:t>Tesco’s social media content includes promotions, exclusive discounts, and customer service support, ensuring customers receive timely assistance and incentives. </a:t>
            </a:r>
            <a:r>
              <a:rPr kumimoji="0" lang="en-US" altLang="en-US" b="1" i="0" u="none" strike="noStrike" cap="none" normalizeH="0" baseline="0" dirty="0">
                <a:ln>
                  <a:noFill/>
                </a:ln>
                <a:solidFill>
                  <a:schemeClr val="accent1"/>
                </a:solidFill>
                <a:effectLst/>
                <a:latin typeface="Dubai" panose="020B0503030403030204" pitchFamily="34" charset="-78"/>
                <a:cs typeface="Dubai" panose="020B0503030403030204" pitchFamily="34" charset="-78"/>
              </a:rPr>
              <a:t>Additionally, sustainability updates are shared to communicate Tesco’s environmental initiatives, resonating with eco-conscious consumers and reinforcing brand values (</a:t>
            </a:r>
            <a:r>
              <a:rPr lang="en-US" b="1" dirty="0" err="1">
                <a:solidFill>
                  <a:schemeClr val="accent1"/>
                </a:solidFill>
                <a:latin typeface="Dubai" panose="020B0503030403030204" pitchFamily="34" charset="-78"/>
                <a:cs typeface="Dubai" panose="020B0503030403030204" pitchFamily="34" charset="-78"/>
              </a:rPr>
              <a:t>Gajdzik</a:t>
            </a:r>
            <a:r>
              <a:rPr lang="en-US" b="1" dirty="0">
                <a:solidFill>
                  <a:schemeClr val="accent1"/>
                </a:solidFill>
                <a:latin typeface="Dubai" panose="020B0503030403030204" pitchFamily="34" charset="-78"/>
                <a:cs typeface="Dubai" panose="020B0503030403030204" pitchFamily="34" charset="-78"/>
              </a:rPr>
              <a:t>,  et al., 2024).</a:t>
            </a:r>
            <a:endParaRPr kumimoji="0" lang="en-US" altLang="en-US" b="1" i="0" u="none" strike="noStrike" cap="none" normalizeH="0" baseline="0" dirty="0">
              <a:ln>
                <a:noFill/>
              </a:ln>
              <a:solidFill>
                <a:schemeClr val="accent1"/>
              </a:solidFill>
              <a:effectLst/>
              <a:latin typeface="Dubai" panose="020B0503030403030204" pitchFamily="34" charset="-78"/>
              <a:cs typeface="Dubai" panose="020B0503030403030204" pitchFamily="34" charset="-78"/>
            </a:endParaRPr>
          </a:p>
          <a:p>
            <a:pPr marL="0" marR="0" lvl="0" indent="0" defTabSz="914400" rtl="0" eaLnBrk="0" fontAlgn="base" latinLnBrk="0" hangingPunct="0">
              <a:lnSpc>
                <a:spcPct val="100000"/>
              </a:lnSpc>
              <a:spcBef>
                <a:spcPct val="0"/>
              </a:spcBef>
              <a:spcAft>
                <a:spcPct val="0"/>
              </a:spcAft>
              <a:buClrTx/>
              <a:buSzTx/>
              <a:buFontTx/>
              <a:buChar char="•"/>
              <a:tabLst/>
            </a:pPr>
            <a:endParaRPr lang="en-US" altLang="en-US" sz="800" dirty="0">
              <a:solidFill>
                <a:schemeClr val="tx1"/>
              </a:solidFill>
              <a:latin typeface="Arial" panose="020B0604020202020204" pitchFamily="34" charset="0"/>
            </a:endParaRPr>
          </a:p>
          <a:p>
            <a:pPr marL="0" marR="0" lvl="0" indent="0" defTabSz="914400" rtl="0" eaLnBrk="0" fontAlgn="base" latinLnBrk="0" hangingPunct="0">
              <a:lnSpc>
                <a:spcPct val="100000"/>
              </a:lnSpc>
              <a:spcBef>
                <a:spcPct val="0"/>
              </a:spcBef>
              <a:spcAft>
                <a:spcPct val="0"/>
              </a:spcAft>
              <a:buClrTx/>
              <a:buSzTx/>
              <a:buFontTx/>
              <a:buChar char="•"/>
              <a:tabLst/>
            </a:pPr>
            <a:endParaRPr kumimoji="0" lang="en-US" altLang="en-US" sz="800" b="0" i="0" u="none" strike="noStrike" cap="none" normalizeH="0" baseline="0" dirty="0">
              <a:ln>
                <a:noFill/>
              </a:ln>
              <a:solidFill>
                <a:schemeClr val="tx1"/>
              </a:solidFill>
              <a:effectLst/>
              <a:latin typeface="Arial" panose="020B0604020202020204" pitchFamily="34" charset="0"/>
            </a:endParaRPr>
          </a:p>
          <a:p>
            <a:pPr marL="0" marR="0" lvl="0" indent="0" defTabSz="914400" rtl="0" eaLnBrk="0" fontAlgn="base" latinLnBrk="0" hangingPunct="0">
              <a:lnSpc>
                <a:spcPct val="100000"/>
              </a:lnSpc>
              <a:spcBef>
                <a:spcPct val="0"/>
              </a:spcBef>
              <a:spcAft>
                <a:spcPct val="0"/>
              </a:spcAft>
              <a:buClrTx/>
              <a:buSzTx/>
              <a:buFontTx/>
              <a:buChar char="•"/>
              <a:tabLst/>
            </a:pPr>
            <a:endParaRPr lang="en-US" altLang="en-US" sz="800" dirty="0">
              <a:solidFill>
                <a:schemeClr val="tx1"/>
              </a:solidFill>
              <a:latin typeface="Arial" panose="020B0604020202020204" pitchFamily="34" charset="0"/>
            </a:endParaRPr>
          </a:p>
          <a:p>
            <a:pPr marL="0" marR="0" lvl="0" indent="0" defTabSz="914400" rtl="0" eaLnBrk="0" fontAlgn="base" latinLnBrk="0" hangingPunct="0">
              <a:lnSpc>
                <a:spcPct val="100000"/>
              </a:lnSpc>
              <a:spcBef>
                <a:spcPct val="0"/>
              </a:spcBef>
              <a:spcAft>
                <a:spcPct val="0"/>
              </a:spcAft>
              <a:buClrTx/>
              <a:buSzTx/>
              <a:buFontTx/>
              <a:buChar char="•"/>
              <a:tabLst/>
            </a:pPr>
            <a:endParaRPr kumimoji="0" lang="en-US" altLang="en-US" sz="800" b="0" i="0" u="none" strike="noStrike" cap="none" normalizeH="0" baseline="0" dirty="0">
              <a:ln>
                <a:noFill/>
              </a:ln>
              <a:solidFill>
                <a:schemeClr val="tx1"/>
              </a:solidFill>
              <a:effectLst/>
              <a:latin typeface="Arial" panose="020B0604020202020204" pitchFamily="34" charset="0"/>
            </a:endParaRPr>
          </a:p>
        </p:txBody>
      </p:sp>
      <p:pic>
        <p:nvPicPr>
          <p:cNvPr id="3" name="Picture 2">
            <a:extLst>
              <a:ext uri="{FF2B5EF4-FFF2-40B4-BE49-F238E27FC236}">
                <a16:creationId xmlns:a16="http://schemas.microsoft.com/office/drawing/2014/main" id="{04A74F7D-502F-4C1C-A485-71CFC5AB64C8}"/>
              </a:ext>
            </a:extLst>
          </p:cNvPr>
          <p:cNvPicPr>
            <a:picLocks noChangeAspect="1"/>
          </p:cNvPicPr>
          <p:nvPr/>
        </p:nvPicPr>
        <p:blipFill>
          <a:blip r:embed="rId2"/>
          <a:stretch>
            <a:fillRect/>
          </a:stretch>
        </p:blipFill>
        <p:spPr>
          <a:xfrm>
            <a:off x="6804247" y="1335151"/>
            <a:ext cx="2328349" cy="2967582"/>
          </a:xfrm>
          <a:prstGeom prst="rect">
            <a:avLst/>
          </a:prstGeom>
        </p:spPr>
      </p:pic>
    </p:spTree>
    <p:extLst>
      <p:ext uri="{BB962C8B-B14F-4D97-AF65-F5344CB8AC3E}">
        <p14:creationId xmlns:p14="http://schemas.microsoft.com/office/powerpoint/2010/main" val="303847401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p:cNvSpPr txBox="1"/>
          <p:nvPr/>
        </p:nvSpPr>
        <p:spPr>
          <a:xfrm>
            <a:off x="1259632" y="1164243"/>
            <a:ext cx="7779613" cy="1034899"/>
          </a:xfrm>
          <a:prstGeom prst="rect">
            <a:avLst/>
          </a:prstGeom>
          <a:noFill/>
        </p:spPr>
        <p:txBody>
          <a:bodyPr wrap="square" rtlCol="0">
            <a:spAutoFit/>
          </a:bodyPr>
          <a:lst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a:lstStyle>
          <a:p>
            <a:pPr algn="just">
              <a:lnSpc>
                <a:spcPct val="150000"/>
              </a:lnSpc>
            </a:pPr>
            <a:r>
              <a:rPr lang="en-US" altLang="ko-KR" sz="1400" b="1" dirty="0">
                <a:latin typeface="Dubai" panose="020B0503030403030204" pitchFamily="34" charset="-78"/>
                <a:cs typeface="Dubai" panose="020B0503030403030204" pitchFamily="34" charset="-78"/>
              </a:rPr>
              <a:t>Predictive Analytics: </a:t>
            </a:r>
            <a:r>
              <a:rPr lang="en-US" altLang="ko-KR" sz="1400" dirty="0">
                <a:solidFill>
                  <a:schemeClr val="bg1"/>
                </a:solidFill>
                <a:latin typeface="Dubai" panose="020B0503030403030204" pitchFamily="34" charset="-78"/>
                <a:cs typeface="Dubai" panose="020B0503030403030204" pitchFamily="34" charset="-78"/>
              </a:rPr>
              <a:t>Tesco employs predictive analytics to anticipate customer needs and preferences, analyzing historical data to forecast buying patterns and optimize inventory. This proactive approach ensures that popular items are well-stocked and reduces wastage.</a:t>
            </a:r>
            <a:endParaRPr lang="ko-KR" altLang="en-US" sz="1400" dirty="0">
              <a:solidFill>
                <a:schemeClr val="tx1">
                  <a:lumMod val="75000"/>
                  <a:lumOff val="25000"/>
                </a:schemeClr>
              </a:solidFill>
              <a:latin typeface="Dubai" panose="020B0503030403030204" pitchFamily="34" charset="-78"/>
              <a:cs typeface="Dubai" panose="020B0503030403030204" pitchFamily="34" charset="-78"/>
            </a:endParaRPr>
          </a:p>
        </p:txBody>
      </p:sp>
      <p:sp>
        <p:nvSpPr>
          <p:cNvPr id="14" name="TextBox 13"/>
          <p:cNvSpPr txBox="1"/>
          <p:nvPr/>
        </p:nvSpPr>
        <p:spPr>
          <a:xfrm>
            <a:off x="1115616" y="2267617"/>
            <a:ext cx="7632848" cy="1034899"/>
          </a:xfrm>
          <a:prstGeom prst="rect">
            <a:avLst/>
          </a:prstGeom>
          <a:noFill/>
        </p:spPr>
        <p:txBody>
          <a:bodyPr wrap="square" rtlCol="0">
            <a:spAutoFit/>
          </a:bodyPr>
          <a:lst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a:lstStyle>
          <a:p>
            <a:pPr algn="just">
              <a:lnSpc>
                <a:spcPct val="150000"/>
              </a:lnSpc>
            </a:pPr>
            <a:r>
              <a:rPr lang="en-US" altLang="ko-KR" sz="1400" b="1" dirty="0">
                <a:latin typeface="Dubai" panose="020B0503030403030204" pitchFamily="34" charset="-78"/>
                <a:cs typeface="Dubai" panose="020B0503030403030204" pitchFamily="34" charset="-78"/>
              </a:rPr>
              <a:t>Machine Learning for Trend Analysis: </a:t>
            </a:r>
            <a:r>
              <a:rPr lang="en-US" altLang="ko-KR" sz="1400" dirty="0">
                <a:solidFill>
                  <a:schemeClr val="bg1"/>
                </a:solidFill>
                <a:latin typeface="Dubai" panose="020B0503030403030204" pitchFamily="34" charset="-78"/>
                <a:cs typeface="Dubai" panose="020B0503030403030204" pitchFamily="34" charset="-78"/>
              </a:rPr>
              <a:t>Machine learning models analyze vast customer datasets to uncover trends, such as seasonal demands or emerging product interests, allowing Tesco to respond rapidly to market shifts (</a:t>
            </a:r>
            <a:r>
              <a:rPr lang="en-US" sz="1400" dirty="0" err="1">
                <a:solidFill>
                  <a:schemeClr val="bg1"/>
                </a:solidFill>
                <a:latin typeface="Dubai" panose="020B0503030403030204" pitchFamily="34" charset="-78"/>
                <a:cs typeface="Dubai" panose="020B0503030403030204" pitchFamily="34" charset="-78"/>
              </a:rPr>
              <a:t>Sadrnia</a:t>
            </a:r>
            <a:r>
              <a:rPr lang="en-US" sz="1400" dirty="0">
                <a:solidFill>
                  <a:schemeClr val="bg1"/>
                </a:solidFill>
                <a:latin typeface="Dubai" panose="020B0503030403030204" pitchFamily="34" charset="-78"/>
                <a:cs typeface="Dubai" panose="020B0503030403030204" pitchFamily="34" charset="-78"/>
              </a:rPr>
              <a:t>, 2023).</a:t>
            </a:r>
            <a:endParaRPr lang="ko-KR" altLang="en-US" sz="1400" dirty="0">
              <a:solidFill>
                <a:schemeClr val="bg1"/>
              </a:solidFill>
              <a:latin typeface="Dubai" panose="020B0503030403030204" pitchFamily="34" charset="-78"/>
              <a:cs typeface="Dubai" panose="020B0503030403030204" pitchFamily="34" charset="-78"/>
            </a:endParaRPr>
          </a:p>
        </p:txBody>
      </p:sp>
      <p:sp>
        <p:nvSpPr>
          <p:cNvPr id="17" name="TextBox 16"/>
          <p:cNvSpPr txBox="1"/>
          <p:nvPr/>
        </p:nvSpPr>
        <p:spPr>
          <a:xfrm>
            <a:off x="1115616" y="3302516"/>
            <a:ext cx="7344816" cy="1034899"/>
          </a:xfrm>
          <a:prstGeom prst="rect">
            <a:avLst/>
          </a:prstGeom>
          <a:noFill/>
        </p:spPr>
        <p:txBody>
          <a:bodyPr wrap="square" rtlCol="0">
            <a:spAutoFit/>
          </a:bodyPr>
          <a:lst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a:lstStyle>
          <a:p>
            <a:pPr algn="just">
              <a:lnSpc>
                <a:spcPct val="150000"/>
              </a:lnSpc>
            </a:pPr>
            <a:r>
              <a:rPr lang="en-US" altLang="ko-KR" sz="1400" b="1" dirty="0">
                <a:latin typeface="Dubai" panose="020B0503030403030204" pitchFamily="34" charset="-78"/>
                <a:cs typeface="Dubai" panose="020B0503030403030204" pitchFamily="34" charset="-78"/>
              </a:rPr>
              <a:t>Personalized Recommendations: </a:t>
            </a:r>
            <a:r>
              <a:rPr lang="en-US" altLang="ko-KR" sz="1400" dirty="0">
                <a:solidFill>
                  <a:schemeClr val="bg1"/>
                </a:solidFill>
                <a:latin typeface="Dubai" panose="020B0503030403030204" pitchFamily="34" charset="-78"/>
                <a:cs typeface="Dubai" panose="020B0503030403030204" pitchFamily="34" charset="-78"/>
              </a:rPr>
              <a:t>Through data-driven insights, Tesco tailors promotions and product recommendations, offering personalized discounts and targeted suggestions that enhance customer satisfaction and boost loyalty (</a:t>
            </a:r>
            <a:r>
              <a:rPr lang="en-US" sz="1400" dirty="0" err="1">
                <a:solidFill>
                  <a:schemeClr val="bg1"/>
                </a:solidFill>
                <a:latin typeface="Dubai" panose="020B0503030403030204" pitchFamily="34" charset="-78"/>
                <a:cs typeface="Dubai" panose="020B0503030403030204" pitchFamily="34" charset="-78"/>
              </a:rPr>
              <a:t>Zeba</a:t>
            </a:r>
            <a:r>
              <a:rPr lang="en-US" sz="1400" dirty="0">
                <a:solidFill>
                  <a:schemeClr val="bg1"/>
                </a:solidFill>
                <a:latin typeface="Dubai" panose="020B0503030403030204" pitchFamily="34" charset="-78"/>
                <a:cs typeface="Dubai" panose="020B0503030403030204" pitchFamily="34" charset="-78"/>
              </a:rPr>
              <a:t> and </a:t>
            </a:r>
            <a:r>
              <a:rPr lang="en-US" sz="1400" dirty="0" err="1">
                <a:solidFill>
                  <a:schemeClr val="bg1"/>
                </a:solidFill>
                <a:latin typeface="Dubai" panose="020B0503030403030204" pitchFamily="34" charset="-78"/>
                <a:cs typeface="Dubai" panose="020B0503030403030204" pitchFamily="34" charset="-78"/>
              </a:rPr>
              <a:t>Shaheen</a:t>
            </a:r>
            <a:r>
              <a:rPr lang="en-US" sz="1400" dirty="0">
                <a:solidFill>
                  <a:schemeClr val="bg1"/>
                </a:solidFill>
                <a:latin typeface="Dubai" panose="020B0503030403030204" pitchFamily="34" charset="-78"/>
                <a:cs typeface="Dubai" panose="020B0503030403030204" pitchFamily="34" charset="-78"/>
              </a:rPr>
              <a:t>, 2021).</a:t>
            </a:r>
            <a:endParaRPr lang="ko-KR" altLang="en-US" sz="1400" dirty="0">
              <a:solidFill>
                <a:schemeClr val="bg1"/>
              </a:solidFill>
              <a:latin typeface="Dubai" panose="020B0503030403030204" pitchFamily="34" charset="-78"/>
              <a:cs typeface="Dubai" panose="020B0503030403030204" pitchFamily="34" charset="-78"/>
            </a:endParaRPr>
          </a:p>
        </p:txBody>
      </p:sp>
      <p:sp>
        <p:nvSpPr>
          <p:cNvPr id="22" name="Text Placeholder 1"/>
          <p:cNvSpPr txBox="1">
            <a:spLocks/>
          </p:cNvSpPr>
          <p:nvPr/>
        </p:nvSpPr>
        <p:spPr>
          <a:xfrm>
            <a:off x="251520" y="51470"/>
            <a:ext cx="7992887" cy="1112773"/>
          </a:xfrm>
          <a:prstGeom prst="rect">
            <a:avLst/>
          </a:prstGeom>
        </p:spPr>
        <p:txBody>
          <a:bodyPr anchor="ctr"/>
          <a:lst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a:lstStyle>
          <a:p>
            <a:pPr algn="ctr"/>
            <a:r>
              <a:rPr lang="en-US" altLang="ko-KR" sz="3200" b="1" dirty="0">
                <a:solidFill>
                  <a:schemeClr val="bg1"/>
                </a:solidFill>
                <a:latin typeface="Dubai" panose="020B0503030403030204" pitchFamily="34" charset="-78"/>
                <a:cs typeface="Dubai" panose="020B0503030403030204" pitchFamily="34" charset="-78"/>
              </a:rPr>
              <a:t>Data Analytics in CRM</a:t>
            </a:r>
            <a:endParaRPr lang="ko-KR" altLang="en-US" sz="3200" b="1" dirty="0">
              <a:solidFill>
                <a:schemeClr val="bg1"/>
              </a:solidFill>
              <a:latin typeface="Dubai" panose="020B0503030403030204" pitchFamily="34" charset="-78"/>
              <a:cs typeface="Dubai" panose="020B0503030403030204" pitchFamily="34" charset="-78"/>
            </a:endParaRPr>
          </a:p>
        </p:txBody>
      </p:sp>
      <p:sp>
        <p:nvSpPr>
          <p:cNvPr id="7" name="그림 개체 틀 6">
            <a:extLst>
              <a:ext uri="{FF2B5EF4-FFF2-40B4-BE49-F238E27FC236}">
                <a16:creationId xmlns:a16="http://schemas.microsoft.com/office/drawing/2014/main" id="{9FB933DE-B8D7-4988-A551-C80450EE2215}"/>
              </a:ext>
            </a:extLst>
          </p:cNvPr>
          <p:cNvSpPr>
            <a:spLocks noGrp="1"/>
          </p:cNvSpPr>
          <p:nvPr>
            <p:ph type="pic" idx="11"/>
          </p:nvPr>
        </p:nvSpPr>
        <p:spPr>
          <a:xfrm>
            <a:off x="7956376" y="3847356"/>
            <a:ext cx="1296144" cy="1296144"/>
          </a:xfrm>
        </p:spPr>
        <p:txBody>
          <a:bodyPr/>
          <a:lstStyle/>
          <a:p>
            <a:endParaRPr lang="en-GB"/>
          </a:p>
        </p:txBody>
      </p:sp>
    </p:spTree>
    <p:extLst>
      <p:ext uri="{BB962C8B-B14F-4D97-AF65-F5344CB8AC3E}">
        <p14:creationId xmlns:p14="http://schemas.microsoft.com/office/powerpoint/2010/main" val="322810683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altLang="ko-KR" sz="2400" b="1" dirty="0">
                <a:latin typeface="Dubai" panose="020B0503030403030204" pitchFamily="34" charset="-78"/>
                <a:cs typeface="Dubai" panose="020B0503030403030204" pitchFamily="34" charset="-78"/>
              </a:rPr>
              <a:t>Impact of Digital and Social Media on Customer Relationships</a:t>
            </a:r>
            <a:endParaRPr lang="ko-KR" altLang="en-US" sz="2400" b="1" dirty="0">
              <a:latin typeface="Dubai" panose="020B0503030403030204" pitchFamily="34" charset="-78"/>
              <a:cs typeface="Dubai" panose="020B0503030403030204" pitchFamily="34" charset="-78"/>
            </a:endParaRPr>
          </a:p>
        </p:txBody>
      </p:sp>
      <p:sp>
        <p:nvSpPr>
          <p:cNvPr id="4" name="Pentagon 3"/>
          <p:cNvSpPr/>
          <p:nvPr/>
        </p:nvSpPr>
        <p:spPr>
          <a:xfrm>
            <a:off x="590622" y="1275606"/>
            <a:ext cx="8514343" cy="3033407"/>
          </a:xfrm>
          <a:prstGeom prst="homePlate">
            <a:avLst/>
          </a:prstGeom>
          <a:solidFill>
            <a:schemeClr val="bg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dirty="0"/>
          </a:p>
        </p:txBody>
      </p:sp>
      <p:sp>
        <p:nvSpPr>
          <p:cNvPr id="12" name="TextBox 11"/>
          <p:cNvSpPr txBox="1"/>
          <p:nvPr/>
        </p:nvSpPr>
        <p:spPr>
          <a:xfrm>
            <a:off x="683568" y="1635646"/>
            <a:ext cx="7560840" cy="2327560"/>
          </a:xfrm>
          <a:prstGeom prst="rect">
            <a:avLst/>
          </a:prstGeom>
          <a:noFill/>
        </p:spPr>
        <p:txBody>
          <a:bodyPr wrap="square" rtlCol="0">
            <a:spAutoFit/>
          </a:bodyPr>
          <a:lstStyle/>
          <a:p>
            <a:pPr marL="285750" indent="-285750" algn="just">
              <a:lnSpc>
                <a:spcPct val="150000"/>
              </a:lnSpc>
              <a:buFont typeface="Arial" panose="020B0604020202020204" pitchFamily="34" charset="0"/>
              <a:buChar char="•"/>
            </a:pPr>
            <a:r>
              <a:rPr lang="en-US" altLang="ko-KR" sz="1400" b="1" dirty="0">
                <a:latin typeface="Dubai" panose="020B0503030403030204" pitchFamily="34" charset="-78"/>
                <a:cs typeface="Dubai" panose="020B0503030403030204" pitchFamily="34" charset="-78"/>
              </a:rPr>
              <a:t>Enhanced Loyalty and Satisfaction: </a:t>
            </a:r>
          </a:p>
          <a:p>
            <a:pPr algn="just">
              <a:lnSpc>
                <a:spcPct val="150000"/>
              </a:lnSpc>
            </a:pPr>
            <a:r>
              <a:rPr lang="en-US" altLang="ko-KR" sz="1400" b="1" dirty="0">
                <a:solidFill>
                  <a:schemeClr val="accent1"/>
                </a:solidFill>
                <a:latin typeface="Dubai" panose="020B0503030403030204" pitchFamily="34" charset="-78"/>
                <a:cs typeface="Dubai" panose="020B0503030403030204" pitchFamily="34" charset="-78"/>
              </a:rPr>
              <a:t>Tesco’s digital and social media strategies foster customer loyalty by providing </a:t>
            </a:r>
            <a:r>
              <a:rPr lang="en-US" altLang="ko-KR" sz="1400" b="1" dirty="0" err="1">
                <a:solidFill>
                  <a:schemeClr val="accent1"/>
                </a:solidFill>
                <a:latin typeface="Dubai" panose="020B0503030403030204" pitchFamily="34" charset="-78"/>
                <a:cs typeface="Dubai" panose="020B0503030403030204" pitchFamily="34" charset="-78"/>
              </a:rPr>
              <a:t>personalised</a:t>
            </a:r>
            <a:r>
              <a:rPr lang="en-US" altLang="ko-KR" sz="1400" b="1" dirty="0">
                <a:solidFill>
                  <a:schemeClr val="accent1"/>
                </a:solidFill>
                <a:latin typeface="Dubai" panose="020B0503030403030204" pitchFamily="34" charset="-78"/>
                <a:cs typeface="Dubai" panose="020B0503030403030204" pitchFamily="34" charset="-78"/>
              </a:rPr>
              <a:t> experiences and relevant promotions, which increase customer satisfaction and repeat engagement (</a:t>
            </a:r>
            <a:r>
              <a:rPr lang="en-US" sz="1400" b="1" dirty="0">
                <a:solidFill>
                  <a:schemeClr val="accent1"/>
                </a:solidFill>
                <a:latin typeface="Dubai" panose="020B0503030403030204" pitchFamily="34" charset="-78"/>
                <a:cs typeface="Dubai" panose="020B0503030403030204" pitchFamily="34" charset="-78"/>
              </a:rPr>
              <a:t>Farooq, 2024).</a:t>
            </a:r>
            <a:endParaRPr lang="en-US" altLang="ko-KR" sz="1400" b="1" dirty="0">
              <a:solidFill>
                <a:schemeClr val="accent1"/>
              </a:solidFill>
              <a:latin typeface="Dubai" panose="020B0503030403030204" pitchFamily="34" charset="-78"/>
              <a:cs typeface="Dubai" panose="020B0503030403030204" pitchFamily="34" charset="-78"/>
            </a:endParaRPr>
          </a:p>
          <a:p>
            <a:pPr marL="285750" indent="-285750" algn="just">
              <a:lnSpc>
                <a:spcPct val="150000"/>
              </a:lnSpc>
              <a:buFont typeface="Arial" panose="020B0604020202020204" pitchFamily="34" charset="0"/>
              <a:buChar char="•"/>
            </a:pPr>
            <a:r>
              <a:rPr lang="en-US" altLang="ko-KR" sz="1400" b="1" dirty="0">
                <a:latin typeface="Dubai" panose="020B0503030403030204" pitchFamily="34" charset="-78"/>
                <a:cs typeface="Dubai" panose="020B0503030403030204" pitchFamily="34" charset="-78"/>
              </a:rPr>
              <a:t>Adaptation to Market Needs: </a:t>
            </a:r>
          </a:p>
          <a:p>
            <a:pPr algn="just">
              <a:lnSpc>
                <a:spcPct val="150000"/>
              </a:lnSpc>
            </a:pPr>
            <a:r>
              <a:rPr lang="en-US" altLang="ko-KR" sz="1400" b="1" dirty="0">
                <a:solidFill>
                  <a:schemeClr val="accent1"/>
                </a:solidFill>
                <a:latin typeface="Dubai" panose="020B0503030403030204" pitchFamily="34" charset="-78"/>
                <a:cs typeface="Dubai" panose="020B0503030403030204" pitchFamily="34" charset="-78"/>
              </a:rPr>
              <a:t>By actively monitoring social and digital interactions, Tesco quickly adapts to shifting customer demands and market changes, ensuring its offerings remain competitive and customer-centric.</a:t>
            </a:r>
            <a:endParaRPr lang="ko-KR" altLang="en-US" sz="1400" b="1" dirty="0">
              <a:solidFill>
                <a:schemeClr val="accent1"/>
              </a:solidFill>
              <a:latin typeface="Dubai" panose="020B0503030403030204" pitchFamily="34" charset="-78"/>
              <a:cs typeface="Dubai" panose="020B0503030403030204" pitchFamily="34" charset="-78"/>
            </a:endParaRPr>
          </a:p>
        </p:txBody>
      </p:sp>
    </p:spTree>
    <p:extLst>
      <p:ext uri="{BB962C8B-B14F-4D97-AF65-F5344CB8AC3E}">
        <p14:creationId xmlns:p14="http://schemas.microsoft.com/office/powerpoint/2010/main" val="3815997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13"/>
          <p:cNvSpPr txBox="1">
            <a:spLocks/>
          </p:cNvSpPr>
          <p:nvPr/>
        </p:nvSpPr>
        <p:spPr>
          <a:xfrm>
            <a:off x="107504" y="339503"/>
            <a:ext cx="2952328" cy="1905306"/>
          </a:xfrm>
          <a:prstGeom prst="rect">
            <a:avLst/>
          </a:prstGeom>
        </p:spPr>
        <p:txBody>
          <a:bodyPr anchor="ctr"/>
          <a:lstStyle>
            <a:lvl1pPr marL="342900" indent="-342900" algn="l" defTabSz="914400" rtl="0" eaLnBrk="1" latinLnBrk="1"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1"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1"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10000"/>
              </a:lnSpc>
              <a:buNone/>
            </a:pPr>
            <a:r>
              <a:rPr lang="en-US" sz="2800" b="1" dirty="0">
                <a:solidFill>
                  <a:schemeClr val="tx1">
                    <a:lumMod val="75000"/>
                    <a:lumOff val="25000"/>
                  </a:schemeClr>
                </a:solidFill>
                <a:latin typeface="Dubai" panose="020B0503030403030204" pitchFamily="34" charset="-78"/>
                <a:cs typeface="Dubai" panose="020B0503030403030204" pitchFamily="34" charset="-78"/>
              </a:rPr>
              <a:t>Case Study: Tesco Clubcard</a:t>
            </a:r>
            <a:endParaRPr lang="en-US" altLang="ko-KR" sz="2800" b="1" dirty="0">
              <a:solidFill>
                <a:schemeClr val="tx1">
                  <a:lumMod val="75000"/>
                  <a:lumOff val="25000"/>
                </a:schemeClr>
              </a:solidFill>
              <a:latin typeface="Dubai" panose="020B0503030403030204" pitchFamily="34" charset="-78"/>
              <a:cs typeface="Dubai" panose="020B0503030403030204" pitchFamily="34" charset="-78"/>
            </a:endParaRPr>
          </a:p>
        </p:txBody>
      </p:sp>
      <p:sp>
        <p:nvSpPr>
          <p:cNvPr id="6" name="TextBox 5"/>
          <p:cNvSpPr txBox="1"/>
          <p:nvPr/>
        </p:nvSpPr>
        <p:spPr>
          <a:xfrm>
            <a:off x="179512" y="1851670"/>
            <a:ext cx="3058489" cy="2650726"/>
          </a:xfrm>
          <a:prstGeom prst="rect">
            <a:avLst/>
          </a:prstGeom>
          <a:noFill/>
        </p:spPr>
        <p:txBody>
          <a:bodyPr wrap="square" rtlCol="0">
            <a:spAutoFit/>
          </a:bodyPr>
          <a:lstStyle/>
          <a:p>
            <a:pPr algn="just">
              <a:lnSpc>
                <a:spcPct val="150000"/>
              </a:lnSpc>
            </a:pPr>
            <a:r>
              <a:rPr lang="en-US" altLang="ko-KR" sz="1400" b="1" dirty="0">
                <a:solidFill>
                  <a:schemeClr val="tx1">
                    <a:lumMod val="75000"/>
                    <a:lumOff val="25000"/>
                  </a:schemeClr>
                </a:solidFill>
                <a:latin typeface="Dubai" panose="020B0503030403030204" pitchFamily="34" charset="-78"/>
                <a:cs typeface="Dubai" panose="020B0503030403030204" pitchFamily="34" charset="-78"/>
              </a:rPr>
              <a:t>Data-Driven Personalization: </a:t>
            </a:r>
            <a:r>
              <a:rPr lang="en-US" altLang="ko-KR" sz="1400" b="1" dirty="0">
                <a:solidFill>
                  <a:schemeClr val="accent3"/>
                </a:solidFill>
                <a:latin typeface="Dubai" panose="020B0503030403030204" pitchFamily="34" charset="-78"/>
                <a:cs typeface="Dubai" panose="020B0503030403030204" pitchFamily="34" charset="-78"/>
              </a:rPr>
              <a:t>By tracking customer preferences and purchase history, the Clubcard allows Tesco to deliver targeted offers, relevant discounts, and tailored product recommendations, enhancing customer </a:t>
            </a:r>
            <a:r>
              <a:rPr lang="en-US" altLang="ko-KR" sz="1400" b="1" dirty="0">
                <a:solidFill>
                  <a:schemeClr val="accent1"/>
                </a:solidFill>
                <a:latin typeface="Dubai" panose="020B0503030403030204" pitchFamily="34" charset="-78"/>
                <a:cs typeface="Dubai" panose="020B0503030403030204" pitchFamily="34" charset="-78"/>
              </a:rPr>
              <a:t>satisfaction and loyalty (</a:t>
            </a:r>
            <a:r>
              <a:rPr lang="en-US" sz="1400" b="1" dirty="0" err="1">
                <a:solidFill>
                  <a:schemeClr val="accent1"/>
                </a:solidFill>
                <a:latin typeface="Dubai" panose="020B0503030403030204" pitchFamily="34" charset="-78"/>
                <a:cs typeface="Dubai" panose="020B0503030403030204" pitchFamily="34" charset="-78"/>
              </a:rPr>
              <a:t>Koerniawan</a:t>
            </a:r>
            <a:r>
              <a:rPr lang="en-US" sz="1400" b="1" dirty="0">
                <a:solidFill>
                  <a:schemeClr val="accent1"/>
                </a:solidFill>
                <a:latin typeface="Dubai" panose="020B0503030403030204" pitchFamily="34" charset="-78"/>
                <a:cs typeface="Dubai" panose="020B0503030403030204" pitchFamily="34" charset="-78"/>
              </a:rPr>
              <a:t>, 2022).</a:t>
            </a:r>
            <a:endParaRPr lang="ko-KR" altLang="en-US" sz="1400" b="1" dirty="0">
              <a:solidFill>
                <a:schemeClr val="accent1"/>
              </a:solidFill>
              <a:latin typeface="Dubai" panose="020B0503030403030204" pitchFamily="34" charset="-78"/>
              <a:cs typeface="Dubai" panose="020B0503030403030204" pitchFamily="34" charset="-78"/>
            </a:endParaRPr>
          </a:p>
        </p:txBody>
      </p:sp>
      <p:sp>
        <p:nvSpPr>
          <p:cNvPr id="15" name="TextBox 14"/>
          <p:cNvSpPr txBox="1"/>
          <p:nvPr/>
        </p:nvSpPr>
        <p:spPr>
          <a:xfrm>
            <a:off x="5796136" y="1275606"/>
            <a:ext cx="3240360" cy="1454244"/>
          </a:xfrm>
          <a:prstGeom prst="rect">
            <a:avLst/>
          </a:prstGeom>
          <a:noFill/>
        </p:spPr>
        <p:txBody>
          <a:bodyPr wrap="square" rtlCol="0">
            <a:spAutoFit/>
          </a:bodyPr>
          <a:lstStyle/>
          <a:p>
            <a:pPr algn="just">
              <a:lnSpc>
                <a:spcPct val="150000"/>
              </a:lnSpc>
            </a:pPr>
            <a:r>
              <a:rPr lang="en-US" altLang="ko-KR" sz="1200" b="1" dirty="0">
                <a:latin typeface="Dubai" panose="020B0503030403030204" pitchFamily="34" charset="-78"/>
                <a:cs typeface="Dubai" panose="020B0503030403030204" pitchFamily="34" charset="-78"/>
              </a:rPr>
              <a:t>Core CRM Tool: </a:t>
            </a:r>
            <a:r>
              <a:rPr lang="en-US" altLang="ko-KR" sz="1200" dirty="0">
                <a:solidFill>
                  <a:schemeClr val="bg1"/>
                </a:solidFill>
                <a:latin typeface="Dubai" panose="020B0503030403030204" pitchFamily="34" charset="-78"/>
                <a:cs typeface="Dubai" panose="020B0503030403030204" pitchFamily="34" charset="-78"/>
              </a:rPr>
              <a:t>The Tesco Clubcard is central to Tesco's CRM efforts, collecting data on customer purchases to drive loyalty and create a more personalized shopping experience (</a:t>
            </a:r>
            <a:r>
              <a:rPr lang="en-US" sz="1200" dirty="0" err="1">
                <a:solidFill>
                  <a:schemeClr val="bg1"/>
                </a:solidFill>
                <a:latin typeface="Dubai" panose="020B0503030403030204" pitchFamily="34" charset="-78"/>
                <a:cs typeface="Dubai" panose="020B0503030403030204" pitchFamily="34" charset="-78"/>
              </a:rPr>
              <a:t>Yawson</a:t>
            </a:r>
            <a:r>
              <a:rPr lang="en-US" sz="1200" dirty="0">
                <a:solidFill>
                  <a:schemeClr val="bg1"/>
                </a:solidFill>
                <a:latin typeface="Dubai" panose="020B0503030403030204" pitchFamily="34" charset="-78"/>
                <a:cs typeface="Dubai" panose="020B0503030403030204" pitchFamily="34" charset="-78"/>
              </a:rPr>
              <a:t> </a:t>
            </a:r>
          </a:p>
          <a:p>
            <a:pPr algn="just">
              <a:lnSpc>
                <a:spcPct val="150000"/>
              </a:lnSpc>
            </a:pPr>
            <a:r>
              <a:rPr lang="en-US" sz="1200" dirty="0">
                <a:solidFill>
                  <a:schemeClr val="bg1"/>
                </a:solidFill>
                <a:latin typeface="Dubai" panose="020B0503030403030204" pitchFamily="34" charset="-78"/>
                <a:cs typeface="Dubai" panose="020B0503030403030204" pitchFamily="34" charset="-78"/>
              </a:rPr>
              <a:t>and </a:t>
            </a:r>
            <a:r>
              <a:rPr lang="en-US" sz="1200" dirty="0" err="1">
                <a:solidFill>
                  <a:schemeClr val="bg1"/>
                </a:solidFill>
                <a:latin typeface="Dubai" panose="020B0503030403030204" pitchFamily="34" charset="-78"/>
                <a:cs typeface="Dubai" panose="020B0503030403030204" pitchFamily="34" charset="-78"/>
              </a:rPr>
              <a:t>Yamoah</a:t>
            </a:r>
            <a:r>
              <a:rPr lang="en-US" sz="1200" dirty="0">
                <a:solidFill>
                  <a:schemeClr val="bg1"/>
                </a:solidFill>
                <a:latin typeface="Dubai" panose="020B0503030403030204" pitchFamily="34" charset="-78"/>
                <a:cs typeface="Dubai" panose="020B0503030403030204" pitchFamily="34" charset="-78"/>
              </a:rPr>
              <a:t>, 2022).</a:t>
            </a:r>
            <a:endParaRPr lang="ko-KR" altLang="en-US" sz="1200" dirty="0">
              <a:solidFill>
                <a:schemeClr val="bg1"/>
              </a:solidFill>
              <a:latin typeface="Dubai" panose="020B0503030403030204" pitchFamily="34" charset="-78"/>
              <a:cs typeface="Dubai" panose="020B0503030403030204" pitchFamily="34" charset="-78"/>
            </a:endParaRPr>
          </a:p>
        </p:txBody>
      </p:sp>
      <p:sp>
        <p:nvSpPr>
          <p:cNvPr id="18" name="TextBox 17"/>
          <p:cNvSpPr txBox="1"/>
          <p:nvPr/>
        </p:nvSpPr>
        <p:spPr>
          <a:xfrm>
            <a:off x="5796136" y="2729850"/>
            <a:ext cx="3171033" cy="1731243"/>
          </a:xfrm>
          <a:prstGeom prst="rect">
            <a:avLst/>
          </a:prstGeom>
          <a:noFill/>
        </p:spPr>
        <p:txBody>
          <a:bodyPr wrap="square" rtlCol="0">
            <a:spAutoFit/>
          </a:bodyPr>
          <a:lstStyle/>
          <a:p>
            <a:pPr algn="just">
              <a:lnSpc>
                <a:spcPct val="150000"/>
              </a:lnSpc>
            </a:pPr>
            <a:r>
              <a:rPr lang="en-US" altLang="ko-KR" sz="1200" b="1" dirty="0">
                <a:latin typeface="Dubai" panose="020B0503030403030204" pitchFamily="34" charset="-78"/>
                <a:cs typeface="Dubai" panose="020B0503030403030204" pitchFamily="34" charset="-78"/>
              </a:rPr>
              <a:t>Proven Success: </a:t>
            </a:r>
            <a:r>
              <a:rPr lang="en-US" altLang="ko-KR" sz="1200" dirty="0">
                <a:solidFill>
                  <a:schemeClr val="bg1"/>
                </a:solidFill>
                <a:latin typeface="Dubai" panose="020B0503030403030204" pitchFamily="34" charset="-78"/>
                <a:cs typeface="Dubai" panose="020B0503030403030204" pitchFamily="34" charset="-78"/>
              </a:rPr>
              <a:t>The Clubcard program has significantly boosted Tesco’s ability to </a:t>
            </a:r>
            <a:r>
              <a:rPr lang="en-US" altLang="ko-KR" sz="1200" dirty="0" err="1">
                <a:solidFill>
                  <a:schemeClr val="bg1"/>
                </a:solidFill>
                <a:latin typeface="Dubai" panose="020B0503030403030204" pitchFamily="34" charset="-78"/>
                <a:cs typeface="Dubai" panose="020B0503030403030204" pitchFamily="34" charset="-78"/>
              </a:rPr>
              <a:t>analyse</a:t>
            </a:r>
            <a:r>
              <a:rPr lang="en-US" altLang="ko-KR" sz="1200" dirty="0">
                <a:solidFill>
                  <a:schemeClr val="bg1"/>
                </a:solidFill>
                <a:latin typeface="Dubai" panose="020B0503030403030204" pitchFamily="34" charset="-78"/>
                <a:cs typeface="Dubai" panose="020B0503030403030204" pitchFamily="34" charset="-78"/>
              </a:rPr>
              <a:t> buying </a:t>
            </a:r>
            <a:r>
              <a:rPr lang="en-US" altLang="ko-KR" sz="1200" dirty="0" err="1">
                <a:solidFill>
                  <a:schemeClr val="bg1"/>
                </a:solidFill>
                <a:latin typeface="Dubai" panose="020B0503030403030204" pitchFamily="34" charset="-78"/>
                <a:cs typeface="Dubai" panose="020B0503030403030204" pitchFamily="34" charset="-78"/>
              </a:rPr>
              <a:t>behaviours</a:t>
            </a:r>
            <a:r>
              <a:rPr lang="en-US" altLang="ko-KR" sz="1200" dirty="0">
                <a:solidFill>
                  <a:schemeClr val="bg1"/>
                </a:solidFill>
                <a:latin typeface="Dubai" panose="020B0503030403030204" pitchFamily="34" charset="-78"/>
                <a:cs typeface="Dubai" panose="020B0503030403030204" pitchFamily="34" charset="-78"/>
              </a:rPr>
              <a:t>, helping the company refine marketing strategies and increase customer retention through valuable, data-informed insights.</a:t>
            </a:r>
            <a:endParaRPr lang="ko-KR" altLang="en-US" sz="1200" dirty="0">
              <a:solidFill>
                <a:schemeClr val="bg1"/>
              </a:solidFill>
              <a:latin typeface="Dubai" panose="020B0503030403030204" pitchFamily="34" charset="-78"/>
              <a:cs typeface="Dubai" panose="020B0503030403030204" pitchFamily="34" charset="-78"/>
            </a:endParaRPr>
          </a:p>
        </p:txBody>
      </p:sp>
      <p:pic>
        <p:nvPicPr>
          <p:cNvPr id="10" name="Picture Placeholder 9">
            <a:extLst>
              <a:ext uri="{FF2B5EF4-FFF2-40B4-BE49-F238E27FC236}">
                <a16:creationId xmlns:a16="http://schemas.microsoft.com/office/drawing/2014/main" id="{71EBBC08-D6C0-4A63-B559-81A228636C9B}"/>
              </a:ext>
            </a:extLst>
          </p:cNvPr>
          <p:cNvPicPr>
            <a:picLocks noGrp="1" noChangeAspect="1"/>
          </p:cNvPicPr>
          <p:nvPr>
            <p:ph type="pic" idx="12"/>
          </p:nvPr>
        </p:nvPicPr>
        <p:blipFill>
          <a:blip r:embed="rId2"/>
          <a:srcRect l="32159" r="32159"/>
          <a:stretch>
            <a:fillRect/>
          </a:stretch>
        </p:blipFill>
        <p:spPr>
          <a:prstGeom prst="rect">
            <a:avLst/>
          </a:prstGeom>
        </p:spPr>
      </p:pic>
    </p:spTree>
    <p:extLst>
      <p:ext uri="{BB962C8B-B14F-4D97-AF65-F5344CB8AC3E}">
        <p14:creationId xmlns:p14="http://schemas.microsoft.com/office/powerpoint/2010/main" val="120746357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sz="2800" b="1" dirty="0">
                <a:latin typeface="Dubai" panose="020B0503030403030204" pitchFamily="34" charset="-78"/>
                <a:cs typeface="Dubai" panose="020B0503030403030204" pitchFamily="34" charset="-78"/>
              </a:rPr>
              <a:t>Measuring Success in Digital and Social Media Efforts </a:t>
            </a:r>
            <a:endParaRPr lang="ko-KR" altLang="en-US" sz="2800" b="1" dirty="0">
              <a:latin typeface="Dubai" panose="020B0503030403030204" pitchFamily="34" charset="-78"/>
              <a:cs typeface="Dubai" panose="020B0503030403030204" pitchFamily="34" charset="-78"/>
            </a:endParaRPr>
          </a:p>
        </p:txBody>
      </p:sp>
      <p:sp>
        <p:nvSpPr>
          <p:cNvPr id="4" name="Down Arrow 3"/>
          <p:cNvSpPr/>
          <p:nvPr/>
        </p:nvSpPr>
        <p:spPr>
          <a:xfrm>
            <a:off x="3368294" y="1300874"/>
            <a:ext cx="2407412" cy="2927060"/>
          </a:xfrm>
          <a:prstGeom prst="downArrow">
            <a:avLst>
              <a:gd name="adj1" fmla="val 61467"/>
              <a:gd name="adj2" fmla="val 50000"/>
            </a:avLst>
          </a:prstGeom>
          <a:solidFill>
            <a:schemeClr val="bg1">
              <a:alpha val="7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dirty="0"/>
          </a:p>
        </p:txBody>
      </p:sp>
      <p:grpSp>
        <p:nvGrpSpPr>
          <p:cNvPr id="7" name="Group 6"/>
          <p:cNvGrpSpPr/>
          <p:nvPr/>
        </p:nvGrpSpPr>
        <p:grpSpPr>
          <a:xfrm>
            <a:off x="3851920" y="1491630"/>
            <a:ext cx="1440160" cy="2279959"/>
            <a:chOff x="3017860" y="4363106"/>
            <a:chExt cx="1654565" cy="2279959"/>
          </a:xfrm>
        </p:grpSpPr>
        <p:sp>
          <p:nvSpPr>
            <p:cNvPr id="8" name="TextBox 7"/>
            <p:cNvSpPr txBox="1"/>
            <p:nvPr/>
          </p:nvSpPr>
          <p:spPr>
            <a:xfrm>
              <a:off x="3017860" y="4888739"/>
              <a:ext cx="1654565" cy="1754326"/>
            </a:xfrm>
            <a:prstGeom prst="rect">
              <a:avLst/>
            </a:prstGeom>
            <a:noFill/>
            <a:ln>
              <a:noFill/>
            </a:ln>
          </p:spPr>
          <p:txBody>
            <a:bodyPr wrap="square" rtlCol="0">
              <a:spAutoFit/>
            </a:bodyPr>
            <a:lstStyle/>
            <a:p>
              <a:pPr algn="ctr"/>
              <a:r>
                <a:rPr lang="en-US" altLang="ko-KR" sz="1200" dirty="0">
                  <a:solidFill>
                    <a:schemeClr val="accent3"/>
                  </a:solidFill>
                  <a:cs typeface="Arial" pitchFamily="34" charset="0"/>
                </a:rPr>
                <a:t>You can simply impress your audience and add a unique zing and appeal to your Presentations.</a:t>
              </a:r>
            </a:p>
            <a:p>
              <a:pPr algn="ctr"/>
              <a:r>
                <a:rPr lang="en-US" altLang="ko-KR" sz="1200" dirty="0">
                  <a:solidFill>
                    <a:schemeClr val="accent3"/>
                  </a:solidFill>
                  <a:cs typeface="Arial" pitchFamily="34" charset="0"/>
                </a:rPr>
                <a:t>Easy to change colors, photos and Text. </a:t>
              </a:r>
            </a:p>
          </p:txBody>
        </p:sp>
        <p:sp>
          <p:nvSpPr>
            <p:cNvPr id="9" name="TextBox 8"/>
            <p:cNvSpPr txBox="1"/>
            <p:nvPr/>
          </p:nvSpPr>
          <p:spPr>
            <a:xfrm>
              <a:off x="3017860" y="4363106"/>
              <a:ext cx="1654565" cy="523220"/>
            </a:xfrm>
            <a:prstGeom prst="rect">
              <a:avLst/>
            </a:prstGeom>
            <a:noFill/>
          </p:spPr>
          <p:txBody>
            <a:bodyPr wrap="square" rtlCol="0">
              <a:spAutoFit/>
            </a:bodyPr>
            <a:lstStyle/>
            <a:p>
              <a:pPr algn="ctr"/>
              <a:r>
                <a:rPr lang="en-US" altLang="ko-KR" sz="1400" b="1" dirty="0">
                  <a:solidFill>
                    <a:schemeClr val="accent3"/>
                  </a:solidFill>
                  <a:cs typeface="Arial" pitchFamily="34" charset="0"/>
                </a:rPr>
                <a:t>Your Content Here</a:t>
              </a:r>
              <a:endParaRPr lang="ko-KR" altLang="en-US" sz="1400" b="1" dirty="0">
                <a:solidFill>
                  <a:schemeClr val="accent3"/>
                </a:solidFill>
                <a:cs typeface="Arial" pitchFamily="34" charset="0"/>
              </a:endParaRPr>
            </a:p>
          </p:txBody>
        </p:sp>
      </p:grpSp>
      <p:sp>
        <p:nvSpPr>
          <p:cNvPr id="11" name="TextBox 10"/>
          <p:cNvSpPr txBox="1"/>
          <p:nvPr/>
        </p:nvSpPr>
        <p:spPr>
          <a:xfrm>
            <a:off x="251517" y="1300874"/>
            <a:ext cx="3312371" cy="1731243"/>
          </a:xfrm>
          <a:prstGeom prst="rect">
            <a:avLst/>
          </a:prstGeom>
          <a:noFill/>
          <a:ln>
            <a:noFill/>
          </a:ln>
        </p:spPr>
        <p:txBody>
          <a:bodyPr wrap="square" rtlCol="0">
            <a:spAutoFit/>
          </a:bodyPr>
          <a:lstStyle/>
          <a:p>
            <a:pPr algn="just">
              <a:lnSpc>
                <a:spcPct val="150000"/>
              </a:lnSpc>
            </a:pPr>
            <a:r>
              <a:rPr lang="en-US" altLang="ko-KR" sz="1200" b="1" dirty="0">
                <a:latin typeface="Dubai" panose="020B0503030403030204" pitchFamily="34" charset="-78"/>
                <a:cs typeface="Dubai" panose="020B0503030403030204" pitchFamily="34" charset="-78"/>
              </a:rPr>
              <a:t>Engagement Rate:</a:t>
            </a:r>
          </a:p>
          <a:p>
            <a:pPr algn="just">
              <a:lnSpc>
                <a:spcPct val="150000"/>
              </a:lnSpc>
            </a:pPr>
            <a:r>
              <a:rPr lang="en-US" altLang="ko-KR" sz="1200" dirty="0">
                <a:solidFill>
                  <a:schemeClr val="bg1"/>
                </a:solidFill>
                <a:latin typeface="Dubai" panose="020B0503030403030204" pitchFamily="34" charset="-78"/>
                <a:cs typeface="Dubai" panose="020B0503030403030204" pitchFamily="34" charset="-78"/>
              </a:rPr>
              <a:t>Tesco measures the effectiveness of its social media interactions through engagement rates, tracking likes, comments, and shares to gauge customer interest and response to content</a:t>
            </a:r>
          </a:p>
          <a:p>
            <a:pPr algn="just">
              <a:lnSpc>
                <a:spcPct val="150000"/>
              </a:lnSpc>
            </a:pPr>
            <a:r>
              <a:rPr lang="en-US" altLang="ko-KR" sz="1200" dirty="0">
                <a:solidFill>
                  <a:schemeClr val="bg1"/>
                </a:solidFill>
                <a:latin typeface="Dubai" panose="020B0503030403030204" pitchFamily="34" charset="-78"/>
                <a:cs typeface="Dubai" panose="020B0503030403030204" pitchFamily="34" charset="-78"/>
              </a:rPr>
              <a:t> (</a:t>
            </a:r>
            <a:r>
              <a:rPr lang="en-US" sz="1200" dirty="0">
                <a:solidFill>
                  <a:schemeClr val="bg1"/>
                </a:solidFill>
                <a:latin typeface="Dubai" panose="020B0503030403030204" pitchFamily="34" charset="-78"/>
                <a:cs typeface="Dubai" panose="020B0503030403030204" pitchFamily="34" charset="-78"/>
              </a:rPr>
              <a:t>Li et al., 2023).</a:t>
            </a:r>
            <a:endParaRPr lang="en-US" altLang="ko-KR" sz="1200" dirty="0">
              <a:solidFill>
                <a:schemeClr val="bg1"/>
              </a:solidFill>
              <a:latin typeface="Dubai" panose="020B0503030403030204" pitchFamily="34" charset="-78"/>
              <a:cs typeface="Dubai" panose="020B0503030403030204" pitchFamily="34" charset="-78"/>
            </a:endParaRPr>
          </a:p>
        </p:txBody>
      </p:sp>
      <p:sp>
        <p:nvSpPr>
          <p:cNvPr id="14" name="TextBox 13"/>
          <p:cNvSpPr txBox="1"/>
          <p:nvPr/>
        </p:nvSpPr>
        <p:spPr>
          <a:xfrm>
            <a:off x="260670" y="3173363"/>
            <a:ext cx="3312368" cy="1846659"/>
          </a:xfrm>
          <a:prstGeom prst="rect">
            <a:avLst/>
          </a:prstGeom>
          <a:noFill/>
          <a:ln>
            <a:noFill/>
          </a:ln>
        </p:spPr>
        <p:txBody>
          <a:bodyPr wrap="square" rtlCol="0">
            <a:spAutoFit/>
          </a:bodyPr>
          <a:lstStyle/>
          <a:p>
            <a:pPr algn="just">
              <a:lnSpc>
                <a:spcPct val="150000"/>
              </a:lnSpc>
            </a:pPr>
            <a:r>
              <a:rPr lang="en-US" altLang="ko-KR" sz="1200" b="1" dirty="0">
                <a:latin typeface="Dubai" panose="020B0503030403030204" pitchFamily="34" charset="-78"/>
                <a:cs typeface="Dubai" panose="020B0503030403030204" pitchFamily="34" charset="-78"/>
              </a:rPr>
              <a:t>Customer Retention: </a:t>
            </a:r>
          </a:p>
          <a:p>
            <a:pPr algn="just">
              <a:lnSpc>
                <a:spcPct val="150000"/>
              </a:lnSpc>
            </a:pPr>
            <a:r>
              <a:rPr lang="en-US" altLang="ko-KR" sz="1200" dirty="0">
                <a:solidFill>
                  <a:schemeClr val="bg1"/>
                </a:solidFill>
                <a:latin typeface="Dubai" panose="020B0503030403030204" pitchFamily="34" charset="-78"/>
                <a:cs typeface="Dubai" panose="020B0503030403030204" pitchFamily="34" charset="-78"/>
              </a:rPr>
              <a:t>Retention rates are closely monitored to assess the impact of personalized offers and loyalty initiatives, with Clubcard data helping to identify long-term engagement trends.</a:t>
            </a:r>
          </a:p>
          <a:p>
            <a:endParaRPr lang="en-US" altLang="ko-KR" sz="1200" dirty="0">
              <a:solidFill>
                <a:schemeClr val="bg1"/>
              </a:solidFill>
              <a:cs typeface="Arial" pitchFamily="34" charset="0"/>
            </a:endParaRPr>
          </a:p>
          <a:p>
            <a:endParaRPr lang="en-US" altLang="ko-KR" sz="1200" dirty="0">
              <a:solidFill>
                <a:schemeClr val="bg1"/>
              </a:solidFill>
              <a:cs typeface="Arial" pitchFamily="34" charset="0"/>
            </a:endParaRPr>
          </a:p>
        </p:txBody>
      </p:sp>
      <p:sp>
        <p:nvSpPr>
          <p:cNvPr id="17" name="TextBox 16"/>
          <p:cNvSpPr txBox="1"/>
          <p:nvPr/>
        </p:nvSpPr>
        <p:spPr>
          <a:xfrm>
            <a:off x="5580112" y="1085431"/>
            <a:ext cx="3231308" cy="1731243"/>
          </a:xfrm>
          <a:prstGeom prst="rect">
            <a:avLst/>
          </a:prstGeom>
          <a:noFill/>
          <a:ln>
            <a:noFill/>
          </a:ln>
        </p:spPr>
        <p:txBody>
          <a:bodyPr wrap="square" rtlCol="0">
            <a:spAutoFit/>
          </a:bodyPr>
          <a:lstStyle/>
          <a:p>
            <a:pPr algn="just">
              <a:lnSpc>
                <a:spcPct val="150000"/>
              </a:lnSpc>
            </a:pPr>
            <a:r>
              <a:rPr lang="en-US" altLang="ko-KR" sz="1200" b="1" dirty="0">
                <a:latin typeface="Dubai" panose="020B0503030403030204" pitchFamily="34" charset="-78"/>
                <a:cs typeface="Dubai" panose="020B0503030403030204" pitchFamily="34" charset="-78"/>
              </a:rPr>
              <a:t>Revenue Growth: </a:t>
            </a:r>
          </a:p>
          <a:p>
            <a:pPr algn="just">
              <a:lnSpc>
                <a:spcPct val="150000"/>
              </a:lnSpc>
            </a:pPr>
            <a:r>
              <a:rPr lang="en-US" altLang="ko-KR" sz="1200" dirty="0">
                <a:solidFill>
                  <a:schemeClr val="bg1"/>
                </a:solidFill>
                <a:latin typeface="Dubai" panose="020B0503030403030204" pitchFamily="34" charset="-78"/>
                <a:cs typeface="Dubai" panose="020B0503030403030204" pitchFamily="34" charset="-78"/>
              </a:rPr>
              <a:t>By evaluating sales data linked to digital campaigns, Tesco tracks revenue generated from online and targeted promotions, quantifying the financial success of its digital strategy (</a:t>
            </a:r>
            <a:r>
              <a:rPr lang="en-US" sz="1200" dirty="0" err="1">
                <a:solidFill>
                  <a:schemeClr val="bg1"/>
                </a:solidFill>
                <a:latin typeface="Dubai" panose="020B0503030403030204" pitchFamily="34" charset="-78"/>
                <a:cs typeface="Dubai" panose="020B0503030403030204" pitchFamily="34" charset="-78"/>
              </a:rPr>
              <a:t>Erdmannand</a:t>
            </a:r>
            <a:r>
              <a:rPr lang="en-US" sz="1200" dirty="0">
                <a:solidFill>
                  <a:schemeClr val="bg1"/>
                </a:solidFill>
                <a:latin typeface="Dubai" panose="020B0503030403030204" pitchFamily="34" charset="-78"/>
                <a:cs typeface="Dubai" panose="020B0503030403030204" pitchFamily="34" charset="-78"/>
              </a:rPr>
              <a:t> </a:t>
            </a:r>
            <a:r>
              <a:rPr lang="en-US" sz="1200" dirty="0" err="1">
                <a:solidFill>
                  <a:schemeClr val="bg1"/>
                </a:solidFill>
                <a:latin typeface="Dubai" panose="020B0503030403030204" pitchFamily="34" charset="-78"/>
                <a:cs typeface="Dubai" panose="020B0503030403030204" pitchFamily="34" charset="-78"/>
              </a:rPr>
              <a:t>Ponzoa</a:t>
            </a:r>
            <a:r>
              <a:rPr lang="en-US" sz="1200" dirty="0">
                <a:solidFill>
                  <a:schemeClr val="bg1"/>
                </a:solidFill>
                <a:latin typeface="Dubai" panose="020B0503030403030204" pitchFamily="34" charset="-78"/>
                <a:cs typeface="Dubai" panose="020B0503030403030204" pitchFamily="34" charset="-78"/>
              </a:rPr>
              <a:t>, 2021).</a:t>
            </a:r>
            <a:endParaRPr lang="en-US" altLang="ko-KR" sz="1200" dirty="0">
              <a:solidFill>
                <a:schemeClr val="bg1"/>
              </a:solidFill>
              <a:latin typeface="Dubai" panose="020B0503030403030204" pitchFamily="34" charset="-78"/>
              <a:cs typeface="Dubai" panose="020B0503030403030204" pitchFamily="34" charset="-78"/>
            </a:endParaRPr>
          </a:p>
        </p:txBody>
      </p:sp>
      <p:sp>
        <p:nvSpPr>
          <p:cNvPr id="20" name="TextBox 19"/>
          <p:cNvSpPr txBox="1"/>
          <p:nvPr/>
        </p:nvSpPr>
        <p:spPr>
          <a:xfrm>
            <a:off x="5598368" y="2905967"/>
            <a:ext cx="3419872" cy="1731243"/>
          </a:xfrm>
          <a:prstGeom prst="rect">
            <a:avLst/>
          </a:prstGeom>
          <a:noFill/>
          <a:ln>
            <a:noFill/>
          </a:ln>
        </p:spPr>
        <p:txBody>
          <a:bodyPr wrap="square" rtlCol="0">
            <a:spAutoFit/>
          </a:bodyPr>
          <a:lstStyle/>
          <a:p>
            <a:pPr algn="just">
              <a:lnSpc>
                <a:spcPct val="150000"/>
              </a:lnSpc>
            </a:pPr>
            <a:r>
              <a:rPr lang="en-US" altLang="ko-KR" sz="1200" b="1" dirty="0">
                <a:latin typeface="Dubai" panose="020B0503030403030204" pitchFamily="34" charset="-78"/>
                <a:cs typeface="Dubai" panose="020B0503030403030204" pitchFamily="34" charset="-78"/>
              </a:rPr>
              <a:t> Successful Campaigns: </a:t>
            </a:r>
          </a:p>
          <a:p>
            <a:pPr algn="just">
              <a:lnSpc>
                <a:spcPct val="150000"/>
              </a:lnSpc>
            </a:pPr>
            <a:r>
              <a:rPr lang="en-US" altLang="ko-KR" sz="1200" dirty="0">
                <a:solidFill>
                  <a:schemeClr val="bg1"/>
                </a:solidFill>
                <a:latin typeface="Dubai" panose="020B0503030403030204" pitchFamily="34" charset="-78"/>
                <a:cs typeface="Dubai" panose="020B0503030403030204" pitchFamily="34" charset="-78"/>
              </a:rPr>
              <a:t>Notable campaigns, like seasonal promotions and sustainability initiatives, have seen high engagement and positive customer feedback, demonstrating Tesco’s effective use of digital channels to reinforce brand loyalty and drive sales.</a:t>
            </a:r>
          </a:p>
        </p:txBody>
      </p:sp>
    </p:spTree>
    <p:extLst>
      <p:ext uri="{BB962C8B-B14F-4D97-AF65-F5344CB8AC3E}">
        <p14:creationId xmlns:p14="http://schemas.microsoft.com/office/powerpoint/2010/main" val="305420903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altLang="ko-KR" sz="3200" b="1" dirty="0">
                <a:latin typeface="Dubai" panose="020B0503030403030204" pitchFamily="34" charset="-78"/>
                <a:cs typeface="Dubai" panose="020B0503030403030204" pitchFamily="34" charset="-78"/>
              </a:rPr>
              <a:t>Challenges and Ethical Considerations</a:t>
            </a:r>
            <a:endParaRPr lang="ko-KR" altLang="en-US" sz="3200" b="1" dirty="0">
              <a:latin typeface="Dubai" panose="020B0503030403030204" pitchFamily="34" charset="-78"/>
              <a:cs typeface="Dubai" panose="020B0503030403030204" pitchFamily="34" charset="-78"/>
            </a:endParaRPr>
          </a:p>
        </p:txBody>
      </p:sp>
      <p:sp>
        <p:nvSpPr>
          <p:cNvPr id="27" name="Text Placeholder 1"/>
          <p:cNvSpPr txBox="1">
            <a:spLocks/>
          </p:cNvSpPr>
          <p:nvPr/>
        </p:nvSpPr>
        <p:spPr>
          <a:xfrm>
            <a:off x="4283968" y="2715766"/>
            <a:ext cx="4752528" cy="1800200"/>
          </a:xfrm>
          <a:prstGeom prst="rect">
            <a:avLst/>
          </a:prstGeom>
        </p:spPr>
        <p:txBody>
          <a:bodyPr/>
          <a:lstStyle>
            <a:lvl1pPr marL="342900" indent="-342900" algn="l" defTabSz="914400" rtl="0" eaLnBrk="1" latinLnBrk="1"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1"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1"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9pPr>
          </a:lstStyle>
          <a:p>
            <a:pPr algn="just">
              <a:lnSpc>
                <a:spcPct val="150000"/>
              </a:lnSpc>
            </a:pPr>
            <a:r>
              <a:rPr lang="en-US" altLang="ko-KR" sz="1200" b="1" dirty="0">
                <a:latin typeface="Dubai" panose="020B0503030403030204" pitchFamily="34" charset="-78"/>
                <a:cs typeface="Dubai" panose="020B0503030403030204" pitchFamily="34" charset="-78"/>
              </a:rPr>
              <a:t>Data Privacy and Security: </a:t>
            </a:r>
          </a:p>
          <a:p>
            <a:pPr marL="0" indent="0" algn="just">
              <a:lnSpc>
                <a:spcPct val="150000"/>
              </a:lnSpc>
              <a:buNone/>
            </a:pPr>
            <a:r>
              <a:rPr lang="en-US" altLang="ko-KR" sz="1200" b="1" dirty="0">
                <a:solidFill>
                  <a:schemeClr val="bg1"/>
                </a:solidFill>
                <a:latin typeface="Dubai" panose="020B0503030403030204" pitchFamily="34" charset="-78"/>
                <a:cs typeface="Dubai" panose="020B0503030403030204" pitchFamily="34" charset="-78"/>
              </a:rPr>
              <a:t>Tesco faces stringent requirements under GDPR to protect customer data, implementing strong security measures to ensure data privacy and maintain customer trust while managing vast amounts of personal information.</a:t>
            </a:r>
            <a:endParaRPr lang="ko-KR" altLang="en-US" sz="1200" b="1" dirty="0">
              <a:solidFill>
                <a:schemeClr val="bg1"/>
              </a:solidFill>
              <a:latin typeface="Dubai" panose="020B0503030403030204" pitchFamily="34" charset="-78"/>
              <a:cs typeface="Dubai" panose="020B0503030403030204" pitchFamily="34" charset="-78"/>
            </a:endParaRPr>
          </a:p>
        </p:txBody>
      </p:sp>
      <p:sp>
        <p:nvSpPr>
          <p:cNvPr id="29" name="Rectangle 28"/>
          <p:cNvSpPr/>
          <p:nvPr/>
        </p:nvSpPr>
        <p:spPr>
          <a:xfrm>
            <a:off x="4499992" y="987575"/>
            <a:ext cx="4328301" cy="2839239"/>
          </a:xfrm>
          <a:prstGeom prst="rect">
            <a:avLst/>
          </a:prstGeom>
        </p:spPr>
        <p:txBody>
          <a:bodyPr wrap="square">
            <a:spAutoFit/>
          </a:bodyPr>
          <a:lstStyle/>
          <a:p>
            <a:pPr algn="just">
              <a:lnSpc>
                <a:spcPct val="150000"/>
              </a:lnSpc>
            </a:pPr>
            <a:endParaRPr lang="en-US" altLang="ko-KR" sz="1200" b="1" dirty="0">
              <a:solidFill>
                <a:schemeClr val="bg1"/>
              </a:solidFill>
              <a:latin typeface="Dubai" panose="020B0503030403030204" pitchFamily="34" charset="-78"/>
              <a:cs typeface="Dubai" panose="020B0503030403030204" pitchFamily="34" charset="-78"/>
            </a:endParaRPr>
          </a:p>
          <a:p>
            <a:pPr algn="just">
              <a:lnSpc>
                <a:spcPct val="150000"/>
              </a:lnSpc>
            </a:pPr>
            <a:endParaRPr lang="en-US" altLang="ko-KR" sz="1200" b="1" dirty="0">
              <a:solidFill>
                <a:schemeClr val="bg1"/>
              </a:solidFill>
              <a:latin typeface="Dubai" panose="020B0503030403030204" pitchFamily="34" charset="-78"/>
              <a:cs typeface="Dubai" panose="020B0503030403030204" pitchFamily="34" charset="-78"/>
            </a:endParaRPr>
          </a:p>
          <a:p>
            <a:pPr algn="just">
              <a:lnSpc>
                <a:spcPct val="150000"/>
              </a:lnSpc>
            </a:pPr>
            <a:endParaRPr lang="en-US" altLang="ko-KR" sz="1200" b="1" dirty="0">
              <a:solidFill>
                <a:schemeClr val="bg1"/>
              </a:solidFill>
              <a:latin typeface="Dubai" panose="020B0503030403030204" pitchFamily="34" charset="-78"/>
              <a:cs typeface="Dubai" panose="020B0503030403030204" pitchFamily="34" charset="-78"/>
            </a:endParaRPr>
          </a:p>
          <a:p>
            <a:pPr algn="just">
              <a:lnSpc>
                <a:spcPct val="150000"/>
              </a:lnSpc>
            </a:pPr>
            <a:endParaRPr lang="en-US" altLang="ko-KR" sz="1200" b="1" dirty="0">
              <a:solidFill>
                <a:schemeClr val="bg1"/>
              </a:solidFill>
              <a:latin typeface="Dubai" panose="020B0503030403030204" pitchFamily="34" charset="-78"/>
              <a:cs typeface="Dubai" panose="020B0503030403030204" pitchFamily="34" charset="-78"/>
            </a:endParaRPr>
          </a:p>
          <a:p>
            <a:pPr algn="just">
              <a:lnSpc>
                <a:spcPct val="150000"/>
              </a:lnSpc>
            </a:pPr>
            <a:endParaRPr lang="en-US" altLang="ko-KR" sz="1200" b="1" dirty="0">
              <a:solidFill>
                <a:schemeClr val="bg1"/>
              </a:solidFill>
              <a:latin typeface="Dubai" panose="020B0503030403030204" pitchFamily="34" charset="-78"/>
              <a:cs typeface="Dubai" panose="020B0503030403030204" pitchFamily="34" charset="-78"/>
            </a:endParaRPr>
          </a:p>
          <a:p>
            <a:pPr algn="just">
              <a:lnSpc>
                <a:spcPct val="150000"/>
              </a:lnSpc>
            </a:pPr>
            <a:endParaRPr lang="en-US" altLang="ko-KR" sz="1200" b="1" dirty="0">
              <a:solidFill>
                <a:schemeClr val="bg1"/>
              </a:solidFill>
              <a:latin typeface="Dubai" panose="020B0503030403030204" pitchFamily="34" charset="-78"/>
              <a:cs typeface="Dubai" panose="020B0503030403030204" pitchFamily="34" charset="-78"/>
            </a:endParaRPr>
          </a:p>
          <a:p>
            <a:pPr algn="just">
              <a:lnSpc>
                <a:spcPct val="150000"/>
              </a:lnSpc>
            </a:pPr>
            <a:endParaRPr lang="en-US" altLang="ko-KR" sz="1200" b="1" dirty="0">
              <a:solidFill>
                <a:schemeClr val="bg1"/>
              </a:solidFill>
              <a:latin typeface="Dubai" panose="020B0503030403030204" pitchFamily="34" charset="-78"/>
              <a:cs typeface="Dubai" panose="020B0503030403030204" pitchFamily="34" charset="-78"/>
            </a:endParaRPr>
          </a:p>
          <a:p>
            <a:pPr algn="just">
              <a:lnSpc>
                <a:spcPct val="150000"/>
              </a:lnSpc>
            </a:pPr>
            <a:endParaRPr lang="en-US" altLang="ko-KR" sz="1200" b="1" dirty="0">
              <a:solidFill>
                <a:schemeClr val="bg1"/>
              </a:solidFill>
              <a:latin typeface="Dubai" panose="020B0503030403030204" pitchFamily="34" charset="-78"/>
              <a:cs typeface="Dubai" panose="020B0503030403030204" pitchFamily="34" charset="-78"/>
            </a:endParaRPr>
          </a:p>
          <a:p>
            <a:pPr algn="just">
              <a:lnSpc>
                <a:spcPct val="150000"/>
              </a:lnSpc>
            </a:pPr>
            <a:endParaRPr lang="en-US" altLang="ko-KR" sz="1200" b="1" dirty="0">
              <a:solidFill>
                <a:schemeClr val="bg1"/>
              </a:solidFill>
              <a:latin typeface="Dubai" panose="020B0503030403030204" pitchFamily="34" charset="-78"/>
              <a:cs typeface="Dubai" panose="020B0503030403030204" pitchFamily="34" charset="-78"/>
            </a:endParaRPr>
          </a:p>
          <a:p>
            <a:pPr algn="just">
              <a:lnSpc>
                <a:spcPct val="150000"/>
              </a:lnSpc>
            </a:pPr>
            <a:endParaRPr lang="ko-KR" altLang="en-US" sz="1200" b="1" dirty="0">
              <a:latin typeface="Dubai" panose="020B0503030403030204" pitchFamily="34" charset="-78"/>
              <a:cs typeface="Dubai" panose="020B0503030403030204" pitchFamily="34" charset="-78"/>
            </a:endParaRPr>
          </a:p>
        </p:txBody>
      </p:sp>
      <p:pic>
        <p:nvPicPr>
          <p:cNvPr id="4" name="Picture Placeholder 3">
            <a:extLst>
              <a:ext uri="{FF2B5EF4-FFF2-40B4-BE49-F238E27FC236}">
                <a16:creationId xmlns:a16="http://schemas.microsoft.com/office/drawing/2014/main" id="{258D4A14-364E-4469-949B-10312FC31F06}"/>
              </a:ext>
            </a:extLst>
          </p:cNvPr>
          <p:cNvPicPr>
            <a:picLocks noGrp="1" noChangeAspect="1"/>
          </p:cNvPicPr>
          <p:nvPr>
            <p:ph type="pic" idx="12"/>
          </p:nvPr>
        </p:nvPicPr>
        <p:blipFill rotWithShape="1">
          <a:blip r:embed="rId2"/>
          <a:srcRect l="6372" r="13107"/>
          <a:stretch/>
        </p:blipFill>
        <p:spPr>
          <a:xfrm>
            <a:off x="788767" y="1409853"/>
            <a:ext cx="3325137" cy="2323794"/>
          </a:xfrm>
          <a:prstGeom prst="rect">
            <a:avLst/>
          </a:prstGeom>
        </p:spPr>
      </p:pic>
      <p:sp>
        <p:nvSpPr>
          <p:cNvPr id="12" name="Text Placeholder 1">
            <a:extLst>
              <a:ext uri="{FF2B5EF4-FFF2-40B4-BE49-F238E27FC236}">
                <a16:creationId xmlns:a16="http://schemas.microsoft.com/office/drawing/2014/main" id="{EC30213A-4968-42DA-AD6E-917EAF4BAF23}"/>
              </a:ext>
            </a:extLst>
          </p:cNvPr>
          <p:cNvSpPr txBox="1">
            <a:spLocks/>
          </p:cNvSpPr>
          <p:nvPr/>
        </p:nvSpPr>
        <p:spPr>
          <a:xfrm>
            <a:off x="4283968" y="1131590"/>
            <a:ext cx="4680520" cy="3536776"/>
          </a:xfrm>
          <a:prstGeom prst="rect">
            <a:avLst/>
          </a:prstGeom>
        </p:spPr>
        <p:txBody>
          <a:bodyPr/>
          <a:lstStyle>
            <a:lvl1pPr marL="342900" indent="-342900" algn="l" defTabSz="914400" rtl="0" eaLnBrk="1" latinLnBrk="1"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1"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1"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9pPr>
          </a:lstStyle>
          <a:p>
            <a:pPr algn="just">
              <a:lnSpc>
                <a:spcPct val="150000"/>
              </a:lnSpc>
            </a:pPr>
            <a:r>
              <a:rPr lang="en-US" altLang="ko-KR" sz="1200" b="1" dirty="0">
                <a:latin typeface="Dubai" panose="020B0503030403030204" pitchFamily="34" charset="-78"/>
                <a:cs typeface="Dubai" panose="020B0503030403030204" pitchFamily="34" charset="-78"/>
              </a:rPr>
              <a:t>Ethical Data Usage: </a:t>
            </a:r>
          </a:p>
          <a:p>
            <a:pPr marL="0" indent="0" algn="just">
              <a:lnSpc>
                <a:spcPct val="150000"/>
              </a:lnSpc>
              <a:buNone/>
            </a:pPr>
            <a:r>
              <a:rPr lang="en-US" altLang="ko-KR" sz="1200" b="1" dirty="0">
                <a:solidFill>
                  <a:schemeClr val="bg1"/>
                </a:solidFill>
                <a:latin typeface="Dubai" panose="020B0503030403030204" pitchFamily="34" charset="-78"/>
                <a:cs typeface="Dubai" panose="020B0503030403030204" pitchFamily="34" charset="-78"/>
              </a:rPr>
              <a:t>While personalizing offers enhances customer experience, Tesco must carefully balance this with ethical data practices, ensuring transparency and respecting customer choices on data collection and usage (</a:t>
            </a:r>
            <a:r>
              <a:rPr lang="en-US" sz="1200" b="1" dirty="0" err="1">
                <a:solidFill>
                  <a:schemeClr val="bg1"/>
                </a:solidFill>
                <a:latin typeface="Dubai" panose="020B0503030403030204" pitchFamily="34" charset="-78"/>
                <a:cs typeface="Dubai" panose="020B0503030403030204" pitchFamily="34" charset="-78"/>
              </a:rPr>
              <a:t>Krafft</a:t>
            </a:r>
            <a:r>
              <a:rPr lang="en-US" sz="1200" b="1" dirty="0">
                <a:solidFill>
                  <a:schemeClr val="bg1"/>
                </a:solidFill>
                <a:latin typeface="Dubai" panose="020B0503030403030204" pitchFamily="34" charset="-78"/>
                <a:cs typeface="Dubai" panose="020B0503030403030204" pitchFamily="34" charset="-78"/>
              </a:rPr>
              <a:t> et al., 2021).</a:t>
            </a:r>
            <a:endParaRPr lang="ko-KR" altLang="en-US" sz="1200" b="1" dirty="0">
              <a:solidFill>
                <a:schemeClr val="bg1"/>
              </a:solidFill>
              <a:latin typeface="Dubai" panose="020B0503030403030204" pitchFamily="34" charset="-78"/>
              <a:cs typeface="Dubai" panose="020B0503030403030204" pitchFamily="34" charset="-78"/>
            </a:endParaRPr>
          </a:p>
        </p:txBody>
      </p:sp>
    </p:spTree>
    <p:extLst>
      <p:ext uri="{BB962C8B-B14F-4D97-AF65-F5344CB8AC3E}">
        <p14:creationId xmlns:p14="http://schemas.microsoft.com/office/powerpoint/2010/main" val="127129189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p:cNvSpPr txBox="1"/>
          <p:nvPr/>
        </p:nvSpPr>
        <p:spPr>
          <a:xfrm>
            <a:off x="233399" y="219543"/>
            <a:ext cx="7848872" cy="523220"/>
          </a:xfrm>
          <a:prstGeom prst="rect">
            <a:avLst/>
          </a:prstGeom>
          <a:noFill/>
        </p:spPr>
        <p:txBody>
          <a:bodyPr wrap="square" rtlCol="0" anchor="ctr">
            <a:spAutoFit/>
          </a:bodyPr>
          <a:lstStyle/>
          <a:p>
            <a:pPr algn="ctr"/>
            <a:r>
              <a:rPr lang="en-US" altLang="ko-KR" sz="2800" b="1" dirty="0">
                <a:solidFill>
                  <a:schemeClr val="accent1"/>
                </a:solidFill>
                <a:latin typeface="Dubai" panose="020B0503030403030204" pitchFamily="34" charset="-78"/>
                <a:cs typeface="Dubai" panose="020B0503030403030204" pitchFamily="34" charset="-78"/>
              </a:rPr>
              <a:t>Tesco’s Sustainability and Ethical Commitments</a:t>
            </a:r>
            <a:endParaRPr lang="ko-KR" altLang="en-US" sz="2800" b="1" dirty="0">
              <a:solidFill>
                <a:schemeClr val="accent1"/>
              </a:solidFill>
              <a:latin typeface="Dubai" panose="020B0503030403030204" pitchFamily="34" charset="-78"/>
              <a:cs typeface="Dubai" panose="020B0503030403030204" pitchFamily="34" charset="-78"/>
            </a:endParaRPr>
          </a:p>
        </p:txBody>
      </p:sp>
      <p:sp>
        <p:nvSpPr>
          <p:cNvPr id="12" name="TextBox 11"/>
          <p:cNvSpPr txBox="1"/>
          <p:nvPr/>
        </p:nvSpPr>
        <p:spPr>
          <a:xfrm>
            <a:off x="6732240" y="1246172"/>
            <a:ext cx="2232248" cy="3670236"/>
          </a:xfrm>
          <a:prstGeom prst="rect">
            <a:avLst/>
          </a:prstGeom>
          <a:noFill/>
        </p:spPr>
        <p:txBody>
          <a:bodyPr wrap="square" rtlCol="0" anchor="ctr">
            <a:spAutoFit/>
          </a:bodyPr>
          <a:lstStyle/>
          <a:p>
            <a:pPr algn="ctr">
              <a:lnSpc>
                <a:spcPct val="150000"/>
              </a:lnSpc>
            </a:pPr>
            <a:r>
              <a:rPr lang="en-US" sz="1200" b="1" dirty="0"/>
              <a:t>Alignment with Customer   Values</a:t>
            </a:r>
            <a:r>
              <a:rPr lang="en-US" sz="1200" dirty="0"/>
              <a:t>:</a:t>
            </a:r>
          </a:p>
          <a:p>
            <a:pPr algn="ctr">
              <a:lnSpc>
                <a:spcPct val="150000"/>
              </a:lnSpc>
            </a:pPr>
            <a:r>
              <a:rPr lang="en-US" altLang="ko-KR" sz="1200" b="1" dirty="0">
                <a:solidFill>
                  <a:schemeClr val="accent3"/>
                </a:solidFill>
                <a:latin typeface="Dubai" panose="020B0503030403030204" pitchFamily="34" charset="-78"/>
                <a:cs typeface="Dubai" panose="020B0503030403030204" pitchFamily="34" charset="-78"/>
              </a:rPr>
              <a:t>Through implementing things like donating food, using less plastic, and trying for net-zero emissions, Tesco actively aligns its operations with the values of its customers, making it easier for people who care about social and environmental issues to do business with </a:t>
            </a:r>
            <a:r>
              <a:rPr lang="en-US" altLang="ko-KR" sz="1200" b="1" dirty="0">
                <a:solidFill>
                  <a:schemeClr val="accent1"/>
                </a:solidFill>
                <a:latin typeface="Dubai" panose="020B0503030403030204" pitchFamily="34" charset="-78"/>
                <a:cs typeface="Dubai" panose="020B0503030403030204" pitchFamily="34" charset="-78"/>
              </a:rPr>
              <a:t>them (</a:t>
            </a:r>
            <a:r>
              <a:rPr lang="en-US" sz="1200" b="1" dirty="0" err="1">
                <a:solidFill>
                  <a:schemeClr val="accent1"/>
                </a:solidFill>
                <a:latin typeface="Dubai" panose="020B0503030403030204" pitchFamily="34" charset="-78"/>
                <a:cs typeface="Dubai" panose="020B0503030403030204" pitchFamily="34" charset="-78"/>
              </a:rPr>
              <a:t>Chkanikova</a:t>
            </a:r>
            <a:r>
              <a:rPr lang="en-US" sz="1200" b="1" dirty="0">
                <a:solidFill>
                  <a:schemeClr val="accent1"/>
                </a:solidFill>
                <a:latin typeface="Dubai" panose="020B0503030403030204" pitchFamily="34" charset="-78"/>
                <a:cs typeface="Dubai" panose="020B0503030403030204" pitchFamily="34" charset="-78"/>
              </a:rPr>
              <a:t> and </a:t>
            </a:r>
            <a:r>
              <a:rPr lang="en-US" sz="1200" b="1" dirty="0" err="1">
                <a:solidFill>
                  <a:schemeClr val="accent1"/>
                </a:solidFill>
                <a:latin typeface="Dubai" panose="020B0503030403030204" pitchFamily="34" charset="-78"/>
                <a:cs typeface="Dubai" panose="020B0503030403030204" pitchFamily="34" charset="-78"/>
              </a:rPr>
              <a:t>Sroufe</a:t>
            </a:r>
            <a:r>
              <a:rPr lang="en-US" sz="1200" b="1" dirty="0">
                <a:solidFill>
                  <a:schemeClr val="accent1"/>
                </a:solidFill>
                <a:latin typeface="Dubai" panose="020B0503030403030204" pitchFamily="34" charset="-78"/>
                <a:cs typeface="Dubai" panose="020B0503030403030204" pitchFamily="34" charset="-78"/>
              </a:rPr>
              <a:t>, 2021).</a:t>
            </a:r>
            <a:endParaRPr lang="ko-KR" altLang="en-US" sz="1200" b="1" dirty="0">
              <a:solidFill>
                <a:schemeClr val="accent1"/>
              </a:solidFill>
              <a:latin typeface="Dubai" panose="020B0503030403030204" pitchFamily="34" charset="-78"/>
              <a:cs typeface="Dubai" panose="020B0503030403030204" pitchFamily="34" charset="-78"/>
            </a:endParaRPr>
          </a:p>
        </p:txBody>
      </p:sp>
      <p:pic>
        <p:nvPicPr>
          <p:cNvPr id="2" name="Picture Placeholder 1">
            <a:extLst>
              <a:ext uri="{FF2B5EF4-FFF2-40B4-BE49-F238E27FC236}">
                <a16:creationId xmlns:a16="http://schemas.microsoft.com/office/drawing/2014/main" id="{F9842BBC-1FAE-4958-9A3B-7B2C49049607}"/>
              </a:ext>
            </a:extLst>
          </p:cNvPr>
          <p:cNvPicPr>
            <a:picLocks noGrp="1" noChangeAspect="1"/>
          </p:cNvPicPr>
          <p:nvPr>
            <p:ph type="pic" idx="1"/>
          </p:nvPr>
        </p:nvPicPr>
        <p:blipFill rotWithShape="1">
          <a:blip r:embed="rId2"/>
          <a:srcRect l="19520" r="28283"/>
          <a:stretch/>
        </p:blipFill>
        <p:spPr>
          <a:xfrm>
            <a:off x="2483768" y="2077570"/>
            <a:ext cx="2337023" cy="2700338"/>
          </a:xfrm>
          <a:prstGeom prst="rect">
            <a:avLst/>
          </a:prstGeom>
        </p:spPr>
      </p:pic>
      <p:pic>
        <p:nvPicPr>
          <p:cNvPr id="4" name="Picture Placeholder 3">
            <a:extLst>
              <a:ext uri="{FF2B5EF4-FFF2-40B4-BE49-F238E27FC236}">
                <a16:creationId xmlns:a16="http://schemas.microsoft.com/office/drawing/2014/main" id="{26D3BF34-9E9E-4E9F-80A8-1605A19973C8}"/>
              </a:ext>
            </a:extLst>
          </p:cNvPr>
          <p:cNvPicPr>
            <a:picLocks noGrp="1" noChangeAspect="1"/>
          </p:cNvPicPr>
          <p:nvPr>
            <p:ph type="pic" idx="12"/>
          </p:nvPr>
        </p:nvPicPr>
        <p:blipFill>
          <a:blip r:embed="rId3"/>
          <a:srcRect l="12391" r="12391"/>
          <a:stretch>
            <a:fillRect/>
          </a:stretch>
        </p:blipFill>
        <p:spPr>
          <a:xfrm>
            <a:off x="4676775" y="2139950"/>
            <a:ext cx="1944688" cy="2700338"/>
          </a:xfrm>
          <a:prstGeom prst="rect">
            <a:avLst/>
          </a:prstGeom>
        </p:spPr>
      </p:pic>
      <p:sp>
        <p:nvSpPr>
          <p:cNvPr id="8" name="TextBox 7">
            <a:extLst>
              <a:ext uri="{FF2B5EF4-FFF2-40B4-BE49-F238E27FC236}">
                <a16:creationId xmlns:a16="http://schemas.microsoft.com/office/drawing/2014/main" id="{D62A3068-E3CC-4446-8E27-D4DFB328785F}"/>
              </a:ext>
            </a:extLst>
          </p:cNvPr>
          <p:cNvSpPr txBox="1"/>
          <p:nvPr/>
        </p:nvSpPr>
        <p:spPr>
          <a:xfrm>
            <a:off x="251520" y="1530720"/>
            <a:ext cx="2232248" cy="3393237"/>
          </a:xfrm>
          <a:prstGeom prst="rect">
            <a:avLst/>
          </a:prstGeom>
          <a:noFill/>
        </p:spPr>
        <p:txBody>
          <a:bodyPr wrap="square" rtlCol="0" anchor="ctr">
            <a:spAutoFit/>
          </a:bodyPr>
          <a:lstStyle/>
          <a:p>
            <a:pPr algn="ctr">
              <a:lnSpc>
                <a:spcPct val="150000"/>
              </a:lnSpc>
            </a:pPr>
            <a:r>
              <a:rPr lang="en-US" sz="1200" b="1" dirty="0">
                <a:latin typeface="Dubai" panose="020B0503030403030204" pitchFamily="34" charset="-78"/>
                <a:cs typeface="Dubai" panose="020B0503030403030204" pitchFamily="34" charset="-78"/>
              </a:rPr>
              <a:t>Strengthening Customer </a:t>
            </a:r>
          </a:p>
          <a:p>
            <a:pPr algn="ctr">
              <a:lnSpc>
                <a:spcPct val="150000"/>
              </a:lnSpc>
            </a:pPr>
            <a:r>
              <a:rPr lang="en-US" sz="1200" b="1" dirty="0">
                <a:latin typeface="Dubai" panose="020B0503030403030204" pitchFamily="34" charset="-78"/>
                <a:cs typeface="Dubai" panose="020B0503030403030204" pitchFamily="34" charset="-78"/>
              </a:rPr>
              <a:t>Relationships</a:t>
            </a:r>
            <a:r>
              <a:rPr lang="en-US" sz="1200" dirty="0">
                <a:latin typeface="Dubai" panose="020B0503030403030204" pitchFamily="34" charset="-78"/>
                <a:cs typeface="Dubai" panose="020B0503030403030204" pitchFamily="34" charset="-78"/>
              </a:rPr>
              <a:t>:</a:t>
            </a:r>
          </a:p>
          <a:p>
            <a:pPr algn="ctr">
              <a:lnSpc>
                <a:spcPct val="150000"/>
              </a:lnSpc>
            </a:pPr>
            <a:r>
              <a:rPr lang="en-US" sz="1200" dirty="0">
                <a:latin typeface="Dubai" panose="020B0503030403030204" pitchFamily="34" charset="-78"/>
                <a:cs typeface="Dubai" panose="020B0503030403030204" pitchFamily="34" charset="-78"/>
              </a:rPr>
              <a:t> </a:t>
            </a:r>
            <a:r>
              <a:rPr lang="en-US" altLang="ko-KR" sz="1200" b="1" dirty="0">
                <a:solidFill>
                  <a:schemeClr val="accent1"/>
                </a:solidFill>
                <a:latin typeface="Dubai" panose="020B0503030403030204" pitchFamily="34" charset="-78"/>
                <a:cs typeface="Dubai" panose="020B0503030403030204" pitchFamily="34" charset="-78"/>
              </a:rPr>
              <a:t>People who care about the environment appreciate Tesco's dedication to ethical sourcing, reducing waste, and lowering carbon emissions. This builds trust and confidence among customers, who expect businesses to act responsibly. These actions help Tesco's brand image (</a:t>
            </a:r>
            <a:r>
              <a:rPr lang="en-US" sz="1200" b="1" dirty="0" err="1">
                <a:solidFill>
                  <a:schemeClr val="accent1"/>
                </a:solidFill>
                <a:latin typeface="Dubai" panose="020B0503030403030204" pitchFamily="34" charset="-78"/>
                <a:cs typeface="Dubai" panose="020B0503030403030204" pitchFamily="34" charset="-78"/>
              </a:rPr>
              <a:t>Samdani</a:t>
            </a:r>
            <a:r>
              <a:rPr lang="en-US" sz="1200" b="1" dirty="0">
                <a:solidFill>
                  <a:schemeClr val="accent1"/>
                </a:solidFill>
                <a:latin typeface="Dubai" panose="020B0503030403030204" pitchFamily="34" charset="-78"/>
                <a:cs typeface="Dubai" panose="020B0503030403030204" pitchFamily="34" charset="-78"/>
              </a:rPr>
              <a:t>, 2020).</a:t>
            </a:r>
            <a:endParaRPr lang="ko-KR" altLang="en-US" sz="1200" b="1" dirty="0">
              <a:solidFill>
                <a:schemeClr val="accent1"/>
              </a:solidFill>
              <a:latin typeface="Dubai" panose="020B0503030403030204" pitchFamily="34" charset="-78"/>
              <a:cs typeface="Dubai" panose="020B0503030403030204" pitchFamily="34" charset="-78"/>
            </a:endParaRPr>
          </a:p>
        </p:txBody>
      </p:sp>
      <p:sp>
        <p:nvSpPr>
          <p:cNvPr id="18" name="Oval 17">
            <a:extLst>
              <a:ext uri="{FF2B5EF4-FFF2-40B4-BE49-F238E27FC236}">
                <a16:creationId xmlns:a16="http://schemas.microsoft.com/office/drawing/2014/main" id="{E088D87A-1A2E-4A8A-AA1D-C5CB2CA0E828}"/>
              </a:ext>
            </a:extLst>
          </p:cNvPr>
          <p:cNvSpPr/>
          <p:nvPr/>
        </p:nvSpPr>
        <p:spPr>
          <a:xfrm>
            <a:off x="101961" y="309737"/>
            <a:ext cx="369949" cy="342831"/>
          </a:xfrm>
          <a:prstGeom prst="ellipse">
            <a:avLst/>
          </a:prstGeom>
          <a:solidFill>
            <a:schemeClr val="accent4"/>
          </a:solidFill>
          <a:ln w="412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Oval 20">
            <a:extLst>
              <a:ext uri="{FF2B5EF4-FFF2-40B4-BE49-F238E27FC236}">
                <a16:creationId xmlns:a16="http://schemas.microsoft.com/office/drawing/2014/main" id="{6F71BC3C-FF3D-4D06-9BB1-6483A1280D9C}"/>
              </a:ext>
            </a:extLst>
          </p:cNvPr>
          <p:cNvSpPr/>
          <p:nvPr/>
        </p:nvSpPr>
        <p:spPr>
          <a:xfrm>
            <a:off x="179512" y="1563638"/>
            <a:ext cx="292397" cy="288032"/>
          </a:xfrm>
          <a:prstGeom prst="ellipse">
            <a:avLst/>
          </a:prstGeom>
          <a:solidFill>
            <a:schemeClr val="accent4"/>
          </a:solidFill>
          <a:ln w="412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2" name="Oval 21">
            <a:extLst>
              <a:ext uri="{FF2B5EF4-FFF2-40B4-BE49-F238E27FC236}">
                <a16:creationId xmlns:a16="http://schemas.microsoft.com/office/drawing/2014/main" id="{276DBB38-6CC5-44F4-9133-76DF59F1BFD6}"/>
              </a:ext>
            </a:extLst>
          </p:cNvPr>
          <p:cNvSpPr/>
          <p:nvPr/>
        </p:nvSpPr>
        <p:spPr>
          <a:xfrm>
            <a:off x="7843760" y="238994"/>
            <a:ext cx="369949" cy="342831"/>
          </a:xfrm>
          <a:prstGeom prst="ellipse">
            <a:avLst/>
          </a:prstGeom>
          <a:solidFill>
            <a:schemeClr val="accent4"/>
          </a:solidFill>
          <a:ln w="412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6" name="Oval 25">
            <a:extLst>
              <a:ext uri="{FF2B5EF4-FFF2-40B4-BE49-F238E27FC236}">
                <a16:creationId xmlns:a16="http://schemas.microsoft.com/office/drawing/2014/main" id="{12BC5531-A7C8-49C3-8991-9B989D157B9D}"/>
              </a:ext>
            </a:extLst>
          </p:cNvPr>
          <p:cNvSpPr/>
          <p:nvPr/>
        </p:nvSpPr>
        <p:spPr>
          <a:xfrm>
            <a:off x="6586041" y="1450245"/>
            <a:ext cx="292397" cy="288032"/>
          </a:xfrm>
          <a:prstGeom prst="ellipse">
            <a:avLst/>
          </a:prstGeom>
          <a:solidFill>
            <a:schemeClr val="accent4"/>
          </a:solidFill>
          <a:ln w="412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94207334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0" name="Freeform 10">
            <a:extLst>
              <a:ext uri="{FF2B5EF4-FFF2-40B4-BE49-F238E27FC236}">
                <a16:creationId xmlns:a16="http://schemas.microsoft.com/office/drawing/2014/main" id="{B6B92C5A-CA21-41D3-BB44-8D84FFEFE7C9}"/>
              </a:ext>
            </a:extLst>
          </p:cNvPr>
          <p:cNvSpPr>
            <a:spLocks noEditPoints="1"/>
          </p:cNvSpPr>
          <p:nvPr/>
        </p:nvSpPr>
        <p:spPr bwMode="auto">
          <a:xfrm>
            <a:off x="683569" y="4137328"/>
            <a:ext cx="7128791" cy="882694"/>
          </a:xfrm>
          <a:custGeom>
            <a:avLst/>
            <a:gdLst>
              <a:gd name="T0" fmla="*/ 660 w 4352"/>
              <a:gd name="T1" fmla="*/ 268 h 2211"/>
              <a:gd name="T2" fmla="*/ 761 w 4352"/>
              <a:gd name="T3" fmla="*/ 293 h 2211"/>
              <a:gd name="T4" fmla="*/ 891 w 4352"/>
              <a:gd name="T5" fmla="*/ 513 h 2211"/>
              <a:gd name="T6" fmla="*/ 763 w 4352"/>
              <a:gd name="T7" fmla="*/ 572 h 2211"/>
              <a:gd name="T8" fmla="*/ 541 w 4352"/>
              <a:gd name="T9" fmla="*/ 326 h 2211"/>
              <a:gd name="T10" fmla="*/ 381 w 4352"/>
              <a:gd name="T11" fmla="*/ 211 h 2211"/>
              <a:gd name="T12" fmla="*/ 442 w 4352"/>
              <a:gd name="T13" fmla="*/ 265 h 2211"/>
              <a:gd name="T14" fmla="*/ 20 w 4352"/>
              <a:gd name="T15" fmla="*/ 288 h 2211"/>
              <a:gd name="T16" fmla="*/ 452 w 4352"/>
              <a:gd name="T17" fmla="*/ 157 h 2211"/>
              <a:gd name="T18" fmla="*/ 3751 w 4352"/>
              <a:gd name="T19" fmla="*/ 141 h 2211"/>
              <a:gd name="T20" fmla="*/ 320 w 4352"/>
              <a:gd name="T21" fmla="*/ 123 h 2211"/>
              <a:gd name="T22" fmla="*/ 299 w 4352"/>
              <a:gd name="T23" fmla="*/ 143 h 2211"/>
              <a:gd name="T24" fmla="*/ 163 w 4352"/>
              <a:gd name="T25" fmla="*/ 127 h 2211"/>
              <a:gd name="T26" fmla="*/ 140 w 4352"/>
              <a:gd name="T27" fmla="*/ 101 h 2211"/>
              <a:gd name="T28" fmla="*/ 3675 w 4352"/>
              <a:gd name="T29" fmla="*/ 153 h 2211"/>
              <a:gd name="T30" fmla="*/ 639 w 4352"/>
              <a:gd name="T31" fmla="*/ 162 h 2211"/>
              <a:gd name="T32" fmla="*/ 508 w 4352"/>
              <a:gd name="T33" fmla="*/ 150 h 2211"/>
              <a:gd name="T34" fmla="*/ 404 w 4352"/>
              <a:gd name="T35" fmla="*/ 89 h 2211"/>
              <a:gd name="T36" fmla="*/ 180 w 4352"/>
              <a:gd name="T37" fmla="*/ 82 h 2211"/>
              <a:gd name="T38" fmla="*/ 2683 w 4352"/>
              <a:gd name="T39" fmla="*/ 75 h 2211"/>
              <a:gd name="T40" fmla="*/ 2475 w 4352"/>
              <a:gd name="T41" fmla="*/ 199 h 2211"/>
              <a:gd name="T42" fmla="*/ 407 w 4352"/>
              <a:gd name="T43" fmla="*/ 52 h 2211"/>
              <a:gd name="T44" fmla="*/ 3303 w 4352"/>
              <a:gd name="T45" fmla="*/ 117 h 2211"/>
              <a:gd name="T46" fmla="*/ 3357 w 4352"/>
              <a:gd name="T47" fmla="*/ 195 h 2211"/>
              <a:gd name="T48" fmla="*/ 3540 w 4352"/>
              <a:gd name="T49" fmla="*/ 305 h 2211"/>
              <a:gd name="T50" fmla="*/ 3767 w 4352"/>
              <a:gd name="T51" fmla="*/ 261 h 2211"/>
              <a:gd name="T52" fmla="*/ 4073 w 4352"/>
              <a:gd name="T53" fmla="*/ 364 h 2211"/>
              <a:gd name="T54" fmla="*/ 4312 w 4352"/>
              <a:gd name="T55" fmla="*/ 511 h 2211"/>
              <a:gd name="T56" fmla="*/ 4193 w 4352"/>
              <a:gd name="T57" fmla="*/ 539 h 2211"/>
              <a:gd name="T58" fmla="*/ 4015 w 4352"/>
              <a:gd name="T59" fmla="*/ 677 h 2211"/>
              <a:gd name="T60" fmla="*/ 3874 w 4352"/>
              <a:gd name="T61" fmla="*/ 780 h 2211"/>
              <a:gd name="T62" fmla="*/ 3928 w 4352"/>
              <a:gd name="T63" fmla="*/ 640 h 2211"/>
              <a:gd name="T64" fmla="*/ 3622 w 4352"/>
              <a:gd name="T65" fmla="*/ 768 h 2211"/>
              <a:gd name="T66" fmla="*/ 3591 w 4352"/>
              <a:gd name="T67" fmla="*/ 1045 h 2211"/>
              <a:gd name="T68" fmla="*/ 3456 w 4352"/>
              <a:gd name="T69" fmla="*/ 1122 h 2211"/>
              <a:gd name="T70" fmla="*/ 3402 w 4352"/>
              <a:gd name="T71" fmla="*/ 1218 h 2211"/>
              <a:gd name="T72" fmla="*/ 3245 w 4352"/>
              <a:gd name="T73" fmla="*/ 1413 h 2211"/>
              <a:gd name="T74" fmla="*/ 3168 w 4352"/>
              <a:gd name="T75" fmla="*/ 1686 h 2211"/>
              <a:gd name="T76" fmla="*/ 2987 w 4352"/>
              <a:gd name="T77" fmla="*/ 1387 h 2211"/>
              <a:gd name="T78" fmla="*/ 2720 w 4352"/>
              <a:gd name="T79" fmla="*/ 1406 h 2211"/>
              <a:gd name="T80" fmla="*/ 2434 w 4352"/>
              <a:gd name="T81" fmla="*/ 1335 h 2211"/>
              <a:gd name="T82" fmla="*/ 2339 w 4352"/>
              <a:gd name="T83" fmla="*/ 1523 h 2211"/>
              <a:gd name="T84" fmla="*/ 2231 w 4352"/>
              <a:gd name="T85" fmla="*/ 1378 h 2211"/>
              <a:gd name="T86" fmla="*/ 2310 w 4352"/>
              <a:gd name="T87" fmla="*/ 1714 h 2211"/>
              <a:gd name="T88" fmla="*/ 2001 w 4352"/>
              <a:gd name="T89" fmla="*/ 2208 h 2211"/>
              <a:gd name="T90" fmla="*/ 1920 w 4352"/>
              <a:gd name="T91" fmla="*/ 1862 h 2211"/>
              <a:gd name="T92" fmla="*/ 1625 w 4352"/>
              <a:gd name="T93" fmla="*/ 1644 h 2211"/>
              <a:gd name="T94" fmla="*/ 1636 w 4352"/>
              <a:gd name="T95" fmla="*/ 1195 h 2211"/>
              <a:gd name="T96" fmla="*/ 1709 w 4352"/>
              <a:gd name="T97" fmla="*/ 1028 h 2211"/>
              <a:gd name="T98" fmla="*/ 1793 w 4352"/>
              <a:gd name="T99" fmla="*/ 865 h 2211"/>
              <a:gd name="T100" fmla="*/ 1973 w 4352"/>
              <a:gd name="T101" fmla="*/ 801 h 2211"/>
              <a:gd name="T102" fmla="*/ 2118 w 4352"/>
              <a:gd name="T103" fmla="*/ 659 h 2211"/>
              <a:gd name="T104" fmla="*/ 1997 w 4352"/>
              <a:gd name="T105" fmla="*/ 686 h 2211"/>
              <a:gd name="T106" fmla="*/ 1831 w 4352"/>
              <a:gd name="T107" fmla="*/ 577 h 2211"/>
              <a:gd name="T108" fmla="*/ 2041 w 4352"/>
              <a:gd name="T109" fmla="*/ 342 h 2211"/>
              <a:gd name="T110" fmla="*/ 2259 w 4352"/>
              <a:gd name="T111" fmla="*/ 391 h 2211"/>
              <a:gd name="T112" fmla="*/ 2278 w 4352"/>
              <a:gd name="T113" fmla="*/ 499 h 2211"/>
              <a:gd name="T114" fmla="*/ 2439 w 4352"/>
              <a:gd name="T115" fmla="*/ 387 h 2211"/>
              <a:gd name="T116" fmla="*/ 2566 w 4352"/>
              <a:gd name="T117" fmla="*/ 382 h 2211"/>
              <a:gd name="T118" fmla="*/ 2667 w 4352"/>
              <a:gd name="T119" fmla="*/ 261 h 2211"/>
              <a:gd name="T120" fmla="*/ 2737 w 4352"/>
              <a:gd name="T121" fmla="*/ 467 h 2211"/>
              <a:gd name="T122" fmla="*/ 2861 w 4352"/>
              <a:gd name="T123" fmla="*/ 275 h 2211"/>
              <a:gd name="T124" fmla="*/ 3161 w 4352"/>
              <a:gd name="T125" fmla="*/ 17 h 2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4352" h="2211">
                <a:moveTo>
                  <a:pt x="2697" y="200"/>
                </a:moveTo>
                <a:lnTo>
                  <a:pt x="2708" y="204"/>
                </a:lnTo>
                <a:lnTo>
                  <a:pt x="2708" y="211"/>
                </a:lnTo>
                <a:lnTo>
                  <a:pt x="2704" y="211"/>
                </a:lnTo>
                <a:lnTo>
                  <a:pt x="2702" y="213"/>
                </a:lnTo>
                <a:lnTo>
                  <a:pt x="2701" y="214"/>
                </a:lnTo>
                <a:lnTo>
                  <a:pt x="2699" y="214"/>
                </a:lnTo>
                <a:lnTo>
                  <a:pt x="2697" y="214"/>
                </a:lnTo>
                <a:lnTo>
                  <a:pt x="2694" y="214"/>
                </a:lnTo>
                <a:lnTo>
                  <a:pt x="2694" y="209"/>
                </a:lnTo>
                <a:lnTo>
                  <a:pt x="2694" y="206"/>
                </a:lnTo>
                <a:lnTo>
                  <a:pt x="2695" y="204"/>
                </a:lnTo>
                <a:lnTo>
                  <a:pt x="2697" y="200"/>
                </a:lnTo>
                <a:close/>
                <a:moveTo>
                  <a:pt x="562" y="192"/>
                </a:moveTo>
                <a:lnTo>
                  <a:pt x="562" y="195"/>
                </a:lnTo>
                <a:lnTo>
                  <a:pt x="566" y="195"/>
                </a:lnTo>
                <a:lnTo>
                  <a:pt x="564" y="213"/>
                </a:lnTo>
                <a:lnTo>
                  <a:pt x="566" y="228"/>
                </a:lnTo>
                <a:lnTo>
                  <a:pt x="573" y="242"/>
                </a:lnTo>
                <a:lnTo>
                  <a:pt x="576" y="244"/>
                </a:lnTo>
                <a:lnTo>
                  <a:pt x="580" y="244"/>
                </a:lnTo>
                <a:lnTo>
                  <a:pt x="583" y="246"/>
                </a:lnTo>
                <a:lnTo>
                  <a:pt x="589" y="246"/>
                </a:lnTo>
                <a:lnTo>
                  <a:pt x="589" y="204"/>
                </a:lnTo>
                <a:lnTo>
                  <a:pt x="615" y="204"/>
                </a:lnTo>
                <a:lnTo>
                  <a:pt x="620" y="216"/>
                </a:lnTo>
                <a:lnTo>
                  <a:pt x="627" y="228"/>
                </a:lnTo>
                <a:lnTo>
                  <a:pt x="634" y="239"/>
                </a:lnTo>
                <a:lnTo>
                  <a:pt x="646" y="242"/>
                </a:lnTo>
                <a:lnTo>
                  <a:pt x="646" y="247"/>
                </a:lnTo>
                <a:lnTo>
                  <a:pt x="648" y="258"/>
                </a:lnTo>
                <a:lnTo>
                  <a:pt x="650" y="270"/>
                </a:lnTo>
                <a:lnTo>
                  <a:pt x="650" y="277"/>
                </a:lnTo>
                <a:lnTo>
                  <a:pt x="653" y="275"/>
                </a:lnTo>
                <a:lnTo>
                  <a:pt x="655" y="275"/>
                </a:lnTo>
                <a:lnTo>
                  <a:pt x="655" y="275"/>
                </a:lnTo>
                <a:lnTo>
                  <a:pt x="657" y="274"/>
                </a:lnTo>
                <a:lnTo>
                  <a:pt x="658" y="272"/>
                </a:lnTo>
                <a:lnTo>
                  <a:pt x="660" y="268"/>
                </a:lnTo>
                <a:lnTo>
                  <a:pt x="662" y="263"/>
                </a:lnTo>
                <a:lnTo>
                  <a:pt x="664" y="258"/>
                </a:lnTo>
                <a:lnTo>
                  <a:pt x="665" y="254"/>
                </a:lnTo>
                <a:lnTo>
                  <a:pt x="669" y="251"/>
                </a:lnTo>
                <a:lnTo>
                  <a:pt x="672" y="249"/>
                </a:lnTo>
                <a:lnTo>
                  <a:pt x="678" y="247"/>
                </a:lnTo>
                <a:lnTo>
                  <a:pt x="681" y="244"/>
                </a:lnTo>
                <a:lnTo>
                  <a:pt x="685" y="242"/>
                </a:lnTo>
                <a:lnTo>
                  <a:pt x="681" y="242"/>
                </a:lnTo>
                <a:lnTo>
                  <a:pt x="681" y="239"/>
                </a:lnTo>
                <a:lnTo>
                  <a:pt x="672" y="242"/>
                </a:lnTo>
                <a:lnTo>
                  <a:pt x="667" y="246"/>
                </a:lnTo>
                <a:lnTo>
                  <a:pt x="660" y="251"/>
                </a:lnTo>
                <a:lnTo>
                  <a:pt x="650" y="254"/>
                </a:lnTo>
                <a:lnTo>
                  <a:pt x="648" y="239"/>
                </a:lnTo>
                <a:lnTo>
                  <a:pt x="646" y="228"/>
                </a:lnTo>
                <a:lnTo>
                  <a:pt x="643" y="219"/>
                </a:lnTo>
                <a:lnTo>
                  <a:pt x="639" y="207"/>
                </a:lnTo>
                <a:lnTo>
                  <a:pt x="643" y="206"/>
                </a:lnTo>
                <a:lnTo>
                  <a:pt x="644" y="206"/>
                </a:lnTo>
                <a:lnTo>
                  <a:pt x="648" y="204"/>
                </a:lnTo>
                <a:lnTo>
                  <a:pt x="653" y="204"/>
                </a:lnTo>
                <a:lnTo>
                  <a:pt x="658" y="207"/>
                </a:lnTo>
                <a:lnTo>
                  <a:pt x="662" y="209"/>
                </a:lnTo>
                <a:lnTo>
                  <a:pt x="667" y="211"/>
                </a:lnTo>
                <a:lnTo>
                  <a:pt x="672" y="213"/>
                </a:lnTo>
                <a:lnTo>
                  <a:pt x="678" y="214"/>
                </a:lnTo>
                <a:lnTo>
                  <a:pt x="685" y="226"/>
                </a:lnTo>
                <a:lnTo>
                  <a:pt x="692" y="240"/>
                </a:lnTo>
                <a:lnTo>
                  <a:pt x="697" y="253"/>
                </a:lnTo>
                <a:lnTo>
                  <a:pt x="704" y="261"/>
                </a:lnTo>
                <a:lnTo>
                  <a:pt x="707" y="263"/>
                </a:lnTo>
                <a:lnTo>
                  <a:pt x="713" y="263"/>
                </a:lnTo>
                <a:lnTo>
                  <a:pt x="718" y="263"/>
                </a:lnTo>
                <a:lnTo>
                  <a:pt x="723" y="263"/>
                </a:lnTo>
                <a:lnTo>
                  <a:pt x="726" y="263"/>
                </a:lnTo>
                <a:lnTo>
                  <a:pt x="730" y="265"/>
                </a:lnTo>
                <a:lnTo>
                  <a:pt x="747" y="277"/>
                </a:lnTo>
                <a:lnTo>
                  <a:pt x="761" y="293"/>
                </a:lnTo>
                <a:lnTo>
                  <a:pt x="777" y="307"/>
                </a:lnTo>
                <a:lnTo>
                  <a:pt x="777" y="319"/>
                </a:lnTo>
                <a:lnTo>
                  <a:pt x="791" y="324"/>
                </a:lnTo>
                <a:lnTo>
                  <a:pt x="803" y="331"/>
                </a:lnTo>
                <a:lnTo>
                  <a:pt x="810" y="342"/>
                </a:lnTo>
                <a:lnTo>
                  <a:pt x="819" y="354"/>
                </a:lnTo>
                <a:lnTo>
                  <a:pt x="826" y="366"/>
                </a:lnTo>
                <a:lnTo>
                  <a:pt x="835" y="377"/>
                </a:lnTo>
                <a:lnTo>
                  <a:pt x="829" y="384"/>
                </a:lnTo>
                <a:lnTo>
                  <a:pt x="826" y="387"/>
                </a:lnTo>
                <a:lnTo>
                  <a:pt x="824" y="392"/>
                </a:lnTo>
                <a:lnTo>
                  <a:pt x="822" y="396"/>
                </a:lnTo>
                <a:lnTo>
                  <a:pt x="829" y="408"/>
                </a:lnTo>
                <a:lnTo>
                  <a:pt x="840" y="417"/>
                </a:lnTo>
                <a:lnTo>
                  <a:pt x="854" y="422"/>
                </a:lnTo>
                <a:lnTo>
                  <a:pt x="854" y="427"/>
                </a:lnTo>
                <a:lnTo>
                  <a:pt x="854" y="429"/>
                </a:lnTo>
                <a:lnTo>
                  <a:pt x="856" y="431"/>
                </a:lnTo>
                <a:lnTo>
                  <a:pt x="856" y="432"/>
                </a:lnTo>
                <a:lnTo>
                  <a:pt x="857" y="434"/>
                </a:lnTo>
                <a:lnTo>
                  <a:pt x="861" y="436"/>
                </a:lnTo>
                <a:lnTo>
                  <a:pt x="864" y="439"/>
                </a:lnTo>
                <a:lnTo>
                  <a:pt x="870" y="441"/>
                </a:lnTo>
                <a:lnTo>
                  <a:pt x="873" y="443"/>
                </a:lnTo>
                <a:lnTo>
                  <a:pt x="877" y="446"/>
                </a:lnTo>
                <a:lnTo>
                  <a:pt x="878" y="448"/>
                </a:lnTo>
                <a:lnTo>
                  <a:pt x="880" y="452"/>
                </a:lnTo>
                <a:lnTo>
                  <a:pt x="878" y="453"/>
                </a:lnTo>
                <a:lnTo>
                  <a:pt x="878" y="455"/>
                </a:lnTo>
                <a:lnTo>
                  <a:pt x="878" y="455"/>
                </a:lnTo>
                <a:lnTo>
                  <a:pt x="878" y="457"/>
                </a:lnTo>
                <a:lnTo>
                  <a:pt x="880" y="459"/>
                </a:lnTo>
                <a:lnTo>
                  <a:pt x="884" y="460"/>
                </a:lnTo>
                <a:lnTo>
                  <a:pt x="889" y="462"/>
                </a:lnTo>
                <a:lnTo>
                  <a:pt x="892" y="464"/>
                </a:lnTo>
                <a:lnTo>
                  <a:pt x="898" y="464"/>
                </a:lnTo>
                <a:lnTo>
                  <a:pt x="903" y="464"/>
                </a:lnTo>
                <a:lnTo>
                  <a:pt x="896" y="511"/>
                </a:lnTo>
                <a:lnTo>
                  <a:pt x="891" y="513"/>
                </a:lnTo>
                <a:lnTo>
                  <a:pt x="885" y="513"/>
                </a:lnTo>
                <a:lnTo>
                  <a:pt x="880" y="514"/>
                </a:lnTo>
                <a:lnTo>
                  <a:pt x="873" y="514"/>
                </a:lnTo>
                <a:lnTo>
                  <a:pt x="866" y="506"/>
                </a:lnTo>
                <a:lnTo>
                  <a:pt x="857" y="497"/>
                </a:lnTo>
                <a:lnTo>
                  <a:pt x="850" y="488"/>
                </a:lnTo>
                <a:lnTo>
                  <a:pt x="845" y="476"/>
                </a:lnTo>
                <a:lnTo>
                  <a:pt x="838" y="476"/>
                </a:lnTo>
                <a:lnTo>
                  <a:pt x="833" y="478"/>
                </a:lnTo>
                <a:lnTo>
                  <a:pt x="828" y="478"/>
                </a:lnTo>
                <a:lnTo>
                  <a:pt x="822" y="480"/>
                </a:lnTo>
                <a:lnTo>
                  <a:pt x="831" y="507"/>
                </a:lnTo>
                <a:lnTo>
                  <a:pt x="838" y="537"/>
                </a:lnTo>
                <a:lnTo>
                  <a:pt x="850" y="537"/>
                </a:lnTo>
                <a:lnTo>
                  <a:pt x="857" y="551"/>
                </a:lnTo>
                <a:lnTo>
                  <a:pt x="863" y="565"/>
                </a:lnTo>
                <a:lnTo>
                  <a:pt x="864" y="584"/>
                </a:lnTo>
                <a:lnTo>
                  <a:pt x="863" y="586"/>
                </a:lnTo>
                <a:lnTo>
                  <a:pt x="861" y="588"/>
                </a:lnTo>
                <a:lnTo>
                  <a:pt x="861" y="590"/>
                </a:lnTo>
                <a:lnTo>
                  <a:pt x="859" y="591"/>
                </a:lnTo>
                <a:lnTo>
                  <a:pt x="857" y="593"/>
                </a:lnTo>
                <a:lnTo>
                  <a:pt x="854" y="595"/>
                </a:lnTo>
                <a:lnTo>
                  <a:pt x="847" y="591"/>
                </a:lnTo>
                <a:lnTo>
                  <a:pt x="838" y="586"/>
                </a:lnTo>
                <a:lnTo>
                  <a:pt x="829" y="581"/>
                </a:lnTo>
                <a:lnTo>
                  <a:pt x="822" y="577"/>
                </a:lnTo>
                <a:lnTo>
                  <a:pt x="819" y="576"/>
                </a:lnTo>
                <a:lnTo>
                  <a:pt x="816" y="576"/>
                </a:lnTo>
                <a:lnTo>
                  <a:pt x="826" y="590"/>
                </a:lnTo>
                <a:lnTo>
                  <a:pt x="835" y="602"/>
                </a:lnTo>
                <a:lnTo>
                  <a:pt x="842" y="617"/>
                </a:lnTo>
                <a:lnTo>
                  <a:pt x="838" y="617"/>
                </a:lnTo>
                <a:lnTo>
                  <a:pt x="826" y="612"/>
                </a:lnTo>
                <a:lnTo>
                  <a:pt x="810" y="609"/>
                </a:lnTo>
                <a:lnTo>
                  <a:pt x="793" y="605"/>
                </a:lnTo>
                <a:lnTo>
                  <a:pt x="781" y="598"/>
                </a:lnTo>
                <a:lnTo>
                  <a:pt x="770" y="588"/>
                </a:lnTo>
                <a:lnTo>
                  <a:pt x="763" y="572"/>
                </a:lnTo>
                <a:lnTo>
                  <a:pt x="756" y="558"/>
                </a:lnTo>
                <a:lnTo>
                  <a:pt x="746" y="544"/>
                </a:lnTo>
                <a:lnTo>
                  <a:pt x="735" y="534"/>
                </a:lnTo>
                <a:lnTo>
                  <a:pt x="720" y="542"/>
                </a:lnTo>
                <a:lnTo>
                  <a:pt x="702" y="548"/>
                </a:lnTo>
                <a:lnTo>
                  <a:pt x="681" y="549"/>
                </a:lnTo>
                <a:lnTo>
                  <a:pt x="679" y="544"/>
                </a:lnTo>
                <a:lnTo>
                  <a:pt x="678" y="539"/>
                </a:lnTo>
                <a:lnTo>
                  <a:pt x="678" y="534"/>
                </a:lnTo>
                <a:lnTo>
                  <a:pt x="678" y="527"/>
                </a:lnTo>
                <a:lnTo>
                  <a:pt x="693" y="521"/>
                </a:lnTo>
                <a:lnTo>
                  <a:pt x="713" y="516"/>
                </a:lnTo>
                <a:lnTo>
                  <a:pt x="730" y="511"/>
                </a:lnTo>
                <a:lnTo>
                  <a:pt x="735" y="501"/>
                </a:lnTo>
                <a:lnTo>
                  <a:pt x="740" y="487"/>
                </a:lnTo>
                <a:lnTo>
                  <a:pt x="746" y="471"/>
                </a:lnTo>
                <a:lnTo>
                  <a:pt x="749" y="455"/>
                </a:lnTo>
                <a:lnTo>
                  <a:pt x="751" y="443"/>
                </a:lnTo>
                <a:lnTo>
                  <a:pt x="749" y="434"/>
                </a:lnTo>
                <a:lnTo>
                  <a:pt x="742" y="422"/>
                </a:lnTo>
                <a:lnTo>
                  <a:pt x="733" y="415"/>
                </a:lnTo>
                <a:lnTo>
                  <a:pt x="723" y="408"/>
                </a:lnTo>
                <a:lnTo>
                  <a:pt x="716" y="399"/>
                </a:lnTo>
                <a:lnTo>
                  <a:pt x="707" y="357"/>
                </a:lnTo>
                <a:lnTo>
                  <a:pt x="693" y="354"/>
                </a:lnTo>
                <a:lnTo>
                  <a:pt x="683" y="347"/>
                </a:lnTo>
                <a:lnTo>
                  <a:pt x="674" y="340"/>
                </a:lnTo>
                <a:lnTo>
                  <a:pt x="665" y="338"/>
                </a:lnTo>
                <a:lnTo>
                  <a:pt x="657" y="342"/>
                </a:lnTo>
                <a:lnTo>
                  <a:pt x="651" y="347"/>
                </a:lnTo>
                <a:lnTo>
                  <a:pt x="646" y="352"/>
                </a:lnTo>
                <a:lnTo>
                  <a:pt x="639" y="357"/>
                </a:lnTo>
                <a:lnTo>
                  <a:pt x="627" y="361"/>
                </a:lnTo>
                <a:lnTo>
                  <a:pt x="615" y="354"/>
                </a:lnTo>
                <a:lnTo>
                  <a:pt x="599" y="349"/>
                </a:lnTo>
                <a:lnTo>
                  <a:pt x="582" y="345"/>
                </a:lnTo>
                <a:lnTo>
                  <a:pt x="566" y="340"/>
                </a:lnTo>
                <a:lnTo>
                  <a:pt x="552" y="335"/>
                </a:lnTo>
                <a:lnTo>
                  <a:pt x="541" y="326"/>
                </a:lnTo>
                <a:lnTo>
                  <a:pt x="534" y="312"/>
                </a:lnTo>
                <a:lnTo>
                  <a:pt x="536" y="310"/>
                </a:lnTo>
                <a:lnTo>
                  <a:pt x="536" y="309"/>
                </a:lnTo>
                <a:lnTo>
                  <a:pt x="538" y="309"/>
                </a:lnTo>
                <a:lnTo>
                  <a:pt x="538" y="307"/>
                </a:lnTo>
                <a:lnTo>
                  <a:pt x="538" y="303"/>
                </a:lnTo>
                <a:lnTo>
                  <a:pt x="531" y="302"/>
                </a:lnTo>
                <a:lnTo>
                  <a:pt x="524" y="300"/>
                </a:lnTo>
                <a:lnTo>
                  <a:pt x="519" y="296"/>
                </a:lnTo>
                <a:lnTo>
                  <a:pt x="515" y="291"/>
                </a:lnTo>
                <a:lnTo>
                  <a:pt x="512" y="284"/>
                </a:lnTo>
                <a:lnTo>
                  <a:pt x="521" y="267"/>
                </a:lnTo>
                <a:lnTo>
                  <a:pt x="528" y="244"/>
                </a:lnTo>
                <a:lnTo>
                  <a:pt x="531" y="219"/>
                </a:lnTo>
                <a:lnTo>
                  <a:pt x="534" y="195"/>
                </a:lnTo>
                <a:lnTo>
                  <a:pt x="562" y="192"/>
                </a:lnTo>
                <a:close/>
                <a:moveTo>
                  <a:pt x="400" y="188"/>
                </a:moveTo>
                <a:lnTo>
                  <a:pt x="416" y="188"/>
                </a:lnTo>
                <a:lnTo>
                  <a:pt x="425" y="223"/>
                </a:lnTo>
                <a:lnTo>
                  <a:pt x="432" y="261"/>
                </a:lnTo>
                <a:lnTo>
                  <a:pt x="428" y="261"/>
                </a:lnTo>
                <a:lnTo>
                  <a:pt x="423" y="268"/>
                </a:lnTo>
                <a:lnTo>
                  <a:pt x="412" y="265"/>
                </a:lnTo>
                <a:lnTo>
                  <a:pt x="409" y="268"/>
                </a:lnTo>
                <a:lnTo>
                  <a:pt x="409" y="272"/>
                </a:lnTo>
                <a:lnTo>
                  <a:pt x="409" y="275"/>
                </a:lnTo>
                <a:lnTo>
                  <a:pt x="409" y="277"/>
                </a:lnTo>
                <a:lnTo>
                  <a:pt x="407" y="279"/>
                </a:lnTo>
                <a:lnTo>
                  <a:pt x="405" y="282"/>
                </a:lnTo>
                <a:lnTo>
                  <a:pt x="400" y="284"/>
                </a:lnTo>
                <a:lnTo>
                  <a:pt x="395" y="281"/>
                </a:lnTo>
                <a:lnTo>
                  <a:pt x="388" y="275"/>
                </a:lnTo>
                <a:lnTo>
                  <a:pt x="381" y="272"/>
                </a:lnTo>
                <a:lnTo>
                  <a:pt x="381" y="261"/>
                </a:lnTo>
                <a:lnTo>
                  <a:pt x="358" y="258"/>
                </a:lnTo>
                <a:lnTo>
                  <a:pt x="362" y="226"/>
                </a:lnTo>
                <a:lnTo>
                  <a:pt x="369" y="223"/>
                </a:lnTo>
                <a:lnTo>
                  <a:pt x="376" y="218"/>
                </a:lnTo>
                <a:lnTo>
                  <a:pt x="381" y="211"/>
                </a:lnTo>
                <a:lnTo>
                  <a:pt x="376" y="209"/>
                </a:lnTo>
                <a:lnTo>
                  <a:pt x="372" y="207"/>
                </a:lnTo>
                <a:lnTo>
                  <a:pt x="369" y="206"/>
                </a:lnTo>
                <a:lnTo>
                  <a:pt x="365" y="202"/>
                </a:lnTo>
                <a:lnTo>
                  <a:pt x="363" y="199"/>
                </a:lnTo>
                <a:lnTo>
                  <a:pt x="362" y="192"/>
                </a:lnTo>
                <a:lnTo>
                  <a:pt x="381" y="190"/>
                </a:lnTo>
                <a:lnTo>
                  <a:pt x="400" y="188"/>
                </a:lnTo>
                <a:close/>
                <a:moveTo>
                  <a:pt x="3661" y="172"/>
                </a:moveTo>
                <a:lnTo>
                  <a:pt x="3673" y="178"/>
                </a:lnTo>
                <a:lnTo>
                  <a:pt x="3673" y="185"/>
                </a:lnTo>
                <a:lnTo>
                  <a:pt x="3657" y="185"/>
                </a:lnTo>
                <a:lnTo>
                  <a:pt x="3661" y="172"/>
                </a:lnTo>
                <a:close/>
                <a:moveTo>
                  <a:pt x="438" y="172"/>
                </a:moveTo>
                <a:lnTo>
                  <a:pt x="451" y="174"/>
                </a:lnTo>
                <a:lnTo>
                  <a:pt x="465" y="176"/>
                </a:lnTo>
                <a:lnTo>
                  <a:pt x="477" y="178"/>
                </a:lnTo>
                <a:lnTo>
                  <a:pt x="486" y="181"/>
                </a:lnTo>
                <a:lnTo>
                  <a:pt x="487" y="185"/>
                </a:lnTo>
                <a:lnTo>
                  <a:pt x="487" y="190"/>
                </a:lnTo>
                <a:lnTo>
                  <a:pt x="489" y="197"/>
                </a:lnTo>
                <a:lnTo>
                  <a:pt x="489" y="204"/>
                </a:lnTo>
                <a:lnTo>
                  <a:pt x="487" y="207"/>
                </a:lnTo>
                <a:lnTo>
                  <a:pt x="486" y="211"/>
                </a:lnTo>
                <a:lnTo>
                  <a:pt x="484" y="216"/>
                </a:lnTo>
                <a:lnTo>
                  <a:pt x="480" y="219"/>
                </a:lnTo>
                <a:lnTo>
                  <a:pt x="477" y="221"/>
                </a:lnTo>
                <a:lnTo>
                  <a:pt x="473" y="223"/>
                </a:lnTo>
                <a:lnTo>
                  <a:pt x="472" y="225"/>
                </a:lnTo>
                <a:lnTo>
                  <a:pt x="468" y="226"/>
                </a:lnTo>
                <a:lnTo>
                  <a:pt x="466" y="230"/>
                </a:lnTo>
                <a:lnTo>
                  <a:pt x="468" y="239"/>
                </a:lnTo>
                <a:lnTo>
                  <a:pt x="466" y="249"/>
                </a:lnTo>
                <a:lnTo>
                  <a:pt x="465" y="256"/>
                </a:lnTo>
                <a:lnTo>
                  <a:pt x="461" y="261"/>
                </a:lnTo>
                <a:lnTo>
                  <a:pt x="458" y="263"/>
                </a:lnTo>
                <a:lnTo>
                  <a:pt x="454" y="265"/>
                </a:lnTo>
                <a:lnTo>
                  <a:pt x="449" y="265"/>
                </a:lnTo>
                <a:lnTo>
                  <a:pt x="442" y="265"/>
                </a:lnTo>
                <a:lnTo>
                  <a:pt x="438" y="254"/>
                </a:lnTo>
                <a:lnTo>
                  <a:pt x="442" y="244"/>
                </a:lnTo>
                <a:lnTo>
                  <a:pt x="442" y="232"/>
                </a:lnTo>
                <a:lnTo>
                  <a:pt x="438" y="218"/>
                </a:lnTo>
                <a:lnTo>
                  <a:pt x="437" y="202"/>
                </a:lnTo>
                <a:lnTo>
                  <a:pt x="435" y="188"/>
                </a:lnTo>
                <a:lnTo>
                  <a:pt x="438" y="172"/>
                </a:lnTo>
                <a:close/>
                <a:moveTo>
                  <a:pt x="60" y="171"/>
                </a:moveTo>
                <a:lnTo>
                  <a:pt x="74" y="172"/>
                </a:lnTo>
                <a:lnTo>
                  <a:pt x="74" y="185"/>
                </a:lnTo>
                <a:lnTo>
                  <a:pt x="91" y="185"/>
                </a:lnTo>
                <a:lnTo>
                  <a:pt x="105" y="185"/>
                </a:lnTo>
                <a:lnTo>
                  <a:pt x="121" y="185"/>
                </a:lnTo>
                <a:lnTo>
                  <a:pt x="124" y="192"/>
                </a:lnTo>
                <a:lnTo>
                  <a:pt x="128" y="200"/>
                </a:lnTo>
                <a:lnTo>
                  <a:pt x="131" y="209"/>
                </a:lnTo>
                <a:lnTo>
                  <a:pt x="135" y="216"/>
                </a:lnTo>
                <a:lnTo>
                  <a:pt x="135" y="219"/>
                </a:lnTo>
                <a:lnTo>
                  <a:pt x="124" y="232"/>
                </a:lnTo>
                <a:lnTo>
                  <a:pt x="110" y="237"/>
                </a:lnTo>
                <a:lnTo>
                  <a:pt x="96" y="242"/>
                </a:lnTo>
                <a:lnTo>
                  <a:pt x="88" y="258"/>
                </a:lnTo>
                <a:lnTo>
                  <a:pt x="81" y="272"/>
                </a:lnTo>
                <a:lnTo>
                  <a:pt x="79" y="288"/>
                </a:lnTo>
                <a:lnTo>
                  <a:pt x="82" y="303"/>
                </a:lnTo>
                <a:lnTo>
                  <a:pt x="67" y="305"/>
                </a:lnTo>
                <a:lnTo>
                  <a:pt x="53" y="310"/>
                </a:lnTo>
                <a:lnTo>
                  <a:pt x="35" y="315"/>
                </a:lnTo>
                <a:lnTo>
                  <a:pt x="34" y="312"/>
                </a:lnTo>
                <a:lnTo>
                  <a:pt x="32" y="309"/>
                </a:lnTo>
                <a:lnTo>
                  <a:pt x="30" y="307"/>
                </a:lnTo>
                <a:lnTo>
                  <a:pt x="30" y="303"/>
                </a:lnTo>
                <a:lnTo>
                  <a:pt x="28" y="300"/>
                </a:lnTo>
                <a:lnTo>
                  <a:pt x="30" y="298"/>
                </a:lnTo>
                <a:lnTo>
                  <a:pt x="30" y="296"/>
                </a:lnTo>
                <a:lnTo>
                  <a:pt x="30" y="295"/>
                </a:lnTo>
                <a:lnTo>
                  <a:pt x="32" y="291"/>
                </a:lnTo>
                <a:lnTo>
                  <a:pt x="32" y="288"/>
                </a:lnTo>
                <a:lnTo>
                  <a:pt x="20" y="288"/>
                </a:lnTo>
                <a:lnTo>
                  <a:pt x="20" y="282"/>
                </a:lnTo>
                <a:lnTo>
                  <a:pt x="20" y="281"/>
                </a:lnTo>
                <a:lnTo>
                  <a:pt x="18" y="279"/>
                </a:lnTo>
                <a:lnTo>
                  <a:pt x="18" y="277"/>
                </a:lnTo>
                <a:lnTo>
                  <a:pt x="16" y="275"/>
                </a:lnTo>
                <a:lnTo>
                  <a:pt x="13" y="272"/>
                </a:lnTo>
                <a:lnTo>
                  <a:pt x="11" y="272"/>
                </a:lnTo>
                <a:lnTo>
                  <a:pt x="9" y="272"/>
                </a:lnTo>
                <a:lnTo>
                  <a:pt x="9" y="272"/>
                </a:lnTo>
                <a:lnTo>
                  <a:pt x="7" y="272"/>
                </a:lnTo>
                <a:lnTo>
                  <a:pt x="6" y="272"/>
                </a:lnTo>
                <a:lnTo>
                  <a:pt x="0" y="272"/>
                </a:lnTo>
                <a:lnTo>
                  <a:pt x="0" y="261"/>
                </a:lnTo>
                <a:lnTo>
                  <a:pt x="13" y="247"/>
                </a:lnTo>
                <a:lnTo>
                  <a:pt x="21" y="228"/>
                </a:lnTo>
                <a:lnTo>
                  <a:pt x="28" y="207"/>
                </a:lnTo>
                <a:lnTo>
                  <a:pt x="23" y="204"/>
                </a:lnTo>
                <a:lnTo>
                  <a:pt x="21" y="199"/>
                </a:lnTo>
                <a:lnTo>
                  <a:pt x="20" y="195"/>
                </a:lnTo>
                <a:lnTo>
                  <a:pt x="18" y="188"/>
                </a:lnTo>
                <a:lnTo>
                  <a:pt x="16" y="181"/>
                </a:lnTo>
                <a:lnTo>
                  <a:pt x="30" y="178"/>
                </a:lnTo>
                <a:lnTo>
                  <a:pt x="41" y="176"/>
                </a:lnTo>
                <a:lnTo>
                  <a:pt x="49" y="172"/>
                </a:lnTo>
                <a:lnTo>
                  <a:pt x="60" y="171"/>
                </a:lnTo>
                <a:close/>
                <a:moveTo>
                  <a:pt x="1556" y="130"/>
                </a:moveTo>
                <a:lnTo>
                  <a:pt x="1571" y="130"/>
                </a:lnTo>
                <a:lnTo>
                  <a:pt x="1571" y="134"/>
                </a:lnTo>
                <a:lnTo>
                  <a:pt x="1568" y="134"/>
                </a:lnTo>
                <a:lnTo>
                  <a:pt x="1564" y="136"/>
                </a:lnTo>
                <a:lnTo>
                  <a:pt x="1563" y="136"/>
                </a:lnTo>
                <a:lnTo>
                  <a:pt x="1563" y="136"/>
                </a:lnTo>
                <a:lnTo>
                  <a:pt x="1561" y="136"/>
                </a:lnTo>
                <a:lnTo>
                  <a:pt x="1561" y="136"/>
                </a:lnTo>
                <a:lnTo>
                  <a:pt x="1559" y="134"/>
                </a:lnTo>
                <a:lnTo>
                  <a:pt x="1556" y="130"/>
                </a:lnTo>
                <a:close/>
                <a:moveTo>
                  <a:pt x="454" y="130"/>
                </a:moveTo>
                <a:lnTo>
                  <a:pt x="458" y="153"/>
                </a:lnTo>
                <a:lnTo>
                  <a:pt x="452" y="157"/>
                </a:lnTo>
                <a:lnTo>
                  <a:pt x="449" y="158"/>
                </a:lnTo>
                <a:lnTo>
                  <a:pt x="445" y="160"/>
                </a:lnTo>
                <a:lnTo>
                  <a:pt x="440" y="164"/>
                </a:lnTo>
                <a:lnTo>
                  <a:pt x="435" y="165"/>
                </a:lnTo>
                <a:lnTo>
                  <a:pt x="433" y="164"/>
                </a:lnTo>
                <a:lnTo>
                  <a:pt x="432" y="164"/>
                </a:lnTo>
                <a:lnTo>
                  <a:pt x="430" y="162"/>
                </a:lnTo>
                <a:lnTo>
                  <a:pt x="428" y="162"/>
                </a:lnTo>
                <a:lnTo>
                  <a:pt x="423" y="162"/>
                </a:lnTo>
                <a:lnTo>
                  <a:pt x="423" y="158"/>
                </a:lnTo>
                <a:lnTo>
                  <a:pt x="423" y="157"/>
                </a:lnTo>
                <a:lnTo>
                  <a:pt x="421" y="157"/>
                </a:lnTo>
                <a:lnTo>
                  <a:pt x="421" y="155"/>
                </a:lnTo>
                <a:lnTo>
                  <a:pt x="419" y="153"/>
                </a:lnTo>
                <a:lnTo>
                  <a:pt x="419" y="146"/>
                </a:lnTo>
                <a:lnTo>
                  <a:pt x="428" y="141"/>
                </a:lnTo>
                <a:lnTo>
                  <a:pt x="435" y="136"/>
                </a:lnTo>
                <a:lnTo>
                  <a:pt x="442" y="132"/>
                </a:lnTo>
                <a:lnTo>
                  <a:pt x="454" y="130"/>
                </a:lnTo>
                <a:close/>
                <a:moveTo>
                  <a:pt x="109" y="127"/>
                </a:moveTo>
                <a:lnTo>
                  <a:pt x="112" y="127"/>
                </a:lnTo>
                <a:lnTo>
                  <a:pt x="116" y="129"/>
                </a:lnTo>
                <a:lnTo>
                  <a:pt x="117" y="129"/>
                </a:lnTo>
                <a:lnTo>
                  <a:pt x="117" y="129"/>
                </a:lnTo>
                <a:lnTo>
                  <a:pt x="117" y="129"/>
                </a:lnTo>
                <a:lnTo>
                  <a:pt x="119" y="130"/>
                </a:lnTo>
                <a:lnTo>
                  <a:pt x="121" y="134"/>
                </a:lnTo>
                <a:lnTo>
                  <a:pt x="109" y="134"/>
                </a:lnTo>
                <a:lnTo>
                  <a:pt x="109" y="127"/>
                </a:lnTo>
                <a:close/>
                <a:moveTo>
                  <a:pt x="3744" y="115"/>
                </a:moveTo>
                <a:lnTo>
                  <a:pt x="3760" y="117"/>
                </a:lnTo>
                <a:lnTo>
                  <a:pt x="3776" y="120"/>
                </a:lnTo>
                <a:lnTo>
                  <a:pt x="3790" y="125"/>
                </a:lnTo>
                <a:lnTo>
                  <a:pt x="3800" y="134"/>
                </a:lnTo>
                <a:lnTo>
                  <a:pt x="3807" y="146"/>
                </a:lnTo>
                <a:lnTo>
                  <a:pt x="3811" y="162"/>
                </a:lnTo>
                <a:lnTo>
                  <a:pt x="3788" y="158"/>
                </a:lnTo>
                <a:lnTo>
                  <a:pt x="3767" y="151"/>
                </a:lnTo>
                <a:lnTo>
                  <a:pt x="3751" y="141"/>
                </a:lnTo>
                <a:lnTo>
                  <a:pt x="3741" y="127"/>
                </a:lnTo>
                <a:lnTo>
                  <a:pt x="3743" y="125"/>
                </a:lnTo>
                <a:lnTo>
                  <a:pt x="3743" y="123"/>
                </a:lnTo>
                <a:lnTo>
                  <a:pt x="3744" y="122"/>
                </a:lnTo>
                <a:lnTo>
                  <a:pt x="3744" y="118"/>
                </a:lnTo>
                <a:lnTo>
                  <a:pt x="3744" y="115"/>
                </a:lnTo>
                <a:close/>
                <a:moveTo>
                  <a:pt x="384" y="104"/>
                </a:moveTo>
                <a:lnTo>
                  <a:pt x="390" y="104"/>
                </a:lnTo>
                <a:lnTo>
                  <a:pt x="391" y="104"/>
                </a:lnTo>
                <a:lnTo>
                  <a:pt x="393" y="106"/>
                </a:lnTo>
                <a:lnTo>
                  <a:pt x="395" y="106"/>
                </a:lnTo>
                <a:lnTo>
                  <a:pt x="397" y="108"/>
                </a:lnTo>
                <a:lnTo>
                  <a:pt x="398" y="111"/>
                </a:lnTo>
                <a:lnTo>
                  <a:pt x="400" y="113"/>
                </a:lnTo>
                <a:lnTo>
                  <a:pt x="400" y="118"/>
                </a:lnTo>
                <a:lnTo>
                  <a:pt x="400" y="123"/>
                </a:lnTo>
                <a:lnTo>
                  <a:pt x="397" y="134"/>
                </a:lnTo>
                <a:lnTo>
                  <a:pt x="395" y="150"/>
                </a:lnTo>
                <a:lnTo>
                  <a:pt x="393" y="162"/>
                </a:lnTo>
                <a:lnTo>
                  <a:pt x="388" y="164"/>
                </a:lnTo>
                <a:lnTo>
                  <a:pt x="384" y="165"/>
                </a:lnTo>
                <a:lnTo>
                  <a:pt x="381" y="169"/>
                </a:lnTo>
                <a:lnTo>
                  <a:pt x="377" y="169"/>
                </a:lnTo>
                <a:lnTo>
                  <a:pt x="377" y="167"/>
                </a:lnTo>
                <a:lnTo>
                  <a:pt x="376" y="167"/>
                </a:lnTo>
                <a:lnTo>
                  <a:pt x="376" y="167"/>
                </a:lnTo>
                <a:lnTo>
                  <a:pt x="374" y="165"/>
                </a:lnTo>
                <a:lnTo>
                  <a:pt x="370" y="162"/>
                </a:lnTo>
                <a:lnTo>
                  <a:pt x="369" y="158"/>
                </a:lnTo>
                <a:lnTo>
                  <a:pt x="369" y="153"/>
                </a:lnTo>
                <a:lnTo>
                  <a:pt x="369" y="150"/>
                </a:lnTo>
                <a:lnTo>
                  <a:pt x="365" y="146"/>
                </a:lnTo>
                <a:lnTo>
                  <a:pt x="358" y="141"/>
                </a:lnTo>
                <a:lnTo>
                  <a:pt x="349" y="139"/>
                </a:lnTo>
                <a:lnTo>
                  <a:pt x="341" y="141"/>
                </a:lnTo>
                <a:lnTo>
                  <a:pt x="332" y="139"/>
                </a:lnTo>
                <a:lnTo>
                  <a:pt x="323" y="134"/>
                </a:lnTo>
                <a:lnTo>
                  <a:pt x="316" y="123"/>
                </a:lnTo>
                <a:lnTo>
                  <a:pt x="320" y="123"/>
                </a:lnTo>
                <a:lnTo>
                  <a:pt x="322" y="120"/>
                </a:lnTo>
                <a:lnTo>
                  <a:pt x="323" y="118"/>
                </a:lnTo>
                <a:lnTo>
                  <a:pt x="323" y="117"/>
                </a:lnTo>
                <a:lnTo>
                  <a:pt x="325" y="117"/>
                </a:lnTo>
                <a:lnTo>
                  <a:pt x="327" y="117"/>
                </a:lnTo>
                <a:lnTo>
                  <a:pt x="330" y="117"/>
                </a:lnTo>
                <a:lnTo>
                  <a:pt x="336" y="115"/>
                </a:lnTo>
                <a:lnTo>
                  <a:pt x="346" y="118"/>
                </a:lnTo>
                <a:lnTo>
                  <a:pt x="358" y="117"/>
                </a:lnTo>
                <a:lnTo>
                  <a:pt x="372" y="115"/>
                </a:lnTo>
                <a:lnTo>
                  <a:pt x="384" y="115"/>
                </a:lnTo>
                <a:lnTo>
                  <a:pt x="384" y="104"/>
                </a:lnTo>
                <a:close/>
                <a:moveTo>
                  <a:pt x="255" y="101"/>
                </a:moveTo>
                <a:lnTo>
                  <a:pt x="257" y="104"/>
                </a:lnTo>
                <a:lnTo>
                  <a:pt x="259" y="106"/>
                </a:lnTo>
                <a:lnTo>
                  <a:pt x="260" y="110"/>
                </a:lnTo>
                <a:lnTo>
                  <a:pt x="260" y="113"/>
                </a:lnTo>
                <a:lnTo>
                  <a:pt x="262" y="117"/>
                </a:lnTo>
                <a:lnTo>
                  <a:pt x="262" y="123"/>
                </a:lnTo>
                <a:lnTo>
                  <a:pt x="259" y="123"/>
                </a:lnTo>
                <a:lnTo>
                  <a:pt x="259" y="127"/>
                </a:lnTo>
                <a:lnTo>
                  <a:pt x="262" y="127"/>
                </a:lnTo>
                <a:lnTo>
                  <a:pt x="267" y="129"/>
                </a:lnTo>
                <a:lnTo>
                  <a:pt x="273" y="130"/>
                </a:lnTo>
                <a:lnTo>
                  <a:pt x="278" y="130"/>
                </a:lnTo>
                <a:lnTo>
                  <a:pt x="285" y="130"/>
                </a:lnTo>
                <a:lnTo>
                  <a:pt x="288" y="127"/>
                </a:lnTo>
                <a:lnTo>
                  <a:pt x="290" y="125"/>
                </a:lnTo>
                <a:lnTo>
                  <a:pt x="290" y="125"/>
                </a:lnTo>
                <a:lnTo>
                  <a:pt x="292" y="125"/>
                </a:lnTo>
                <a:lnTo>
                  <a:pt x="294" y="125"/>
                </a:lnTo>
                <a:lnTo>
                  <a:pt x="297" y="127"/>
                </a:lnTo>
                <a:lnTo>
                  <a:pt x="299" y="129"/>
                </a:lnTo>
                <a:lnTo>
                  <a:pt x="299" y="130"/>
                </a:lnTo>
                <a:lnTo>
                  <a:pt x="299" y="132"/>
                </a:lnTo>
                <a:lnTo>
                  <a:pt x="301" y="134"/>
                </a:lnTo>
                <a:lnTo>
                  <a:pt x="301" y="137"/>
                </a:lnTo>
                <a:lnTo>
                  <a:pt x="299" y="141"/>
                </a:lnTo>
                <a:lnTo>
                  <a:pt x="299" y="143"/>
                </a:lnTo>
                <a:lnTo>
                  <a:pt x="299" y="143"/>
                </a:lnTo>
                <a:lnTo>
                  <a:pt x="299" y="144"/>
                </a:lnTo>
                <a:lnTo>
                  <a:pt x="299" y="146"/>
                </a:lnTo>
                <a:lnTo>
                  <a:pt x="297" y="150"/>
                </a:lnTo>
                <a:lnTo>
                  <a:pt x="287" y="155"/>
                </a:lnTo>
                <a:lnTo>
                  <a:pt x="274" y="155"/>
                </a:lnTo>
                <a:lnTo>
                  <a:pt x="260" y="155"/>
                </a:lnTo>
                <a:lnTo>
                  <a:pt x="246" y="158"/>
                </a:lnTo>
                <a:lnTo>
                  <a:pt x="236" y="165"/>
                </a:lnTo>
                <a:lnTo>
                  <a:pt x="224" y="174"/>
                </a:lnTo>
                <a:lnTo>
                  <a:pt x="213" y="183"/>
                </a:lnTo>
                <a:lnTo>
                  <a:pt x="198" y="188"/>
                </a:lnTo>
                <a:lnTo>
                  <a:pt x="196" y="185"/>
                </a:lnTo>
                <a:lnTo>
                  <a:pt x="194" y="181"/>
                </a:lnTo>
                <a:lnTo>
                  <a:pt x="194" y="178"/>
                </a:lnTo>
                <a:lnTo>
                  <a:pt x="192" y="172"/>
                </a:lnTo>
                <a:lnTo>
                  <a:pt x="198" y="169"/>
                </a:lnTo>
                <a:lnTo>
                  <a:pt x="203" y="165"/>
                </a:lnTo>
                <a:lnTo>
                  <a:pt x="206" y="160"/>
                </a:lnTo>
                <a:lnTo>
                  <a:pt x="210" y="155"/>
                </a:lnTo>
                <a:lnTo>
                  <a:pt x="212" y="150"/>
                </a:lnTo>
                <a:lnTo>
                  <a:pt x="192" y="150"/>
                </a:lnTo>
                <a:lnTo>
                  <a:pt x="180" y="155"/>
                </a:lnTo>
                <a:lnTo>
                  <a:pt x="166" y="157"/>
                </a:lnTo>
                <a:lnTo>
                  <a:pt x="150" y="155"/>
                </a:lnTo>
                <a:lnTo>
                  <a:pt x="140" y="150"/>
                </a:lnTo>
                <a:lnTo>
                  <a:pt x="135" y="150"/>
                </a:lnTo>
                <a:lnTo>
                  <a:pt x="135" y="146"/>
                </a:lnTo>
                <a:lnTo>
                  <a:pt x="140" y="144"/>
                </a:lnTo>
                <a:lnTo>
                  <a:pt x="144" y="143"/>
                </a:lnTo>
                <a:lnTo>
                  <a:pt x="145" y="141"/>
                </a:lnTo>
                <a:lnTo>
                  <a:pt x="149" y="139"/>
                </a:lnTo>
                <a:lnTo>
                  <a:pt x="150" y="134"/>
                </a:lnTo>
                <a:lnTo>
                  <a:pt x="147" y="134"/>
                </a:lnTo>
                <a:lnTo>
                  <a:pt x="147" y="130"/>
                </a:lnTo>
                <a:lnTo>
                  <a:pt x="152" y="130"/>
                </a:lnTo>
                <a:lnTo>
                  <a:pt x="156" y="129"/>
                </a:lnTo>
                <a:lnTo>
                  <a:pt x="159" y="129"/>
                </a:lnTo>
                <a:lnTo>
                  <a:pt x="163" y="127"/>
                </a:lnTo>
                <a:lnTo>
                  <a:pt x="161" y="125"/>
                </a:lnTo>
                <a:lnTo>
                  <a:pt x="159" y="123"/>
                </a:lnTo>
                <a:lnTo>
                  <a:pt x="157" y="122"/>
                </a:lnTo>
                <a:lnTo>
                  <a:pt x="157" y="120"/>
                </a:lnTo>
                <a:lnTo>
                  <a:pt x="156" y="118"/>
                </a:lnTo>
                <a:lnTo>
                  <a:pt x="154" y="115"/>
                </a:lnTo>
                <a:lnTo>
                  <a:pt x="157" y="115"/>
                </a:lnTo>
                <a:lnTo>
                  <a:pt x="159" y="113"/>
                </a:lnTo>
                <a:lnTo>
                  <a:pt x="159" y="113"/>
                </a:lnTo>
                <a:lnTo>
                  <a:pt x="161" y="113"/>
                </a:lnTo>
                <a:lnTo>
                  <a:pt x="163" y="111"/>
                </a:lnTo>
                <a:lnTo>
                  <a:pt x="182" y="117"/>
                </a:lnTo>
                <a:lnTo>
                  <a:pt x="198" y="123"/>
                </a:lnTo>
                <a:lnTo>
                  <a:pt x="212" y="130"/>
                </a:lnTo>
                <a:lnTo>
                  <a:pt x="227" y="136"/>
                </a:lnTo>
                <a:lnTo>
                  <a:pt x="246" y="137"/>
                </a:lnTo>
                <a:lnTo>
                  <a:pt x="243" y="129"/>
                </a:lnTo>
                <a:lnTo>
                  <a:pt x="240" y="122"/>
                </a:lnTo>
                <a:lnTo>
                  <a:pt x="238" y="117"/>
                </a:lnTo>
                <a:lnTo>
                  <a:pt x="236" y="104"/>
                </a:lnTo>
                <a:lnTo>
                  <a:pt x="240" y="103"/>
                </a:lnTo>
                <a:lnTo>
                  <a:pt x="243" y="101"/>
                </a:lnTo>
                <a:lnTo>
                  <a:pt x="248" y="101"/>
                </a:lnTo>
                <a:lnTo>
                  <a:pt x="255" y="101"/>
                </a:lnTo>
                <a:close/>
                <a:moveTo>
                  <a:pt x="742" y="80"/>
                </a:moveTo>
                <a:lnTo>
                  <a:pt x="754" y="85"/>
                </a:lnTo>
                <a:lnTo>
                  <a:pt x="754" y="89"/>
                </a:lnTo>
                <a:lnTo>
                  <a:pt x="749" y="89"/>
                </a:lnTo>
                <a:lnTo>
                  <a:pt x="746" y="89"/>
                </a:lnTo>
                <a:lnTo>
                  <a:pt x="744" y="89"/>
                </a:lnTo>
                <a:lnTo>
                  <a:pt x="742" y="87"/>
                </a:lnTo>
                <a:lnTo>
                  <a:pt x="742" y="87"/>
                </a:lnTo>
                <a:lnTo>
                  <a:pt x="742" y="85"/>
                </a:lnTo>
                <a:lnTo>
                  <a:pt x="742" y="80"/>
                </a:lnTo>
                <a:close/>
                <a:moveTo>
                  <a:pt x="140" y="80"/>
                </a:moveTo>
                <a:lnTo>
                  <a:pt x="140" y="87"/>
                </a:lnTo>
                <a:lnTo>
                  <a:pt x="140" y="92"/>
                </a:lnTo>
                <a:lnTo>
                  <a:pt x="142" y="97"/>
                </a:lnTo>
                <a:lnTo>
                  <a:pt x="140" y="101"/>
                </a:lnTo>
                <a:lnTo>
                  <a:pt x="140" y="104"/>
                </a:lnTo>
                <a:lnTo>
                  <a:pt x="135" y="108"/>
                </a:lnTo>
                <a:lnTo>
                  <a:pt x="130" y="111"/>
                </a:lnTo>
                <a:lnTo>
                  <a:pt x="124" y="115"/>
                </a:lnTo>
                <a:lnTo>
                  <a:pt x="121" y="120"/>
                </a:lnTo>
                <a:lnTo>
                  <a:pt x="114" y="117"/>
                </a:lnTo>
                <a:lnTo>
                  <a:pt x="110" y="115"/>
                </a:lnTo>
                <a:lnTo>
                  <a:pt x="107" y="113"/>
                </a:lnTo>
                <a:lnTo>
                  <a:pt x="105" y="111"/>
                </a:lnTo>
                <a:lnTo>
                  <a:pt x="102" y="108"/>
                </a:lnTo>
                <a:lnTo>
                  <a:pt x="100" y="125"/>
                </a:lnTo>
                <a:lnTo>
                  <a:pt x="95" y="134"/>
                </a:lnTo>
                <a:lnTo>
                  <a:pt x="82" y="137"/>
                </a:lnTo>
                <a:lnTo>
                  <a:pt x="72" y="137"/>
                </a:lnTo>
                <a:lnTo>
                  <a:pt x="61" y="137"/>
                </a:lnTo>
                <a:lnTo>
                  <a:pt x="48" y="137"/>
                </a:lnTo>
                <a:lnTo>
                  <a:pt x="48" y="123"/>
                </a:lnTo>
                <a:lnTo>
                  <a:pt x="67" y="110"/>
                </a:lnTo>
                <a:lnTo>
                  <a:pt x="88" y="97"/>
                </a:lnTo>
                <a:lnTo>
                  <a:pt x="112" y="87"/>
                </a:lnTo>
                <a:lnTo>
                  <a:pt x="140" y="80"/>
                </a:lnTo>
                <a:close/>
                <a:moveTo>
                  <a:pt x="3671" y="80"/>
                </a:moveTo>
                <a:lnTo>
                  <a:pt x="3680" y="80"/>
                </a:lnTo>
                <a:lnTo>
                  <a:pt x="3683" y="89"/>
                </a:lnTo>
                <a:lnTo>
                  <a:pt x="3683" y="99"/>
                </a:lnTo>
                <a:lnTo>
                  <a:pt x="3683" y="111"/>
                </a:lnTo>
                <a:lnTo>
                  <a:pt x="3699" y="106"/>
                </a:lnTo>
                <a:lnTo>
                  <a:pt x="3711" y="99"/>
                </a:lnTo>
                <a:lnTo>
                  <a:pt x="3725" y="92"/>
                </a:lnTo>
                <a:lnTo>
                  <a:pt x="3725" y="146"/>
                </a:lnTo>
                <a:lnTo>
                  <a:pt x="3725" y="148"/>
                </a:lnTo>
                <a:lnTo>
                  <a:pt x="3723" y="148"/>
                </a:lnTo>
                <a:lnTo>
                  <a:pt x="3723" y="148"/>
                </a:lnTo>
                <a:lnTo>
                  <a:pt x="3723" y="148"/>
                </a:lnTo>
                <a:lnTo>
                  <a:pt x="3723" y="148"/>
                </a:lnTo>
                <a:lnTo>
                  <a:pt x="3722" y="150"/>
                </a:lnTo>
                <a:lnTo>
                  <a:pt x="3709" y="150"/>
                </a:lnTo>
                <a:lnTo>
                  <a:pt x="3692" y="151"/>
                </a:lnTo>
                <a:lnTo>
                  <a:pt x="3675" y="153"/>
                </a:lnTo>
                <a:lnTo>
                  <a:pt x="3661" y="155"/>
                </a:lnTo>
                <a:lnTo>
                  <a:pt x="3650" y="157"/>
                </a:lnTo>
                <a:lnTo>
                  <a:pt x="3645" y="158"/>
                </a:lnTo>
                <a:lnTo>
                  <a:pt x="3633" y="148"/>
                </a:lnTo>
                <a:lnTo>
                  <a:pt x="3624" y="134"/>
                </a:lnTo>
                <a:lnTo>
                  <a:pt x="3619" y="115"/>
                </a:lnTo>
                <a:lnTo>
                  <a:pt x="3620" y="110"/>
                </a:lnTo>
                <a:lnTo>
                  <a:pt x="3622" y="106"/>
                </a:lnTo>
                <a:lnTo>
                  <a:pt x="3624" y="103"/>
                </a:lnTo>
                <a:lnTo>
                  <a:pt x="3626" y="99"/>
                </a:lnTo>
                <a:lnTo>
                  <a:pt x="3627" y="96"/>
                </a:lnTo>
                <a:lnTo>
                  <a:pt x="3634" y="92"/>
                </a:lnTo>
                <a:lnTo>
                  <a:pt x="3643" y="87"/>
                </a:lnTo>
                <a:lnTo>
                  <a:pt x="3657" y="82"/>
                </a:lnTo>
                <a:lnTo>
                  <a:pt x="3671" y="80"/>
                </a:lnTo>
                <a:close/>
                <a:moveTo>
                  <a:pt x="458" y="73"/>
                </a:moveTo>
                <a:lnTo>
                  <a:pt x="461" y="83"/>
                </a:lnTo>
                <a:lnTo>
                  <a:pt x="468" y="87"/>
                </a:lnTo>
                <a:lnTo>
                  <a:pt x="479" y="87"/>
                </a:lnTo>
                <a:lnTo>
                  <a:pt x="496" y="85"/>
                </a:lnTo>
                <a:lnTo>
                  <a:pt x="496" y="89"/>
                </a:lnTo>
                <a:lnTo>
                  <a:pt x="498" y="94"/>
                </a:lnTo>
                <a:lnTo>
                  <a:pt x="500" y="99"/>
                </a:lnTo>
                <a:lnTo>
                  <a:pt x="500" y="103"/>
                </a:lnTo>
                <a:lnTo>
                  <a:pt x="500" y="108"/>
                </a:lnTo>
                <a:lnTo>
                  <a:pt x="500" y="111"/>
                </a:lnTo>
                <a:lnTo>
                  <a:pt x="519" y="122"/>
                </a:lnTo>
                <a:lnTo>
                  <a:pt x="541" y="127"/>
                </a:lnTo>
                <a:lnTo>
                  <a:pt x="566" y="127"/>
                </a:lnTo>
                <a:lnTo>
                  <a:pt x="590" y="127"/>
                </a:lnTo>
                <a:lnTo>
                  <a:pt x="617" y="125"/>
                </a:lnTo>
                <a:lnTo>
                  <a:pt x="639" y="127"/>
                </a:lnTo>
                <a:lnTo>
                  <a:pt x="639" y="132"/>
                </a:lnTo>
                <a:lnTo>
                  <a:pt x="641" y="137"/>
                </a:lnTo>
                <a:lnTo>
                  <a:pt x="643" y="141"/>
                </a:lnTo>
                <a:lnTo>
                  <a:pt x="643" y="143"/>
                </a:lnTo>
                <a:lnTo>
                  <a:pt x="643" y="146"/>
                </a:lnTo>
                <a:lnTo>
                  <a:pt x="643" y="150"/>
                </a:lnTo>
                <a:lnTo>
                  <a:pt x="639" y="162"/>
                </a:lnTo>
                <a:lnTo>
                  <a:pt x="629" y="162"/>
                </a:lnTo>
                <a:lnTo>
                  <a:pt x="617" y="160"/>
                </a:lnTo>
                <a:lnTo>
                  <a:pt x="608" y="158"/>
                </a:lnTo>
                <a:lnTo>
                  <a:pt x="604" y="158"/>
                </a:lnTo>
                <a:lnTo>
                  <a:pt x="601" y="160"/>
                </a:lnTo>
                <a:lnTo>
                  <a:pt x="599" y="164"/>
                </a:lnTo>
                <a:lnTo>
                  <a:pt x="597" y="165"/>
                </a:lnTo>
                <a:lnTo>
                  <a:pt x="594" y="165"/>
                </a:lnTo>
                <a:lnTo>
                  <a:pt x="592" y="167"/>
                </a:lnTo>
                <a:lnTo>
                  <a:pt x="587" y="169"/>
                </a:lnTo>
                <a:lnTo>
                  <a:pt x="582" y="169"/>
                </a:lnTo>
                <a:lnTo>
                  <a:pt x="576" y="171"/>
                </a:lnTo>
                <a:lnTo>
                  <a:pt x="573" y="172"/>
                </a:lnTo>
                <a:lnTo>
                  <a:pt x="568" y="172"/>
                </a:lnTo>
                <a:lnTo>
                  <a:pt x="562" y="172"/>
                </a:lnTo>
                <a:lnTo>
                  <a:pt x="559" y="167"/>
                </a:lnTo>
                <a:lnTo>
                  <a:pt x="557" y="162"/>
                </a:lnTo>
                <a:lnTo>
                  <a:pt x="554" y="158"/>
                </a:lnTo>
                <a:lnTo>
                  <a:pt x="554" y="162"/>
                </a:lnTo>
                <a:lnTo>
                  <a:pt x="550" y="165"/>
                </a:lnTo>
                <a:lnTo>
                  <a:pt x="548" y="169"/>
                </a:lnTo>
                <a:lnTo>
                  <a:pt x="547" y="172"/>
                </a:lnTo>
                <a:lnTo>
                  <a:pt x="538" y="172"/>
                </a:lnTo>
                <a:lnTo>
                  <a:pt x="534" y="167"/>
                </a:lnTo>
                <a:lnTo>
                  <a:pt x="531" y="160"/>
                </a:lnTo>
                <a:lnTo>
                  <a:pt x="528" y="153"/>
                </a:lnTo>
                <a:lnTo>
                  <a:pt x="526" y="158"/>
                </a:lnTo>
                <a:lnTo>
                  <a:pt x="524" y="162"/>
                </a:lnTo>
                <a:lnTo>
                  <a:pt x="522" y="164"/>
                </a:lnTo>
                <a:lnTo>
                  <a:pt x="522" y="164"/>
                </a:lnTo>
                <a:lnTo>
                  <a:pt x="519" y="164"/>
                </a:lnTo>
                <a:lnTo>
                  <a:pt x="515" y="162"/>
                </a:lnTo>
                <a:lnTo>
                  <a:pt x="512" y="160"/>
                </a:lnTo>
                <a:lnTo>
                  <a:pt x="510" y="158"/>
                </a:lnTo>
                <a:lnTo>
                  <a:pt x="510" y="157"/>
                </a:lnTo>
                <a:lnTo>
                  <a:pt x="510" y="155"/>
                </a:lnTo>
                <a:lnTo>
                  <a:pt x="510" y="153"/>
                </a:lnTo>
                <a:lnTo>
                  <a:pt x="510" y="151"/>
                </a:lnTo>
                <a:lnTo>
                  <a:pt x="508" y="150"/>
                </a:lnTo>
                <a:lnTo>
                  <a:pt x="507" y="150"/>
                </a:lnTo>
                <a:lnTo>
                  <a:pt x="505" y="151"/>
                </a:lnTo>
                <a:lnTo>
                  <a:pt x="501" y="151"/>
                </a:lnTo>
                <a:lnTo>
                  <a:pt x="496" y="153"/>
                </a:lnTo>
                <a:lnTo>
                  <a:pt x="493" y="153"/>
                </a:lnTo>
                <a:lnTo>
                  <a:pt x="487" y="155"/>
                </a:lnTo>
                <a:lnTo>
                  <a:pt x="486" y="153"/>
                </a:lnTo>
                <a:lnTo>
                  <a:pt x="484" y="153"/>
                </a:lnTo>
                <a:lnTo>
                  <a:pt x="480" y="151"/>
                </a:lnTo>
                <a:lnTo>
                  <a:pt x="479" y="150"/>
                </a:lnTo>
                <a:lnTo>
                  <a:pt x="475" y="148"/>
                </a:lnTo>
                <a:lnTo>
                  <a:pt x="473" y="146"/>
                </a:lnTo>
                <a:lnTo>
                  <a:pt x="475" y="136"/>
                </a:lnTo>
                <a:lnTo>
                  <a:pt x="473" y="129"/>
                </a:lnTo>
                <a:lnTo>
                  <a:pt x="470" y="123"/>
                </a:lnTo>
                <a:lnTo>
                  <a:pt x="466" y="115"/>
                </a:lnTo>
                <a:lnTo>
                  <a:pt x="466" y="104"/>
                </a:lnTo>
                <a:lnTo>
                  <a:pt x="449" y="103"/>
                </a:lnTo>
                <a:lnTo>
                  <a:pt x="433" y="97"/>
                </a:lnTo>
                <a:lnTo>
                  <a:pt x="419" y="92"/>
                </a:lnTo>
                <a:lnTo>
                  <a:pt x="418" y="90"/>
                </a:lnTo>
                <a:lnTo>
                  <a:pt x="418" y="89"/>
                </a:lnTo>
                <a:lnTo>
                  <a:pt x="418" y="87"/>
                </a:lnTo>
                <a:lnTo>
                  <a:pt x="416" y="85"/>
                </a:lnTo>
                <a:lnTo>
                  <a:pt x="416" y="80"/>
                </a:lnTo>
                <a:lnTo>
                  <a:pt x="423" y="78"/>
                </a:lnTo>
                <a:lnTo>
                  <a:pt x="432" y="78"/>
                </a:lnTo>
                <a:lnTo>
                  <a:pt x="442" y="76"/>
                </a:lnTo>
                <a:lnTo>
                  <a:pt x="445" y="75"/>
                </a:lnTo>
                <a:lnTo>
                  <a:pt x="449" y="75"/>
                </a:lnTo>
                <a:lnTo>
                  <a:pt x="452" y="73"/>
                </a:lnTo>
                <a:lnTo>
                  <a:pt x="458" y="73"/>
                </a:lnTo>
                <a:close/>
                <a:moveTo>
                  <a:pt x="377" y="73"/>
                </a:moveTo>
                <a:lnTo>
                  <a:pt x="409" y="73"/>
                </a:lnTo>
                <a:lnTo>
                  <a:pt x="409" y="76"/>
                </a:lnTo>
                <a:lnTo>
                  <a:pt x="411" y="80"/>
                </a:lnTo>
                <a:lnTo>
                  <a:pt x="411" y="83"/>
                </a:lnTo>
                <a:lnTo>
                  <a:pt x="412" y="89"/>
                </a:lnTo>
                <a:lnTo>
                  <a:pt x="404" y="89"/>
                </a:lnTo>
                <a:lnTo>
                  <a:pt x="400" y="89"/>
                </a:lnTo>
                <a:lnTo>
                  <a:pt x="397" y="89"/>
                </a:lnTo>
                <a:lnTo>
                  <a:pt x="390" y="87"/>
                </a:lnTo>
                <a:lnTo>
                  <a:pt x="384" y="87"/>
                </a:lnTo>
                <a:lnTo>
                  <a:pt x="377" y="85"/>
                </a:lnTo>
                <a:lnTo>
                  <a:pt x="377" y="73"/>
                </a:lnTo>
                <a:close/>
                <a:moveTo>
                  <a:pt x="301" y="69"/>
                </a:moveTo>
                <a:lnTo>
                  <a:pt x="308" y="73"/>
                </a:lnTo>
                <a:lnTo>
                  <a:pt x="315" y="76"/>
                </a:lnTo>
                <a:lnTo>
                  <a:pt x="318" y="82"/>
                </a:lnTo>
                <a:lnTo>
                  <a:pt x="322" y="89"/>
                </a:lnTo>
                <a:lnTo>
                  <a:pt x="323" y="96"/>
                </a:lnTo>
                <a:lnTo>
                  <a:pt x="313" y="96"/>
                </a:lnTo>
                <a:lnTo>
                  <a:pt x="313" y="92"/>
                </a:lnTo>
                <a:lnTo>
                  <a:pt x="308" y="89"/>
                </a:lnTo>
                <a:lnTo>
                  <a:pt x="306" y="85"/>
                </a:lnTo>
                <a:lnTo>
                  <a:pt x="304" y="82"/>
                </a:lnTo>
                <a:lnTo>
                  <a:pt x="302" y="76"/>
                </a:lnTo>
                <a:lnTo>
                  <a:pt x="301" y="69"/>
                </a:lnTo>
                <a:close/>
                <a:moveTo>
                  <a:pt x="489" y="61"/>
                </a:moveTo>
                <a:lnTo>
                  <a:pt x="505" y="61"/>
                </a:lnTo>
                <a:lnTo>
                  <a:pt x="505" y="69"/>
                </a:lnTo>
                <a:lnTo>
                  <a:pt x="489" y="69"/>
                </a:lnTo>
                <a:lnTo>
                  <a:pt x="489" y="61"/>
                </a:lnTo>
                <a:close/>
                <a:moveTo>
                  <a:pt x="192" y="61"/>
                </a:moveTo>
                <a:lnTo>
                  <a:pt x="201" y="62"/>
                </a:lnTo>
                <a:lnTo>
                  <a:pt x="208" y="62"/>
                </a:lnTo>
                <a:lnTo>
                  <a:pt x="215" y="64"/>
                </a:lnTo>
                <a:lnTo>
                  <a:pt x="220" y="66"/>
                </a:lnTo>
                <a:lnTo>
                  <a:pt x="217" y="71"/>
                </a:lnTo>
                <a:lnTo>
                  <a:pt x="213" y="76"/>
                </a:lnTo>
                <a:lnTo>
                  <a:pt x="210" y="80"/>
                </a:lnTo>
                <a:lnTo>
                  <a:pt x="205" y="85"/>
                </a:lnTo>
                <a:lnTo>
                  <a:pt x="199" y="89"/>
                </a:lnTo>
                <a:lnTo>
                  <a:pt x="194" y="90"/>
                </a:lnTo>
                <a:lnTo>
                  <a:pt x="191" y="90"/>
                </a:lnTo>
                <a:lnTo>
                  <a:pt x="185" y="89"/>
                </a:lnTo>
                <a:lnTo>
                  <a:pt x="182" y="85"/>
                </a:lnTo>
                <a:lnTo>
                  <a:pt x="180" y="82"/>
                </a:lnTo>
                <a:lnTo>
                  <a:pt x="178" y="78"/>
                </a:lnTo>
                <a:lnTo>
                  <a:pt x="178" y="73"/>
                </a:lnTo>
                <a:lnTo>
                  <a:pt x="185" y="68"/>
                </a:lnTo>
                <a:lnTo>
                  <a:pt x="192" y="61"/>
                </a:lnTo>
                <a:close/>
                <a:moveTo>
                  <a:pt x="435" y="54"/>
                </a:moveTo>
                <a:lnTo>
                  <a:pt x="440" y="54"/>
                </a:lnTo>
                <a:lnTo>
                  <a:pt x="444" y="54"/>
                </a:lnTo>
                <a:lnTo>
                  <a:pt x="447" y="54"/>
                </a:lnTo>
                <a:lnTo>
                  <a:pt x="449" y="54"/>
                </a:lnTo>
                <a:lnTo>
                  <a:pt x="452" y="54"/>
                </a:lnTo>
                <a:lnTo>
                  <a:pt x="456" y="54"/>
                </a:lnTo>
                <a:lnTo>
                  <a:pt x="461" y="54"/>
                </a:lnTo>
                <a:lnTo>
                  <a:pt x="461" y="61"/>
                </a:lnTo>
                <a:lnTo>
                  <a:pt x="438" y="66"/>
                </a:lnTo>
                <a:lnTo>
                  <a:pt x="435" y="54"/>
                </a:lnTo>
                <a:close/>
                <a:moveTo>
                  <a:pt x="220" y="43"/>
                </a:moveTo>
                <a:lnTo>
                  <a:pt x="227" y="45"/>
                </a:lnTo>
                <a:lnTo>
                  <a:pt x="234" y="47"/>
                </a:lnTo>
                <a:lnTo>
                  <a:pt x="240" y="50"/>
                </a:lnTo>
                <a:lnTo>
                  <a:pt x="236" y="50"/>
                </a:lnTo>
                <a:lnTo>
                  <a:pt x="227" y="54"/>
                </a:lnTo>
                <a:lnTo>
                  <a:pt x="217" y="54"/>
                </a:lnTo>
                <a:lnTo>
                  <a:pt x="205" y="54"/>
                </a:lnTo>
                <a:lnTo>
                  <a:pt x="205" y="50"/>
                </a:lnTo>
                <a:lnTo>
                  <a:pt x="208" y="50"/>
                </a:lnTo>
                <a:lnTo>
                  <a:pt x="212" y="47"/>
                </a:lnTo>
                <a:lnTo>
                  <a:pt x="217" y="45"/>
                </a:lnTo>
                <a:lnTo>
                  <a:pt x="220" y="43"/>
                </a:lnTo>
                <a:close/>
                <a:moveTo>
                  <a:pt x="2671" y="41"/>
                </a:moveTo>
                <a:lnTo>
                  <a:pt x="2688" y="43"/>
                </a:lnTo>
                <a:lnTo>
                  <a:pt x="2692" y="47"/>
                </a:lnTo>
                <a:lnTo>
                  <a:pt x="2694" y="50"/>
                </a:lnTo>
                <a:lnTo>
                  <a:pt x="2697" y="54"/>
                </a:lnTo>
                <a:lnTo>
                  <a:pt x="2695" y="57"/>
                </a:lnTo>
                <a:lnTo>
                  <a:pt x="2695" y="59"/>
                </a:lnTo>
                <a:lnTo>
                  <a:pt x="2695" y="59"/>
                </a:lnTo>
                <a:lnTo>
                  <a:pt x="2694" y="61"/>
                </a:lnTo>
                <a:lnTo>
                  <a:pt x="2694" y="61"/>
                </a:lnTo>
                <a:lnTo>
                  <a:pt x="2683" y="75"/>
                </a:lnTo>
                <a:lnTo>
                  <a:pt x="2669" y="85"/>
                </a:lnTo>
                <a:lnTo>
                  <a:pt x="2653" y="94"/>
                </a:lnTo>
                <a:lnTo>
                  <a:pt x="2634" y="101"/>
                </a:lnTo>
                <a:lnTo>
                  <a:pt x="2617" y="108"/>
                </a:lnTo>
                <a:lnTo>
                  <a:pt x="2601" y="115"/>
                </a:lnTo>
                <a:lnTo>
                  <a:pt x="2584" y="129"/>
                </a:lnTo>
                <a:lnTo>
                  <a:pt x="2564" y="150"/>
                </a:lnTo>
                <a:lnTo>
                  <a:pt x="2544" y="174"/>
                </a:lnTo>
                <a:lnTo>
                  <a:pt x="2524" y="202"/>
                </a:lnTo>
                <a:lnTo>
                  <a:pt x="2509" y="230"/>
                </a:lnTo>
                <a:lnTo>
                  <a:pt x="2498" y="258"/>
                </a:lnTo>
                <a:lnTo>
                  <a:pt x="2493" y="284"/>
                </a:lnTo>
                <a:lnTo>
                  <a:pt x="2495" y="293"/>
                </a:lnTo>
                <a:lnTo>
                  <a:pt x="2502" y="303"/>
                </a:lnTo>
                <a:lnTo>
                  <a:pt x="2510" y="314"/>
                </a:lnTo>
                <a:lnTo>
                  <a:pt x="2521" y="322"/>
                </a:lnTo>
                <a:lnTo>
                  <a:pt x="2521" y="326"/>
                </a:lnTo>
                <a:lnTo>
                  <a:pt x="2516" y="326"/>
                </a:lnTo>
                <a:lnTo>
                  <a:pt x="2512" y="335"/>
                </a:lnTo>
                <a:lnTo>
                  <a:pt x="2498" y="329"/>
                </a:lnTo>
                <a:lnTo>
                  <a:pt x="2482" y="326"/>
                </a:lnTo>
                <a:lnTo>
                  <a:pt x="2477" y="312"/>
                </a:lnTo>
                <a:lnTo>
                  <a:pt x="2468" y="300"/>
                </a:lnTo>
                <a:lnTo>
                  <a:pt x="2460" y="291"/>
                </a:lnTo>
                <a:lnTo>
                  <a:pt x="2451" y="282"/>
                </a:lnTo>
                <a:lnTo>
                  <a:pt x="2444" y="268"/>
                </a:lnTo>
                <a:lnTo>
                  <a:pt x="2454" y="261"/>
                </a:lnTo>
                <a:lnTo>
                  <a:pt x="2460" y="258"/>
                </a:lnTo>
                <a:lnTo>
                  <a:pt x="2460" y="253"/>
                </a:lnTo>
                <a:lnTo>
                  <a:pt x="2458" y="249"/>
                </a:lnTo>
                <a:lnTo>
                  <a:pt x="2456" y="242"/>
                </a:lnTo>
                <a:lnTo>
                  <a:pt x="2458" y="235"/>
                </a:lnTo>
                <a:lnTo>
                  <a:pt x="2463" y="226"/>
                </a:lnTo>
                <a:lnTo>
                  <a:pt x="2470" y="221"/>
                </a:lnTo>
                <a:lnTo>
                  <a:pt x="2477" y="214"/>
                </a:lnTo>
                <a:lnTo>
                  <a:pt x="2482" y="204"/>
                </a:lnTo>
                <a:lnTo>
                  <a:pt x="2479" y="202"/>
                </a:lnTo>
                <a:lnTo>
                  <a:pt x="2475" y="200"/>
                </a:lnTo>
                <a:lnTo>
                  <a:pt x="2475" y="199"/>
                </a:lnTo>
                <a:lnTo>
                  <a:pt x="2474" y="199"/>
                </a:lnTo>
                <a:lnTo>
                  <a:pt x="2474" y="197"/>
                </a:lnTo>
                <a:lnTo>
                  <a:pt x="2474" y="195"/>
                </a:lnTo>
                <a:lnTo>
                  <a:pt x="2482" y="186"/>
                </a:lnTo>
                <a:lnTo>
                  <a:pt x="2491" y="178"/>
                </a:lnTo>
                <a:lnTo>
                  <a:pt x="2496" y="165"/>
                </a:lnTo>
                <a:lnTo>
                  <a:pt x="2498" y="162"/>
                </a:lnTo>
                <a:lnTo>
                  <a:pt x="2496" y="157"/>
                </a:lnTo>
                <a:lnTo>
                  <a:pt x="2496" y="153"/>
                </a:lnTo>
                <a:lnTo>
                  <a:pt x="2495" y="151"/>
                </a:lnTo>
                <a:lnTo>
                  <a:pt x="2495" y="146"/>
                </a:lnTo>
                <a:lnTo>
                  <a:pt x="2495" y="143"/>
                </a:lnTo>
                <a:lnTo>
                  <a:pt x="2496" y="137"/>
                </a:lnTo>
                <a:lnTo>
                  <a:pt x="2510" y="122"/>
                </a:lnTo>
                <a:lnTo>
                  <a:pt x="2528" y="106"/>
                </a:lnTo>
                <a:lnTo>
                  <a:pt x="2550" y="90"/>
                </a:lnTo>
                <a:lnTo>
                  <a:pt x="2573" y="78"/>
                </a:lnTo>
                <a:lnTo>
                  <a:pt x="2592" y="69"/>
                </a:lnTo>
                <a:lnTo>
                  <a:pt x="2624" y="69"/>
                </a:lnTo>
                <a:lnTo>
                  <a:pt x="2634" y="64"/>
                </a:lnTo>
                <a:lnTo>
                  <a:pt x="2641" y="59"/>
                </a:lnTo>
                <a:lnTo>
                  <a:pt x="2646" y="52"/>
                </a:lnTo>
                <a:lnTo>
                  <a:pt x="2652" y="48"/>
                </a:lnTo>
                <a:lnTo>
                  <a:pt x="2659" y="45"/>
                </a:lnTo>
                <a:lnTo>
                  <a:pt x="2671" y="41"/>
                </a:lnTo>
                <a:close/>
                <a:moveTo>
                  <a:pt x="400" y="15"/>
                </a:moveTo>
                <a:lnTo>
                  <a:pt x="416" y="15"/>
                </a:lnTo>
                <a:lnTo>
                  <a:pt x="421" y="22"/>
                </a:lnTo>
                <a:lnTo>
                  <a:pt x="428" y="29"/>
                </a:lnTo>
                <a:lnTo>
                  <a:pt x="435" y="34"/>
                </a:lnTo>
                <a:lnTo>
                  <a:pt x="432" y="38"/>
                </a:lnTo>
                <a:lnTo>
                  <a:pt x="430" y="40"/>
                </a:lnTo>
                <a:lnTo>
                  <a:pt x="428" y="41"/>
                </a:lnTo>
                <a:lnTo>
                  <a:pt x="426" y="45"/>
                </a:lnTo>
                <a:lnTo>
                  <a:pt x="425" y="48"/>
                </a:lnTo>
                <a:lnTo>
                  <a:pt x="423" y="54"/>
                </a:lnTo>
                <a:lnTo>
                  <a:pt x="418" y="54"/>
                </a:lnTo>
                <a:lnTo>
                  <a:pt x="411" y="54"/>
                </a:lnTo>
                <a:lnTo>
                  <a:pt x="407" y="52"/>
                </a:lnTo>
                <a:lnTo>
                  <a:pt x="402" y="52"/>
                </a:lnTo>
                <a:lnTo>
                  <a:pt x="397" y="50"/>
                </a:lnTo>
                <a:lnTo>
                  <a:pt x="397" y="43"/>
                </a:lnTo>
                <a:lnTo>
                  <a:pt x="398" y="38"/>
                </a:lnTo>
                <a:lnTo>
                  <a:pt x="400" y="31"/>
                </a:lnTo>
                <a:lnTo>
                  <a:pt x="400" y="24"/>
                </a:lnTo>
                <a:lnTo>
                  <a:pt x="400" y="15"/>
                </a:lnTo>
                <a:close/>
                <a:moveTo>
                  <a:pt x="3165" y="0"/>
                </a:moveTo>
                <a:lnTo>
                  <a:pt x="3184" y="0"/>
                </a:lnTo>
                <a:lnTo>
                  <a:pt x="3188" y="5"/>
                </a:lnTo>
                <a:lnTo>
                  <a:pt x="3189" y="7"/>
                </a:lnTo>
                <a:lnTo>
                  <a:pt x="3191" y="10"/>
                </a:lnTo>
                <a:lnTo>
                  <a:pt x="3195" y="14"/>
                </a:lnTo>
                <a:lnTo>
                  <a:pt x="3196" y="19"/>
                </a:lnTo>
                <a:lnTo>
                  <a:pt x="3191" y="21"/>
                </a:lnTo>
                <a:lnTo>
                  <a:pt x="3189" y="22"/>
                </a:lnTo>
                <a:lnTo>
                  <a:pt x="3186" y="24"/>
                </a:lnTo>
                <a:lnTo>
                  <a:pt x="3184" y="27"/>
                </a:lnTo>
                <a:lnTo>
                  <a:pt x="3182" y="29"/>
                </a:lnTo>
                <a:lnTo>
                  <a:pt x="3181" y="34"/>
                </a:lnTo>
                <a:lnTo>
                  <a:pt x="3195" y="38"/>
                </a:lnTo>
                <a:lnTo>
                  <a:pt x="3202" y="41"/>
                </a:lnTo>
                <a:lnTo>
                  <a:pt x="3209" y="48"/>
                </a:lnTo>
                <a:lnTo>
                  <a:pt x="3216" y="57"/>
                </a:lnTo>
                <a:lnTo>
                  <a:pt x="3228" y="52"/>
                </a:lnTo>
                <a:lnTo>
                  <a:pt x="3240" y="50"/>
                </a:lnTo>
                <a:lnTo>
                  <a:pt x="3254" y="48"/>
                </a:lnTo>
                <a:lnTo>
                  <a:pt x="3270" y="43"/>
                </a:lnTo>
                <a:lnTo>
                  <a:pt x="3271" y="41"/>
                </a:lnTo>
                <a:lnTo>
                  <a:pt x="3271" y="41"/>
                </a:lnTo>
                <a:lnTo>
                  <a:pt x="3273" y="43"/>
                </a:lnTo>
                <a:lnTo>
                  <a:pt x="3273" y="45"/>
                </a:lnTo>
                <a:lnTo>
                  <a:pt x="3273" y="47"/>
                </a:lnTo>
                <a:lnTo>
                  <a:pt x="3287" y="54"/>
                </a:lnTo>
                <a:lnTo>
                  <a:pt x="3298" y="62"/>
                </a:lnTo>
                <a:lnTo>
                  <a:pt x="3306" y="73"/>
                </a:lnTo>
                <a:lnTo>
                  <a:pt x="3315" y="85"/>
                </a:lnTo>
                <a:lnTo>
                  <a:pt x="3315" y="108"/>
                </a:lnTo>
                <a:lnTo>
                  <a:pt x="3303" y="117"/>
                </a:lnTo>
                <a:lnTo>
                  <a:pt x="3298" y="125"/>
                </a:lnTo>
                <a:lnTo>
                  <a:pt x="3294" y="134"/>
                </a:lnTo>
                <a:lnTo>
                  <a:pt x="3289" y="143"/>
                </a:lnTo>
                <a:lnTo>
                  <a:pt x="3275" y="151"/>
                </a:lnTo>
                <a:lnTo>
                  <a:pt x="3259" y="160"/>
                </a:lnTo>
                <a:lnTo>
                  <a:pt x="3243" y="171"/>
                </a:lnTo>
                <a:lnTo>
                  <a:pt x="3231" y="185"/>
                </a:lnTo>
                <a:lnTo>
                  <a:pt x="3235" y="185"/>
                </a:lnTo>
                <a:lnTo>
                  <a:pt x="3247" y="178"/>
                </a:lnTo>
                <a:lnTo>
                  <a:pt x="3261" y="176"/>
                </a:lnTo>
                <a:lnTo>
                  <a:pt x="3277" y="178"/>
                </a:lnTo>
                <a:lnTo>
                  <a:pt x="3277" y="181"/>
                </a:lnTo>
                <a:lnTo>
                  <a:pt x="3275" y="185"/>
                </a:lnTo>
                <a:lnTo>
                  <a:pt x="3275" y="186"/>
                </a:lnTo>
                <a:lnTo>
                  <a:pt x="3275" y="188"/>
                </a:lnTo>
                <a:lnTo>
                  <a:pt x="3275" y="188"/>
                </a:lnTo>
                <a:lnTo>
                  <a:pt x="3275" y="190"/>
                </a:lnTo>
                <a:lnTo>
                  <a:pt x="3277" y="190"/>
                </a:lnTo>
                <a:lnTo>
                  <a:pt x="3280" y="192"/>
                </a:lnTo>
                <a:lnTo>
                  <a:pt x="3285" y="186"/>
                </a:lnTo>
                <a:lnTo>
                  <a:pt x="3292" y="181"/>
                </a:lnTo>
                <a:lnTo>
                  <a:pt x="3299" y="176"/>
                </a:lnTo>
                <a:lnTo>
                  <a:pt x="3308" y="172"/>
                </a:lnTo>
                <a:lnTo>
                  <a:pt x="3308" y="178"/>
                </a:lnTo>
                <a:lnTo>
                  <a:pt x="3305" y="183"/>
                </a:lnTo>
                <a:lnTo>
                  <a:pt x="3303" y="188"/>
                </a:lnTo>
                <a:lnTo>
                  <a:pt x="3301" y="195"/>
                </a:lnTo>
                <a:lnTo>
                  <a:pt x="3299" y="204"/>
                </a:lnTo>
                <a:lnTo>
                  <a:pt x="3301" y="206"/>
                </a:lnTo>
                <a:lnTo>
                  <a:pt x="3301" y="206"/>
                </a:lnTo>
                <a:lnTo>
                  <a:pt x="3301" y="206"/>
                </a:lnTo>
                <a:lnTo>
                  <a:pt x="3301" y="206"/>
                </a:lnTo>
                <a:lnTo>
                  <a:pt x="3303" y="206"/>
                </a:lnTo>
                <a:lnTo>
                  <a:pt x="3303" y="207"/>
                </a:lnTo>
                <a:lnTo>
                  <a:pt x="3312" y="207"/>
                </a:lnTo>
                <a:lnTo>
                  <a:pt x="3312" y="195"/>
                </a:lnTo>
                <a:lnTo>
                  <a:pt x="3329" y="193"/>
                </a:lnTo>
                <a:lnTo>
                  <a:pt x="3345" y="193"/>
                </a:lnTo>
                <a:lnTo>
                  <a:pt x="3357" y="195"/>
                </a:lnTo>
                <a:lnTo>
                  <a:pt x="3369" y="204"/>
                </a:lnTo>
                <a:lnTo>
                  <a:pt x="3369" y="206"/>
                </a:lnTo>
                <a:lnTo>
                  <a:pt x="3369" y="211"/>
                </a:lnTo>
                <a:lnTo>
                  <a:pt x="3371" y="216"/>
                </a:lnTo>
                <a:lnTo>
                  <a:pt x="3371" y="221"/>
                </a:lnTo>
                <a:lnTo>
                  <a:pt x="3373" y="226"/>
                </a:lnTo>
                <a:lnTo>
                  <a:pt x="3423" y="230"/>
                </a:lnTo>
                <a:lnTo>
                  <a:pt x="3427" y="219"/>
                </a:lnTo>
                <a:lnTo>
                  <a:pt x="3427" y="216"/>
                </a:lnTo>
                <a:lnTo>
                  <a:pt x="3427" y="214"/>
                </a:lnTo>
                <a:lnTo>
                  <a:pt x="3427" y="211"/>
                </a:lnTo>
                <a:lnTo>
                  <a:pt x="3427" y="206"/>
                </a:lnTo>
                <a:lnTo>
                  <a:pt x="3427" y="200"/>
                </a:lnTo>
                <a:lnTo>
                  <a:pt x="3430" y="199"/>
                </a:lnTo>
                <a:lnTo>
                  <a:pt x="3430" y="199"/>
                </a:lnTo>
                <a:lnTo>
                  <a:pt x="3432" y="199"/>
                </a:lnTo>
                <a:lnTo>
                  <a:pt x="3432" y="197"/>
                </a:lnTo>
                <a:lnTo>
                  <a:pt x="3434" y="195"/>
                </a:lnTo>
                <a:lnTo>
                  <a:pt x="3444" y="200"/>
                </a:lnTo>
                <a:lnTo>
                  <a:pt x="3455" y="206"/>
                </a:lnTo>
                <a:lnTo>
                  <a:pt x="3465" y="211"/>
                </a:lnTo>
                <a:lnTo>
                  <a:pt x="3476" y="202"/>
                </a:lnTo>
                <a:lnTo>
                  <a:pt x="3488" y="197"/>
                </a:lnTo>
                <a:lnTo>
                  <a:pt x="3507" y="195"/>
                </a:lnTo>
                <a:lnTo>
                  <a:pt x="3507" y="200"/>
                </a:lnTo>
                <a:lnTo>
                  <a:pt x="3510" y="200"/>
                </a:lnTo>
                <a:lnTo>
                  <a:pt x="3519" y="235"/>
                </a:lnTo>
                <a:lnTo>
                  <a:pt x="3507" y="247"/>
                </a:lnTo>
                <a:lnTo>
                  <a:pt x="3500" y="265"/>
                </a:lnTo>
                <a:lnTo>
                  <a:pt x="3502" y="268"/>
                </a:lnTo>
                <a:lnTo>
                  <a:pt x="3504" y="272"/>
                </a:lnTo>
                <a:lnTo>
                  <a:pt x="3504" y="275"/>
                </a:lnTo>
                <a:lnTo>
                  <a:pt x="3505" y="279"/>
                </a:lnTo>
                <a:lnTo>
                  <a:pt x="3507" y="284"/>
                </a:lnTo>
                <a:lnTo>
                  <a:pt x="3516" y="293"/>
                </a:lnTo>
                <a:lnTo>
                  <a:pt x="3528" y="300"/>
                </a:lnTo>
                <a:lnTo>
                  <a:pt x="3538" y="307"/>
                </a:lnTo>
                <a:lnTo>
                  <a:pt x="3538" y="307"/>
                </a:lnTo>
                <a:lnTo>
                  <a:pt x="3540" y="305"/>
                </a:lnTo>
                <a:lnTo>
                  <a:pt x="3540" y="305"/>
                </a:lnTo>
                <a:lnTo>
                  <a:pt x="3540" y="305"/>
                </a:lnTo>
                <a:lnTo>
                  <a:pt x="3540" y="305"/>
                </a:lnTo>
                <a:lnTo>
                  <a:pt x="3542" y="303"/>
                </a:lnTo>
                <a:lnTo>
                  <a:pt x="3547" y="295"/>
                </a:lnTo>
                <a:lnTo>
                  <a:pt x="3551" y="284"/>
                </a:lnTo>
                <a:lnTo>
                  <a:pt x="3554" y="274"/>
                </a:lnTo>
                <a:lnTo>
                  <a:pt x="3561" y="265"/>
                </a:lnTo>
                <a:lnTo>
                  <a:pt x="3561" y="274"/>
                </a:lnTo>
                <a:lnTo>
                  <a:pt x="3563" y="281"/>
                </a:lnTo>
                <a:lnTo>
                  <a:pt x="3566" y="286"/>
                </a:lnTo>
                <a:lnTo>
                  <a:pt x="3572" y="289"/>
                </a:lnTo>
                <a:lnTo>
                  <a:pt x="3579" y="291"/>
                </a:lnTo>
                <a:lnTo>
                  <a:pt x="3587" y="293"/>
                </a:lnTo>
                <a:lnTo>
                  <a:pt x="3600" y="272"/>
                </a:lnTo>
                <a:lnTo>
                  <a:pt x="3605" y="277"/>
                </a:lnTo>
                <a:lnTo>
                  <a:pt x="3610" y="281"/>
                </a:lnTo>
                <a:lnTo>
                  <a:pt x="3613" y="286"/>
                </a:lnTo>
                <a:lnTo>
                  <a:pt x="3619" y="289"/>
                </a:lnTo>
                <a:lnTo>
                  <a:pt x="3626" y="293"/>
                </a:lnTo>
                <a:lnTo>
                  <a:pt x="3629" y="289"/>
                </a:lnTo>
                <a:lnTo>
                  <a:pt x="3633" y="286"/>
                </a:lnTo>
                <a:lnTo>
                  <a:pt x="3636" y="286"/>
                </a:lnTo>
                <a:lnTo>
                  <a:pt x="3638" y="286"/>
                </a:lnTo>
                <a:lnTo>
                  <a:pt x="3643" y="286"/>
                </a:lnTo>
                <a:lnTo>
                  <a:pt x="3647" y="288"/>
                </a:lnTo>
                <a:lnTo>
                  <a:pt x="3654" y="288"/>
                </a:lnTo>
                <a:lnTo>
                  <a:pt x="3652" y="270"/>
                </a:lnTo>
                <a:lnTo>
                  <a:pt x="3648" y="258"/>
                </a:lnTo>
                <a:lnTo>
                  <a:pt x="3645" y="242"/>
                </a:lnTo>
                <a:lnTo>
                  <a:pt x="3657" y="239"/>
                </a:lnTo>
                <a:lnTo>
                  <a:pt x="3668" y="235"/>
                </a:lnTo>
                <a:lnTo>
                  <a:pt x="3685" y="235"/>
                </a:lnTo>
                <a:lnTo>
                  <a:pt x="3704" y="237"/>
                </a:lnTo>
                <a:lnTo>
                  <a:pt x="3723" y="242"/>
                </a:lnTo>
                <a:lnTo>
                  <a:pt x="3741" y="247"/>
                </a:lnTo>
                <a:lnTo>
                  <a:pt x="3757" y="253"/>
                </a:lnTo>
                <a:lnTo>
                  <a:pt x="3764" y="258"/>
                </a:lnTo>
                <a:lnTo>
                  <a:pt x="3767" y="261"/>
                </a:lnTo>
                <a:lnTo>
                  <a:pt x="3769" y="267"/>
                </a:lnTo>
                <a:lnTo>
                  <a:pt x="3769" y="270"/>
                </a:lnTo>
                <a:lnTo>
                  <a:pt x="3771" y="272"/>
                </a:lnTo>
                <a:lnTo>
                  <a:pt x="3771" y="275"/>
                </a:lnTo>
                <a:lnTo>
                  <a:pt x="3774" y="277"/>
                </a:lnTo>
                <a:lnTo>
                  <a:pt x="3778" y="279"/>
                </a:lnTo>
                <a:lnTo>
                  <a:pt x="3783" y="281"/>
                </a:lnTo>
                <a:lnTo>
                  <a:pt x="3793" y="277"/>
                </a:lnTo>
                <a:lnTo>
                  <a:pt x="3805" y="277"/>
                </a:lnTo>
                <a:lnTo>
                  <a:pt x="3818" y="277"/>
                </a:lnTo>
                <a:lnTo>
                  <a:pt x="3823" y="288"/>
                </a:lnTo>
                <a:lnTo>
                  <a:pt x="3830" y="298"/>
                </a:lnTo>
                <a:lnTo>
                  <a:pt x="3840" y="307"/>
                </a:lnTo>
                <a:lnTo>
                  <a:pt x="3853" y="312"/>
                </a:lnTo>
                <a:lnTo>
                  <a:pt x="3865" y="307"/>
                </a:lnTo>
                <a:lnTo>
                  <a:pt x="3882" y="307"/>
                </a:lnTo>
                <a:lnTo>
                  <a:pt x="3898" y="309"/>
                </a:lnTo>
                <a:lnTo>
                  <a:pt x="3914" y="312"/>
                </a:lnTo>
                <a:lnTo>
                  <a:pt x="3926" y="315"/>
                </a:lnTo>
                <a:lnTo>
                  <a:pt x="3931" y="331"/>
                </a:lnTo>
                <a:lnTo>
                  <a:pt x="3933" y="345"/>
                </a:lnTo>
                <a:lnTo>
                  <a:pt x="3936" y="357"/>
                </a:lnTo>
                <a:lnTo>
                  <a:pt x="3940" y="359"/>
                </a:lnTo>
                <a:lnTo>
                  <a:pt x="3942" y="363"/>
                </a:lnTo>
                <a:lnTo>
                  <a:pt x="3945" y="364"/>
                </a:lnTo>
                <a:lnTo>
                  <a:pt x="3978" y="361"/>
                </a:lnTo>
                <a:lnTo>
                  <a:pt x="4011" y="361"/>
                </a:lnTo>
                <a:lnTo>
                  <a:pt x="4045" y="361"/>
                </a:lnTo>
                <a:lnTo>
                  <a:pt x="4048" y="368"/>
                </a:lnTo>
                <a:lnTo>
                  <a:pt x="4053" y="373"/>
                </a:lnTo>
                <a:lnTo>
                  <a:pt x="4059" y="380"/>
                </a:lnTo>
                <a:lnTo>
                  <a:pt x="4064" y="384"/>
                </a:lnTo>
                <a:lnTo>
                  <a:pt x="4071" y="389"/>
                </a:lnTo>
                <a:lnTo>
                  <a:pt x="4071" y="384"/>
                </a:lnTo>
                <a:lnTo>
                  <a:pt x="4073" y="382"/>
                </a:lnTo>
                <a:lnTo>
                  <a:pt x="4074" y="378"/>
                </a:lnTo>
                <a:lnTo>
                  <a:pt x="4074" y="375"/>
                </a:lnTo>
                <a:lnTo>
                  <a:pt x="4076" y="370"/>
                </a:lnTo>
                <a:lnTo>
                  <a:pt x="4073" y="364"/>
                </a:lnTo>
                <a:lnTo>
                  <a:pt x="4071" y="361"/>
                </a:lnTo>
                <a:lnTo>
                  <a:pt x="4069" y="359"/>
                </a:lnTo>
                <a:lnTo>
                  <a:pt x="4069" y="356"/>
                </a:lnTo>
                <a:lnTo>
                  <a:pt x="4071" y="352"/>
                </a:lnTo>
                <a:lnTo>
                  <a:pt x="4071" y="347"/>
                </a:lnTo>
                <a:lnTo>
                  <a:pt x="4071" y="342"/>
                </a:lnTo>
                <a:lnTo>
                  <a:pt x="4088" y="345"/>
                </a:lnTo>
                <a:lnTo>
                  <a:pt x="4100" y="352"/>
                </a:lnTo>
                <a:lnTo>
                  <a:pt x="4114" y="357"/>
                </a:lnTo>
                <a:lnTo>
                  <a:pt x="4120" y="357"/>
                </a:lnTo>
                <a:lnTo>
                  <a:pt x="4125" y="357"/>
                </a:lnTo>
                <a:lnTo>
                  <a:pt x="4130" y="356"/>
                </a:lnTo>
                <a:lnTo>
                  <a:pt x="4134" y="352"/>
                </a:lnTo>
                <a:lnTo>
                  <a:pt x="4137" y="350"/>
                </a:lnTo>
                <a:lnTo>
                  <a:pt x="4141" y="349"/>
                </a:lnTo>
                <a:lnTo>
                  <a:pt x="4198" y="373"/>
                </a:lnTo>
                <a:lnTo>
                  <a:pt x="4230" y="406"/>
                </a:lnTo>
                <a:lnTo>
                  <a:pt x="4235" y="410"/>
                </a:lnTo>
                <a:lnTo>
                  <a:pt x="4240" y="410"/>
                </a:lnTo>
                <a:lnTo>
                  <a:pt x="4245" y="411"/>
                </a:lnTo>
                <a:lnTo>
                  <a:pt x="4251" y="411"/>
                </a:lnTo>
                <a:lnTo>
                  <a:pt x="4256" y="415"/>
                </a:lnTo>
                <a:lnTo>
                  <a:pt x="4266" y="424"/>
                </a:lnTo>
                <a:lnTo>
                  <a:pt x="4273" y="434"/>
                </a:lnTo>
                <a:lnTo>
                  <a:pt x="4280" y="443"/>
                </a:lnTo>
                <a:lnTo>
                  <a:pt x="4289" y="450"/>
                </a:lnTo>
                <a:lnTo>
                  <a:pt x="4306" y="453"/>
                </a:lnTo>
                <a:lnTo>
                  <a:pt x="4308" y="452"/>
                </a:lnTo>
                <a:lnTo>
                  <a:pt x="4310" y="452"/>
                </a:lnTo>
                <a:lnTo>
                  <a:pt x="4312" y="450"/>
                </a:lnTo>
                <a:lnTo>
                  <a:pt x="4313" y="450"/>
                </a:lnTo>
                <a:lnTo>
                  <a:pt x="4317" y="450"/>
                </a:lnTo>
                <a:lnTo>
                  <a:pt x="4327" y="462"/>
                </a:lnTo>
                <a:lnTo>
                  <a:pt x="4338" y="474"/>
                </a:lnTo>
                <a:lnTo>
                  <a:pt x="4347" y="487"/>
                </a:lnTo>
                <a:lnTo>
                  <a:pt x="4352" y="504"/>
                </a:lnTo>
                <a:lnTo>
                  <a:pt x="4317" y="504"/>
                </a:lnTo>
                <a:lnTo>
                  <a:pt x="4315" y="507"/>
                </a:lnTo>
                <a:lnTo>
                  <a:pt x="4312" y="511"/>
                </a:lnTo>
                <a:lnTo>
                  <a:pt x="4310" y="513"/>
                </a:lnTo>
                <a:lnTo>
                  <a:pt x="4308" y="518"/>
                </a:lnTo>
                <a:lnTo>
                  <a:pt x="4306" y="523"/>
                </a:lnTo>
                <a:lnTo>
                  <a:pt x="4310" y="525"/>
                </a:lnTo>
                <a:lnTo>
                  <a:pt x="4312" y="527"/>
                </a:lnTo>
                <a:lnTo>
                  <a:pt x="4313" y="528"/>
                </a:lnTo>
                <a:lnTo>
                  <a:pt x="4315" y="532"/>
                </a:lnTo>
                <a:lnTo>
                  <a:pt x="4315" y="534"/>
                </a:lnTo>
                <a:lnTo>
                  <a:pt x="4313" y="537"/>
                </a:lnTo>
                <a:lnTo>
                  <a:pt x="4310" y="542"/>
                </a:lnTo>
                <a:lnTo>
                  <a:pt x="4308" y="544"/>
                </a:lnTo>
                <a:lnTo>
                  <a:pt x="4305" y="546"/>
                </a:lnTo>
                <a:lnTo>
                  <a:pt x="4301" y="546"/>
                </a:lnTo>
                <a:lnTo>
                  <a:pt x="4298" y="546"/>
                </a:lnTo>
                <a:lnTo>
                  <a:pt x="4291" y="546"/>
                </a:lnTo>
                <a:lnTo>
                  <a:pt x="4284" y="535"/>
                </a:lnTo>
                <a:lnTo>
                  <a:pt x="4273" y="530"/>
                </a:lnTo>
                <a:lnTo>
                  <a:pt x="4259" y="527"/>
                </a:lnTo>
                <a:lnTo>
                  <a:pt x="4259" y="514"/>
                </a:lnTo>
                <a:lnTo>
                  <a:pt x="4256" y="513"/>
                </a:lnTo>
                <a:lnTo>
                  <a:pt x="4252" y="511"/>
                </a:lnTo>
                <a:lnTo>
                  <a:pt x="4251" y="509"/>
                </a:lnTo>
                <a:lnTo>
                  <a:pt x="4247" y="507"/>
                </a:lnTo>
                <a:lnTo>
                  <a:pt x="4240" y="507"/>
                </a:lnTo>
                <a:lnTo>
                  <a:pt x="4238" y="507"/>
                </a:lnTo>
                <a:lnTo>
                  <a:pt x="4237" y="509"/>
                </a:lnTo>
                <a:lnTo>
                  <a:pt x="4235" y="509"/>
                </a:lnTo>
                <a:lnTo>
                  <a:pt x="4233" y="509"/>
                </a:lnTo>
                <a:lnTo>
                  <a:pt x="4230" y="511"/>
                </a:lnTo>
                <a:lnTo>
                  <a:pt x="4226" y="504"/>
                </a:lnTo>
                <a:lnTo>
                  <a:pt x="4221" y="497"/>
                </a:lnTo>
                <a:lnTo>
                  <a:pt x="4217" y="492"/>
                </a:lnTo>
                <a:lnTo>
                  <a:pt x="4217" y="504"/>
                </a:lnTo>
                <a:lnTo>
                  <a:pt x="4214" y="518"/>
                </a:lnTo>
                <a:lnTo>
                  <a:pt x="4210" y="530"/>
                </a:lnTo>
                <a:lnTo>
                  <a:pt x="4202" y="537"/>
                </a:lnTo>
                <a:lnTo>
                  <a:pt x="4198" y="539"/>
                </a:lnTo>
                <a:lnTo>
                  <a:pt x="4195" y="539"/>
                </a:lnTo>
                <a:lnTo>
                  <a:pt x="4193" y="539"/>
                </a:lnTo>
                <a:lnTo>
                  <a:pt x="4191" y="539"/>
                </a:lnTo>
                <a:lnTo>
                  <a:pt x="4189" y="537"/>
                </a:lnTo>
                <a:lnTo>
                  <a:pt x="4188" y="537"/>
                </a:lnTo>
                <a:lnTo>
                  <a:pt x="4186" y="537"/>
                </a:lnTo>
                <a:lnTo>
                  <a:pt x="4184" y="539"/>
                </a:lnTo>
                <a:lnTo>
                  <a:pt x="4182" y="541"/>
                </a:lnTo>
                <a:lnTo>
                  <a:pt x="4179" y="546"/>
                </a:lnTo>
                <a:lnTo>
                  <a:pt x="4189" y="558"/>
                </a:lnTo>
                <a:lnTo>
                  <a:pt x="4200" y="579"/>
                </a:lnTo>
                <a:lnTo>
                  <a:pt x="4205" y="603"/>
                </a:lnTo>
                <a:lnTo>
                  <a:pt x="4202" y="603"/>
                </a:lnTo>
                <a:lnTo>
                  <a:pt x="4200" y="605"/>
                </a:lnTo>
                <a:lnTo>
                  <a:pt x="4196" y="605"/>
                </a:lnTo>
                <a:lnTo>
                  <a:pt x="4191" y="607"/>
                </a:lnTo>
                <a:lnTo>
                  <a:pt x="4184" y="602"/>
                </a:lnTo>
                <a:lnTo>
                  <a:pt x="4179" y="598"/>
                </a:lnTo>
                <a:lnTo>
                  <a:pt x="4172" y="597"/>
                </a:lnTo>
                <a:lnTo>
                  <a:pt x="4163" y="595"/>
                </a:lnTo>
                <a:lnTo>
                  <a:pt x="4158" y="609"/>
                </a:lnTo>
                <a:lnTo>
                  <a:pt x="4148" y="616"/>
                </a:lnTo>
                <a:lnTo>
                  <a:pt x="4135" y="621"/>
                </a:lnTo>
                <a:lnTo>
                  <a:pt x="4121" y="626"/>
                </a:lnTo>
                <a:lnTo>
                  <a:pt x="4120" y="640"/>
                </a:lnTo>
                <a:lnTo>
                  <a:pt x="4116" y="651"/>
                </a:lnTo>
                <a:lnTo>
                  <a:pt x="4109" y="661"/>
                </a:lnTo>
                <a:lnTo>
                  <a:pt x="4095" y="663"/>
                </a:lnTo>
                <a:lnTo>
                  <a:pt x="4085" y="666"/>
                </a:lnTo>
                <a:lnTo>
                  <a:pt x="4078" y="670"/>
                </a:lnTo>
                <a:lnTo>
                  <a:pt x="4071" y="672"/>
                </a:lnTo>
                <a:lnTo>
                  <a:pt x="4066" y="668"/>
                </a:lnTo>
                <a:lnTo>
                  <a:pt x="4060" y="663"/>
                </a:lnTo>
                <a:lnTo>
                  <a:pt x="4057" y="658"/>
                </a:lnTo>
                <a:lnTo>
                  <a:pt x="4050" y="659"/>
                </a:lnTo>
                <a:lnTo>
                  <a:pt x="4041" y="661"/>
                </a:lnTo>
                <a:lnTo>
                  <a:pt x="4034" y="665"/>
                </a:lnTo>
                <a:lnTo>
                  <a:pt x="4029" y="668"/>
                </a:lnTo>
                <a:lnTo>
                  <a:pt x="4029" y="675"/>
                </a:lnTo>
                <a:lnTo>
                  <a:pt x="4024" y="677"/>
                </a:lnTo>
                <a:lnTo>
                  <a:pt x="4015" y="677"/>
                </a:lnTo>
                <a:lnTo>
                  <a:pt x="4003" y="677"/>
                </a:lnTo>
                <a:lnTo>
                  <a:pt x="3992" y="679"/>
                </a:lnTo>
                <a:lnTo>
                  <a:pt x="3987" y="680"/>
                </a:lnTo>
                <a:lnTo>
                  <a:pt x="3978" y="701"/>
                </a:lnTo>
                <a:lnTo>
                  <a:pt x="3977" y="724"/>
                </a:lnTo>
                <a:lnTo>
                  <a:pt x="3977" y="750"/>
                </a:lnTo>
                <a:lnTo>
                  <a:pt x="3980" y="773"/>
                </a:lnTo>
                <a:lnTo>
                  <a:pt x="3975" y="773"/>
                </a:lnTo>
                <a:lnTo>
                  <a:pt x="3973" y="773"/>
                </a:lnTo>
                <a:lnTo>
                  <a:pt x="3971" y="773"/>
                </a:lnTo>
                <a:lnTo>
                  <a:pt x="3970" y="775"/>
                </a:lnTo>
                <a:lnTo>
                  <a:pt x="3968" y="776"/>
                </a:lnTo>
                <a:lnTo>
                  <a:pt x="3966" y="782"/>
                </a:lnTo>
                <a:lnTo>
                  <a:pt x="3964" y="787"/>
                </a:lnTo>
                <a:lnTo>
                  <a:pt x="3964" y="794"/>
                </a:lnTo>
                <a:lnTo>
                  <a:pt x="3964" y="802"/>
                </a:lnTo>
                <a:lnTo>
                  <a:pt x="3952" y="802"/>
                </a:lnTo>
                <a:lnTo>
                  <a:pt x="3945" y="813"/>
                </a:lnTo>
                <a:lnTo>
                  <a:pt x="3940" y="820"/>
                </a:lnTo>
                <a:lnTo>
                  <a:pt x="3938" y="827"/>
                </a:lnTo>
                <a:lnTo>
                  <a:pt x="3936" y="841"/>
                </a:lnTo>
                <a:lnTo>
                  <a:pt x="3933" y="841"/>
                </a:lnTo>
                <a:lnTo>
                  <a:pt x="3929" y="841"/>
                </a:lnTo>
                <a:lnTo>
                  <a:pt x="3928" y="841"/>
                </a:lnTo>
                <a:lnTo>
                  <a:pt x="3928" y="841"/>
                </a:lnTo>
                <a:lnTo>
                  <a:pt x="3926" y="841"/>
                </a:lnTo>
                <a:lnTo>
                  <a:pt x="3922" y="841"/>
                </a:lnTo>
                <a:lnTo>
                  <a:pt x="3915" y="855"/>
                </a:lnTo>
                <a:lnTo>
                  <a:pt x="3910" y="872"/>
                </a:lnTo>
                <a:lnTo>
                  <a:pt x="3898" y="872"/>
                </a:lnTo>
                <a:lnTo>
                  <a:pt x="3894" y="891"/>
                </a:lnTo>
                <a:lnTo>
                  <a:pt x="3888" y="891"/>
                </a:lnTo>
                <a:lnTo>
                  <a:pt x="3888" y="886"/>
                </a:lnTo>
                <a:lnTo>
                  <a:pt x="3874" y="867"/>
                </a:lnTo>
                <a:lnTo>
                  <a:pt x="3865" y="844"/>
                </a:lnTo>
                <a:lnTo>
                  <a:pt x="3863" y="818"/>
                </a:lnTo>
                <a:lnTo>
                  <a:pt x="3865" y="787"/>
                </a:lnTo>
                <a:lnTo>
                  <a:pt x="3870" y="783"/>
                </a:lnTo>
                <a:lnTo>
                  <a:pt x="3874" y="780"/>
                </a:lnTo>
                <a:lnTo>
                  <a:pt x="3879" y="776"/>
                </a:lnTo>
                <a:lnTo>
                  <a:pt x="3881" y="771"/>
                </a:lnTo>
                <a:lnTo>
                  <a:pt x="3884" y="764"/>
                </a:lnTo>
                <a:lnTo>
                  <a:pt x="3879" y="755"/>
                </a:lnTo>
                <a:lnTo>
                  <a:pt x="3877" y="743"/>
                </a:lnTo>
                <a:lnTo>
                  <a:pt x="3884" y="729"/>
                </a:lnTo>
                <a:lnTo>
                  <a:pt x="3891" y="724"/>
                </a:lnTo>
                <a:lnTo>
                  <a:pt x="3900" y="720"/>
                </a:lnTo>
                <a:lnTo>
                  <a:pt x="3910" y="717"/>
                </a:lnTo>
                <a:lnTo>
                  <a:pt x="3917" y="710"/>
                </a:lnTo>
                <a:lnTo>
                  <a:pt x="3931" y="689"/>
                </a:lnTo>
                <a:lnTo>
                  <a:pt x="3945" y="668"/>
                </a:lnTo>
                <a:lnTo>
                  <a:pt x="3956" y="659"/>
                </a:lnTo>
                <a:lnTo>
                  <a:pt x="3968" y="651"/>
                </a:lnTo>
                <a:lnTo>
                  <a:pt x="3980" y="642"/>
                </a:lnTo>
                <a:lnTo>
                  <a:pt x="3985" y="630"/>
                </a:lnTo>
                <a:lnTo>
                  <a:pt x="3989" y="616"/>
                </a:lnTo>
                <a:lnTo>
                  <a:pt x="3994" y="603"/>
                </a:lnTo>
                <a:lnTo>
                  <a:pt x="3994" y="602"/>
                </a:lnTo>
                <a:lnTo>
                  <a:pt x="3992" y="602"/>
                </a:lnTo>
                <a:lnTo>
                  <a:pt x="3992" y="602"/>
                </a:lnTo>
                <a:lnTo>
                  <a:pt x="3992" y="602"/>
                </a:lnTo>
                <a:lnTo>
                  <a:pt x="3992" y="600"/>
                </a:lnTo>
                <a:lnTo>
                  <a:pt x="3990" y="598"/>
                </a:lnTo>
                <a:lnTo>
                  <a:pt x="3987" y="600"/>
                </a:lnTo>
                <a:lnTo>
                  <a:pt x="3987" y="600"/>
                </a:lnTo>
                <a:lnTo>
                  <a:pt x="3985" y="602"/>
                </a:lnTo>
                <a:lnTo>
                  <a:pt x="3985" y="602"/>
                </a:lnTo>
                <a:lnTo>
                  <a:pt x="3984" y="603"/>
                </a:lnTo>
                <a:lnTo>
                  <a:pt x="3975" y="616"/>
                </a:lnTo>
                <a:lnTo>
                  <a:pt x="3966" y="630"/>
                </a:lnTo>
                <a:lnTo>
                  <a:pt x="3957" y="642"/>
                </a:lnTo>
                <a:lnTo>
                  <a:pt x="3945" y="651"/>
                </a:lnTo>
                <a:lnTo>
                  <a:pt x="3929" y="658"/>
                </a:lnTo>
                <a:lnTo>
                  <a:pt x="3928" y="652"/>
                </a:lnTo>
                <a:lnTo>
                  <a:pt x="3928" y="651"/>
                </a:lnTo>
                <a:lnTo>
                  <a:pt x="3926" y="647"/>
                </a:lnTo>
                <a:lnTo>
                  <a:pt x="3926" y="642"/>
                </a:lnTo>
                <a:lnTo>
                  <a:pt x="3928" y="640"/>
                </a:lnTo>
                <a:lnTo>
                  <a:pt x="3928" y="638"/>
                </a:lnTo>
                <a:lnTo>
                  <a:pt x="3928" y="637"/>
                </a:lnTo>
                <a:lnTo>
                  <a:pt x="3929" y="633"/>
                </a:lnTo>
                <a:lnTo>
                  <a:pt x="3929" y="630"/>
                </a:lnTo>
                <a:lnTo>
                  <a:pt x="3924" y="626"/>
                </a:lnTo>
                <a:lnTo>
                  <a:pt x="3919" y="624"/>
                </a:lnTo>
                <a:lnTo>
                  <a:pt x="3915" y="623"/>
                </a:lnTo>
                <a:lnTo>
                  <a:pt x="3910" y="621"/>
                </a:lnTo>
                <a:lnTo>
                  <a:pt x="3907" y="623"/>
                </a:lnTo>
                <a:lnTo>
                  <a:pt x="3898" y="628"/>
                </a:lnTo>
                <a:lnTo>
                  <a:pt x="3886" y="638"/>
                </a:lnTo>
                <a:lnTo>
                  <a:pt x="3875" y="651"/>
                </a:lnTo>
                <a:lnTo>
                  <a:pt x="3865" y="663"/>
                </a:lnTo>
                <a:lnTo>
                  <a:pt x="3860" y="672"/>
                </a:lnTo>
                <a:lnTo>
                  <a:pt x="3860" y="675"/>
                </a:lnTo>
                <a:lnTo>
                  <a:pt x="3860" y="679"/>
                </a:lnTo>
                <a:lnTo>
                  <a:pt x="3861" y="682"/>
                </a:lnTo>
                <a:lnTo>
                  <a:pt x="3863" y="687"/>
                </a:lnTo>
                <a:lnTo>
                  <a:pt x="3865" y="691"/>
                </a:lnTo>
                <a:lnTo>
                  <a:pt x="3865" y="694"/>
                </a:lnTo>
                <a:lnTo>
                  <a:pt x="3854" y="699"/>
                </a:lnTo>
                <a:lnTo>
                  <a:pt x="3842" y="701"/>
                </a:lnTo>
                <a:lnTo>
                  <a:pt x="3826" y="703"/>
                </a:lnTo>
                <a:lnTo>
                  <a:pt x="3811" y="703"/>
                </a:lnTo>
                <a:lnTo>
                  <a:pt x="3811" y="684"/>
                </a:lnTo>
                <a:lnTo>
                  <a:pt x="3795" y="687"/>
                </a:lnTo>
                <a:lnTo>
                  <a:pt x="3781" y="693"/>
                </a:lnTo>
                <a:lnTo>
                  <a:pt x="3769" y="691"/>
                </a:lnTo>
                <a:lnTo>
                  <a:pt x="3760" y="680"/>
                </a:lnTo>
                <a:lnTo>
                  <a:pt x="3725" y="675"/>
                </a:lnTo>
                <a:lnTo>
                  <a:pt x="3713" y="687"/>
                </a:lnTo>
                <a:lnTo>
                  <a:pt x="3699" y="696"/>
                </a:lnTo>
                <a:lnTo>
                  <a:pt x="3687" y="706"/>
                </a:lnTo>
                <a:lnTo>
                  <a:pt x="3680" y="719"/>
                </a:lnTo>
                <a:lnTo>
                  <a:pt x="3673" y="731"/>
                </a:lnTo>
                <a:lnTo>
                  <a:pt x="3666" y="743"/>
                </a:lnTo>
                <a:lnTo>
                  <a:pt x="3657" y="752"/>
                </a:lnTo>
                <a:lnTo>
                  <a:pt x="3629" y="761"/>
                </a:lnTo>
                <a:lnTo>
                  <a:pt x="3622" y="768"/>
                </a:lnTo>
                <a:lnTo>
                  <a:pt x="3617" y="776"/>
                </a:lnTo>
                <a:lnTo>
                  <a:pt x="3612" y="783"/>
                </a:lnTo>
                <a:lnTo>
                  <a:pt x="3600" y="792"/>
                </a:lnTo>
                <a:lnTo>
                  <a:pt x="3600" y="802"/>
                </a:lnTo>
                <a:lnTo>
                  <a:pt x="3615" y="802"/>
                </a:lnTo>
                <a:lnTo>
                  <a:pt x="3617" y="808"/>
                </a:lnTo>
                <a:lnTo>
                  <a:pt x="3619" y="811"/>
                </a:lnTo>
                <a:lnTo>
                  <a:pt x="3620" y="815"/>
                </a:lnTo>
                <a:lnTo>
                  <a:pt x="3624" y="818"/>
                </a:lnTo>
                <a:lnTo>
                  <a:pt x="3627" y="820"/>
                </a:lnTo>
                <a:lnTo>
                  <a:pt x="3634" y="822"/>
                </a:lnTo>
                <a:lnTo>
                  <a:pt x="3638" y="818"/>
                </a:lnTo>
                <a:lnTo>
                  <a:pt x="3641" y="816"/>
                </a:lnTo>
                <a:lnTo>
                  <a:pt x="3647" y="815"/>
                </a:lnTo>
                <a:lnTo>
                  <a:pt x="3652" y="815"/>
                </a:lnTo>
                <a:lnTo>
                  <a:pt x="3661" y="815"/>
                </a:lnTo>
                <a:lnTo>
                  <a:pt x="3668" y="823"/>
                </a:lnTo>
                <a:lnTo>
                  <a:pt x="3673" y="830"/>
                </a:lnTo>
                <a:lnTo>
                  <a:pt x="3676" y="839"/>
                </a:lnTo>
                <a:lnTo>
                  <a:pt x="3680" y="853"/>
                </a:lnTo>
                <a:lnTo>
                  <a:pt x="3682" y="862"/>
                </a:lnTo>
                <a:lnTo>
                  <a:pt x="3680" y="867"/>
                </a:lnTo>
                <a:lnTo>
                  <a:pt x="3675" y="872"/>
                </a:lnTo>
                <a:lnTo>
                  <a:pt x="3673" y="881"/>
                </a:lnTo>
                <a:lnTo>
                  <a:pt x="3673" y="891"/>
                </a:lnTo>
                <a:lnTo>
                  <a:pt x="3676" y="900"/>
                </a:lnTo>
                <a:lnTo>
                  <a:pt x="3680" y="909"/>
                </a:lnTo>
                <a:lnTo>
                  <a:pt x="3683" y="921"/>
                </a:lnTo>
                <a:lnTo>
                  <a:pt x="3673" y="932"/>
                </a:lnTo>
                <a:lnTo>
                  <a:pt x="3666" y="944"/>
                </a:lnTo>
                <a:lnTo>
                  <a:pt x="3661" y="956"/>
                </a:lnTo>
                <a:lnTo>
                  <a:pt x="3654" y="972"/>
                </a:lnTo>
                <a:lnTo>
                  <a:pt x="3650" y="975"/>
                </a:lnTo>
                <a:lnTo>
                  <a:pt x="3641" y="986"/>
                </a:lnTo>
                <a:lnTo>
                  <a:pt x="3631" y="998"/>
                </a:lnTo>
                <a:lnTo>
                  <a:pt x="3620" y="1012"/>
                </a:lnTo>
                <a:lnTo>
                  <a:pt x="3608" y="1024"/>
                </a:lnTo>
                <a:lnTo>
                  <a:pt x="3598" y="1036"/>
                </a:lnTo>
                <a:lnTo>
                  <a:pt x="3591" y="1045"/>
                </a:lnTo>
                <a:lnTo>
                  <a:pt x="3587" y="1049"/>
                </a:lnTo>
                <a:lnTo>
                  <a:pt x="3575" y="1052"/>
                </a:lnTo>
                <a:lnTo>
                  <a:pt x="3563" y="1050"/>
                </a:lnTo>
                <a:lnTo>
                  <a:pt x="3552" y="1050"/>
                </a:lnTo>
                <a:lnTo>
                  <a:pt x="3542" y="1052"/>
                </a:lnTo>
                <a:lnTo>
                  <a:pt x="3533" y="1061"/>
                </a:lnTo>
                <a:lnTo>
                  <a:pt x="3526" y="1071"/>
                </a:lnTo>
                <a:lnTo>
                  <a:pt x="3521" y="1082"/>
                </a:lnTo>
                <a:lnTo>
                  <a:pt x="3514" y="1092"/>
                </a:lnTo>
                <a:lnTo>
                  <a:pt x="3504" y="1099"/>
                </a:lnTo>
                <a:lnTo>
                  <a:pt x="3502" y="1099"/>
                </a:lnTo>
                <a:lnTo>
                  <a:pt x="3500" y="1101"/>
                </a:lnTo>
                <a:lnTo>
                  <a:pt x="3498" y="1101"/>
                </a:lnTo>
                <a:lnTo>
                  <a:pt x="3495" y="1101"/>
                </a:lnTo>
                <a:lnTo>
                  <a:pt x="3491" y="1103"/>
                </a:lnTo>
                <a:lnTo>
                  <a:pt x="3495" y="1113"/>
                </a:lnTo>
                <a:lnTo>
                  <a:pt x="3502" y="1124"/>
                </a:lnTo>
                <a:lnTo>
                  <a:pt x="3507" y="1136"/>
                </a:lnTo>
                <a:lnTo>
                  <a:pt x="3514" y="1148"/>
                </a:lnTo>
                <a:lnTo>
                  <a:pt x="3517" y="1159"/>
                </a:lnTo>
                <a:lnTo>
                  <a:pt x="3519" y="1171"/>
                </a:lnTo>
                <a:lnTo>
                  <a:pt x="3516" y="1179"/>
                </a:lnTo>
                <a:lnTo>
                  <a:pt x="3509" y="1186"/>
                </a:lnTo>
                <a:lnTo>
                  <a:pt x="3495" y="1192"/>
                </a:lnTo>
                <a:lnTo>
                  <a:pt x="3472" y="1195"/>
                </a:lnTo>
                <a:lnTo>
                  <a:pt x="3472" y="1186"/>
                </a:lnTo>
                <a:lnTo>
                  <a:pt x="3470" y="1178"/>
                </a:lnTo>
                <a:lnTo>
                  <a:pt x="3470" y="1166"/>
                </a:lnTo>
                <a:lnTo>
                  <a:pt x="3472" y="1152"/>
                </a:lnTo>
                <a:lnTo>
                  <a:pt x="3472" y="1141"/>
                </a:lnTo>
                <a:lnTo>
                  <a:pt x="3467" y="1141"/>
                </a:lnTo>
                <a:lnTo>
                  <a:pt x="3463" y="1141"/>
                </a:lnTo>
                <a:lnTo>
                  <a:pt x="3460" y="1141"/>
                </a:lnTo>
                <a:lnTo>
                  <a:pt x="3458" y="1141"/>
                </a:lnTo>
                <a:lnTo>
                  <a:pt x="3456" y="1139"/>
                </a:lnTo>
                <a:lnTo>
                  <a:pt x="3453" y="1138"/>
                </a:lnTo>
                <a:lnTo>
                  <a:pt x="3449" y="1132"/>
                </a:lnTo>
                <a:lnTo>
                  <a:pt x="3453" y="1127"/>
                </a:lnTo>
                <a:lnTo>
                  <a:pt x="3456" y="1122"/>
                </a:lnTo>
                <a:lnTo>
                  <a:pt x="3458" y="1117"/>
                </a:lnTo>
                <a:lnTo>
                  <a:pt x="3462" y="1110"/>
                </a:lnTo>
                <a:lnTo>
                  <a:pt x="3453" y="1110"/>
                </a:lnTo>
                <a:lnTo>
                  <a:pt x="3442" y="1108"/>
                </a:lnTo>
                <a:lnTo>
                  <a:pt x="3430" y="1111"/>
                </a:lnTo>
                <a:lnTo>
                  <a:pt x="3416" y="1117"/>
                </a:lnTo>
                <a:lnTo>
                  <a:pt x="3404" y="1122"/>
                </a:lnTo>
                <a:lnTo>
                  <a:pt x="3404" y="1118"/>
                </a:lnTo>
                <a:lnTo>
                  <a:pt x="3406" y="1113"/>
                </a:lnTo>
                <a:lnTo>
                  <a:pt x="3408" y="1110"/>
                </a:lnTo>
                <a:lnTo>
                  <a:pt x="3409" y="1104"/>
                </a:lnTo>
                <a:lnTo>
                  <a:pt x="3411" y="1101"/>
                </a:lnTo>
                <a:lnTo>
                  <a:pt x="3414" y="1094"/>
                </a:lnTo>
                <a:lnTo>
                  <a:pt x="3411" y="1094"/>
                </a:lnTo>
                <a:lnTo>
                  <a:pt x="3408" y="1092"/>
                </a:lnTo>
                <a:lnTo>
                  <a:pt x="3404" y="1092"/>
                </a:lnTo>
                <a:lnTo>
                  <a:pt x="3399" y="1090"/>
                </a:lnTo>
                <a:lnTo>
                  <a:pt x="3388" y="1101"/>
                </a:lnTo>
                <a:lnTo>
                  <a:pt x="3376" y="1110"/>
                </a:lnTo>
                <a:lnTo>
                  <a:pt x="3364" y="1120"/>
                </a:lnTo>
                <a:lnTo>
                  <a:pt x="3357" y="1132"/>
                </a:lnTo>
                <a:lnTo>
                  <a:pt x="3364" y="1136"/>
                </a:lnTo>
                <a:lnTo>
                  <a:pt x="3369" y="1139"/>
                </a:lnTo>
                <a:lnTo>
                  <a:pt x="3373" y="1143"/>
                </a:lnTo>
                <a:lnTo>
                  <a:pt x="3376" y="1146"/>
                </a:lnTo>
                <a:lnTo>
                  <a:pt x="3380" y="1152"/>
                </a:lnTo>
                <a:lnTo>
                  <a:pt x="3390" y="1146"/>
                </a:lnTo>
                <a:lnTo>
                  <a:pt x="3399" y="1143"/>
                </a:lnTo>
                <a:lnTo>
                  <a:pt x="3408" y="1143"/>
                </a:lnTo>
                <a:lnTo>
                  <a:pt x="3418" y="1148"/>
                </a:lnTo>
                <a:lnTo>
                  <a:pt x="3423" y="1148"/>
                </a:lnTo>
                <a:lnTo>
                  <a:pt x="3423" y="1160"/>
                </a:lnTo>
                <a:lnTo>
                  <a:pt x="3404" y="1160"/>
                </a:lnTo>
                <a:lnTo>
                  <a:pt x="3397" y="1169"/>
                </a:lnTo>
                <a:lnTo>
                  <a:pt x="3390" y="1176"/>
                </a:lnTo>
                <a:lnTo>
                  <a:pt x="3385" y="1183"/>
                </a:lnTo>
                <a:lnTo>
                  <a:pt x="3380" y="1195"/>
                </a:lnTo>
                <a:lnTo>
                  <a:pt x="3394" y="1204"/>
                </a:lnTo>
                <a:lnTo>
                  <a:pt x="3402" y="1218"/>
                </a:lnTo>
                <a:lnTo>
                  <a:pt x="3409" y="1237"/>
                </a:lnTo>
                <a:lnTo>
                  <a:pt x="3413" y="1256"/>
                </a:lnTo>
                <a:lnTo>
                  <a:pt x="3414" y="1277"/>
                </a:lnTo>
                <a:lnTo>
                  <a:pt x="3414" y="1295"/>
                </a:lnTo>
                <a:lnTo>
                  <a:pt x="3402" y="1303"/>
                </a:lnTo>
                <a:lnTo>
                  <a:pt x="3395" y="1317"/>
                </a:lnTo>
                <a:lnTo>
                  <a:pt x="3388" y="1330"/>
                </a:lnTo>
                <a:lnTo>
                  <a:pt x="3380" y="1344"/>
                </a:lnTo>
                <a:lnTo>
                  <a:pt x="3362" y="1363"/>
                </a:lnTo>
                <a:lnTo>
                  <a:pt x="3339" y="1377"/>
                </a:lnTo>
                <a:lnTo>
                  <a:pt x="3315" y="1387"/>
                </a:lnTo>
                <a:lnTo>
                  <a:pt x="3287" y="1396"/>
                </a:lnTo>
                <a:lnTo>
                  <a:pt x="3261" y="1401"/>
                </a:lnTo>
                <a:lnTo>
                  <a:pt x="3261" y="1408"/>
                </a:lnTo>
                <a:lnTo>
                  <a:pt x="3261" y="1412"/>
                </a:lnTo>
                <a:lnTo>
                  <a:pt x="3261" y="1415"/>
                </a:lnTo>
                <a:lnTo>
                  <a:pt x="3261" y="1417"/>
                </a:lnTo>
                <a:lnTo>
                  <a:pt x="3263" y="1419"/>
                </a:lnTo>
                <a:lnTo>
                  <a:pt x="3263" y="1424"/>
                </a:lnTo>
                <a:lnTo>
                  <a:pt x="3264" y="1429"/>
                </a:lnTo>
                <a:lnTo>
                  <a:pt x="3261" y="1433"/>
                </a:lnTo>
                <a:lnTo>
                  <a:pt x="3257" y="1436"/>
                </a:lnTo>
                <a:lnTo>
                  <a:pt x="3256" y="1438"/>
                </a:lnTo>
                <a:lnTo>
                  <a:pt x="3252" y="1441"/>
                </a:lnTo>
                <a:lnTo>
                  <a:pt x="3245" y="1445"/>
                </a:lnTo>
                <a:lnTo>
                  <a:pt x="3243" y="1445"/>
                </a:lnTo>
                <a:lnTo>
                  <a:pt x="3242" y="1447"/>
                </a:lnTo>
                <a:lnTo>
                  <a:pt x="3240" y="1447"/>
                </a:lnTo>
                <a:lnTo>
                  <a:pt x="3238" y="1447"/>
                </a:lnTo>
                <a:lnTo>
                  <a:pt x="3235" y="1448"/>
                </a:lnTo>
                <a:lnTo>
                  <a:pt x="3233" y="1443"/>
                </a:lnTo>
                <a:lnTo>
                  <a:pt x="3231" y="1438"/>
                </a:lnTo>
                <a:lnTo>
                  <a:pt x="3231" y="1433"/>
                </a:lnTo>
                <a:lnTo>
                  <a:pt x="3231" y="1424"/>
                </a:lnTo>
                <a:lnTo>
                  <a:pt x="3235" y="1422"/>
                </a:lnTo>
                <a:lnTo>
                  <a:pt x="3238" y="1422"/>
                </a:lnTo>
                <a:lnTo>
                  <a:pt x="3242" y="1420"/>
                </a:lnTo>
                <a:lnTo>
                  <a:pt x="3243" y="1417"/>
                </a:lnTo>
                <a:lnTo>
                  <a:pt x="3245" y="1413"/>
                </a:lnTo>
                <a:lnTo>
                  <a:pt x="3243" y="1410"/>
                </a:lnTo>
                <a:lnTo>
                  <a:pt x="3240" y="1405"/>
                </a:lnTo>
                <a:lnTo>
                  <a:pt x="3238" y="1401"/>
                </a:lnTo>
                <a:lnTo>
                  <a:pt x="3235" y="1399"/>
                </a:lnTo>
                <a:lnTo>
                  <a:pt x="3233" y="1399"/>
                </a:lnTo>
                <a:lnTo>
                  <a:pt x="3228" y="1398"/>
                </a:lnTo>
                <a:lnTo>
                  <a:pt x="3222" y="1398"/>
                </a:lnTo>
                <a:lnTo>
                  <a:pt x="3216" y="1406"/>
                </a:lnTo>
                <a:lnTo>
                  <a:pt x="3209" y="1412"/>
                </a:lnTo>
                <a:lnTo>
                  <a:pt x="3203" y="1417"/>
                </a:lnTo>
                <a:lnTo>
                  <a:pt x="3198" y="1426"/>
                </a:lnTo>
                <a:lnTo>
                  <a:pt x="3196" y="1440"/>
                </a:lnTo>
                <a:lnTo>
                  <a:pt x="3212" y="1455"/>
                </a:lnTo>
                <a:lnTo>
                  <a:pt x="3224" y="1471"/>
                </a:lnTo>
                <a:lnTo>
                  <a:pt x="3235" y="1488"/>
                </a:lnTo>
                <a:lnTo>
                  <a:pt x="3240" y="1511"/>
                </a:lnTo>
                <a:lnTo>
                  <a:pt x="3242" y="1539"/>
                </a:lnTo>
                <a:lnTo>
                  <a:pt x="3184" y="1586"/>
                </a:lnTo>
                <a:lnTo>
                  <a:pt x="3177" y="1586"/>
                </a:lnTo>
                <a:lnTo>
                  <a:pt x="3172" y="1567"/>
                </a:lnTo>
                <a:lnTo>
                  <a:pt x="3161" y="1553"/>
                </a:lnTo>
                <a:lnTo>
                  <a:pt x="3147" y="1541"/>
                </a:lnTo>
                <a:lnTo>
                  <a:pt x="3132" y="1529"/>
                </a:lnTo>
                <a:lnTo>
                  <a:pt x="3116" y="1516"/>
                </a:lnTo>
                <a:lnTo>
                  <a:pt x="3109" y="1544"/>
                </a:lnTo>
                <a:lnTo>
                  <a:pt x="3100" y="1567"/>
                </a:lnTo>
                <a:lnTo>
                  <a:pt x="3109" y="1572"/>
                </a:lnTo>
                <a:lnTo>
                  <a:pt x="3113" y="1579"/>
                </a:lnTo>
                <a:lnTo>
                  <a:pt x="3114" y="1588"/>
                </a:lnTo>
                <a:lnTo>
                  <a:pt x="3120" y="1598"/>
                </a:lnTo>
                <a:lnTo>
                  <a:pt x="3121" y="1600"/>
                </a:lnTo>
                <a:lnTo>
                  <a:pt x="3125" y="1600"/>
                </a:lnTo>
                <a:lnTo>
                  <a:pt x="3128" y="1600"/>
                </a:lnTo>
                <a:lnTo>
                  <a:pt x="3132" y="1600"/>
                </a:lnTo>
                <a:lnTo>
                  <a:pt x="3135" y="1602"/>
                </a:lnTo>
                <a:lnTo>
                  <a:pt x="3149" y="1616"/>
                </a:lnTo>
                <a:lnTo>
                  <a:pt x="3160" y="1637"/>
                </a:lnTo>
                <a:lnTo>
                  <a:pt x="3167" y="1661"/>
                </a:lnTo>
                <a:lnTo>
                  <a:pt x="3168" y="1686"/>
                </a:lnTo>
                <a:lnTo>
                  <a:pt x="3158" y="1686"/>
                </a:lnTo>
                <a:lnTo>
                  <a:pt x="3147" y="1677"/>
                </a:lnTo>
                <a:lnTo>
                  <a:pt x="3137" y="1672"/>
                </a:lnTo>
                <a:lnTo>
                  <a:pt x="3135" y="1670"/>
                </a:lnTo>
                <a:lnTo>
                  <a:pt x="3126" y="1663"/>
                </a:lnTo>
                <a:lnTo>
                  <a:pt x="3120" y="1649"/>
                </a:lnTo>
                <a:lnTo>
                  <a:pt x="3116" y="1633"/>
                </a:lnTo>
                <a:lnTo>
                  <a:pt x="3111" y="1619"/>
                </a:lnTo>
                <a:lnTo>
                  <a:pt x="3106" y="1605"/>
                </a:lnTo>
                <a:lnTo>
                  <a:pt x="3097" y="1593"/>
                </a:lnTo>
                <a:lnTo>
                  <a:pt x="3097" y="1590"/>
                </a:lnTo>
                <a:lnTo>
                  <a:pt x="3088" y="1593"/>
                </a:lnTo>
                <a:lnTo>
                  <a:pt x="3088" y="1590"/>
                </a:lnTo>
                <a:lnTo>
                  <a:pt x="3085" y="1576"/>
                </a:lnTo>
                <a:lnTo>
                  <a:pt x="3085" y="1558"/>
                </a:lnTo>
                <a:lnTo>
                  <a:pt x="3085" y="1539"/>
                </a:lnTo>
                <a:lnTo>
                  <a:pt x="3085" y="1518"/>
                </a:lnTo>
                <a:lnTo>
                  <a:pt x="3083" y="1499"/>
                </a:lnTo>
                <a:lnTo>
                  <a:pt x="3076" y="1483"/>
                </a:lnTo>
                <a:lnTo>
                  <a:pt x="3065" y="1471"/>
                </a:lnTo>
                <a:lnTo>
                  <a:pt x="3062" y="1474"/>
                </a:lnTo>
                <a:lnTo>
                  <a:pt x="3057" y="1478"/>
                </a:lnTo>
                <a:lnTo>
                  <a:pt x="3053" y="1480"/>
                </a:lnTo>
                <a:lnTo>
                  <a:pt x="3046" y="1481"/>
                </a:lnTo>
                <a:lnTo>
                  <a:pt x="3039" y="1481"/>
                </a:lnTo>
                <a:lnTo>
                  <a:pt x="3037" y="1481"/>
                </a:lnTo>
                <a:lnTo>
                  <a:pt x="3037" y="1480"/>
                </a:lnTo>
                <a:lnTo>
                  <a:pt x="3037" y="1480"/>
                </a:lnTo>
                <a:lnTo>
                  <a:pt x="3037" y="1480"/>
                </a:lnTo>
                <a:lnTo>
                  <a:pt x="3036" y="1480"/>
                </a:lnTo>
                <a:lnTo>
                  <a:pt x="3034" y="1478"/>
                </a:lnTo>
                <a:lnTo>
                  <a:pt x="3034" y="1457"/>
                </a:lnTo>
                <a:lnTo>
                  <a:pt x="3029" y="1440"/>
                </a:lnTo>
                <a:lnTo>
                  <a:pt x="3022" y="1426"/>
                </a:lnTo>
                <a:lnTo>
                  <a:pt x="3011" y="1413"/>
                </a:lnTo>
                <a:lnTo>
                  <a:pt x="3003" y="1399"/>
                </a:lnTo>
                <a:lnTo>
                  <a:pt x="2992" y="1382"/>
                </a:lnTo>
                <a:lnTo>
                  <a:pt x="2989" y="1385"/>
                </a:lnTo>
                <a:lnTo>
                  <a:pt x="2987" y="1387"/>
                </a:lnTo>
                <a:lnTo>
                  <a:pt x="2985" y="1391"/>
                </a:lnTo>
                <a:lnTo>
                  <a:pt x="2983" y="1392"/>
                </a:lnTo>
                <a:lnTo>
                  <a:pt x="2982" y="1394"/>
                </a:lnTo>
                <a:lnTo>
                  <a:pt x="2966" y="1396"/>
                </a:lnTo>
                <a:lnTo>
                  <a:pt x="2952" y="1394"/>
                </a:lnTo>
                <a:lnTo>
                  <a:pt x="2938" y="1394"/>
                </a:lnTo>
                <a:lnTo>
                  <a:pt x="2934" y="1408"/>
                </a:lnTo>
                <a:lnTo>
                  <a:pt x="2929" y="1415"/>
                </a:lnTo>
                <a:lnTo>
                  <a:pt x="2926" y="1417"/>
                </a:lnTo>
                <a:lnTo>
                  <a:pt x="2919" y="1417"/>
                </a:lnTo>
                <a:lnTo>
                  <a:pt x="2912" y="1419"/>
                </a:lnTo>
                <a:lnTo>
                  <a:pt x="2905" y="1424"/>
                </a:lnTo>
                <a:lnTo>
                  <a:pt x="2893" y="1455"/>
                </a:lnTo>
                <a:lnTo>
                  <a:pt x="2877" y="1455"/>
                </a:lnTo>
                <a:lnTo>
                  <a:pt x="2868" y="1462"/>
                </a:lnTo>
                <a:lnTo>
                  <a:pt x="2859" y="1471"/>
                </a:lnTo>
                <a:lnTo>
                  <a:pt x="2847" y="1478"/>
                </a:lnTo>
                <a:lnTo>
                  <a:pt x="2844" y="1513"/>
                </a:lnTo>
                <a:lnTo>
                  <a:pt x="2835" y="1543"/>
                </a:lnTo>
                <a:lnTo>
                  <a:pt x="2823" y="1567"/>
                </a:lnTo>
                <a:lnTo>
                  <a:pt x="2804" y="1590"/>
                </a:lnTo>
                <a:lnTo>
                  <a:pt x="2802" y="1590"/>
                </a:lnTo>
                <a:lnTo>
                  <a:pt x="2800" y="1588"/>
                </a:lnTo>
                <a:lnTo>
                  <a:pt x="2798" y="1588"/>
                </a:lnTo>
                <a:lnTo>
                  <a:pt x="2798" y="1588"/>
                </a:lnTo>
                <a:lnTo>
                  <a:pt x="2797" y="1586"/>
                </a:lnTo>
                <a:lnTo>
                  <a:pt x="2786" y="1574"/>
                </a:lnTo>
                <a:lnTo>
                  <a:pt x="2776" y="1555"/>
                </a:lnTo>
                <a:lnTo>
                  <a:pt x="2770" y="1539"/>
                </a:lnTo>
                <a:lnTo>
                  <a:pt x="2769" y="1536"/>
                </a:lnTo>
                <a:lnTo>
                  <a:pt x="2770" y="1532"/>
                </a:lnTo>
                <a:lnTo>
                  <a:pt x="2772" y="1529"/>
                </a:lnTo>
                <a:lnTo>
                  <a:pt x="2774" y="1527"/>
                </a:lnTo>
                <a:lnTo>
                  <a:pt x="2774" y="1525"/>
                </a:lnTo>
                <a:lnTo>
                  <a:pt x="2756" y="1499"/>
                </a:lnTo>
                <a:lnTo>
                  <a:pt x="2744" y="1471"/>
                </a:lnTo>
                <a:lnTo>
                  <a:pt x="2736" y="1441"/>
                </a:lnTo>
                <a:lnTo>
                  <a:pt x="2732" y="1405"/>
                </a:lnTo>
                <a:lnTo>
                  <a:pt x="2720" y="1406"/>
                </a:lnTo>
                <a:lnTo>
                  <a:pt x="2711" y="1406"/>
                </a:lnTo>
                <a:lnTo>
                  <a:pt x="2701" y="1405"/>
                </a:lnTo>
                <a:lnTo>
                  <a:pt x="2697" y="1401"/>
                </a:lnTo>
                <a:lnTo>
                  <a:pt x="2692" y="1398"/>
                </a:lnTo>
                <a:lnTo>
                  <a:pt x="2688" y="1394"/>
                </a:lnTo>
                <a:lnTo>
                  <a:pt x="2685" y="1391"/>
                </a:lnTo>
                <a:lnTo>
                  <a:pt x="2688" y="1378"/>
                </a:lnTo>
                <a:lnTo>
                  <a:pt x="2681" y="1368"/>
                </a:lnTo>
                <a:lnTo>
                  <a:pt x="2669" y="1359"/>
                </a:lnTo>
                <a:lnTo>
                  <a:pt x="2657" y="1351"/>
                </a:lnTo>
                <a:lnTo>
                  <a:pt x="2646" y="1340"/>
                </a:lnTo>
                <a:lnTo>
                  <a:pt x="2617" y="1344"/>
                </a:lnTo>
                <a:lnTo>
                  <a:pt x="2587" y="1344"/>
                </a:lnTo>
                <a:lnTo>
                  <a:pt x="2557" y="1342"/>
                </a:lnTo>
                <a:lnTo>
                  <a:pt x="2528" y="1340"/>
                </a:lnTo>
                <a:lnTo>
                  <a:pt x="2523" y="1330"/>
                </a:lnTo>
                <a:lnTo>
                  <a:pt x="2516" y="1317"/>
                </a:lnTo>
                <a:lnTo>
                  <a:pt x="2505" y="1321"/>
                </a:lnTo>
                <a:lnTo>
                  <a:pt x="2498" y="1323"/>
                </a:lnTo>
                <a:lnTo>
                  <a:pt x="2489" y="1324"/>
                </a:lnTo>
                <a:lnTo>
                  <a:pt x="2477" y="1324"/>
                </a:lnTo>
                <a:lnTo>
                  <a:pt x="2467" y="1317"/>
                </a:lnTo>
                <a:lnTo>
                  <a:pt x="2456" y="1312"/>
                </a:lnTo>
                <a:lnTo>
                  <a:pt x="2444" y="1305"/>
                </a:lnTo>
                <a:lnTo>
                  <a:pt x="2435" y="1298"/>
                </a:lnTo>
                <a:lnTo>
                  <a:pt x="2432" y="1288"/>
                </a:lnTo>
                <a:lnTo>
                  <a:pt x="2427" y="1279"/>
                </a:lnTo>
                <a:lnTo>
                  <a:pt x="2416" y="1270"/>
                </a:lnTo>
                <a:lnTo>
                  <a:pt x="2414" y="1270"/>
                </a:lnTo>
                <a:lnTo>
                  <a:pt x="2413" y="1270"/>
                </a:lnTo>
                <a:lnTo>
                  <a:pt x="2411" y="1270"/>
                </a:lnTo>
                <a:lnTo>
                  <a:pt x="2407" y="1270"/>
                </a:lnTo>
                <a:lnTo>
                  <a:pt x="2400" y="1270"/>
                </a:lnTo>
                <a:lnTo>
                  <a:pt x="2404" y="1284"/>
                </a:lnTo>
                <a:lnTo>
                  <a:pt x="2409" y="1300"/>
                </a:lnTo>
                <a:lnTo>
                  <a:pt x="2418" y="1316"/>
                </a:lnTo>
                <a:lnTo>
                  <a:pt x="2425" y="1330"/>
                </a:lnTo>
                <a:lnTo>
                  <a:pt x="2432" y="1340"/>
                </a:lnTo>
                <a:lnTo>
                  <a:pt x="2434" y="1335"/>
                </a:lnTo>
                <a:lnTo>
                  <a:pt x="2435" y="1333"/>
                </a:lnTo>
                <a:lnTo>
                  <a:pt x="2435" y="1331"/>
                </a:lnTo>
                <a:lnTo>
                  <a:pt x="2437" y="1331"/>
                </a:lnTo>
                <a:lnTo>
                  <a:pt x="2439" y="1331"/>
                </a:lnTo>
                <a:lnTo>
                  <a:pt x="2444" y="1333"/>
                </a:lnTo>
                <a:lnTo>
                  <a:pt x="2446" y="1338"/>
                </a:lnTo>
                <a:lnTo>
                  <a:pt x="2448" y="1344"/>
                </a:lnTo>
                <a:lnTo>
                  <a:pt x="2448" y="1349"/>
                </a:lnTo>
                <a:lnTo>
                  <a:pt x="2449" y="1354"/>
                </a:lnTo>
                <a:lnTo>
                  <a:pt x="2451" y="1359"/>
                </a:lnTo>
                <a:lnTo>
                  <a:pt x="2458" y="1358"/>
                </a:lnTo>
                <a:lnTo>
                  <a:pt x="2467" y="1356"/>
                </a:lnTo>
                <a:lnTo>
                  <a:pt x="2477" y="1356"/>
                </a:lnTo>
                <a:lnTo>
                  <a:pt x="2493" y="1338"/>
                </a:lnTo>
                <a:lnTo>
                  <a:pt x="2512" y="1324"/>
                </a:lnTo>
                <a:lnTo>
                  <a:pt x="2514" y="1342"/>
                </a:lnTo>
                <a:lnTo>
                  <a:pt x="2516" y="1356"/>
                </a:lnTo>
                <a:lnTo>
                  <a:pt x="2542" y="1370"/>
                </a:lnTo>
                <a:lnTo>
                  <a:pt x="2563" y="1387"/>
                </a:lnTo>
                <a:lnTo>
                  <a:pt x="2556" y="1396"/>
                </a:lnTo>
                <a:lnTo>
                  <a:pt x="2550" y="1405"/>
                </a:lnTo>
                <a:lnTo>
                  <a:pt x="2544" y="1412"/>
                </a:lnTo>
                <a:lnTo>
                  <a:pt x="2531" y="1417"/>
                </a:lnTo>
                <a:lnTo>
                  <a:pt x="2531" y="1436"/>
                </a:lnTo>
                <a:lnTo>
                  <a:pt x="2514" y="1447"/>
                </a:lnTo>
                <a:lnTo>
                  <a:pt x="2496" y="1459"/>
                </a:lnTo>
                <a:lnTo>
                  <a:pt x="2496" y="1467"/>
                </a:lnTo>
                <a:lnTo>
                  <a:pt x="2474" y="1467"/>
                </a:lnTo>
                <a:lnTo>
                  <a:pt x="2461" y="1474"/>
                </a:lnTo>
                <a:lnTo>
                  <a:pt x="2451" y="1485"/>
                </a:lnTo>
                <a:lnTo>
                  <a:pt x="2439" y="1494"/>
                </a:lnTo>
                <a:lnTo>
                  <a:pt x="2423" y="1501"/>
                </a:lnTo>
                <a:lnTo>
                  <a:pt x="2407" y="1504"/>
                </a:lnTo>
                <a:lnTo>
                  <a:pt x="2390" y="1509"/>
                </a:lnTo>
                <a:lnTo>
                  <a:pt x="2376" y="1515"/>
                </a:lnTo>
                <a:lnTo>
                  <a:pt x="2364" y="1522"/>
                </a:lnTo>
                <a:lnTo>
                  <a:pt x="2352" y="1525"/>
                </a:lnTo>
                <a:lnTo>
                  <a:pt x="2343" y="1525"/>
                </a:lnTo>
                <a:lnTo>
                  <a:pt x="2339" y="1523"/>
                </a:lnTo>
                <a:lnTo>
                  <a:pt x="2338" y="1523"/>
                </a:lnTo>
                <a:lnTo>
                  <a:pt x="2336" y="1522"/>
                </a:lnTo>
                <a:lnTo>
                  <a:pt x="2336" y="1522"/>
                </a:lnTo>
                <a:lnTo>
                  <a:pt x="2334" y="1520"/>
                </a:lnTo>
                <a:lnTo>
                  <a:pt x="2332" y="1516"/>
                </a:lnTo>
                <a:lnTo>
                  <a:pt x="2327" y="1506"/>
                </a:lnTo>
                <a:lnTo>
                  <a:pt x="2325" y="1495"/>
                </a:lnTo>
                <a:lnTo>
                  <a:pt x="2325" y="1485"/>
                </a:lnTo>
                <a:lnTo>
                  <a:pt x="2324" y="1474"/>
                </a:lnTo>
                <a:lnTo>
                  <a:pt x="2315" y="1457"/>
                </a:lnTo>
                <a:lnTo>
                  <a:pt x="2303" y="1441"/>
                </a:lnTo>
                <a:lnTo>
                  <a:pt x="2290" y="1427"/>
                </a:lnTo>
                <a:lnTo>
                  <a:pt x="2278" y="1413"/>
                </a:lnTo>
                <a:lnTo>
                  <a:pt x="2275" y="1403"/>
                </a:lnTo>
                <a:lnTo>
                  <a:pt x="2273" y="1391"/>
                </a:lnTo>
                <a:lnTo>
                  <a:pt x="2271" y="1378"/>
                </a:lnTo>
                <a:lnTo>
                  <a:pt x="2266" y="1368"/>
                </a:lnTo>
                <a:lnTo>
                  <a:pt x="2247" y="1356"/>
                </a:lnTo>
                <a:lnTo>
                  <a:pt x="2242" y="1344"/>
                </a:lnTo>
                <a:lnTo>
                  <a:pt x="2236" y="1331"/>
                </a:lnTo>
                <a:lnTo>
                  <a:pt x="2231" y="1319"/>
                </a:lnTo>
                <a:lnTo>
                  <a:pt x="2224" y="1309"/>
                </a:lnTo>
                <a:lnTo>
                  <a:pt x="2214" y="1302"/>
                </a:lnTo>
                <a:lnTo>
                  <a:pt x="2208" y="1300"/>
                </a:lnTo>
                <a:lnTo>
                  <a:pt x="2207" y="1296"/>
                </a:lnTo>
                <a:lnTo>
                  <a:pt x="2203" y="1295"/>
                </a:lnTo>
                <a:lnTo>
                  <a:pt x="2200" y="1293"/>
                </a:lnTo>
                <a:lnTo>
                  <a:pt x="2196" y="1291"/>
                </a:lnTo>
                <a:lnTo>
                  <a:pt x="2193" y="1288"/>
                </a:lnTo>
                <a:lnTo>
                  <a:pt x="2189" y="1282"/>
                </a:lnTo>
                <a:lnTo>
                  <a:pt x="2186" y="1275"/>
                </a:lnTo>
                <a:lnTo>
                  <a:pt x="2182" y="1275"/>
                </a:lnTo>
                <a:lnTo>
                  <a:pt x="2182" y="1282"/>
                </a:lnTo>
                <a:lnTo>
                  <a:pt x="2194" y="1298"/>
                </a:lnTo>
                <a:lnTo>
                  <a:pt x="2205" y="1316"/>
                </a:lnTo>
                <a:lnTo>
                  <a:pt x="2212" y="1337"/>
                </a:lnTo>
                <a:lnTo>
                  <a:pt x="2219" y="1356"/>
                </a:lnTo>
                <a:lnTo>
                  <a:pt x="2228" y="1375"/>
                </a:lnTo>
                <a:lnTo>
                  <a:pt x="2231" y="1378"/>
                </a:lnTo>
                <a:lnTo>
                  <a:pt x="2236" y="1382"/>
                </a:lnTo>
                <a:lnTo>
                  <a:pt x="2240" y="1385"/>
                </a:lnTo>
                <a:lnTo>
                  <a:pt x="2245" y="1389"/>
                </a:lnTo>
                <a:lnTo>
                  <a:pt x="2247" y="1394"/>
                </a:lnTo>
                <a:lnTo>
                  <a:pt x="2247" y="1429"/>
                </a:lnTo>
                <a:lnTo>
                  <a:pt x="2250" y="1433"/>
                </a:lnTo>
                <a:lnTo>
                  <a:pt x="2254" y="1438"/>
                </a:lnTo>
                <a:lnTo>
                  <a:pt x="2259" y="1441"/>
                </a:lnTo>
                <a:lnTo>
                  <a:pt x="2264" y="1445"/>
                </a:lnTo>
                <a:lnTo>
                  <a:pt x="2266" y="1448"/>
                </a:lnTo>
                <a:lnTo>
                  <a:pt x="2269" y="1459"/>
                </a:lnTo>
                <a:lnTo>
                  <a:pt x="2271" y="1467"/>
                </a:lnTo>
                <a:lnTo>
                  <a:pt x="2275" y="1478"/>
                </a:lnTo>
                <a:lnTo>
                  <a:pt x="2285" y="1490"/>
                </a:lnTo>
                <a:lnTo>
                  <a:pt x="2301" y="1501"/>
                </a:lnTo>
                <a:lnTo>
                  <a:pt x="2318" y="1511"/>
                </a:lnTo>
                <a:lnTo>
                  <a:pt x="2332" y="1522"/>
                </a:lnTo>
                <a:lnTo>
                  <a:pt x="2336" y="1527"/>
                </a:lnTo>
                <a:lnTo>
                  <a:pt x="2336" y="1534"/>
                </a:lnTo>
                <a:lnTo>
                  <a:pt x="2336" y="1539"/>
                </a:lnTo>
                <a:lnTo>
                  <a:pt x="2338" y="1544"/>
                </a:lnTo>
                <a:lnTo>
                  <a:pt x="2343" y="1550"/>
                </a:lnTo>
                <a:lnTo>
                  <a:pt x="2358" y="1551"/>
                </a:lnTo>
                <a:lnTo>
                  <a:pt x="2376" y="1543"/>
                </a:lnTo>
                <a:lnTo>
                  <a:pt x="2400" y="1537"/>
                </a:lnTo>
                <a:lnTo>
                  <a:pt x="2423" y="1532"/>
                </a:lnTo>
                <a:lnTo>
                  <a:pt x="2444" y="1529"/>
                </a:lnTo>
                <a:lnTo>
                  <a:pt x="2444" y="1532"/>
                </a:lnTo>
                <a:lnTo>
                  <a:pt x="2439" y="1541"/>
                </a:lnTo>
                <a:lnTo>
                  <a:pt x="2439" y="1551"/>
                </a:lnTo>
                <a:lnTo>
                  <a:pt x="2435" y="1563"/>
                </a:lnTo>
                <a:lnTo>
                  <a:pt x="2428" y="1581"/>
                </a:lnTo>
                <a:lnTo>
                  <a:pt x="2418" y="1602"/>
                </a:lnTo>
                <a:lnTo>
                  <a:pt x="2406" y="1623"/>
                </a:lnTo>
                <a:lnTo>
                  <a:pt x="2393" y="1640"/>
                </a:lnTo>
                <a:lnTo>
                  <a:pt x="2374" y="1659"/>
                </a:lnTo>
                <a:lnTo>
                  <a:pt x="2353" y="1677"/>
                </a:lnTo>
                <a:lnTo>
                  <a:pt x="2331" y="1694"/>
                </a:lnTo>
                <a:lnTo>
                  <a:pt x="2310" y="1714"/>
                </a:lnTo>
                <a:lnTo>
                  <a:pt x="2292" y="1735"/>
                </a:lnTo>
                <a:lnTo>
                  <a:pt x="2278" y="1759"/>
                </a:lnTo>
                <a:lnTo>
                  <a:pt x="2273" y="1782"/>
                </a:lnTo>
                <a:lnTo>
                  <a:pt x="2276" y="1803"/>
                </a:lnTo>
                <a:lnTo>
                  <a:pt x="2283" y="1824"/>
                </a:lnTo>
                <a:lnTo>
                  <a:pt x="2290" y="1843"/>
                </a:lnTo>
                <a:lnTo>
                  <a:pt x="2297" y="1864"/>
                </a:lnTo>
                <a:lnTo>
                  <a:pt x="2303" y="1885"/>
                </a:lnTo>
                <a:lnTo>
                  <a:pt x="2301" y="1906"/>
                </a:lnTo>
                <a:lnTo>
                  <a:pt x="2290" y="1928"/>
                </a:lnTo>
                <a:lnTo>
                  <a:pt x="2275" y="1939"/>
                </a:lnTo>
                <a:lnTo>
                  <a:pt x="2257" y="1947"/>
                </a:lnTo>
                <a:lnTo>
                  <a:pt x="2240" y="1956"/>
                </a:lnTo>
                <a:lnTo>
                  <a:pt x="2226" y="1968"/>
                </a:lnTo>
                <a:lnTo>
                  <a:pt x="2217" y="1986"/>
                </a:lnTo>
                <a:lnTo>
                  <a:pt x="2226" y="1996"/>
                </a:lnTo>
                <a:lnTo>
                  <a:pt x="2233" y="2012"/>
                </a:lnTo>
                <a:lnTo>
                  <a:pt x="2236" y="2031"/>
                </a:lnTo>
                <a:lnTo>
                  <a:pt x="2231" y="2035"/>
                </a:lnTo>
                <a:lnTo>
                  <a:pt x="2228" y="2038"/>
                </a:lnTo>
                <a:lnTo>
                  <a:pt x="2226" y="2040"/>
                </a:lnTo>
                <a:lnTo>
                  <a:pt x="2222" y="2043"/>
                </a:lnTo>
                <a:lnTo>
                  <a:pt x="2221" y="2047"/>
                </a:lnTo>
                <a:lnTo>
                  <a:pt x="2217" y="2050"/>
                </a:lnTo>
                <a:lnTo>
                  <a:pt x="2198" y="2054"/>
                </a:lnTo>
                <a:lnTo>
                  <a:pt x="2193" y="2066"/>
                </a:lnTo>
                <a:lnTo>
                  <a:pt x="2191" y="2080"/>
                </a:lnTo>
                <a:lnTo>
                  <a:pt x="2189" y="2094"/>
                </a:lnTo>
                <a:lnTo>
                  <a:pt x="2186" y="2108"/>
                </a:lnTo>
                <a:lnTo>
                  <a:pt x="2163" y="2127"/>
                </a:lnTo>
                <a:lnTo>
                  <a:pt x="2156" y="2143"/>
                </a:lnTo>
                <a:lnTo>
                  <a:pt x="2147" y="2159"/>
                </a:lnTo>
                <a:lnTo>
                  <a:pt x="2130" y="2174"/>
                </a:lnTo>
                <a:lnTo>
                  <a:pt x="2109" y="2187"/>
                </a:lnTo>
                <a:lnTo>
                  <a:pt x="2083" y="2194"/>
                </a:lnTo>
                <a:lnTo>
                  <a:pt x="2057" y="2201"/>
                </a:lnTo>
                <a:lnTo>
                  <a:pt x="2030" y="2206"/>
                </a:lnTo>
                <a:lnTo>
                  <a:pt x="2006" y="2211"/>
                </a:lnTo>
                <a:lnTo>
                  <a:pt x="2001" y="2208"/>
                </a:lnTo>
                <a:lnTo>
                  <a:pt x="1997" y="2204"/>
                </a:lnTo>
                <a:lnTo>
                  <a:pt x="1994" y="2202"/>
                </a:lnTo>
                <a:lnTo>
                  <a:pt x="1990" y="2197"/>
                </a:lnTo>
                <a:lnTo>
                  <a:pt x="1987" y="2194"/>
                </a:lnTo>
                <a:lnTo>
                  <a:pt x="1985" y="2185"/>
                </a:lnTo>
                <a:lnTo>
                  <a:pt x="1985" y="2174"/>
                </a:lnTo>
                <a:lnTo>
                  <a:pt x="1985" y="2162"/>
                </a:lnTo>
                <a:lnTo>
                  <a:pt x="1983" y="2150"/>
                </a:lnTo>
                <a:lnTo>
                  <a:pt x="1973" y="2133"/>
                </a:lnTo>
                <a:lnTo>
                  <a:pt x="1959" y="2117"/>
                </a:lnTo>
                <a:lnTo>
                  <a:pt x="1945" y="2099"/>
                </a:lnTo>
                <a:lnTo>
                  <a:pt x="1936" y="2082"/>
                </a:lnTo>
                <a:lnTo>
                  <a:pt x="1940" y="2070"/>
                </a:lnTo>
                <a:lnTo>
                  <a:pt x="1940" y="2068"/>
                </a:lnTo>
                <a:lnTo>
                  <a:pt x="1936" y="2064"/>
                </a:lnTo>
                <a:lnTo>
                  <a:pt x="1933" y="2063"/>
                </a:lnTo>
                <a:lnTo>
                  <a:pt x="1931" y="2059"/>
                </a:lnTo>
                <a:lnTo>
                  <a:pt x="1929" y="2059"/>
                </a:lnTo>
                <a:lnTo>
                  <a:pt x="1927" y="2054"/>
                </a:lnTo>
                <a:lnTo>
                  <a:pt x="1929" y="2049"/>
                </a:lnTo>
                <a:lnTo>
                  <a:pt x="1929" y="2045"/>
                </a:lnTo>
                <a:lnTo>
                  <a:pt x="1931" y="2042"/>
                </a:lnTo>
                <a:lnTo>
                  <a:pt x="1933" y="2038"/>
                </a:lnTo>
                <a:lnTo>
                  <a:pt x="1926" y="2035"/>
                </a:lnTo>
                <a:lnTo>
                  <a:pt x="1926" y="2031"/>
                </a:lnTo>
                <a:lnTo>
                  <a:pt x="1926" y="2028"/>
                </a:lnTo>
                <a:lnTo>
                  <a:pt x="1927" y="2023"/>
                </a:lnTo>
                <a:lnTo>
                  <a:pt x="1929" y="2019"/>
                </a:lnTo>
                <a:lnTo>
                  <a:pt x="1929" y="2014"/>
                </a:lnTo>
                <a:lnTo>
                  <a:pt x="1929" y="2009"/>
                </a:lnTo>
                <a:lnTo>
                  <a:pt x="1922" y="1995"/>
                </a:lnTo>
                <a:lnTo>
                  <a:pt x="1912" y="1979"/>
                </a:lnTo>
                <a:lnTo>
                  <a:pt x="1901" y="1965"/>
                </a:lnTo>
                <a:lnTo>
                  <a:pt x="1894" y="1951"/>
                </a:lnTo>
                <a:lnTo>
                  <a:pt x="1892" y="1934"/>
                </a:lnTo>
                <a:lnTo>
                  <a:pt x="1896" y="1914"/>
                </a:lnTo>
                <a:lnTo>
                  <a:pt x="1903" y="1897"/>
                </a:lnTo>
                <a:lnTo>
                  <a:pt x="1913" y="1878"/>
                </a:lnTo>
                <a:lnTo>
                  <a:pt x="1920" y="1862"/>
                </a:lnTo>
                <a:lnTo>
                  <a:pt x="1926" y="1848"/>
                </a:lnTo>
                <a:lnTo>
                  <a:pt x="1919" y="1834"/>
                </a:lnTo>
                <a:lnTo>
                  <a:pt x="1917" y="1822"/>
                </a:lnTo>
                <a:lnTo>
                  <a:pt x="1917" y="1810"/>
                </a:lnTo>
                <a:lnTo>
                  <a:pt x="1913" y="1794"/>
                </a:lnTo>
                <a:lnTo>
                  <a:pt x="1903" y="1773"/>
                </a:lnTo>
                <a:lnTo>
                  <a:pt x="1887" y="1752"/>
                </a:lnTo>
                <a:lnTo>
                  <a:pt x="1872" y="1733"/>
                </a:lnTo>
                <a:lnTo>
                  <a:pt x="1856" y="1717"/>
                </a:lnTo>
                <a:lnTo>
                  <a:pt x="1861" y="1696"/>
                </a:lnTo>
                <a:lnTo>
                  <a:pt x="1866" y="1677"/>
                </a:lnTo>
                <a:lnTo>
                  <a:pt x="1872" y="1656"/>
                </a:lnTo>
                <a:lnTo>
                  <a:pt x="1866" y="1653"/>
                </a:lnTo>
                <a:lnTo>
                  <a:pt x="1863" y="1651"/>
                </a:lnTo>
                <a:lnTo>
                  <a:pt x="1859" y="1647"/>
                </a:lnTo>
                <a:lnTo>
                  <a:pt x="1856" y="1646"/>
                </a:lnTo>
                <a:lnTo>
                  <a:pt x="1851" y="1646"/>
                </a:lnTo>
                <a:lnTo>
                  <a:pt x="1844" y="1644"/>
                </a:lnTo>
                <a:lnTo>
                  <a:pt x="1840" y="1647"/>
                </a:lnTo>
                <a:lnTo>
                  <a:pt x="1838" y="1649"/>
                </a:lnTo>
                <a:lnTo>
                  <a:pt x="1833" y="1651"/>
                </a:lnTo>
                <a:lnTo>
                  <a:pt x="1828" y="1651"/>
                </a:lnTo>
                <a:lnTo>
                  <a:pt x="1821" y="1651"/>
                </a:lnTo>
                <a:lnTo>
                  <a:pt x="1802" y="1621"/>
                </a:lnTo>
                <a:lnTo>
                  <a:pt x="1789" y="1619"/>
                </a:lnTo>
                <a:lnTo>
                  <a:pt x="1777" y="1618"/>
                </a:lnTo>
                <a:lnTo>
                  <a:pt x="1763" y="1616"/>
                </a:lnTo>
                <a:lnTo>
                  <a:pt x="1746" y="1623"/>
                </a:lnTo>
                <a:lnTo>
                  <a:pt x="1728" y="1630"/>
                </a:lnTo>
                <a:lnTo>
                  <a:pt x="1714" y="1635"/>
                </a:lnTo>
                <a:lnTo>
                  <a:pt x="1680" y="1628"/>
                </a:lnTo>
                <a:lnTo>
                  <a:pt x="1676" y="1640"/>
                </a:lnTo>
                <a:lnTo>
                  <a:pt x="1664" y="1640"/>
                </a:lnTo>
                <a:lnTo>
                  <a:pt x="1653" y="1637"/>
                </a:lnTo>
                <a:lnTo>
                  <a:pt x="1645" y="1635"/>
                </a:lnTo>
                <a:lnTo>
                  <a:pt x="1641" y="1637"/>
                </a:lnTo>
                <a:lnTo>
                  <a:pt x="1638" y="1640"/>
                </a:lnTo>
                <a:lnTo>
                  <a:pt x="1632" y="1642"/>
                </a:lnTo>
                <a:lnTo>
                  <a:pt x="1625" y="1644"/>
                </a:lnTo>
                <a:lnTo>
                  <a:pt x="1615" y="1632"/>
                </a:lnTo>
                <a:lnTo>
                  <a:pt x="1601" y="1625"/>
                </a:lnTo>
                <a:lnTo>
                  <a:pt x="1587" y="1618"/>
                </a:lnTo>
                <a:lnTo>
                  <a:pt x="1573" y="1611"/>
                </a:lnTo>
                <a:lnTo>
                  <a:pt x="1561" y="1602"/>
                </a:lnTo>
                <a:lnTo>
                  <a:pt x="1552" y="1579"/>
                </a:lnTo>
                <a:lnTo>
                  <a:pt x="1542" y="1567"/>
                </a:lnTo>
                <a:lnTo>
                  <a:pt x="1526" y="1555"/>
                </a:lnTo>
                <a:lnTo>
                  <a:pt x="1512" y="1543"/>
                </a:lnTo>
                <a:lnTo>
                  <a:pt x="1503" y="1532"/>
                </a:lnTo>
                <a:lnTo>
                  <a:pt x="1503" y="1509"/>
                </a:lnTo>
                <a:lnTo>
                  <a:pt x="1500" y="1499"/>
                </a:lnTo>
                <a:lnTo>
                  <a:pt x="1501" y="1483"/>
                </a:lnTo>
                <a:lnTo>
                  <a:pt x="1505" y="1469"/>
                </a:lnTo>
                <a:lnTo>
                  <a:pt x="1508" y="1457"/>
                </a:lnTo>
                <a:lnTo>
                  <a:pt x="1510" y="1448"/>
                </a:lnTo>
                <a:lnTo>
                  <a:pt x="1510" y="1434"/>
                </a:lnTo>
                <a:lnTo>
                  <a:pt x="1507" y="1426"/>
                </a:lnTo>
                <a:lnTo>
                  <a:pt x="1501" y="1417"/>
                </a:lnTo>
                <a:lnTo>
                  <a:pt x="1498" y="1410"/>
                </a:lnTo>
                <a:lnTo>
                  <a:pt x="1498" y="1399"/>
                </a:lnTo>
                <a:lnTo>
                  <a:pt x="1501" y="1385"/>
                </a:lnTo>
                <a:lnTo>
                  <a:pt x="1508" y="1370"/>
                </a:lnTo>
                <a:lnTo>
                  <a:pt x="1515" y="1352"/>
                </a:lnTo>
                <a:lnTo>
                  <a:pt x="1522" y="1337"/>
                </a:lnTo>
                <a:lnTo>
                  <a:pt x="1529" y="1324"/>
                </a:lnTo>
                <a:lnTo>
                  <a:pt x="1533" y="1317"/>
                </a:lnTo>
                <a:lnTo>
                  <a:pt x="1545" y="1307"/>
                </a:lnTo>
                <a:lnTo>
                  <a:pt x="1559" y="1298"/>
                </a:lnTo>
                <a:lnTo>
                  <a:pt x="1573" y="1291"/>
                </a:lnTo>
                <a:lnTo>
                  <a:pt x="1587" y="1282"/>
                </a:lnTo>
                <a:lnTo>
                  <a:pt x="1590" y="1274"/>
                </a:lnTo>
                <a:lnTo>
                  <a:pt x="1590" y="1263"/>
                </a:lnTo>
                <a:lnTo>
                  <a:pt x="1589" y="1251"/>
                </a:lnTo>
                <a:lnTo>
                  <a:pt x="1590" y="1241"/>
                </a:lnTo>
                <a:lnTo>
                  <a:pt x="1599" y="1227"/>
                </a:lnTo>
                <a:lnTo>
                  <a:pt x="1611" y="1216"/>
                </a:lnTo>
                <a:lnTo>
                  <a:pt x="1624" y="1206"/>
                </a:lnTo>
                <a:lnTo>
                  <a:pt x="1636" y="1195"/>
                </a:lnTo>
                <a:lnTo>
                  <a:pt x="1646" y="1183"/>
                </a:lnTo>
                <a:lnTo>
                  <a:pt x="1652" y="1167"/>
                </a:lnTo>
                <a:lnTo>
                  <a:pt x="1652" y="1166"/>
                </a:lnTo>
                <a:lnTo>
                  <a:pt x="1650" y="1166"/>
                </a:lnTo>
                <a:lnTo>
                  <a:pt x="1650" y="1164"/>
                </a:lnTo>
                <a:lnTo>
                  <a:pt x="1650" y="1162"/>
                </a:lnTo>
                <a:lnTo>
                  <a:pt x="1648" y="1160"/>
                </a:lnTo>
                <a:lnTo>
                  <a:pt x="1645" y="1159"/>
                </a:lnTo>
                <a:lnTo>
                  <a:pt x="1641" y="1157"/>
                </a:lnTo>
                <a:lnTo>
                  <a:pt x="1638" y="1157"/>
                </a:lnTo>
                <a:lnTo>
                  <a:pt x="1632" y="1155"/>
                </a:lnTo>
                <a:lnTo>
                  <a:pt x="1629" y="1159"/>
                </a:lnTo>
                <a:lnTo>
                  <a:pt x="1625" y="1159"/>
                </a:lnTo>
                <a:lnTo>
                  <a:pt x="1620" y="1160"/>
                </a:lnTo>
                <a:lnTo>
                  <a:pt x="1613" y="1160"/>
                </a:lnTo>
                <a:lnTo>
                  <a:pt x="1613" y="1155"/>
                </a:lnTo>
                <a:lnTo>
                  <a:pt x="1610" y="1155"/>
                </a:lnTo>
                <a:lnTo>
                  <a:pt x="1610" y="1141"/>
                </a:lnTo>
                <a:lnTo>
                  <a:pt x="1608" y="1122"/>
                </a:lnTo>
                <a:lnTo>
                  <a:pt x="1606" y="1099"/>
                </a:lnTo>
                <a:lnTo>
                  <a:pt x="1606" y="1077"/>
                </a:lnTo>
                <a:lnTo>
                  <a:pt x="1606" y="1057"/>
                </a:lnTo>
                <a:lnTo>
                  <a:pt x="1610" y="1045"/>
                </a:lnTo>
                <a:lnTo>
                  <a:pt x="1611" y="1040"/>
                </a:lnTo>
                <a:lnTo>
                  <a:pt x="1613" y="1036"/>
                </a:lnTo>
                <a:lnTo>
                  <a:pt x="1615" y="1035"/>
                </a:lnTo>
                <a:lnTo>
                  <a:pt x="1617" y="1035"/>
                </a:lnTo>
                <a:lnTo>
                  <a:pt x="1620" y="1035"/>
                </a:lnTo>
                <a:lnTo>
                  <a:pt x="1624" y="1033"/>
                </a:lnTo>
                <a:lnTo>
                  <a:pt x="1629" y="1033"/>
                </a:lnTo>
                <a:lnTo>
                  <a:pt x="1643" y="1038"/>
                </a:lnTo>
                <a:lnTo>
                  <a:pt x="1659" y="1042"/>
                </a:lnTo>
                <a:lnTo>
                  <a:pt x="1676" y="1042"/>
                </a:lnTo>
                <a:lnTo>
                  <a:pt x="1693" y="1038"/>
                </a:lnTo>
                <a:lnTo>
                  <a:pt x="1706" y="1033"/>
                </a:lnTo>
                <a:lnTo>
                  <a:pt x="1707" y="1031"/>
                </a:lnTo>
                <a:lnTo>
                  <a:pt x="1707" y="1029"/>
                </a:lnTo>
                <a:lnTo>
                  <a:pt x="1709" y="1029"/>
                </a:lnTo>
                <a:lnTo>
                  <a:pt x="1709" y="1028"/>
                </a:lnTo>
                <a:lnTo>
                  <a:pt x="1709" y="1026"/>
                </a:lnTo>
                <a:lnTo>
                  <a:pt x="1713" y="1012"/>
                </a:lnTo>
                <a:lnTo>
                  <a:pt x="1713" y="996"/>
                </a:lnTo>
                <a:lnTo>
                  <a:pt x="1711" y="981"/>
                </a:lnTo>
                <a:lnTo>
                  <a:pt x="1709" y="963"/>
                </a:lnTo>
                <a:lnTo>
                  <a:pt x="1697" y="960"/>
                </a:lnTo>
                <a:lnTo>
                  <a:pt x="1685" y="956"/>
                </a:lnTo>
                <a:lnTo>
                  <a:pt x="1673" y="949"/>
                </a:lnTo>
                <a:lnTo>
                  <a:pt x="1664" y="940"/>
                </a:lnTo>
                <a:lnTo>
                  <a:pt x="1667" y="939"/>
                </a:lnTo>
                <a:lnTo>
                  <a:pt x="1671" y="937"/>
                </a:lnTo>
                <a:lnTo>
                  <a:pt x="1673" y="935"/>
                </a:lnTo>
                <a:lnTo>
                  <a:pt x="1676" y="935"/>
                </a:lnTo>
                <a:lnTo>
                  <a:pt x="1680" y="933"/>
                </a:lnTo>
                <a:lnTo>
                  <a:pt x="1686" y="933"/>
                </a:lnTo>
                <a:lnTo>
                  <a:pt x="1690" y="932"/>
                </a:lnTo>
                <a:lnTo>
                  <a:pt x="1695" y="930"/>
                </a:lnTo>
                <a:lnTo>
                  <a:pt x="1700" y="930"/>
                </a:lnTo>
                <a:lnTo>
                  <a:pt x="1706" y="930"/>
                </a:lnTo>
                <a:lnTo>
                  <a:pt x="1706" y="911"/>
                </a:lnTo>
                <a:lnTo>
                  <a:pt x="1711" y="911"/>
                </a:lnTo>
                <a:lnTo>
                  <a:pt x="1716" y="912"/>
                </a:lnTo>
                <a:lnTo>
                  <a:pt x="1718" y="914"/>
                </a:lnTo>
                <a:lnTo>
                  <a:pt x="1721" y="914"/>
                </a:lnTo>
                <a:lnTo>
                  <a:pt x="1725" y="916"/>
                </a:lnTo>
                <a:lnTo>
                  <a:pt x="1728" y="918"/>
                </a:lnTo>
                <a:lnTo>
                  <a:pt x="1732" y="914"/>
                </a:lnTo>
                <a:lnTo>
                  <a:pt x="1737" y="912"/>
                </a:lnTo>
                <a:lnTo>
                  <a:pt x="1741" y="911"/>
                </a:lnTo>
                <a:lnTo>
                  <a:pt x="1746" y="909"/>
                </a:lnTo>
                <a:lnTo>
                  <a:pt x="1748" y="907"/>
                </a:lnTo>
                <a:lnTo>
                  <a:pt x="1749" y="904"/>
                </a:lnTo>
                <a:lnTo>
                  <a:pt x="1749" y="900"/>
                </a:lnTo>
                <a:lnTo>
                  <a:pt x="1749" y="897"/>
                </a:lnTo>
                <a:lnTo>
                  <a:pt x="1749" y="893"/>
                </a:lnTo>
                <a:lnTo>
                  <a:pt x="1751" y="890"/>
                </a:lnTo>
                <a:lnTo>
                  <a:pt x="1753" y="886"/>
                </a:lnTo>
                <a:lnTo>
                  <a:pt x="1786" y="876"/>
                </a:lnTo>
                <a:lnTo>
                  <a:pt x="1793" y="865"/>
                </a:lnTo>
                <a:lnTo>
                  <a:pt x="1795" y="855"/>
                </a:lnTo>
                <a:lnTo>
                  <a:pt x="1800" y="844"/>
                </a:lnTo>
                <a:lnTo>
                  <a:pt x="1810" y="837"/>
                </a:lnTo>
                <a:lnTo>
                  <a:pt x="1823" y="832"/>
                </a:lnTo>
                <a:lnTo>
                  <a:pt x="1838" y="827"/>
                </a:lnTo>
                <a:lnTo>
                  <a:pt x="1852" y="822"/>
                </a:lnTo>
                <a:lnTo>
                  <a:pt x="1854" y="820"/>
                </a:lnTo>
                <a:lnTo>
                  <a:pt x="1854" y="820"/>
                </a:lnTo>
                <a:lnTo>
                  <a:pt x="1854" y="818"/>
                </a:lnTo>
                <a:lnTo>
                  <a:pt x="1854" y="816"/>
                </a:lnTo>
                <a:lnTo>
                  <a:pt x="1856" y="815"/>
                </a:lnTo>
                <a:lnTo>
                  <a:pt x="1849" y="797"/>
                </a:lnTo>
                <a:lnTo>
                  <a:pt x="1845" y="776"/>
                </a:lnTo>
                <a:lnTo>
                  <a:pt x="1845" y="757"/>
                </a:lnTo>
                <a:lnTo>
                  <a:pt x="1844" y="741"/>
                </a:lnTo>
                <a:lnTo>
                  <a:pt x="1859" y="740"/>
                </a:lnTo>
                <a:lnTo>
                  <a:pt x="1870" y="736"/>
                </a:lnTo>
                <a:lnTo>
                  <a:pt x="1882" y="733"/>
                </a:lnTo>
                <a:lnTo>
                  <a:pt x="1882" y="741"/>
                </a:lnTo>
                <a:lnTo>
                  <a:pt x="1880" y="748"/>
                </a:lnTo>
                <a:lnTo>
                  <a:pt x="1878" y="761"/>
                </a:lnTo>
                <a:lnTo>
                  <a:pt x="1877" y="778"/>
                </a:lnTo>
                <a:lnTo>
                  <a:pt x="1875" y="794"/>
                </a:lnTo>
                <a:lnTo>
                  <a:pt x="1875" y="806"/>
                </a:lnTo>
                <a:lnTo>
                  <a:pt x="1880" y="809"/>
                </a:lnTo>
                <a:lnTo>
                  <a:pt x="1884" y="811"/>
                </a:lnTo>
                <a:lnTo>
                  <a:pt x="1885" y="813"/>
                </a:lnTo>
                <a:lnTo>
                  <a:pt x="1889" y="815"/>
                </a:lnTo>
                <a:lnTo>
                  <a:pt x="1894" y="818"/>
                </a:lnTo>
                <a:lnTo>
                  <a:pt x="1905" y="813"/>
                </a:lnTo>
                <a:lnTo>
                  <a:pt x="1912" y="813"/>
                </a:lnTo>
                <a:lnTo>
                  <a:pt x="1917" y="816"/>
                </a:lnTo>
                <a:lnTo>
                  <a:pt x="1924" y="822"/>
                </a:lnTo>
                <a:lnTo>
                  <a:pt x="1933" y="822"/>
                </a:lnTo>
                <a:lnTo>
                  <a:pt x="1943" y="818"/>
                </a:lnTo>
                <a:lnTo>
                  <a:pt x="1952" y="813"/>
                </a:lnTo>
                <a:lnTo>
                  <a:pt x="1957" y="808"/>
                </a:lnTo>
                <a:lnTo>
                  <a:pt x="1964" y="804"/>
                </a:lnTo>
                <a:lnTo>
                  <a:pt x="1973" y="801"/>
                </a:lnTo>
                <a:lnTo>
                  <a:pt x="1987" y="802"/>
                </a:lnTo>
                <a:lnTo>
                  <a:pt x="2006" y="806"/>
                </a:lnTo>
                <a:lnTo>
                  <a:pt x="2008" y="801"/>
                </a:lnTo>
                <a:lnTo>
                  <a:pt x="2009" y="799"/>
                </a:lnTo>
                <a:lnTo>
                  <a:pt x="2013" y="795"/>
                </a:lnTo>
                <a:lnTo>
                  <a:pt x="2016" y="794"/>
                </a:lnTo>
                <a:lnTo>
                  <a:pt x="2020" y="794"/>
                </a:lnTo>
                <a:lnTo>
                  <a:pt x="2025" y="792"/>
                </a:lnTo>
                <a:lnTo>
                  <a:pt x="2025" y="762"/>
                </a:lnTo>
                <a:lnTo>
                  <a:pt x="2029" y="738"/>
                </a:lnTo>
                <a:lnTo>
                  <a:pt x="2032" y="734"/>
                </a:lnTo>
                <a:lnTo>
                  <a:pt x="2036" y="733"/>
                </a:lnTo>
                <a:lnTo>
                  <a:pt x="2039" y="729"/>
                </a:lnTo>
                <a:lnTo>
                  <a:pt x="2043" y="727"/>
                </a:lnTo>
                <a:lnTo>
                  <a:pt x="2048" y="726"/>
                </a:lnTo>
                <a:lnTo>
                  <a:pt x="2048" y="729"/>
                </a:lnTo>
                <a:lnTo>
                  <a:pt x="2051" y="733"/>
                </a:lnTo>
                <a:lnTo>
                  <a:pt x="2053" y="736"/>
                </a:lnTo>
                <a:lnTo>
                  <a:pt x="2055" y="740"/>
                </a:lnTo>
                <a:lnTo>
                  <a:pt x="2057" y="741"/>
                </a:lnTo>
                <a:lnTo>
                  <a:pt x="2062" y="743"/>
                </a:lnTo>
                <a:lnTo>
                  <a:pt x="2067" y="745"/>
                </a:lnTo>
                <a:lnTo>
                  <a:pt x="2065" y="729"/>
                </a:lnTo>
                <a:lnTo>
                  <a:pt x="2064" y="719"/>
                </a:lnTo>
                <a:lnTo>
                  <a:pt x="2060" y="712"/>
                </a:lnTo>
                <a:lnTo>
                  <a:pt x="2058" y="703"/>
                </a:lnTo>
                <a:lnTo>
                  <a:pt x="2055" y="687"/>
                </a:lnTo>
                <a:lnTo>
                  <a:pt x="2064" y="686"/>
                </a:lnTo>
                <a:lnTo>
                  <a:pt x="2070" y="682"/>
                </a:lnTo>
                <a:lnTo>
                  <a:pt x="2076" y="679"/>
                </a:lnTo>
                <a:lnTo>
                  <a:pt x="2083" y="675"/>
                </a:lnTo>
                <a:lnTo>
                  <a:pt x="2095" y="675"/>
                </a:lnTo>
                <a:lnTo>
                  <a:pt x="2107" y="677"/>
                </a:lnTo>
                <a:lnTo>
                  <a:pt x="2116" y="679"/>
                </a:lnTo>
                <a:lnTo>
                  <a:pt x="2125" y="675"/>
                </a:lnTo>
                <a:lnTo>
                  <a:pt x="2132" y="665"/>
                </a:lnTo>
                <a:lnTo>
                  <a:pt x="2126" y="663"/>
                </a:lnTo>
                <a:lnTo>
                  <a:pt x="2121" y="661"/>
                </a:lnTo>
                <a:lnTo>
                  <a:pt x="2118" y="659"/>
                </a:lnTo>
                <a:lnTo>
                  <a:pt x="2112" y="658"/>
                </a:lnTo>
                <a:lnTo>
                  <a:pt x="2105" y="658"/>
                </a:lnTo>
                <a:lnTo>
                  <a:pt x="2088" y="666"/>
                </a:lnTo>
                <a:lnTo>
                  <a:pt x="2069" y="672"/>
                </a:lnTo>
                <a:lnTo>
                  <a:pt x="2048" y="675"/>
                </a:lnTo>
                <a:lnTo>
                  <a:pt x="2044" y="666"/>
                </a:lnTo>
                <a:lnTo>
                  <a:pt x="2039" y="659"/>
                </a:lnTo>
                <a:lnTo>
                  <a:pt x="2034" y="652"/>
                </a:lnTo>
                <a:lnTo>
                  <a:pt x="2030" y="644"/>
                </a:lnTo>
                <a:lnTo>
                  <a:pt x="2029" y="630"/>
                </a:lnTo>
                <a:lnTo>
                  <a:pt x="2030" y="619"/>
                </a:lnTo>
                <a:lnTo>
                  <a:pt x="2029" y="607"/>
                </a:lnTo>
                <a:lnTo>
                  <a:pt x="2027" y="593"/>
                </a:lnTo>
                <a:lnTo>
                  <a:pt x="2029" y="581"/>
                </a:lnTo>
                <a:lnTo>
                  <a:pt x="2037" y="563"/>
                </a:lnTo>
                <a:lnTo>
                  <a:pt x="2051" y="551"/>
                </a:lnTo>
                <a:lnTo>
                  <a:pt x="2065" y="537"/>
                </a:lnTo>
                <a:lnTo>
                  <a:pt x="2077" y="523"/>
                </a:lnTo>
                <a:lnTo>
                  <a:pt x="2086" y="507"/>
                </a:lnTo>
                <a:lnTo>
                  <a:pt x="2081" y="502"/>
                </a:lnTo>
                <a:lnTo>
                  <a:pt x="2076" y="497"/>
                </a:lnTo>
                <a:lnTo>
                  <a:pt x="2070" y="492"/>
                </a:lnTo>
                <a:lnTo>
                  <a:pt x="2057" y="494"/>
                </a:lnTo>
                <a:lnTo>
                  <a:pt x="2041" y="495"/>
                </a:lnTo>
                <a:lnTo>
                  <a:pt x="2036" y="520"/>
                </a:lnTo>
                <a:lnTo>
                  <a:pt x="2027" y="539"/>
                </a:lnTo>
                <a:lnTo>
                  <a:pt x="2015" y="555"/>
                </a:lnTo>
                <a:lnTo>
                  <a:pt x="2001" y="570"/>
                </a:lnTo>
                <a:lnTo>
                  <a:pt x="1988" y="588"/>
                </a:lnTo>
                <a:lnTo>
                  <a:pt x="1980" y="609"/>
                </a:lnTo>
                <a:lnTo>
                  <a:pt x="1974" y="633"/>
                </a:lnTo>
                <a:lnTo>
                  <a:pt x="1985" y="642"/>
                </a:lnTo>
                <a:lnTo>
                  <a:pt x="1995" y="652"/>
                </a:lnTo>
                <a:lnTo>
                  <a:pt x="2002" y="665"/>
                </a:lnTo>
                <a:lnTo>
                  <a:pt x="2006" y="680"/>
                </a:lnTo>
                <a:lnTo>
                  <a:pt x="2001" y="682"/>
                </a:lnTo>
                <a:lnTo>
                  <a:pt x="1999" y="684"/>
                </a:lnTo>
                <a:lnTo>
                  <a:pt x="1997" y="686"/>
                </a:lnTo>
                <a:lnTo>
                  <a:pt x="1997" y="686"/>
                </a:lnTo>
                <a:lnTo>
                  <a:pt x="1997" y="687"/>
                </a:lnTo>
                <a:lnTo>
                  <a:pt x="1995" y="689"/>
                </a:lnTo>
                <a:lnTo>
                  <a:pt x="1995" y="693"/>
                </a:lnTo>
                <a:lnTo>
                  <a:pt x="1994" y="694"/>
                </a:lnTo>
                <a:lnTo>
                  <a:pt x="1971" y="703"/>
                </a:lnTo>
                <a:lnTo>
                  <a:pt x="1968" y="724"/>
                </a:lnTo>
                <a:lnTo>
                  <a:pt x="1961" y="740"/>
                </a:lnTo>
                <a:lnTo>
                  <a:pt x="1954" y="752"/>
                </a:lnTo>
                <a:lnTo>
                  <a:pt x="1943" y="762"/>
                </a:lnTo>
                <a:lnTo>
                  <a:pt x="1934" y="773"/>
                </a:lnTo>
                <a:lnTo>
                  <a:pt x="1926" y="787"/>
                </a:lnTo>
                <a:lnTo>
                  <a:pt x="1920" y="787"/>
                </a:lnTo>
                <a:lnTo>
                  <a:pt x="1920" y="783"/>
                </a:lnTo>
                <a:lnTo>
                  <a:pt x="1906" y="764"/>
                </a:lnTo>
                <a:lnTo>
                  <a:pt x="1898" y="743"/>
                </a:lnTo>
                <a:lnTo>
                  <a:pt x="1892" y="720"/>
                </a:lnTo>
                <a:lnTo>
                  <a:pt x="1882" y="694"/>
                </a:lnTo>
                <a:lnTo>
                  <a:pt x="1868" y="701"/>
                </a:lnTo>
                <a:lnTo>
                  <a:pt x="1859" y="710"/>
                </a:lnTo>
                <a:lnTo>
                  <a:pt x="1849" y="717"/>
                </a:lnTo>
                <a:lnTo>
                  <a:pt x="1838" y="722"/>
                </a:lnTo>
                <a:lnTo>
                  <a:pt x="1821" y="726"/>
                </a:lnTo>
                <a:lnTo>
                  <a:pt x="1819" y="724"/>
                </a:lnTo>
                <a:lnTo>
                  <a:pt x="1817" y="724"/>
                </a:lnTo>
                <a:lnTo>
                  <a:pt x="1816" y="724"/>
                </a:lnTo>
                <a:lnTo>
                  <a:pt x="1814" y="722"/>
                </a:lnTo>
                <a:lnTo>
                  <a:pt x="1810" y="722"/>
                </a:lnTo>
                <a:lnTo>
                  <a:pt x="1809" y="701"/>
                </a:lnTo>
                <a:lnTo>
                  <a:pt x="1807" y="684"/>
                </a:lnTo>
                <a:lnTo>
                  <a:pt x="1803" y="670"/>
                </a:lnTo>
                <a:lnTo>
                  <a:pt x="1800" y="654"/>
                </a:lnTo>
                <a:lnTo>
                  <a:pt x="1798" y="633"/>
                </a:lnTo>
                <a:lnTo>
                  <a:pt x="1807" y="624"/>
                </a:lnTo>
                <a:lnTo>
                  <a:pt x="1810" y="616"/>
                </a:lnTo>
                <a:lnTo>
                  <a:pt x="1812" y="605"/>
                </a:lnTo>
                <a:lnTo>
                  <a:pt x="1817" y="591"/>
                </a:lnTo>
                <a:lnTo>
                  <a:pt x="1821" y="588"/>
                </a:lnTo>
                <a:lnTo>
                  <a:pt x="1826" y="583"/>
                </a:lnTo>
                <a:lnTo>
                  <a:pt x="1831" y="577"/>
                </a:lnTo>
                <a:lnTo>
                  <a:pt x="1837" y="572"/>
                </a:lnTo>
                <a:lnTo>
                  <a:pt x="1840" y="574"/>
                </a:lnTo>
                <a:lnTo>
                  <a:pt x="1842" y="576"/>
                </a:lnTo>
                <a:lnTo>
                  <a:pt x="1844" y="577"/>
                </a:lnTo>
                <a:lnTo>
                  <a:pt x="1845" y="579"/>
                </a:lnTo>
                <a:lnTo>
                  <a:pt x="1845" y="579"/>
                </a:lnTo>
                <a:lnTo>
                  <a:pt x="1849" y="576"/>
                </a:lnTo>
                <a:lnTo>
                  <a:pt x="1851" y="572"/>
                </a:lnTo>
                <a:lnTo>
                  <a:pt x="1852" y="569"/>
                </a:lnTo>
                <a:lnTo>
                  <a:pt x="1854" y="563"/>
                </a:lnTo>
                <a:lnTo>
                  <a:pt x="1856" y="560"/>
                </a:lnTo>
                <a:lnTo>
                  <a:pt x="1868" y="553"/>
                </a:lnTo>
                <a:lnTo>
                  <a:pt x="1878" y="549"/>
                </a:lnTo>
                <a:lnTo>
                  <a:pt x="1887" y="541"/>
                </a:lnTo>
                <a:lnTo>
                  <a:pt x="1884" y="539"/>
                </a:lnTo>
                <a:lnTo>
                  <a:pt x="1882" y="539"/>
                </a:lnTo>
                <a:lnTo>
                  <a:pt x="1880" y="539"/>
                </a:lnTo>
                <a:lnTo>
                  <a:pt x="1880" y="537"/>
                </a:lnTo>
                <a:lnTo>
                  <a:pt x="1880" y="537"/>
                </a:lnTo>
                <a:lnTo>
                  <a:pt x="1880" y="534"/>
                </a:lnTo>
                <a:lnTo>
                  <a:pt x="1878" y="530"/>
                </a:lnTo>
                <a:lnTo>
                  <a:pt x="1891" y="514"/>
                </a:lnTo>
                <a:lnTo>
                  <a:pt x="1903" y="495"/>
                </a:lnTo>
                <a:lnTo>
                  <a:pt x="1913" y="473"/>
                </a:lnTo>
                <a:lnTo>
                  <a:pt x="1924" y="450"/>
                </a:lnTo>
                <a:lnTo>
                  <a:pt x="1934" y="427"/>
                </a:lnTo>
                <a:lnTo>
                  <a:pt x="1947" y="406"/>
                </a:lnTo>
                <a:lnTo>
                  <a:pt x="1959" y="392"/>
                </a:lnTo>
                <a:lnTo>
                  <a:pt x="1974" y="384"/>
                </a:lnTo>
                <a:lnTo>
                  <a:pt x="1974" y="370"/>
                </a:lnTo>
                <a:lnTo>
                  <a:pt x="1990" y="370"/>
                </a:lnTo>
                <a:lnTo>
                  <a:pt x="1999" y="354"/>
                </a:lnTo>
                <a:lnTo>
                  <a:pt x="2013" y="343"/>
                </a:lnTo>
                <a:lnTo>
                  <a:pt x="2032" y="338"/>
                </a:lnTo>
                <a:lnTo>
                  <a:pt x="2034" y="340"/>
                </a:lnTo>
                <a:lnTo>
                  <a:pt x="2036" y="340"/>
                </a:lnTo>
                <a:lnTo>
                  <a:pt x="2036" y="340"/>
                </a:lnTo>
                <a:lnTo>
                  <a:pt x="2037" y="340"/>
                </a:lnTo>
                <a:lnTo>
                  <a:pt x="2041" y="342"/>
                </a:lnTo>
                <a:lnTo>
                  <a:pt x="2041" y="329"/>
                </a:lnTo>
                <a:lnTo>
                  <a:pt x="2046" y="329"/>
                </a:lnTo>
                <a:lnTo>
                  <a:pt x="2050" y="329"/>
                </a:lnTo>
                <a:lnTo>
                  <a:pt x="2053" y="329"/>
                </a:lnTo>
                <a:lnTo>
                  <a:pt x="2055" y="329"/>
                </a:lnTo>
                <a:lnTo>
                  <a:pt x="2057" y="331"/>
                </a:lnTo>
                <a:lnTo>
                  <a:pt x="2058" y="331"/>
                </a:lnTo>
                <a:lnTo>
                  <a:pt x="2064" y="335"/>
                </a:lnTo>
                <a:lnTo>
                  <a:pt x="2070" y="321"/>
                </a:lnTo>
                <a:lnTo>
                  <a:pt x="2081" y="312"/>
                </a:lnTo>
                <a:lnTo>
                  <a:pt x="2093" y="309"/>
                </a:lnTo>
                <a:lnTo>
                  <a:pt x="2109" y="305"/>
                </a:lnTo>
                <a:lnTo>
                  <a:pt x="2125" y="303"/>
                </a:lnTo>
                <a:lnTo>
                  <a:pt x="2132" y="310"/>
                </a:lnTo>
                <a:lnTo>
                  <a:pt x="2140" y="314"/>
                </a:lnTo>
                <a:lnTo>
                  <a:pt x="2147" y="315"/>
                </a:lnTo>
                <a:lnTo>
                  <a:pt x="2154" y="317"/>
                </a:lnTo>
                <a:lnTo>
                  <a:pt x="2160" y="324"/>
                </a:lnTo>
                <a:lnTo>
                  <a:pt x="2163" y="338"/>
                </a:lnTo>
                <a:lnTo>
                  <a:pt x="2161" y="340"/>
                </a:lnTo>
                <a:lnTo>
                  <a:pt x="2160" y="342"/>
                </a:lnTo>
                <a:lnTo>
                  <a:pt x="2158" y="342"/>
                </a:lnTo>
                <a:lnTo>
                  <a:pt x="2158" y="343"/>
                </a:lnTo>
                <a:lnTo>
                  <a:pt x="2156" y="345"/>
                </a:lnTo>
                <a:lnTo>
                  <a:pt x="2156" y="349"/>
                </a:lnTo>
                <a:lnTo>
                  <a:pt x="2158" y="352"/>
                </a:lnTo>
                <a:lnTo>
                  <a:pt x="2160" y="352"/>
                </a:lnTo>
                <a:lnTo>
                  <a:pt x="2161" y="354"/>
                </a:lnTo>
                <a:lnTo>
                  <a:pt x="2163" y="357"/>
                </a:lnTo>
                <a:lnTo>
                  <a:pt x="2175" y="352"/>
                </a:lnTo>
                <a:lnTo>
                  <a:pt x="2182" y="350"/>
                </a:lnTo>
                <a:lnTo>
                  <a:pt x="2187" y="350"/>
                </a:lnTo>
                <a:lnTo>
                  <a:pt x="2189" y="354"/>
                </a:lnTo>
                <a:lnTo>
                  <a:pt x="2191" y="359"/>
                </a:lnTo>
                <a:lnTo>
                  <a:pt x="2196" y="364"/>
                </a:lnTo>
                <a:lnTo>
                  <a:pt x="2201" y="370"/>
                </a:lnTo>
                <a:lnTo>
                  <a:pt x="2233" y="373"/>
                </a:lnTo>
                <a:lnTo>
                  <a:pt x="2245" y="380"/>
                </a:lnTo>
                <a:lnTo>
                  <a:pt x="2259" y="391"/>
                </a:lnTo>
                <a:lnTo>
                  <a:pt x="2273" y="405"/>
                </a:lnTo>
                <a:lnTo>
                  <a:pt x="2285" y="420"/>
                </a:lnTo>
                <a:lnTo>
                  <a:pt x="2296" y="436"/>
                </a:lnTo>
                <a:lnTo>
                  <a:pt x="2299" y="452"/>
                </a:lnTo>
                <a:lnTo>
                  <a:pt x="2297" y="467"/>
                </a:lnTo>
                <a:lnTo>
                  <a:pt x="2285" y="480"/>
                </a:lnTo>
                <a:lnTo>
                  <a:pt x="2269" y="488"/>
                </a:lnTo>
                <a:lnTo>
                  <a:pt x="2252" y="488"/>
                </a:lnTo>
                <a:lnTo>
                  <a:pt x="2236" y="481"/>
                </a:lnTo>
                <a:lnTo>
                  <a:pt x="2222" y="474"/>
                </a:lnTo>
                <a:lnTo>
                  <a:pt x="2208" y="469"/>
                </a:lnTo>
                <a:lnTo>
                  <a:pt x="2210" y="481"/>
                </a:lnTo>
                <a:lnTo>
                  <a:pt x="2212" y="497"/>
                </a:lnTo>
                <a:lnTo>
                  <a:pt x="2214" y="514"/>
                </a:lnTo>
                <a:lnTo>
                  <a:pt x="2217" y="528"/>
                </a:lnTo>
                <a:lnTo>
                  <a:pt x="2221" y="537"/>
                </a:lnTo>
                <a:lnTo>
                  <a:pt x="2224" y="542"/>
                </a:lnTo>
                <a:lnTo>
                  <a:pt x="2229" y="544"/>
                </a:lnTo>
                <a:lnTo>
                  <a:pt x="2233" y="548"/>
                </a:lnTo>
                <a:lnTo>
                  <a:pt x="2240" y="549"/>
                </a:lnTo>
                <a:lnTo>
                  <a:pt x="2238" y="537"/>
                </a:lnTo>
                <a:lnTo>
                  <a:pt x="2236" y="528"/>
                </a:lnTo>
                <a:lnTo>
                  <a:pt x="2236" y="518"/>
                </a:lnTo>
                <a:lnTo>
                  <a:pt x="2240" y="518"/>
                </a:lnTo>
                <a:lnTo>
                  <a:pt x="2240" y="514"/>
                </a:lnTo>
                <a:lnTo>
                  <a:pt x="2252" y="521"/>
                </a:lnTo>
                <a:lnTo>
                  <a:pt x="2264" y="528"/>
                </a:lnTo>
                <a:lnTo>
                  <a:pt x="2278" y="534"/>
                </a:lnTo>
                <a:lnTo>
                  <a:pt x="2280" y="530"/>
                </a:lnTo>
                <a:lnTo>
                  <a:pt x="2282" y="527"/>
                </a:lnTo>
                <a:lnTo>
                  <a:pt x="2283" y="525"/>
                </a:lnTo>
                <a:lnTo>
                  <a:pt x="2285" y="520"/>
                </a:lnTo>
                <a:lnTo>
                  <a:pt x="2285" y="514"/>
                </a:lnTo>
                <a:lnTo>
                  <a:pt x="2283" y="513"/>
                </a:lnTo>
                <a:lnTo>
                  <a:pt x="2282" y="511"/>
                </a:lnTo>
                <a:lnTo>
                  <a:pt x="2280" y="509"/>
                </a:lnTo>
                <a:lnTo>
                  <a:pt x="2280" y="507"/>
                </a:lnTo>
                <a:lnTo>
                  <a:pt x="2280" y="504"/>
                </a:lnTo>
                <a:lnTo>
                  <a:pt x="2278" y="499"/>
                </a:lnTo>
                <a:lnTo>
                  <a:pt x="2294" y="492"/>
                </a:lnTo>
                <a:lnTo>
                  <a:pt x="2304" y="481"/>
                </a:lnTo>
                <a:lnTo>
                  <a:pt x="2313" y="469"/>
                </a:lnTo>
                <a:lnTo>
                  <a:pt x="2318" y="471"/>
                </a:lnTo>
                <a:lnTo>
                  <a:pt x="2325" y="473"/>
                </a:lnTo>
                <a:lnTo>
                  <a:pt x="2332" y="474"/>
                </a:lnTo>
                <a:lnTo>
                  <a:pt x="2339" y="476"/>
                </a:lnTo>
                <a:lnTo>
                  <a:pt x="2336" y="438"/>
                </a:lnTo>
                <a:lnTo>
                  <a:pt x="2329" y="396"/>
                </a:lnTo>
                <a:lnTo>
                  <a:pt x="2358" y="396"/>
                </a:lnTo>
                <a:lnTo>
                  <a:pt x="2365" y="403"/>
                </a:lnTo>
                <a:lnTo>
                  <a:pt x="2372" y="413"/>
                </a:lnTo>
                <a:lnTo>
                  <a:pt x="2378" y="422"/>
                </a:lnTo>
                <a:lnTo>
                  <a:pt x="2378" y="431"/>
                </a:lnTo>
                <a:lnTo>
                  <a:pt x="2374" y="432"/>
                </a:lnTo>
                <a:lnTo>
                  <a:pt x="2372" y="432"/>
                </a:lnTo>
                <a:lnTo>
                  <a:pt x="2369" y="434"/>
                </a:lnTo>
                <a:lnTo>
                  <a:pt x="2362" y="434"/>
                </a:lnTo>
                <a:lnTo>
                  <a:pt x="2362" y="453"/>
                </a:lnTo>
                <a:lnTo>
                  <a:pt x="2367" y="455"/>
                </a:lnTo>
                <a:lnTo>
                  <a:pt x="2369" y="457"/>
                </a:lnTo>
                <a:lnTo>
                  <a:pt x="2372" y="459"/>
                </a:lnTo>
                <a:lnTo>
                  <a:pt x="2376" y="460"/>
                </a:lnTo>
                <a:lnTo>
                  <a:pt x="2381" y="460"/>
                </a:lnTo>
                <a:lnTo>
                  <a:pt x="2383" y="460"/>
                </a:lnTo>
                <a:lnTo>
                  <a:pt x="2385" y="459"/>
                </a:lnTo>
                <a:lnTo>
                  <a:pt x="2385" y="459"/>
                </a:lnTo>
                <a:lnTo>
                  <a:pt x="2386" y="459"/>
                </a:lnTo>
                <a:lnTo>
                  <a:pt x="2390" y="457"/>
                </a:lnTo>
                <a:lnTo>
                  <a:pt x="2392" y="452"/>
                </a:lnTo>
                <a:lnTo>
                  <a:pt x="2392" y="448"/>
                </a:lnTo>
                <a:lnTo>
                  <a:pt x="2392" y="443"/>
                </a:lnTo>
                <a:lnTo>
                  <a:pt x="2392" y="439"/>
                </a:lnTo>
                <a:lnTo>
                  <a:pt x="2390" y="434"/>
                </a:lnTo>
                <a:lnTo>
                  <a:pt x="2402" y="418"/>
                </a:lnTo>
                <a:lnTo>
                  <a:pt x="2416" y="405"/>
                </a:lnTo>
                <a:lnTo>
                  <a:pt x="2428" y="389"/>
                </a:lnTo>
                <a:lnTo>
                  <a:pt x="2434" y="387"/>
                </a:lnTo>
                <a:lnTo>
                  <a:pt x="2439" y="387"/>
                </a:lnTo>
                <a:lnTo>
                  <a:pt x="2441" y="385"/>
                </a:lnTo>
                <a:lnTo>
                  <a:pt x="2444" y="387"/>
                </a:lnTo>
                <a:lnTo>
                  <a:pt x="2448" y="389"/>
                </a:lnTo>
                <a:lnTo>
                  <a:pt x="2449" y="392"/>
                </a:lnTo>
                <a:lnTo>
                  <a:pt x="2451" y="396"/>
                </a:lnTo>
                <a:lnTo>
                  <a:pt x="2453" y="398"/>
                </a:lnTo>
                <a:lnTo>
                  <a:pt x="2454" y="401"/>
                </a:lnTo>
                <a:lnTo>
                  <a:pt x="2458" y="403"/>
                </a:lnTo>
                <a:lnTo>
                  <a:pt x="2458" y="399"/>
                </a:lnTo>
                <a:lnTo>
                  <a:pt x="2461" y="396"/>
                </a:lnTo>
                <a:lnTo>
                  <a:pt x="2463" y="392"/>
                </a:lnTo>
                <a:lnTo>
                  <a:pt x="2465" y="389"/>
                </a:lnTo>
                <a:lnTo>
                  <a:pt x="2465" y="384"/>
                </a:lnTo>
                <a:lnTo>
                  <a:pt x="2467" y="377"/>
                </a:lnTo>
                <a:lnTo>
                  <a:pt x="2482" y="377"/>
                </a:lnTo>
                <a:lnTo>
                  <a:pt x="2496" y="380"/>
                </a:lnTo>
                <a:lnTo>
                  <a:pt x="2509" y="384"/>
                </a:lnTo>
                <a:lnTo>
                  <a:pt x="2500" y="391"/>
                </a:lnTo>
                <a:lnTo>
                  <a:pt x="2491" y="396"/>
                </a:lnTo>
                <a:lnTo>
                  <a:pt x="2484" y="401"/>
                </a:lnTo>
                <a:lnTo>
                  <a:pt x="2477" y="411"/>
                </a:lnTo>
                <a:lnTo>
                  <a:pt x="2486" y="411"/>
                </a:lnTo>
                <a:lnTo>
                  <a:pt x="2491" y="406"/>
                </a:lnTo>
                <a:lnTo>
                  <a:pt x="2503" y="401"/>
                </a:lnTo>
                <a:lnTo>
                  <a:pt x="2516" y="396"/>
                </a:lnTo>
                <a:lnTo>
                  <a:pt x="2526" y="392"/>
                </a:lnTo>
                <a:lnTo>
                  <a:pt x="2537" y="389"/>
                </a:lnTo>
                <a:lnTo>
                  <a:pt x="2540" y="389"/>
                </a:lnTo>
                <a:lnTo>
                  <a:pt x="2542" y="391"/>
                </a:lnTo>
                <a:lnTo>
                  <a:pt x="2545" y="394"/>
                </a:lnTo>
                <a:lnTo>
                  <a:pt x="2547" y="396"/>
                </a:lnTo>
                <a:lnTo>
                  <a:pt x="2549" y="398"/>
                </a:lnTo>
                <a:lnTo>
                  <a:pt x="2552" y="398"/>
                </a:lnTo>
                <a:lnTo>
                  <a:pt x="2559" y="399"/>
                </a:lnTo>
                <a:lnTo>
                  <a:pt x="2561" y="396"/>
                </a:lnTo>
                <a:lnTo>
                  <a:pt x="2563" y="392"/>
                </a:lnTo>
                <a:lnTo>
                  <a:pt x="2564" y="391"/>
                </a:lnTo>
                <a:lnTo>
                  <a:pt x="2564" y="387"/>
                </a:lnTo>
                <a:lnTo>
                  <a:pt x="2566" y="382"/>
                </a:lnTo>
                <a:lnTo>
                  <a:pt x="2566" y="377"/>
                </a:lnTo>
                <a:lnTo>
                  <a:pt x="2563" y="373"/>
                </a:lnTo>
                <a:lnTo>
                  <a:pt x="2561" y="370"/>
                </a:lnTo>
                <a:lnTo>
                  <a:pt x="2559" y="366"/>
                </a:lnTo>
                <a:lnTo>
                  <a:pt x="2559" y="361"/>
                </a:lnTo>
                <a:lnTo>
                  <a:pt x="2559" y="354"/>
                </a:lnTo>
                <a:lnTo>
                  <a:pt x="2564" y="350"/>
                </a:lnTo>
                <a:lnTo>
                  <a:pt x="2568" y="347"/>
                </a:lnTo>
                <a:lnTo>
                  <a:pt x="2571" y="345"/>
                </a:lnTo>
                <a:lnTo>
                  <a:pt x="2578" y="342"/>
                </a:lnTo>
                <a:lnTo>
                  <a:pt x="2582" y="343"/>
                </a:lnTo>
                <a:lnTo>
                  <a:pt x="2587" y="345"/>
                </a:lnTo>
                <a:lnTo>
                  <a:pt x="2594" y="345"/>
                </a:lnTo>
                <a:lnTo>
                  <a:pt x="2601" y="345"/>
                </a:lnTo>
                <a:lnTo>
                  <a:pt x="2610" y="356"/>
                </a:lnTo>
                <a:lnTo>
                  <a:pt x="2622" y="368"/>
                </a:lnTo>
                <a:lnTo>
                  <a:pt x="2640" y="380"/>
                </a:lnTo>
                <a:lnTo>
                  <a:pt x="2655" y="392"/>
                </a:lnTo>
                <a:lnTo>
                  <a:pt x="2669" y="399"/>
                </a:lnTo>
                <a:lnTo>
                  <a:pt x="2678" y="403"/>
                </a:lnTo>
                <a:lnTo>
                  <a:pt x="2680" y="401"/>
                </a:lnTo>
                <a:lnTo>
                  <a:pt x="2680" y="401"/>
                </a:lnTo>
                <a:lnTo>
                  <a:pt x="2680" y="399"/>
                </a:lnTo>
                <a:lnTo>
                  <a:pt x="2680" y="399"/>
                </a:lnTo>
                <a:lnTo>
                  <a:pt x="2681" y="396"/>
                </a:lnTo>
                <a:lnTo>
                  <a:pt x="2676" y="391"/>
                </a:lnTo>
                <a:lnTo>
                  <a:pt x="2673" y="387"/>
                </a:lnTo>
                <a:lnTo>
                  <a:pt x="2671" y="382"/>
                </a:lnTo>
                <a:lnTo>
                  <a:pt x="2667" y="377"/>
                </a:lnTo>
                <a:lnTo>
                  <a:pt x="2666" y="370"/>
                </a:lnTo>
                <a:lnTo>
                  <a:pt x="2650" y="370"/>
                </a:lnTo>
                <a:lnTo>
                  <a:pt x="2652" y="349"/>
                </a:lnTo>
                <a:lnTo>
                  <a:pt x="2648" y="333"/>
                </a:lnTo>
                <a:lnTo>
                  <a:pt x="2646" y="319"/>
                </a:lnTo>
                <a:lnTo>
                  <a:pt x="2643" y="300"/>
                </a:lnTo>
                <a:lnTo>
                  <a:pt x="2653" y="293"/>
                </a:lnTo>
                <a:lnTo>
                  <a:pt x="2660" y="284"/>
                </a:lnTo>
                <a:lnTo>
                  <a:pt x="2664" y="274"/>
                </a:lnTo>
                <a:lnTo>
                  <a:pt x="2667" y="261"/>
                </a:lnTo>
                <a:lnTo>
                  <a:pt x="2671" y="251"/>
                </a:lnTo>
                <a:lnTo>
                  <a:pt x="2676" y="240"/>
                </a:lnTo>
                <a:lnTo>
                  <a:pt x="2683" y="232"/>
                </a:lnTo>
                <a:lnTo>
                  <a:pt x="2692" y="226"/>
                </a:lnTo>
                <a:lnTo>
                  <a:pt x="2708" y="225"/>
                </a:lnTo>
                <a:lnTo>
                  <a:pt x="2727" y="226"/>
                </a:lnTo>
                <a:lnTo>
                  <a:pt x="2732" y="235"/>
                </a:lnTo>
                <a:lnTo>
                  <a:pt x="2739" y="242"/>
                </a:lnTo>
                <a:lnTo>
                  <a:pt x="2737" y="256"/>
                </a:lnTo>
                <a:lnTo>
                  <a:pt x="2734" y="270"/>
                </a:lnTo>
                <a:lnTo>
                  <a:pt x="2730" y="282"/>
                </a:lnTo>
                <a:lnTo>
                  <a:pt x="2729" y="293"/>
                </a:lnTo>
                <a:lnTo>
                  <a:pt x="2727" y="300"/>
                </a:lnTo>
                <a:lnTo>
                  <a:pt x="2730" y="309"/>
                </a:lnTo>
                <a:lnTo>
                  <a:pt x="2736" y="321"/>
                </a:lnTo>
                <a:lnTo>
                  <a:pt x="2739" y="335"/>
                </a:lnTo>
                <a:lnTo>
                  <a:pt x="2742" y="345"/>
                </a:lnTo>
                <a:lnTo>
                  <a:pt x="2742" y="357"/>
                </a:lnTo>
                <a:lnTo>
                  <a:pt x="2739" y="368"/>
                </a:lnTo>
                <a:lnTo>
                  <a:pt x="2736" y="377"/>
                </a:lnTo>
                <a:lnTo>
                  <a:pt x="2736" y="384"/>
                </a:lnTo>
                <a:lnTo>
                  <a:pt x="2737" y="389"/>
                </a:lnTo>
                <a:lnTo>
                  <a:pt x="2739" y="392"/>
                </a:lnTo>
                <a:lnTo>
                  <a:pt x="2742" y="396"/>
                </a:lnTo>
                <a:lnTo>
                  <a:pt x="2746" y="399"/>
                </a:lnTo>
                <a:lnTo>
                  <a:pt x="2748" y="405"/>
                </a:lnTo>
                <a:lnTo>
                  <a:pt x="2751" y="411"/>
                </a:lnTo>
                <a:lnTo>
                  <a:pt x="2746" y="422"/>
                </a:lnTo>
                <a:lnTo>
                  <a:pt x="2742" y="434"/>
                </a:lnTo>
                <a:lnTo>
                  <a:pt x="2742" y="450"/>
                </a:lnTo>
                <a:lnTo>
                  <a:pt x="2737" y="453"/>
                </a:lnTo>
                <a:lnTo>
                  <a:pt x="2734" y="457"/>
                </a:lnTo>
                <a:lnTo>
                  <a:pt x="2729" y="459"/>
                </a:lnTo>
                <a:lnTo>
                  <a:pt x="2723" y="462"/>
                </a:lnTo>
                <a:lnTo>
                  <a:pt x="2716" y="464"/>
                </a:lnTo>
                <a:lnTo>
                  <a:pt x="2716" y="469"/>
                </a:lnTo>
                <a:lnTo>
                  <a:pt x="2736" y="469"/>
                </a:lnTo>
                <a:lnTo>
                  <a:pt x="2737" y="467"/>
                </a:lnTo>
                <a:lnTo>
                  <a:pt x="2737" y="467"/>
                </a:lnTo>
                <a:lnTo>
                  <a:pt x="2739" y="466"/>
                </a:lnTo>
                <a:lnTo>
                  <a:pt x="2739" y="466"/>
                </a:lnTo>
                <a:lnTo>
                  <a:pt x="2742" y="464"/>
                </a:lnTo>
                <a:lnTo>
                  <a:pt x="2749" y="452"/>
                </a:lnTo>
                <a:lnTo>
                  <a:pt x="2756" y="438"/>
                </a:lnTo>
                <a:lnTo>
                  <a:pt x="2762" y="427"/>
                </a:lnTo>
                <a:lnTo>
                  <a:pt x="2765" y="410"/>
                </a:lnTo>
                <a:lnTo>
                  <a:pt x="2762" y="394"/>
                </a:lnTo>
                <a:lnTo>
                  <a:pt x="2760" y="378"/>
                </a:lnTo>
                <a:lnTo>
                  <a:pt x="2758" y="364"/>
                </a:lnTo>
                <a:lnTo>
                  <a:pt x="2777" y="364"/>
                </a:lnTo>
                <a:lnTo>
                  <a:pt x="2795" y="364"/>
                </a:lnTo>
                <a:lnTo>
                  <a:pt x="2812" y="370"/>
                </a:lnTo>
                <a:lnTo>
                  <a:pt x="2812" y="364"/>
                </a:lnTo>
                <a:lnTo>
                  <a:pt x="2795" y="357"/>
                </a:lnTo>
                <a:lnTo>
                  <a:pt x="2774" y="349"/>
                </a:lnTo>
                <a:lnTo>
                  <a:pt x="2755" y="342"/>
                </a:lnTo>
                <a:lnTo>
                  <a:pt x="2751" y="324"/>
                </a:lnTo>
                <a:lnTo>
                  <a:pt x="2746" y="312"/>
                </a:lnTo>
                <a:lnTo>
                  <a:pt x="2741" y="302"/>
                </a:lnTo>
                <a:lnTo>
                  <a:pt x="2736" y="288"/>
                </a:lnTo>
                <a:lnTo>
                  <a:pt x="2758" y="268"/>
                </a:lnTo>
                <a:lnTo>
                  <a:pt x="2758" y="235"/>
                </a:lnTo>
                <a:lnTo>
                  <a:pt x="2762" y="235"/>
                </a:lnTo>
                <a:lnTo>
                  <a:pt x="2765" y="235"/>
                </a:lnTo>
                <a:lnTo>
                  <a:pt x="2767" y="235"/>
                </a:lnTo>
                <a:lnTo>
                  <a:pt x="2767" y="237"/>
                </a:lnTo>
                <a:lnTo>
                  <a:pt x="2770" y="239"/>
                </a:lnTo>
                <a:lnTo>
                  <a:pt x="2774" y="249"/>
                </a:lnTo>
                <a:lnTo>
                  <a:pt x="2777" y="260"/>
                </a:lnTo>
                <a:lnTo>
                  <a:pt x="2784" y="268"/>
                </a:lnTo>
                <a:lnTo>
                  <a:pt x="2797" y="261"/>
                </a:lnTo>
                <a:lnTo>
                  <a:pt x="2812" y="258"/>
                </a:lnTo>
                <a:lnTo>
                  <a:pt x="2832" y="258"/>
                </a:lnTo>
                <a:lnTo>
                  <a:pt x="2842" y="272"/>
                </a:lnTo>
                <a:lnTo>
                  <a:pt x="2858" y="286"/>
                </a:lnTo>
                <a:lnTo>
                  <a:pt x="2873" y="296"/>
                </a:lnTo>
                <a:lnTo>
                  <a:pt x="2873" y="288"/>
                </a:lnTo>
                <a:lnTo>
                  <a:pt x="2861" y="275"/>
                </a:lnTo>
                <a:lnTo>
                  <a:pt x="2852" y="260"/>
                </a:lnTo>
                <a:lnTo>
                  <a:pt x="2847" y="240"/>
                </a:lnTo>
                <a:lnTo>
                  <a:pt x="2842" y="221"/>
                </a:lnTo>
                <a:lnTo>
                  <a:pt x="2838" y="200"/>
                </a:lnTo>
                <a:lnTo>
                  <a:pt x="2861" y="193"/>
                </a:lnTo>
                <a:lnTo>
                  <a:pt x="2886" y="188"/>
                </a:lnTo>
                <a:lnTo>
                  <a:pt x="2893" y="204"/>
                </a:lnTo>
                <a:lnTo>
                  <a:pt x="2896" y="204"/>
                </a:lnTo>
                <a:lnTo>
                  <a:pt x="2900" y="188"/>
                </a:lnTo>
                <a:lnTo>
                  <a:pt x="2903" y="171"/>
                </a:lnTo>
                <a:lnTo>
                  <a:pt x="2908" y="153"/>
                </a:lnTo>
                <a:lnTo>
                  <a:pt x="2924" y="144"/>
                </a:lnTo>
                <a:lnTo>
                  <a:pt x="2936" y="134"/>
                </a:lnTo>
                <a:lnTo>
                  <a:pt x="2950" y="123"/>
                </a:lnTo>
                <a:lnTo>
                  <a:pt x="2964" y="117"/>
                </a:lnTo>
                <a:lnTo>
                  <a:pt x="2980" y="111"/>
                </a:lnTo>
                <a:lnTo>
                  <a:pt x="3001" y="111"/>
                </a:lnTo>
                <a:lnTo>
                  <a:pt x="3003" y="104"/>
                </a:lnTo>
                <a:lnTo>
                  <a:pt x="3006" y="99"/>
                </a:lnTo>
                <a:lnTo>
                  <a:pt x="3008" y="94"/>
                </a:lnTo>
                <a:lnTo>
                  <a:pt x="3011" y="89"/>
                </a:lnTo>
                <a:lnTo>
                  <a:pt x="3022" y="89"/>
                </a:lnTo>
                <a:lnTo>
                  <a:pt x="3036" y="89"/>
                </a:lnTo>
                <a:lnTo>
                  <a:pt x="3050" y="89"/>
                </a:lnTo>
                <a:lnTo>
                  <a:pt x="3060" y="89"/>
                </a:lnTo>
                <a:lnTo>
                  <a:pt x="3065" y="89"/>
                </a:lnTo>
                <a:lnTo>
                  <a:pt x="3072" y="83"/>
                </a:lnTo>
                <a:lnTo>
                  <a:pt x="3079" y="78"/>
                </a:lnTo>
                <a:lnTo>
                  <a:pt x="3086" y="71"/>
                </a:lnTo>
                <a:lnTo>
                  <a:pt x="3092" y="66"/>
                </a:lnTo>
                <a:lnTo>
                  <a:pt x="3097" y="68"/>
                </a:lnTo>
                <a:lnTo>
                  <a:pt x="3100" y="68"/>
                </a:lnTo>
                <a:lnTo>
                  <a:pt x="3106" y="69"/>
                </a:lnTo>
                <a:lnTo>
                  <a:pt x="3111" y="69"/>
                </a:lnTo>
                <a:lnTo>
                  <a:pt x="3111" y="50"/>
                </a:lnTo>
                <a:lnTo>
                  <a:pt x="3126" y="43"/>
                </a:lnTo>
                <a:lnTo>
                  <a:pt x="3139" y="36"/>
                </a:lnTo>
                <a:lnTo>
                  <a:pt x="3151" y="27"/>
                </a:lnTo>
                <a:lnTo>
                  <a:pt x="3161" y="17"/>
                </a:lnTo>
                <a:lnTo>
                  <a:pt x="3165" y="0"/>
                </a:lnTo>
                <a:close/>
              </a:path>
            </a:pathLst>
          </a:custGeom>
          <a:solidFill>
            <a:schemeClr val="bg1"/>
          </a:solidFill>
          <a:ln w="3175">
            <a:noFill/>
            <a:round/>
            <a:headEnd/>
            <a:tailEnd/>
          </a:ln>
        </p:spPr>
        <p:txBody>
          <a:bodyPr vert="horz" wrap="square" lIns="91440" tIns="45720" rIns="91440" bIns="45720" numCol="1" anchor="t" anchorCtr="0" compatLnSpc="1">
            <a:prstTxWarp prst="textNoShape">
              <a:avLst/>
            </a:prstTxWarp>
          </a:bodyPr>
          <a:lstStyle/>
          <a:p>
            <a:endParaRPr lang="ko-KR" altLang="en-US"/>
          </a:p>
        </p:txBody>
      </p:sp>
      <p:sp>
        <p:nvSpPr>
          <p:cNvPr id="2" name="Text Placeholder 1"/>
          <p:cNvSpPr>
            <a:spLocks noGrp="1"/>
          </p:cNvSpPr>
          <p:nvPr>
            <p:ph type="body" sz="quarter" idx="10"/>
          </p:nvPr>
        </p:nvSpPr>
        <p:spPr/>
        <p:txBody>
          <a:bodyPr/>
          <a:lstStyle/>
          <a:p>
            <a:pPr algn="ctr"/>
            <a:endParaRPr lang="en-US" altLang="ko-KR" b="1" dirty="0">
              <a:latin typeface="Dubai" panose="020B0503030403030204" pitchFamily="34" charset="-78"/>
              <a:cs typeface="Dubai" panose="020B0503030403030204" pitchFamily="34" charset="-78"/>
            </a:endParaRPr>
          </a:p>
          <a:p>
            <a:pPr algn="ctr"/>
            <a:r>
              <a:rPr lang="en-US" altLang="ko-KR" b="1" dirty="0">
                <a:latin typeface="Dubai" panose="020B0503030403030204" pitchFamily="34" charset="-78"/>
                <a:cs typeface="Dubai" panose="020B0503030403030204" pitchFamily="34" charset="-78"/>
              </a:rPr>
              <a:t>Conclusion and Recommendations</a:t>
            </a:r>
            <a:endParaRPr lang="ko-KR" altLang="en-US" b="1" dirty="0">
              <a:latin typeface="Dubai" panose="020B0503030403030204" pitchFamily="34" charset="-78"/>
              <a:cs typeface="Dubai" panose="020B0503030403030204" pitchFamily="34" charset="-78"/>
            </a:endParaRPr>
          </a:p>
        </p:txBody>
      </p:sp>
      <p:sp>
        <p:nvSpPr>
          <p:cNvPr id="13" name="Oval 12"/>
          <p:cNvSpPr/>
          <p:nvPr/>
        </p:nvSpPr>
        <p:spPr>
          <a:xfrm>
            <a:off x="313025" y="4265347"/>
            <a:ext cx="670485" cy="670485"/>
          </a:xfrm>
          <a:prstGeom prst="ellipse">
            <a:avLst/>
          </a:prstGeom>
          <a:solidFill>
            <a:schemeClr val="bg1">
              <a:alpha val="70000"/>
            </a:schemeClr>
          </a:solid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solidFill>
                <a:schemeClr val="bg1"/>
              </a:solidFill>
            </a:endParaRPr>
          </a:p>
        </p:txBody>
      </p:sp>
      <p:sp>
        <p:nvSpPr>
          <p:cNvPr id="30" name="TextBox 29"/>
          <p:cNvSpPr txBox="1"/>
          <p:nvPr/>
        </p:nvSpPr>
        <p:spPr>
          <a:xfrm>
            <a:off x="683569" y="1209603"/>
            <a:ext cx="7992887" cy="2927725"/>
          </a:xfrm>
          <a:prstGeom prst="rect">
            <a:avLst/>
          </a:prstGeom>
          <a:noFill/>
        </p:spPr>
        <p:txBody>
          <a:bodyPr wrap="square" rtlCol="0">
            <a:spAutoFit/>
          </a:bodyPr>
          <a:lstStyle/>
          <a:p>
            <a:pPr algn="just">
              <a:lnSpc>
                <a:spcPct val="150000"/>
              </a:lnSpc>
            </a:pPr>
            <a:r>
              <a:rPr lang="en-US" sz="1200" b="1" dirty="0">
                <a:latin typeface="Dubai" panose="020B0503030403030204" pitchFamily="34" charset="-78"/>
                <a:cs typeface="Dubai" panose="020B0503030403030204" pitchFamily="34" charset="-78"/>
              </a:rPr>
              <a:t>Summary and Impact</a:t>
            </a:r>
            <a:r>
              <a:rPr lang="en-US" sz="1200" dirty="0">
                <a:latin typeface="Dubai" panose="020B0503030403030204" pitchFamily="34" charset="-78"/>
                <a:cs typeface="Dubai" panose="020B0503030403030204" pitchFamily="34" charset="-78"/>
              </a:rPr>
              <a:t>: </a:t>
            </a:r>
            <a:r>
              <a:rPr lang="en-US" altLang="ko-KR" sz="1400" dirty="0">
                <a:solidFill>
                  <a:schemeClr val="bg1"/>
                </a:solidFill>
                <a:latin typeface="Dubai" panose="020B0503030403030204" pitchFamily="34" charset="-78"/>
                <a:cs typeface="Dubai" panose="020B0503030403030204" pitchFamily="34" charset="-78"/>
              </a:rPr>
              <a:t>The way Tesco interacts with customers through digital and social media as part of its CRM strategy has made them more loyal and improved the company's image by tailoring interactions to each customer's needs. In a competitive market, this strategy has made Tesco a brand that focuses on the customer.</a:t>
            </a:r>
          </a:p>
          <a:p>
            <a:pPr algn="just">
              <a:lnSpc>
                <a:spcPct val="150000"/>
              </a:lnSpc>
            </a:pPr>
            <a:r>
              <a:rPr lang="en-US" altLang="ko-KR" sz="1200" b="1" dirty="0">
                <a:latin typeface="Dubai" panose="020B0503030403030204" pitchFamily="34" charset="-78"/>
                <a:cs typeface="Dubai" panose="020B0503030403030204" pitchFamily="34" charset="-78"/>
              </a:rPr>
              <a:t>Recommendations: </a:t>
            </a:r>
          </a:p>
          <a:p>
            <a:pPr marL="285750" indent="-285750" algn="just">
              <a:lnSpc>
                <a:spcPct val="150000"/>
              </a:lnSpc>
              <a:buFont typeface="Arial" panose="020B0604020202020204" pitchFamily="34" charset="0"/>
              <a:buChar char="•"/>
            </a:pPr>
            <a:r>
              <a:rPr lang="en-US" altLang="ko-KR" sz="1400" dirty="0">
                <a:solidFill>
                  <a:schemeClr val="bg1"/>
                </a:solidFill>
                <a:latin typeface="Dubai" panose="020B0503030403030204" pitchFamily="34" charset="-78"/>
                <a:cs typeface="Dubai" panose="020B0503030403030204" pitchFamily="34" charset="-78"/>
              </a:rPr>
              <a:t>Tesco's customers would believe and be more interested in the company if they knew more about how their data was being used and if they had more interactive digital experiences.</a:t>
            </a:r>
            <a:endParaRPr lang="en-US" altLang="ko-KR" sz="1400" dirty="0">
              <a:latin typeface="Dubai" panose="020B0503030403030204" pitchFamily="34" charset="-78"/>
              <a:cs typeface="Dubai" panose="020B0503030403030204" pitchFamily="34" charset="-78"/>
            </a:endParaRPr>
          </a:p>
          <a:p>
            <a:pPr marL="285750" indent="-285750" algn="just">
              <a:lnSpc>
                <a:spcPct val="150000"/>
              </a:lnSpc>
              <a:buFont typeface="Arial" panose="020B0604020202020204" pitchFamily="34" charset="0"/>
              <a:buChar char="•"/>
            </a:pPr>
            <a:r>
              <a:rPr lang="en-US" altLang="ko-KR" sz="1400" dirty="0">
                <a:solidFill>
                  <a:schemeClr val="bg1"/>
                </a:solidFill>
                <a:latin typeface="Dubai" panose="020B0503030403030204" pitchFamily="34" charset="-78"/>
                <a:cs typeface="Dubai" panose="020B0503030403030204" pitchFamily="34" charset="-78"/>
              </a:rPr>
              <a:t>Setting up regular feedback loops and increasing personalized offerings would help Tesco stay in touch with customers' wants and build stronger, more dynamic relationships with them.</a:t>
            </a:r>
          </a:p>
        </p:txBody>
      </p:sp>
    </p:spTree>
    <p:extLst>
      <p:ext uri="{BB962C8B-B14F-4D97-AF65-F5344CB8AC3E}">
        <p14:creationId xmlns:p14="http://schemas.microsoft.com/office/powerpoint/2010/main" val="292525892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ounded Rectangle 7"/>
          <p:cNvSpPr/>
          <p:nvPr/>
        </p:nvSpPr>
        <p:spPr>
          <a:xfrm rot="2539017">
            <a:off x="1247791" y="2185900"/>
            <a:ext cx="1313980" cy="276835"/>
          </a:xfrm>
          <a:custGeom>
            <a:avLst/>
            <a:gdLst/>
            <a:ahLst/>
            <a:cxnLst/>
            <a:rect l="l" t="t" r="r" b="b"/>
            <a:pathLst>
              <a:path w="1313980" h="276835">
                <a:moveTo>
                  <a:pt x="282631" y="184641"/>
                </a:moveTo>
                <a:cubicBezTo>
                  <a:pt x="292404" y="174868"/>
                  <a:pt x="305907" y="168823"/>
                  <a:pt x="320820" y="168822"/>
                </a:cubicBezTo>
                <a:lnTo>
                  <a:pt x="1281494" y="168822"/>
                </a:lnTo>
                <a:lnTo>
                  <a:pt x="1162861" y="276834"/>
                </a:lnTo>
                <a:lnTo>
                  <a:pt x="320820" y="276835"/>
                </a:lnTo>
                <a:cubicBezTo>
                  <a:pt x="290992" y="276835"/>
                  <a:pt x="266814" y="252656"/>
                  <a:pt x="266814" y="222829"/>
                </a:cubicBezTo>
                <a:cubicBezTo>
                  <a:pt x="266814" y="207915"/>
                  <a:pt x="272859" y="194413"/>
                  <a:pt x="282631" y="184641"/>
                </a:cubicBezTo>
                <a:close/>
                <a:moveTo>
                  <a:pt x="15817" y="15819"/>
                </a:moveTo>
                <a:cubicBezTo>
                  <a:pt x="25590" y="6046"/>
                  <a:pt x="39091" y="1"/>
                  <a:pt x="54005" y="1"/>
                </a:cubicBezTo>
                <a:lnTo>
                  <a:pt x="1215638" y="0"/>
                </a:lnTo>
                <a:lnTo>
                  <a:pt x="1313980" y="108013"/>
                </a:lnTo>
                <a:lnTo>
                  <a:pt x="54005" y="108013"/>
                </a:lnTo>
                <a:cubicBezTo>
                  <a:pt x="24178" y="108013"/>
                  <a:pt x="0" y="83834"/>
                  <a:pt x="0" y="54007"/>
                </a:cubicBezTo>
                <a:cubicBezTo>
                  <a:pt x="0" y="39093"/>
                  <a:pt x="6044" y="25592"/>
                  <a:pt x="15817" y="15819"/>
                </a:cubicBezTo>
                <a:close/>
              </a:path>
            </a:pathLst>
          </a:custGeom>
          <a:solidFill>
            <a:schemeClr val="bg1">
              <a:alpha val="2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Rounded Rectangle 7"/>
          <p:cNvSpPr/>
          <p:nvPr/>
        </p:nvSpPr>
        <p:spPr>
          <a:xfrm rot="2539017">
            <a:off x="4632167" y="2185901"/>
            <a:ext cx="1313980" cy="276835"/>
          </a:xfrm>
          <a:custGeom>
            <a:avLst/>
            <a:gdLst/>
            <a:ahLst/>
            <a:cxnLst/>
            <a:rect l="l" t="t" r="r" b="b"/>
            <a:pathLst>
              <a:path w="1313980" h="276835">
                <a:moveTo>
                  <a:pt x="282631" y="184641"/>
                </a:moveTo>
                <a:cubicBezTo>
                  <a:pt x="292404" y="174868"/>
                  <a:pt x="305907" y="168823"/>
                  <a:pt x="320820" y="168822"/>
                </a:cubicBezTo>
                <a:lnTo>
                  <a:pt x="1281494" y="168822"/>
                </a:lnTo>
                <a:lnTo>
                  <a:pt x="1162861" y="276834"/>
                </a:lnTo>
                <a:lnTo>
                  <a:pt x="320820" y="276835"/>
                </a:lnTo>
                <a:cubicBezTo>
                  <a:pt x="290992" y="276835"/>
                  <a:pt x="266814" y="252656"/>
                  <a:pt x="266814" y="222829"/>
                </a:cubicBezTo>
                <a:cubicBezTo>
                  <a:pt x="266814" y="207915"/>
                  <a:pt x="272859" y="194413"/>
                  <a:pt x="282631" y="184641"/>
                </a:cubicBezTo>
                <a:close/>
                <a:moveTo>
                  <a:pt x="15817" y="15819"/>
                </a:moveTo>
                <a:cubicBezTo>
                  <a:pt x="25590" y="6046"/>
                  <a:pt x="39091" y="1"/>
                  <a:pt x="54005" y="1"/>
                </a:cubicBezTo>
                <a:lnTo>
                  <a:pt x="1215638" y="0"/>
                </a:lnTo>
                <a:lnTo>
                  <a:pt x="1313980" y="108013"/>
                </a:lnTo>
                <a:lnTo>
                  <a:pt x="54005" y="108013"/>
                </a:lnTo>
                <a:cubicBezTo>
                  <a:pt x="24178" y="108013"/>
                  <a:pt x="0" y="83834"/>
                  <a:pt x="0" y="54007"/>
                </a:cubicBezTo>
                <a:cubicBezTo>
                  <a:pt x="0" y="39093"/>
                  <a:pt x="6044" y="25592"/>
                  <a:pt x="15817" y="15819"/>
                </a:cubicBezTo>
                <a:close/>
              </a:path>
            </a:pathLst>
          </a:custGeom>
          <a:solidFill>
            <a:schemeClr val="bg1">
              <a:alpha val="2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 Placeholder 1"/>
          <p:cNvSpPr>
            <a:spLocks noGrp="1"/>
          </p:cNvSpPr>
          <p:nvPr>
            <p:ph type="body" sz="quarter" idx="10"/>
          </p:nvPr>
        </p:nvSpPr>
        <p:spPr>
          <a:xfrm>
            <a:off x="179512" y="35894"/>
            <a:ext cx="8964488" cy="663648"/>
          </a:xfrm>
        </p:spPr>
        <p:txBody>
          <a:bodyPr/>
          <a:lstStyle/>
          <a:p>
            <a:pPr algn="ctr"/>
            <a:r>
              <a:rPr lang="en-US" altLang="ko-KR" b="1" dirty="0">
                <a:latin typeface="Dubai" panose="020B0503030403030204" pitchFamily="34" charset="-78"/>
                <a:cs typeface="Dubai" panose="020B0503030403030204" pitchFamily="34" charset="-78"/>
              </a:rPr>
              <a:t>References</a:t>
            </a:r>
            <a:endParaRPr lang="ko-KR" altLang="en-US" b="1" dirty="0">
              <a:latin typeface="Dubai" panose="020B0503030403030204" pitchFamily="34" charset="-78"/>
              <a:cs typeface="Dubai" panose="020B0503030403030204" pitchFamily="34" charset="-78"/>
            </a:endParaRPr>
          </a:p>
        </p:txBody>
      </p:sp>
      <p:sp>
        <p:nvSpPr>
          <p:cNvPr id="7" name="Rounded Rectangle 7"/>
          <p:cNvSpPr/>
          <p:nvPr/>
        </p:nvSpPr>
        <p:spPr>
          <a:xfrm rot="2539017">
            <a:off x="7980742" y="4555158"/>
            <a:ext cx="1313980" cy="276835"/>
          </a:xfrm>
          <a:custGeom>
            <a:avLst/>
            <a:gdLst/>
            <a:ahLst/>
            <a:cxnLst/>
            <a:rect l="l" t="t" r="r" b="b"/>
            <a:pathLst>
              <a:path w="1313980" h="276835">
                <a:moveTo>
                  <a:pt x="282631" y="184641"/>
                </a:moveTo>
                <a:cubicBezTo>
                  <a:pt x="292404" y="174868"/>
                  <a:pt x="305907" y="168823"/>
                  <a:pt x="320820" y="168822"/>
                </a:cubicBezTo>
                <a:lnTo>
                  <a:pt x="1281494" y="168822"/>
                </a:lnTo>
                <a:lnTo>
                  <a:pt x="1162861" y="276834"/>
                </a:lnTo>
                <a:lnTo>
                  <a:pt x="320820" y="276835"/>
                </a:lnTo>
                <a:cubicBezTo>
                  <a:pt x="290992" y="276835"/>
                  <a:pt x="266814" y="252656"/>
                  <a:pt x="266814" y="222829"/>
                </a:cubicBezTo>
                <a:cubicBezTo>
                  <a:pt x="266814" y="207915"/>
                  <a:pt x="272859" y="194413"/>
                  <a:pt x="282631" y="184641"/>
                </a:cubicBezTo>
                <a:close/>
                <a:moveTo>
                  <a:pt x="15817" y="15819"/>
                </a:moveTo>
                <a:cubicBezTo>
                  <a:pt x="25590" y="6046"/>
                  <a:pt x="39091" y="1"/>
                  <a:pt x="54005" y="1"/>
                </a:cubicBezTo>
                <a:lnTo>
                  <a:pt x="1215638" y="0"/>
                </a:lnTo>
                <a:lnTo>
                  <a:pt x="1313980" y="108013"/>
                </a:lnTo>
                <a:lnTo>
                  <a:pt x="54005" y="108013"/>
                </a:lnTo>
                <a:cubicBezTo>
                  <a:pt x="24178" y="108013"/>
                  <a:pt x="0" y="83834"/>
                  <a:pt x="0" y="54007"/>
                </a:cubicBezTo>
                <a:cubicBezTo>
                  <a:pt x="0" y="39093"/>
                  <a:pt x="6044" y="25592"/>
                  <a:pt x="15817" y="15819"/>
                </a:cubicBezTo>
                <a:close/>
              </a:path>
            </a:pathLst>
          </a:custGeom>
          <a:solidFill>
            <a:schemeClr val="bg1">
              <a:alpha val="2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TextBox 11"/>
          <p:cNvSpPr txBox="1"/>
          <p:nvPr/>
        </p:nvSpPr>
        <p:spPr>
          <a:xfrm>
            <a:off x="683568" y="555526"/>
            <a:ext cx="8280920" cy="4501232"/>
          </a:xfrm>
          <a:prstGeom prst="rect">
            <a:avLst/>
          </a:prstGeom>
          <a:solidFill>
            <a:srgbClr val="69B6CC"/>
          </a:solidFill>
        </p:spPr>
        <p:txBody>
          <a:bodyPr wrap="square" rtlCol="0">
            <a:spAutoFit/>
          </a:bodyPr>
          <a:lstStyle/>
          <a:p>
            <a:pPr marL="171450" indent="-171450" algn="just">
              <a:lnSpc>
                <a:spcPct val="150000"/>
              </a:lnSpc>
              <a:buFont typeface="Arial" panose="020B0604020202020204" pitchFamily="34" charset="0"/>
              <a:buChar char="•"/>
            </a:pPr>
            <a:r>
              <a:rPr lang="en-US" altLang="ko-KR" sz="1200" dirty="0" err="1">
                <a:solidFill>
                  <a:schemeClr val="bg1"/>
                </a:solidFill>
                <a:latin typeface="Dubai" panose="020B0503030403030204" pitchFamily="34" charset="-78"/>
                <a:cs typeface="Dubai" panose="020B0503030403030204" pitchFamily="34" charset="-78"/>
              </a:rPr>
              <a:t>Alnawas</a:t>
            </a:r>
            <a:r>
              <a:rPr lang="en-US" altLang="ko-KR" sz="1200" dirty="0">
                <a:solidFill>
                  <a:schemeClr val="bg1"/>
                </a:solidFill>
                <a:latin typeface="Dubai" panose="020B0503030403030204" pitchFamily="34" charset="-78"/>
                <a:cs typeface="Dubai" panose="020B0503030403030204" pitchFamily="34" charset="-78"/>
              </a:rPr>
              <a:t>, I., Al </a:t>
            </a:r>
            <a:r>
              <a:rPr lang="en-US" altLang="ko-KR" sz="1200" dirty="0" err="1">
                <a:solidFill>
                  <a:schemeClr val="bg1"/>
                </a:solidFill>
                <a:latin typeface="Dubai" panose="020B0503030403030204" pitchFamily="34" charset="-78"/>
                <a:cs typeface="Dubai" panose="020B0503030403030204" pitchFamily="34" charset="-78"/>
              </a:rPr>
              <a:t>Khateeb</a:t>
            </a:r>
            <a:r>
              <a:rPr lang="en-US" altLang="ko-KR" sz="1200" dirty="0">
                <a:solidFill>
                  <a:schemeClr val="bg1"/>
                </a:solidFill>
                <a:latin typeface="Dubai" panose="020B0503030403030204" pitchFamily="34" charset="-78"/>
                <a:cs typeface="Dubai" panose="020B0503030403030204" pitchFamily="34" charset="-78"/>
              </a:rPr>
              <a:t>, A. and El </a:t>
            </a:r>
            <a:r>
              <a:rPr lang="en-US" altLang="ko-KR" sz="1200" dirty="0" err="1">
                <a:solidFill>
                  <a:schemeClr val="bg1"/>
                </a:solidFill>
                <a:latin typeface="Dubai" panose="020B0503030403030204" pitchFamily="34" charset="-78"/>
                <a:cs typeface="Dubai" panose="020B0503030403030204" pitchFamily="34" charset="-78"/>
              </a:rPr>
              <a:t>Hedhli</a:t>
            </a:r>
            <a:r>
              <a:rPr lang="en-US" altLang="ko-KR" sz="1200" dirty="0">
                <a:solidFill>
                  <a:schemeClr val="bg1"/>
                </a:solidFill>
                <a:latin typeface="Dubai" panose="020B0503030403030204" pitchFamily="34" charset="-78"/>
                <a:cs typeface="Dubai" panose="020B0503030403030204" pitchFamily="34" charset="-78"/>
              </a:rPr>
              <a:t>, K., 2023. The effects of app-related factors on app stickiness: The role of cognitive and emotional app relationship quality. Journal of Retailing and Consumer Services, 75, p.103412. https://doi.org/10.1016/j.jretconser.2023.103412</a:t>
            </a:r>
          </a:p>
          <a:p>
            <a:pPr marL="171450" indent="-171450" algn="just">
              <a:lnSpc>
                <a:spcPct val="150000"/>
              </a:lnSpc>
              <a:buFont typeface="Arial" panose="020B0604020202020204" pitchFamily="34" charset="0"/>
              <a:buChar char="•"/>
            </a:pPr>
            <a:r>
              <a:rPr lang="en-US" altLang="ko-KR" sz="1200" dirty="0" err="1">
                <a:solidFill>
                  <a:schemeClr val="bg1"/>
                </a:solidFill>
                <a:latin typeface="Dubai" panose="020B0503030403030204" pitchFamily="34" charset="-78"/>
                <a:cs typeface="Dubai" panose="020B0503030403030204" pitchFamily="34" charset="-78"/>
              </a:rPr>
              <a:t>Chkanikova</a:t>
            </a:r>
            <a:r>
              <a:rPr lang="en-US" altLang="ko-KR" sz="1200" dirty="0">
                <a:solidFill>
                  <a:schemeClr val="bg1"/>
                </a:solidFill>
                <a:latin typeface="Dubai" panose="020B0503030403030204" pitchFamily="34" charset="-78"/>
                <a:cs typeface="Dubai" panose="020B0503030403030204" pitchFamily="34" charset="-78"/>
              </a:rPr>
              <a:t>, O. and </a:t>
            </a:r>
            <a:r>
              <a:rPr lang="en-US" altLang="ko-KR" sz="1200" dirty="0" err="1">
                <a:solidFill>
                  <a:schemeClr val="bg1"/>
                </a:solidFill>
                <a:latin typeface="Dubai" panose="020B0503030403030204" pitchFamily="34" charset="-78"/>
                <a:cs typeface="Dubai" panose="020B0503030403030204" pitchFamily="34" charset="-78"/>
              </a:rPr>
              <a:t>Sroufe</a:t>
            </a:r>
            <a:r>
              <a:rPr lang="en-US" altLang="ko-KR" sz="1200" dirty="0">
                <a:solidFill>
                  <a:schemeClr val="bg1"/>
                </a:solidFill>
                <a:latin typeface="Dubai" panose="020B0503030403030204" pitchFamily="34" charset="-78"/>
                <a:cs typeface="Dubai" panose="020B0503030403030204" pitchFamily="34" charset="-78"/>
              </a:rPr>
              <a:t>, R., 2021. Third-party sustainability certifications in food retailing: Certification design from a sustainable supply chain management perspective. Journal of Cleaner Production, 282, p.124344. https://doi.org/10.1016/j.jclepro.2020.124344</a:t>
            </a:r>
          </a:p>
          <a:p>
            <a:pPr marL="171450" indent="-171450" algn="just">
              <a:lnSpc>
                <a:spcPct val="150000"/>
              </a:lnSpc>
              <a:buFont typeface="Arial" panose="020B0604020202020204" pitchFamily="34" charset="0"/>
              <a:buChar char="•"/>
            </a:pPr>
            <a:r>
              <a:rPr lang="en-US" altLang="ko-KR" sz="1200" dirty="0">
                <a:solidFill>
                  <a:schemeClr val="bg1"/>
                </a:solidFill>
                <a:latin typeface="Dubai" panose="020B0503030403030204" pitchFamily="34" charset="-78"/>
                <a:cs typeface="Dubai" panose="020B0503030403030204" pitchFamily="34" charset="-78"/>
              </a:rPr>
              <a:t>Erdmann, A. and </a:t>
            </a:r>
            <a:r>
              <a:rPr lang="en-US" altLang="ko-KR" sz="1200" dirty="0" err="1">
                <a:solidFill>
                  <a:schemeClr val="bg1"/>
                </a:solidFill>
                <a:latin typeface="Dubai" panose="020B0503030403030204" pitchFamily="34" charset="-78"/>
                <a:cs typeface="Dubai" panose="020B0503030403030204" pitchFamily="34" charset="-78"/>
              </a:rPr>
              <a:t>Ponzoa</a:t>
            </a:r>
            <a:r>
              <a:rPr lang="en-US" altLang="ko-KR" sz="1200" dirty="0">
                <a:solidFill>
                  <a:schemeClr val="bg1"/>
                </a:solidFill>
                <a:latin typeface="Dubai" panose="020B0503030403030204" pitchFamily="34" charset="-78"/>
                <a:cs typeface="Dubai" panose="020B0503030403030204" pitchFamily="34" charset="-78"/>
              </a:rPr>
              <a:t>, J.M., 2021. Digital inbound marketing: Measuring the economic performance of grocery e-commerce in Europe and the USA. Technological forecasting and social change, 162, p.120373. https://doi.org/10.1016/j.techfore.2020.120373</a:t>
            </a:r>
          </a:p>
          <a:p>
            <a:pPr marL="171450" indent="-171450" algn="just">
              <a:lnSpc>
                <a:spcPct val="150000"/>
              </a:lnSpc>
              <a:buFont typeface="Arial" panose="020B0604020202020204" pitchFamily="34" charset="0"/>
              <a:buChar char="•"/>
            </a:pPr>
            <a:r>
              <a:rPr lang="en-US" altLang="ko-KR" sz="1200" dirty="0">
                <a:solidFill>
                  <a:schemeClr val="bg1"/>
                </a:solidFill>
                <a:latin typeface="Dubai" panose="020B0503030403030204" pitchFamily="34" charset="-78"/>
                <a:cs typeface="Dubai" panose="020B0503030403030204" pitchFamily="34" charset="-78"/>
              </a:rPr>
              <a:t>Farooq, H., 2024. Customer Loyalty Programs: Maximizing Engagement and Profitability. Liberal Journal of Management &amp; Social Science, 1(4), pp.56-73.</a:t>
            </a:r>
          </a:p>
          <a:p>
            <a:pPr marL="171450" indent="-171450" algn="just">
              <a:lnSpc>
                <a:spcPct val="150000"/>
              </a:lnSpc>
              <a:buFont typeface="Arial" panose="020B0604020202020204" pitchFamily="34" charset="0"/>
              <a:buChar char="•"/>
            </a:pPr>
            <a:r>
              <a:rPr lang="en-US" altLang="ko-KR" sz="1200" dirty="0" err="1">
                <a:solidFill>
                  <a:schemeClr val="bg1"/>
                </a:solidFill>
                <a:latin typeface="Dubai" panose="020B0503030403030204" pitchFamily="34" charset="-78"/>
                <a:cs typeface="Dubai" panose="020B0503030403030204" pitchFamily="34" charset="-78"/>
              </a:rPr>
              <a:t>Gajdzik</a:t>
            </a:r>
            <a:r>
              <a:rPr lang="en-US" altLang="ko-KR" sz="1200" dirty="0">
                <a:solidFill>
                  <a:schemeClr val="bg1"/>
                </a:solidFill>
                <a:latin typeface="Dubai" panose="020B0503030403030204" pitchFamily="34" charset="-78"/>
                <a:cs typeface="Dubai" panose="020B0503030403030204" pitchFamily="34" charset="-78"/>
              </a:rPr>
              <a:t>, B., </a:t>
            </a:r>
            <a:r>
              <a:rPr lang="en-US" altLang="ko-KR" sz="1200" dirty="0" err="1">
                <a:solidFill>
                  <a:schemeClr val="bg1"/>
                </a:solidFill>
                <a:latin typeface="Dubai" panose="020B0503030403030204" pitchFamily="34" charset="-78"/>
                <a:cs typeface="Dubai" panose="020B0503030403030204" pitchFamily="34" charset="-78"/>
              </a:rPr>
              <a:t>Bartuś</a:t>
            </a:r>
            <a:r>
              <a:rPr lang="en-US" altLang="ko-KR" sz="1200" dirty="0">
                <a:solidFill>
                  <a:schemeClr val="bg1"/>
                </a:solidFill>
                <a:latin typeface="Dubai" panose="020B0503030403030204" pitchFamily="34" charset="-78"/>
                <a:cs typeface="Dubai" panose="020B0503030403030204" pitchFamily="34" charset="-78"/>
              </a:rPr>
              <a:t>, K., </a:t>
            </a:r>
            <a:r>
              <a:rPr lang="en-US" altLang="ko-KR" sz="1200" dirty="0" err="1">
                <a:solidFill>
                  <a:schemeClr val="bg1"/>
                </a:solidFill>
                <a:latin typeface="Dubai" panose="020B0503030403030204" pitchFamily="34" charset="-78"/>
                <a:cs typeface="Dubai" panose="020B0503030403030204" pitchFamily="34" charset="-78"/>
              </a:rPr>
              <a:t>Jaciow</a:t>
            </a:r>
            <a:r>
              <a:rPr lang="en-US" altLang="ko-KR" sz="1200" dirty="0">
                <a:solidFill>
                  <a:schemeClr val="bg1"/>
                </a:solidFill>
                <a:latin typeface="Dubai" panose="020B0503030403030204" pitchFamily="34" charset="-78"/>
                <a:cs typeface="Dubai" panose="020B0503030403030204" pitchFamily="34" charset="-78"/>
              </a:rPr>
              <a:t>, M., </a:t>
            </a:r>
            <a:r>
              <a:rPr lang="en-US" altLang="ko-KR" sz="1200" dirty="0" err="1">
                <a:solidFill>
                  <a:schemeClr val="bg1"/>
                </a:solidFill>
                <a:latin typeface="Dubai" panose="020B0503030403030204" pitchFamily="34" charset="-78"/>
                <a:cs typeface="Dubai" panose="020B0503030403030204" pitchFamily="34" charset="-78"/>
              </a:rPr>
              <a:t>Wolniak</a:t>
            </a:r>
            <a:r>
              <a:rPr lang="en-US" altLang="ko-KR" sz="1200" dirty="0">
                <a:solidFill>
                  <a:schemeClr val="bg1"/>
                </a:solidFill>
                <a:latin typeface="Dubai" panose="020B0503030403030204" pitchFamily="34" charset="-78"/>
                <a:cs typeface="Dubai" panose="020B0503030403030204" pitchFamily="34" charset="-78"/>
              </a:rPr>
              <a:t>, R., </a:t>
            </a:r>
            <a:r>
              <a:rPr lang="en-US" altLang="ko-KR" sz="1200" dirty="0" err="1">
                <a:solidFill>
                  <a:schemeClr val="bg1"/>
                </a:solidFill>
                <a:latin typeface="Dubai" panose="020B0503030403030204" pitchFamily="34" charset="-78"/>
                <a:cs typeface="Dubai" panose="020B0503030403030204" pitchFamily="34" charset="-78"/>
              </a:rPr>
              <a:t>Wolny</a:t>
            </a:r>
            <a:r>
              <a:rPr lang="en-US" altLang="ko-KR" sz="1200" dirty="0">
                <a:solidFill>
                  <a:schemeClr val="bg1"/>
                </a:solidFill>
                <a:latin typeface="Dubai" panose="020B0503030403030204" pitchFamily="34" charset="-78"/>
                <a:cs typeface="Dubai" panose="020B0503030403030204" pitchFamily="34" charset="-78"/>
              </a:rPr>
              <a:t>, R. and </a:t>
            </a:r>
            <a:r>
              <a:rPr lang="en-US" altLang="ko-KR" sz="1200" dirty="0" err="1">
                <a:solidFill>
                  <a:schemeClr val="bg1"/>
                </a:solidFill>
                <a:latin typeface="Dubai" panose="020B0503030403030204" pitchFamily="34" charset="-78"/>
                <a:cs typeface="Dubai" panose="020B0503030403030204" pitchFamily="34" charset="-78"/>
              </a:rPr>
              <a:t>Grebski</a:t>
            </a:r>
            <a:r>
              <a:rPr lang="en-US" altLang="ko-KR" sz="1200" dirty="0">
                <a:solidFill>
                  <a:schemeClr val="bg1"/>
                </a:solidFill>
                <a:latin typeface="Dubai" panose="020B0503030403030204" pitchFamily="34" charset="-78"/>
                <a:cs typeface="Dubai" panose="020B0503030403030204" pitchFamily="34" charset="-78"/>
              </a:rPr>
              <a:t>, W.W., 2024. Evolution of Polish E-Consumers’ Environmental Awareness and Purchasing Behavior over Ten Years. Sustainability, 16(11), p.4686. https://doi.org/10.3390/su16114686</a:t>
            </a:r>
          </a:p>
          <a:p>
            <a:pPr marL="171450" indent="-171450" algn="just">
              <a:lnSpc>
                <a:spcPct val="150000"/>
              </a:lnSpc>
              <a:buFont typeface="Arial" panose="020B0604020202020204" pitchFamily="34" charset="0"/>
              <a:buChar char="•"/>
            </a:pPr>
            <a:r>
              <a:rPr lang="en-US" altLang="ko-KR" sz="1200" dirty="0" err="1">
                <a:solidFill>
                  <a:schemeClr val="bg1"/>
                </a:solidFill>
                <a:latin typeface="Dubai" panose="020B0503030403030204" pitchFamily="34" charset="-78"/>
                <a:cs typeface="Dubai" panose="020B0503030403030204" pitchFamily="34" charset="-78"/>
              </a:rPr>
              <a:t>Koerniawan</a:t>
            </a:r>
            <a:r>
              <a:rPr lang="en-US" altLang="ko-KR" sz="1200" dirty="0">
                <a:solidFill>
                  <a:schemeClr val="bg1"/>
                </a:solidFill>
                <a:latin typeface="Dubai" panose="020B0503030403030204" pitchFamily="34" charset="-78"/>
                <a:cs typeface="Dubai" panose="020B0503030403030204" pitchFamily="34" charset="-78"/>
              </a:rPr>
              <a:t>, N., 2022. The Use of </a:t>
            </a:r>
            <a:r>
              <a:rPr lang="en-US" altLang="ko-KR" sz="1200" dirty="0" err="1">
                <a:solidFill>
                  <a:schemeClr val="bg1"/>
                </a:solidFill>
                <a:latin typeface="Dubai" panose="020B0503030403030204" pitchFamily="34" charset="-78"/>
                <a:cs typeface="Dubai" panose="020B0503030403030204" pitchFamily="34" charset="-78"/>
              </a:rPr>
              <a:t>Customised</a:t>
            </a:r>
            <a:r>
              <a:rPr lang="en-US" altLang="ko-KR" sz="1200" dirty="0">
                <a:solidFill>
                  <a:schemeClr val="bg1"/>
                </a:solidFill>
                <a:latin typeface="Dubai" panose="020B0503030403030204" pitchFamily="34" charset="-78"/>
                <a:cs typeface="Dubai" panose="020B0503030403030204" pitchFamily="34" charset="-78"/>
              </a:rPr>
              <a:t> Market Intelligence by Small Food and Drink Producers: The Role of Strategic Orientations and Commitment (Doctoral dissertation, University of East Anglia). https://ueaeprints.uea.ac.uk/id/eprint/97288</a:t>
            </a:r>
          </a:p>
        </p:txBody>
      </p:sp>
      <p:grpSp>
        <p:nvGrpSpPr>
          <p:cNvPr id="23" name="Group 22"/>
          <p:cNvGrpSpPr/>
          <p:nvPr/>
        </p:nvGrpSpPr>
        <p:grpSpPr>
          <a:xfrm>
            <a:off x="4667172" y="4611656"/>
            <a:ext cx="1520361" cy="287239"/>
            <a:chOff x="4667172" y="4611656"/>
            <a:chExt cx="1520361" cy="287239"/>
          </a:xfrm>
        </p:grpSpPr>
        <p:sp>
          <p:nvSpPr>
            <p:cNvPr id="19" name="Rounded Rectangle 18"/>
            <p:cNvSpPr/>
            <p:nvPr/>
          </p:nvSpPr>
          <p:spPr>
            <a:xfrm rot="2573601">
              <a:off x="4667172" y="4611656"/>
              <a:ext cx="1520361" cy="108000"/>
            </a:xfrm>
            <a:custGeom>
              <a:avLst/>
              <a:gdLst/>
              <a:ahLst/>
              <a:cxnLst/>
              <a:rect l="l" t="t" r="r" b="b"/>
              <a:pathLst>
                <a:path w="1520361" h="108000">
                  <a:moveTo>
                    <a:pt x="15817" y="15816"/>
                  </a:moveTo>
                  <a:cubicBezTo>
                    <a:pt x="25589" y="6044"/>
                    <a:pt x="39089" y="0"/>
                    <a:pt x="54000" y="0"/>
                  </a:cubicBezTo>
                  <a:lnTo>
                    <a:pt x="1520361" y="0"/>
                  </a:lnTo>
                  <a:lnTo>
                    <a:pt x="1404111" y="108000"/>
                  </a:lnTo>
                  <a:lnTo>
                    <a:pt x="54001" y="108000"/>
                  </a:lnTo>
                  <a:cubicBezTo>
                    <a:pt x="24178" y="108000"/>
                    <a:pt x="0" y="83823"/>
                    <a:pt x="0" y="54000"/>
                  </a:cubicBezTo>
                  <a:cubicBezTo>
                    <a:pt x="0" y="39088"/>
                    <a:pt x="6044" y="25588"/>
                    <a:pt x="15817" y="15816"/>
                  </a:cubicBezTo>
                  <a:close/>
                </a:path>
              </a:pathLst>
            </a:custGeom>
            <a:solidFill>
              <a:schemeClr val="bg1">
                <a:alpha val="2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20" name="Rounded Rectangle 19"/>
            <p:cNvSpPr/>
            <p:nvPr/>
          </p:nvSpPr>
          <p:spPr>
            <a:xfrm rot="2573601">
              <a:off x="4829362" y="4790895"/>
              <a:ext cx="993679" cy="108000"/>
            </a:xfrm>
            <a:custGeom>
              <a:avLst/>
              <a:gdLst/>
              <a:ahLst/>
              <a:cxnLst/>
              <a:rect l="l" t="t" r="r" b="b"/>
              <a:pathLst>
                <a:path w="993679" h="108000">
                  <a:moveTo>
                    <a:pt x="15816" y="15816"/>
                  </a:moveTo>
                  <a:cubicBezTo>
                    <a:pt x="25588" y="6044"/>
                    <a:pt x="39088" y="0"/>
                    <a:pt x="54000" y="0"/>
                  </a:cubicBezTo>
                  <a:lnTo>
                    <a:pt x="993679" y="0"/>
                  </a:lnTo>
                  <a:lnTo>
                    <a:pt x="877430" y="108000"/>
                  </a:lnTo>
                  <a:lnTo>
                    <a:pt x="54000" y="108000"/>
                  </a:lnTo>
                  <a:cubicBezTo>
                    <a:pt x="24177" y="108000"/>
                    <a:pt x="0" y="83823"/>
                    <a:pt x="0" y="54000"/>
                  </a:cubicBezTo>
                  <a:cubicBezTo>
                    <a:pt x="0" y="39088"/>
                    <a:pt x="6044" y="25588"/>
                    <a:pt x="15816" y="15816"/>
                  </a:cubicBezTo>
                  <a:close/>
                </a:path>
              </a:pathLst>
            </a:custGeom>
            <a:solidFill>
              <a:schemeClr val="bg1">
                <a:alpha val="2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grpSp>
    </p:spTree>
    <p:extLst>
      <p:ext uri="{BB962C8B-B14F-4D97-AF65-F5344CB8AC3E}">
        <p14:creationId xmlns:p14="http://schemas.microsoft.com/office/powerpoint/2010/main" val="228441296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ounded Rectangle 7"/>
          <p:cNvSpPr/>
          <p:nvPr/>
        </p:nvSpPr>
        <p:spPr>
          <a:xfrm rot="2539017">
            <a:off x="1247791" y="2185900"/>
            <a:ext cx="1313980" cy="276835"/>
          </a:xfrm>
          <a:custGeom>
            <a:avLst/>
            <a:gdLst/>
            <a:ahLst/>
            <a:cxnLst/>
            <a:rect l="l" t="t" r="r" b="b"/>
            <a:pathLst>
              <a:path w="1313980" h="276835">
                <a:moveTo>
                  <a:pt x="282631" y="184641"/>
                </a:moveTo>
                <a:cubicBezTo>
                  <a:pt x="292404" y="174868"/>
                  <a:pt x="305907" y="168823"/>
                  <a:pt x="320820" y="168822"/>
                </a:cubicBezTo>
                <a:lnTo>
                  <a:pt x="1281494" y="168822"/>
                </a:lnTo>
                <a:lnTo>
                  <a:pt x="1162861" y="276834"/>
                </a:lnTo>
                <a:lnTo>
                  <a:pt x="320820" y="276835"/>
                </a:lnTo>
                <a:cubicBezTo>
                  <a:pt x="290992" y="276835"/>
                  <a:pt x="266814" y="252656"/>
                  <a:pt x="266814" y="222829"/>
                </a:cubicBezTo>
                <a:cubicBezTo>
                  <a:pt x="266814" y="207915"/>
                  <a:pt x="272859" y="194413"/>
                  <a:pt x="282631" y="184641"/>
                </a:cubicBezTo>
                <a:close/>
                <a:moveTo>
                  <a:pt x="15817" y="15819"/>
                </a:moveTo>
                <a:cubicBezTo>
                  <a:pt x="25590" y="6046"/>
                  <a:pt x="39091" y="1"/>
                  <a:pt x="54005" y="1"/>
                </a:cubicBezTo>
                <a:lnTo>
                  <a:pt x="1215638" y="0"/>
                </a:lnTo>
                <a:lnTo>
                  <a:pt x="1313980" y="108013"/>
                </a:lnTo>
                <a:lnTo>
                  <a:pt x="54005" y="108013"/>
                </a:lnTo>
                <a:cubicBezTo>
                  <a:pt x="24178" y="108013"/>
                  <a:pt x="0" y="83834"/>
                  <a:pt x="0" y="54007"/>
                </a:cubicBezTo>
                <a:cubicBezTo>
                  <a:pt x="0" y="39093"/>
                  <a:pt x="6044" y="25592"/>
                  <a:pt x="15817" y="15819"/>
                </a:cubicBezTo>
                <a:close/>
              </a:path>
            </a:pathLst>
          </a:custGeom>
          <a:solidFill>
            <a:schemeClr val="bg1">
              <a:alpha val="2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Rounded Rectangle 7"/>
          <p:cNvSpPr/>
          <p:nvPr/>
        </p:nvSpPr>
        <p:spPr>
          <a:xfrm rot="2539017">
            <a:off x="4632167" y="2185901"/>
            <a:ext cx="1313980" cy="276835"/>
          </a:xfrm>
          <a:custGeom>
            <a:avLst/>
            <a:gdLst/>
            <a:ahLst/>
            <a:cxnLst/>
            <a:rect l="l" t="t" r="r" b="b"/>
            <a:pathLst>
              <a:path w="1313980" h="276835">
                <a:moveTo>
                  <a:pt x="282631" y="184641"/>
                </a:moveTo>
                <a:cubicBezTo>
                  <a:pt x="292404" y="174868"/>
                  <a:pt x="305907" y="168823"/>
                  <a:pt x="320820" y="168822"/>
                </a:cubicBezTo>
                <a:lnTo>
                  <a:pt x="1281494" y="168822"/>
                </a:lnTo>
                <a:lnTo>
                  <a:pt x="1162861" y="276834"/>
                </a:lnTo>
                <a:lnTo>
                  <a:pt x="320820" y="276835"/>
                </a:lnTo>
                <a:cubicBezTo>
                  <a:pt x="290992" y="276835"/>
                  <a:pt x="266814" y="252656"/>
                  <a:pt x="266814" y="222829"/>
                </a:cubicBezTo>
                <a:cubicBezTo>
                  <a:pt x="266814" y="207915"/>
                  <a:pt x="272859" y="194413"/>
                  <a:pt x="282631" y="184641"/>
                </a:cubicBezTo>
                <a:close/>
                <a:moveTo>
                  <a:pt x="15817" y="15819"/>
                </a:moveTo>
                <a:cubicBezTo>
                  <a:pt x="25590" y="6046"/>
                  <a:pt x="39091" y="1"/>
                  <a:pt x="54005" y="1"/>
                </a:cubicBezTo>
                <a:lnTo>
                  <a:pt x="1215638" y="0"/>
                </a:lnTo>
                <a:lnTo>
                  <a:pt x="1313980" y="108013"/>
                </a:lnTo>
                <a:lnTo>
                  <a:pt x="54005" y="108013"/>
                </a:lnTo>
                <a:cubicBezTo>
                  <a:pt x="24178" y="108013"/>
                  <a:pt x="0" y="83834"/>
                  <a:pt x="0" y="54007"/>
                </a:cubicBezTo>
                <a:cubicBezTo>
                  <a:pt x="0" y="39093"/>
                  <a:pt x="6044" y="25592"/>
                  <a:pt x="15817" y="15819"/>
                </a:cubicBezTo>
                <a:close/>
              </a:path>
            </a:pathLst>
          </a:custGeom>
          <a:solidFill>
            <a:schemeClr val="bg1">
              <a:alpha val="2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 Placeholder 1"/>
          <p:cNvSpPr>
            <a:spLocks noGrp="1"/>
          </p:cNvSpPr>
          <p:nvPr>
            <p:ph type="body" sz="quarter" idx="10"/>
          </p:nvPr>
        </p:nvSpPr>
        <p:spPr>
          <a:xfrm>
            <a:off x="179512" y="123478"/>
            <a:ext cx="8964488" cy="576064"/>
          </a:xfrm>
        </p:spPr>
        <p:txBody>
          <a:bodyPr/>
          <a:lstStyle/>
          <a:p>
            <a:pPr algn="ctr"/>
            <a:r>
              <a:rPr lang="en-US" altLang="ko-KR" b="1" dirty="0">
                <a:latin typeface="Dubai" panose="020B0503030403030204" pitchFamily="34" charset="-78"/>
                <a:cs typeface="Dubai" panose="020B0503030403030204" pitchFamily="34" charset="-78"/>
              </a:rPr>
              <a:t>Continued…..</a:t>
            </a:r>
            <a:endParaRPr lang="ko-KR" altLang="en-US" b="1" dirty="0">
              <a:latin typeface="Dubai" panose="020B0503030403030204" pitchFamily="34" charset="-78"/>
              <a:cs typeface="Dubai" panose="020B0503030403030204" pitchFamily="34" charset="-78"/>
            </a:endParaRPr>
          </a:p>
        </p:txBody>
      </p:sp>
      <p:sp>
        <p:nvSpPr>
          <p:cNvPr id="7" name="Rounded Rectangle 7"/>
          <p:cNvSpPr/>
          <p:nvPr/>
        </p:nvSpPr>
        <p:spPr>
          <a:xfrm rot="2539017">
            <a:off x="7980742" y="4555158"/>
            <a:ext cx="1313980" cy="276835"/>
          </a:xfrm>
          <a:custGeom>
            <a:avLst/>
            <a:gdLst/>
            <a:ahLst/>
            <a:cxnLst/>
            <a:rect l="l" t="t" r="r" b="b"/>
            <a:pathLst>
              <a:path w="1313980" h="276835">
                <a:moveTo>
                  <a:pt x="282631" y="184641"/>
                </a:moveTo>
                <a:cubicBezTo>
                  <a:pt x="292404" y="174868"/>
                  <a:pt x="305907" y="168823"/>
                  <a:pt x="320820" y="168822"/>
                </a:cubicBezTo>
                <a:lnTo>
                  <a:pt x="1281494" y="168822"/>
                </a:lnTo>
                <a:lnTo>
                  <a:pt x="1162861" y="276834"/>
                </a:lnTo>
                <a:lnTo>
                  <a:pt x="320820" y="276835"/>
                </a:lnTo>
                <a:cubicBezTo>
                  <a:pt x="290992" y="276835"/>
                  <a:pt x="266814" y="252656"/>
                  <a:pt x="266814" y="222829"/>
                </a:cubicBezTo>
                <a:cubicBezTo>
                  <a:pt x="266814" y="207915"/>
                  <a:pt x="272859" y="194413"/>
                  <a:pt x="282631" y="184641"/>
                </a:cubicBezTo>
                <a:close/>
                <a:moveTo>
                  <a:pt x="15817" y="15819"/>
                </a:moveTo>
                <a:cubicBezTo>
                  <a:pt x="25590" y="6046"/>
                  <a:pt x="39091" y="1"/>
                  <a:pt x="54005" y="1"/>
                </a:cubicBezTo>
                <a:lnTo>
                  <a:pt x="1215638" y="0"/>
                </a:lnTo>
                <a:lnTo>
                  <a:pt x="1313980" y="108013"/>
                </a:lnTo>
                <a:lnTo>
                  <a:pt x="54005" y="108013"/>
                </a:lnTo>
                <a:cubicBezTo>
                  <a:pt x="24178" y="108013"/>
                  <a:pt x="0" y="83834"/>
                  <a:pt x="0" y="54007"/>
                </a:cubicBezTo>
                <a:cubicBezTo>
                  <a:pt x="0" y="39093"/>
                  <a:pt x="6044" y="25592"/>
                  <a:pt x="15817" y="15819"/>
                </a:cubicBezTo>
                <a:close/>
              </a:path>
            </a:pathLst>
          </a:custGeom>
          <a:solidFill>
            <a:schemeClr val="bg1">
              <a:alpha val="2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TextBox 11"/>
          <p:cNvSpPr txBox="1"/>
          <p:nvPr/>
        </p:nvSpPr>
        <p:spPr>
          <a:xfrm>
            <a:off x="251520" y="699542"/>
            <a:ext cx="8784976" cy="4016484"/>
          </a:xfrm>
          <a:prstGeom prst="rect">
            <a:avLst/>
          </a:prstGeom>
          <a:solidFill>
            <a:srgbClr val="69B6CC"/>
          </a:solidFill>
        </p:spPr>
        <p:txBody>
          <a:bodyPr wrap="square" rtlCol="0">
            <a:spAutoFit/>
          </a:bodyPr>
          <a:lstStyle/>
          <a:p>
            <a:pPr marL="171450" indent="-171450" algn="just">
              <a:lnSpc>
                <a:spcPct val="150000"/>
              </a:lnSpc>
              <a:buFont typeface="Arial" panose="020B0604020202020204" pitchFamily="34" charset="0"/>
              <a:buChar char="•"/>
            </a:pPr>
            <a:r>
              <a:rPr lang="en-US" altLang="ko-KR" sz="1100" dirty="0" err="1">
                <a:solidFill>
                  <a:schemeClr val="bg1"/>
                </a:solidFill>
                <a:latin typeface="Dubai" panose="020B0503030403030204" pitchFamily="34" charset="-78"/>
                <a:cs typeface="Dubai" panose="020B0503030403030204" pitchFamily="34" charset="-78"/>
              </a:rPr>
              <a:t>Krafft</a:t>
            </a:r>
            <a:r>
              <a:rPr lang="en-US" altLang="ko-KR" sz="1100" dirty="0">
                <a:solidFill>
                  <a:schemeClr val="bg1"/>
                </a:solidFill>
                <a:latin typeface="Dubai" panose="020B0503030403030204" pitchFamily="34" charset="-78"/>
                <a:cs typeface="Dubai" panose="020B0503030403030204" pitchFamily="34" charset="-78"/>
              </a:rPr>
              <a:t>, M., Kumar, V., Harmeling, C., Singh, S., Zhu, T., Chen, J., Duncan, T., Fortin, W. and Rosa, E., 2021. Insight is power: Understanding the terms of the consumer-firm data exchange. Journal of Retailing, 97(1), pp.133-149. https://doi.org/10.1016/j.jretai.2020.11.001</a:t>
            </a:r>
          </a:p>
          <a:p>
            <a:pPr marL="171450" indent="-171450" algn="just">
              <a:lnSpc>
                <a:spcPct val="150000"/>
              </a:lnSpc>
              <a:buFont typeface="Arial" panose="020B0604020202020204" pitchFamily="34" charset="0"/>
              <a:buChar char="•"/>
            </a:pPr>
            <a:r>
              <a:rPr lang="en-US" altLang="ko-KR" sz="1100" dirty="0">
                <a:solidFill>
                  <a:schemeClr val="bg1"/>
                </a:solidFill>
                <a:latin typeface="Dubai" panose="020B0503030403030204" pitchFamily="34" charset="-78"/>
                <a:cs typeface="Dubai" panose="020B0503030403030204" pitchFamily="34" charset="-78"/>
              </a:rPr>
              <a:t>Kumar, A., 2021. Relationship marketing implementation and customer relationship management. In Proceedings of International Conference on Embracing Change &amp; Transformation-Breakthrough Innovation and Creativity (pp. 968-982).</a:t>
            </a:r>
          </a:p>
          <a:p>
            <a:pPr marL="171450" indent="-171450" algn="just">
              <a:lnSpc>
                <a:spcPct val="150000"/>
              </a:lnSpc>
              <a:buFont typeface="Arial" panose="020B0604020202020204" pitchFamily="34" charset="0"/>
              <a:buChar char="•"/>
            </a:pPr>
            <a:r>
              <a:rPr lang="en-US" altLang="ko-KR" sz="1100" dirty="0">
                <a:solidFill>
                  <a:schemeClr val="bg1"/>
                </a:solidFill>
                <a:latin typeface="Dubai" panose="020B0503030403030204" pitchFamily="34" charset="-78"/>
                <a:cs typeface="Dubai" panose="020B0503030403030204" pitchFamily="34" charset="-78"/>
              </a:rPr>
              <a:t>Li, X., Xu, M., Zeng, W., </a:t>
            </a:r>
            <a:r>
              <a:rPr lang="en-US" altLang="ko-KR" sz="1100" dirty="0" err="1">
                <a:solidFill>
                  <a:schemeClr val="bg1"/>
                </a:solidFill>
                <a:latin typeface="Dubai" panose="020B0503030403030204" pitchFamily="34" charset="-78"/>
                <a:cs typeface="Dubai" panose="020B0503030403030204" pitchFamily="34" charset="-78"/>
              </a:rPr>
              <a:t>Tse</a:t>
            </a:r>
            <a:r>
              <a:rPr lang="en-US" altLang="ko-KR" sz="1100" dirty="0">
                <a:solidFill>
                  <a:schemeClr val="bg1"/>
                </a:solidFill>
                <a:latin typeface="Dubai" panose="020B0503030403030204" pitchFamily="34" charset="-78"/>
                <a:cs typeface="Dubai" panose="020B0503030403030204" pitchFamily="34" charset="-78"/>
              </a:rPr>
              <a:t>, Y.K. and Chan, H.K., 2023. Exploring customer concerns on service quality under the COVID-19 crisis: A social media analytics study from the retail industry. Journal of Retailing and Consumer Services, 70, p.103157. https://doi.org/10.1016/j.jretconser.2022.103157</a:t>
            </a:r>
          </a:p>
          <a:p>
            <a:pPr marL="171450" indent="-171450" algn="just">
              <a:lnSpc>
                <a:spcPct val="150000"/>
              </a:lnSpc>
              <a:buFont typeface="Arial" panose="020B0604020202020204" pitchFamily="34" charset="0"/>
              <a:buChar char="•"/>
            </a:pPr>
            <a:r>
              <a:rPr lang="en-US" altLang="ko-KR" sz="1100" dirty="0" err="1">
                <a:solidFill>
                  <a:schemeClr val="bg1"/>
                </a:solidFill>
                <a:latin typeface="Dubai" panose="020B0503030403030204" pitchFamily="34" charset="-78"/>
                <a:cs typeface="Dubai" panose="020B0503030403030204" pitchFamily="34" charset="-78"/>
              </a:rPr>
              <a:t>Magatef</a:t>
            </a:r>
            <a:r>
              <a:rPr lang="en-US" altLang="ko-KR" sz="1100" dirty="0">
                <a:solidFill>
                  <a:schemeClr val="bg1"/>
                </a:solidFill>
                <a:latin typeface="Dubai" panose="020B0503030403030204" pitchFamily="34" charset="-78"/>
                <a:cs typeface="Dubai" panose="020B0503030403030204" pitchFamily="34" charset="-78"/>
              </a:rPr>
              <a:t>, S., Al-</a:t>
            </a:r>
            <a:r>
              <a:rPr lang="en-US" altLang="ko-KR" sz="1100" dirty="0" err="1">
                <a:solidFill>
                  <a:schemeClr val="bg1"/>
                </a:solidFill>
                <a:latin typeface="Dubai" panose="020B0503030403030204" pitchFamily="34" charset="-78"/>
                <a:cs typeface="Dubai" panose="020B0503030403030204" pitchFamily="34" charset="-78"/>
              </a:rPr>
              <a:t>Okaily</a:t>
            </a:r>
            <a:r>
              <a:rPr lang="en-US" altLang="ko-KR" sz="1100" dirty="0">
                <a:solidFill>
                  <a:schemeClr val="bg1"/>
                </a:solidFill>
                <a:latin typeface="Dubai" panose="020B0503030403030204" pitchFamily="34" charset="-78"/>
                <a:cs typeface="Dubai" panose="020B0503030403030204" pitchFamily="34" charset="-78"/>
              </a:rPr>
              <a:t>, M., Ashour, L. and </a:t>
            </a:r>
            <a:r>
              <a:rPr lang="en-US" altLang="ko-KR" sz="1100" dirty="0" err="1">
                <a:solidFill>
                  <a:schemeClr val="bg1"/>
                </a:solidFill>
                <a:latin typeface="Dubai" panose="020B0503030403030204" pitchFamily="34" charset="-78"/>
                <a:cs typeface="Dubai" panose="020B0503030403030204" pitchFamily="34" charset="-78"/>
              </a:rPr>
              <a:t>Abuhussein</a:t>
            </a:r>
            <a:r>
              <a:rPr lang="en-US" altLang="ko-KR" sz="1100" dirty="0">
                <a:solidFill>
                  <a:schemeClr val="bg1"/>
                </a:solidFill>
                <a:latin typeface="Dubai" panose="020B0503030403030204" pitchFamily="34" charset="-78"/>
                <a:cs typeface="Dubai" panose="020B0503030403030204" pitchFamily="34" charset="-78"/>
              </a:rPr>
              <a:t>, T., 2023. The impact of electronic customer relationship management strategies on customer loyalty: A mediated model. Journal of Open Innovation: Technology, Market, and Complexity, 9(4), p.100149. https://doi.org/10.1016/j.joitmc.2023.100149</a:t>
            </a:r>
          </a:p>
          <a:p>
            <a:pPr marL="171450" indent="-171450" algn="just">
              <a:lnSpc>
                <a:spcPct val="150000"/>
              </a:lnSpc>
              <a:buFont typeface="Arial" panose="020B0604020202020204" pitchFamily="34" charset="0"/>
              <a:buChar char="•"/>
            </a:pPr>
            <a:r>
              <a:rPr lang="en-US" altLang="ko-KR" sz="1100" dirty="0" err="1">
                <a:solidFill>
                  <a:schemeClr val="bg1"/>
                </a:solidFill>
                <a:latin typeface="Dubai" panose="020B0503030403030204" pitchFamily="34" charset="-78"/>
                <a:cs typeface="Dubai" panose="020B0503030403030204" pitchFamily="34" charset="-78"/>
              </a:rPr>
              <a:t>Mustak</a:t>
            </a:r>
            <a:r>
              <a:rPr lang="en-US" altLang="ko-KR" sz="1100" dirty="0">
                <a:solidFill>
                  <a:schemeClr val="bg1"/>
                </a:solidFill>
                <a:latin typeface="Dubai" panose="020B0503030403030204" pitchFamily="34" charset="-78"/>
                <a:cs typeface="Dubai" panose="020B0503030403030204" pitchFamily="34" charset="-78"/>
              </a:rPr>
              <a:t>, M., </a:t>
            </a:r>
            <a:r>
              <a:rPr lang="en-US" altLang="ko-KR" sz="1100" dirty="0" err="1">
                <a:solidFill>
                  <a:schemeClr val="bg1"/>
                </a:solidFill>
                <a:latin typeface="Dubai" panose="020B0503030403030204" pitchFamily="34" charset="-78"/>
                <a:cs typeface="Dubai" panose="020B0503030403030204" pitchFamily="34" charset="-78"/>
              </a:rPr>
              <a:t>Hallikainen</a:t>
            </a:r>
            <a:r>
              <a:rPr lang="en-US" altLang="ko-KR" sz="1100" dirty="0">
                <a:solidFill>
                  <a:schemeClr val="bg1"/>
                </a:solidFill>
                <a:latin typeface="Dubai" panose="020B0503030403030204" pitchFamily="34" charset="-78"/>
                <a:cs typeface="Dubai" panose="020B0503030403030204" pitchFamily="34" charset="-78"/>
              </a:rPr>
              <a:t>, H., Laukkanen, T., </a:t>
            </a:r>
            <a:r>
              <a:rPr lang="en-US" altLang="ko-KR" sz="1100" dirty="0" err="1">
                <a:solidFill>
                  <a:schemeClr val="bg1"/>
                </a:solidFill>
                <a:latin typeface="Dubai" panose="020B0503030403030204" pitchFamily="34" charset="-78"/>
                <a:cs typeface="Dubai" panose="020B0503030403030204" pitchFamily="34" charset="-78"/>
              </a:rPr>
              <a:t>Plé</a:t>
            </a:r>
            <a:r>
              <a:rPr lang="en-US" altLang="ko-KR" sz="1100" dirty="0">
                <a:solidFill>
                  <a:schemeClr val="bg1"/>
                </a:solidFill>
                <a:latin typeface="Dubai" panose="020B0503030403030204" pitchFamily="34" charset="-78"/>
                <a:cs typeface="Dubai" panose="020B0503030403030204" pitchFamily="34" charset="-78"/>
              </a:rPr>
              <a:t>, L., </a:t>
            </a:r>
            <a:r>
              <a:rPr lang="en-US" altLang="ko-KR" sz="1100" dirty="0" err="1">
                <a:solidFill>
                  <a:schemeClr val="bg1"/>
                </a:solidFill>
                <a:latin typeface="Dubai" panose="020B0503030403030204" pitchFamily="34" charset="-78"/>
                <a:cs typeface="Dubai" panose="020B0503030403030204" pitchFamily="34" charset="-78"/>
              </a:rPr>
              <a:t>Hollebeek</a:t>
            </a:r>
            <a:r>
              <a:rPr lang="en-US" altLang="ko-KR" sz="1100" dirty="0">
                <a:solidFill>
                  <a:schemeClr val="bg1"/>
                </a:solidFill>
                <a:latin typeface="Dubai" panose="020B0503030403030204" pitchFamily="34" charset="-78"/>
                <a:cs typeface="Dubai" panose="020B0503030403030204" pitchFamily="34" charset="-78"/>
              </a:rPr>
              <a:t>, L.D. and Aleem, M., 2024. Using machine learning to develop customer insights from user-generated content. Journal of Retailing and Consumer Services, 81, p.104034. https://doi.org/10.1016/j.jretconser.2024.104034</a:t>
            </a:r>
          </a:p>
          <a:p>
            <a:pPr marL="171450" indent="-171450" algn="just">
              <a:lnSpc>
                <a:spcPct val="150000"/>
              </a:lnSpc>
              <a:buFont typeface="Arial" panose="020B0604020202020204" pitchFamily="34" charset="0"/>
              <a:buChar char="•"/>
            </a:pPr>
            <a:r>
              <a:rPr lang="en-US" altLang="ko-KR" sz="1100" dirty="0" err="1">
                <a:solidFill>
                  <a:schemeClr val="bg1"/>
                </a:solidFill>
                <a:latin typeface="Dubai" panose="020B0503030403030204" pitchFamily="34" charset="-78"/>
                <a:cs typeface="Dubai" panose="020B0503030403030204" pitchFamily="34" charset="-78"/>
              </a:rPr>
              <a:t>Sadrnia</a:t>
            </a:r>
            <a:r>
              <a:rPr lang="en-US" altLang="ko-KR" sz="1100" dirty="0">
                <a:solidFill>
                  <a:schemeClr val="bg1"/>
                </a:solidFill>
                <a:latin typeface="Dubai" panose="020B0503030403030204" pitchFamily="34" charset="-78"/>
                <a:cs typeface="Dubai" panose="020B0503030403030204" pitchFamily="34" charset="-78"/>
              </a:rPr>
              <a:t>, L., 2023. The Future of Marketing: How Predictive Modeling Optimizes Campaign Strategies. </a:t>
            </a:r>
            <a:r>
              <a:rPr lang="en-US" altLang="ko-KR" sz="1100" dirty="0" err="1">
                <a:solidFill>
                  <a:schemeClr val="bg1"/>
                </a:solidFill>
                <a:latin typeface="Dubai" panose="020B0503030403030204" pitchFamily="34" charset="-78"/>
                <a:cs typeface="Dubai" panose="020B0503030403030204" pitchFamily="34" charset="-78"/>
              </a:rPr>
              <a:t>iBusiness</a:t>
            </a:r>
            <a:r>
              <a:rPr lang="en-US" altLang="ko-KR" sz="1100" dirty="0">
                <a:solidFill>
                  <a:schemeClr val="bg1"/>
                </a:solidFill>
                <a:latin typeface="Dubai" panose="020B0503030403030204" pitchFamily="34" charset="-78"/>
                <a:cs typeface="Dubai" panose="020B0503030403030204" pitchFamily="34" charset="-78"/>
              </a:rPr>
              <a:t>, 15(4), pp.249-262. </a:t>
            </a:r>
            <a:r>
              <a:rPr lang="en-US" altLang="ko-KR" sz="1100" dirty="0">
                <a:solidFill>
                  <a:schemeClr val="bg1"/>
                </a:solidFill>
                <a:latin typeface="Dubai" panose="020B0503030403030204" pitchFamily="34" charset="-78"/>
                <a:cs typeface="Dubai" panose="020B0503030403030204" pitchFamily="34" charset="-78"/>
                <a:hlinkClick r:id="rId2">
                  <a:extLst>
                    <a:ext uri="{A12FA001-AC4F-418D-AE19-62706E023703}">
                      <ahyp:hlinkClr xmlns:ahyp="http://schemas.microsoft.com/office/drawing/2018/hyperlinkcolor" val="tx"/>
                    </a:ext>
                  </a:extLst>
                </a:hlinkClick>
              </a:rPr>
              <a:t>https://doi.org/10.4236/ib.2023.154018</a:t>
            </a:r>
            <a:endParaRPr lang="en-US" altLang="ko-KR" sz="1100" dirty="0">
              <a:solidFill>
                <a:schemeClr val="bg1"/>
              </a:solidFill>
              <a:latin typeface="Dubai" panose="020B0503030403030204" pitchFamily="34" charset="-78"/>
              <a:cs typeface="Dubai" panose="020B0503030403030204" pitchFamily="34" charset="-78"/>
            </a:endParaRPr>
          </a:p>
          <a:p>
            <a:endParaRPr lang="en-US" altLang="ko-KR" sz="1200" dirty="0">
              <a:solidFill>
                <a:schemeClr val="bg1"/>
              </a:solidFill>
              <a:cs typeface="Arial" pitchFamily="34" charset="0"/>
            </a:endParaRPr>
          </a:p>
          <a:p>
            <a:endParaRPr lang="en-US" altLang="ko-KR" sz="1200" dirty="0">
              <a:solidFill>
                <a:schemeClr val="bg1"/>
              </a:solidFill>
              <a:cs typeface="Arial" pitchFamily="34" charset="0"/>
            </a:endParaRPr>
          </a:p>
        </p:txBody>
      </p:sp>
      <p:grpSp>
        <p:nvGrpSpPr>
          <p:cNvPr id="23" name="Group 22"/>
          <p:cNvGrpSpPr/>
          <p:nvPr/>
        </p:nvGrpSpPr>
        <p:grpSpPr>
          <a:xfrm>
            <a:off x="4667172" y="4611656"/>
            <a:ext cx="1520361" cy="287239"/>
            <a:chOff x="4667172" y="4611656"/>
            <a:chExt cx="1520361" cy="287239"/>
          </a:xfrm>
        </p:grpSpPr>
        <p:sp>
          <p:nvSpPr>
            <p:cNvPr id="19" name="Rounded Rectangle 18"/>
            <p:cNvSpPr/>
            <p:nvPr/>
          </p:nvSpPr>
          <p:spPr>
            <a:xfrm rot="2573601">
              <a:off x="4667172" y="4611656"/>
              <a:ext cx="1520361" cy="108000"/>
            </a:xfrm>
            <a:custGeom>
              <a:avLst/>
              <a:gdLst/>
              <a:ahLst/>
              <a:cxnLst/>
              <a:rect l="l" t="t" r="r" b="b"/>
              <a:pathLst>
                <a:path w="1520361" h="108000">
                  <a:moveTo>
                    <a:pt x="15817" y="15816"/>
                  </a:moveTo>
                  <a:cubicBezTo>
                    <a:pt x="25589" y="6044"/>
                    <a:pt x="39089" y="0"/>
                    <a:pt x="54000" y="0"/>
                  </a:cubicBezTo>
                  <a:lnTo>
                    <a:pt x="1520361" y="0"/>
                  </a:lnTo>
                  <a:lnTo>
                    <a:pt x="1404111" y="108000"/>
                  </a:lnTo>
                  <a:lnTo>
                    <a:pt x="54001" y="108000"/>
                  </a:lnTo>
                  <a:cubicBezTo>
                    <a:pt x="24178" y="108000"/>
                    <a:pt x="0" y="83823"/>
                    <a:pt x="0" y="54000"/>
                  </a:cubicBezTo>
                  <a:cubicBezTo>
                    <a:pt x="0" y="39088"/>
                    <a:pt x="6044" y="25588"/>
                    <a:pt x="15817" y="15816"/>
                  </a:cubicBezTo>
                  <a:close/>
                </a:path>
              </a:pathLst>
            </a:custGeom>
            <a:solidFill>
              <a:schemeClr val="bg1">
                <a:alpha val="2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20" name="Rounded Rectangle 19"/>
            <p:cNvSpPr/>
            <p:nvPr/>
          </p:nvSpPr>
          <p:spPr>
            <a:xfrm rot="2573601">
              <a:off x="4829362" y="4790895"/>
              <a:ext cx="993679" cy="108000"/>
            </a:xfrm>
            <a:custGeom>
              <a:avLst/>
              <a:gdLst/>
              <a:ahLst/>
              <a:cxnLst/>
              <a:rect l="l" t="t" r="r" b="b"/>
              <a:pathLst>
                <a:path w="993679" h="108000">
                  <a:moveTo>
                    <a:pt x="15816" y="15816"/>
                  </a:moveTo>
                  <a:cubicBezTo>
                    <a:pt x="25588" y="6044"/>
                    <a:pt x="39088" y="0"/>
                    <a:pt x="54000" y="0"/>
                  </a:cubicBezTo>
                  <a:lnTo>
                    <a:pt x="993679" y="0"/>
                  </a:lnTo>
                  <a:lnTo>
                    <a:pt x="877430" y="108000"/>
                  </a:lnTo>
                  <a:lnTo>
                    <a:pt x="54000" y="108000"/>
                  </a:lnTo>
                  <a:cubicBezTo>
                    <a:pt x="24177" y="108000"/>
                    <a:pt x="0" y="83823"/>
                    <a:pt x="0" y="54000"/>
                  </a:cubicBezTo>
                  <a:cubicBezTo>
                    <a:pt x="0" y="39088"/>
                    <a:pt x="6044" y="25588"/>
                    <a:pt x="15816" y="15816"/>
                  </a:cubicBezTo>
                  <a:close/>
                </a:path>
              </a:pathLst>
            </a:custGeom>
            <a:solidFill>
              <a:schemeClr val="bg1">
                <a:alpha val="2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grpSp>
    </p:spTree>
    <p:extLst>
      <p:ext uri="{BB962C8B-B14F-4D97-AF65-F5344CB8AC3E}">
        <p14:creationId xmlns:p14="http://schemas.microsoft.com/office/powerpoint/2010/main" val="368666254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ounded Rectangle 7"/>
          <p:cNvSpPr/>
          <p:nvPr/>
        </p:nvSpPr>
        <p:spPr>
          <a:xfrm rot="2539017">
            <a:off x="1247791" y="2185900"/>
            <a:ext cx="1313980" cy="276835"/>
          </a:xfrm>
          <a:custGeom>
            <a:avLst/>
            <a:gdLst/>
            <a:ahLst/>
            <a:cxnLst/>
            <a:rect l="l" t="t" r="r" b="b"/>
            <a:pathLst>
              <a:path w="1313980" h="276835">
                <a:moveTo>
                  <a:pt x="282631" y="184641"/>
                </a:moveTo>
                <a:cubicBezTo>
                  <a:pt x="292404" y="174868"/>
                  <a:pt x="305907" y="168823"/>
                  <a:pt x="320820" y="168822"/>
                </a:cubicBezTo>
                <a:lnTo>
                  <a:pt x="1281494" y="168822"/>
                </a:lnTo>
                <a:lnTo>
                  <a:pt x="1162861" y="276834"/>
                </a:lnTo>
                <a:lnTo>
                  <a:pt x="320820" y="276835"/>
                </a:lnTo>
                <a:cubicBezTo>
                  <a:pt x="290992" y="276835"/>
                  <a:pt x="266814" y="252656"/>
                  <a:pt x="266814" y="222829"/>
                </a:cubicBezTo>
                <a:cubicBezTo>
                  <a:pt x="266814" y="207915"/>
                  <a:pt x="272859" y="194413"/>
                  <a:pt x="282631" y="184641"/>
                </a:cubicBezTo>
                <a:close/>
                <a:moveTo>
                  <a:pt x="15817" y="15819"/>
                </a:moveTo>
                <a:cubicBezTo>
                  <a:pt x="25590" y="6046"/>
                  <a:pt x="39091" y="1"/>
                  <a:pt x="54005" y="1"/>
                </a:cubicBezTo>
                <a:lnTo>
                  <a:pt x="1215638" y="0"/>
                </a:lnTo>
                <a:lnTo>
                  <a:pt x="1313980" y="108013"/>
                </a:lnTo>
                <a:lnTo>
                  <a:pt x="54005" y="108013"/>
                </a:lnTo>
                <a:cubicBezTo>
                  <a:pt x="24178" y="108013"/>
                  <a:pt x="0" y="83834"/>
                  <a:pt x="0" y="54007"/>
                </a:cubicBezTo>
                <a:cubicBezTo>
                  <a:pt x="0" y="39093"/>
                  <a:pt x="6044" y="25592"/>
                  <a:pt x="15817" y="15819"/>
                </a:cubicBezTo>
                <a:close/>
              </a:path>
            </a:pathLst>
          </a:custGeom>
          <a:solidFill>
            <a:schemeClr val="bg1">
              <a:alpha val="2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Rounded Rectangle 7"/>
          <p:cNvSpPr/>
          <p:nvPr/>
        </p:nvSpPr>
        <p:spPr>
          <a:xfrm rot="2539017">
            <a:off x="4632167" y="2185901"/>
            <a:ext cx="1313980" cy="276835"/>
          </a:xfrm>
          <a:custGeom>
            <a:avLst/>
            <a:gdLst/>
            <a:ahLst/>
            <a:cxnLst/>
            <a:rect l="l" t="t" r="r" b="b"/>
            <a:pathLst>
              <a:path w="1313980" h="276835">
                <a:moveTo>
                  <a:pt x="282631" y="184641"/>
                </a:moveTo>
                <a:cubicBezTo>
                  <a:pt x="292404" y="174868"/>
                  <a:pt x="305907" y="168823"/>
                  <a:pt x="320820" y="168822"/>
                </a:cubicBezTo>
                <a:lnTo>
                  <a:pt x="1281494" y="168822"/>
                </a:lnTo>
                <a:lnTo>
                  <a:pt x="1162861" y="276834"/>
                </a:lnTo>
                <a:lnTo>
                  <a:pt x="320820" y="276835"/>
                </a:lnTo>
                <a:cubicBezTo>
                  <a:pt x="290992" y="276835"/>
                  <a:pt x="266814" y="252656"/>
                  <a:pt x="266814" y="222829"/>
                </a:cubicBezTo>
                <a:cubicBezTo>
                  <a:pt x="266814" y="207915"/>
                  <a:pt x="272859" y="194413"/>
                  <a:pt x="282631" y="184641"/>
                </a:cubicBezTo>
                <a:close/>
                <a:moveTo>
                  <a:pt x="15817" y="15819"/>
                </a:moveTo>
                <a:cubicBezTo>
                  <a:pt x="25590" y="6046"/>
                  <a:pt x="39091" y="1"/>
                  <a:pt x="54005" y="1"/>
                </a:cubicBezTo>
                <a:lnTo>
                  <a:pt x="1215638" y="0"/>
                </a:lnTo>
                <a:lnTo>
                  <a:pt x="1313980" y="108013"/>
                </a:lnTo>
                <a:lnTo>
                  <a:pt x="54005" y="108013"/>
                </a:lnTo>
                <a:cubicBezTo>
                  <a:pt x="24178" y="108013"/>
                  <a:pt x="0" y="83834"/>
                  <a:pt x="0" y="54007"/>
                </a:cubicBezTo>
                <a:cubicBezTo>
                  <a:pt x="0" y="39093"/>
                  <a:pt x="6044" y="25592"/>
                  <a:pt x="15817" y="15819"/>
                </a:cubicBezTo>
                <a:close/>
              </a:path>
            </a:pathLst>
          </a:custGeom>
          <a:solidFill>
            <a:schemeClr val="bg1">
              <a:alpha val="2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 Placeholder 1"/>
          <p:cNvSpPr>
            <a:spLocks noGrp="1"/>
          </p:cNvSpPr>
          <p:nvPr>
            <p:ph type="body" sz="quarter" idx="10"/>
          </p:nvPr>
        </p:nvSpPr>
        <p:spPr>
          <a:xfrm>
            <a:off x="179512" y="123478"/>
            <a:ext cx="8964488" cy="576064"/>
          </a:xfrm>
        </p:spPr>
        <p:txBody>
          <a:bodyPr/>
          <a:lstStyle/>
          <a:p>
            <a:pPr algn="ctr"/>
            <a:r>
              <a:rPr lang="en-US" altLang="ko-KR" b="1" dirty="0">
                <a:latin typeface="Dubai" panose="020B0503030403030204" pitchFamily="34" charset="-78"/>
                <a:cs typeface="Dubai" panose="020B0503030403030204" pitchFamily="34" charset="-78"/>
              </a:rPr>
              <a:t>Continued…..</a:t>
            </a:r>
            <a:endParaRPr lang="ko-KR" altLang="en-US" b="1" dirty="0">
              <a:latin typeface="Dubai" panose="020B0503030403030204" pitchFamily="34" charset="-78"/>
              <a:cs typeface="Dubai" panose="020B0503030403030204" pitchFamily="34" charset="-78"/>
            </a:endParaRPr>
          </a:p>
        </p:txBody>
      </p:sp>
      <p:sp>
        <p:nvSpPr>
          <p:cNvPr id="7" name="Rounded Rectangle 7"/>
          <p:cNvSpPr/>
          <p:nvPr/>
        </p:nvSpPr>
        <p:spPr>
          <a:xfrm rot="2539017">
            <a:off x="7980742" y="4555158"/>
            <a:ext cx="1313980" cy="276835"/>
          </a:xfrm>
          <a:custGeom>
            <a:avLst/>
            <a:gdLst/>
            <a:ahLst/>
            <a:cxnLst/>
            <a:rect l="l" t="t" r="r" b="b"/>
            <a:pathLst>
              <a:path w="1313980" h="276835">
                <a:moveTo>
                  <a:pt x="282631" y="184641"/>
                </a:moveTo>
                <a:cubicBezTo>
                  <a:pt x="292404" y="174868"/>
                  <a:pt x="305907" y="168823"/>
                  <a:pt x="320820" y="168822"/>
                </a:cubicBezTo>
                <a:lnTo>
                  <a:pt x="1281494" y="168822"/>
                </a:lnTo>
                <a:lnTo>
                  <a:pt x="1162861" y="276834"/>
                </a:lnTo>
                <a:lnTo>
                  <a:pt x="320820" y="276835"/>
                </a:lnTo>
                <a:cubicBezTo>
                  <a:pt x="290992" y="276835"/>
                  <a:pt x="266814" y="252656"/>
                  <a:pt x="266814" y="222829"/>
                </a:cubicBezTo>
                <a:cubicBezTo>
                  <a:pt x="266814" y="207915"/>
                  <a:pt x="272859" y="194413"/>
                  <a:pt x="282631" y="184641"/>
                </a:cubicBezTo>
                <a:close/>
                <a:moveTo>
                  <a:pt x="15817" y="15819"/>
                </a:moveTo>
                <a:cubicBezTo>
                  <a:pt x="25590" y="6046"/>
                  <a:pt x="39091" y="1"/>
                  <a:pt x="54005" y="1"/>
                </a:cubicBezTo>
                <a:lnTo>
                  <a:pt x="1215638" y="0"/>
                </a:lnTo>
                <a:lnTo>
                  <a:pt x="1313980" y="108013"/>
                </a:lnTo>
                <a:lnTo>
                  <a:pt x="54005" y="108013"/>
                </a:lnTo>
                <a:cubicBezTo>
                  <a:pt x="24178" y="108013"/>
                  <a:pt x="0" y="83834"/>
                  <a:pt x="0" y="54007"/>
                </a:cubicBezTo>
                <a:cubicBezTo>
                  <a:pt x="0" y="39093"/>
                  <a:pt x="6044" y="25592"/>
                  <a:pt x="15817" y="15819"/>
                </a:cubicBezTo>
                <a:close/>
              </a:path>
            </a:pathLst>
          </a:custGeom>
          <a:solidFill>
            <a:schemeClr val="bg1">
              <a:alpha val="2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TextBox 11"/>
          <p:cNvSpPr txBox="1"/>
          <p:nvPr/>
        </p:nvSpPr>
        <p:spPr>
          <a:xfrm>
            <a:off x="827584" y="699542"/>
            <a:ext cx="8208912" cy="3947234"/>
          </a:xfrm>
          <a:prstGeom prst="rect">
            <a:avLst/>
          </a:prstGeom>
          <a:solidFill>
            <a:srgbClr val="69B6CC"/>
          </a:solidFill>
        </p:spPr>
        <p:txBody>
          <a:bodyPr wrap="square" rtlCol="0">
            <a:spAutoFit/>
          </a:bodyPr>
          <a:lstStyle/>
          <a:p>
            <a:pPr marL="171450" indent="-171450" algn="just">
              <a:lnSpc>
                <a:spcPct val="150000"/>
              </a:lnSpc>
              <a:buFont typeface="Arial" panose="020B0604020202020204" pitchFamily="34" charset="0"/>
              <a:buChar char="•"/>
            </a:pPr>
            <a:r>
              <a:rPr lang="en-US" altLang="ko-KR" sz="1200" dirty="0" err="1">
                <a:solidFill>
                  <a:schemeClr val="bg1"/>
                </a:solidFill>
                <a:latin typeface="Dubai" panose="020B0503030403030204" pitchFamily="34" charset="-78"/>
                <a:cs typeface="Dubai" panose="020B0503030403030204" pitchFamily="34" charset="-78"/>
              </a:rPr>
              <a:t>Samdani</a:t>
            </a:r>
            <a:r>
              <a:rPr lang="en-US" altLang="ko-KR" sz="1200" dirty="0">
                <a:solidFill>
                  <a:schemeClr val="bg1"/>
                </a:solidFill>
                <a:latin typeface="Dubai" panose="020B0503030403030204" pitchFamily="34" charset="-78"/>
                <a:cs typeface="Dubai" panose="020B0503030403030204" pitchFamily="34" charset="-78"/>
              </a:rPr>
              <a:t>, T., 2020. Impact of Tesco's Private Label brands on buying </a:t>
            </a:r>
            <a:r>
              <a:rPr lang="en-US" altLang="ko-KR" sz="1200" dirty="0" err="1">
                <a:solidFill>
                  <a:schemeClr val="bg1"/>
                </a:solidFill>
                <a:latin typeface="Dubai" panose="020B0503030403030204" pitchFamily="34" charset="-78"/>
                <a:cs typeface="Dubai" panose="020B0503030403030204" pitchFamily="34" charset="-78"/>
              </a:rPr>
              <a:t>behaviour</a:t>
            </a:r>
            <a:r>
              <a:rPr lang="en-US" altLang="ko-KR" sz="1200" dirty="0">
                <a:solidFill>
                  <a:schemeClr val="bg1"/>
                </a:solidFill>
                <a:latin typeface="Dubai" panose="020B0503030403030204" pitchFamily="34" charset="-78"/>
                <a:cs typeface="Dubai" panose="020B0503030403030204" pitchFamily="34" charset="-78"/>
              </a:rPr>
              <a:t> of Millennials in terms of brand preference in Irish market (Doctoral dissertation, Dublin, National College of Ireland).</a:t>
            </a:r>
          </a:p>
          <a:p>
            <a:pPr marL="171450" indent="-171450" algn="just">
              <a:lnSpc>
                <a:spcPct val="150000"/>
              </a:lnSpc>
              <a:buFont typeface="Arial" panose="020B0604020202020204" pitchFamily="34" charset="0"/>
              <a:buChar char="•"/>
            </a:pPr>
            <a:r>
              <a:rPr lang="en-US" altLang="ko-KR" sz="1200" dirty="0">
                <a:solidFill>
                  <a:schemeClr val="bg1"/>
                </a:solidFill>
                <a:latin typeface="Dubai" panose="020B0503030403030204" pitchFamily="34" charset="-78"/>
                <a:cs typeface="Dubai" panose="020B0503030403030204" pitchFamily="34" charset="-78"/>
              </a:rPr>
              <a:t>Singh, V., Sharma, M.P., </a:t>
            </a:r>
            <a:r>
              <a:rPr lang="en-US" altLang="ko-KR" sz="1200" dirty="0" err="1">
                <a:solidFill>
                  <a:schemeClr val="bg1"/>
                </a:solidFill>
                <a:latin typeface="Dubai" panose="020B0503030403030204" pitchFamily="34" charset="-78"/>
                <a:cs typeface="Dubai" panose="020B0503030403030204" pitchFamily="34" charset="-78"/>
              </a:rPr>
              <a:t>Jayapriya</a:t>
            </a:r>
            <a:r>
              <a:rPr lang="en-US" altLang="ko-KR" sz="1200" dirty="0">
                <a:solidFill>
                  <a:schemeClr val="bg1"/>
                </a:solidFill>
                <a:latin typeface="Dubai" panose="020B0503030403030204" pitchFamily="34" charset="-78"/>
                <a:cs typeface="Dubai" panose="020B0503030403030204" pitchFamily="34" charset="-78"/>
              </a:rPr>
              <a:t>, K., Kumar, B.K., </a:t>
            </a:r>
            <a:r>
              <a:rPr lang="en-US" altLang="ko-KR" sz="1200" dirty="0" err="1">
                <a:solidFill>
                  <a:schemeClr val="bg1"/>
                </a:solidFill>
                <a:latin typeface="Dubai" panose="020B0503030403030204" pitchFamily="34" charset="-78"/>
                <a:cs typeface="Dubai" panose="020B0503030403030204" pitchFamily="34" charset="-78"/>
              </a:rPr>
              <a:t>Chander</a:t>
            </a:r>
            <a:r>
              <a:rPr lang="en-US" altLang="ko-KR" sz="1200" dirty="0">
                <a:solidFill>
                  <a:schemeClr val="bg1"/>
                </a:solidFill>
                <a:latin typeface="Dubai" panose="020B0503030403030204" pitchFamily="34" charset="-78"/>
                <a:cs typeface="Dubai" panose="020B0503030403030204" pitchFamily="34" charset="-78"/>
              </a:rPr>
              <a:t>, M.A.R.N. and Kumar, B.R., 2023. Service quality, customer satisfaction and customer loyalty: A comprehensive literature review. Journal of Survey in Fisheries Sciences, 10(4S), pp.3457-3464.</a:t>
            </a:r>
          </a:p>
          <a:p>
            <a:pPr marL="171450" indent="-171450" algn="just">
              <a:lnSpc>
                <a:spcPct val="150000"/>
              </a:lnSpc>
              <a:buFont typeface="Arial" panose="020B0604020202020204" pitchFamily="34" charset="0"/>
              <a:buChar char="•"/>
            </a:pPr>
            <a:r>
              <a:rPr lang="en-US" altLang="ko-KR" sz="1200" dirty="0">
                <a:solidFill>
                  <a:schemeClr val="bg1"/>
                </a:solidFill>
                <a:latin typeface="Dubai" panose="020B0503030403030204" pitchFamily="34" charset="-78"/>
                <a:cs typeface="Dubai" panose="020B0503030403030204" pitchFamily="34" charset="-78"/>
              </a:rPr>
              <a:t>Smith, D., 2023. Logistics in Tesco: past, present and future. In Logistics And Retail Management insights Into Current Practice And Trends From Leading Experts (pp. 154-183). CRC Press.</a:t>
            </a:r>
          </a:p>
          <a:p>
            <a:pPr marL="171450" indent="-171450" algn="just">
              <a:lnSpc>
                <a:spcPct val="150000"/>
              </a:lnSpc>
              <a:buFont typeface="Arial" panose="020B0604020202020204" pitchFamily="34" charset="0"/>
              <a:buChar char="•"/>
            </a:pPr>
            <a:r>
              <a:rPr lang="en-US" altLang="ko-KR" sz="1200" dirty="0" err="1">
                <a:solidFill>
                  <a:schemeClr val="bg1"/>
                </a:solidFill>
                <a:latin typeface="Dubai" panose="020B0503030403030204" pitchFamily="34" charset="-78"/>
                <a:cs typeface="Dubai" panose="020B0503030403030204" pitchFamily="34" charset="-78"/>
              </a:rPr>
              <a:t>Vaka</a:t>
            </a:r>
            <a:r>
              <a:rPr lang="en-US" altLang="ko-KR" sz="1200" dirty="0">
                <a:solidFill>
                  <a:schemeClr val="bg1"/>
                </a:solidFill>
                <a:latin typeface="Dubai" panose="020B0503030403030204" pitchFamily="34" charset="-78"/>
                <a:cs typeface="Dubai" panose="020B0503030403030204" pitchFamily="34" charset="-78"/>
              </a:rPr>
              <a:t>, D.K., 2024. Integrating inventory management and distribution: a holistic supply chain strategy. the International Journal of Managing Value and Supply Chains, 15(2), pp.13-23. https://doi.org/10.5121/ijmvsc.2024.15202</a:t>
            </a:r>
          </a:p>
          <a:p>
            <a:pPr marL="171450" indent="-171450" algn="just">
              <a:lnSpc>
                <a:spcPct val="150000"/>
              </a:lnSpc>
              <a:buFont typeface="Arial" panose="020B0604020202020204" pitchFamily="34" charset="0"/>
              <a:buChar char="•"/>
            </a:pPr>
            <a:r>
              <a:rPr lang="en-US" altLang="ko-KR" sz="1200" dirty="0" err="1">
                <a:solidFill>
                  <a:schemeClr val="bg1"/>
                </a:solidFill>
                <a:latin typeface="Dubai" panose="020B0503030403030204" pitchFamily="34" charset="-78"/>
                <a:cs typeface="Dubai" panose="020B0503030403030204" pitchFamily="34" charset="-78"/>
              </a:rPr>
              <a:t>Yawson</a:t>
            </a:r>
            <a:r>
              <a:rPr lang="en-US" altLang="ko-KR" sz="1200" dirty="0">
                <a:solidFill>
                  <a:schemeClr val="bg1"/>
                </a:solidFill>
                <a:latin typeface="Dubai" panose="020B0503030403030204" pitchFamily="34" charset="-78"/>
                <a:cs typeface="Dubai" panose="020B0503030403030204" pitchFamily="34" charset="-78"/>
              </a:rPr>
              <a:t>, D.E. and </a:t>
            </a:r>
            <a:r>
              <a:rPr lang="en-US" altLang="ko-KR" sz="1200" dirty="0" err="1">
                <a:solidFill>
                  <a:schemeClr val="bg1"/>
                </a:solidFill>
                <a:latin typeface="Dubai" panose="020B0503030403030204" pitchFamily="34" charset="-78"/>
                <a:cs typeface="Dubai" panose="020B0503030403030204" pitchFamily="34" charset="-78"/>
              </a:rPr>
              <a:t>Yamoah</a:t>
            </a:r>
            <a:r>
              <a:rPr lang="en-US" altLang="ko-KR" sz="1200" dirty="0">
                <a:solidFill>
                  <a:schemeClr val="bg1"/>
                </a:solidFill>
                <a:latin typeface="Dubai" panose="020B0503030403030204" pitchFamily="34" charset="-78"/>
                <a:cs typeface="Dubai" panose="020B0503030403030204" pitchFamily="34" charset="-78"/>
              </a:rPr>
              <a:t>, F.A., 2022. The TESCO Club Card Loyalty </a:t>
            </a:r>
            <a:r>
              <a:rPr lang="en-US" altLang="ko-KR" sz="1200" dirty="0" err="1">
                <a:solidFill>
                  <a:schemeClr val="bg1"/>
                </a:solidFill>
                <a:latin typeface="Dubai" panose="020B0503030403030204" pitchFamily="34" charset="-78"/>
                <a:cs typeface="Dubai" panose="020B0503030403030204" pitchFamily="34" charset="-78"/>
              </a:rPr>
              <a:t>Programme</a:t>
            </a:r>
            <a:r>
              <a:rPr lang="en-US" altLang="ko-KR" sz="1200" dirty="0">
                <a:solidFill>
                  <a:schemeClr val="bg1"/>
                </a:solidFill>
                <a:latin typeface="Dubai" panose="020B0503030403030204" pitchFamily="34" charset="-78"/>
                <a:cs typeface="Dubai" panose="020B0503030403030204" pitchFamily="34" charset="-78"/>
              </a:rPr>
              <a:t>: The Gold Standard. In Contemporary Retail Marketing in Emerging Economies: The Case of Ghana’s Supermarket Chains (pp. 77-87). Cham: Springer International Publishing. https://doi.org/10.1007/978-3-031-11661-2_3.</a:t>
            </a:r>
          </a:p>
          <a:p>
            <a:pPr marL="171450" indent="-171450" algn="just">
              <a:lnSpc>
                <a:spcPct val="150000"/>
              </a:lnSpc>
              <a:buFont typeface="Arial" panose="020B0604020202020204" pitchFamily="34" charset="0"/>
              <a:buChar char="•"/>
            </a:pPr>
            <a:r>
              <a:rPr lang="en-US" altLang="ko-KR" sz="1200" dirty="0" err="1">
                <a:solidFill>
                  <a:schemeClr val="bg1"/>
                </a:solidFill>
                <a:latin typeface="Dubai" panose="020B0503030403030204" pitchFamily="34" charset="-78"/>
                <a:cs typeface="Dubai" panose="020B0503030403030204" pitchFamily="34" charset="-78"/>
              </a:rPr>
              <a:t>Zeba</a:t>
            </a:r>
            <a:r>
              <a:rPr lang="en-US" altLang="ko-KR" sz="1200" dirty="0">
                <a:solidFill>
                  <a:schemeClr val="bg1"/>
                </a:solidFill>
                <a:latin typeface="Dubai" panose="020B0503030403030204" pitchFamily="34" charset="-78"/>
                <a:cs typeface="Dubai" panose="020B0503030403030204" pitchFamily="34" charset="-78"/>
              </a:rPr>
              <a:t>, F. and </a:t>
            </a:r>
            <a:r>
              <a:rPr lang="en-US" altLang="ko-KR" sz="1200" dirty="0" err="1">
                <a:solidFill>
                  <a:schemeClr val="bg1"/>
                </a:solidFill>
                <a:latin typeface="Dubai" panose="020B0503030403030204" pitchFamily="34" charset="-78"/>
                <a:cs typeface="Dubai" panose="020B0503030403030204" pitchFamily="34" charset="-78"/>
              </a:rPr>
              <a:t>Shaheen</a:t>
            </a:r>
            <a:r>
              <a:rPr lang="en-US" altLang="ko-KR" sz="1200" dirty="0">
                <a:solidFill>
                  <a:schemeClr val="bg1"/>
                </a:solidFill>
                <a:latin typeface="Dubai" panose="020B0503030403030204" pitchFamily="34" charset="-78"/>
                <a:cs typeface="Dubai" panose="020B0503030403030204" pitchFamily="34" charset="-78"/>
              </a:rPr>
              <a:t>, M., 2021. Consumer Insights through Retail Analytics. In Artificial Intelligence and Machine Learning in Business Management (pp. 15-27). CRC Press.</a:t>
            </a:r>
          </a:p>
        </p:txBody>
      </p:sp>
      <p:grpSp>
        <p:nvGrpSpPr>
          <p:cNvPr id="23" name="Group 22"/>
          <p:cNvGrpSpPr/>
          <p:nvPr/>
        </p:nvGrpSpPr>
        <p:grpSpPr>
          <a:xfrm>
            <a:off x="4667172" y="4611656"/>
            <a:ext cx="1520361" cy="287239"/>
            <a:chOff x="4667172" y="4611656"/>
            <a:chExt cx="1520361" cy="287239"/>
          </a:xfrm>
        </p:grpSpPr>
        <p:sp>
          <p:nvSpPr>
            <p:cNvPr id="19" name="Rounded Rectangle 18"/>
            <p:cNvSpPr/>
            <p:nvPr/>
          </p:nvSpPr>
          <p:spPr>
            <a:xfrm rot="2573601">
              <a:off x="4667172" y="4611656"/>
              <a:ext cx="1520361" cy="108000"/>
            </a:xfrm>
            <a:custGeom>
              <a:avLst/>
              <a:gdLst/>
              <a:ahLst/>
              <a:cxnLst/>
              <a:rect l="l" t="t" r="r" b="b"/>
              <a:pathLst>
                <a:path w="1520361" h="108000">
                  <a:moveTo>
                    <a:pt x="15817" y="15816"/>
                  </a:moveTo>
                  <a:cubicBezTo>
                    <a:pt x="25589" y="6044"/>
                    <a:pt x="39089" y="0"/>
                    <a:pt x="54000" y="0"/>
                  </a:cubicBezTo>
                  <a:lnTo>
                    <a:pt x="1520361" y="0"/>
                  </a:lnTo>
                  <a:lnTo>
                    <a:pt x="1404111" y="108000"/>
                  </a:lnTo>
                  <a:lnTo>
                    <a:pt x="54001" y="108000"/>
                  </a:lnTo>
                  <a:cubicBezTo>
                    <a:pt x="24178" y="108000"/>
                    <a:pt x="0" y="83823"/>
                    <a:pt x="0" y="54000"/>
                  </a:cubicBezTo>
                  <a:cubicBezTo>
                    <a:pt x="0" y="39088"/>
                    <a:pt x="6044" y="25588"/>
                    <a:pt x="15817" y="15816"/>
                  </a:cubicBezTo>
                  <a:close/>
                </a:path>
              </a:pathLst>
            </a:custGeom>
            <a:solidFill>
              <a:schemeClr val="bg1">
                <a:alpha val="2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20" name="Rounded Rectangle 19"/>
            <p:cNvSpPr/>
            <p:nvPr/>
          </p:nvSpPr>
          <p:spPr>
            <a:xfrm rot="2573601">
              <a:off x="4829362" y="4790895"/>
              <a:ext cx="993679" cy="108000"/>
            </a:xfrm>
            <a:custGeom>
              <a:avLst/>
              <a:gdLst/>
              <a:ahLst/>
              <a:cxnLst/>
              <a:rect l="l" t="t" r="r" b="b"/>
              <a:pathLst>
                <a:path w="993679" h="108000">
                  <a:moveTo>
                    <a:pt x="15816" y="15816"/>
                  </a:moveTo>
                  <a:cubicBezTo>
                    <a:pt x="25588" y="6044"/>
                    <a:pt x="39088" y="0"/>
                    <a:pt x="54000" y="0"/>
                  </a:cubicBezTo>
                  <a:lnTo>
                    <a:pt x="993679" y="0"/>
                  </a:lnTo>
                  <a:lnTo>
                    <a:pt x="877430" y="108000"/>
                  </a:lnTo>
                  <a:lnTo>
                    <a:pt x="54000" y="108000"/>
                  </a:lnTo>
                  <a:cubicBezTo>
                    <a:pt x="24177" y="108000"/>
                    <a:pt x="0" y="83823"/>
                    <a:pt x="0" y="54000"/>
                  </a:cubicBezTo>
                  <a:cubicBezTo>
                    <a:pt x="0" y="39088"/>
                    <a:pt x="6044" y="25588"/>
                    <a:pt x="15816" y="15816"/>
                  </a:cubicBezTo>
                  <a:close/>
                </a:path>
              </a:pathLst>
            </a:custGeom>
            <a:solidFill>
              <a:schemeClr val="bg1">
                <a:alpha val="2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grpSp>
    </p:spTree>
    <p:extLst>
      <p:ext uri="{BB962C8B-B14F-4D97-AF65-F5344CB8AC3E}">
        <p14:creationId xmlns:p14="http://schemas.microsoft.com/office/powerpoint/2010/main" val="231436627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57A7BD"/>
        </a:solidFill>
        <a:effectLst/>
      </p:bgPr>
    </p:bg>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altLang="ko-KR" sz="4000" b="1" dirty="0">
                <a:latin typeface="Dubai" panose="020B0503030403030204" pitchFamily="34" charset="-78"/>
                <a:cs typeface="Dubai" panose="020B0503030403030204" pitchFamily="34" charset="-78"/>
              </a:rPr>
              <a:t>Thank you</a:t>
            </a:r>
            <a:endParaRPr lang="ko-KR" altLang="en-US" sz="4000" b="1" dirty="0">
              <a:latin typeface="Dubai" panose="020B0503030403030204" pitchFamily="34" charset="-78"/>
              <a:cs typeface="Dubai" panose="020B0503030403030204" pitchFamily="34" charset="-78"/>
            </a:endParaRPr>
          </a:p>
        </p:txBody>
      </p:sp>
      <p:sp>
        <p:nvSpPr>
          <p:cNvPr id="4" name="Oval 3">
            <a:extLst>
              <a:ext uri="{FF2B5EF4-FFF2-40B4-BE49-F238E27FC236}">
                <a16:creationId xmlns:a16="http://schemas.microsoft.com/office/drawing/2014/main" id="{90FB6DD9-A37C-4C0F-8EBE-847494492DDA}"/>
              </a:ext>
            </a:extLst>
          </p:cNvPr>
          <p:cNvSpPr/>
          <p:nvPr/>
        </p:nvSpPr>
        <p:spPr>
          <a:xfrm>
            <a:off x="1619672" y="554160"/>
            <a:ext cx="369949" cy="342831"/>
          </a:xfrm>
          <a:prstGeom prst="ellipse">
            <a:avLst/>
          </a:prstGeom>
          <a:solidFill>
            <a:schemeClr val="accent4"/>
          </a:solidFill>
          <a:ln w="412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Oval 4">
            <a:extLst>
              <a:ext uri="{FF2B5EF4-FFF2-40B4-BE49-F238E27FC236}">
                <a16:creationId xmlns:a16="http://schemas.microsoft.com/office/drawing/2014/main" id="{E9151542-E731-4E40-91EB-593145B69AFD}"/>
              </a:ext>
            </a:extLst>
          </p:cNvPr>
          <p:cNvSpPr/>
          <p:nvPr/>
        </p:nvSpPr>
        <p:spPr>
          <a:xfrm>
            <a:off x="1370416" y="4417924"/>
            <a:ext cx="369949" cy="342831"/>
          </a:xfrm>
          <a:prstGeom prst="ellipse">
            <a:avLst/>
          </a:prstGeom>
          <a:solidFill>
            <a:schemeClr val="accent4"/>
          </a:solidFill>
          <a:ln w="412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Oval 5">
            <a:extLst>
              <a:ext uri="{FF2B5EF4-FFF2-40B4-BE49-F238E27FC236}">
                <a16:creationId xmlns:a16="http://schemas.microsoft.com/office/drawing/2014/main" id="{F45B525C-B91D-4EC0-AB59-07AC476CAFBB}"/>
              </a:ext>
            </a:extLst>
          </p:cNvPr>
          <p:cNvSpPr/>
          <p:nvPr/>
        </p:nvSpPr>
        <p:spPr>
          <a:xfrm>
            <a:off x="7738783" y="3932234"/>
            <a:ext cx="369949" cy="342831"/>
          </a:xfrm>
          <a:prstGeom prst="ellipse">
            <a:avLst/>
          </a:prstGeom>
          <a:solidFill>
            <a:schemeClr val="accent4"/>
          </a:solidFill>
          <a:ln w="412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Oval 6">
            <a:extLst>
              <a:ext uri="{FF2B5EF4-FFF2-40B4-BE49-F238E27FC236}">
                <a16:creationId xmlns:a16="http://schemas.microsoft.com/office/drawing/2014/main" id="{5362A7EF-AAB3-4C0D-9D1D-7CD5910664B1}"/>
              </a:ext>
            </a:extLst>
          </p:cNvPr>
          <p:cNvSpPr/>
          <p:nvPr/>
        </p:nvSpPr>
        <p:spPr>
          <a:xfrm>
            <a:off x="8105124" y="3060804"/>
            <a:ext cx="369949" cy="342831"/>
          </a:xfrm>
          <a:prstGeom prst="ellipse">
            <a:avLst/>
          </a:prstGeom>
          <a:solidFill>
            <a:schemeClr val="accent4"/>
          </a:solidFill>
          <a:ln w="412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Oval 7">
            <a:extLst>
              <a:ext uri="{FF2B5EF4-FFF2-40B4-BE49-F238E27FC236}">
                <a16:creationId xmlns:a16="http://schemas.microsoft.com/office/drawing/2014/main" id="{3E54B9BF-046F-4628-ADD1-5888D7258758}"/>
              </a:ext>
            </a:extLst>
          </p:cNvPr>
          <p:cNvSpPr/>
          <p:nvPr/>
        </p:nvSpPr>
        <p:spPr>
          <a:xfrm>
            <a:off x="425408" y="1547633"/>
            <a:ext cx="369949" cy="342831"/>
          </a:xfrm>
          <a:prstGeom prst="ellipse">
            <a:avLst/>
          </a:prstGeom>
          <a:solidFill>
            <a:schemeClr val="accent4"/>
          </a:solidFill>
          <a:ln w="412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Oval 8">
            <a:extLst>
              <a:ext uri="{FF2B5EF4-FFF2-40B4-BE49-F238E27FC236}">
                <a16:creationId xmlns:a16="http://schemas.microsoft.com/office/drawing/2014/main" id="{75DA639D-72F5-4703-AFEB-9DF09743C7C9}"/>
              </a:ext>
            </a:extLst>
          </p:cNvPr>
          <p:cNvSpPr/>
          <p:nvPr/>
        </p:nvSpPr>
        <p:spPr>
          <a:xfrm>
            <a:off x="3203848" y="4497104"/>
            <a:ext cx="369949" cy="342831"/>
          </a:xfrm>
          <a:prstGeom prst="ellipse">
            <a:avLst/>
          </a:prstGeom>
          <a:solidFill>
            <a:schemeClr val="accent4"/>
          </a:solidFill>
          <a:ln w="412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Oval 9">
            <a:extLst>
              <a:ext uri="{FF2B5EF4-FFF2-40B4-BE49-F238E27FC236}">
                <a16:creationId xmlns:a16="http://schemas.microsoft.com/office/drawing/2014/main" id="{7679D5BA-1DD1-412D-9C32-057F2E90A717}"/>
              </a:ext>
            </a:extLst>
          </p:cNvPr>
          <p:cNvSpPr/>
          <p:nvPr/>
        </p:nvSpPr>
        <p:spPr>
          <a:xfrm>
            <a:off x="6804248" y="1966486"/>
            <a:ext cx="369949" cy="342831"/>
          </a:xfrm>
          <a:prstGeom prst="ellipse">
            <a:avLst/>
          </a:prstGeom>
          <a:solidFill>
            <a:schemeClr val="accent4"/>
          </a:solidFill>
          <a:ln w="412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Oval 10">
            <a:extLst>
              <a:ext uri="{FF2B5EF4-FFF2-40B4-BE49-F238E27FC236}">
                <a16:creationId xmlns:a16="http://schemas.microsoft.com/office/drawing/2014/main" id="{D0BA4632-952E-42DD-852A-6F86C9827D8C}"/>
              </a:ext>
            </a:extLst>
          </p:cNvPr>
          <p:cNvSpPr/>
          <p:nvPr/>
        </p:nvSpPr>
        <p:spPr>
          <a:xfrm>
            <a:off x="323528" y="3480629"/>
            <a:ext cx="369949" cy="342831"/>
          </a:xfrm>
          <a:prstGeom prst="ellipse">
            <a:avLst/>
          </a:prstGeom>
          <a:solidFill>
            <a:schemeClr val="accent4"/>
          </a:solidFill>
          <a:ln w="412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Oval 11">
            <a:extLst>
              <a:ext uri="{FF2B5EF4-FFF2-40B4-BE49-F238E27FC236}">
                <a16:creationId xmlns:a16="http://schemas.microsoft.com/office/drawing/2014/main" id="{5F341933-7116-4BC2-9542-FA07D48E9FBE}"/>
              </a:ext>
            </a:extLst>
          </p:cNvPr>
          <p:cNvSpPr/>
          <p:nvPr/>
        </p:nvSpPr>
        <p:spPr>
          <a:xfrm>
            <a:off x="1454086" y="2528229"/>
            <a:ext cx="369949" cy="342831"/>
          </a:xfrm>
          <a:prstGeom prst="ellipse">
            <a:avLst/>
          </a:prstGeom>
          <a:solidFill>
            <a:schemeClr val="accent4"/>
          </a:solidFill>
          <a:ln w="412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Oval 12">
            <a:extLst>
              <a:ext uri="{FF2B5EF4-FFF2-40B4-BE49-F238E27FC236}">
                <a16:creationId xmlns:a16="http://schemas.microsoft.com/office/drawing/2014/main" id="{37BEA37D-3385-4E0E-8F7D-B5587CEA4BD7}"/>
              </a:ext>
            </a:extLst>
          </p:cNvPr>
          <p:cNvSpPr/>
          <p:nvPr/>
        </p:nvSpPr>
        <p:spPr>
          <a:xfrm>
            <a:off x="2267744" y="1776055"/>
            <a:ext cx="369949" cy="342831"/>
          </a:xfrm>
          <a:prstGeom prst="ellipse">
            <a:avLst/>
          </a:prstGeom>
          <a:solidFill>
            <a:schemeClr val="accent4"/>
          </a:solidFill>
          <a:ln w="412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Oval 13">
            <a:extLst>
              <a:ext uri="{FF2B5EF4-FFF2-40B4-BE49-F238E27FC236}">
                <a16:creationId xmlns:a16="http://schemas.microsoft.com/office/drawing/2014/main" id="{6F518571-92E6-44FB-ADC0-B9C52976B084}"/>
              </a:ext>
            </a:extLst>
          </p:cNvPr>
          <p:cNvSpPr/>
          <p:nvPr/>
        </p:nvSpPr>
        <p:spPr>
          <a:xfrm>
            <a:off x="2637693" y="3263834"/>
            <a:ext cx="369949" cy="342831"/>
          </a:xfrm>
          <a:prstGeom prst="ellipse">
            <a:avLst/>
          </a:prstGeom>
          <a:solidFill>
            <a:schemeClr val="accent4"/>
          </a:solidFill>
          <a:ln w="412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Oval 14">
            <a:extLst>
              <a:ext uri="{FF2B5EF4-FFF2-40B4-BE49-F238E27FC236}">
                <a16:creationId xmlns:a16="http://schemas.microsoft.com/office/drawing/2014/main" id="{640FB41F-1371-4B70-AA5C-37AAF13A81D7}"/>
              </a:ext>
            </a:extLst>
          </p:cNvPr>
          <p:cNvSpPr/>
          <p:nvPr/>
        </p:nvSpPr>
        <p:spPr>
          <a:xfrm>
            <a:off x="7061231" y="3464571"/>
            <a:ext cx="369949" cy="342831"/>
          </a:xfrm>
          <a:prstGeom prst="ellipse">
            <a:avLst/>
          </a:prstGeom>
          <a:solidFill>
            <a:schemeClr val="accent4"/>
          </a:solidFill>
          <a:ln w="412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Oval 15">
            <a:extLst>
              <a:ext uri="{FF2B5EF4-FFF2-40B4-BE49-F238E27FC236}">
                <a16:creationId xmlns:a16="http://schemas.microsoft.com/office/drawing/2014/main" id="{B6765537-098B-4027-ABE5-9DAA07F7BBD6}"/>
              </a:ext>
            </a:extLst>
          </p:cNvPr>
          <p:cNvSpPr/>
          <p:nvPr/>
        </p:nvSpPr>
        <p:spPr>
          <a:xfrm>
            <a:off x="4136417" y="208440"/>
            <a:ext cx="369949" cy="342831"/>
          </a:xfrm>
          <a:prstGeom prst="ellipse">
            <a:avLst/>
          </a:prstGeom>
          <a:solidFill>
            <a:schemeClr val="accent4"/>
          </a:solidFill>
          <a:ln w="412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Oval 16">
            <a:extLst>
              <a:ext uri="{FF2B5EF4-FFF2-40B4-BE49-F238E27FC236}">
                <a16:creationId xmlns:a16="http://schemas.microsoft.com/office/drawing/2014/main" id="{7B88A480-5FC6-4BB2-ACFA-38F5C2750FD4}"/>
              </a:ext>
            </a:extLst>
          </p:cNvPr>
          <p:cNvSpPr/>
          <p:nvPr/>
        </p:nvSpPr>
        <p:spPr>
          <a:xfrm>
            <a:off x="8388424" y="309737"/>
            <a:ext cx="369949" cy="342831"/>
          </a:xfrm>
          <a:prstGeom prst="ellipse">
            <a:avLst/>
          </a:prstGeom>
          <a:solidFill>
            <a:schemeClr val="accent4"/>
          </a:solidFill>
          <a:ln w="412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Oval 17">
            <a:extLst>
              <a:ext uri="{FF2B5EF4-FFF2-40B4-BE49-F238E27FC236}">
                <a16:creationId xmlns:a16="http://schemas.microsoft.com/office/drawing/2014/main" id="{5C62DB32-5F87-44F8-A813-692AF67F652E}"/>
              </a:ext>
            </a:extLst>
          </p:cNvPr>
          <p:cNvSpPr/>
          <p:nvPr/>
        </p:nvSpPr>
        <p:spPr>
          <a:xfrm>
            <a:off x="6500763" y="4354857"/>
            <a:ext cx="369949" cy="342831"/>
          </a:xfrm>
          <a:prstGeom prst="ellipse">
            <a:avLst/>
          </a:prstGeom>
          <a:solidFill>
            <a:schemeClr val="accent4"/>
          </a:solidFill>
          <a:ln w="412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Oval 18">
            <a:extLst>
              <a:ext uri="{FF2B5EF4-FFF2-40B4-BE49-F238E27FC236}">
                <a16:creationId xmlns:a16="http://schemas.microsoft.com/office/drawing/2014/main" id="{C5871F32-EB83-43A7-AAEF-083C45EA3EA5}"/>
              </a:ext>
            </a:extLst>
          </p:cNvPr>
          <p:cNvSpPr/>
          <p:nvPr/>
        </p:nvSpPr>
        <p:spPr>
          <a:xfrm>
            <a:off x="7923757" y="1196450"/>
            <a:ext cx="369949" cy="342831"/>
          </a:xfrm>
          <a:prstGeom prst="ellipse">
            <a:avLst/>
          </a:prstGeom>
          <a:solidFill>
            <a:schemeClr val="accent4"/>
          </a:solidFill>
          <a:ln w="412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 name="Oval 19">
            <a:extLst>
              <a:ext uri="{FF2B5EF4-FFF2-40B4-BE49-F238E27FC236}">
                <a16:creationId xmlns:a16="http://schemas.microsoft.com/office/drawing/2014/main" id="{F1257EE6-44A3-4407-93C9-02E6C135B54C}"/>
              </a:ext>
            </a:extLst>
          </p:cNvPr>
          <p:cNvSpPr/>
          <p:nvPr/>
        </p:nvSpPr>
        <p:spPr>
          <a:xfrm>
            <a:off x="6500764" y="652568"/>
            <a:ext cx="369949" cy="342831"/>
          </a:xfrm>
          <a:prstGeom prst="ellipse">
            <a:avLst/>
          </a:prstGeom>
          <a:solidFill>
            <a:schemeClr val="accent4"/>
          </a:solidFill>
          <a:ln w="412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61455909"/>
      </p:ext>
    </p:extLst>
  </p:cSld>
  <p:clrMapOvr>
    <a:masterClrMapping/>
  </p:clrMapOvr>
</p:sld>
</file>

<file path=ppt/theme/theme1.xml><?xml version="1.0" encoding="utf-8"?>
<a:theme xmlns:a="http://schemas.openxmlformats.org/drawingml/2006/main" name="Cover and End Slide Master">
  <a:themeElements>
    <a:clrScheme name="ALLPPT-COLOR-A24">
      <a:dk1>
        <a:sysClr val="windowText" lastClr="000000"/>
      </a:dk1>
      <a:lt1>
        <a:sysClr val="window" lastClr="FFFFFF"/>
      </a:lt1>
      <a:dk2>
        <a:srgbClr val="1F497D"/>
      </a:dk2>
      <a:lt2>
        <a:srgbClr val="EEECE1"/>
      </a:lt2>
      <a:accent1>
        <a:srgbClr val="57A7BD"/>
      </a:accent1>
      <a:accent2>
        <a:srgbClr val="69B6CC"/>
      </a:accent2>
      <a:accent3>
        <a:srgbClr val="57A7BD"/>
      </a:accent3>
      <a:accent4>
        <a:srgbClr val="69B6CC"/>
      </a:accent4>
      <a:accent5>
        <a:srgbClr val="57A7BD"/>
      </a:accent5>
      <a:accent6>
        <a:srgbClr val="69B6CC"/>
      </a:accent6>
      <a:hlink>
        <a:srgbClr val="3F3F3F"/>
      </a:hlink>
      <a:folHlink>
        <a:srgbClr val="3F3F3F"/>
      </a:folHlink>
    </a:clrScheme>
    <a:fontScheme name="ALLPPT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Contents Slide Master">
  <a:themeElements>
    <a:clrScheme name="ALLPPT-COLOR-A24">
      <a:dk1>
        <a:sysClr val="windowText" lastClr="000000"/>
      </a:dk1>
      <a:lt1>
        <a:sysClr val="window" lastClr="FFFFFF"/>
      </a:lt1>
      <a:dk2>
        <a:srgbClr val="1F497D"/>
      </a:dk2>
      <a:lt2>
        <a:srgbClr val="EEECE1"/>
      </a:lt2>
      <a:accent1>
        <a:srgbClr val="57A7BD"/>
      </a:accent1>
      <a:accent2>
        <a:srgbClr val="69B6CC"/>
      </a:accent2>
      <a:accent3>
        <a:srgbClr val="57A7BD"/>
      </a:accent3>
      <a:accent4>
        <a:srgbClr val="69B6CC"/>
      </a:accent4>
      <a:accent5>
        <a:srgbClr val="57A7BD"/>
      </a:accent5>
      <a:accent6>
        <a:srgbClr val="69B6CC"/>
      </a:accent6>
      <a:hlink>
        <a:srgbClr val="3F3F3F"/>
      </a:hlink>
      <a:folHlink>
        <a:srgbClr val="3F3F3F"/>
      </a:folHlink>
    </a:clrScheme>
    <a:fontScheme name="ALLPPT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chemeClr val="bg1"/>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theme>
</file>

<file path=ppt/theme/theme3.xml><?xml version="1.0" encoding="utf-8"?>
<a:theme xmlns:a="http://schemas.openxmlformats.org/drawingml/2006/main" name="Section Break Slide Master">
  <a:themeElements>
    <a:clrScheme name="ALLPPT-COLOR-A24">
      <a:dk1>
        <a:sysClr val="windowText" lastClr="000000"/>
      </a:dk1>
      <a:lt1>
        <a:sysClr val="window" lastClr="FFFFFF"/>
      </a:lt1>
      <a:dk2>
        <a:srgbClr val="1F497D"/>
      </a:dk2>
      <a:lt2>
        <a:srgbClr val="EEECE1"/>
      </a:lt2>
      <a:accent1>
        <a:srgbClr val="57A7BD"/>
      </a:accent1>
      <a:accent2>
        <a:srgbClr val="69B6CC"/>
      </a:accent2>
      <a:accent3>
        <a:srgbClr val="57A7BD"/>
      </a:accent3>
      <a:accent4>
        <a:srgbClr val="69B6CC"/>
      </a:accent4>
      <a:accent5>
        <a:srgbClr val="57A7BD"/>
      </a:accent5>
      <a:accent6>
        <a:srgbClr val="69B6CC"/>
      </a:accent6>
      <a:hlink>
        <a:srgbClr val="3F3F3F"/>
      </a:hlink>
      <a:folHlink>
        <a:srgbClr val="3F3F3F"/>
      </a:folHlink>
    </a:clrScheme>
    <a:fontScheme name="ALLPPT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맑은 고딕"/>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맑은 고딕"/>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2308</TotalTime>
  <Words>2230</Words>
  <Application>Microsoft Office PowerPoint</Application>
  <PresentationFormat>On-screen Show (16:9)</PresentationFormat>
  <Paragraphs>112</Paragraphs>
  <Slides>17</Slides>
  <Notes>0</Notes>
  <HiddenSlides>0</HiddenSlides>
  <MMClips>0</MMClips>
  <ScaleCrop>false</ScaleCrop>
  <HeadingPairs>
    <vt:vector size="6" baseType="variant">
      <vt:variant>
        <vt:lpstr>Fonts Used</vt:lpstr>
      </vt:variant>
      <vt:variant>
        <vt:i4>5</vt:i4>
      </vt:variant>
      <vt:variant>
        <vt:lpstr>Theme</vt:lpstr>
      </vt:variant>
      <vt:variant>
        <vt:i4>3</vt:i4>
      </vt:variant>
      <vt:variant>
        <vt:lpstr>Slide Titles</vt:lpstr>
      </vt:variant>
      <vt:variant>
        <vt:i4>17</vt:i4>
      </vt:variant>
    </vt:vector>
  </HeadingPairs>
  <TitlesOfParts>
    <vt:vector size="25" baseType="lpstr">
      <vt:lpstr>맑은 고딕</vt:lpstr>
      <vt:lpstr>-apple-system</vt:lpstr>
      <vt:lpstr>Arial</vt:lpstr>
      <vt:lpstr>Dubai</vt:lpstr>
      <vt:lpstr>Times New Roman</vt:lpstr>
      <vt:lpstr>Cover and End Slide Master</vt:lpstr>
      <vt:lpstr>Contents Slide Master</vt:lpstr>
      <vt:lpstr>Section Break Slide Master</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Microsoft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GoogleSlidesPPT.com;Allppt.com</dc:creator>
  <cp:lastModifiedBy>Sandra Gorolova (2311229)</cp:lastModifiedBy>
  <cp:revision>119</cp:revision>
  <dcterms:created xsi:type="dcterms:W3CDTF">2016-12-05T23:26:54Z</dcterms:created>
  <dcterms:modified xsi:type="dcterms:W3CDTF">2024-12-04T09:17:32Z</dcterms:modified>
</cp:coreProperties>
</file>