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73" r:id="rId4"/>
    <p:sldId id="278" r:id="rId5"/>
    <p:sldId id="259" r:id="rId6"/>
    <p:sldId id="260" r:id="rId7"/>
    <p:sldId id="274" r:id="rId8"/>
    <p:sldId id="261" r:id="rId9"/>
    <p:sldId id="263" r:id="rId10"/>
    <p:sldId id="262" r:id="rId11"/>
    <p:sldId id="264" r:id="rId12"/>
    <p:sldId id="265" r:id="rId13"/>
    <p:sldId id="277" r:id="rId14"/>
    <p:sldId id="266" r:id="rId15"/>
    <p:sldId id="267" r:id="rId16"/>
    <p:sldId id="268" r:id="rId17"/>
    <p:sldId id="269" r:id="rId18"/>
    <p:sldId id="270" r:id="rId19"/>
    <p:sldId id="271" r:id="rId20"/>
    <p:sldId id="258" r:id="rId21"/>
    <p:sldId id="281" r:id="rId22"/>
    <p:sldId id="282" r:id="rId23"/>
    <p:sldId id="279" r:id="rId24"/>
    <p:sldId id="280"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7101" autoAdjust="0"/>
  </p:normalViewPr>
  <p:slideViewPr>
    <p:cSldViewPr>
      <p:cViewPr varScale="1">
        <p:scale>
          <a:sx n="54" d="100"/>
          <a:sy n="54" d="100"/>
        </p:scale>
        <p:origin x="2612" y="4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C5D109-C4A2-4E12-B81C-0DC996136FBF}" type="datetimeFigureOut">
              <a:rPr lang="en-GB" smtClean="0"/>
              <a:pPr/>
              <a:t>17/02/2023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FE8123-C4A7-441D-B4E4-4FA29A54B166}" type="slidenum">
              <a:rPr lang="en-GB" smtClean="0"/>
              <a:pPr/>
              <a:t>‹#›</a:t>
            </a:fld>
            <a:endParaRPr lang="en-GB"/>
          </a:p>
        </p:txBody>
      </p:sp>
    </p:spTree>
    <p:extLst>
      <p:ext uri="{BB962C8B-B14F-4D97-AF65-F5344CB8AC3E}">
        <p14:creationId xmlns:p14="http://schemas.microsoft.com/office/powerpoint/2010/main" val="3782279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latin typeface="+mn-lt"/>
                <a:ea typeface="+mn-ea"/>
                <a:cs typeface="+mn-cs"/>
              </a:rPr>
              <a:t>Coal</a:t>
            </a:r>
            <a:r>
              <a:rPr lang="en-GB" sz="1200" b="0" i="0" kern="1200" dirty="0">
                <a:solidFill>
                  <a:schemeClr val="tx1"/>
                </a:solidFill>
                <a:latin typeface="+mn-lt"/>
                <a:ea typeface="+mn-ea"/>
                <a:cs typeface="+mn-cs"/>
              </a:rPr>
              <a:t> is a black or brownish-black </a:t>
            </a:r>
            <a:r>
              <a:rPr lang="en-GB" sz="1200" b="0" i="0" u="none" strike="noStrike" kern="1200" dirty="0">
                <a:solidFill>
                  <a:schemeClr val="tx1"/>
                </a:solidFill>
                <a:latin typeface="+mn-lt"/>
                <a:ea typeface="+mn-ea"/>
                <a:cs typeface="+mn-cs"/>
              </a:rPr>
              <a:t>sedimentary rock</a:t>
            </a:r>
            <a:r>
              <a:rPr lang="en-GB" sz="1200" b="0" i="0" kern="1200" dirty="0">
                <a:solidFill>
                  <a:schemeClr val="tx1"/>
                </a:solidFill>
                <a:latin typeface="+mn-lt"/>
                <a:ea typeface="+mn-ea"/>
                <a:cs typeface="+mn-cs"/>
              </a:rPr>
              <a:t> that can be burned for fuel and used to generate </a:t>
            </a:r>
            <a:r>
              <a:rPr lang="en-GB" sz="1200" b="0" i="0" u="none" strike="noStrike" kern="1200" dirty="0">
                <a:solidFill>
                  <a:schemeClr val="tx1"/>
                </a:solidFill>
                <a:latin typeface="+mn-lt"/>
                <a:ea typeface="+mn-ea"/>
                <a:cs typeface="+mn-cs"/>
              </a:rPr>
              <a:t>electricity</a:t>
            </a:r>
            <a:r>
              <a:rPr lang="en-GB" sz="1200" b="0" i="0" kern="1200" dirty="0">
                <a:solidFill>
                  <a:schemeClr val="tx1"/>
                </a:solidFill>
                <a:latin typeface="+mn-lt"/>
                <a:ea typeface="+mn-ea"/>
                <a:cs typeface="+mn-cs"/>
              </a:rPr>
              <a:t>. It is composed mostly of carbon and </a:t>
            </a:r>
            <a:r>
              <a:rPr lang="en-GB" sz="1200" b="0" i="0" u="none" strike="noStrike" kern="1200" dirty="0">
                <a:solidFill>
                  <a:schemeClr val="tx1"/>
                </a:solidFill>
                <a:latin typeface="+mn-lt"/>
                <a:ea typeface="+mn-ea"/>
                <a:cs typeface="+mn-cs"/>
              </a:rPr>
              <a:t>hydrocarbon</a:t>
            </a:r>
            <a:r>
              <a:rPr lang="en-GB" sz="1200" b="0" i="0" kern="1200" dirty="0">
                <a:solidFill>
                  <a:schemeClr val="tx1"/>
                </a:solidFill>
                <a:latin typeface="+mn-lt"/>
                <a:ea typeface="+mn-ea"/>
                <a:cs typeface="+mn-cs"/>
              </a:rPr>
              <a:t>s, which contain energy that can be released through </a:t>
            </a:r>
            <a:r>
              <a:rPr lang="en-GB" sz="1200" b="0" i="0" u="none" strike="noStrike" kern="1200" dirty="0">
                <a:solidFill>
                  <a:schemeClr val="tx1"/>
                </a:solidFill>
                <a:latin typeface="+mn-lt"/>
                <a:ea typeface="+mn-ea"/>
                <a:cs typeface="+mn-cs"/>
              </a:rPr>
              <a:t>combust</a:t>
            </a:r>
            <a:r>
              <a:rPr lang="en-GB" sz="1200" b="0" i="0" kern="1200" dirty="0">
                <a:solidFill>
                  <a:schemeClr val="tx1"/>
                </a:solidFill>
                <a:latin typeface="+mn-lt"/>
                <a:ea typeface="+mn-ea"/>
                <a:cs typeface="+mn-cs"/>
              </a:rPr>
              <a:t>ion (burning).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latin typeface="+mn-lt"/>
                <a:ea typeface="+mn-ea"/>
                <a:cs typeface="+mn-cs"/>
              </a:rPr>
              <a:t>Coal is the largest source of energy for generating electricity in the world, and the most abundant fossil fuel in the United States.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r>
              <a:rPr lang="en-GB" sz="1200" b="1" i="0" kern="1200" dirty="0">
                <a:solidFill>
                  <a:schemeClr val="tx1"/>
                </a:solidFill>
                <a:latin typeface="+mn-lt"/>
                <a:ea typeface="+mn-ea"/>
                <a:cs typeface="+mn-cs"/>
              </a:rPr>
              <a:t>The end of the 18th century saw the beginnings of a canal and rail network across south Wales.</a:t>
            </a: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This enabled the transport of coal, extracted with the help of new steam engines for pumping and winding, to the coast or cities. </a:t>
            </a:r>
          </a:p>
          <a:p>
            <a:endParaRPr lang="en-GB"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a:t>Much coal was transported by rail and</a:t>
            </a:r>
            <a:r>
              <a:rPr lang="en-GB" baseline="0" dirty="0"/>
              <a:t> the docks</a:t>
            </a:r>
            <a:r>
              <a:rPr lang="en-GB" dirty="0"/>
              <a:t> and exported to other UK cities or abroad</a:t>
            </a:r>
            <a:r>
              <a:rPr lang="en-GB" baseline="0" dirty="0"/>
              <a:t> for use in steel making or power steam engines.</a:t>
            </a:r>
            <a:endParaRPr lang="en-GB" dirty="0"/>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kern="1200" dirty="0">
                <a:solidFill>
                  <a:schemeClr val="tx1"/>
                </a:solidFill>
                <a:latin typeface="+mn-lt"/>
                <a:ea typeface="+mn-ea"/>
                <a:cs typeface="+mn-cs"/>
              </a:rPr>
              <a:t>DEVONIAN RIVERS AND CARBONIFEROUS SWAMPS</a:t>
            </a:r>
            <a:br>
              <a:rPr lang="en-US" sz="1200" kern="1200" dirty="0">
                <a:solidFill>
                  <a:schemeClr val="tx1"/>
                </a:solidFill>
                <a:latin typeface="+mn-lt"/>
                <a:ea typeface="+mn-ea"/>
                <a:cs typeface="+mn-cs"/>
              </a:rPr>
            </a:br>
            <a:r>
              <a:rPr lang="en-US" sz="1200" kern="1200" dirty="0">
                <a:solidFill>
                  <a:schemeClr val="tx1"/>
                </a:solidFill>
                <a:latin typeface="+mn-lt"/>
                <a:ea typeface="+mn-ea"/>
                <a:cs typeface="+mn-cs"/>
              </a:rPr>
              <a:t>390-290 million years ago</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kern="1200" dirty="0" err="1">
                <a:solidFill>
                  <a:schemeClr val="tx1"/>
                </a:solidFill>
                <a:latin typeface="+mn-lt"/>
                <a:ea typeface="+mn-ea"/>
                <a:cs typeface="+mn-cs"/>
              </a:rPr>
              <a:t>colour</a:t>
            </a:r>
            <a:r>
              <a:rPr lang="en-US" sz="1200" kern="1200" dirty="0">
                <a:solidFill>
                  <a:schemeClr val="tx1"/>
                </a:solidFill>
                <a:latin typeface="+mn-lt"/>
                <a:ea typeface="+mn-ea"/>
                <a:cs typeface="+mn-cs"/>
              </a:rPr>
              <a:t> to the soils of parts of South and East Wales.</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kern="1200" dirty="0" err="1">
                <a:solidFill>
                  <a:schemeClr val="tx1"/>
                </a:solidFill>
                <a:latin typeface="+mn-lt"/>
                <a:ea typeface="+mn-ea"/>
                <a:cs typeface="+mn-cs"/>
              </a:rPr>
              <a:t>colonisation</a:t>
            </a:r>
            <a:r>
              <a:rPr lang="en-US" sz="1200" kern="1200" dirty="0">
                <a:solidFill>
                  <a:schemeClr val="tx1"/>
                </a:solidFill>
                <a:latin typeface="+mn-lt"/>
                <a:ea typeface="+mn-ea"/>
                <a:cs typeface="+mn-cs"/>
              </a:rPr>
              <a:t> by plants was already well underway. </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With the onset of the Carboniferous period, shallow warm seas invaded areas of NE and South Wales, once again allowing coral reefs to flourish and lay down the </a:t>
            </a:r>
            <a:r>
              <a:rPr lang="en-US" sz="1200" kern="1200" dirty="0" err="1">
                <a:solidFill>
                  <a:schemeClr val="tx1"/>
                </a:solidFill>
                <a:latin typeface="+mn-lt"/>
                <a:ea typeface="+mn-ea"/>
                <a:cs typeface="+mn-cs"/>
              </a:rPr>
              <a:t>limestones</a:t>
            </a:r>
            <a:r>
              <a:rPr lang="en-US" sz="1200" kern="1200" dirty="0">
                <a:solidFill>
                  <a:schemeClr val="tx1"/>
                </a:solidFill>
                <a:latin typeface="+mn-lt"/>
                <a:ea typeface="+mn-ea"/>
                <a:cs typeface="+mn-cs"/>
              </a:rPr>
              <a:t> in which Wale's caves were later formed. </a:t>
            </a:r>
          </a:p>
          <a:p>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kern="1200" dirty="0" err="1">
                <a:solidFill>
                  <a:schemeClr val="tx1"/>
                </a:solidFill>
                <a:latin typeface="+mn-lt"/>
                <a:ea typeface="+mn-ea"/>
                <a:cs typeface="+mn-cs"/>
              </a:rPr>
              <a:t>Variscan</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orogeny</a:t>
            </a:r>
            <a:r>
              <a:rPr lang="en-US" sz="1200" kern="1200" dirty="0">
                <a:solidFill>
                  <a:schemeClr val="tx1"/>
                </a:solidFill>
                <a:latin typeface="+mn-lt"/>
                <a:ea typeface="+mn-ea"/>
                <a:cs typeface="+mn-cs"/>
              </a:rPr>
              <a:t>. </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 conditions that would eventually create coal began to develop about 300 million years ago, during the Carboniferous period. During this time, the Earth was covered in wide, shallow seas and </a:t>
            </a:r>
            <a:r>
              <a:rPr lang="en-GB" sz="1200" b="0" i="0" u="none" strike="noStrike" kern="1200" dirty="0">
                <a:solidFill>
                  <a:schemeClr val="tx1"/>
                </a:solidFill>
                <a:latin typeface="+mn-lt"/>
                <a:ea typeface="+mn-ea"/>
                <a:cs typeface="+mn-cs"/>
              </a:rPr>
              <a:t>dense</a:t>
            </a:r>
            <a:r>
              <a:rPr lang="en-GB" sz="1200" b="0" i="0" kern="1200" dirty="0">
                <a:solidFill>
                  <a:schemeClr val="tx1"/>
                </a:solidFill>
                <a:latin typeface="+mn-lt"/>
                <a:ea typeface="+mn-ea"/>
                <a:cs typeface="+mn-cs"/>
              </a:rPr>
              <a:t> forests. The seas occasionally flooded the forested areas, trapping plants and </a:t>
            </a:r>
            <a:r>
              <a:rPr lang="en-GB" sz="1200" b="0" i="0" u="none" strike="noStrike" kern="1200" dirty="0">
                <a:solidFill>
                  <a:schemeClr val="tx1"/>
                </a:solidFill>
                <a:latin typeface="+mn-lt"/>
                <a:ea typeface="+mn-ea"/>
                <a:cs typeface="+mn-cs"/>
              </a:rPr>
              <a:t>algae</a:t>
            </a:r>
            <a:r>
              <a:rPr lang="en-GB" sz="1200" b="0" i="0" kern="1200" dirty="0">
                <a:solidFill>
                  <a:schemeClr val="tx1"/>
                </a:solidFill>
                <a:latin typeface="+mn-lt"/>
                <a:ea typeface="+mn-ea"/>
                <a:cs typeface="+mn-cs"/>
              </a:rPr>
              <a:t> at the bottom of a swampy </a:t>
            </a:r>
            <a:r>
              <a:rPr lang="en-GB" sz="1200" b="0" i="0" u="none" strike="noStrike" kern="1200" dirty="0">
                <a:solidFill>
                  <a:schemeClr val="tx1"/>
                </a:solidFill>
                <a:latin typeface="+mn-lt"/>
                <a:ea typeface="+mn-ea"/>
                <a:cs typeface="+mn-cs"/>
              </a:rPr>
              <a:t>wetland</a:t>
            </a:r>
            <a:r>
              <a:rPr lang="en-GB" sz="1200" b="0" i="0" kern="1200" dirty="0">
                <a:solidFill>
                  <a:schemeClr val="tx1"/>
                </a:solidFill>
                <a:latin typeface="+mn-lt"/>
                <a:ea typeface="+mn-ea"/>
                <a:cs typeface="+mn-cs"/>
              </a:rPr>
              <a:t>. </a:t>
            </a:r>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 seas occasionally flooded the forested areas, trapping plants and </a:t>
            </a:r>
            <a:r>
              <a:rPr lang="en-GB" sz="1200" b="0" i="0" u="none" strike="noStrike" kern="1200" dirty="0">
                <a:solidFill>
                  <a:schemeClr val="tx1"/>
                </a:solidFill>
                <a:latin typeface="+mn-lt"/>
                <a:ea typeface="+mn-ea"/>
                <a:cs typeface="+mn-cs"/>
              </a:rPr>
              <a:t>algae</a:t>
            </a:r>
            <a:r>
              <a:rPr lang="en-GB" sz="1200" b="0" i="0" kern="1200" dirty="0">
                <a:solidFill>
                  <a:schemeClr val="tx1"/>
                </a:solidFill>
                <a:latin typeface="+mn-lt"/>
                <a:ea typeface="+mn-ea"/>
                <a:cs typeface="+mn-cs"/>
              </a:rPr>
              <a:t> at the bottom of a swampy </a:t>
            </a:r>
            <a:r>
              <a:rPr lang="en-GB" sz="1200" b="0" i="0" u="none" strike="noStrike" kern="1200" dirty="0">
                <a:solidFill>
                  <a:schemeClr val="tx1"/>
                </a:solidFill>
                <a:latin typeface="+mn-lt"/>
                <a:ea typeface="+mn-ea"/>
                <a:cs typeface="+mn-cs"/>
              </a:rPr>
              <a:t>wetland</a:t>
            </a:r>
            <a:r>
              <a:rPr lang="en-GB" sz="1200" b="0" i="0" kern="1200" dirty="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Layers and layers of these</a:t>
            </a:r>
            <a:r>
              <a:rPr lang="en-GB" baseline="0" dirty="0"/>
              <a:t> dead plants gathered under the water. </a:t>
            </a:r>
            <a:endParaRPr lang="en-US" dirty="0"/>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BFE8123-C4A7-441D-B4E4-4FA29A54B166}"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Sea level went up and down slightly and river channels moved burying some of this organic</a:t>
            </a:r>
            <a:r>
              <a:rPr lang="en-GB" baseline="0" dirty="0"/>
              <a:t> matter.</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As time passed, the forests and swamps dried up.</a:t>
            </a:r>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Over time, the plants (mostly mosses) and algae were buried and </a:t>
            </a:r>
            <a:r>
              <a:rPr lang="en-GB" sz="1200" b="0" i="0" u="none" strike="noStrike" kern="1200" dirty="0">
                <a:solidFill>
                  <a:schemeClr val="tx1"/>
                </a:solidFill>
                <a:latin typeface="+mn-lt"/>
                <a:ea typeface="+mn-ea"/>
                <a:cs typeface="+mn-cs"/>
              </a:rPr>
              <a:t>compress</a:t>
            </a:r>
            <a:r>
              <a:rPr lang="en-GB" sz="1200" b="0" i="0" kern="1200" dirty="0">
                <a:solidFill>
                  <a:schemeClr val="tx1"/>
                </a:solidFill>
                <a:latin typeface="+mn-lt"/>
                <a:ea typeface="+mn-ea"/>
                <a:cs typeface="+mn-cs"/>
              </a:rPr>
              <a:t>ed under the weight of overlying mud and </a:t>
            </a:r>
            <a:r>
              <a:rPr lang="en-GB" sz="1200" b="0" i="0" u="none" strike="noStrike" kern="1200" dirty="0">
                <a:solidFill>
                  <a:schemeClr val="tx1"/>
                </a:solidFill>
                <a:latin typeface="+mn-lt"/>
                <a:ea typeface="+mn-ea"/>
                <a:cs typeface="+mn-cs"/>
              </a:rPr>
              <a:t>vegetation</a:t>
            </a:r>
            <a:r>
              <a:rPr lang="en-GB" sz="1200" b="0" i="0" kern="1200" dirty="0">
                <a:solidFill>
                  <a:schemeClr val="tx1"/>
                </a:solidFill>
                <a:latin typeface="+mn-lt"/>
                <a:ea typeface="+mn-ea"/>
                <a:cs typeface="+mn-cs"/>
              </a:rPr>
              <a:t>. Over time, the plants (mostly mosses) and algae were buried and </a:t>
            </a:r>
            <a:r>
              <a:rPr lang="en-GB" sz="1200" b="0" i="0" u="none" strike="noStrike" kern="1200" dirty="0">
                <a:solidFill>
                  <a:schemeClr val="tx1"/>
                </a:solidFill>
                <a:latin typeface="+mn-lt"/>
                <a:ea typeface="+mn-ea"/>
                <a:cs typeface="+mn-cs"/>
              </a:rPr>
              <a:t>compress</a:t>
            </a:r>
            <a:r>
              <a:rPr lang="en-GB" sz="1200" b="0" i="0" kern="1200" dirty="0">
                <a:solidFill>
                  <a:schemeClr val="tx1"/>
                </a:solidFill>
                <a:latin typeface="+mn-lt"/>
                <a:ea typeface="+mn-ea"/>
                <a:cs typeface="+mn-cs"/>
              </a:rPr>
              <a:t>ed under the weight of overlying mud and </a:t>
            </a:r>
            <a:r>
              <a:rPr lang="en-GB" sz="1200" b="0" i="0" u="none" strike="noStrike" kern="1200" dirty="0">
                <a:solidFill>
                  <a:schemeClr val="tx1"/>
                </a:solidFill>
                <a:latin typeface="+mn-lt"/>
                <a:ea typeface="+mn-ea"/>
                <a:cs typeface="+mn-cs"/>
              </a:rPr>
              <a:t>vegetation. </a:t>
            </a:r>
            <a:r>
              <a:rPr lang="en-GB" baseline="0" dirty="0"/>
              <a:t>Those plants then turned into peat, which is a soggy, sponge like material. </a:t>
            </a:r>
            <a:r>
              <a:rPr lang="en-GB" sz="1200" b="0" i="0" kern="1200" dirty="0">
                <a:solidFill>
                  <a:schemeClr val="tx1"/>
                </a:solidFill>
                <a:latin typeface="+mn-lt"/>
                <a:ea typeface="+mn-ea"/>
                <a:cs typeface="+mn-cs"/>
              </a:rPr>
              <a:t>These areas of buried plant matter are called peat </a:t>
            </a:r>
            <a:r>
              <a:rPr lang="en-GB" sz="1200" b="0" i="0" u="none" strike="noStrike" kern="1200" dirty="0">
                <a:solidFill>
                  <a:schemeClr val="tx1"/>
                </a:solidFill>
                <a:latin typeface="+mn-lt"/>
                <a:ea typeface="+mn-ea"/>
                <a:cs typeface="+mn-cs"/>
              </a:rPr>
              <a:t>bog</a:t>
            </a:r>
            <a:r>
              <a:rPr lang="en-GB" sz="1200" b="0" i="0" kern="1200" dirty="0">
                <a:solidFill>
                  <a:schemeClr val="tx1"/>
                </a:solidFill>
                <a:latin typeface="+mn-lt"/>
                <a:ea typeface="+mn-ea"/>
                <a:cs typeface="+mn-cs"/>
              </a:rPr>
              <a:t>s. Peat bogs store massive amounts of carbon many meters underground. </a:t>
            </a:r>
            <a:r>
              <a:rPr lang="en-GB" sz="1200" b="0" i="0" u="none" strike="noStrike" kern="1200" dirty="0">
                <a:solidFill>
                  <a:schemeClr val="tx1"/>
                </a:solidFill>
                <a:latin typeface="+mn-lt"/>
                <a:ea typeface="+mn-ea"/>
                <a:cs typeface="+mn-cs"/>
              </a:rPr>
              <a:t>Peat</a:t>
            </a:r>
            <a:r>
              <a:rPr lang="en-GB" sz="1200" b="0" i="0" kern="1200" dirty="0">
                <a:solidFill>
                  <a:schemeClr val="tx1"/>
                </a:solidFill>
                <a:latin typeface="+mn-lt"/>
                <a:ea typeface="+mn-ea"/>
                <a:cs typeface="+mn-cs"/>
              </a:rPr>
              <a:t> itself can be burned for fuel, and is a major source of heat energy in countries such as Scotland, Ireland, and Russia.</a:t>
            </a:r>
            <a:endParaRPr lang="en-GB" sz="1200" b="0" i="0" u="none" strike="noStrike" kern="1200" dirty="0">
              <a:solidFill>
                <a:schemeClr val="tx1"/>
              </a:solidFill>
              <a:latin typeface="+mn-lt"/>
              <a:ea typeface="+mn-ea"/>
              <a:cs typeface="+mn-cs"/>
            </a:endParaRPr>
          </a:p>
          <a:p>
            <a:endParaRPr lang="en-GB" sz="1200" b="0" i="0" u="none" strike="noStrike"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latin typeface="+mn-lt"/>
                <a:ea typeface="+mn-ea"/>
                <a:cs typeface="+mn-cs"/>
              </a:rPr>
              <a:t>As the plant debris sifted deeper under Earth’s surface, it encountered increased temperatures and higher pressure. Mud and acidic water prevented the plant matter from coming into contact with oxygen. Due to this, the plant matter decomposed at a very slow rate and retained most of its carbon (source of energy).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r>
              <a:rPr lang="en-GB" dirty="0"/>
              <a:t>The peat changed into Lignite,</a:t>
            </a:r>
            <a:r>
              <a:rPr lang="en-GB" baseline="0" dirty="0"/>
              <a:t> as soft coal that is brown in colour. As it got buried to a certain level due to pressure over overlying debris and heat. </a:t>
            </a:r>
            <a:r>
              <a:rPr lang="en-GB" sz="1200" b="0" i="0" kern="1200" dirty="0">
                <a:solidFill>
                  <a:schemeClr val="tx1"/>
                </a:solidFill>
                <a:latin typeface="+mn-lt"/>
                <a:ea typeface="+mn-ea"/>
                <a:cs typeface="+mn-cs"/>
              </a:rPr>
              <a:t>Under the right conditions, peat transforms into coal through a process called </a:t>
            </a:r>
            <a:r>
              <a:rPr lang="en-GB" sz="1200" b="0" i="0" u="none" strike="noStrike" kern="1200" dirty="0">
                <a:solidFill>
                  <a:schemeClr val="tx1"/>
                </a:solidFill>
                <a:latin typeface="+mn-lt"/>
                <a:ea typeface="+mn-ea"/>
                <a:cs typeface="+mn-cs"/>
              </a:rPr>
              <a:t>carbonization</a:t>
            </a:r>
            <a:r>
              <a:rPr lang="en-GB" sz="1200" b="0" i="0" kern="1200" dirty="0">
                <a:solidFill>
                  <a:schemeClr val="tx1"/>
                </a:solidFill>
                <a:latin typeface="+mn-lt"/>
                <a:ea typeface="+mn-ea"/>
                <a:cs typeface="+mn-cs"/>
              </a:rPr>
              <a:t>. Carbonization takes place under incredible heat and pressure. About 3 meters (10 feet) of layered vegetation eventually compresses into a third of a meter (1 foot) of coal!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formed coal seams of lignite</a:t>
            </a:r>
          </a:p>
          <a:p>
            <a:r>
              <a:rPr lang="en-GB" sz="1200" b="0" i="0" kern="1200" dirty="0">
                <a:solidFill>
                  <a:schemeClr val="tx1"/>
                </a:solidFill>
                <a:latin typeface="+mn-lt"/>
                <a:ea typeface="+mn-ea"/>
                <a:cs typeface="+mn-cs"/>
              </a:rPr>
              <a:t>Coal exists in underground formations called “</a:t>
            </a:r>
            <a:r>
              <a:rPr lang="en-GB" sz="1200" b="0" i="0" u="none" strike="noStrike" kern="1200" dirty="0">
                <a:solidFill>
                  <a:schemeClr val="tx1"/>
                </a:solidFill>
                <a:latin typeface="+mn-lt"/>
                <a:ea typeface="+mn-ea"/>
                <a:cs typeface="+mn-cs"/>
              </a:rPr>
              <a:t>coal seam</a:t>
            </a:r>
            <a:r>
              <a:rPr lang="en-GB" sz="1200" b="0" i="0" kern="1200" dirty="0">
                <a:solidFill>
                  <a:schemeClr val="tx1"/>
                </a:solidFill>
                <a:latin typeface="+mn-lt"/>
                <a:ea typeface="+mn-ea"/>
                <a:cs typeface="+mn-cs"/>
              </a:rPr>
              <a:t>s” or “coal beds.” A coal seam can be as thick as 30 meters (90 feet) and stretch 1,500 </a:t>
            </a:r>
            <a:r>
              <a:rPr lang="en-GB" sz="1200" b="0" i="0" kern="1200" dirty="0" err="1">
                <a:solidFill>
                  <a:schemeClr val="tx1"/>
                </a:solidFill>
                <a:latin typeface="+mn-lt"/>
                <a:ea typeface="+mn-ea"/>
                <a:cs typeface="+mn-cs"/>
              </a:rPr>
              <a:t>kilometers</a:t>
            </a:r>
            <a:r>
              <a:rPr lang="en-GB" sz="1200" b="0" i="0" kern="1200" dirty="0">
                <a:solidFill>
                  <a:schemeClr val="tx1"/>
                </a:solidFill>
                <a:latin typeface="+mn-lt"/>
                <a:ea typeface="+mn-ea"/>
                <a:cs typeface="+mn-cs"/>
              </a:rPr>
              <a:t> (920 miles).</a:t>
            </a:r>
          </a:p>
          <a:p>
            <a:r>
              <a:rPr lang="en-GB" sz="1200" b="0" i="0" kern="1200" dirty="0">
                <a:solidFill>
                  <a:schemeClr val="tx1"/>
                </a:solidFill>
                <a:latin typeface="+mn-lt"/>
                <a:ea typeface="+mn-ea"/>
                <a:cs typeface="+mn-cs"/>
              </a:rPr>
              <a:t>Coal seams exist on every continent. The largest coal reserves are in the United States, Russia, China, Australia, and India.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pressure and heat made the Lignite become harder and darker</a:t>
            </a:r>
          </a:p>
          <a:p>
            <a:r>
              <a:rPr lang="en-GB" dirty="0"/>
              <a:t>It first transformed into sub-bituminous coal,</a:t>
            </a:r>
            <a:r>
              <a:rPr lang="en-GB" baseline="0" dirty="0"/>
              <a:t> then into bituminous coal, and then eventually </a:t>
            </a:r>
            <a:r>
              <a:rPr lang="en-GB" baseline="0" dirty="0" err="1"/>
              <a:t>anthricite</a:t>
            </a:r>
            <a:r>
              <a:rPr lang="en-GB" baseline="0" dirty="0"/>
              <a:t>, the </a:t>
            </a:r>
            <a:r>
              <a:rPr lang="en-GB" baseline="0"/>
              <a:t>final stage of coal.</a:t>
            </a:r>
            <a:endParaRPr lang="en-US" dirty="0"/>
          </a:p>
        </p:txBody>
      </p:sp>
      <p:sp>
        <p:nvSpPr>
          <p:cNvPr id="4" name="Slide Number Placeholder 3"/>
          <p:cNvSpPr>
            <a:spLocks noGrp="1"/>
          </p:cNvSpPr>
          <p:nvPr>
            <p:ph type="sldNum" sz="quarter" idx="10"/>
          </p:nvPr>
        </p:nvSpPr>
        <p:spPr/>
        <p:txBody>
          <a:bodyPr/>
          <a:lstStyle/>
          <a:p>
            <a:fld id="{22AB43CE-52BF-40B8-8710-7941188B72FA}" type="slidenum">
              <a:rPr lang="en-US" smtClean="0"/>
              <a:pPr/>
              <a:t>12</a:t>
            </a:fld>
            <a:endParaRPr lang="en-US"/>
          </a:p>
        </p:txBody>
      </p:sp>
    </p:spTree>
    <p:extLst>
      <p:ext uri="{BB962C8B-B14F-4D97-AF65-F5344CB8AC3E}">
        <p14:creationId xmlns:p14="http://schemas.microsoft.com/office/powerpoint/2010/main" val="5853870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13</a:t>
            </a:fld>
            <a:endParaRPr lang="en-GB"/>
          </a:p>
        </p:txBody>
      </p:sp>
    </p:spTree>
    <p:extLst>
      <p:ext uri="{BB962C8B-B14F-4D97-AF65-F5344CB8AC3E}">
        <p14:creationId xmlns:p14="http://schemas.microsoft.com/office/powerpoint/2010/main" val="25911806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latin typeface="+mn-lt"/>
                <a:ea typeface="+mn-ea"/>
                <a:cs typeface="+mn-cs"/>
              </a:rPr>
              <a:t>Coal is very different from </a:t>
            </a:r>
            <a:r>
              <a:rPr lang="en-GB" sz="1200" b="0" i="0" u="none" strike="noStrike" kern="1200" dirty="0">
                <a:solidFill>
                  <a:schemeClr val="tx1"/>
                </a:solidFill>
                <a:latin typeface="+mn-lt"/>
                <a:ea typeface="+mn-ea"/>
                <a:cs typeface="+mn-cs"/>
              </a:rPr>
              <a:t>mineral</a:t>
            </a:r>
            <a:r>
              <a:rPr lang="en-GB" sz="1200" b="0" i="0" kern="1200" dirty="0">
                <a:solidFill>
                  <a:schemeClr val="tx1"/>
                </a:solidFill>
                <a:latin typeface="+mn-lt"/>
                <a:ea typeface="+mn-ea"/>
                <a:cs typeface="+mn-cs"/>
              </a:rPr>
              <a:t> rocks, which are made of inorganic material. Coal is made of </a:t>
            </a:r>
            <a:r>
              <a:rPr lang="en-GB" sz="1200" b="0" i="0" u="none" strike="noStrike" kern="1200" dirty="0">
                <a:solidFill>
                  <a:schemeClr val="tx1"/>
                </a:solidFill>
                <a:latin typeface="+mn-lt"/>
                <a:ea typeface="+mn-ea"/>
                <a:cs typeface="+mn-cs"/>
              </a:rPr>
              <a:t>fragile</a:t>
            </a:r>
            <a:r>
              <a:rPr lang="en-GB" sz="1200" b="0" i="0" kern="1200" dirty="0">
                <a:solidFill>
                  <a:schemeClr val="tx1"/>
                </a:solidFill>
                <a:latin typeface="+mn-lt"/>
                <a:ea typeface="+mn-ea"/>
                <a:cs typeface="+mn-cs"/>
              </a:rPr>
              <a:t> plant matter, and undergoes many changes before it becomes the familiar black and shiny substance burned as fuel.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Coal goes through different phases of carbonization over millions of years, and can be found at all stages of development in different parts of the world.</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Coal is ranked according to how much it has changed over time. </a:t>
            </a:r>
            <a:r>
              <a:rPr lang="en-GB" sz="1200" b="0" i="0" u="none" strike="noStrike" kern="1200" dirty="0">
                <a:solidFill>
                  <a:schemeClr val="tx1"/>
                </a:solidFill>
                <a:latin typeface="+mn-lt"/>
                <a:ea typeface="+mn-ea"/>
                <a:cs typeface="+mn-cs"/>
              </a:rPr>
              <a:t>Hilt's </a:t>
            </a:r>
            <a:r>
              <a:rPr lang="en-GB" sz="1200" b="0" i="0" u="none" strike="noStrike" kern="1200" dirty="0" err="1">
                <a:solidFill>
                  <a:schemeClr val="tx1"/>
                </a:solidFill>
                <a:latin typeface="+mn-lt"/>
                <a:ea typeface="+mn-ea"/>
                <a:cs typeface="+mn-cs"/>
              </a:rPr>
              <a:t>Law</a:t>
            </a:r>
            <a:r>
              <a:rPr lang="en-GB" sz="1200" b="0" i="0" kern="1200" dirty="0" err="1">
                <a:solidFill>
                  <a:schemeClr val="tx1"/>
                </a:solidFill>
                <a:latin typeface="+mn-lt"/>
                <a:ea typeface="+mn-ea"/>
                <a:cs typeface="+mn-cs"/>
              </a:rPr>
              <a:t>states</a:t>
            </a:r>
            <a:r>
              <a:rPr lang="en-GB" sz="1200" b="0" i="0" kern="1200" dirty="0">
                <a:solidFill>
                  <a:schemeClr val="tx1"/>
                </a:solidFill>
                <a:latin typeface="+mn-lt"/>
                <a:ea typeface="+mn-ea"/>
                <a:cs typeface="+mn-cs"/>
              </a:rPr>
              <a:t> that the deeper the coal seam, the higher its rank. At deeper depths, the material encounters greater temperatures and pressure, and more plant debris is transformed into carbon. </a:t>
            </a:r>
            <a:br>
              <a:rPr lang="en-GB" sz="1200" b="0" i="0" kern="1200" dirty="0">
                <a:solidFill>
                  <a:schemeClr val="tx1"/>
                </a:solidFill>
                <a:latin typeface="+mn-lt"/>
                <a:ea typeface="+mn-ea"/>
                <a:cs typeface="+mn-cs"/>
              </a:rPr>
            </a:br>
            <a:endParaRPr lang="en-GB" sz="1200" b="0" i="0" kern="1200" dirty="0">
              <a:solidFill>
                <a:schemeClr val="tx1"/>
              </a:solidFill>
              <a:latin typeface="+mn-lt"/>
              <a:ea typeface="+mn-ea"/>
              <a:cs typeface="+mn-cs"/>
            </a:endParaRPr>
          </a:p>
          <a:p>
            <a:r>
              <a:rPr lang="en-GB" sz="1200" b="0" i="1" kern="1200" dirty="0">
                <a:solidFill>
                  <a:schemeClr val="tx1"/>
                </a:solidFill>
                <a:latin typeface="+mn-lt"/>
                <a:ea typeface="+mn-ea"/>
                <a:cs typeface="+mn-cs"/>
              </a:rPr>
              <a:t>Peat</a:t>
            </a: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is not coal, but can eventually transform into coal under the right circumstances. Peat is an accumulation of partly decayed vegetation that has gone through a small amount of carbonization.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However, peat is still considered part of the coal “family” because it contains energy that its original plants contained. It also contains high amounts of </a:t>
            </a:r>
            <a:r>
              <a:rPr lang="en-GB" sz="1200" b="0" i="0" u="none" strike="noStrike" kern="1200" dirty="0">
                <a:solidFill>
                  <a:schemeClr val="tx1"/>
                </a:solidFill>
                <a:latin typeface="+mn-lt"/>
                <a:ea typeface="+mn-ea"/>
                <a:cs typeface="+mn-cs"/>
              </a:rPr>
              <a:t>volatile</a:t>
            </a:r>
            <a:r>
              <a:rPr lang="en-GB" sz="1200" b="0" i="0" kern="1200" dirty="0">
                <a:solidFill>
                  <a:schemeClr val="tx1"/>
                </a:solidFill>
                <a:latin typeface="+mn-lt"/>
                <a:ea typeface="+mn-ea"/>
                <a:cs typeface="+mn-cs"/>
              </a:rPr>
              <a:t> matter and gases such as methane and mercury, which are environmentally hazardous when burned.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retains enough moisture to be spongy. It can absorb water and expand the bog to form more peat. This makes it a valuable environmental </a:t>
            </a:r>
            <a:r>
              <a:rPr lang="en-GB" sz="1200" b="0" i="0" kern="1200" dirty="0" err="1">
                <a:solidFill>
                  <a:schemeClr val="tx1"/>
                </a:solidFill>
                <a:latin typeface="+mn-lt"/>
                <a:ea typeface="+mn-ea"/>
                <a:cs typeface="+mn-cs"/>
              </a:rPr>
              <a:t>defense</a:t>
            </a:r>
            <a:r>
              <a:rPr lang="en-GB" sz="1200" b="0" i="0" kern="1200" dirty="0">
                <a:solidFill>
                  <a:schemeClr val="tx1"/>
                </a:solidFill>
                <a:latin typeface="+mn-lt"/>
                <a:ea typeface="+mn-ea"/>
                <a:cs typeface="+mn-cs"/>
              </a:rPr>
              <a:t> against flooding. Peat can also be </a:t>
            </a:r>
            <a:r>
              <a:rPr lang="en-GB" sz="1200" b="0" i="0" u="none" strike="noStrike" kern="1200" dirty="0">
                <a:solidFill>
                  <a:schemeClr val="tx1"/>
                </a:solidFill>
                <a:latin typeface="+mn-lt"/>
                <a:ea typeface="+mn-ea"/>
                <a:cs typeface="+mn-cs"/>
              </a:rPr>
              <a:t>integrate</a:t>
            </a:r>
            <a:r>
              <a:rPr lang="en-GB" sz="1200" b="0" i="0" kern="1200" dirty="0">
                <a:solidFill>
                  <a:schemeClr val="tx1"/>
                </a:solidFill>
                <a:latin typeface="+mn-lt"/>
                <a:ea typeface="+mn-ea"/>
                <a:cs typeface="+mn-cs"/>
              </a:rPr>
              <a:t>d into soil to help it retain and slowly release water and nutrients. For this reason, peat and so-called “peat moss” are valuable to gardeners.</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is an important source of energy in many countries, including Ireland, Scotland, and Finland, where it is dehydrated and burned for heat. </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14</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a:solidFill>
                  <a:schemeClr val="tx1"/>
                </a:solidFill>
                <a:latin typeface="+mn-lt"/>
                <a:ea typeface="+mn-ea"/>
                <a:cs typeface="+mn-cs"/>
              </a:rPr>
              <a:t>Lignite</a:t>
            </a:r>
            <a:br>
              <a:rPr lang="en-GB" dirty="0"/>
            </a:br>
            <a:r>
              <a:rPr lang="en-GB" sz="1200" b="0" i="0" u="none" strike="noStrike" kern="1200" dirty="0">
                <a:solidFill>
                  <a:schemeClr val="tx1"/>
                </a:solidFill>
                <a:latin typeface="+mn-lt"/>
                <a:ea typeface="+mn-ea"/>
                <a:cs typeface="+mn-cs"/>
              </a:rPr>
              <a:t>Lignite</a:t>
            </a:r>
            <a:r>
              <a:rPr lang="en-GB" sz="1200" b="0" i="0" kern="1200" dirty="0">
                <a:solidFill>
                  <a:schemeClr val="tx1"/>
                </a:solidFill>
                <a:latin typeface="+mn-lt"/>
                <a:ea typeface="+mn-ea"/>
                <a:cs typeface="+mn-cs"/>
              </a:rPr>
              <a:t> coal is the lowest rank of coal. It has carbonized past the point of being peat, but contains low amounts of energy—its carbon content is about 25-35%. It comes from relatively young coal deposits, about 250 million years old. </a:t>
            </a:r>
            <a:br>
              <a:rPr lang="en-GB" dirty="0"/>
            </a:br>
            <a:br>
              <a:rPr lang="en-GB" dirty="0"/>
            </a:br>
            <a:r>
              <a:rPr lang="en-GB" sz="1200" b="0" i="0" kern="1200" dirty="0">
                <a:solidFill>
                  <a:schemeClr val="tx1"/>
                </a:solidFill>
                <a:latin typeface="+mn-lt"/>
                <a:ea typeface="+mn-ea"/>
                <a:cs typeface="+mn-cs"/>
              </a:rPr>
              <a:t>Lignite, a crumbly brown rock also called brown coal or rosebud coal, retains more moisture than other types of coal. This makes it expensive and dangerous to mine, store, and transport. It is </a:t>
            </a:r>
            <a:r>
              <a:rPr lang="en-GB" sz="1200" b="0" i="0" u="none" strike="noStrike" kern="1200" dirty="0">
                <a:solidFill>
                  <a:schemeClr val="tx1"/>
                </a:solidFill>
                <a:latin typeface="+mn-lt"/>
                <a:ea typeface="+mn-ea"/>
                <a:cs typeface="+mn-cs"/>
              </a:rPr>
              <a:t>susceptible</a:t>
            </a:r>
            <a:r>
              <a:rPr lang="en-GB" sz="1200" b="0" i="0" kern="1200" dirty="0">
                <a:solidFill>
                  <a:schemeClr val="tx1"/>
                </a:solidFill>
                <a:latin typeface="+mn-lt"/>
                <a:ea typeface="+mn-ea"/>
                <a:cs typeface="+mn-cs"/>
              </a:rPr>
              <a:t> to </a:t>
            </a:r>
            <a:r>
              <a:rPr lang="en-GB" sz="1200" b="0" i="0" kern="1200" dirty="0" err="1">
                <a:solidFill>
                  <a:schemeClr val="tx1"/>
                </a:solidFill>
                <a:latin typeface="+mn-lt"/>
                <a:ea typeface="+mn-ea"/>
                <a:cs typeface="+mn-cs"/>
              </a:rPr>
              <a:t>accidential</a:t>
            </a:r>
            <a:r>
              <a:rPr lang="en-GB" sz="1200" b="0" i="0" kern="1200" dirty="0">
                <a:solidFill>
                  <a:schemeClr val="tx1"/>
                </a:solidFill>
                <a:latin typeface="+mn-lt"/>
                <a:ea typeface="+mn-ea"/>
                <a:cs typeface="+mn-cs"/>
              </a:rPr>
              <a:t> combustion and has very high </a:t>
            </a:r>
            <a:r>
              <a:rPr lang="en-GB" sz="1200" b="0" i="0" u="none" strike="noStrike" kern="1200" dirty="0">
                <a:solidFill>
                  <a:schemeClr val="tx1"/>
                </a:solidFill>
                <a:latin typeface="+mn-lt"/>
                <a:ea typeface="+mn-ea"/>
                <a:cs typeface="+mn-cs"/>
              </a:rPr>
              <a:t>carbon emission</a:t>
            </a:r>
            <a:r>
              <a:rPr lang="en-GB" sz="1200" b="0" i="0" kern="1200" dirty="0">
                <a:solidFill>
                  <a:schemeClr val="tx1"/>
                </a:solidFill>
                <a:latin typeface="+mn-lt"/>
                <a:ea typeface="+mn-ea"/>
                <a:cs typeface="+mn-cs"/>
              </a:rPr>
              <a:t>s when burned. Most lignite coal is used in power stations very close to where it was mined.</a:t>
            </a:r>
            <a:br>
              <a:rPr lang="en-GB" dirty="0"/>
            </a:br>
            <a:br>
              <a:rPr lang="en-GB" dirty="0"/>
            </a:br>
            <a:r>
              <a:rPr lang="en-GB" sz="1200" b="0" i="0" kern="1200" dirty="0">
                <a:solidFill>
                  <a:schemeClr val="tx1"/>
                </a:solidFill>
                <a:latin typeface="+mn-lt"/>
                <a:ea typeface="+mn-ea"/>
                <a:cs typeface="+mn-cs"/>
              </a:rPr>
              <a:t>Lignite is mainly combusted and used to generate electricity. In Germany and Greece, lignite provides 25-50% of electricity generated by coal. In the U.S., lignite deposits generate electricity mostly in the states of North Dakota and Texas.</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a:solidFill>
                  <a:schemeClr val="tx1"/>
                </a:solidFill>
                <a:latin typeface="+mn-lt"/>
                <a:ea typeface="+mn-ea"/>
                <a:cs typeface="+mn-cs"/>
              </a:rPr>
              <a:t>Sub-Bituminous Coal</a:t>
            </a:r>
            <a:br>
              <a:rPr lang="en-GB" dirty="0"/>
            </a:br>
            <a:r>
              <a:rPr lang="en-GB" sz="1200" b="0" i="0" u="none" strike="noStrike" kern="1200" dirty="0">
                <a:solidFill>
                  <a:schemeClr val="tx1"/>
                </a:solidFill>
                <a:latin typeface="+mn-lt"/>
                <a:ea typeface="+mn-ea"/>
                <a:cs typeface="+mn-cs"/>
              </a:rPr>
              <a:t>Sub-bituminous coal</a:t>
            </a:r>
            <a:r>
              <a:rPr lang="en-GB" sz="1200" b="0" i="0" kern="1200" dirty="0">
                <a:solidFill>
                  <a:schemeClr val="tx1"/>
                </a:solidFill>
                <a:latin typeface="+mn-lt"/>
                <a:ea typeface="+mn-ea"/>
                <a:cs typeface="+mn-cs"/>
              </a:rPr>
              <a:t> is about 100 million years old. It contains more carbon than lignite, about 35-45%. In many parts of the world, sub-bituminous coal is considered “brown coal,” along with lignite. Like lignite, sub-bituminous coal is mainly used as fuel for generating electricity.</a:t>
            </a:r>
            <a:br>
              <a:rPr lang="en-GB" dirty="0"/>
            </a:br>
            <a:br>
              <a:rPr lang="en-GB" dirty="0"/>
            </a:br>
            <a:r>
              <a:rPr lang="en-GB" sz="1200" b="0" i="0" kern="1200" dirty="0">
                <a:solidFill>
                  <a:schemeClr val="tx1"/>
                </a:solidFill>
                <a:latin typeface="+mn-lt"/>
                <a:ea typeface="+mn-ea"/>
                <a:cs typeface="+mn-cs"/>
              </a:rPr>
              <a:t>Most sub-bituminous coal in the U.S. is mined in the state of Wyoming, and makes up about 47% of all of the coal produced in the United States. Outside the U.S., China is a leading producer of sub-bituminous coal. </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1" kern="1200" dirty="0">
                <a:solidFill>
                  <a:schemeClr val="tx1"/>
                </a:solidFill>
                <a:latin typeface="+mn-lt"/>
                <a:ea typeface="+mn-ea"/>
                <a:cs typeface="+mn-cs"/>
              </a:rPr>
              <a:t>Bituminous Coal</a:t>
            </a:r>
          </a:p>
          <a:p>
            <a:r>
              <a:rPr lang="en-GB" sz="1200" b="0" i="0" kern="1200" dirty="0">
                <a:solidFill>
                  <a:schemeClr val="tx1"/>
                </a:solidFill>
                <a:latin typeface="+mn-lt"/>
                <a:ea typeface="+mn-ea"/>
                <a:cs typeface="+mn-cs"/>
              </a:rPr>
              <a:t>Coal is a sedimentary rock, and bituminous coal frequently contains “bands,” or strips, of different consistency that mark the layers of plant material that were compressed.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Bituminous coal is divided into three major types: </a:t>
            </a:r>
            <a:r>
              <a:rPr lang="en-GB" sz="1200" b="0" i="0" kern="1200" dirty="0" err="1">
                <a:solidFill>
                  <a:schemeClr val="tx1"/>
                </a:solidFill>
                <a:latin typeface="+mn-lt"/>
                <a:ea typeface="+mn-ea"/>
                <a:cs typeface="+mn-cs"/>
              </a:rPr>
              <a:t>smithing</a:t>
            </a:r>
            <a:r>
              <a:rPr lang="en-GB" sz="1200" b="0" i="0" kern="1200" dirty="0">
                <a:solidFill>
                  <a:schemeClr val="tx1"/>
                </a:solidFill>
                <a:latin typeface="+mn-lt"/>
                <a:ea typeface="+mn-ea"/>
                <a:cs typeface="+mn-cs"/>
              </a:rPr>
              <a:t> coal, cannel coal, and coking coal. </a:t>
            </a:r>
            <a:r>
              <a:rPr lang="en-GB" sz="1200" b="0" i="0" kern="1200" dirty="0" err="1">
                <a:solidFill>
                  <a:schemeClr val="tx1"/>
                </a:solidFill>
                <a:latin typeface="+mn-lt"/>
                <a:ea typeface="+mn-ea"/>
                <a:cs typeface="+mn-cs"/>
              </a:rPr>
              <a:t>Smithing</a:t>
            </a:r>
            <a:r>
              <a:rPr lang="en-GB" sz="1200" b="0" i="0" kern="1200" dirty="0">
                <a:solidFill>
                  <a:schemeClr val="tx1"/>
                </a:solidFill>
                <a:latin typeface="+mn-lt"/>
                <a:ea typeface="+mn-ea"/>
                <a:cs typeface="+mn-cs"/>
              </a:rPr>
              <a:t> coal has very low ash content, and is ideal for forges, where metals are heated and shaped. </a:t>
            </a:r>
            <a:br>
              <a:rPr lang="en-GB" sz="1200" b="0" i="0" kern="1200" dirty="0">
                <a:solidFill>
                  <a:schemeClr val="tx1"/>
                </a:solidFill>
                <a:latin typeface="+mn-lt"/>
                <a:ea typeface="+mn-ea"/>
                <a:cs typeface="+mn-cs"/>
              </a:rPr>
            </a:b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Cannel coal was extensively used as a source of coal oil in the 19th century. </a:t>
            </a:r>
            <a:r>
              <a:rPr lang="en-GB" sz="1200" b="0" i="0" u="none" strike="noStrike" kern="1200" dirty="0">
                <a:solidFill>
                  <a:schemeClr val="tx1"/>
                </a:solidFill>
                <a:latin typeface="+mn-lt"/>
                <a:ea typeface="+mn-ea"/>
                <a:cs typeface="+mn-cs"/>
              </a:rPr>
              <a:t>Coal oil</a:t>
            </a:r>
            <a:r>
              <a:rPr lang="en-GB" sz="1200" b="0" i="0" kern="1200" dirty="0">
                <a:solidFill>
                  <a:schemeClr val="tx1"/>
                </a:solidFill>
                <a:latin typeface="+mn-lt"/>
                <a:ea typeface="+mn-ea"/>
                <a:cs typeface="+mn-cs"/>
              </a:rPr>
              <a:t> is made by heating cannel coal with a controlled amount of oxygen, a process called </a:t>
            </a:r>
            <a:r>
              <a:rPr lang="en-GB" sz="1200" b="0" i="0" u="none" strike="noStrike" kern="1200" dirty="0" err="1">
                <a:solidFill>
                  <a:schemeClr val="tx1"/>
                </a:solidFill>
                <a:latin typeface="+mn-lt"/>
                <a:ea typeface="+mn-ea"/>
                <a:cs typeface="+mn-cs"/>
              </a:rPr>
              <a:t>pyrolysis</a:t>
            </a:r>
            <a:r>
              <a:rPr lang="en-GB" sz="1200" b="0" i="0" kern="1200" dirty="0">
                <a:solidFill>
                  <a:schemeClr val="tx1"/>
                </a:solidFill>
                <a:latin typeface="+mn-lt"/>
                <a:ea typeface="+mn-ea"/>
                <a:cs typeface="+mn-cs"/>
              </a:rPr>
              <a:t>. Coal oil was used primarily as fuel for streetlights and other illumination. The widespread use of kerosene reduced the use of coal oil in the 20th century.</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Coking coal is used in large-scale industrial processes. The coal is </a:t>
            </a:r>
            <a:r>
              <a:rPr lang="en-GB" sz="1200" b="0" i="0" u="none" strike="noStrike" kern="1200" dirty="0">
                <a:solidFill>
                  <a:schemeClr val="tx1"/>
                </a:solidFill>
                <a:latin typeface="+mn-lt"/>
                <a:ea typeface="+mn-ea"/>
                <a:cs typeface="+mn-cs"/>
              </a:rPr>
              <a:t>coke</a:t>
            </a:r>
            <a:r>
              <a:rPr lang="en-GB" sz="1200" b="0" i="0" kern="1200" dirty="0">
                <a:solidFill>
                  <a:schemeClr val="tx1"/>
                </a:solidFill>
                <a:latin typeface="+mn-lt"/>
                <a:ea typeface="+mn-ea"/>
                <a:cs typeface="+mn-cs"/>
              </a:rPr>
              <a:t>d, a process of heating the rock in the </a:t>
            </a:r>
            <a:r>
              <a:rPr lang="en-GB" sz="1200" b="0" i="0" kern="1200" dirty="0" err="1">
                <a:solidFill>
                  <a:schemeClr val="tx1"/>
                </a:solidFill>
                <a:latin typeface="+mn-lt"/>
                <a:ea typeface="+mn-ea"/>
                <a:cs typeface="+mn-cs"/>
              </a:rPr>
              <a:t>absense</a:t>
            </a:r>
            <a:r>
              <a:rPr lang="en-GB" sz="1200" b="0" i="0" kern="1200" dirty="0">
                <a:solidFill>
                  <a:schemeClr val="tx1"/>
                </a:solidFill>
                <a:latin typeface="+mn-lt"/>
                <a:ea typeface="+mn-ea"/>
                <a:cs typeface="+mn-cs"/>
              </a:rPr>
              <a:t> of oxygen. This reduces the moisture content and makes it a more stable product. The steel industry relies on coking coal.</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Bituminous coal accounts for almost half of all the coal that is used for energy in the United States. It is mainly mined in Kentucky, Pennsylvania, and West Virginia. Outside the U.S., nations such as Russia and Colombia rely on bituminous coal for energy and industrial fuel.</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17</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dirty="0">
                <a:solidFill>
                  <a:schemeClr val="tx1"/>
                </a:solidFill>
                <a:latin typeface="+mn-lt"/>
                <a:ea typeface="+mn-ea"/>
                <a:cs typeface="+mn-cs"/>
              </a:rPr>
              <a:t>Anthracite</a:t>
            </a:r>
            <a:r>
              <a:rPr lang="en-GB" sz="1200" b="0" i="0" kern="1200" dirty="0">
                <a:solidFill>
                  <a:schemeClr val="tx1"/>
                </a:solidFill>
                <a:latin typeface="+mn-lt"/>
                <a:ea typeface="+mn-ea"/>
                <a:cs typeface="+mn-cs"/>
              </a:rPr>
              <a:t> is the highest rank of coal. It has the most amount of carbon, up to 97%, and therefore contains the most energy. It is harder, more dense, and more </a:t>
            </a:r>
            <a:r>
              <a:rPr lang="en-GB" sz="1200" b="0" i="0" u="none" strike="noStrike" kern="1200" dirty="0">
                <a:solidFill>
                  <a:schemeClr val="tx1"/>
                </a:solidFill>
                <a:latin typeface="+mn-lt"/>
                <a:ea typeface="+mn-ea"/>
                <a:cs typeface="+mn-cs"/>
              </a:rPr>
              <a:t>lustrous</a:t>
            </a:r>
            <a:r>
              <a:rPr lang="en-GB" sz="1200" b="0" i="0" kern="1200" dirty="0">
                <a:solidFill>
                  <a:schemeClr val="tx1"/>
                </a:solidFill>
                <a:latin typeface="+mn-lt"/>
                <a:ea typeface="+mn-ea"/>
                <a:cs typeface="+mn-cs"/>
              </a:rPr>
              <a:t> than other types of coal. Almost all the water and carbon dioxide have been expelled, and it does not contain the soft or </a:t>
            </a:r>
            <a:r>
              <a:rPr lang="en-GB" sz="1200" b="0" i="0" u="none" strike="noStrike" kern="1200" dirty="0" err="1">
                <a:solidFill>
                  <a:schemeClr val="tx1"/>
                </a:solidFill>
                <a:latin typeface="+mn-lt"/>
                <a:ea typeface="+mn-ea"/>
                <a:cs typeface="+mn-cs"/>
              </a:rPr>
              <a:t>fibrous</a:t>
            </a:r>
            <a:r>
              <a:rPr lang="en-GB" sz="1200" b="0" i="0" kern="1200" dirty="0" err="1">
                <a:solidFill>
                  <a:schemeClr val="tx1"/>
                </a:solidFill>
                <a:latin typeface="+mn-lt"/>
                <a:ea typeface="+mn-ea"/>
                <a:cs typeface="+mn-cs"/>
              </a:rPr>
              <a:t>sections</a:t>
            </a:r>
            <a:r>
              <a:rPr lang="en-GB" sz="1200" b="0" i="0" kern="1200" dirty="0">
                <a:solidFill>
                  <a:schemeClr val="tx1"/>
                </a:solidFill>
                <a:latin typeface="+mn-lt"/>
                <a:ea typeface="+mn-ea"/>
                <a:cs typeface="+mn-cs"/>
              </a:rPr>
              <a:t> found in bituminous coal or lignite. </a:t>
            </a:r>
            <a:br>
              <a:rPr lang="en-GB" dirty="0"/>
            </a:br>
            <a:br>
              <a:rPr lang="en-GB" dirty="0"/>
            </a:br>
            <a:r>
              <a:rPr lang="en-GB" sz="1200" b="0" i="0" kern="1200" dirty="0">
                <a:solidFill>
                  <a:schemeClr val="tx1"/>
                </a:solidFill>
                <a:latin typeface="+mn-lt"/>
                <a:ea typeface="+mn-ea"/>
                <a:cs typeface="+mn-cs"/>
              </a:rPr>
              <a:t>Because anthracite is a high-quality coal, it burns cleanly, with very little soot. It is more expensive than other coals, and is rarely used in power plants. Instead, anthracite is mainly used in stoves and furnaces. </a:t>
            </a:r>
            <a:br>
              <a:rPr lang="en-GB" dirty="0"/>
            </a:br>
            <a:br>
              <a:rPr lang="en-GB" dirty="0"/>
            </a:br>
            <a:r>
              <a:rPr lang="en-GB" sz="1200" b="0" i="0" kern="1200" dirty="0">
                <a:solidFill>
                  <a:schemeClr val="tx1"/>
                </a:solidFill>
                <a:latin typeface="+mn-lt"/>
                <a:ea typeface="+mn-ea"/>
                <a:cs typeface="+mn-cs"/>
              </a:rPr>
              <a:t>Anthracite is also used in water-</a:t>
            </a:r>
            <a:r>
              <a:rPr lang="en-GB" sz="1200" b="0" i="0" u="none" strike="noStrike" kern="1200" dirty="0">
                <a:solidFill>
                  <a:schemeClr val="tx1"/>
                </a:solidFill>
                <a:latin typeface="+mn-lt"/>
                <a:ea typeface="+mn-ea"/>
                <a:cs typeface="+mn-cs"/>
              </a:rPr>
              <a:t>filtration</a:t>
            </a:r>
            <a:r>
              <a:rPr lang="en-GB" sz="1200" b="0" i="0" kern="1200" dirty="0">
                <a:solidFill>
                  <a:schemeClr val="tx1"/>
                </a:solidFill>
                <a:latin typeface="+mn-lt"/>
                <a:ea typeface="+mn-ea"/>
                <a:cs typeface="+mn-cs"/>
              </a:rPr>
              <a:t> systems. It has tinier pores than sand, so more harmful particles are trapped. This makes water safer for drinking, </a:t>
            </a:r>
            <a:r>
              <a:rPr lang="en-GB" sz="1200" b="0" i="0" u="none" strike="noStrike" kern="1200" dirty="0">
                <a:solidFill>
                  <a:schemeClr val="tx1"/>
                </a:solidFill>
                <a:latin typeface="+mn-lt"/>
                <a:ea typeface="+mn-ea"/>
                <a:cs typeface="+mn-cs"/>
              </a:rPr>
              <a:t>sanitation</a:t>
            </a:r>
            <a:r>
              <a:rPr lang="en-GB" sz="1200" b="0" i="0" kern="1200" dirty="0">
                <a:solidFill>
                  <a:schemeClr val="tx1"/>
                </a:solidFill>
                <a:latin typeface="+mn-lt"/>
                <a:ea typeface="+mn-ea"/>
                <a:cs typeface="+mn-cs"/>
              </a:rPr>
              <a:t>, and </a:t>
            </a:r>
            <a:r>
              <a:rPr lang="en-GB" sz="1200" b="0" i="0" u="none" strike="noStrike" kern="1200" dirty="0">
                <a:solidFill>
                  <a:schemeClr val="tx1"/>
                </a:solidFill>
                <a:latin typeface="+mn-lt"/>
                <a:ea typeface="+mn-ea"/>
                <a:cs typeface="+mn-cs"/>
              </a:rPr>
              <a:t>industry</a:t>
            </a:r>
            <a:r>
              <a:rPr lang="en-GB" sz="1200" b="0" i="0" kern="1200" dirty="0">
                <a:solidFill>
                  <a:schemeClr val="tx1"/>
                </a:solidFill>
                <a:latin typeface="+mn-lt"/>
                <a:ea typeface="+mn-ea"/>
                <a:cs typeface="+mn-cs"/>
              </a:rPr>
              <a:t>.</a:t>
            </a:r>
            <a:br>
              <a:rPr lang="en-GB" dirty="0"/>
            </a:br>
            <a:br>
              <a:rPr lang="en-GB" dirty="0"/>
            </a:br>
            <a:r>
              <a:rPr lang="en-GB" sz="1200" b="0" i="0" kern="1200" dirty="0">
                <a:solidFill>
                  <a:schemeClr val="tx1"/>
                </a:solidFill>
                <a:latin typeface="+mn-lt"/>
                <a:ea typeface="+mn-ea"/>
                <a:cs typeface="+mn-cs"/>
              </a:rPr>
              <a:t>Anthracite can typically be found in geographical areas that have undergone particularly stressful </a:t>
            </a:r>
            <a:r>
              <a:rPr lang="en-GB" sz="1200" b="0" i="0" u="none" strike="noStrike" kern="1200" dirty="0">
                <a:solidFill>
                  <a:schemeClr val="tx1"/>
                </a:solidFill>
                <a:latin typeface="+mn-lt"/>
                <a:ea typeface="+mn-ea"/>
                <a:cs typeface="+mn-cs"/>
              </a:rPr>
              <a:t>geologic</a:t>
            </a:r>
            <a:r>
              <a:rPr lang="en-GB" sz="1200" b="0" i="0" kern="1200" dirty="0">
                <a:solidFill>
                  <a:schemeClr val="tx1"/>
                </a:solidFill>
                <a:latin typeface="+mn-lt"/>
                <a:ea typeface="+mn-ea"/>
                <a:cs typeface="+mn-cs"/>
              </a:rPr>
              <a:t> activity. For example, the coal reserves on the Allegheny Plateau in Kentucky and West Virginia stretch to the base of the Appalachian Mountains. Here, the process of </a:t>
            </a:r>
            <a:r>
              <a:rPr lang="en-GB" sz="1200" b="0" i="0" u="none" strike="noStrike" kern="1200" dirty="0" err="1">
                <a:solidFill>
                  <a:schemeClr val="tx1"/>
                </a:solidFill>
                <a:latin typeface="+mn-lt"/>
                <a:ea typeface="+mn-ea"/>
                <a:cs typeface="+mn-cs"/>
              </a:rPr>
              <a:t>orogeny</a:t>
            </a:r>
            <a:r>
              <a:rPr lang="en-GB" sz="1200" b="0" i="0" kern="1200" dirty="0">
                <a:solidFill>
                  <a:schemeClr val="tx1"/>
                </a:solidFill>
                <a:latin typeface="+mn-lt"/>
                <a:ea typeface="+mn-ea"/>
                <a:cs typeface="+mn-cs"/>
              </a:rPr>
              <a:t>, or mountain formation, contributed to temperatures and pressures high enough to create anthracite.</a:t>
            </a:r>
            <a:br>
              <a:rPr lang="en-GB" dirty="0"/>
            </a:br>
            <a:br>
              <a:rPr lang="en-GB" dirty="0"/>
            </a:br>
            <a:r>
              <a:rPr lang="en-GB" sz="1200" b="0" i="0" kern="1200" dirty="0">
                <a:solidFill>
                  <a:schemeClr val="tx1"/>
                </a:solidFill>
                <a:latin typeface="+mn-lt"/>
                <a:ea typeface="+mn-ea"/>
                <a:cs typeface="+mn-cs"/>
              </a:rPr>
              <a:t>China dominates the mining of anthracite, accounting for almost three-quarters of anthracite coal production. Other anthracite-mining countries include Russia, Ukraine, Vietnam, and the United States (mostly Pennsylvania).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18</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King Coal The South Wales Coalfield was at the height of production between the 1880s and 1913. In 1913 Wales recorded its highest ever output; 57,000,000 tons of coal was produced by nearly a quarter of a million Welsh miners. Rhondda coal was shipped around the world, to as far a field as South America. It was also used by the Great Western Railway to fuel trains and engines. </a:t>
            </a:r>
          </a:p>
        </p:txBody>
      </p:sp>
      <p:sp>
        <p:nvSpPr>
          <p:cNvPr id="4" name="Slide Number Placeholder 3"/>
          <p:cNvSpPr>
            <a:spLocks noGrp="1"/>
          </p:cNvSpPr>
          <p:nvPr>
            <p:ph type="sldNum" sz="quarter" idx="10"/>
          </p:nvPr>
        </p:nvSpPr>
        <p:spPr/>
        <p:txBody>
          <a:bodyPr/>
          <a:lstStyle/>
          <a:p>
            <a:fld id="{3BFE8123-C4A7-441D-B4E4-4FA29A54B166}" type="slidenum">
              <a:rPr lang="en-GB" smtClean="0"/>
              <a:pPr/>
              <a:t>19</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Steady increases in output and manpower meant that the early 20th century gave Wales its peak production figures.</a:t>
            </a:r>
          </a:p>
          <a:p>
            <a:endParaRPr lang="en-GB" dirty="0"/>
          </a:p>
          <a:p>
            <a:r>
              <a:rPr lang="en-GB" dirty="0"/>
              <a:t>No less than 57m tons of coal was produced in 1913, by 232,000 men working in 620 mines.</a:t>
            </a:r>
          </a:p>
          <a:p>
            <a:endParaRPr lang="en-GB" dirty="0"/>
          </a:p>
          <a:p>
            <a:r>
              <a:rPr lang="en-GB" dirty="0"/>
              <a:t>The largest number of men ever to work in the Welsh coal mines was 271,000 in 1920.</a:t>
            </a:r>
          </a:p>
          <a:p>
            <a:endParaRPr lang="en-GB" dirty="0"/>
          </a:p>
          <a:p>
            <a:r>
              <a:rPr lang="en-GB" dirty="0"/>
              <a:t>Post war, there was a recession in the coal market, due to a combination of a move to oil power by shipping and the development of coal industries overseas.</a:t>
            </a:r>
          </a:p>
          <a:p>
            <a:endParaRPr lang="en-GB" dirty="0"/>
          </a:p>
          <a:p>
            <a:r>
              <a:rPr lang="en-GB" dirty="0"/>
              <a:t>Men were laid off: 140,000 by 1936. South Wales lost 241 mines in the same period.</a:t>
            </a:r>
          </a:p>
          <a:p>
            <a:endParaRPr lang="en-GB" dirty="0"/>
          </a:p>
          <a:p>
            <a:r>
              <a:rPr lang="en-GB" dirty="0"/>
              <a:t>World War Two didn't buck the trend in terms of production, but indirectly it had the effect of instilling some optimism. The Labour government of 1945 - the Welfare State government - nationalised the coal industry on 1 January 1947, taking it out of the hands of private firms.</a:t>
            </a:r>
          </a:p>
          <a:p>
            <a:endParaRPr lang="en-GB" dirty="0"/>
          </a:p>
          <a:p>
            <a:r>
              <a:rPr lang="en-GB" dirty="0"/>
              <a:t>It was thought that this move would safeguard jobs and mines, as the government would be less likely than private owners to cut and run or make a quick sale.</a:t>
            </a:r>
          </a:p>
          <a:p>
            <a:endParaRPr lang="en-GB" dirty="0"/>
          </a:p>
          <a:p>
            <a:r>
              <a:rPr lang="en-GB" dirty="0"/>
              <a:t>At the time, there were still 135 collieries with over 250 workers each and, although exports through Cardiff had fallen from 25m tons in 1913 to 750,000 tons in 1947, there was much needed modernisation and investment coming.</a:t>
            </a:r>
          </a:p>
          <a:p>
            <a:endParaRPr lang="en-GB" dirty="0"/>
          </a:p>
          <a:p>
            <a:r>
              <a:rPr lang="en-GB" dirty="0"/>
              <a:t>Investment meant better and more machinery and a greater emphasis on safety, but couldn't safeguard the coal industry in Wales.</a:t>
            </a:r>
          </a:p>
          <a:p>
            <a:endParaRPr lang="en-GB" dirty="0"/>
          </a:p>
          <a:p>
            <a:r>
              <a:rPr lang="en-GB" dirty="0"/>
              <a:t>The rise of the oil industry and other factors meant that 50 collieries closed in south Wales between 1957 and 1964. Although there was some respite in the 1970s due to the oil crisis, by the 1980s it was almost all over for the coal industry in Wales and the rest of the UK.</a:t>
            </a:r>
          </a:p>
          <a:p>
            <a:endParaRPr lang="en-GB" dirty="0"/>
          </a:p>
          <a:p>
            <a:r>
              <a:rPr lang="en-GB" dirty="0"/>
              <a:t>A last gasp of industrial action, the 1984 miners' strike, was not enough to prevent the death of an industry that was once the biggest single employer in Wales and held the most powerful workforce.</a:t>
            </a:r>
          </a:p>
        </p:txBody>
      </p:sp>
      <p:sp>
        <p:nvSpPr>
          <p:cNvPr id="4" name="Slide Number Placeholder 3"/>
          <p:cNvSpPr>
            <a:spLocks noGrp="1"/>
          </p:cNvSpPr>
          <p:nvPr>
            <p:ph type="sldNum" sz="quarter" idx="10"/>
          </p:nvPr>
        </p:nvSpPr>
        <p:spPr/>
        <p:txBody>
          <a:bodyPr/>
          <a:lstStyle/>
          <a:p>
            <a:fld id="{3BFE8123-C4A7-441D-B4E4-4FA29A54B166}" type="slidenum">
              <a:rPr lang="en-GB" smtClean="0"/>
              <a:pPr/>
              <a:t>23</a:t>
            </a:fld>
            <a:endParaRPr lang="en-GB"/>
          </a:p>
        </p:txBody>
      </p:sp>
    </p:spTree>
    <p:extLst>
      <p:ext uri="{BB962C8B-B14F-4D97-AF65-F5344CB8AC3E}">
        <p14:creationId xmlns:p14="http://schemas.microsoft.com/office/powerpoint/2010/main" val="1229346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7BA9E8-C63D-4218-9005-497F7AFAC627}" type="datetimeFigureOut">
              <a:rPr lang="en-GB" smtClean="0"/>
              <a:pPr/>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D7BA9E8-C63D-4218-9005-497F7AFAC627}" type="datetimeFigureOut">
              <a:rPr lang="en-GB" smtClean="0"/>
              <a:pPr/>
              <a:t>17/02/2023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D7BA9E8-C63D-4218-9005-497F7AFAC627}" type="datetimeFigureOut">
              <a:rPr lang="en-GB" smtClean="0"/>
              <a:pPr/>
              <a:t>17/02/2023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D7BA9E8-C63D-4218-9005-497F7AFAC627}" type="datetimeFigureOut">
              <a:rPr lang="en-GB" smtClean="0"/>
              <a:pPr/>
              <a:t>17/02/2023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7BA9E8-C63D-4218-9005-497F7AFAC627}" type="datetimeFigureOut">
              <a:rPr lang="en-GB" smtClean="0"/>
              <a:pPr/>
              <a:t>17/02/2023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17/02/2023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17/02/2023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BA9E8-C63D-4218-9005-497F7AFAC627}" type="datetimeFigureOut">
              <a:rPr lang="en-GB" smtClean="0"/>
              <a:pPr/>
              <a:t>17/02/2023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923203-FC0D-4E1D-8906-FAEABFA49AC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MBeXRRTGjN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agor.org.uk/cwm/themes/life/econom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04664"/>
            <a:ext cx="7772400" cy="1470025"/>
          </a:xfrm>
        </p:spPr>
        <p:txBody>
          <a:bodyPr/>
          <a:lstStyle/>
          <a:p>
            <a:r>
              <a:rPr lang="en-GB"/>
              <a:t>Rhondda Valleys </a:t>
            </a:r>
            <a:r>
              <a:rPr lang="en-GB" dirty="0"/>
              <a:t>and Coal</a:t>
            </a:r>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1187625" y="2060848"/>
            <a:ext cx="6743776" cy="4202546"/>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a:t>
            </a:r>
          </a:p>
        </p:txBody>
      </p:sp>
      <p:sp>
        <p:nvSpPr>
          <p:cNvPr id="3" name="Content Placeholder 2"/>
          <p:cNvSpPr>
            <a:spLocks noGrp="1"/>
          </p:cNvSpPr>
          <p:nvPr>
            <p:ph idx="1"/>
          </p:nvPr>
        </p:nvSpPr>
        <p:spPr/>
        <p:txBody>
          <a:bodyPr/>
          <a:lstStyle/>
          <a:p>
            <a:r>
              <a:rPr lang="en-GB" dirty="0"/>
              <a:t>What is coal</a:t>
            </a:r>
          </a:p>
          <a:p>
            <a:r>
              <a:rPr lang="en-GB" dirty="0"/>
              <a:t>Coal is the largest source of generating electricity in the world currently</a:t>
            </a:r>
          </a:p>
          <a:p>
            <a:r>
              <a:rPr lang="en-GB" dirty="0"/>
              <a:t>What was Rhondda coal used for by the end of 18</a:t>
            </a:r>
            <a:r>
              <a:rPr lang="en-GB" baseline="30000" dirty="0"/>
              <a:t>th</a:t>
            </a:r>
            <a:r>
              <a:rPr lang="en-GB" dirty="0"/>
              <a:t> century</a:t>
            </a:r>
          </a:p>
          <a:p>
            <a:r>
              <a:rPr lang="en-GB" dirty="0"/>
              <a:t>Much coal was transported from the docks and by rail and exported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 South Wales </a:t>
            </a:r>
          </a:p>
        </p:txBody>
      </p:sp>
      <p:sp>
        <p:nvSpPr>
          <p:cNvPr id="3" name="Content Placeholder 2"/>
          <p:cNvSpPr>
            <a:spLocks noGrp="1"/>
          </p:cNvSpPr>
          <p:nvPr>
            <p:ph idx="1"/>
          </p:nvPr>
        </p:nvSpPr>
        <p:spPr>
          <a:xfrm>
            <a:off x="0" y="1268760"/>
            <a:ext cx="8686800" cy="4857403"/>
          </a:xfrm>
        </p:spPr>
        <p:txBody>
          <a:bodyPr/>
          <a:lstStyle/>
          <a:p>
            <a:pPr>
              <a:buNone/>
            </a:pPr>
            <a:r>
              <a:rPr lang="en-GB" dirty="0"/>
              <a:t>UK situ during the Carboniferous period 300 million years ago</a:t>
            </a:r>
          </a:p>
        </p:txBody>
      </p:sp>
      <p:pic>
        <p:nvPicPr>
          <p:cNvPr id="4" name="Picture 3" descr="C:\Users\se046\AppData\Local\Microsoft\Windows\Temporary Internet Files\Content.Word\New Picture (7).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1844824"/>
            <a:ext cx="6048672" cy="479715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074"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77032" y="620688"/>
            <a:ext cx="8866968" cy="5802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5863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The conditions that created coal about 300 million years ago in the Carboniferous period</a:t>
            </a:r>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9632" y="2708920"/>
            <a:ext cx="6102017" cy="3947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When these plants died the stems and leaves would sink to the bottom of the water</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2780928"/>
            <a:ext cx="6014881" cy="3791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1473516"/>
            <a:ext cx="6984776" cy="5384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As time passed, the forests and swamps dried up</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2636912"/>
            <a:ext cx="6298895" cy="3993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Coal forms in seams (Lignite)</a:t>
            </a:r>
          </a:p>
          <a:p>
            <a:endParaRPr lang="en-GB" dirty="0"/>
          </a:p>
        </p:txBody>
      </p:sp>
      <p:pic>
        <p:nvPicPr>
          <p:cNvPr id="2053" name="Picture 5"/>
          <p:cNvPicPr>
            <a:picLocks noChangeAspect="1" noChangeArrowheads="1"/>
          </p:cNvPicPr>
          <p:nvPr/>
        </p:nvPicPr>
        <p:blipFill>
          <a:blip r:embed="rId3" cstate="print"/>
          <a:srcRect/>
          <a:stretch>
            <a:fillRect/>
          </a:stretch>
        </p:blipFill>
        <p:spPr bwMode="auto">
          <a:xfrm>
            <a:off x="1259632" y="2142188"/>
            <a:ext cx="5976664" cy="447543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The lignite was covered in more layers of sand, clay, and other materials</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 y="2895600"/>
            <a:ext cx="5898232" cy="3736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sp>
        <p:nvSpPr>
          <p:cNvPr id="3" name="Content Placeholder 2"/>
          <p:cNvSpPr>
            <a:spLocks noGrp="1"/>
          </p:cNvSpPr>
          <p:nvPr>
            <p:ph idx="1"/>
          </p:nvPr>
        </p:nvSpPr>
        <p:spPr/>
        <p:txBody>
          <a:bodyPr/>
          <a:lstStyle/>
          <a:p>
            <a:r>
              <a:rPr lang="en-GB" dirty="0"/>
              <a:t>As the Lignite was buried further and further underground it was exposed to heat and pressure</a:t>
            </a:r>
          </a:p>
          <a:p>
            <a:endParaRPr lang="en-US"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4600" y="2895600"/>
            <a:ext cx="5534025" cy="349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1413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sp>
        <p:nvSpPr>
          <p:cNvPr id="3" name="Content Placeholder 2"/>
          <p:cNvSpPr>
            <a:spLocks noGrp="1"/>
          </p:cNvSpPr>
          <p:nvPr>
            <p:ph idx="1"/>
          </p:nvPr>
        </p:nvSpPr>
        <p:spPr/>
        <p:txBody>
          <a:bodyPr/>
          <a:lstStyle/>
          <a:p>
            <a:r>
              <a:rPr lang="en-GB" dirty="0"/>
              <a:t>The pressure and heat made the Lignite become harder and darker</a:t>
            </a:r>
          </a:p>
          <a:p>
            <a:endParaRPr lang="en-US"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95400" y="3200400"/>
            <a:ext cx="5562600" cy="352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9848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pic>
        <p:nvPicPr>
          <p:cNvPr id="102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2492896"/>
            <a:ext cx="7099518" cy="33516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7447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 </a:t>
            </a:r>
          </a:p>
        </p:txBody>
      </p:sp>
      <p:sp>
        <p:nvSpPr>
          <p:cNvPr id="3" name="Content Placeholder 2"/>
          <p:cNvSpPr>
            <a:spLocks noGrp="1"/>
          </p:cNvSpPr>
          <p:nvPr>
            <p:ph idx="1"/>
          </p:nvPr>
        </p:nvSpPr>
        <p:spPr/>
        <p:txBody>
          <a:bodyPr/>
          <a:lstStyle/>
          <a:p>
            <a:pPr>
              <a:buNone/>
            </a:pPr>
            <a:r>
              <a:rPr lang="en-GB"/>
              <a:t>The physical </a:t>
            </a:r>
            <a:r>
              <a:rPr lang="en-GB" dirty="0"/>
              <a:t>phases we go through to form coal as it gets buried </a:t>
            </a:r>
          </a:p>
          <a:p>
            <a:pPr marL="514350" indent="-514350">
              <a:buFont typeface="+mj-lt"/>
              <a:buAutoNum type="arabicPeriod"/>
            </a:pPr>
            <a:r>
              <a:rPr lang="en-GB" dirty="0"/>
              <a:t>Peat</a:t>
            </a:r>
          </a:p>
          <a:p>
            <a:endParaRPr lang="en-GB" dirty="0"/>
          </a:p>
        </p:txBody>
      </p:sp>
      <p:pic>
        <p:nvPicPr>
          <p:cNvPr id="3075" name="Picture 3"/>
          <p:cNvPicPr>
            <a:picLocks noChangeAspect="1" noChangeArrowheads="1"/>
          </p:cNvPicPr>
          <p:nvPr/>
        </p:nvPicPr>
        <p:blipFill>
          <a:blip r:embed="rId3" cstate="print"/>
          <a:srcRect/>
          <a:stretch>
            <a:fillRect/>
          </a:stretch>
        </p:blipFill>
        <p:spPr bwMode="auto">
          <a:xfrm>
            <a:off x="2627784" y="2708920"/>
            <a:ext cx="5616624" cy="3946107"/>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2. Lignite</a:t>
            </a:r>
          </a:p>
        </p:txBody>
      </p:sp>
      <p:pic>
        <p:nvPicPr>
          <p:cNvPr id="4098" name="Picture 2"/>
          <p:cNvPicPr>
            <a:picLocks noChangeAspect="1" noChangeArrowheads="1"/>
          </p:cNvPicPr>
          <p:nvPr/>
        </p:nvPicPr>
        <p:blipFill>
          <a:blip r:embed="rId3" cstate="print"/>
          <a:srcRect/>
          <a:stretch>
            <a:fillRect/>
          </a:stretch>
        </p:blipFill>
        <p:spPr bwMode="auto">
          <a:xfrm>
            <a:off x="2843808" y="2636912"/>
            <a:ext cx="5175498" cy="3263266"/>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3. Sub-Bituminous coal</a:t>
            </a:r>
          </a:p>
        </p:txBody>
      </p:sp>
      <p:pic>
        <p:nvPicPr>
          <p:cNvPr id="5123" name="Picture 3"/>
          <p:cNvPicPr>
            <a:picLocks noChangeAspect="1" noChangeArrowheads="1"/>
          </p:cNvPicPr>
          <p:nvPr/>
        </p:nvPicPr>
        <p:blipFill>
          <a:blip r:embed="rId3" cstate="print"/>
          <a:srcRect/>
          <a:stretch>
            <a:fillRect/>
          </a:stretch>
        </p:blipFill>
        <p:spPr bwMode="auto">
          <a:xfrm>
            <a:off x="1691680" y="2852936"/>
            <a:ext cx="5472609" cy="3781325"/>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4. </a:t>
            </a:r>
            <a:r>
              <a:rPr lang="en-GB" i="1" dirty="0"/>
              <a:t>Bituminous Coal</a:t>
            </a:r>
            <a:endParaRPr lang="en-GB" dirty="0"/>
          </a:p>
        </p:txBody>
      </p:sp>
      <p:pic>
        <p:nvPicPr>
          <p:cNvPr id="6146" name="Picture 2"/>
          <p:cNvPicPr>
            <a:picLocks noChangeAspect="1" noChangeArrowheads="1"/>
          </p:cNvPicPr>
          <p:nvPr/>
        </p:nvPicPr>
        <p:blipFill>
          <a:blip r:embed="rId3" cstate="print"/>
          <a:srcRect/>
          <a:stretch>
            <a:fillRect/>
          </a:stretch>
        </p:blipFill>
        <p:spPr bwMode="auto">
          <a:xfrm>
            <a:off x="1691680" y="2995670"/>
            <a:ext cx="4824536" cy="3570413"/>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5. </a:t>
            </a:r>
            <a:r>
              <a:rPr lang="en-GB" dirty="0" err="1"/>
              <a:t>Anthricite</a:t>
            </a:r>
            <a:endParaRPr lang="en-GB" dirty="0"/>
          </a:p>
        </p:txBody>
      </p:sp>
      <p:pic>
        <p:nvPicPr>
          <p:cNvPr id="7170" name="Picture 2"/>
          <p:cNvPicPr>
            <a:picLocks noChangeAspect="1" noChangeArrowheads="1"/>
          </p:cNvPicPr>
          <p:nvPr/>
        </p:nvPicPr>
        <p:blipFill>
          <a:blip r:embed="rId3" cstate="print"/>
          <a:srcRect/>
          <a:stretch>
            <a:fillRect/>
          </a:stretch>
        </p:blipFill>
        <p:spPr bwMode="auto">
          <a:xfrm>
            <a:off x="2987824" y="2348880"/>
            <a:ext cx="5934075" cy="4038600"/>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Rhondda coal</a:t>
            </a:r>
          </a:p>
        </p:txBody>
      </p:sp>
      <p:sp>
        <p:nvSpPr>
          <p:cNvPr id="3" name="Content Placeholder 2"/>
          <p:cNvSpPr>
            <a:spLocks noGrp="1"/>
          </p:cNvSpPr>
          <p:nvPr>
            <p:ph idx="1"/>
          </p:nvPr>
        </p:nvSpPr>
        <p:spPr/>
        <p:txBody>
          <a:bodyPr/>
          <a:lstStyle/>
          <a:p>
            <a:r>
              <a:rPr lang="en-GB" dirty="0"/>
              <a:t>King Coal – used to fuel trains and engines </a:t>
            </a:r>
          </a:p>
          <a:p>
            <a:r>
              <a:rPr lang="en-GB" dirty="0"/>
              <a:t>It was a Bituminous coal (Steam coal)</a:t>
            </a:r>
          </a:p>
          <a:p>
            <a:r>
              <a:rPr lang="en-GB" dirty="0"/>
              <a:t>Anthracite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Coal formation video</a:t>
            </a:r>
          </a:p>
          <a:p>
            <a:pPr>
              <a:buNone/>
            </a:pPr>
            <a:r>
              <a:rPr lang="en-GB" dirty="0">
                <a:hlinkClick r:id="rId2"/>
              </a:rPr>
              <a:t>https://www.youtube.com/watch?v=MBeXRRTGjNE</a:t>
            </a:r>
            <a:endParaRPr lang="en-GB" dirty="0"/>
          </a:p>
          <a:p>
            <a:pPr>
              <a:buNone/>
            </a:pP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Seams South Wales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1198" y="1606395"/>
            <a:ext cx="9001604" cy="4954562"/>
          </a:xfrm>
        </p:spPr>
      </p:pic>
    </p:spTree>
    <p:extLst>
      <p:ext uri="{BB962C8B-B14F-4D97-AF65-F5344CB8AC3E}">
        <p14:creationId xmlns:p14="http://schemas.microsoft.com/office/powerpoint/2010/main" val="3255191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Seams South Wales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7073" y="1600200"/>
            <a:ext cx="6849853" cy="4525963"/>
          </a:xfrm>
        </p:spPr>
      </p:pic>
    </p:spTree>
    <p:extLst>
      <p:ext uri="{BB962C8B-B14F-4D97-AF65-F5344CB8AC3E}">
        <p14:creationId xmlns:p14="http://schemas.microsoft.com/office/powerpoint/2010/main" val="23591313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Coal Industry demise in UK/South Wales</a:t>
            </a:r>
          </a:p>
        </p:txBody>
      </p:sp>
      <p:sp>
        <p:nvSpPr>
          <p:cNvPr id="3" name="Content Placeholder 2"/>
          <p:cNvSpPr>
            <a:spLocks noGrp="1"/>
          </p:cNvSpPr>
          <p:nvPr>
            <p:ph idx="1"/>
          </p:nvPr>
        </p:nvSpPr>
        <p:spPr/>
        <p:txBody>
          <a:bodyPr>
            <a:normAutofit fontScale="92500" lnSpcReduction="10000"/>
          </a:bodyPr>
          <a:lstStyle/>
          <a:p>
            <a:r>
              <a:rPr lang="en-GB" dirty="0"/>
              <a:t>1913 232,00 men worked in 620 mines in Wales</a:t>
            </a:r>
          </a:p>
          <a:p>
            <a:r>
              <a:rPr lang="en-GB" dirty="0"/>
              <a:t>1920 largest number of men ever employed in Wales mining 271,000</a:t>
            </a:r>
          </a:p>
          <a:p>
            <a:r>
              <a:rPr lang="en-GB" dirty="0"/>
              <a:t>1936 – oil power and shipping causes 140,000 men to be laid off, 241 mines shut</a:t>
            </a:r>
          </a:p>
          <a:p>
            <a:r>
              <a:rPr lang="en-GB" dirty="0"/>
              <a:t>Coal industry nationalised in 1947</a:t>
            </a:r>
          </a:p>
          <a:p>
            <a:r>
              <a:rPr lang="en-GB" dirty="0"/>
              <a:t>Between 1957 – 1964 oil caused 50 collieries to close</a:t>
            </a:r>
          </a:p>
          <a:p>
            <a:r>
              <a:rPr lang="en-GB" dirty="0"/>
              <a:t>By 1980s it was almost all over.</a:t>
            </a:r>
          </a:p>
          <a:p>
            <a:endParaRPr lang="en-GB" dirty="0"/>
          </a:p>
        </p:txBody>
      </p:sp>
    </p:spTree>
    <p:extLst>
      <p:ext uri="{BB962C8B-B14F-4D97-AF65-F5344CB8AC3E}">
        <p14:creationId xmlns:p14="http://schemas.microsoft.com/office/powerpoint/2010/main" val="4166446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a:t>
            </a:r>
            <a:r>
              <a:rPr lang="en-GB" dirty="0" err="1"/>
              <a:t>n.d.</a:t>
            </a:r>
            <a:r>
              <a:rPr lang="en-GB" dirty="0"/>
              <a:t>). Development of the Coal Industry, Retrieved February 5, 2019, from </a:t>
            </a:r>
            <a:r>
              <a:rPr lang="en-GB" dirty="0">
                <a:hlinkClick r:id="rId2"/>
              </a:rPr>
              <a:t>http://</a:t>
            </a:r>
            <a:r>
              <a:rPr lang="en-GB">
                <a:hlinkClick r:id="rId2"/>
              </a:rPr>
              <a:t>www.agor.org.uk/cwm/themes/life/economy/</a:t>
            </a:r>
            <a:endParaRPr lang="en-GB"/>
          </a:p>
          <a:p>
            <a:endParaRPr lang="en-GB" dirty="0"/>
          </a:p>
        </p:txBody>
      </p:sp>
    </p:spTree>
    <p:extLst>
      <p:ext uri="{BB962C8B-B14F-4D97-AF65-F5344CB8AC3E}">
        <p14:creationId xmlns:p14="http://schemas.microsoft.com/office/powerpoint/2010/main" val="1635156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217</TotalTime>
  <Words>2882</Words>
  <Application>Microsoft Office PowerPoint</Application>
  <PresentationFormat>On-screen Show (4:3)</PresentationFormat>
  <Paragraphs>139</Paragraphs>
  <Slides>24</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Office Theme</vt:lpstr>
      <vt:lpstr>Rhondda Valleys and Coal</vt:lpstr>
      <vt:lpstr>Coal</vt:lpstr>
      <vt:lpstr>Coal formation South Wales </vt:lpstr>
      <vt:lpstr>PowerPoint Presentation</vt:lpstr>
      <vt:lpstr>Coal formation</vt:lpstr>
      <vt:lpstr>Coal formation</vt:lpstr>
      <vt:lpstr>Coal formation</vt:lpstr>
      <vt:lpstr>Coal formation</vt:lpstr>
      <vt:lpstr>Coal formation</vt:lpstr>
      <vt:lpstr>Coal formation</vt:lpstr>
      <vt:lpstr>Coal formation</vt:lpstr>
      <vt:lpstr>Coal formation</vt:lpstr>
      <vt:lpstr>Coal formation</vt:lpstr>
      <vt:lpstr>Coal formation </vt:lpstr>
      <vt:lpstr>Coal formation</vt:lpstr>
      <vt:lpstr>Coal formation</vt:lpstr>
      <vt:lpstr>Coal formation</vt:lpstr>
      <vt:lpstr>Coal formation</vt:lpstr>
      <vt:lpstr>Rhondda coal</vt:lpstr>
      <vt:lpstr>Coal Formation</vt:lpstr>
      <vt:lpstr>Coal Seams South Wales</vt:lpstr>
      <vt:lpstr>Coal Seams South Wales</vt:lpstr>
      <vt:lpstr>Coal Industry demise in UK/South Wales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Blaenafon and Coal</dc:title>
  <dc:creator>se046</dc:creator>
  <cp:lastModifiedBy>Anthony Burns</cp:lastModifiedBy>
  <cp:revision>51</cp:revision>
  <dcterms:created xsi:type="dcterms:W3CDTF">2018-01-26T11:44:31Z</dcterms:created>
  <dcterms:modified xsi:type="dcterms:W3CDTF">2023-02-17T11:18:44Z</dcterms:modified>
</cp:coreProperties>
</file>