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20" r:id="rId1"/>
  </p:sldMasterIdLst>
  <p:sldIdLst>
    <p:sldId id="256" r:id="rId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987" autoAdjust="0"/>
    <p:restoredTop sz="94660"/>
  </p:normalViewPr>
  <p:slideViewPr>
    <p:cSldViewPr snapToGrid="0">
      <p:cViewPr varScale="1">
        <p:scale>
          <a:sx n="116" d="100"/>
          <a:sy n="116" d="100"/>
        </p:scale>
        <p:origin x="336" y="10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ableStyles" Target="tableStyles.xml"/><Relationship Id="rId5" Type="http://schemas.openxmlformats.org/officeDocument/2006/relationships/theme" Target="theme/theme1.xml"/><Relationship Id="rId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>
            <a:spLocks noChangeAspect="1"/>
          </p:cNvSpPr>
          <p:nvPr/>
        </p:nvSpPr>
        <p:spPr>
          <a:xfrm>
            <a:off x="231140" y="243840"/>
            <a:ext cx="11724640" cy="6377939"/>
          </a:xfrm>
          <a:prstGeom prst="rect">
            <a:avLst/>
          </a:prstGeom>
          <a:solidFill>
            <a:schemeClr val="accent1"/>
          </a:solidFill>
          <a:ln w="12700">
            <a:solidFill>
              <a:srgbClr val="FFFF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09980" y="882376"/>
            <a:ext cx="9966960" cy="2926080"/>
          </a:xfrm>
        </p:spPr>
        <p:txBody>
          <a:bodyPr anchor="b">
            <a:normAutofit/>
          </a:bodyPr>
          <a:lstStyle>
            <a:lvl1pPr algn="ctr">
              <a:lnSpc>
                <a:spcPct val="85000"/>
              </a:lnSpc>
              <a:defRPr sz="7200" b="1" cap="all" baseline="0">
                <a:solidFill>
                  <a:srgbClr val="FFFFFF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709530" y="3869634"/>
            <a:ext cx="8767860" cy="1388165"/>
          </a:xfrm>
        </p:spPr>
        <p:txBody>
          <a:bodyPr>
            <a:normAutofit/>
          </a:bodyPr>
          <a:lstStyle>
            <a:lvl1pPr marL="0" indent="0" algn="ctr">
              <a:buNone/>
              <a:defRPr sz="2200">
                <a:solidFill>
                  <a:srgbClr val="FFFFFF"/>
                </a:solidFill>
              </a:defRPr>
            </a:lvl1pPr>
            <a:lvl2pPr marL="457200" indent="0" algn="ctr">
              <a:buNone/>
              <a:defRPr sz="2200"/>
            </a:lvl2pPr>
            <a:lvl3pPr marL="914400" indent="0" algn="ctr">
              <a:buNone/>
              <a:defRPr sz="22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E4BD00F1-7844-4384-A9EE-81606D8DA3B0}" type="datetimeFigureOut">
              <a:rPr lang="en-GB" smtClean="0"/>
              <a:t>07/09/2016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DFBEF90C-DAEE-49C7-AA10-829FA8B4EE76}" type="slidenum">
              <a:rPr lang="en-GB" smtClean="0"/>
              <a:t>‹#›</a:t>
            </a:fld>
            <a:endParaRPr lang="en-GB"/>
          </a:p>
        </p:txBody>
      </p:sp>
      <p:cxnSp>
        <p:nvCxnSpPr>
          <p:cNvPr id="8" name="Straight Connector 7"/>
          <p:cNvCxnSpPr/>
          <p:nvPr/>
        </p:nvCxnSpPr>
        <p:spPr>
          <a:xfrm>
            <a:off x="1978660" y="3733800"/>
            <a:ext cx="8229601" cy="0"/>
          </a:xfrm>
          <a:prstGeom prst="line">
            <a:avLst/>
          </a:prstGeom>
          <a:ln>
            <a:solidFill>
              <a:srgbClr val="FFFFF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56751767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BD00F1-7844-4384-A9EE-81606D8DA3B0}" type="datetimeFigureOut">
              <a:rPr lang="en-GB" smtClean="0"/>
              <a:t>07/09/2016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BEF90C-DAEE-49C7-AA10-829FA8B4EE7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288337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06424" y="1173575"/>
            <a:ext cx="9966960" cy="2926080"/>
          </a:xfrm>
        </p:spPr>
        <p:txBody>
          <a:bodyPr anchor="b">
            <a:noAutofit/>
          </a:bodyPr>
          <a:lstStyle>
            <a:lvl1pPr algn="ctr">
              <a:lnSpc>
                <a:spcPct val="85000"/>
              </a:lnSpc>
              <a:defRPr sz="7200" b="0" cap="all" baseline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709928" y="4154520"/>
            <a:ext cx="8769096" cy="1363806"/>
          </a:xfrm>
        </p:spPr>
        <p:txBody>
          <a:bodyPr anchor="t">
            <a:normAutofit/>
          </a:bodyPr>
          <a:lstStyle>
            <a:lvl1pPr marL="0" indent="0" algn="ctr">
              <a:buNone/>
              <a:defRPr sz="2200">
                <a:solidFill>
                  <a:schemeClr val="accent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BD00F1-7844-4384-A9EE-81606D8DA3B0}" type="datetimeFigureOut">
              <a:rPr lang="en-GB" smtClean="0"/>
              <a:t>07/09/2016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BEF90C-DAEE-49C7-AA10-829FA8B4EE76}" type="slidenum">
              <a:rPr lang="en-GB" smtClean="0"/>
              <a:t>‹#›</a:t>
            </a:fld>
            <a:endParaRPr lang="en-GB"/>
          </a:p>
        </p:txBody>
      </p:sp>
      <p:cxnSp>
        <p:nvCxnSpPr>
          <p:cNvPr id="7" name="Straight Connector 6"/>
          <p:cNvCxnSpPr/>
          <p:nvPr/>
        </p:nvCxnSpPr>
        <p:spPr>
          <a:xfrm>
            <a:off x="1981200" y="4020408"/>
            <a:ext cx="8229601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40428344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43000" y="2057399"/>
            <a:ext cx="4754880" cy="4023360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67612" y="2057400"/>
            <a:ext cx="4754880" cy="4023360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BD00F1-7844-4384-A9EE-81606D8DA3B0}" type="datetimeFigureOut">
              <a:rPr lang="en-GB" smtClean="0"/>
              <a:t>07/09/2016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BEF90C-DAEE-49C7-AA10-829FA8B4EE7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6603454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2001511"/>
            <a:ext cx="4754880" cy="777240"/>
          </a:xfrm>
        </p:spPr>
        <p:txBody>
          <a:bodyPr anchor="ctr"/>
          <a:lstStyle>
            <a:lvl1pPr marL="0" indent="0">
              <a:spcBef>
                <a:spcPts val="0"/>
              </a:spcBef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43000" y="2721483"/>
            <a:ext cx="4754880" cy="3383280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269173" y="1999032"/>
            <a:ext cx="4754880" cy="777240"/>
          </a:xfrm>
        </p:spPr>
        <p:txBody>
          <a:bodyPr anchor="ctr"/>
          <a:lstStyle>
            <a:lvl1pPr marL="0" indent="0">
              <a:spcBef>
                <a:spcPts val="0"/>
              </a:spcBef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269173" y="2719322"/>
            <a:ext cx="4754880" cy="3383280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BD00F1-7844-4384-A9EE-81606D8DA3B0}" type="datetimeFigureOut">
              <a:rPr lang="en-GB" smtClean="0"/>
              <a:t>07/09/2016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BEF90C-DAEE-49C7-AA10-829FA8B4EE7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7406409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BD00F1-7844-4384-A9EE-81606D8DA3B0}" type="datetimeFigureOut">
              <a:rPr lang="en-GB" smtClean="0"/>
              <a:t>07/09/2016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BEF90C-DAEE-49C7-AA10-829FA8B4EE7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377215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BD00F1-7844-4384-A9EE-81606D8DA3B0}" type="datetimeFigureOut">
              <a:rPr lang="en-GB" smtClean="0"/>
              <a:t>07/09/2016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BEF90C-DAEE-49C7-AA10-829FA8B4EE7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7168119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3000" y="1097280"/>
            <a:ext cx="3931920" cy="1737360"/>
          </a:xfrm>
        </p:spPr>
        <p:txBody>
          <a:bodyPr anchor="b">
            <a:noAutofit/>
          </a:bodyPr>
          <a:lstStyle>
            <a:lvl1pPr>
              <a:lnSpc>
                <a:spcPct val="90000"/>
              </a:lnSpc>
              <a:defRPr sz="40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852159" y="1097280"/>
            <a:ext cx="5212080" cy="466344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3000" y="2834640"/>
            <a:ext cx="3931920" cy="3017520"/>
          </a:xfrm>
        </p:spPr>
        <p:txBody>
          <a:bodyPr>
            <a:normAutofit/>
          </a:bodyPr>
          <a:lstStyle>
            <a:lvl1pPr marL="0" indent="0">
              <a:lnSpc>
                <a:spcPct val="100000"/>
              </a:lnSpc>
              <a:spcBef>
                <a:spcPts val="1000"/>
              </a:spcBef>
              <a:buNone/>
              <a:defRPr sz="17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BD00F1-7844-4384-A9EE-81606D8DA3B0}" type="datetimeFigureOut">
              <a:rPr lang="en-GB" smtClean="0"/>
              <a:t>07/09/2016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BEF90C-DAEE-49C7-AA10-829FA8B4EE7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4829173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3000" y="1097280"/>
            <a:ext cx="3931920" cy="1737360"/>
          </a:xfrm>
        </p:spPr>
        <p:txBody>
          <a:bodyPr anchor="b">
            <a:noAutofit/>
          </a:bodyPr>
          <a:lstStyle>
            <a:lvl1pPr>
              <a:lnSpc>
                <a:spcPct val="90000"/>
              </a:lnSpc>
              <a:defRPr sz="40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413248" y="1069847"/>
            <a:ext cx="6099048" cy="4800600"/>
          </a:xfrm>
        </p:spPr>
        <p:txBody>
          <a:bodyPr lIns="274320" tIns="182880" anchor="t">
            <a:normAutofit/>
          </a:bodyPr>
          <a:lstStyle>
            <a:lvl1pPr marL="0" indent="0">
              <a:buNone/>
              <a:defRPr sz="28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3000" y="2834640"/>
            <a:ext cx="3931920" cy="2880360"/>
          </a:xfrm>
        </p:spPr>
        <p:txBody>
          <a:bodyPr>
            <a:normAutofit/>
          </a:bodyPr>
          <a:lstStyle>
            <a:lvl1pPr marL="0" indent="0">
              <a:lnSpc>
                <a:spcPct val="100000"/>
              </a:lnSpc>
              <a:spcBef>
                <a:spcPts val="1000"/>
              </a:spcBef>
              <a:buNone/>
              <a:defRPr sz="17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BD00F1-7844-4384-A9EE-81606D8DA3B0}" type="datetimeFigureOut">
              <a:rPr lang="en-GB" smtClean="0"/>
              <a:t>07/09/2016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BEF90C-DAEE-49C7-AA10-829FA8B4EE7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2949738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BD00F1-7844-4384-A9EE-81606D8DA3B0}" type="datetimeFigureOut">
              <a:rPr lang="en-GB" smtClean="0"/>
              <a:t>07/09/2016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BEF90C-DAEE-49C7-AA10-829FA8B4EE7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5303543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762000"/>
            <a:ext cx="2324100" cy="5410200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43000" y="762000"/>
            <a:ext cx="7429500" cy="5410200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BD00F1-7844-4384-A9EE-81606D8DA3B0}" type="datetimeFigureOut">
              <a:rPr lang="en-GB" smtClean="0"/>
              <a:t>07/09/2016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BEF90C-DAEE-49C7-AA10-829FA8B4EE7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824391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>
            <a:spLocks noChangeAspect="1"/>
          </p:cNvSpPr>
          <p:nvPr/>
        </p:nvSpPr>
        <p:spPr>
          <a:xfrm>
            <a:off x="231140" y="243840"/>
            <a:ext cx="11724640" cy="6377939"/>
          </a:xfrm>
          <a:prstGeom prst="rect">
            <a:avLst/>
          </a:prstGeom>
          <a:solidFill>
            <a:schemeClr val="bg1"/>
          </a:solidFill>
          <a:ln w="127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143000" y="609600"/>
            <a:ext cx="9875520" cy="135636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2057400"/>
            <a:ext cx="9872871" cy="40386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142996" y="6223828"/>
            <a:ext cx="232907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accent1"/>
                </a:solidFill>
              </a:defRPr>
            </a:lvl1pPr>
          </a:lstStyle>
          <a:p>
            <a:fld id="{E4BD00F1-7844-4384-A9EE-81606D8DA3B0}" type="datetimeFigureOut">
              <a:rPr lang="en-GB" smtClean="0"/>
              <a:t>07/09/2016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949148" y="6223828"/>
            <a:ext cx="471777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accent1"/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9329530" y="6223828"/>
            <a:ext cx="170621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accent1"/>
                </a:solidFill>
              </a:defRPr>
            </a:lvl1pPr>
          </a:lstStyle>
          <a:p>
            <a:fld id="{DFBEF90C-DAEE-49C7-AA10-829FA8B4EE7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1430446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21" r:id="rId1"/>
    <p:sldLayoutId id="2147483722" r:id="rId2"/>
    <p:sldLayoutId id="2147483723" r:id="rId3"/>
    <p:sldLayoutId id="2147483724" r:id="rId4"/>
    <p:sldLayoutId id="2147483725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accent1"/>
          </a:solidFill>
          <a:latin typeface="+mj-lt"/>
          <a:ea typeface="+mj-ea"/>
          <a:cs typeface="+mj-cs"/>
        </a:defRPr>
      </a:lvl1pPr>
    </p:titleStyle>
    <p:bodyStyle>
      <a:lvl1pPr marL="228600" indent="-182880" algn="l" defTabSz="914400" rtl="0" eaLnBrk="1" latinLnBrk="0" hangingPunct="1">
        <a:lnSpc>
          <a:spcPct val="90000"/>
        </a:lnSpc>
        <a:spcBef>
          <a:spcPts val="1400"/>
        </a:spcBef>
        <a:buClr>
          <a:schemeClr val="accent1"/>
        </a:buClr>
        <a:buSzPct val="80000"/>
        <a:buFont typeface="Corbel" pitchFamily="34" charset="0"/>
        <a:buChar char="•"/>
        <a:defRPr sz="2200" kern="1200">
          <a:solidFill>
            <a:schemeClr val="accent1"/>
          </a:solidFill>
          <a:latin typeface="+mn-lt"/>
          <a:ea typeface="+mn-ea"/>
          <a:cs typeface="+mn-cs"/>
        </a:defRPr>
      </a:lvl1pPr>
      <a:lvl2pPr marL="457200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SzPct val="80000"/>
        <a:buFont typeface="Corbel" pitchFamily="34" charset="0"/>
        <a:buChar char="•"/>
        <a:defRPr sz="2000" kern="1200">
          <a:solidFill>
            <a:schemeClr val="accent1"/>
          </a:solidFill>
          <a:latin typeface="+mn-lt"/>
          <a:ea typeface="+mn-ea"/>
          <a:cs typeface="+mn-cs"/>
        </a:defRPr>
      </a:lvl2pPr>
      <a:lvl3pPr marL="731520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SzPct val="80000"/>
        <a:buFont typeface="Corbel" pitchFamily="34" charset="0"/>
        <a:buChar char="•"/>
        <a:defRPr sz="1800" kern="1200">
          <a:solidFill>
            <a:schemeClr val="accent1"/>
          </a:solidFill>
          <a:latin typeface="+mn-lt"/>
          <a:ea typeface="+mn-ea"/>
          <a:cs typeface="+mn-cs"/>
        </a:defRPr>
      </a:lvl3pPr>
      <a:lvl4pPr marL="1005840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SzPct val="80000"/>
        <a:buFont typeface="Corbel" pitchFamily="34" charset="0"/>
        <a:buChar char="•"/>
        <a:defRPr sz="1600" kern="1200">
          <a:solidFill>
            <a:schemeClr val="accent1"/>
          </a:solidFill>
          <a:latin typeface="+mn-lt"/>
          <a:ea typeface="+mn-ea"/>
          <a:cs typeface="+mn-cs"/>
        </a:defRPr>
      </a:lvl4pPr>
      <a:lvl5pPr marL="1280160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SzPct val="80000"/>
        <a:buFont typeface="Corbel" pitchFamily="34" charset="0"/>
        <a:buChar char="•"/>
        <a:defRPr sz="1600" kern="1200">
          <a:solidFill>
            <a:schemeClr val="accent1"/>
          </a:solidFill>
          <a:latin typeface="+mn-lt"/>
          <a:ea typeface="+mn-ea"/>
          <a:cs typeface="+mn-cs"/>
        </a:defRPr>
      </a:lvl5pPr>
      <a:lvl6pPr marL="16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SzPct val="80000"/>
        <a:buFont typeface="Corbel" pitchFamily="34" charset="0"/>
        <a:buChar char="•"/>
        <a:defRPr sz="1600" kern="1200">
          <a:solidFill>
            <a:schemeClr val="accent1"/>
          </a:solidFill>
          <a:latin typeface="+mn-lt"/>
          <a:ea typeface="+mn-ea"/>
          <a:cs typeface="+mn-cs"/>
        </a:defRPr>
      </a:lvl6pPr>
      <a:lvl7pPr marL="19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SzPct val="80000"/>
        <a:buFont typeface="Corbel" pitchFamily="34" charset="0"/>
        <a:buChar char="•"/>
        <a:defRPr sz="1600" kern="1200">
          <a:solidFill>
            <a:schemeClr val="accent1"/>
          </a:solidFill>
          <a:latin typeface="+mn-lt"/>
          <a:ea typeface="+mn-ea"/>
          <a:cs typeface="+mn-cs"/>
        </a:defRPr>
      </a:lvl7pPr>
      <a:lvl8pPr marL="22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SzPct val="80000"/>
        <a:buFont typeface="Corbel" pitchFamily="34" charset="0"/>
        <a:buChar char="•"/>
        <a:defRPr sz="1600" kern="1200">
          <a:solidFill>
            <a:schemeClr val="accent1"/>
          </a:solidFill>
          <a:latin typeface="+mn-lt"/>
          <a:ea typeface="+mn-ea"/>
          <a:cs typeface="+mn-cs"/>
        </a:defRPr>
      </a:lvl8pPr>
      <a:lvl9pPr marL="25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SzPct val="80000"/>
        <a:buFont typeface="Corbel" pitchFamily="34" charset="0"/>
        <a:buChar char="•"/>
        <a:defRPr sz="1600" kern="1200">
          <a:solidFill>
            <a:schemeClr val="accent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Management of Receivables and Payables.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9" name="Content Placeholder 8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Credit Checks and Credit Limits;</a:t>
            </a:r>
          </a:p>
          <a:p>
            <a:r>
              <a:rPr lang="en-GB" dirty="0" smtClean="0"/>
              <a:t>Credit Terms and Settlement Discounts;</a:t>
            </a:r>
          </a:p>
          <a:p>
            <a:r>
              <a:rPr lang="en-GB" dirty="0" smtClean="0"/>
              <a:t>Collection Procedures;</a:t>
            </a:r>
          </a:p>
          <a:p>
            <a:r>
              <a:rPr lang="en-GB" dirty="0" smtClean="0"/>
              <a:t>Interest on Overdue Invoices;</a:t>
            </a:r>
          </a:p>
          <a:p>
            <a:r>
              <a:rPr lang="en-GB" dirty="0" smtClean="0"/>
              <a:t>Invoice Discounting and Factoring</a:t>
            </a:r>
          </a:p>
          <a:p>
            <a:endParaRPr lang="en-GB" dirty="0"/>
          </a:p>
          <a:p>
            <a:pPr marL="4572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49329734"/>
      </p:ext>
    </p:extLst>
  </p:cSld>
  <p:clrMapOvr>
    <a:masterClrMapping/>
  </p:clrMapOvr>
</p:sld>
</file>

<file path=ppt/theme/theme1.xml><?xml version="1.0" encoding="utf-8"?>
<a:theme xmlns:a="http://schemas.openxmlformats.org/drawingml/2006/main" name="Basis">
  <a:themeElements>
    <a:clrScheme name="Basis">
      <a:dk1>
        <a:srgbClr val="000000"/>
      </a:dk1>
      <a:lt1>
        <a:srgbClr val="FFFFFF"/>
      </a:lt1>
      <a:dk2>
        <a:srgbClr val="565349"/>
      </a:dk2>
      <a:lt2>
        <a:srgbClr val="DDDDDD"/>
      </a:lt2>
      <a:accent1>
        <a:srgbClr val="A6B727"/>
      </a:accent1>
      <a:accent2>
        <a:srgbClr val="DF5327"/>
      </a:accent2>
      <a:accent3>
        <a:srgbClr val="FE9E00"/>
      </a:accent3>
      <a:accent4>
        <a:srgbClr val="418AB3"/>
      </a:accent4>
      <a:accent5>
        <a:srgbClr val="D7D447"/>
      </a:accent5>
      <a:accent6>
        <a:srgbClr val="818183"/>
      </a:accent6>
      <a:hlink>
        <a:srgbClr val="F59E00"/>
      </a:hlink>
      <a:folHlink>
        <a:srgbClr val="B2B2B2"/>
      </a:folHlink>
    </a:clrScheme>
    <a:fontScheme name="Basis">
      <a:majorFont>
        <a:latin typeface="Corbel" panose="020B0503020204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orbel" panose="020B0503020204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Basis">
      <a:fillStyleLst>
        <a:solidFill>
          <a:schemeClr val="phClr"/>
        </a:solidFill>
        <a:solidFill>
          <a:schemeClr val="phClr">
            <a:tint val="55000"/>
            <a:satMod val="130000"/>
          </a:schemeClr>
        </a:solidFill>
        <a:gradFill rotWithShape="1">
          <a:gsLst>
            <a:gs pos="0">
              <a:schemeClr val="phClr"/>
            </a:gs>
            <a:gs pos="90000">
              <a:schemeClr val="phClr">
                <a:shade val="100000"/>
                <a:satMod val="105000"/>
              </a:schemeClr>
            </a:gs>
            <a:gs pos="100000">
              <a:schemeClr val="phClr">
                <a:shade val="80000"/>
                <a:satMod val="12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53975" cap="flat" cmpd="dbl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rightRoom" dir="t"/>
          </a:scene3d>
          <a:sp3d extrusionH="12700" contourW="25400" prstMaterial="flat">
            <a:bevelT w="63500" h="152400" prst="angle"/>
            <a:contourClr>
              <a:schemeClr val="phClr">
                <a:shade val="27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hade val="95000"/>
            <a:satMod val="140000"/>
          </a:schemeClr>
        </a:solidFill>
        <a:solidFill>
          <a:schemeClr val="phClr">
            <a:tint val="90000"/>
            <a:shade val="85000"/>
            <a:satMod val="160000"/>
            <a:lumMod val="110000"/>
          </a:schemeClr>
        </a:soli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Basis" id="{5665723A-49BA-4B57-8411-A56F8F207965}" vid="{90E45F77-AEFC-46EF-A7C1-5B338C297B02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TM03457444[[fn=Basis]]</Template>
  <TotalTime>7</TotalTime>
  <Words>30</Words>
  <Application>Microsoft Office PowerPoint</Application>
  <PresentationFormat>Widescreen</PresentationFormat>
  <Paragraphs>6</Paragraphs>
  <Slides>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4" baseType="lpstr">
      <vt:lpstr>Arial</vt:lpstr>
      <vt:lpstr>Corbel</vt:lpstr>
      <vt:lpstr>Basis</vt:lpstr>
      <vt:lpstr>Management of Receivables and Payables.</vt:lpstr>
    </vt:vector>
  </TitlesOfParts>
  <Company>University of Wales Trinity Saint David</Company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Management of Receivables and Payables.</dc:title>
  <dc:creator>Ian Jackson</dc:creator>
  <cp:lastModifiedBy>Ian Jackson</cp:lastModifiedBy>
  <cp:revision>4</cp:revision>
  <dcterms:created xsi:type="dcterms:W3CDTF">2015-09-01T09:37:13Z</dcterms:created>
  <dcterms:modified xsi:type="dcterms:W3CDTF">2016-09-07T08:38:53Z</dcterms:modified>
</cp:coreProperties>
</file>