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17"/>
  </p:notesMasterIdLst>
  <p:sldIdLst>
    <p:sldId id="257" r:id="rId2"/>
    <p:sldId id="827" r:id="rId3"/>
    <p:sldId id="799" r:id="rId4"/>
    <p:sldId id="838" r:id="rId5"/>
    <p:sldId id="828" r:id="rId6"/>
    <p:sldId id="839" r:id="rId7"/>
    <p:sldId id="835" r:id="rId8"/>
    <p:sldId id="840" r:id="rId9"/>
    <p:sldId id="841" r:id="rId10"/>
    <p:sldId id="830" r:id="rId11"/>
    <p:sldId id="842" r:id="rId12"/>
    <p:sldId id="843" r:id="rId13"/>
    <p:sldId id="836" r:id="rId14"/>
    <p:sldId id="837" r:id="rId15"/>
    <p:sldId id="83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31" autoAdjust="0"/>
    <p:restoredTop sz="76667" autoAdjust="0"/>
  </p:normalViewPr>
  <p:slideViewPr>
    <p:cSldViewPr snapToGrid="0">
      <p:cViewPr varScale="1">
        <p:scale>
          <a:sx n="79" d="100"/>
          <a:sy n="79" d="100"/>
        </p:scale>
        <p:origin x="69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05/05/2026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5</a:t>
            </a:fld>
            <a:endParaRPr lang="en-GB"/>
          </a:p>
        </p:txBody>
      </p:sp>
    </p:spTree>
    <p:extLst>
      <p:ext uri="{BB962C8B-B14F-4D97-AF65-F5344CB8AC3E}">
        <p14:creationId xmlns:p14="http://schemas.microsoft.com/office/powerpoint/2010/main" val="2674713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01BE4B-03FE-66C6-8B66-A2B97560E8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675ACF-9597-C4E9-06FA-91EB5E2174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C5E9DF-95F6-F0F8-C297-5CDD7299CB3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BBBB3E-E688-2842-407B-9E3A9137C686}"/>
              </a:ext>
            </a:extLst>
          </p:cNvPr>
          <p:cNvSpPr>
            <a:spLocks noGrp="1"/>
          </p:cNvSpPr>
          <p:nvPr>
            <p:ph type="sldNum" sz="quarter" idx="5"/>
          </p:nvPr>
        </p:nvSpPr>
        <p:spPr/>
        <p:txBody>
          <a:bodyPr/>
          <a:lstStyle/>
          <a:p>
            <a:fld id="{05A5AA75-38C3-4CD8-A0CC-2519A0D456E8}" type="slidenum">
              <a:rPr lang="en-GB" smtClean="0"/>
              <a:t>6</a:t>
            </a:fld>
            <a:endParaRPr lang="en-GB"/>
          </a:p>
        </p:txBody>
      </p:sp>
    </p:spTree>
    <p:extLst>
      <p:ext uri="{BB962C8B-B14F-4D97-AF65-F5344CB8AC3E}">
        <p14:creationId xmlns:p14="http://schemas.microsoft.com/office/powerpoint/2010/main" val="1913947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7</a:t>
            </a:fld>
            <a:endParaRPr lang="en-GB"/>
          </a:p>
        </p:txBody>
      </p:sp>
    </p:spTree>
    <p:extLst>
      <p:ext uri="{BB962C8B-B14F-4D97-AF65-F5344CB8AC3E}">
        <p14:creationId xmlns:p14="http://schemas.microsoft.com/office/powerpoint/2010/main" val="3859271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D4442-8325-B5AC-2609-B66F30FF73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32D1E4-C670-122A-FA5E-62FC1DD9C5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7699F8-4A24-CE7C-52C9-CC8D85AAEA6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3D0752-8B1F-D335-E14F-029CB9C1DFB4}"/>
              </a:ext>
            </a:extLst>
          </p:cNvPr>
          <p:cNvSpPr>
            <a:spLocks noGrp="1"/>
          </p:cNvSpPr>
          <p:nvPr>
            <p:ph type="sldNum" sz="quarter" idx="5"/>
          </p:nvPr>
        </p:nvSpPr>
        <p:spPr/>
        <p:txBody>
          <a:bodyPr/>
          <a:lstStyle/>
          <a:p>
            <a:fld id="{05A5AA75-38C3-4CD8-A0CC-2519A0D456E8}" type="slidenum">
              <a:rPr lang="en-GB" smtClean="0"/>
              <a:t>8</a:t>
            </a:fld>
            <a:endParaRPr lang="en-GB"/>
          </a:p>
        </p:txBody>
      </p:sp>
    </p:spTree>
    <p:extLst>
      <p:ext uri="{BB962C8B-B14F-4D97-AF65-F5344CB8AC3E}">
        <p14:creationId xmlns:p14="http://schemas.microsoft.com/office/powerpoint/2010/main" val="47479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0B1513-5861-7965-DFAA-2DFEED4AAE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00DBA3-77DA-CB80-548B-23061EB2C2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316D8B-EA0E-EB70-523F-8879FB686E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9AE6917-F7E0-E1BF-FD0E-30779037A360}"/>
              </a:ext>
            </a:extLst>
          </p:cNvPr>
          <p:cNvSpPr>
            <a:spLocks noGrp="1"/>
          </p:cNvSpPr>
          <p:nvPr>
            <p:ph type="sldNum" sz="quarter" idx="5"/>
          </p:nvPr>
        </p:nvSpPr>
        <p:spPr/>
        <p:txBody>
          <a:bodyPr/>
          <a:lstStyle/>
          <a:p>
            <a:fld id="{05A5AA75-38C3-4CD8-A0CC-2519A0D456E8}" type="slidenum">
              <a:rPr lang="en-GB" smtClean="0"/>
              <a:t>9</a:t>
            </a:fld>
            <a:endParaRPr lang="en-GB"/>
          </a:p>
        </p:txBody>
      </p:sp>
    </p:spTree>
    <p:extLst>
      <p:ext uri="{BB962C8B-B14F-4D97-AF65-F5344CB8AC3E}">
        <p14:creationId xmlns:p14="http://schemas.microsoft.com/office/powerpoint/2010/main" val="1161536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F5A8E-9998-9C97-5357-ADC0DD7FB9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5266BB-04A7-5E13-82F0-C6D64530FC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CB1071-F93C-FCAB-3593-D4B33A45F3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7D5C236-FBB3-E6AD-7383-1B05F36E6546}"/>
              </a:ext>
            </a:extLst>
          </p:cNvPr>
          <p:cNvSpPr>
            <a:spLocks noGrp="1"/>
          </p:cNvSpPr>
          <p:nvPr>
            <p:ph type="sldNum" sz="quarter" idx="5"/>
          </p:nvPr>
        </p:nvSpPr>
        <p:spPr/>
        <p:txBody>
          <a:bodyPr/>
          <a:lstStyle/>
          <a:p>
            <a:fld id="{05A5AA75-38C3-4CD8-A0CC-2519A0D456E8}" type="slidenum">
              <a:rPr lang="en-GB" smtClean="0"/>
              <a:t>11</a:t>
            </a:fld>
            <a:endParaRPr lang="en-GB"/>
          </a:p>
        </p:txBody>
      </p:sp>
    </p:spTree>
    <p:extLst>
      <p:ext uri="{BB962C8B-B14F-4D97-AF65-F5344CB8AC3E}">
        <p14:creationId xmlns:p14="http://schemas.microsoft.com/office/powerpoint/2010/main" val="15436328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F5D0B-6963-4E77-85B5-6CBD4B8035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217460-6606-4807-9076-A3E4F606F4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7D217F-E64B-631F-E014-F64CD4587D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2DD9782-35BD-229F-61DC-8826F4E51F4B}"/>
              </a:ext>
            </a:extLst>
          </p:cNvPr>
          <p:cNvSpPr>
            <a:spLocks noGrp="1"/>
          </p:cNvSpPr>
          <p:nvPr>
            <p:ph type="sldNum" sz="quarter" idx="5"/>
          </p:nvPr>
        </p:nvSpPr>
        <p:spPr/>
        <p:txBody>
          <a:bodyPr/>
          <a:lstStyle/>
          <a:p>
            <a:fld id="{05A5AA75-38C3-4CD8-A0CC-2519A0D456E8}" type="slidenum">
              <a:rPr lang="en-GB" smtClean="0"/>
              <a:t>12</a:t>
            </a:fld>
            <a:endParaRPr lang="en-GB"/>
          </a:p>
        </p:txBody>
      </p:sp>
    </p:spTree>
    <p:extLst>
      <p:ext uri="{BB962C8B-B14F-4D97-AF65-F5344CB8AC3E}">
        <p14:creationId xmlns:p14="http://schemas.microsoft.com/office/powerpoint/2010/main" val="711016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48FE2-5C85-2151-C40F-5581AA12DC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FE2AD1-FC08-35A3-D4CC-C80FA33F70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E04726-6FA3-23E9-900E-41BFCD2F1C5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BF0F94-6D39-9757-61AE-30301D0FCD54}"/>
              </a:ext>
            </a:extLst>
          </p:cNvPr>
          <p:cNvSpPr>
            <a:spLocks noGrp="1"/>
          </p:cNvSpPr>
          <p:nvPr>
            <p:ph type="sldNum" sz="quarter" idx="5"/>
          </p:nvPr>
        </p:nvSpPr>
        <p:spPr/>
        <p:txBody>
          <a:bodyPr/>
          <a:lstStyle/>
          <a:p>
            <a:fld id="{05A5AA75-38C3-4CD8-A0CC-2519A0D456E8}" type="slidenum">
              <a:rPr lang="en-GB" smtClean="0"/>
              <a:t>13</a:t>
            </a:fld>
            <a:endParaRPr lang="en-GB"/>
          </a:p>
        </p:txBody>
      </p:sp>
    </p:spTree>
    <p:extLst>
      <p:ext uri="{BB962C8B-B14F-4D97-AF65-F5344CB8AC3E}">
        <p14:creationId xmlns:p14="http://schemas.microsoft.com/office/powerpoint/2010/main" val="4248905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ED22E-AEC1-F5FB-1BD0-90A6C711C7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AF78E6-33F0-F5EE-2ED7-8E0332199B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214B1B-0433-6FC4-C6B6-7642AA8F4C3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5B8AC5A-B5E6-449C-A64B-D5B53457BA60}"/>
              </a:ext>
            </a:extLst>
          </p:cNvPr>
          <p:cNvSpPr>
            <a:spLocks noGrp="1"/>
          </p:cNvSpPr>
          <p:nvPr>
            <p:ph type="sldNum" sz="quarter" idx="5"/>
          </p:nvPr>
        </p:nvSpPr>
        <p:spPr/>
        <p:txBody>
          <a:bodyPr/>
          <a:lstStyle/>
          <a:p>
            <a:fld id="{05A5AA75-38C3-4CD8-A0CC-2519A0D456E8}" type="slidenum">
              <a:rPr lang="en-GB" smtClean="0"/>
              <a:t>14</a:t>
            </a:fld>
            <a:endParaRPr lang="en-GB"/>
          </a:p>
        </p:txBody>
      </p:sp>
    </p:spTree>
    <p:extLst>
      <p:ext uri="{BB962C8B-B14F-4D97-AF65-F5344CB8AC3E}">
        <p14:creationId xmlns:p14="http://schemas.microsoft.com/office/powerpoint/2010/main" val="3786164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15</a:t>
            </a:fld>
            <a:endParaRPr lang="en-GB"/>
          </a:p>
        </p:txBody>
      </p:sp>
    </p:spTree>
    <p:extLst>
      <p:ext uri="{BB962C8B-B14F-4D97-AF65-F5344CB8AC3E}">
        <p14:creationId xmlns:p14="http://schemas.microsoft.com/office/powerpoint/2010/main" val="3416031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5/5/2026</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5/5/2026</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5/5/2026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5/5/2026</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5/5/2026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5/5/2026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5/5/2026</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02BBAA3-ED6F-AD14-7C94-609F54751193}"/>
              </a:ext>
            </a:extLst>
          </p:cNvPr>
          <p:cNvSpPr>
            <a:spLocks noGrp="1"/>
          </p:cNvSpPr>
          <p:nvPr>
            <p:ph type="title"/>
          </p:nvPr>
        </p:nvSpPr>
        <p:spPr>
          <a:xfrm>
            <a:off x="866440" y="1000370"/>
            <a:ext cx="3462079" cy="4857262"/>
          </a:xfrm>
        </p:spPr>
        <p:txBody>
          <a:bodyPr>
            <a:normAutofit/>
          </a:bodyPr>
          <a:lstStyle/>
          <a:p>
            <a:pPr algn="r"/>
            <a:r>
              <a:rPr lang="en-GB" sz="4400" b="1">
                <a:solidFill>
                  <a:srgbClr val="FFFFFF"/>
                </a:solidFill>
                <a:latin typeface="Arial" panose="020B0604020202020204" pitchFamily="34" charset="0"/>
                <a:cs typeface="Arial" panose="020B0604020202020204" pitchFamily="34" charset="0"/>
              </a:rPr>
              <a:t>MBA BMMB7026</a:t>
            </a:r>
            <a:br>
              <a:rPr lang="en-GB" sz="4400" b="1">
                <a:solidFill>
                  <a:srgbClr val="FFFFFF"/>
                </a:solidFill>
                <a:latin typeface="Arial" panose="020B0604020202020204" pitchFamily="34" charset="0"/>
                <a:cs typeface="Arial" panose="020B0604020202020204" pitchFamily="34" charset="0"/>
              </a:rPr>
            </a:br>
            <a:br>
              <a:rPr lang="en-GB" sz="4400" b="1">
                <a:solidFill>
                  <a:srgbClr val="FFFFFF"/>
                </a:solidFill>
                <a:latin typeface="Arial" panose="020B0604020202020204" pitchFamily="34" charset="0"/>
                <a:cs typeface="Arial" panose="020B0604020202020204" pitchFamily="34" charset="0"/>
              </a:rPr>
            </a:br>
            <a:r>
              <a:rPr lang="en-GB" sz="4400" b="1">
                <a:solidFill>
                  <a:srgbClr val="FFFFFF"/>
                </a:solidFill>
                <a:latin typeface="Arial" panose="020B0604020202020204" pitchFamily="34" charset="0"/>
                <a:cs typeface="Arial" panose="020B0604020202020204" pitchFamily="34" charset="0"/>
              </a:rPr>
              <a:t>Managing Marketing Change</a:t>
            </a:r>
          </a:p>
        </p:txBody>
      </p:sp>
      <p:sp>
        <p:nvSpPr>
          <p:cNvPr id="3" name="Content Placeholder 2">
            <a:extLst>
              <a:ext uri="{FF2B5EF4-FFF2-40B4-BE49-F238E27FC236}">
                <a16:creationId xmlns:a16="http://schemas.microsoft.com/office/drawing/2014/main" id="{554972A4-0BB8-E1B2-3F54-B52891847EB0}"/>
              </a:ext>
            </a:extLst>
          </p:cNvPr>
          <p:cNvSpPr>
            <a:spLocks noGrp="1"/>
          </p:cNvSpPr>
          <p:nvPr>
            <p:ph idx="1"/>
          </p:nvPr>
        </p:nvSpPr>
        <p:spPr>
          <a:xfrm>
            <a:off x="4963691" y="1000370"/>
            <a:ext cx="6212310" cy="4857262"/>
          </a:xfrm>
        </p:spPr>
        <p:txBody>
          <a:bodyPr anchor="ctr">
            <a:normAutofit/>
          </a:bodyPr>
          <a:lstStyle/>
          <a:p>
            <a:pPr marL="0" indent="0">
              <a:buNone/>
            </a:pPr>
            <a:endParaRPr lang="en-GB" sz="2000" b="1" dirty="0">
              <a:solidFill>
                <a:srgbClr val="FFFFFF"/>
              </a:solidFill>
              <a:latin typeface="Arial" panose="020B0604020202020204" pitchFamily="34" charset="0"/>
              <a:cs typeface="Arial" panose="020B0604020202020204" pitchFamily="34" charset="0"/>
            </a:endParaRPr>
          </a:p>
          <a:p>
            <a:pPr marL="0" indent="0">
              <a:buNone/>
            </a:pPr>
            <a:r>
              <a:rPr lang="en-GB" sz="3600" b="1" dirty="0">
                <a:solidFill>
                  <a:srgbClr val="FFFFFF"/>
                </a:solidFill>
                <a:latin typeface="Arial" panose="020B0604020202020204" pitchFamily="34" charset="0"/>
                <a:cs typeface="Arial" panose="020B0604020202020204" pitchFamily="34" charset="0"/>
              </a:rPr>
              <a:t>Assignment 1 Review </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ASSIGNMENT 1</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3">
            <a:extLst>
              <a:ext uri="{FF2B5EF4-FFF2-40B4-BE49-F238E27FC236}">
                <a16:creationId xmlns:a16="http://schemas.microsoft.com/office/drawing/2014/main" id="{CB9912CC-3C0D-FC10-B2E4-FAF7C17F3639}"/>
              </a:ext>
            </a:extLst>
          </p:cNvPr>
          <p:cNvSpPr>
            <a:spLocks noGrp="1"/>
          </p:cNvSpPr>
          <p:nvPr>
            <p:ph idx="1"/>
          </p:nvPr>
        </p:nvSpPr>
        <p:spPr>
          <a:xfrm>
            <a:off x="597408" y="1755647"/>
            <a:ext cx="10863072" cy="4465525"/>
          </a:xfrm>
        </p:spPr>
        <p:txBody>
          <a:bodyPr>
            <a:normAutofit fontScale="85000" lnSpcReduction="10000"/>
          </a:bodyPr>
          <a:lstStyle/>
          <a:p>
            <a:r>
              <a:rPr lang="en-GB" sz="2800" dirty="0">
                <a:latin typeface="Arial" panose="020B0604020202020204" pitchFamily="34" charset="0"/>
                <a:cs typeface="Arial" panose="020B0604020202020204" pitchFamily="34" charset="0"/>
              </a:rPr>
              <a:t>Group presentation</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Groups of 4 students – 5 minute presentations time each (20 mins total)</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Minimum of 5 credible references each (20 total) using Harvard Referencing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25% of total module grade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Presentation date 26</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May 2026 (During the Lecture).</a:t>
            </a:r>
          </a:p>
          <a:p>
            <a:endParaRPr lang="en-GB" dirty="0"/>
          </a:p>
        </p:txBody>
      </p:sp>
    </p:spTree>
    <p:extLst>
      <p:ext uri="{BB962C8B-B14F-4D97-AF65-F5344CB8AC3E}">
        <p14:creationId xmlns:p14="http://schemas.microsoft.com/office/powerpoint/2010/main" val="2362618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The Assignment Brief</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3"/>
            <a:ext cx="10637486" cy="4807349"/>
          </a:xfrm>
        </p:spPr>
        <p:txBody>
          <a:bodyPr>
            <a:normAutofit/>
          </a:bodyPr>
          <a:lstStyle/>
          <a:p>
            <a:r>
              <a:rPr lang="en-GB" sz="2400" dirty="0">
                <a:latin typeface="Arial" panose="020B0604020202020204" pitchFamily="34" charset="0"/>
                <a:cs typeface="Arial" panose="020B0604020202020204" pitchFamily="34" charset="0"/>
              </a:rPr>
              <a:t>You are required to undertake a critical analysis of the impact of a key driver of marketing change within a chosen organisation’s industry sector in Marketing Management through the production of a 20 minute (+/- 10%) </a:t>
            </a:r>
          </a:p>
          <a:p>
            <a:endParaRPr lang="en-GB" sz="2400" b="1" i="1"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Group (4 members) In Person Presentation</a:t>
            </a: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may base your analysis on an organisation that you are familiar with, but </a:t>
            </a:r>
            <a:r>
              <a:rPr lang="en-GB" sz="2400" b="1" dirty="0">
                <a:latin typeface="Arial" panose="020B0604020202020204" pitchFamily="34" charset="0"/>
                <a:cs typeface="Arial" panose="020B0604020202020204" pitchFamily="34" charset="0"/>
              </a:rPr>
              <a:t>you should agree with your lecturer beforehand that your chosen organisation is appropriate for the task. </a:t>
            </a:r>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D6F1EC-C135-CF7A-04D3-96146ED0ECF8}"/>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D323DADF-A457-42F1-6837-BD7A405B5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F3921AD6-F8B5-1C7D-7B4A-A6186E50B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35A476FC-3BD7-B241-12A4-44B65DC5499B}"/>
              </a:ext>
            </a:extLst>
          </p:cNvPr>
          <p:cNvSpPr>
            <a:spLocks noGrp="1"/>
          </p:cNvSpPr>
          <p:nvPr>
            <p:ph type="title"/>
          </p:nvPr>
        </p:nvSpPr>
        <p:spPr>
          <a:xfrm>
            <a:off x="569626" y="248824"/>
            <a:ext cx="11000582" cy="1103214"/>
          </a:xfrm>
        </p:spPr>
        <p:txBody>
          <a:bodyPr>
            <a:normAutofit fontScale="90000"/>
          </a:bodyPr>
          <a:lstStyle/>
          <a:p>
            <a:r>
              <a:rPr lang="en-GB" b="1" dirty="0">
                <a:latin typeface="Arial" panose="020B0604020202020204" pitchFamily="34" charset="0"/>
                <a:cs typeface="Arial" panose="020B0604020202020204" pitchFamily="34" charset="0"/>
              </a:rPr>
              <a:t>How to Think About the Assignment Overall</a:t>
            </a:r>
          </a:p>
        </p:txBody>
      </p:sp>
      <p:sp>
        <p:nvSpPr>
          <p:cNvPr id="3" name="Content Placeholder 2">
            <a:extLst>
              <a:ext uri="{FF2B5EF4-FFF2-40B4-BE49-F238E27FC236}">
                <a16:creationId xmlns:a16="http://schemas.microsoft.com/office/drawing/2014/main" id="{07948CEE-A2EC-4FBD-9784-614D8010FB1B}"/>
              </a:ext>
            </a:extLst>
          </p:cNvPr>
          <p:cNvSpPr>
            <a:spLocks noGrp="1"/>
          </p:cNvSpPr>
          <p:nvPr>
            <p:ph idx="1"/>
          </p:nvPr>
        </p:nvSpPr>
        <p:spPr>
          <a:xfrm>
            <a:off x="689548" y="1578704"/>
            <a:ext cx="10637486" cy="4807348"/>
          </a:xfrm>
        </p:spPr>
        <p:txBody>
          <a:bodyPr>
            <a:normAutofit/>
          </a:bodyPr>
          <a:lstStyle/>
          <a:p>
            <a:pPr marL="0" indent="0">
              <a:buNone/>
            </a:pPr>
            <a:endParaRPr lang="en-GB" sz="24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This is not a “describe what happened” task. You’re being assessed on your ability to:</a:t>
            </a:r>
          </a:p>
          <a:p>
            <a:pPr marL="0" indent="0">
              <a:buNone/>
            </a:pPr>
            <a:endParaRPr lang="en-GB" sz="800" dirty="0">
              <a:latin typeface="Arial" panose="020B0604020202020204" pitchFamily="34" charset="0"/>
              <a:cs typeface="Arial" panose="020B0604020202020204" pitchFamily="34" charset="0"/>
            </a:endParaRPr>
          </a:p>
          <a:p>
            <a:pPr lvl="1"/>
            <a:r>
              <a:rPr lang="en-GB" sz="2800" b="1" dirty="0">
                <a:latin typeface="Arial" panose="020B0604020202020204" pitchFamily="34" charset="0"/>
                <a:cs typeface="Arial" panose="020B0604020202020204" pitchFamily="34" charset="0"/>
              </a:rPr>
              <a:t>Diagnose a marketing problem driven by external change</a:t>
            </a:r>
          </a:p>
          <a:p>
            <a:pPr lvl="1"/>
            <a:r>
              <a:rPr lang="en-GB" sz="800" dirty="0">
                <a:latin typeface="Arial" panose="020B0604020202020204" pitchFamily="34" charset="0"/>
                <a:cs typeface="Arial" panose="020B0604020202020204" pitchFamily="34" charset="0"/>
              </a:rPr>
              <a:t> </a:t>
            </a:r>
          </a:p>
          <a:p>
            <a:pPr lvl="1"/>
            <a:r>
              <a:rPr lang="en-GB" sz="2800" b="1" dirty="0">
                <a:latin typeface="Arial" panose="020B0604020202020204" pitchFamily="34" charset="0"/>
                <a:cs typeface="Arial" panose="020B0604020202020204" pitchFamily="34" charset="0"/>
              </a:rPr>
              <a:t>Apply theory to a real organisation</a:t>
            </a:r>
            <a:r>
              <a:rPr lang="en-GB" sz="2800" dirty="0">
                <a:latin typeface="Arial" panose="020B0604020202020204" pitchFamily="34" charset="0"/>
                <a:cs typeface="Arial" panose="020B0604020202020204" pitchFamily="34" charset="0"/>
              </a:rPr>
              <a:t> </a:t>
            </a:r>
          </a:p>
          <a:p>
            <a:pPr lvl="1"/>
            <a:endParaRPr lang="en-GB" sz="800" dirty="0">
              <a:latin typeface="Arial" panose="020B0604020202020204" pitchFamily="34" charset="0"/>
              <a:cs typeface="Arial" panose="020B0604020202020204" pitchFamily="34" charset="0"/>
            </a:endParaRPr>
          </a:p>
          <a:p>
            <a:pPr lvl="1"/>
            <a:r>
              <a:rPr lang="en-GB" sz="2800" b="1" dirty="0">
                <a:latin typeface="Arial" panose="020B0604020202020204" pitchFamily="34" charset="0"/>
                <a:cs typeface="Arial" panose="020B0604020202020204" pitchFamily="34" charset="0"/>
              </a:rPr>
              <a:t>Critically evaluate (not just explain) the impact</a:t>
            </a:r>
            <a:r>
              <a:rPr lang="en-GB" sz="2800" dirty="0">
                <a:latin typeface="Arial" panose="020B0604020202020204" pitchFamily="34" charset="0"/>
                <a:cs typeface="Arial" panose="020B0604020202020204" pitchFamily="34" charset="0"/>
              </a:rPr>
              <a:t> </a:t>
            </a:r>
          </a:p>
          <a:p>
            <a:pPr lvl="1"/>
            <a:endParaRPr lang="en-GB" sz="800" dirty="0">
              <a:latin typeface="Arial" panose="020B0604020202020204" pitchFamily="34" charset="0"/>
              <a:cs typeface="Arial" panose="020B0604020202020204" pitchFamily="34" charset="0"/>
            </a:endParaRPr>
          </a:p>
          <a:p>
            <a:pPr lvl="1"/>
            <a:r>
              <a:rPr lang="en-GB" sz="2800" b="1" dirty="0">
                <a:latin typeface="Arial" panose="020B0604020202020204" pitchFamily="34" charset="0"/>
                <a:cs typeface="Arial" panose="020B0604020202020204" pitchFamily="34" charset="0"/>
              </a:rPr>
              <a:t>Draw strategic implications for the future</a:t>
            </a:r>
            <a:endParaRPr lang="en-GB" sz="28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C25475C9-DE2A-242C-2851-6F156B75C9D3}"/>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873627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69626" y="1352038"/>
            <a:ext cx="10757408" cy="5034014"/>
          </a:xfrm>
        </p:spPr>
        <p:txBody>
          <a:bodyPr>
            <a:normAutofit/>
          </a:bodyPr>
          <a:lstStyle/>
          <a:p>
            <a:pPr marL="0" indent="0">
              <a:buNone/>
            </a:pPr>
            <a:r>
              <a:rPr lang="en-GB" b="1" dirty="0"/>
              <a:t> </a:t>
            </a:r>
            <a:r>
              <a:rPr lang="en-GB" b="1" dirty="0">
                <a:latin typeface="Arial" panose="020B0604020202020204" pitchFamily="34" charset="0"/>
                <a:cs typeface="Arial" panose="020B0604020202020204" pitchFamily="34" charset="0"/>
              </a:rPr>
              <a:t>Identify a Relevant Issue Driving Marketing Change Within Your Chosen Industry Sector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should begin your presentation by introducing yourselves and your chosen case study organisation and inform the listener of the issue that you have identified by defining and explaining it.  You should also be clear as to why this is an issue especially for the Marketing Department at your chosen case study organisation.</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Issues that you may wish to investigate (but not limited to) include:</a:t>
            </a:r>
          </a:p>
          <a:p>
            <a:pPr lvl="1"/>
            <a:r>
              <a:rPr lang="en-GB" sz="1800" dirty="0">
                <a:latin typeface="Arial" panose="020B0604020202020204" pitchFamily="34" charset="0"/>
                <a:cs typeface="Arial" panose="020B0604020202020204" pitchFamily="34" charset="0"/>
              </a:rPr>
              <a:t>The impact of Climate Change and Sustainability  </a:t>
            </a:r>
          </a:p>
          <a:p>
            <a:pPr lvl="1"/>
            <a:r>
              <a:rPr lang="en-GB" sz="1800" dirty="0">
                <a:latin typeface="Arial" panose="020B0604020202020204" pitchFamily="34" charset="0"/>
                <a:cs typeface="Arial" panose="020B0604020202020204" pitchFamily="34" charset="0"/>
              </a:rPr>
              <a:t>Environmental, Social and Governance (</a:t>
            </a:r>
            <a:r>
              <a:rPr lang="en-GB" sz="1800" dirty="0" err="1">
                <a:latin typeface="Arial" panose="020B0604020202020204" pitchFamily="34" charset="0"/>
                <a:cs typeface="Arial" panose="020B0604020202020204" pitchFamily="34" charset="0"/>
              </a:rPr>
              <a:t>ESG</a:t>
            </a:r>
            <a:r>
              <a:rPr lang="en-GB" sz="1800" dirty="0">
                <a:latin typeface="Arial" panose="020B0604020202020204" pitchFamily="34" charset="0"/>
                <a:cs typeface="Arial" panose="020B0604020202020204" pitchFamily="34" charset="0"/>
              </a:rPr>
              <a:t>) principles impacting innovation and competitive advantage. </a:t>
            </a:r>
          </a:p>
          <a:p>
            <a:pPr lvl="1"/>
            <a:r>
              <a:rPr lang="en-GB" sz="1800" dirty="0">
                <a:latin typeface="Arial" panose="020B0604020202020204" pitchFamily="34" charset="0"/>
                <a:cs typeface="Arial" panose="020B0604020202020204" pitchFamily="34" charset="0"/>
              </a:rPr>
              <a:t>The development of technology and/or artificial intelligence (AI)</a:t>
            </a:r>
          </a:p>
          <a:p>
            <a:pPr lvl="1"/>
            <a:r>
              <a:rPr lang="en-GB" sz="1800" dirty="0">
                <a:latin typeface="Arial" panose="020B0604020202020204" pitchFamily="34" charset="0"/>
                <a:cs typeface="Arial" panose="020B0604020202020204" pitchFamily="34" charset="0"/>
              </a:rPr>
              <a:t>The impact of advances in data analytics.</a:t>
            </a:r>
          </a:p>
          <a:p>
            <a:pPr lvl="1"/>
            <a:r>
              <a:rPr lang="en-GB" sz="1800" dirty="0">
                <a:latin typeface="Arial" panose="020B0604020202020204" pitchFamily="34" charset="0"/>
                <a:cs typeface="Arial" panose="020B0604020202020204" pitchFamily="34" charset="0"/>
              </a:rPr>
              <a:t>Changes in consumer buying behaviour </a:t>
            </a:r>
          </a:p>
          <a:p>
            <a:pPr lvl="1"/>
            <a:r>
              <a:rPr lang="en-GB" sz="1800" dirty="0">
                <a:latin typeface="Arial" panose="020B0604020202020204" pitchFamily="34" charset="0"/>
                <a:cs typeface="Arial" panose="020B0604020202020204" pitchFamily="34" charset="0"/>
              </a:rPr>
              <a:t>Competitive innovation and disruption</a:t>
            </a:r>
          </a:p>
          <a:p>
            <a:pPr lvl="1"/>
            <a:r>
              <a:rPr lang="en-GB" sz="1800" dirty="0">
                <a:latin typeface="Arial" panose="020B0604020202020204" pitchFamily="34" charset="0"/>
                <a:cs typeface="Arial" panose="020B0604020202020204" pitchFamily="34" charset="0"/>
              </a:rPr>
              <a:t>Or an issue of your own identification.</a:t>
            </a:r>
          </a:p>
          <a:p>
            <a:endParaRPr lang="en-GB" sz="1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01920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C5760B-73BF-6E88-11FB-78EB7C26CAFE}"/>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E1E3C18-D99E-7202-B55D-36FF4CF62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D66D4CBA-D970-97E8-441F-B422EEA6C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CB2500A2-9ACA-984E-C773-BC21440914C5}"/>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How to Structure Task 1</a:t>
            </a:r>
          </a:p>
        </p:txBody>
      </p:sp>
      <p:sp>
        <p:nvSpPr>
          <p:cNvPr id="3" name="Content Placeholder 2">
            <a:extLst>
              <a:ext uri="{FF2B5EF4-FFF2-40B4-BE49-F238E27FC236}">
                <a16:creationId xmlns:a16="http://schemas.microsoft.com/office/drawing/2014/main" id="{15C3FB23-F78C-0194-9B53-CB8AC7CA130A}"/>
              </a:ext>
            </a:extLst>
          </p:cNvPr>
          <p:cNvSpPr>
            <a:spLocks noGrp="1"/>
          </p:cNvSpPr>
          <p:nvPr>
            <p:ph idx="1"/>
          </p:nvPr>
        </p:nvSpPr>
        <p:spPr>
          <a:xfrm>
            <a:off x="569626" y="1352038"/>
            <a:ext cx="10757408" cy="5034014"/>
          </a:xfrm>
        </p:spPr>
        <p:txBody>
          <a:bodyPr>
            <a:normAutofit/>
          </a:bodyPr>
          <a:lstStyle/>
          <a:p>
            <a:pPr marL="0" indent="0">
              <a:buNone/>
            </a:pPr>
            <a:endParaRPr lang="en-GB" b="1" dirty="0"/>
          </a:p>
          <a:p>
            <a:pPr marL="514350" indent="-514350">
              <a:buFont typeface="+mj-lt"/>
              <a:buAutoNum type="arabicPeriod"/>
            </a:pPr>
            <a:r>
              <a:rPr lang="en-GB" sz="2400" b="1" dirty="0">
                <a:latin typeface="Arial" panose="020B0604020202020204" pitchFamily="34" charset="0"/>
                <a:cs typeface="Arial" panose="020B0604020202020204" pitchFamily="34" charset="0"/>
              </a:rPr>
              <a:t>Define the issue clearly – use academic sources to define the issue, its scope and relevance to marketing.</a:t>
            </a:r>
          </a:p>
          <a:p>
            <a:pPr marL="0" indent="0">
              <a:buNone/>
            </a:pPr>
            <a:endParaRPr lang="en-GB" sz="2400" b="1" dirty="0">
              <a:latin typeface="Arial" panose="020B0604020202020204" pitchFamily="34" charset="0"/>
              <a:cs typeface="Arial" panose="020B0604020202020204" pitchFamily="34" charset="0"/>
            </a:endParaRPr>
          </a:p>
          <a:p>
            <a:pPr marL="514350" indent="-514350">
              <a:buFont typeface="+mj-lt"/>
              <a:buAutoNum type="arabicPeriod" startAt="2"/>
            </a:pPr>
            <a:r>
              <a:rPr lang="en-GB" sz="2400" b="1" dirty="0">
                <a:latin typeface="Arial" panose="020B0604020202020204" pitchFamily="34" charset="0"/>
                <a:cs typeface="Arial" panose="020B0604020202020204" pitchFamily="34" charset="0"/>
              </a:rPr>
              <a:t>Explain </a:t>
            </a:r>
            <a:r>
              <a:rPr lang="en-GB" sz="2400" b="1" i="1" dirty="0">
                <a:latin typeface="Arial" panose="020B0604020202020204" pitchFamily="34" charset="0"/>
                <a:cs typeface="Arial" panose="020B0604020202020204" pitchFamily="34" charset="0"/>
              </a:rPr>
              <a:t>why it is a driver of change – link to industry disruption, regulatory pressures, changing customer expectations, competitive dynamics etc.</a:t>
            </a:r>
          </a:p>
          <a:p>
            <a:pPr marL="0" indent="0">
              <a:buNone/>
            </a:pPr>
            <a:endParaRPr lang="en-GB" sz="2400" b="1" i="1" dirty="0">
              <a:latin typeface="Arial" panose="020B0604020202020204" pitchFamily="34" charset="0"/>
              <a:cs typeface="Arial" panose="020B0604020202020204" pitchFamily="34" charset="0"/>
            </a:endParaRPr>
          </a:p>
          <a:p>
            <a:pPr marL="514350" indent="-514350">
              <a:buFont typeface="+mj-lt"/>
              <a:buAutoNum type="arabicPeriod" startAt="3"/>
            </a:pPr>
            <a:r>
              <a:rPr lang="en-GB" sz="2400" b="1" dirty="0">
                <a:latin typeface="Arial" panose="020B0604020202020204" pitchFamily="34" charset="0"/>
                <a:cs typeface="Arial" panose="020B0604020202020204" pitchFamily="34" charset="0"/>
              </a:rPr>
              <a:t>Justify why it matters to your organisation - b</a:t>
            </a:r>
            <a:r>
              <a:rPr lang="en-GB" sz="2400" dirty="0">
                <a:latin typeface="Arial" panose="020B0604020202020204" pitchFamily="34" charset="0"/>
                <a:cs typeface="Arial" panose="020B0604020202020204" pitchFamily="34" charset="0"/>
              </a:rPr>
              <a:t>e specific: revenue impact, competitive threat, brand position risk, customer relationships etc</a:t>
            </a:r>
          </a:p>
          <a:p>
            <a:endParaRPr lang="en-GB" sz="1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0F56CFEB-9C97-A07B-08D4-5E0248B44F7F}"/>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13069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2</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buNone/>
            </a:pPr>
            <a:r>
              <a:rPr lang="en-GB" sz="2400" b="1" dirty="0">
                <a:latin typeface="Arial" panose="020B0604020202020204" pitchFamily="34" charset="0"/>
                <a:cs typeface="Arial" panose="020B0604020202020204" pitchFamily="34" charset="0"/>
              </a:rPr>
              <a:t>Provide an Analysis of the Challenges Faced as A Result of your Chosen Issue</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With the use of appropriate marketing tools, you should then provide an analysis of the challenges that your chosen case study organisation faces because of your identified issue.  Therefore, consider breaking down the key parts of the identified issue to uncover which are the most important elements that caused the biggest challenge to your case study organisation.  Within your analysis you should also be clear as to why these challenges are a result of your identified issue specifically. </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97520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CB07E3-94AC-439F-6396-1677DDE96047}"/>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E0779A1D-477A-E1FB-1393-60A9523C9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1C22DF32-41F9-8D4C-05F0-2B98A13A8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B392BD9-333B-68B4-FA9A-6676B8C8513F}"/>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How to Structure Task 2</a:t>
            </a:r>
          </a:p>
        </p:txBody>
      </p:sp>
      <p:sp>
        <p:nvSpPr>
          <p:cNvPr id="3" name="Content Placeholder 2">
            <a:extLst>
              <a:ext uri="{FF2B5EF4-FFF2-40B4-BE49-F238E27FC236}">
                <a16:creationId xmlns:a16="http://schemas.microsoft.com/office/drawing/2014/main" id="{D74D7C6D-090F-0B90-2596-B7FF39C5947C}"/>
              </a:ext>
            </a:extLst>
          </p:cNvPr>
          <p:cNvSpPr>
            <a:spLocks noGrp="1"/>
          </p:cNvSpPr>
          <p:nvPr>
            <p:ph idx="1"/>
          </p:nvPr>
        </p:nvSpPr>
        <p:spPr>
          <a:xfrm>
            <a:off x="689548" y="1578704"/>
            <a:ext cx="10637486" cy="4807348"/>
          </a:xfrm>
        </p:spPr>
        <p:txBody>
          <a:bodyPr>
            <a:normAutofit/>
          </a:bodyPr>
          <a:lstStyle/>
          <a:p>
            <a:r>
              <a:rPr lang="en-GB" sz="2400" b="1" dirty="0">
                <a:latin typeface="Arial" panose="020B0604020202020204" pitchFamily="34" charset="0"/>
                <a:cs typeface="Arial" panose="020B0604020202020204" pitchFamily="34" charset="0"/>
              </a:rPr>
              <a:t>Analytical Depth Using Marketing Tools - </a:t>
            </a:r>
            <a:r>
              <a:rPr lang="en-GB" sz="2400" dirty="0">
                <a:latin typeface="Arial" panose="020B0604020202020204" pitchFamily="34" charset="0"/>
                <a:cs typeface="Arial" panose="020B0604020202020204" pitchFamily="34" charset="0"/>
              </a:rPr>
              <a:t>You are expected to </a:t>
            </a:r>
            <a:r>
              <a:rPr lang="en-GB" sz="2400" b="1" dirty="0">
                <a:latin typeface="Arial" panose="020B0604020202020204" pitchFamily="34" charset="0"/>
                <a:cs typeface="Arial" panose="020B0604020202020204" pitchFamily="34" charset="0"/>
              </a:rPr>
              <a:t>apply tools, not just mention them</a:t>
            </a:r>
            <a:r>
              <a:rPr lang="en-GB" sz="2400" dirty="0">
                <a:latin typeface="Arial" panose="020B0604020202020204" pitchFamily="34" charset="0"/>
                <a:cs typeface="Arial" panose="020B0604020202020204" pitchFamily="34" charset="0"/>
              </a:rPr>
              <a:t>.</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PESTLE Analysis</a:t>
            </a:r>
          </a:p>
          <a:p>
            <a:r>
              <a:rPr lang="en-GB" dirty="0">
                <a:latin typeface="Arial" panose="020B0604020202020204" pitchFamily="34" charset="0"/>
                <a:cs typeface="Arial" panose="020B0604020202020204" pitchFamily="34" charset="0"/>
              </a:rPr>
              <a:t>Focus on relevant dimensions (don’t describe all six for the sake of it) </a:t>
            </a:r>
          </a:p>
          <a:p>
            <a:r>
              <a:rPr lang="en-GB" dirty="0">
                <a:latin typeface="Arial" panose="020B0604020202020204" pitchFamily="34" charset="0"/>
                <a:cs typeface="Arial" panose="020B0604020202020204" pitchFamily="34" charset="0"/>
              </a:rPr>
              <a:t>Show </a:t>
            </a:r>
            <a:r>
              <a:rPr lang="en-GB" i="1" dirty="0">
                <a:latin typeface="Arial" panose="020B0604020202020204" pitchFamily="34" charset="0"/>
                <a:cs typeface="Arial" panose="020B0604020202020204" pitchFamily="34" charset="0"/>
              </a:rPr>
              <a:t>how the issue emerges from macro forces</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Porter's Five Forces</a:t>
            </a:r>
          </a:p>
          <a:p>
            <a:r>
              <a:rPr lang="en-GB" dirty="0">
                <a:latin typeface="Arial" panose="020B0604020202020204" pitchFamily="34" charset="0"/>
                <a:cs typeface="Arial" panose="020B0604020202020204" pitchFamily="34" charset="0"/>
              </a:rPr>
              <a:t>Analyse how the issue changes: </a:t>
            </a:r>
          </a:p>
          <a:p>
            <a:pPr lvl="1"/>
            <a:r>
              <a:rPr lang="en-GB" dirty="0">
                <a:latin typeface="Arial" panose="020B0604020202020204" pitchFamily="34" charset="0"/>
                <a:cs typeface="Arial" panose="020B0604020202020204" pitchFamily="34" charset="0"/>
              </a:rPr>
              <a:t>Competitive rivalry </a:t>
            </a:r>
          </a:p>
          <a:p>
            <a:pPr lvl="1"/>
            <a:r>
              <a:rPr lang="en-GB" dirty="0">
                <a:latin typeface="Arial" panose="020B0604020202020204" pitchFamily="34" charset="0"/>
                <a:cs typeface="Arial" panose="020B0604020202020204" pitchFamily="34" charset="0"/>
              </a:rPr>
              <a:t>Threat of substitutes </a:t>
            </a:r>
          </a:p>
          <a:p>
            <a:pPr lvl="1"/>
            <a:r>
              <a:rPr lang="en-GB" dirty="0">
                <a:latin typeface="Arial" panose="020B0604020202020204" pitchFamily="34" charset="0"/>
                <a:cs typeface="Arial" panose="020B0604020202020204" pitchFamily="34" charset="0"/>
              </a:rPr>
              <a:t>Buyer power</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0AC5E197-3547-CB9C-B6D3-1532542201AB}"/>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12551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2DC3D0-2C10-979E-54D3-40C089F114E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D030DFAE-9596-19BC-D6D4-245BC7B3CA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CEC57ED3-C22C-5CA6-D2D5-D62FC25DF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876BFCBC-7408-EC11-1D0E-C8FF88C31ACE}"/>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How to Structure Task 2</a:t>
            </a:r>
          </a:p>
        </p:txBody>
      </p:sp>
      <p:sp>
        <p:nvSpPr>
          <p:cNvPr id="3" name="Content Placeholder 2">
            <a:extLst>
              <a:ext uri="{FF2B5EF4-FFF2-40B4-BE49-F238E27FC236}">
                <a16:creationId xmlns:a16="http://schemas.microsoft.com/office/drawing/2014/main" id="{11086BA5-2F23-971A-487B-7DE1D313447A}"/>
              </a:ext>
            </a:extLst>
          </p:cNvPr>
          <p:cNvSpPr>
            <a:spLocks noGrp="1"/>
          </p:cNvSpPr>
          <p:nvPr>
            <p:ph idx="1"/>
          </p:nvPr>
        </p:nvSpPr>
        <p:spPr>
          <a:xfrm>
            <a:off x="689548" y="1578704"/>
            <a:ext cx="10637486" cy="4807348"/>
          </a:xfrm>
        </p:spPr>
        <p:txBody>
          <a:bodyPr>
            <a:normAutofit/>
          </a:bodyPr>
          <a:lstStyle/>
          <a:p>
            <a:r>
              <a:rPr lang="en-GB" sz="2200" b="1" dirty="0">
                <a:latin typeface="Arial" panose="020B0604020202020204" pitchFamily="34" charset="0"/>
                <a:cs typeface="Arial" panose="020B0604020202020204" pitchFamily="34" charset="0"/>
              </a:rPr>
              <a:t>You can also apply other analytical frameworks relevant to your chosen issue such as </a:t>
            </a:r>
            <a:r>
              <a:rPr lang="en-GB" sz="2200" b="1" dirty="0" err="1">
                <a:latin typeface="Arial" panose="020B0604020202020204" pitchFamily="34" charset="0"/>
                <a:cs typeface="Arial" panose="020B0604020202020204" pitchFamily="34" charset="0"/>
              </a:rPr>
              <a:t>VUCA</a:t>
            </a:r>
            <a:r>
              <a:rPr lang="en-GB" sz="2200" b="1" dirty="0">
                <a:latin typeface="Arial" panose="020B0604020202020204" pitchFamily="34" charset="0"/>
                <a:cs typeface="Arial" panose="020B0604020202020204" pitchFamily="34" charset="0"/>
              </a:rPr>
              <a:t> etc</a:t>
            </a:r>
            <a:endParaRPr lang="en-GB" sz="2200" dirty="0">
              <a:latin typeface="Arial" panose="020B0604020202020204" pitchFamily="34" charset="0"/>
              <a:cs typeface="Arial" panose="020B0604020202020204" pitchFamily="34" charset="0"/>
            </a:endParaRPr>
          </a:p>
          <a:p>
            <a:pPr marL="0" indent="0">
              <a:buNone/>
            </a:pPr>
            <a:endParaRPr lang="en-GB" sz="2200" b="1"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Use Critical Analysis: </a:t>
            </a:r>
            <a:r>
              <a:rPr lang="en-GB" sz="2200" dirty="0">
                <a:latin typeface="Arial" panose="020B0604020202020204" pitchFamily="34" charset="0"/>
                <a:cs typeface="Arial" panose="020B0604020202020204" pitchFamily="34" charset="0"/>
              </a:rPr>
              <a:t>Don’t just say: “This creates a challenge”. You must prioritise challenges and show causality: </a:t>
            </a:r>
          </a:p>
          <a:p>
            <a:pPr lvl="1"/>
            <a:r>
              <a:rPr lang="en-GB" sz="2200" i="1" dirty="0">
                <a:latin typeface="Arial" panose="020B0604020202020204" pitchFamily="34" charset="0"/>
                <a:cs typeface="Arial" panose="020B0604020202020204" pitchFamily="34" charset="0"/>
              </a:rPr>
              <a:t>“Because of X, the firm faces Y, which leads to Z risk”</a:t>
            </a:r>
            <a:r>
              <a:rPr lang="en-GB" sz="2200" dirty="0">
                <a:latin typeface="Arial" panose="020B0604020202020204" pitchFamily="34" charset="0"/>
                <a:cs typeface="Arial" panose="020B0604020202020204" pitchFamily="34" charset="0"/>
              </a:rPr>
              <a:t> </a:t>
            </a:r>
          </a:p>
          <a:p>
            <a:pPr marL="0" indent="0">
              <a:buNone/>
            </a:pPr>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Add depth by including</a:t>
            </a:r>
            <a:r>
              <a:rPr lang="en-GB" sz="2200" dirty="0">
                <a:latin typeface="Arial" panose="020B0604020202020204" pitchFamily="34" charset="0"/>
                <a:cs typeface="Arial" panose="020B0604020202020204" pitchFamily="34" charset="0"/>
              </a:rPr>
              <a:t>:</a:t>
            </a:r>
          </a:p>
          <a:p>
            <a:pPr lvl="1"/>
            <a:r>
              <a:rPr lang="en-GB" sz="2200" dirty="0">
                <a:latin typeface="Arial" panose="020B0604020202020204" pitchFamily="34" charset="0"/>
                <a:cs typeface="Arial" panose="020B0604020202020204" pitchFamily="34" charset="0"/>
              </a:rPr>
              <a:t>Academic viewpoints </a:t>
            </a:r>
          </a:p>
          <a:p>
            <a:pPr lvl="1"/>
            <a:r>
              <a:rPr lang="en-GB" sz="2200" dirty="0">
                <a:latin typeface="Arial" panose="020B0604020202020204" pitchFamily="34" charset="0"/>
                <a:cs typeface="Arial" panose="020B0604020202020204" pitchFamily="34" charset="0"/>
              </a:rPr>
              <a:t>Industry debates </a:t>
            </a:r>
          </a:p>
          <a:p>
            <a:pPr lvl="1"/>
            <a:r>
              <a:rPr lang="en-GB" sz="2200" dirty="0">
                <a:latin typeface="Arial" panose="020B0604020202020204" pitchFamily="34" charset="0"/>
                <a:cs typeface="Arial" panose="020B0604020202020204" pitchFamily="34" charset="0"/>
              </a:rPr>
              <a:t>Conflicting evidence</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4F4A17B-42AD-5D0C-F33E-E4AD97235C4C}"/>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68418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3</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400" b="1" dirty="0">
                <a:latin typeface="Arial" panose="020B0604020202020204" pitchFamily="34" charset="0"/>
                <a:cs typeface="Arial" panose="020B0604020202020204" pitchFamily="34" charset="0"/>
              </a:rPr>
              <a:t>Critically Evaluate Your Organisation’s Approach to Change Management In Adapting To Key Drivers Of Marketing Change And Suggest How They Could Respond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Apply appropriate change management theory and models to critically evaluate strategies adopted by your organisation. Methods as to how your case study organisation should respond to the identified issues should be critically evaluated in terms of their strengths and weaknesses before meaningful conclusions are drawn.</a:t>
            </a: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769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72A8DC-A026-691C-25BB-927AD5E02DE1}"/>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3438144-79E1-1026-4AE4-1D4DA09BA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5E613CE7-5A8E-9BCA-BEFA-51BF7689E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39121929-5830-0158-B9DE-D97564CF3501}"/>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How to Structure Task 3</a:t>
            </a:r>
          </a:p>
        </p:txBody>
      </p:sp>
      <p:sp>
        <p:nvSpPr>
          <p:cNvPr id="3" name="Content Placeholder 2">
            <a:extLst>
              <a:ext uri="{FF2B5EF4-FFF2-40B4-BE49-F238E27FC236}">
                <a16:creationId xmlns:a16="http://schemas.microsoft.com/office/drawing/2014/main" id="{60702CDC-C14F-C7A9-85E9-621BAF97664D}"/>
              </a:ext>
            </a:extLst>
          </p:cNvPr>
          <p:cNvSpPr>
            <a:spLocks noGrp="1"/>
          </p:cNvSpPr>
          <p:nvPr>
            <p:ph idx="1"/>
          </p:nvPr>
        </p:nvSpPr>
        <p:spPr>
          <a:xfrm>
            <a:off x="689548" y="1578704"/>
            <a:ext cx="10637486" cy="4807348"/>
          </a:xfrm>
        </p:spPr>
        <p:txBody>
          <a:bodyPr>
            <a:normAutofit/>
          </a:bodyPr>
          <a:lstStyle/>
          <a:p>
            <a:r>
              <a:rPr lang="en-GB" sz="2400" b="1" dirty="0">
                <a:latin typeface="Arial" panose="020B0604020202020204" pitchFamily="34" charset="0"/>
                <a:cs typeface="Arial" panose="020B0604020202020204" pitchFamily="34" charset="0"/>
              </a:rPr>
              <a:t>Apply Change Management Theory Properly</a:t>
            </a:r>
            <a:endParaRPr lang="en-GB" sz="2400" dirty="0">
              <a:latin typeface="Arial" panose="020B0604020202020204" pitchFamily="34" charset="0"/>
              <a:cs typeface="Arial" panose="020B0604020202020204" pitchFamily="34" charset="0"/>
            </a:endParaRPr>
          </a:p>
          <a:p>
            <a:pPr lvl="1"/>
            <a:r>
              <a:rPr lang="en-GB" sz="2200" dirty="0">
                <a:latin typeface="Arial" panose="020B0604020202020204" pitchFamily="34" charset="0"/>
                <a:cs typeface="Arial" panose="020B0604020202020204" pitchFamily="34" charset="0"/>
              </a:rPr>
              <a:t>Kotter’s 8-Step Change Model </a:t>
            </a:r>
          </a:p>
          <a:p>
            <a:pPr lvl="1"/>
            <a:r>
              <a:rPr lang="en-GB" sz="2200" dirty="0">
                <a:latin typeface="Arial" panose="020B0604020202020204" pitchFamily="34" charset="0"/>
                <a:cs typeface="Arial" panose="020B0604020202020204" pitchFamily="34" charset="0"/>
              </a:rPr>
              <a:t>Lewin’s Force Field Analysis </a:t>
            </a:r>
          </a:p>
          <a:p>
            <a:pPr lvl="1"/>
            <a:r>
              <a:rPr lang="en-GB" sz="2200" dirty="0">
                <a:latin typeface="Arial" panose="020B0604020202020204" pitchFamily="34" charset="0"/>
                <a:cs typeface="Arial" panose="020B0604020202020204" pitchFamily="34" charset="0"/>
              </a:rPr>
              <a:t>But don’t just explain them — </a:t>
            </a:r>
            <a:r>
              <a:rPr lang="en-GB" sz="2200" b="1" dirty="0">
                <a:latin typeface="Arial" panose="020B0604020202020204" pitchFamily="34" charset="0"/>
                <a:cs typeface="Arial" panose="020B0604020202020204" pitchFamily="34" charset="0"/>
              </a:rPr>
              <a:t>use them analytically</a:t>
            </a:r>
            <a:r>
              <a:rPr lang="en-GB" sz="2200" dirty="0">
                <a:latin typeface="Arial" panose="020B0604020202020204" pitchFamily="34" charset="0"/>
                <a:cs typeface="Arial" panose="020B0604020202020204" pitchFamily="34" charset="0"/>
              </a:rPr>
              <a:t>.</a:t>
            </a:r>
          </a:p>
          <a:p>
            <a:pPr lvl="1"/>
            <a:endParaRPr lang="en-GB" sz="22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Evaluate What the Organisation Has Done in Response</a:t>
            </a:r>
            <a:endParaRPr lang="en-GB" sz="2400" dirty="0">
              <a:latin typeface="Arial" panose="020B0604020202020204" pitchFamily="34" charset="0"/>
              <a:cs typeface="Arial" panose="020B0604020202020204" pitchFamily="34" charset="0"/>
            </a:endParaRPr>
          </a:p>
          <a:p>
            <a:pPr lvl="1"/>
            <a:r>
              <a:rPr lang="en-GB" sz="2200" dirty="0">
                <a:latin typeface="Arial" panose="020B0604020202020204" pitchFamily="34" charset="0"/>
                <a:cs typeface="Arial" panose="020B0604020202020204" pitchFamily="34" charset="0"/>
              </a:rPr>
              <a:t>Is the response proactive or reactive? </a:t>
            </a:r>
          </a:p>
          <a:p>
            <a:pPr lvl="1"/>
            <a:r>
              <a:rPr lang="en-GB" sz="2200" dirty="0">
                <a:latin typeface="Arial" panose="020B0604020202020204" pitchFamily="34" charset="0"/>
                <a:cs typeface="Arial" panose="020B0604020202020204" pitchFamily="34" charset="0"/>
              </a:rPr>
              <a:t>Is it aligned with the scale of disruption? </a:t>
            </a:r>
          </a:p>
          <a:p>
            <a:pPr lvl="1"/>
            <a:r>
              <a:rPr lang="en-GB" sz="2200" dirty="0">
                <a:latin typeface="Arial" panose="020B0604020202020204" pitchFamily="34" charset="0"/>
                <a:cs typeface="Arial" panose="020B0604020202020204" pitchFamily="34" charset="0"/>
              </a:rPr>
              <a:t>Strengths (what works and why) weaknesses (limitations and risks)</a:t>
            </a:r>
          </a:p>
          <a:p>
            <a:pPr lvl="1"/>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A01FE274-4B1C-1AAF-9386-8065870487E1}"/>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84289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900FA5-5F77-0F35-7701-FA2922C7FC0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3EFD1BB-5CDE-03DA-AF1A-F2F5349D0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FBE8A4BB-7E3F-DE24-998C-5F5028756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220F86FD-872C-0881-CD99-3EB4F9DCA5F3}"/>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How to Structure Task 3</a:t>
            </a:r>
          </a:p>
        </p:txBody>
      </p:sp>
      <p:sp>
        <p:nvSpPr>
          <p:cNvPr id="3" name="Content Placeholder 2">
            <a:extLst>
              <a:ext uri="{FF2B5EF4-FFF2-40B4-BE49-F238E27FC236}">
                <a16:creationId xmlns:a16="http://schemas.microsoft.com/office/drawing/2014/main" id="{F85055C1-22E1-7735-42CA-5F11A42F9B75}"/>
              </a:ext>
            </a:extLst>
          </p:cNvPr>
          <p:cNvSpPr>
            <a:spLocks noGrp="1"/>
          </p:cNvSpPr>
          <p:nvPr>
            <p:ph idx="1"/>
          </p:nvPr>
        </p:nvSpPr>
        <p:spPr>
          <a:xfrm>
            <a:off x="689548" y="1578704"/>
            <a:ext cx="10637486" cy="4807348"/>
          </a:xfrm>
        </p:spPr>
        <p:txBody>
          <a:bodyPr>
            <a:normAutofit lnSpcReduction="10000"/>
          </a:bodyPr>
          <a:lstStyle/>
          <a:p>
            <a:r>
              <a:rPr lang="en-GB" sz="2400" b="1" dirty="0">
                <a:latin typeface="Arial" panose="020B0604020202020204" pitchFamily="34" charset="0"/>
                <a:cs typeface="Arial" panose="020B0604020202020204" pitchFamily="34" charset="0"/>
              </a:rPr>
              <a:t>Recommend Strategic Responses – these should be evidence based and linked to theory and analysis - </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Discuss long-term strategic implications:</a:t>
            </a:r>
          </a:p>
          <a:p>
            <a:pPr lvl="1"/>
            <a:r>
              <a:rPr lang="en-GB" sz="2200" dirty="0">
                <a:latin typeface="Arial" panose="020B0604020202020204" pitchFamily="34" charset="0"/>
                <a:cs typeface="Arial" panose="020B0604020202020204" pitchFamily="34" charset="0"/>
              </a:rPr>
              <a:t>Competitive positioning </a:t>
            </a:r>
          </a:p>
          <a:p>
            <a:pPr lvl="1"/>
            <a:r>
              <a:rPr lang="en-GB" sz="2200" dirty="0">
                <a:latin typeface="Arial" panose="020B0604020202020204" pitchFamily="34" charset="0"/>
                <a:cs typeface="Arial" panose="020B0604020202020204" pitchFamily="34" charset="0"/>
              </a:rPr>
              <a:t>Brand image</a:t>
            </a:r>
          </a:p>
          <a:p>
            <a:pPr lvl="1"/>
            <a:r>
              <a:rPr lang="en-GB" sz="2200" dirty="0">
                <a:latin typeface="Arial" panose="020B0604020202020204" pitchFamily="34" charset="0"/>
                <a:cs typeface="Arial" panose="020B0604020202020204" pitchFamily="34" charset="0"/>
              </a:rPr>
              <a:t>Customer trust </a:t>
            </a:r>
          </a:p>
          <a:p>
            <a:pPr lvl="1"/>
            <a:r>
              <a:rPr lang="en-GB" sz="2200" dirty="0">
                <a:latin typeface="Arial" panose="020B0604020202020204" pitchFamily="34" charset="0"/>
                <a:cs typeface="Arial" panose="020B0604020202020204" pitchFamily="34" charset="0"/>
              </a:rPr>
              <a:t>Innovation capability </a:t>
            </a:r>
          </a:p>
          <a:p>
            <a:pPr lvl="1"/>
            <a:r>
              <a:rPr lang="en-GB" sz="2200" dirty="0">
                <a:latin typeface="Arial" panose="020B0604020202020204" pitchFamily="34" charset="0"/>
                <a:cs typeface="Arial" panose="020B0604020202020204" pitchFamily="34" charset="0"/>
              </a:rPr>
              <a:t>Etc….</a:t>
            </a:r>
          </a:p>
          <a:p>
            <a:pPr marL="0" indent="0">
              <a:buNone/>
            </a:pPr>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Does this issue redefine success in the industry? </a:t>
            </a:r>
          </a:p>
          <a:p>
            <a:r>
              <a:rPr lang="en-GB" sz="2400" dirty="0">
                <a:latin typeface="Arial" panose="020B0604020202020204" pitchFamily="34" charset="0"/>
                <a:cs typeface="Arial" panose="020B0604020202020204" pitchFamily="34" charset="0"/>
              </a:rPr>
              <a:t>Will firms need new capabilities to survive?</a:t>
            </a:r>
          </a:p>
          <a:p>
            <a:pPr lvl="1"/>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0AB2B6C5-4BF0-94FA-6BA3-78EA35D7C68E}"/>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086769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B72025-AD9F-CB06-D9C9-1D1949DD3A87}"/>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F186148-C053-4D6C-7767-7D502DC99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33A939B9-E648-2118-AAAB-9E5663938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CA5B21B2-4320-BB0A-47AF-E6389F717E64}"/>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Descriptive Vs Critical Analysis</a:t>
            </a:r>
          </a:p>
        </p:txBody>
      </p:sp>
      <p:sp>
        <p:nvSpPr>
          <p:cNvPr id="3" name="Content Placeholder 2">
            <a:extLst>
              <a:ext uri="{FF2B5EF4-FFF2-40B4-BE49-F238E27FC236}">
                <a16:creationId xmlns:a16="http://schemas.microsoft.com/office/drawing/2014/main" id="{06632664-C5DA-25CC-3691-23933A4A461E}"/>
              </a:ext>
            </a:extLst>
          </p:cNvPr>
          <p:cNvSpPr>
            <a:spLocks noGrp="1"/>
          </p:cNvSpPr>
          <p:nvPr>
            <p:ph idx="1"/>
          </p:nvPr>
        </p:nvSpPr>
        <p:spPr>
          <a:xfrm>
            <a:off x="689548" y="1578704"/>
            <a:ext cx="10637486" cy="4807348"/>
          </a:xfrm>
        </p:spPr>
        <p:txBody>
          <a:bodyPr>
            <a:normAutofit fontScale="92500" lnSpcReduction="20000"/>
          </a:bodyPr>
          <a:lstStyle/>
          <a:p>
            <a:endParaRPr lang="en-GB" sz="1000" dirty="0">
              <a:latin typeface="Arial" panose="020B0604020202020204" pitchFamily="34" charset="0"/>
              <a:cs typeface="Arial" panose="020B0604020202020204" pitchFamily="34" charset="0"/>
            </a:endParaRPr>
          </a:p>
          <a:p>
            <a:pPr marL="0" indent="0">
              <a:buNone/>
            </a:pPr>
            <a:r>
              <a:rPr lang="en-GB" sz="2400" b="1" u="sng" dirty="0">
                <a:latin typeface="Arial" panose="020B0604020202020204" pitchFamily="34" charset="0"/>
                <a:cs typeface="Arial" panose="020B0604020202020204" pitchFamily="34" charset="0"/>
              </a:rPr>
              <a:t>Descriptive work </a:t>
            </a:r>
            <a:r>
              <a:rPr lang="en-GB" sz="2400" dirty="0">
                <a:latin typeface="Arial" panose="020B0604020202020204" pitchFamily="34" charset="0"/>
                <a:cs typeface="Arial" panose="020B0604020202020204" pitchFamily="34" charset="0"/>
              </a:rPr>
              <a:t>(What weaker assignments often do)</a:t>
            </a:r>
            <a:r>
              <a:rPr lang="en-GB" sz="22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Simply </a:t>
            </a:r>
            <a:r>
              <a:rPr lang="en-GB" sz="2400" b="1" dirty="0">
                <a:latin typeface="Arial" panose="020B0604020202020204" pitchFamily="34" charset="0"/>
                <a:cs typeface="Arial" panose="020B0604020202020204" pitchFamily="34" charset="0"/>
              </a:rPr>
              <a:t>describes facts </a:t>
            </a:r>
            <a:r>
              <a:rPr lang="en-GB" sz="2400" dirty="0">
                <a:latin typeface="Arial" panose="020B0604020202020204" pitchFamily="34" charset="0"/>
                <a:cs typeface="Arial" panose="020B0604020202020204" pitchFamily="34" charset="0"/>
              </a:rPr>
              <a:t>or </a:t>
            </a:r>
            <a:r>
              <a:rPr lang="en-GB" sz="2400" b="1" dirty="0">
                <a:latin typeface="Arial" panose="020B0604020202020204" pitchFamily="34" charset="0"/>
                <a:cs typeface="Arial" panose="020B0604020202020204" pitchFamily="34" charset="0"/>
              </a:rPr>
              <a:t>repeats company information</a:t>
            </a:r>
          </a:p>
          <a:p>
            <a:r>
              <a:rPr lang="en-GB" sz="2400" dirty="0">
                <a:latin typeface="Arial" panose="020B0604020202020204" pitchFamily="34" charset="0"/>
                <a:cs typeface="Arial" panose="020B0604020202020204" pitchFamily="34" charset="0"/>
              </a:rPr>
              <a:t>Focuses on </a:t>
            </a:r>
            <a:r>
              <a:rPr lang="en-GB" sz="2400" b="1" dirty="0">
                <a:latin typeface="Arial" panose="020B0604020202020204" pitchFamily="34" charset="0"/>
                <a:cs typeface="Arial" panose="020B0604020202020204" pitchFamily="34" charset="0"/>
              </a:rPr>
              <a:t>what the company is doing </a:t>
            </a:r>
            <a:r>
              <a:rPr lang="en-GB" sz="2400" dirty="0">
                <a:latin typeface="Arial" panose="020B0604020202020204" pitchFamily="34" charset="0"/>
                <a:cs typeface="Arial" panose="020B0604020202020204" pitchFamily="34" charset="0"/>
              </a:rPr>
              <a:t>or has done in the past</a:t>
            </a:r>
          </a:p>
          <a:p>
            <a:r>
              <a:rPr lang="en-GB" sz="2400" dirty="0">
                <a:latin typeface="Arial" panose="020B0604020202020204" pitchFamily="34" charset="0"/>
                <a:cs typeface="Arial" panose="020B0604020202020204" pitchFamily="34" charset="0"/>
              </a:rPr>
              <a:t>Applies models </a:t>
            </a:r>
            <a:r>
              <a:rPr lang="en-GB" sz="2400" b="1" dirty="0">
                <a:latin typeface="Arial" panose="020B0604020202020204" pitchFamily="34" charset="0"/>
                <a:cs typeface="Arial" panose="020B0604020202020204" pitchFamily="34" charset="0"/>
              </a:rPr>
              <a:t>without interpretation</a:t>
            </a:r>
          </a:p>
          <a:p>
            <a:r>
              <a:rPr lang="en-GB" sz="2400" b="1" dirty="0">
                <a:latin typeface="Arial" panose="020B0604020202020204" pitchFamily="34" charset="0"/>
                <a:cs typeface="Arial" panose="020B0604020202020204" pitchFamily="34" charset="0"/>
              </a:rPr>
              <a:t>Describes the driver of change without evaluating its impact</a:t>
            </a:r>
          </a:p>
          <a:p>
            <a:r>
              <a:rPr lang="en-GB" sz="2400" dirty="0">
                <a:latin typeface="Arial" panose="020B0604020202020204" pitchFamily="34" charset="0"/>
                <a:cs typeface="Arial" panose="020B0604020202020204" pitchFamily="34" charset="0"/>
              </a:rPr>
              <a:t>Relies heavily on </a:t>
            </a:r>
            <a:r>
              <a:rPr lang="en-GB" sz="2400" b="1" dirty="0">
                <a:latin typeface="Arial" panose="020B0604020202020204" pitchFamily="34" charset="0"/>
                <a:cs typeface="Arial" panose="020B0604020202020204" pitchFamily="34" charset="0"/>
              </a:rPr>
              <a:t>company websites, marketing materials, or news articles</a:t>
            </a:r>
            <a:r>
              <a:rPr lang="en-GB" sz="2400"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Does not question effectiveness, fit, or outcomes.</a:t>
            </a:r>
          </a:p>
          <a:p>
            <a:r>
              <a:rPr lang="en-GB" sz="2400" b="1" dirty="0">
                <a:latin typeface="Arial" panose="020B0604020202020204" pitchFamily="34" charset="0"/>
                <a:cs typeface="Arial" panose="020B0604020202020204" pitchFamily="34" charset="0"/>
              </a:rPr>
              <a:t>Makes no judgment about the strategic implications</a:t>
            </a:r>
            <a:r>
              <a:rPr lang="en-GB" sz="24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Some descriptive analysis is </a:t>
            </a:r>
            <a:r>
              <a:rPr lang="en-GB" sz="2400" b="1" i="1" dirty="0">
                <a:latin typeface="Arial" panose="020B0604020202020204" pitchFamily="34" charset="0"/>
                <a:cs typeface="Arial" panose="020B0604020202020204" pitchFamily="34" charset="0"/>
              </a:rPr>
              <a:t>necessary</a:t>
            </a:r>
            <a:r>
              <a:rPr lang="en-GB" sz="2400" b="1" dirty="0">
                <a:latin typeface="Arial" panose="020B0604020202020204" pitchFamily="34" charset="0"/>
                <a:cs typeface="Arial" panose="020B0604020202020204" pitchFamily="34" charset="0"/>
              </a:rPr>
              <a:t>, but without critical analysis it is not </a:t>
            </a:r>
            <a:r>
              <a:rPr lang="en-GB" sz="2400" b="1" i="1" dirty="0">
                <a:latin typeface="Arial" panose="020B0604020202020204" pitchFamily="34" charset="0"/>
                <a:cs typeface="Arial" panose="020B0604020202020204" pitchFamily="34" charset="0"/>
              </a:rPr>
              <a:t>sufficient</a:t>
            </a:r>
            <a:r>
              <a:rPr lang="en-GB" sz="2400" b="1" dirty="0">
                <a:latin typeface="Arial" panose="020B0604020202020204" pitchFamily="34" charset="0"/>
                <a:cs typeface="Arial" panose="020B0604020202020204" pitchFamily="34" charset="0"/>
              </a:rPr>
              <a:t> for MBA-level work.</a:t>
            </a:r>
          </a:p>
          <a:p>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4FFE6BC-22A5-CD21-7F52-9FE5D9D2D101}"/>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850292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CD3E9E-683B-86F0-E4D1-C6811409ADE0}"/>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6671490-DA10-288E-741B-EB1518588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3A696465-9FCA-EF07-311F-7CCC0C469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1C2EB842-F9BE-D4ED-4B64-4EB4355B7C2E}"/>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Descriptive Vs Critical Analysis</a:t>
            </a:r>
          </a:p>
        </p:txBody>
      </p:sp>
      <p:sp>
        <p:nvSpPr>
          <p:cNvPr id="3" name="Content Placeholder 2">
            <a:extLst>
              <a:ext uri="{FF2B5EF4-FFF2-40B4-BE49-F238E27FC236}">
                <a16:creationId xmlns:a16="http://schemas.microsoft.com/office/drawing/2014/main" id="{5B495EA9-32FC-37F5-B06B-23BB5E07533E}"/>
              </a:ext>
            </a:extLst>
          </p:cNvPr>
          <p:cNvSpPr>
            <a:spLocks noGrp="1"/>
          </p:cNvSpPr>
          <p:nvPr>
            <p:ph idx="1"/>
          </p:nvPr>
        </p:nvSpPr>
        <p:spPr>
          <a:xfrm>
            <a:off x="689548" y="1578704"/>
            <a:ext cx="10637486" cy="4807348"/>
          </a:xfrm>
        </p:spPr>
        <p:txBody>
          <a:bodyPr>
            <a:normAutofit/>
          </a:bodyPr>
          <a:lstStyle/>
          <a:p>
            <a:endParaRPr lang="en-GB" sz="1000" dirty="0">
              <a:latin typeface="Arial" panose="020B0604020202020204" pitchFamily="34" charset="0"/>
              <a:cs typeface="Arial" panose="020B0604020202020204" pitchFamily="34" charset="0"/>
            </a:endParaRPr>
          </a:p>
          <a:p>
            <a:pPr marL="0" indent="0">
              <a:buNone/>
            </a:pPr>
            <a:r>
              <a:rPr lang="en-GB" sz="2400" b="1" u="sng" dirty="0">
                <a:latin typeface="Arial" panose="020B0604020202020204" pitchFamily="34" charset="0"/>
                <a:cs typeface="Arial" panose="020B0604020202020204" pitchFamily="34" charset="0"/>
              </a:rPr>
              <a:t>Critical work </a:t>
            </a:r>
            <a:r>
              <a:rPr lang="en-GB" sz="2400" dirty="0">
                <a:latin typeface="Arial" panose="020B0604020202020204" pitchFamily="34" charset="0"/>
                <a:cs typeface="Arial" panose="020B0604020202020204" pitchFamily="34" charset="0"/>
              </a:rPr>
              <a:t>(What higher grade assignments demonstrate)</a:t>
            </a:r>
            <a:r>
              <a:rPr lang="en-GB" sz="2200" dirty="0">
                <a:latin typeface="Arial" panose="020B0604020202020204" pitchFamily="34" charset="0"/>
                <a:cs typeface="Arial" panose="020B0604020202020204" pitchFamily="34" charset="0"/>
              </a:rPr>
              <a:t>.</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Critical analysis goes beyond description to evaluate </a:t>
            </a:r>
            <a:r>
              <a:rPr lang="en-GB" sz="2400" b="1" dirty="0">
                <a:latin typeface="Arial" panose="020B0604020202020204" pitchFamily="34" charset="0"/>
                <a:cs typeface="Arial" panose="020B0604020202020204" pitchFamily="34" charset="0"/>
              </a:rPr>
              <a:t>the effect of key drivers of change on the business sector and organisation.</a:t>
            </a:r>
            <a:endParaRPr lang="en-GB" sz="2400" dirty="0">
              <a:latin typeface="Arial" panose="020B0604020202020204" pitchFamily="34" charset="0"/>
              <a:cs typeface="Arial" panose="020B0604020202020204" pitchFamily="34" charset="0"/>
            </a:endParaRPr>
          </a:p>
          <a:p>
            <a:endParaRPr lang="en-GB" sz="2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Evaluates</a:t>
            </a:r>
            <a:r>
              <a:rPr lang="en-GB" sz="2400" dirty="0">
                <a:latin typeface="Arial" panose="020B0604020202020204" pitchFamily="34" charset="0"/>
                <a:cs typeface="Arial" panose="020B0604020202020204" pitchFamily="34" charset="0"/>
              </a:rPr>
              <a:t> impact risk and opportunities</a:t>
            </a:r>
          </a:p>
          <a:p>
            <a:endParaRPr lang="en-GB" sz="200" dirty="0">
              <a:latin typeface="Arial" panose="020B0604020202020204" pitchFamily="34" charset="0"/>
              <a:cs typeface="Arial" panose="020B0604020202020204" pitchFamily="34" charset="0"/>
            </a:endParaRPr>
          </a:p>
          <a:p>
            <a:endParaRPr lang="en-GB" sz="2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Uses theory to interpret the marketing environment</a:t>
            </a:r>
            <a:r>
              <a:rPr lang="en-GB" sz="2400" dirty="0">
                <a:latin typeface="Arial" panose="020B0604020202020204" pitchFamily="34" charset="0"/>
                <a:cs typeface="Arial" panose="020B0604020202020204" pitchFamily="34" charset="0"/>
              </a:rPr>
              <a:t>, not just describe it</a:t>
            </a:r>
          </a:p>
          <a:p>
            <a:endParaRPr lang="en-GB" sz="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Considers </a:t>
            </a:r>
            <a:r>
              <a:rPr lang="en-GB" sz="2400" b="1" dirty="0">
                <a:latin typeface="Arial" panose="020B0604020202020204" pitchFamily="34" charset="0"/>
                <a:cs typeface="Arial" panose="020B0604020202020204" pitchFamily="34" charset="0"/>
              </a:rPr>
              <a:t>the impact on strategies</a:t>
            </a:r>
          </a:p>
          <a:p>
            <a:endParaRPr lang="en-GB" sz="2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Makes judgements </a:t>
            </a:r>
            <a:r>
              <a:rPr lang="en-GB" sz="2400" dirty="0">
                <a:latin typeface="Arial" panose="020B0604020202020204" pitchFamily="34" charset="0"/>
                <a:cs typeface="Arial" panose="020B0604020202020204" pitchFamily="34" charset="0"/>
              </a:rPr>
              <a:t>based on evidence, not opinions.</a:t>
            </a:r>
          </a:p>
          <a:p>
            <a:pPr marL="0" indent="0">
              <a:buNone/>
            </a:pPr>
            <a:endParaRPr lang="en-GB" sz="2400"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EB2567E-3E86-4B61-7AB2-13634E153EC3}"/>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994294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5" name="Rectangle 2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7" name="Group 2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8" name="Straight Connector 2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34" name="Rectangle 33">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CFBF425-0070-410D-1CAD-606C184D3E42}"/>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b="1" cap="all" spc="-100" dirty="0">
                <a:latin typeface="Arial" panose="020B0604020202020204" pitchFamily="34" charset="0"/>
                <a:cs typeface="Arial" panose="020B0604020202020204" pitchFamily="34" charset="0"/>
              </a:rPr>
              <a:t>Any Questions?</a:t>
            </a:r>
          </a:p>
        </p:txBody>
      </p:sp>
      <p:sp>
        <p:nvSpPr>
          <p:cNvPr id="36" name="Rectangle 35">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8" name="Straight Connector 37">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6" name="Graphic 15" descr="Help">
            <a:extLst>
              <a:ext uri="{FF2B5EF4-FFF2-40B4-BE49-F238E27FC236}">
                <a16:creationId xmlns:a16="http://schemas.microsoft.com/office/drawing/2014/main" id="{E38EF649-2D8D-6C8C-E3D1-EEA88DF09CD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66549" y="1681469"/>
            <a:ext cx="3513108" cy="3513108"/>
          </a:xfrm>
          <a:prstGeom prst="rect">
            <a:avLst/>
          </a:prstGeom>
        </p:spPr>
      </p:pic>
      <p:sp>
        <p:nvSpPr>
          <p:cNvPr id="5" name="Slide Number Placeholder 4">
            <a:extLst>
              <a:ext uri="{FF2B5EF4-FFF2-40B4-BE49-F238E27FC236}">
                <a16:creationId xmlns:a16="http://schemas.microsoft.com/office/drawing/2014/main" id="{AD10C4BB-DA8B-389F-18CB-5B57FE93283E}"/>
              </a:ext>
            </a:extLst>
          </p:cNvPr>
          <p:cNvSpPr>
            <a:spLocks noGrp="1"/>
          </p:cNvSpPr>
          <p:nvPr>
            <p:ph type="sldNum" sz="quarter" idx="12"/>
          </p:nvPr>
        </p:nvSpPr>
        <p:spPr>
          <a:xfrm>
            <a:off x="9253834" y="5858088"/>
            <a:ext cx="2111881"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15</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18064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1022</Words>
  <Application>Microsoft Office PowerPoint</Application>
  <PresentationFormat>Widescreen</PresentationFormat>
  <Paragraphs>153</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ヒラギノ角ゴ Pro W3</vt:lpstr>
      <vt:lpstr>Arial</vt:lpstr>
      <vt:lpstr>Calibri</vt:lpstr>
      <vt:lpstr>Franklin Gothic Book</vt:lpstr>
      <vt:lpstr>Garamond</vt:lpstr>
      <vt:lpstr>SavonVTI</vt:lpstr>
      <vt:lpstr>MBA BMMB7026  Managing Marketing Change</vt:lpstr>
      <vt:lpstr>ASSIGNMENT 1</vt:lpstr>
      <vt:lpstr>The Assignment Brief</vt:lpstr>
      <vt:lpstr>How to Think About the Assignment Overall</vt:lpstr>
      <vt:lpstr>Task 1</vt:lpstr>
      <vt:lpstr>How to Structure Task 1</vt:lpstr>
      <vt:lpstr>Task 2</vt:lpstr>
      <vt:lpstr>How to Structure Task 2</vt:lpstr>
      <vt:lpstr>How to Structure Task 2</vt:lpstr>
      <vt:lpstr>Task 3</vt:lpstr>
      <vt:lpstr>How to Structure Task 3</vt:lpstr>
      <vt:lpstr>How to Structure Task 3</vt:lpstr>
      <vt:lpstr>Descriptive Vs Critical Analysis</vt:lpstr>
      <vt:lpstr>Descriptive Vs Critical Analysis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125</cp:revision>
  <dcterms:created xsi:type="dcterms:W3CDTF">2020-02-19T10:23:55Z</dcterms:created>
  <dcterms:modified xsi:type="dcterms:W3CDTF">2026-05-05T01:17:28Z</dcterms:modified>
</cp:coreProperties>
</file>