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8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306" autoAdjust="0"/>
    <p:restoredTop sz="94660"/>
  </p:normalViewPr>
  <p:slideViewPr>
    <p:cSldViewPr>
      <p:cViewPr varScale="1">
        <p:scale>
          <a:sx n="103" d="100"/>
          <a:sy n="103" d="100"/>
        </p:scale>
        <p:origin x="-21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itle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22" name="Subtitle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2C2794A-D3DE-4300-956F-3A56518D94E3}" type="datetimeFigureOut">
              <a:rPr lang="en-US" smtClean="0"/>
              <a:pPr/>
              <a:t>4/23/2019</a:t>
            </a:fld>
            <a:endParaRPr lang="en-GB"/>
          </a:p>
        </p:txBody>
      </p:sp>
      <p:sp>
        <p:nvSpPr>
          <p:cNvPr id="20" name="Footer Placeholder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47FA13C-CAC8-46C3-8E47-3DA4E1A6BFAF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Oval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al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2C2794A-D3DE-4300-956F-3A56518D94E3}" type="datetimeFigureOut">
              <a:rPr lang="en-US" smtClean="0"/>
              <a:pPr/>
              <a:t>4/23/2019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47FA13C-CAC8-46C3-8E47-3DA4E1A6BFAF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2C2794A-D3DE-4300-956F-3A56518D94E3}" type="datetimeFigureOut">
              <a:rPr lang="en-US" smtClean="0"/>
              <a:pPr/>
              <a:t>4/23/2019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47FA13C-CAC8-46C3-8E47-3DA4E1A6BFAF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0" name="Rectangle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al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al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2C2794A-D3DE-4300-956F-3A56518D94E3}" type="datetimeFigureOut">
              <a:rPr lang="en-US" smtClean="0"/>
              <a:pPr/>
              <a:t>4/23/2019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47FA13C-CAC8-46C3-8E47-3DA4E1A6BFAF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2C2794A-D3DE-4300-956F-3A56518D94E3}" type="datetimeFigureOut">
              <a:rPr lang="en-US" smtClean="0"/>
              <a:pPr/>
              <a:t>4/23/2019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47FA13C-CAC8-46C3-8E47-3DA4E1A6BFAF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2C2794A-D3DE-4300-956F-3A56518D94E3}" type="datetimeFigureOut">
              <a:rPr lang="en-US" smtClean="0"/>
              <a:pPr/>
              <a:t>4/23/2019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47FA13C-CAC8-46C3-8E47-3DA4E1A6BFAF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2C2794A-D3DE-4300-956F-3A56518D94E3}" type="datetimeFigureOut">
              <a:rPr lang="en-US" smtClean="0"/>
              <a:pPr/>
              <a:t>4/23/2019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47FA13C-CAC8-46C3-8E47-3DA4E1A6BFAF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6" name="Rectangle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2C2794A-D3DE-4300-956F-3A56518D94E3}" type="datetimeFigureOut">
              <a:rPr lang="en-US" smtClean="0"/>
              <a:pPr/>
              <a:t>4/23/2019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47FA13C-CAC8-46C3-8E47-3DA4E1A6BFAF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2C2794A-D3DE-4300-956F-3A56518D94E3}" type="datetimeFigureOut">
              <a:rPr lang="en-US" smtClean="0"/>
              <a:pPr/>
              <a:t>4/23/2019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47FA13C-CAC8-46C3-8E47-3DA4E1A6BFAF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Rectangle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9" name="Flowchart: Process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Flowchart: Process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2C2794A-D3DE-4300-956F-3A56518D94E3}" type="datetimeFigureOut">
              <a:rPr lang="en-US" smtClean="0"/>
              <a:pPr/>
              <a:t>4/23/2019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47FA13C-CAC8-46C3-8E47-3DA4E1A6BFAF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2C2794A-D3DE-4300-956F-3A56518D94E3}" type="datetimeFigureOut">
              <a:rPr lang="en-US" smtClean="0"/>
              <a:pPr/>
              <a:t>4/23/2019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47FA13C-CAC8-46C3-8E47-3DA4E1A6BFAF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ie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al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Donut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Rectangle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Title Placeholder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9" name="Text Placeholder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24" name="Date Placeholder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F2C2794A-D3DE-4300-956F-3A56518D94E3}" type="datetimeFigureOut">
              <a:rPr lang="en-US" smtClean="0"/>
              <a:pPr/>
              <a:t>4/23/2019</a:t>
            </a:fld>
            <a:endParaRPr lang="en-GB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en-GB"/>
          </a:p>
        </p:txBody>
      </p:sp>
      <p:sp>
        <p:nvSpPr>
          <p:cNvPr id="22" name="Slide Number Placeholder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447FA13C-CAC8-46C3-8E47-3DA4E1A6BFAF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5" name="Rectangle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1" r:id="rId1"/>
    <p:sldLayoutId id="2147483782" r:id="rId2"/>
    <p:sldLayoutId id="2147483783" r:id="rId3"/>
    <p:sldLayoutId id="2147483784" r:id="rId4"/>
    <p:sldLayoutId id="2147483785" r:id="rId5"/>
    <p:sldLayoutId id="2147483786" r:id="rId6"/>
    <p:sldLayoutId id="2147483787" r:id="rId7"/>
    <p:sldLayoutId id="2147483788" r:id="rId8"/>
    <p:sldLayoutId id="2147483789" r:id="rId9"/>
    <p:sldLayoutId id="2147483790" r:id="rId10"/>
    <p:sldLayoutId id="2147483791" r:id="rId11"/>
  </p:sldLayoutIdLst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214414" y="285728"/>
            <a:ext cx="7715304" cy="857257"/>
          </a:xfrm>
        </p:spPr>
        <p:txBody>
          <a:bodyPr>
            <a:noAutofit/>
          </a:bodyPr>
          <a:lstStyle/>
          <a:p>
            <a:r>
              <a:rPr lang="en-GB" sz="4400" dirty="0" smtClean="0"/>
              <a:t>A Brief Introduction to Feminism</a:t>
            </a:r>
            <a:endParaRPr lang="en-GB" sz="4400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71538" y="6429372"/>
            <a:ext cx="8072462" cy="428628"/>
          </a:xfrm>
        </p:spPr>
        <p:txBody>
          <a:bodyPr>
            <a:normAutofit fontScale="92500"/>
          </a:bodyPr>
          <a:lstStyle/>
          <a:p>
            <a:r>
              <a:rPr lang="en-GB" sz="1400" i="1" dirty="0" smtClean="0"/>
              <a:t>SJSI4017:  The Landscape of Social Inclusion                                                                            Student I.D. – 1603130</a:t>
            </a:r>
            <a:endParaRPr lang="en-GB" sz="1400" i="1" dirty="0"/>
          </a:p>
        </p:txBody>
      </p:sp>
      <p:sp>
        <p:nvSpPr>
          <p:cNvPr id="4" name="Subtitle 2"/>
          <p:cNvSpPr txBox="1">
            <a:spLocks/>
          </p:cNvSpPr>
          <p:nvPr/>
        </p:nvSpPr>
        <p:spPr>
          <a:xfrm>
            <a:off x="1142976" y="5105400"/>
            <a:ext cx="3000396" cy="252426"/>
          </a:xfrm>
          <a:prstGeom prst="rect">
            <a:avLst/>
          </a:prstGeom>
        </p:spPr>
        <p:txBody>
          <a:bodyPr tIns="0">
            <a:normAutofit fontScale="62500" lnSpcReduction="20000"/>
          </a:bodyPr>
          <a:lstStyle/>
          <a:p>
            <a:pPr marL="27432" marR="0" lvl="0" indent="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2"/>
              <a:buNone/>
              <a:tabLst/>
              <a:defRPr/>
            </a:pPr>
            <a:endParaRPr kumimoji="0" lang="en-GB" sz="2600" b="0" i="0" u="none" strike="noStrike" kern="1200" cap="none" spc="0" normalizeH="0" baseline="0" noProof="0" dirty="0">
              <a:ln>
                <a:noFill/>
              </a:ln>
              <a:solidFill>
                <a:schemeClr val="tx2">
                  <a:shade val="30000"/>
                  <a:satMod val="150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7" name="Rectangle 16"/>
          <p:cNvSpPr/>
          <p:nvPr/>
        </p:nvSpPr>
        <p:spPr>
          <a:xfrm>
            <a:off x="7358082" y="5786454"/>
            <a:ext cx="928694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400" i="1" dirty="0" smtClean="0">
                <a:latin typeface="Calibri" pitchFamily="34" charset="0"/>
                <a:cs typeface="Calibri" pitchFamily="34" charset="0"/>
              </a:rPr>
              <a:t>(Image 1)</a:t>
            </a:r>
            <a:endParaRPr lang="en-GB" sz="1400" i="1" dirty="0">
              <a:latin typeface="Calibri" pitchFamily="34" charset="0"/>
              <a:cs typeface="Calibri" pitchFamily="34" charset="0"/>
            </a:endParaRPr>
          </a:p>
        </p:txBody>
      </p:sp>
      <p:pic>
        <p:nvPicPr>
          <p:cNvPr id="8" name="Picture 7" descr="IMAGE 1 SUFFRAGETTES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857356" y="1571612"/>
            <a:ext cx="6286500" cy="41910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The Beginnings of the Feminist Movement </a:t>
            </a:r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1500166" y="1928802"/>
            <a:ext cx="7072362" cy="26853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en-GB" sz="2400" dirty="0" smtClean="0">
                <a:latin typeface="Calibri" pitchFamily="34" charset="0"/>
                <a:cs typeface="Calibri" pitchFamily="34" charset="0"/>
              </a:rPr>
              <a:t> The Birth of the Suffragettes</a:t>
            </a:r>
            <a:endParaRPr lang="en-GB" sz="1400" dirty="0" smtClean="0">
              <a:latin typeface="Calibri" pitchFamily="34" charset="0"/>
              <a:cs typeface="Calibri" pitchFamily="34" charset="0"/>
            </a:endParaRPr>
          </a:p>
          <a:p>
            <a:pPr>
              <a:buFont typeface="Arial" pitchFamily="34" charset="0"/>
              <a:buChar char="•"/>
            </a:pPr>
            <a:endParaRPr lang="en-GB" sz="2400" dirty="0" smtClean="0">
              <a:latin typeface="Calibri" pitchFamily="34" charset="0"/>
              <a:cs typeface="Calibri" pitchFamily="34" charset="0"/>
            </a:endParaRPr>
          </a:p>
          <a:p>
            <a:pPr>
              <a:buFont typeface="Arial" pitchFamily="34" charset="0"/>
              <a:buChar char="•"/>
            </a:pPr>
            <a:r>
              <a:rPr lang="en-GB" sz="2400" dirty="0" smtClean="0">
                <a:latin typeface="Calibri" pitchFamily="34" charset="0"/>
                <a:cs typeface="Calibri" pitchFamily="34" charset="0"/>
              </a:rPr>
              <a:t> </a:t>
            </a:r>
            <a:r>
              <a:rPr lang="en-GB" sz="2400" dirty="0" err="1" smtClean="0">
                <a:latin typeface="Calibri" pitchFamily="34" charset="0"/>
                <a:cs typeface="Calibri" pitchFamily="34" charset="0"/>
              </a:rPr>
              <a:t>Emmeline</a:t>
            </a:r>
            <a:r>
              <a:rPr lang="en-GB" sz="2400" dirty="0" smtClean="0">
                <a:latin typeface="Calibri" pitchFamily="34" charset="0"/>
                <a:cs typeface="Calibri" pitchFamily="34" charset="0"/>
              </a:rPr>
              <a:t> Pankhurst</a:t>
            </a:r>
            <a:endParaRPr lang="en-GB" sz="1400" dirty="0" smtClean="0">
              <a:latin typeface="Calibri" pitchFamily="34" charset="0"/>
              <a:cs typeface="Calibri" pitchFamily="34" charset="0"/>
            </a:endParaRPr>
          </a:p>
          <a:p>
            <a:r>
              <a:rPr lang="en-GB" sz="1400" dirty="0" smtClean="0">
                <a:latin typeface="Calibri" pitchFamily="34" charset="0"/>
                <a:cs typeface="Calibri" pitchFamily="34" charset="0"/>
              </a:rPr>
              <a:t>			</a:t>
            </a:r>
          </a:p>
          <a:p>
            <a:endParaRPr lang="en-GB" sz="1050" dirty="0" smtClean="0">
              <a:latin typeface="Calibri" pitchFamily="34" charset="0"/>
              <a:cs typeface="Calibri" pitchFamily="34" charset="0"/>
            </a:endParaRPr>
          </a:p>
          <a:p>
            <a:pPr>
              <a:buFont typeface="Arial" pitchFamily="34" charset="0"/>
              <a:buChar char="•"/>
            </a:pPr>
            <a:r>
              <a:rPr lang="en-GB" sz="2400" dirty="0" smtClean="0">
                <a:latin typeface="Calibri" pitchFamily="34" charset="0"/>
                <a:cs typeface="Calibri" pitchFamily="34" charset="0"/>
              </a:rPr>
              <a:t> The Representation of the </a:t>
            </a:r>
          </a:p>
          <a:p>
            <a:r>
              <a:rPr lang="en-GB" sz="2400" dirty="0" smtClean="0">
                <a:latin typeface="Calibri" pitchFamily="34" charset="0"/>
                <a:cs typeface="Calibri" pitchFamily="34" charset="0"/>
              </a:rPr>
              <a:t>   People’s Act 1928</a:t>
            </a:r>
          </a:p>
          <a:p>
            <a:endParaRPr lang="en-GB" sz="2400" dirty="0" smtClean="0"/>
          </a:p>
        </p:txBody>
      </p:sp>
      <p:sp>
        <p:nvSpPr>
          <p:cNvPr id="8" name="Rectangle 7"/>
          <p:cNvSpPr/>
          <p:nvPr/>
        </p:nvSpPr>
        <p:spPr>
          <a:xfrm>
            <a:off x="8072462" y="6143644"/>
            <a:ext cx="928694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400" i="1" dirty="0" smtClean="0">
                <a:latin typeface="Calibri" pitchFamily="34" charset="0"/>
                <a:cs typeface="Calibri" pitchFamily="34" charset="0"/>
              </a:rPr>
              <a:t>(Image 2)</a:t>
            </a:r>
            <a:endParaRPr lang="en-GB" sz="1400" i="1" dirty="0">
              <a:latin typeface="Calibri" pitchFamily="34" charset="0"/>
              <a:cs typeface="Calibri" pitchFamily="34" charset="0"/>
            </a:endParaRPr>
          </a:p>
        </p:txBody>
      </p:sp>
      <p:pic>
        <p:nvPicPr>
          <p:cNvPr id="5" name="Picture 4" descr="emmeline-pankhurst-arrested-buckingham-palace-day-14-july-2018-suffragette-wspu-biography-facts-life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575462" y="1357298"/>
            <a:ext cx="3235285" cy="4742389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1428728" y="6357958"/>
            <a:ext cx="3714776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400" i="1" dirty="0" smtClean="0">
                <a:latin typeface="Calibri" pitchFamily="34" charset="0"/>
                <a:cs typeface="Calibri" pitchFamily="34" charset="0"/>
              </a:rPr>
              <a:t>(</a:t>
            </a:r>
            <a:r>
              <a:rPr lang="en-GB" sz="1400" i="1" dirty="0" err="1" smtClean="0">
                <a:latin typeface="Calibri" pitchFamily="34" charset="0"/>
                <a:cs typeface="Calibri" pitchFamily="34" charset="0"/>
              </a:rPr>
              <a:t>Hannam</a:t>
            </a:r>
            <a:r>
              <a:rPr lang="en-GB" sz="1400" i="1" dirty="0" smtClean="0">
                <a:latin typeface="Calibri" pitchFamily="34" charset="0"/>
                <a:cs typeface="Calibri" pitchFamily="34" charset="0"/>
              </a:rPr>
              <a:t>, 2008; BBC, 2014; </a:t>
            </a:r>
            <a:r>
              <a:rPr lang="en-GB" sz="1400" i="1" dirty="0" err="1" smtClean="0">
                <a:latin typeface="Calibri" pitchFamily="34" charset="0"/>
                <a:cs typeface="Calibri" pitchFamily="34" charset="0"/>
              </a:rPr>
              <a:t>Takayanagi</a:t>
            </a:r>
            <a:r>
              <a:rPr lang="en-GB" sz="1400" i="1" dirty="0" smtClean="0">
                <a:latin typeface="Calibri" pitchFamily="34" charset="0"/>
                <a:cs typeface="Calibri" pitchFamily="34" charset="0"/>
              </a:rPr>
              <a:t>, 2018)</a:t>
            </a:r>
            <a:endParaRPr lang="en-GB" sz="1400" i="1" dirty="0">
              <a:latin typeface="Calibri" pitchFamily="34" charset="0"/>
              <a:cs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6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patriarchyissues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929190" y="1857364"/>
            <a:ext cx="3876991" cy="3798581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85852" y="274638"/>
            <a:ext cx="7647836" cy="1143000"/>
          </a:xfrm>
        </p:spPr>
        <p:txBody>
          <a:bodyPr>
            <a:normAutofit/>
          </a:bodyPr>
          <a:lstStyle/>
          <a:p>
            <a:r>
              <a:rPr lang="en-GB" dirty="0" smtClean="0"/>
              <a:t>Sociological Theories in Feminism</a:t>
            </a:r>
            <a:endParaRPr lang="en-GB" dirty="0"/>
          </a:p>
        </p:txBody>
      </p:sp>
      <p:sp>
        <p:nvSpPr>
          <p:cNvPr id="5" name="Subtitle 2"/>
          <p:cNvSpPr txBox="1">
            <a:spLocks/>
          </p:cNvSpPr>
          <p:nvPr/>
        </p:nvSpPr>
        <p:spPr>
          <a:xfrm>
            <a:off x="7929586" y="5715016"/>
            <a:ext cx="928694" cy="285752"/>
          </a:xfrm>
          <a:prstGeom prst="rect">
            <a:avLst/>
          </a:prstGeom>
        </p:spPr>
        <p:txBody>
          <a:bodyPr>
            <a:normAutofit fontScale="92500" lnSpcReduction="10000"/>
          </a:bodyPr>
          <a:lstStyle/>
          <a:p>
            <a:pPr marL="365760" marR="0" lvl="0" indent="-283464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ct val="80000"/>
              <a:tabLst/>
              <a:defRPr/>
            </a:pPr>
            <a:r>
              <a:rPr kumimoji="0" lang="en-GB" sz="1400" b="0" i="1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alibri" pitchFamily="34" charset="0"/>
                <a:cs typeface="Calibri" pitchFamily="34" charset="0"/>
              </a:rPr>
              <a:t>(</a:t>
            </a:r>
            <a:r>
              <a:rPr lang="en-GB" sz="1400" i="1" dirty="0" smtClean="0">
                <a:latin typeface="Calibri" pitchFamily="34" charset="0"/>
                <a:cs typeface="Calibri" pitchFamily="34" charset="0"/>
              </a:rPr>
              <a:t>Image 3</a:t>
            </a:r>
            <a:r>
              <a:rPr kumimoji="0" lang="en-GB" sz="1400" b="0" i="1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alibri" pitchFamily="34" charset="0"/>
                <a:cs typeface="Calibri" pitchFamily="34" charset="0"/>
              </a:rPr>
              <a:t>)</a:t>
            </a:r>
            <a:endParaRPr kumimoji="0" lang="en-GB" sz="1400" b="0" i="1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Calibri" pitchFamily="34" charset="0"/>
              <a:cs typeface="Calibri" pitchFamily="34" charset="0"/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1500166" y="1857364"/>
            <a:ext cx="5857916" cy="36317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en-GB" sz="2400" dirty="0" smtClean="0">
                <a:latin typeface="Calibri" pitchFamily="34" charset="0"/>
                <a:cs typeface="Calibri" pitchFamily="34" charset="0"/>
              </a:rPr>
              <a:t> Patriarchal Oppression</a:t>
            </a:r>
            <a:endParaRPr lang="en-GB" sz="1400" dirty="0" smtClean="0">
              <a:latin typeface="Calibri" pitchFamily="34" charset="0"/>
              <a:cs typeface="Calibri" pitchFamily="34" charset="0"/>
            </a:endParaRPr>
          </a:p>
          <a:p>
            <a:pPr>
              <a:buFont typeface="Arial" pitchFamily="34" charset="0"/>
              <a:buChar char="•"/>
            </a:pPr>
            <a:endParaRPr lang="en-GB" sz="2400" dirty="0" smtClean="0">
              <a:latin typeface="Calibri" pitchFamily="34" charset="0"/>
              <a:cs typeface="Calibri" pitchFamily="34" charset="0"/>
            </a:endParaRPr>
          </a:p>
          <a:p>
            <a:pPr>
              <a:buFont typeface="Arial" pitchFamily="34" charset="0"/>
              <a:buChar char="•"/>
            </a:pPr>
            <a:r>
              <a:rPr lang="en-GB" sz="2400" dirty="0" smtClean="0">
                <a:latin typeface="Calibri" pitchFamily="34" charset="0"/>
                <a:cs typeface="Calibri" pitchFamily="34" charset="0"/>
              </a:rPr>
              <a:t> Feminisation of Poverty </a:t>
            </a:r>
            <a:endParaRPr lang="en-GB" sz="1400" dirty="0" smtClean="0">
              <a:latin typeface="Calibri" pitchFamily="34" charset="0"/>
              <a:cs typeface="Calibri" pitchFamily="34" charset="0"/>
            </a:endParaRPr>
          </a:p>
          <a:p>
            <a:pPr>
              <a:buFont typeface="Arial" pitchFamily="34" charset="0"/>
              <a:buChar char="•"/>
            </a:pPr>
            <a:endParaRPr lang="en-GB" sz="2400" dirty="0" smtClean="0">
              <a:latin typeface="Calibri" pitchFamily="34" charset="0"/>
              <a:cs typeface="Calibri" pitchFamily="34" charset="0"/>
            </a:endParaRPr>
          </a:p>
          <a:p>
            <a:pPr>
              <a:buFont typeface="Arial" pitchFamily="34" charset="0"/>
              <a:buChar char="•"/>
            </a:pPr>
            <a:r>
              <a:rPr lang="en-GB" sz="2400" dirty="0" smtClean="0">
                <a:latin typeface="Calibri" pitchFamily="34" charset="0"/>
                <a:cs typeface="Calibri" pitchFamily="34" charset="0"/>
              </a:rPr>
              <a:t> Liberation and the </a:t>
            </a:r>
          </a:p>
          <a:p>
            <a:r>
              <a:rPr lang="en-GB" sz="2400" dirty="0" smtClean="0">
                <a:latin typeface="Calibri" pitchFamily="34" charset="0"/>
                <a:cs typeface="Calibri" pitchFamily="34" charset="0"/>
              </a:rPr>
              <a:t>  ‘Second Wave’</a:t>
            </a:r>
            <a:endParaRPr lang="en-GB" sz="1400" dirty="0" smtClean="0">
              <a:latin typeface="Calibri" pitchFamily="34" charset="0"/>
              <a:cs typeface="Calibri" pitchFamily="34" charset="0"/>
            </a:endParaRPr>
          </a:p>
          <a:p>
            <a:pPr>
              <a:buFont typeface="Arial" pitchFamily="34" charset="0"/>
              <a:buChar char="•"/>
            </a:pPr>
            <a:endParaRPr lang="en-GB" sz="2400" dirty="0" smtClean="0">
              <a:latin typeface="Calibri" pitchFamily="34" charset="0"/>
              <a:cs typeface="Calibri" pitchFamily="34" charset="0"/>
            </a:endParaRPr>
          </a:p>
          <a:p>
            <a:pPr>
              <a:buFont typeface="Arial" pitchFamily="34" charset="0"/>
              <a:buChar char="•"/>
            </a:pPr>
            <a:r>
              <a:rPr lang="en-GB" sz="2400" dirty="0" smtClean="0">
                <a:latin typeface="Calibri" pitchFamily="34" charset="0"/>
                <a:cs typeface="Calibri" pitchFamily="34" charset="0"/>
              </a:rPr>
              <a:t> Social Construction </a:t>
            </a:r>
          </a:p>
          <a:p>
            <a:r>
              <a:rPr lang="en-GB" sz="2400" dirty="0" smtClean="0">
                <a:latin typeface="Calibri" pitchFamily="34" charset="0"/>
                <a:cs typeface="Calibri" pitchFamily="34" charset="0"/>
              </a:rPr>
              <a:t>  of Ageing</a:t>
            </a:r>
            <a:endParaRPr lang="en-GB" sz="1400" dirty="0" smtClean="0">
              <a:latin typeface="Calibri" pitchFamily="34" charset="0"/>
              <a:cs typeface="Calibri" pitchFamily="34" charset="0"/>
            </a:endParaRPr>
          </a:p>
          <a:p>
            <a:endParaRPr lang="en-GB" sz="1400" dirty="0"/>
          </a:p>
        </p:txBody>
      </p:sp>
      <p:sp>
        <p:nvSpPr>
          <p:cNvPr id="8" name="Subtitle 2"/>
          <p:cNvSpPr txBox="1">
            <a:spLocks/>
          </p:cNvSpPr>
          <p:nvPr/>
        </p:nvSpPr>
        <p:spPr>
          <a:xfrm>
            <a:off x="1428728" y="6143644"/>
            <a:ext cx="4000528" cy="285752"/>
          </a:xfrm>
          <a:prstGeom prst="rect">
            <a:avLst/>
          </a:prstGeom>
        </p:spPr>
        <p:txBody>
          <a:bodyPr>
            <a:normAutofit fontScale="85000" lnSpcReduction="10000"/>
          </a:bodyPr>
          <a:lstStyle/>
          <a:p>
            <a:pPr marL="365760" marR="0" lvl="0" indent="-283464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ct val="80000"/>
              <a:tabLst/>
              <a:defRPr/>
            </a:pPr>
            <a:r>
              <a:rPr kumimoji="0" lang="en-GB" sz="1400" b="0" i="1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alibri" pitchFamily="34" charset="0"/>
                <a:cs typeface="Calibri" pitchFamily="34" charset="0"/>
              </a:rPr>
              <a:t>(</a:t>
            </a:r>
            <a:r>
              <a:rPr lang="en-GB" sz="1400" i="1" noProof="0" dirty="0" smtClean="0">
                <a:latin typeface="Calibri" pitchFamily="34" charset="0"/>
                <a:cs typeface="Calibri" pitchFamily="34" charset="0"/>
              </a:rPr>
              <a:t>Marsh, 2002; </a:t>
            </a:r>
            <a:r>
              <a:rPr lang="en-GB" sz="1400" i="1" dirty="0" err="1" smtClean="0">
                <a:latin typeface="Calibri" pitchFamily="34" charset="0"/>
                <a:cs typeface="Calibri" pitchFamily="34" charset="0"/>
              </a:rPr>
              <a:t>H</a:t>
            </a:r>
            <a:r>
              <a:rPr lang="en-GB" sz="1400" i="1" noProof="0" dirty="0" err="1" smtClean="0">
                <a:latin typeface="Calibri" pitchFamily="34" charset="0"/>
                <a:cs typeface="Calibri" pitchFamily="34" charset="0"/>
              </a:rPr>
              <a:t>annam</a:t>
            </a:r>
            <a:r>
              <a:rPr lang="en-GB" sz="1400" i="1" noProof="0" dirty="0" smtClean="0">
                <a:latin typeface="Calibri" pitchFamily="34" charset="0"/>
                <a:cs typeface="Calibri" pitchFamily="34" charset="0"/>
              </a:rPr>
              <a:t>, 2008; </a:t>
            </a:r>
            <a:r>
              <a:rPr lang="en-GB" sz="1400" i="1" noProof="0" dirty="0" err="1" smtClean="0">
                <a:latin typeface="Calibri" pitchFamily="34" charset="0"/>
                <a:cs typeface="Calibri" pitchFamily="34" charset="0"/>
              </a:rPr>
              <a:t>Spicker</a:t>
            </a:r>
            <a:r>
              <a:rPr lang="en-GB" sz="1400" i="1" dirty="0" smtClean="0">
                <a:latin typeface="Calibri" pitchFamily="34" charset="0"/>
                <a:cs typeface="Calibri" pitchFamily="34" charset="0"/>
              </a:rPr>
              <a:t>, 2014; Fine, 2007</a:t>
            </a:r>
            <a:r>
              <a:rPr kumimoji="0" lang="en-GB" sz="1400" b="0" i="1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alibri" pitchFamily="34" charset="0"/>
                <a:cs typeface="Calibri" pitchFamily="34" charset="0"/>
              </a:rPr>
              <a:t>)</a:t>
            </a:r>
            <a:endParaRPr kumimoji="0" lang="en-GB" sz="1400" b="0" i="1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Calibri" pitchFamily="34" charset="0"/>
              <a:cs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8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Policy and Legislation</a:t>
            </a:r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1500166" y="1785926"/>
            <a:ext cx="6643734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en-GB" sz="2400" dirty="0" smtClean="0">
                <a:latin typeface="Calibri" pitchFamily="34" charset="0"/>
                <a:cs typeface="Calibri" pitchFamily="34" charset="0"/>
              </a:rPr>
              <a:t> Married Women’s Property Act 1870</a:t>
            </a:r>
            <a:endParaRPr lang="en-GB" sz="1400" dirty="0" smtClean="0">
              <a:latin typeface="Calibri" pitchFamily="34" charset="0"/>
              <a:cs typeface="Calibri" pitchFamily="34" charset="0"/>
            </a:endParaRPr>
          </a:p>
          <a:p>
            <a:pPr>
              <a:buFont typeface="Arial" pitchFamily="34" charset="0"/>
              <a:buChar char="•"/>
            </a:pPr>
            <a:endParaRPr lang="en-GB" sz="2400" dirty="0" smtClean="0">
              <a:latin typeface="Calibri" pitchFamily="34" charset="0"/>
              <a:cs typeface="Calibri" pitchFamily="34" charset="0"/>
            </a:endParaRPr>
          </a:p>
          <a:p>
            <a:pPr>
              <a:buFont typeface="Arial" pitchFamily="34" charset="0"/>
              <a:buChar char="•"/>
            </a:pPr>
            <a:r>
              <a:rPr lang="en-GB" sz="2400" dirty="0" smtClean="0">
                <a:latin typeface="Calibri" pitchFamily="34" charset="0"/>
                <a:cs typeface="Calibri" pitchFamily="34" charset="0"/>
              </a:rPr>
              <a:t> Corporal Punishment</a:t>
            </a:r>
            <a:endParaRPr lang="en-GB" sz="1400" dirty="0" smtClean="0">
              <a:latin typeface="Calibri" pitchFamily="34" charset="0"/>
              <a:cs typeface="Calibri" pitchFamily="34" charset="0"/>
            </a:endParaRPr>
          </a:p>
          <a:p>
            <a:pPr>
              <a:buFont typeface="Arial" pitchFamily="34" charset="0"/>
              <a:buChar char="•"/>
            </a:pPr>
            <a:endParaRPr lang="en-GB" sz="2400" dirty="0" smtClean="0">
              <a:latin typeface="Calibri" pitchFamily="34" charset="0"/>
              <a:cs typeface="Calibri" pitchFamily="34" charset="0"/>
            </a:endParaRPr>
          </a:p>
          <a:p>
            <a:pPr>
              <a:buFont typeface="Arial" pitchFamily="34" charset="0"/>
              <a:buChar char="•"/>
            </a:pPr>
            <a:r>
              <a:rPr lang="en-GB" sz="2400" dirty="0" smtClean="0">
                <a:latin typeface="Calibri" pitchFamily="34" charset="0"/>
                <a:cs typeface="Calibri" pitchFamily="34" charset="0"/>
              </a:rPr>
              <a:t> Women in Power</a:t>
            </a:r>
          </a:p>
          <a:p>
            <a:pPr>
              <a:buFont typeface="Arial" pitchFamily="34" charset="0"/>
              <a:buChar char="•"/>
            </a:pPr>
            <a:endParaRPr lang="en-GB" sz="2400" dirty="0" smtClean="0">
              <a:latin typeface="Calibri" pitchFamily="34" charset="0"/>
              <a:cs typeface="Calibri" pitchFamily="34" charset="0"/>
            </a:endParaRPr>
          </a:p>
          <a:p>
            <a:pPr>
              <a:buFont typeface="Arial" pitchFamily="34" charset="0"/>
              <a:buChar char="•"/>
            </a:pPr>
            <a:r>
              <a:rPr lang="en-GB" sz="2400" dirty="0" smtClean="0">
                <a:latin typeface="Calibri" pitchFamily="34" charset="0"/>
                <a:cs typeface="Calibri" pitchFamily="34" charset="0"/>
              </a:rPr>
              <a:t> Sexual Liberation and Financial Independence</a:t>
            </a:r>
          </a:p>
          <a:p>
            <a:pPr>
              <a:buFont typeface="Arial" pitchFamily="34" charset="0"/>
              <a:buChar char="•"/>
            </a:pPr>
            <a:endParaRPr lang="en-GB" sz="2400" dirty="0" smtClean="0">
              <a:latin typeface="Calibri" pitchFamily="34" charset="0"/>
              <a:cs typeface="Calibri" pitchFamily="34" charset="0"/>
            </a:endParaRPr>
          </a:p>
          <a:p>
            <a:pPr>
              <a:buFont typeface="Arial" pitchFamily="34" charset="0"/>
              <a:buChar char="•"/>
            </a:pPr>
            <a:r>
              <a:rPr lang="en-GB" sz="2400" dirty="0" smtClean="0">
                <a:latin typeface="Calibri" pitchFamily="34" charset="0"/>
                <a:cs typeface="Calibri" pitchFamily="34" charset="0"/>
              </a:rPr>
              <a:t> Legalised Abortion</a:t>
            </a:r>
            <a:endParaRPr lang="en-GB" sz="1400" dirty="0">
              <a:latin typeface="Calibri" pitchFamily="34" charset="0"/>
              <a:cs typeface="Calibri" pitchFamily="34" charset="0"/>
            </a:endParaRPr>
          </a:p>
        </p:txBody>
      </p:sp>
      <p:sp>
        <p:nvSpPr>
          <p:cNvPr id="6" name="Rectangle 5"/>
          <p:cNvSpPr/>
          <p:nvPr/>
        </p:nvSpPr>
        <p:spPr>
          <a:xfrm>
            <a:off x="4572000" y="6143644"/>
            <a:ext cx="4149499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400" i="1" dirty="0" smtClean="0">
                <a:latin typeface="Calibri" pitchFamily="34" charset="0"/>
                <a:cs typeface="Calibri" pitchFamily="34" charset="0"/>
              </a:rPr>
              <a:t>(Fawcett Society, 2016; The British Library, no date) </a:t>
            </a:r>
            <a:endParaRPr lang="en-GB" sz="1400" i="1" dirty="0">
              <a:latin typeface="Calibri" pitchFamily="34" charset="0"/>
              <a:cs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Image 2 (Gender Pay Gap Report)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445721" y="4857760"/>
            <a:ext cx="2642107" cy="2214554"/>
          </a:xfrm>
          <a:prstGeom prst="rect">
            <a:avLst/>
          </a:prstGeom>
        </p:spPr>
      </p:pic>
      <p:pic>
        <p:nvPicPr>
          <p:cNvPr id="12" name="Picture 11" descr="Image 1 (Gender Pay Gap)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167967" y="714356"/>
            <a:ext cx="4209856" cy="3594428"/>
          </a:xfrm>
          <a:prstGeom prst="rect">
            <a:avLst/>
          </a:prstGeom>
        </p:spPr>
      </p:pic>
      <p:pic>
        <p:nvPicPr>
          <p:cNvPr id="11" name="Picture 10" descr="Image 3 (Pink Tax Headline).pn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1571604" y="5055312"/>
            <a:ext cx="2643206" cy="1802688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Feminism Today</a:t>
            </a:r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1500166" y="1214422"/>
            <a:ext cx="6572296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en-GB" sz="2400" dirty="0" smtClean="0">
                <a:latin typeface="Calibri" pitchFamily="34" charset="0"/>
                <a:cs typeface="Calibri" pitchFamily="34" charset="0"/>
              </a:rPr>
              <a:t> Gender Pay Gap</a:t>
            </a:r>
            <a:endParaRPr lang="en-GB" sz="1400" dirty="0" smtClean="0">
              <a:latin typeface="Calibri" pitchFamily="34" charset="0"/>
              <a:cs typeface="Calibri" pitchFamily="34" charset="0"/>
            </a:endParaRPr>
          </a:p>
          <a:p>
            <a:pPr>
              <a:buFont typeface="Arial" pitchFamily="34" charset="0"/>
              <a:buChar char="•"/>
            </a:pPr>
            <a:endParaRPr lang="en-GB" sz="2400" dirty="0" smtClean="0">
              <a:latin typeface="Calibri" pitchFamily="34" charset="0"/>
              <a:cs typeface="Calibri" pitchFamily="34" charset="0"/>
            </a:endParaRPr>
          </a:p>
          <a:p>
            <a:pPr>
              <a:buFont typeface="Arial" pitchFamily="34" charset="0"/>
              <a:buChar char="•"/>
            </a:pPr>
            <a:r>
              <a:rPr lang="en-GB" sz="2400" dirty="0" smtClean="0">
                <a:latin typeface="Calibri" pitchFamily="34" charset="0"/>
                <a:cs typeface="Calibri" pitchFamily="34" charset="0"/>
              </a:rPr>
              <a:t> 9,961 companies filed</a:t>
            </a:r>
          </a:p>
          <a:p>
            <a:r>
              <a:rPr lang="en-GB" sz="2400" dirty="0" smtClean="0">
                <a:latin typeface="Calibri" pitchFamily="34" charset="0"/>
                <a:cs typeface="Calibri" pitchFamily="34" charset="0"/>
              </a:rPr>
              <a:t>  7,755 still favour men </a:t>
            </a:r>
            <a:endParaRPr lang="en-GB" sz="1400" dirty="0" smtClean="0">
              <a:latin typeface="Calibri" pitchFamily="34" charset="0"/>
              <a:cs typeface="Calibri" pitchFamily="34" charset="0"/>
            </a:endParaRPr>
          </a:p>
          <a:p>
            <a:pPr>
              <a:buFont typeface="Arial" pitchFamily="34" charset="0"/>
              <a:buChar char="•"/>
            </a:pPr>
            <a:endParaRPr lang="en-GB" sz="2400" dirty="0" smtClean="0">
              <a:latin typeface="Calibri" pitchFamily="34" charset="0"/>
              <a:cs typeface="Calibri" pitchFamily="34" charset="0"/>
            </a:endParaRPr>
          </a:p>
          <a:p>
            <a:pPr>
              <a:buFont typeface="Arial" pitchFamily="34" charset="0"/>
              <a:buChar char="•"/>
            </a:pPr>
            <a:r>
              <a:rPr lang="en-GB" sz="2400" dirty="0" smtClean="0">
                <a:latin typeface="Calibri" pitchFamily="34" charset="0"/>
                <a:cs typeface="Calibri" pitchFamily="34" charset="0"/>
              </a:rPr>
              <a:t> The so-called ‘Pink Tax’</a:t>
            </a:r>
          </a:p>
          <a:p>
            <a:pPr>
              <a:buFont typeface="Arial" pitchFamily="34" charset="0"/>
              <a:buChar char="•"/>
            </a:pPr>
            <a:endParaRPr lang="en-GB" sz="2400" dirty="0" smtClean="0">
              <a:latin typeface="Calibri" pitchFamily="34" charset="0"/>
              <a:cs typeface="Calibri" pitchFamily="34" charset="0"/>
            </a:endParaRPr>
          </a:p>
          <a:p>
            <a:pPr>
              <a:buFont typeface="Arial" pitchFamily="34" charset="0"/>
              <a:buChar char="•"/>
            </a:pPr>
            <a:r>
              <a:rPr lang="en-GB" sz="2400" dirty="0" smtClean="0">
                <a:latin typeface="Calibri" pitchFamily="34" charset="0"/>
                <a:cs typeface="Calibri" pitchFamily="34" charset="0"/>
              </a:rPr>
              <a:t> Feminine products 37% more expensive</a:t>
            </a:r>
            <a:endParaRPr lang="en-GB" sz="2400" dirty="0">
              <a:latin typeface="Calibri" pitchFamily="34" charset="0"/>
              <a:cs typeface="Calibri" pitchFamily="34" charset="0"/>
            </a:endParaRPr>
          </a:p>
        </p:txBody>
      </p:sp>
      <p:sp>
        <p:nvSpPr>
          <p:cNvPr id="7" name="Rectangle 6"/>
          <p:cNvSpPr/>
          <p:nvPr/>
        </p:nvSpPr>
        <p:spPr>
          <a:xfrm>
            <a:off x="2071670" y="4214818"/>
            <a:ext cx="5000660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400" i="1" dirty="0" smtClean="0"/>
              <a:t>(Duncan, Davies and McIntyre, 2019; ITV News, 2019; </a:t>
            </a:r>
            <a:r>
              <a:rPr lang="en-GB" sz="1400" i="1" dirty="0" err="1" smtClean="0"/>
              <a:t>Ellson</a:t>
            </a:r>
            <a:r>
              <a:rPr lang="en-GB" sz="1400" i="1" dirty="0" smtClean="0"/>
              <a:t>, 2016)</a:t>
            </a:r>
            <a:endParaRPr lang="en-GB" sz="1400" i="1" dirty="0">
              <a:latin typeface="Calibri" pitchFamily="34" charset="0"/>
              <a:cs typeface="Calibri" pitchFamily="34" charset="0"/>
            </a:endParaRPr>
          </a:p>
        </p:txBody>
      </p:sp>
      <p:sp>
        <p:nvSpPr>
          <p:cNvPr id="13" name="Rectangle 12"/>
          <p:cNvSpPr/>
          <p:nvPr/>
        </p:nvSpPr>
        <p:spPr>
          <a:xfrm>
            <a:off x="8001024" y="3857628"/>
            <a:ext cx="883575" cy="3077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1400" i="1" dirty="0" smtClean="0">
                <a:latin typeface="Calibri" pitchFamily="34" charset="0"/>
                <a:cs typeface="Calibri" pitchFamily="34" charset="0"/>
              </a:rPr>
              <a:t>(Image 4)</a:t>
            </a:r>
            <a:endParaRPr lang="en-GB" sz="1400" i="1" dirty="0">
              <a:latin typeface="Calibri" pitchFamily="34" charset="0"/>
              <a:cs typeface="Calibri" pitchFamily="34" charset="0"/>
            </a:endParaRPr>
          </a:p>
        </p:txBody>
      </p:sp>
      <p:sp>
        <p:nvSpPr>
          <p:cNvPr id="14" name="Rectangle 13"/>
          <p:cNvSpPr/>
          <p:nvPr/>
        </p:nvSpPr>
        <p:spPr>
          <a:xfrm>
            <a:off x="1643042" y="6429396"/>
            <a:ext cx="883575" cy="3077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1400" i="1" dirty="0" smtClean="0">
                <a:latin typeface="Calibri" pitchFamily="34" charset="0"/>
                <a:cs typeface="Calibri" pitchFamily="34" charset="0"/>
              </a:rPr>
              <a:t>(Image 6)</a:t>
            </a:r>
            <a:endParaRPr lang="en-GB" sz="1400" i="1" dirty="0">
              <a:latin typeface="Calibri" pitchFamily="34" charset="0"/>
              <a:cs typeface="Calibri" pitchFamily="34" charset="0"/>
            </a:endParaRPr>
          </a:p>
        </p:txBody>
      </p:sp>
      <p:sp>
        <p:nvSpPr>
          <p:cNvPr id="16" name="Rectangle 15"/>
          <p:cNvSpPr/>
          <p:nvPr/>
        </p:nvSpPr>
        <p:spPr>
          <a:xfrm>
            <a:off x="5572132" y="6429396"/>
            <a:ext cx="883575" cy="3077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1400" i="1" dirty="0" smtClean="0">
                <a:latin typeface="Calibri" pitchFamily="34" charset="0"/>
                <a:cs typeface="Calibri" pitchFamily="34" charset="0"/>
              </a:rPr>
              <a:t>(Image 5)</a:t>
            </a:r>
            <a:endParaRPr lang="en-GB" sz="1400" i="1" dirty="0">
              <a:latin typeface="Calibri" pitchFamily="34" charset="0"/>
              <a:cs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13" grpId="0"/>
      <p:bldP spid="14" grpId="0"/>
      <p:bldP spid="1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/>
          <p:cNvSpPr txBox="1"/>
          <p:nvPr/>
        </p:nvSpPr>
        <p:spPr>
          <a:xfrm>
            <a:off x="1500166" y="5143512"/>
            <a:ext cx="6929486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i="1" dirty="0" smtClean="0">
                <a:solidFill>
                  <a:schemeClr val="accent2">
                    <a:lumMod val="75000"/>
                  </a:schemeClr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latin typeface="Calibri" pitchFamily="34" charset="0"/>
                <a:cs typeface="Calibri" pitchFamily="34" charset="0"/>
              </a:rPr>
              <a:t>“I do not wish them to have power over men; but power over themselves.” </a:t>
            </a:r>
            <a:endParaRPr lang="en-GB" sz="1400" dirty="0">
              <a:latin typeface="Calibri" pitchFamily="34" charset="0"/>
              <a:cs typeface="Calibri" pitchFamily="34" charset="0"/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5929322" y="4572008"/>
            <a:ext cx="883575" cy="3077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1400" i="1" dirty="0" smtClean="0">
                <a:latin typeface="Calibri" pitchFamily="34" charset="0"/>
                <a:cs typeface="Calibri" pitchFamily="34" charset="0"/>
              </a:rPr>
              <a:t>(Image 7)</a:t>
            </a:r>
            <a:endParaRPr lang="en-GB" sz="1400" i="1" dirty="0">
              <a:latin typeface="Calibri" pitchFamily="34" charset="0"/>
              <a:cs typeface="Calibri" pitchFamily="34" charset="0"/>
            </a:endParaRPr>
          </a:p>
        </p:txBody>
      </p:sp>
      <p:pic>
        <p:nvPicPr>
          <p:cNvPr id="9" name="Picture 8" descr="mary wollstonecraft stamp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857488" y="642918"/>
            <a:ext cx="3927393" cy="3947708"/>
          </a:xfrm>
          <a:prstGeom prst="rect">
            <a:avLst/>
          </a:prstGeom>
        </p:spPr>
      </p:pic>
      <p:sp>
        <p:nvSpPr>
          <p:cNvPr id="10" name="TextBox 9"/>
          <p:cNvSpPr txBox="1"/>
          <p:nvPr/>
        </p:nvSpPr>
        <p:spPr>
          <a:xfrm>
            <a:off x="6215074" y="6215082"/>
            <a:ext cx="2068067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i="1" dirty="0" smtClean="0"/>
              <a:t>(Wollstonecraft, 1793, p.75)</a:t>
            </a:r>
            <a:endParaRPr lang="en-GB" sz="1400" i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10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extBox 10"/>
          <p:cNvSpPr txBox="1"/>
          <p:nvPr/>
        </p:nvSpPr>
        <p:spPr>
          <a:xfrm>
            <a:off x="1214414" y="214290"/>
            <a:ext cx="7786742" cy="67403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dirty="0" smtClean="0">
                <a:latin typeface="Calibri" pitchFamily="34" charset="0"/>
                <a:cs typeface="Calibri" pitchFamily="34" charset="0"/>
              </a:rPr>
              <a:t>References</a:t>
            </a:r>
          </a:p>
          <a:p>
            <a:endParaRPr lang="en-GB" sz="1200" dirty="0" smtClean="0">
              <a:latin typeface="Calibri" pitchFamily="34" charset="0"/>
              <a:cs typeface="Calibri" pitchFamily="34" charset="0"/>
            </a:endParaRPr>
          </a:p>
          <a:p>
            <a:r>
              <a:rPr lang="en-GB" sz="1200" dirty="0" smtClean="0">
                <a:latin typeface="Calibri" pitchFamily="34" charset="0"/>
                <a:cs typeface="Calibri" pitchFamily="34" charset="0"/>
              </a:rPr>
              <a:t>BBC (2014) </a:t>
            </a:r>
            <a:r>
              <a:rPr lang="en-GB" sz="1200" i="1" dirty="0" smtClean="0">
                <a:latin typeface="Calibri" pitchFamily="34" charset="0"/>
                <a:cs typeface="Calibri" pitchFamily="34" charset="0"/>
              </a:rPr>
              <a:t>BBC - History - </a:t>
            </a:r>
            <a:r>
              <a:rPr lang="en-GB" sz="1200" i="1" dirty="0" err="1" smtClean="0">
                <a:latin typeface="Calibri" pitchFamily="34" charset="0"/>
                <a:cs typeface="Calibri" pitchFamily="34" charset="0"/>
              </a:rPr>
              <a:t>Emmeline</a:t>
            </a:r>
            <a:r>
              <a:rPr lang="en-GB" sz="1200" i="1" dirty="0" smtClean="0">
                <a:latin typeface="Calibri" pitchFamily="34" charset="0"/>
                <a:cs typeface="Calibri" pitchFamily="34" charset="0"/>
              </a:rPr>
              <a:t> Pankhurst</a:t>
            </a:r>
            <a:r>
              <a:rPr lang="en-GB" sz="1200" dirty="0" smtClean="0">
                <a:latin typeface="Calibri" pitchFamily="34" charset="0"/>
                <a:cs typeface="Calibri" pitchFamily="34" charset="0"/>
              </a:rPr>
              <a:t>. [online] Available at: http://www.bbc.co.uk/history/historic_figures/pankhurst_emmeline.shtml [Accessed 16 Apr. 2019].</a:t>
            </a:r>
          </a:p>
          <a:p>
            <a:endParaRPr lang="en-GB" sz="800" dirty="0" smtClean="0">
              <a:latin typeface="Calibri" pitchFamily="34" charset="0"/>
              <a:cs typeface="Calibri" pitchFamily="34" charset="0"/>
            </a:endParaRPr>
          </a:p>
          <a:p>
            <a:r>
              <a:rPr lang="en-GB" sz="1200" dirty="0" smtClean="0">
                <a:latin typeface="Calibri" pitchFamily="34" charset="0"/>
                <a:cs typeface="Calibri" pitchFamily="34" charset="0"/>
              </a:rPr>
              <a:t>Duncan, P., Davies, C. and McIntyre, N. (2019) </a:t>
            </a:r>
            <a:r>
              <a:rPr lang="en-GB" sz="1200" i="1" dirty="0" smtClean="0">
                <a:latin typeface="Calibri" pitchFamily="34" charset="0"/>
                <a:cs typeface="Calibri" pitchFamily="34" charset="0"/>
              </a:rPr>
              <a:t>Gender pay gap figures show eight in 10 UK firms pay men more than women</a:t>
            </a:r>
            <a:r>
              <a:rPr lang="en-GB" sz="1200" dirty="0" smtClean="0">
                <a:latin typeface="Calibri" pitchFamily="34" charset="0"/>
                <a:cs typeface="Calibri" pitchFamily="34" charset="0"/>
              </a:rPr>
              <a:t>. [online] The Guardian. Available at: https://www.theguardian.com/world/2019/apr/04/gender-pay-gap-figures-show-eight-in-10-uk-firms-pay-men-more-than-women [Accessed 22 Apr. 2019].</a:t>
            </a:r>
          </a:p>
          <a:p>
            <a:endParaRPr lang="en-GB" sz="800" dirty="0" smtClean="0">
              <a:latin typeface="Calibri" pitchFamily="34" charset="0"/>
              <a:cs typeface="Calibri" pitchFamily="34" charset="0"/>
            </a:endParaRPr>
          </a:p>
          <a:p>
            <a:r>
              <a:rPr lang="en-GB" sz="1200" dirty="0" err="1" smtClean="0">
                <a:latin typeface="Calibri" pitchFamily="34" charset="0"/>
                <a:cs typeface="Calibri" pitchFamily="34" charset="0"/>
              </a:rPr>
              <a:t>Ellson</a:t>
            </a:r>
            <a:r>
              <a:rPr lang="en-GB" sz="1200" dirty="0" smtClean="0">
                <a:latin typeface="Calibri" pitchFamily="34" charset="0"/>
                <a:cs typeface="Calibri" pitchFamily="34" charset="0"/>
              </a:rPr>
              <a:t>, A. (2016) </a:t>
            </a:r>
            <a:r>
              <a:rPr lang="en-GB" sz="1200" i="1" dirty="0" smtClean="0">
                <a:latin typeface="Calibri" pitchFamily="34" charset="0"/>
                <a:cs typeface="Calibri" pitchFamily="34" charset="0"/>
              </a:rPr>
              <a:t>Women charged more on ‘sexist’ high street</a:t>
            </a:r>
            <a:r>
              <a:rPr lang="en-GB" sz="1200" dirty="0" smtClean="0">
                <a:latin typeface="Calibri" pitchFamily="34" charset="0"/>
                <a:cs typeface="Calibri" pitchFamily="34" charset="0"/>
              </a:rPr>
              <a:t>. [online] The Times. Available at: https://www.thetimes.co.uk/article/women-charged-more-on-sexist-high-street-3gpwv2ck3qd [Accessed 22 Apr. 2019].</a:t>
            </a:r>
          </a:p>
          <a:p>
            <a:endParaRPr lang="en-GB" sz="800" dirty="0" smtClean="0">
              <a:latin typeface="Calibri" pitchFamily="34" charset="0"/>
              <a:cs typeface="Calibri" pitchFamily="34" charset="0"/>
            </a:endParaRPr>
          </a:p>
          <a:p>
            <a:r>
              <a:rPr lang="en-GB" sz="1200" dirty="0" smtClean="0">
                <a:latin typeface="Calibri" pitchFamily="34" charset="0"/>
                <a:cs typeface="Calibri" pitchFamily="34" charset="0"/>
              </a:rPr>
              <a:t>Fawcett Society (2016) </a:t>
            </a:r>
            <a:r>
              <a:rPr lang="en-GB" sz="1200" i="1" dirty="0" smtClean="0">
                <a:latin typeface="Calibri" pitchFamily="34" charset="0"/>
                <a:cs typeface="Calibri" pitchFamily="34" charset="0"/>
              </a:rPr>
              <a:t>Equality. It's about time. 1866-2016</a:t>
            </a:r>
            <a:r>
              <a:rPr lang="en-GB" sz="1200" dirty="0" smtClean="0">
                <a:latin typeface="Calibri" pitchFamily="34" charset="0"/>
                <a:cs typeface="Calibri" pitchFamily="34" charset="0"/>
              </a:rPr>
              <a:t>. [online] Available at: https://www.fawcettsociety.org.uk/Handlers/Download.ashx?IDMF=45a5a7f5-ffbd-4078-b0b7-4bfcccab159d [Accessed 10 Apr. 2019]. </a:t>
            </a:r>
          </a:p>
          <a:p>
            <a:endParaRPr lang="en-US" sz="800" dirty="0" smtClean="0">
              <a:latin typeface="Calibri" pitchFamily="34" charset="0"/>
              <a:cs typeface="Calibri" pitchFamily="34" charset="0"/>
            </a:endParaRPr>
          </a:p>
          <a:p>
            <a:r>
              <a:rPr lang="en-US" sz="1200" dirty="0" smtClean="0">
                <a:latin typeface="Calibri" pitchFamily="34" charset="0"/>
                <a:cs typeface="Calibri" pitchFamily="34" charset="0"/>
              </a:rPr>
              <a:t>Fine, M. D. (2007) </a:t>
            </a:r>
            <a:r>
              <a:rPr lang="en-US" sz="1200" i="1" dirty="0" smtClean="0">
                <a:latin typeface="Calibri" pitchFamily="34" charset="0"/>
                <a:cs typeface="Calibri" pitchFamily="34" charset="0"/>
              </a:rPr>
              <a:t>A Caring Society?: Care and the Dilemmas of Human Service in the Twenty-First Century</a:t>
            </a:r>
            <a:r>
              <a:rPr lang="en-US" sz="1200" dirty="0" smtClean="0">
                <a:latin typeface="Calibri" pitchFamily="34" charset="0"/>
                <a:cs typeface="Calibri" pitchFamily="34" charset="0"/>
              </a:rPr>
              <a:t>. Basingstoke, Hampshire: Palgrave MacMillan.</a:t>
            </a:r>
            <a:endParaRPr lang="en-GB" sz="1200" dirty="0" smtClean="0">
              <a:latin typeface="Calibri" pitchFamily="34" charset="0"/>
              <a:cs typeface="Calibri" pitchFamily="34" charset="0"/>
            </a:endParaRPr>
          </a:p>
          <a:p>
            <a:endParaRPr lang="en-GB" sz="800" dirty="0" smtClean="0">
              <a:latin typeface="Calibri" pitchFamily="34" charset="0"/>
              <a:cs typeface="Calibri" pitchFamily="34" charset="0"/>
            </a:endParaRPr>
          </a:p>
          <a:p>
            <a:r>
              <a:rPr lang="en-GB" sz="1200" dirty="0" err="1" smtClean="0">
                <a:latin typeface="Calibri" pitchFamily="34" charset="0"/>
                <a:cs typeface="Calibri" pitchFamily="34" charset="0"/>
              </a:rPr>
              <a:t>Hannam</a:t>
            </a:r>
            <a:r>
              <a:rPr lang="en-GB" sz="1200" dirty="0" smtClean="0">
                <a:latin typeface="Calibri" pitchFamily="34" charset="0"/>
                <a:cs typeface="Calibri" pitchFamily="34" charset="0"/>
              </a:rPr>
              <a:t>, J. (2008) </a:t>
            </a:r>
            <a:r>
              <a:rPr lang="en-GB" sz="1200" i="1" dirty="0" smtClean="0">
                <a:latin typeface="Calibri" pitchFamily="34" charset="0"/>
                <a:cs typeface="Calibri" pitchFamily="34" charset="0"/>
              </a:rPr>
              <a:t>Women's History, Feminist History</a:t>
            </a:r>
            <a:r>
              <a:rPr lang="en-GB" sz="1200" dirty="0" smtClean="0">
                <a:latin typeface="Calibri" pitchFamily="34" charset="0"/>
                <a:cs typeface="Calibri" pitchFamily="34" charset="0"/>
              </a:rPr>
              <a:t>. [online] Making History. Available at: https://www.history.ac.uk/makinghistory/resources/articles/womens_history.html [Accessed 10 Apr. 2019]. </a:t>
            </a:r>
          </a:p>
          <a:p>
            <a:endParaRPr lang="en-GB" sz="800" dirty="0" smtClean="0">
              <a:latin typeface="Calibri" pitchFamily="34" charset="0"/>
              <a:cs typeface="Calibri" pitchFamily="34" charset="0"/>
            </a:endParaRPr>
          </a:p>
          <a:p>
            <a:r>
              <a:rPr lang="en-GB" sz="1200" dirty="0" smtClean="0">
                <a:latin typeface="Calibri" pitchFamily="34" charset="0"/>
                <a:cs typeface="Calibri" pitchFamily="34" charset="0"/>
              </a:rPr>
              <a:t>ITV News (2019) </a:t>
            </a:r>
            <a:r>
              <a:rPr lang="en-GB" sz="1200" i="1" dirty="0" smtClean="0">
                <a:latin typeface="Calibri" pitchFamily="34" charset="0"/>
                <a:cs typeface="Calibri" pitchFamily="34" charset="0"/>
              </a:rPr>
              <a:t>Bid to end 'pink tax' on women's toiletries and other products</a:t>
            </a:r>
            <a:r>
              <a:rPr lang="en-GB" sz="1200" dirty="0" smtClean="0">
                <a:latin typeface="Calibri" pitchFamily="34" charset="0"/>
                <a:cs typeface="Calibri" pitchFamily="34" charset="0"/>
              </a:rPr>
              <a:t>. [online] Available at: https://www.itv.com/news/2019-03-05/proposals-to-end-pricing-gap-between-similar-products-for-men-and-women/ [Accessed 22 Apr. 2019].</a:t>
            </a:r>
          </a:p>
          <a:p>
            <a:endParaRPr lang="en-GB" sz="800" dirty="0" smtClean="0">
              <a:latin typeface="Calibri" pitchFamily="34" charset="0"/>
              <a:cs typeface="Calibri" pitchFamily="34" charset="0"/>
            </a:endParaRPr>
          </a:p>
          <a:p>
            <a:r>
              <a:rPr lang="en-GB" sz="1200" dirty="0" smtClean="0">
                <a:latin typeface="Calibri" pitchFamily="34" charset="0"/>
                <a:cs typeface="Calibri" pitchFamily="34" charset="0"/>
              </a:rPr>
              <a:t>Marsh, I. (2002) </a:t>
            </a:r>
            <a:r>
              <a:rPr lang="en-GB" sz="1200" i="1" dirty="0" smtClean="0">
                <a:latin typeface="Calibri" pitchFamily="34" charset="0"/>
                <a:cs typeface="Calibri" pitchFamily="34" charset="0"/>
              </a:rPr>
              <a:t>Theory and Practice in Sociology</a:t>
            </a:r>
            <a:r>
              <a:rPr lang="en-GB" sz="1200" dirty="0" smtClean="0">
                <a:latin typeface="Calibri" pitchFamily="34" charset="0"/>
                <a:cs typeface="Calibri" pitchFamily="34" charset="0"/>
              </a:rPr>
              <a:t>. Harlow, Essex: Pearson Education.</a:t>
            </a:r>
          </a:p>
          <a:p>
            <a:endParaRPr lang="en-US" sz="800" dirty="0" smtClean="0">
              <a:latin typeface="Calibri" pitchFamily="34" charset="0"/>
              <a:cs typeface="Calibri" pitchFamily="34" charset="0"/>
            </a:endParaRPr>
          </a:p>
          <a:p>
            <a:r>
              <a:rPr lang="en-US" sz="1200" dirty="0" err="1" smtClean="0">
                <a:latin typeface="Calibri" pitchFamily="34" charset="0"/>
                <a:cs typeface="Calibri" pitchFamily="34" charset="0"/>
              </a:rPr>
              <a:t>Spicker</a:t>
            </a:r>
            <a:r>
              <a:rPr lang="en-US" sz="1200" dirty="0" smtClean="0">
                <a:latin typeface="Calibri" pitchFamily="34" charset="0"/>
                <a:cs typeface="Calibri" pitchFamily="34" charset="0"/>
              </a:rPr>
              <a:t>, P. (2014) </a:t>
            </a:r>
            <a:r>
              <a:rPr lang="en-US" sz="1200" i="1" dirty="0" smtClean="0">
                <a:latin typeface="Calibri" pitchFamily="34" charset="0"/>
                <a:cs typeface="Calibri" pitchFamily="34" charset="0"/>
              </a:rPr>
              <a:t>Social Policy – Theory and Practice</a:t>
            </a:r>
            <a:r>
              <a:rPr lang="en-US" sz="1200" dirty="0" smtClean="0">
                <a:latin typeface="Calibri" pitchFamily="34" charset="0"/>
                <a:cs typeface="Calibri" pitchFamily="34" charset="0"/>
              </a:rPr>
              <a:t>. 3</a:t>
            </a:r>
            <a:r>
              <a:rPr lang="en-US" sz="1200" baseline="30000" dirty="0" smtClean="0">
                <a:latin typeface="Calibri" pitchFamily="34" charset="0"/>
                <a:cs typeface="Calibri" pitchFamily="34" charset="0"/>
              </a:rPr>
              <a:t>rd</a:t>
            </a:r>
            <a:r>
              <a:rPr lang="en-US" sz="1200" dirty="0" smtClean="0">
                <a:latin typeface="Calibri" pitchFamily="34" charset="0"/>
                <a:cs typeface="Calibri" pitchFamily="34" charset="0"/>
              </a:rPr>
              <a:t> Ed.  Bristol: Policy Press. </a:t>
            </a:r>
            <a:endParaRPr lang="en-GB" sz="1200" dirty="0" smtClean="0">
              <a:latin typeface="Calibri" pitchFamily="34" charset="0"/>
              <a:cs typeface="Calibri" pitchFamily="34" charset="0"/>
            </a:endParaRPr>
          </a:p>
          <a:p>
            <a:endParaRPr lang="en-GB" sz="1200" dirty="0" smtClean="0">
              <a:latin typeface="Calibri" pitchFamily="34" charset="0"/>
              <a:cs typeface="Calibri" pitchFamily="34" charset="0"/>
            </a:endParaRPr>
          </a:p>
          <a:p>
            <a:r>
              <a:rPr lang="en-GB" sz="1200" dirty="0" err="1" smtClean="0">
                <a:latin typeface="Calibri" pitchFamily="34" charset="0"/>
                <a:cs typeface="Calibri" pitchFamily="34" charset="0"/>
              </a:rPr>
              <a:t>Takayanagi</a:t>
            </a:r>
            <a:r>
              <a:rPr lang="en-GB" sz="1200" dirty="0" smtClean="0">
                <a:latin typeface="Calibri" pitchFamily="34" charset="0"/>
                <a:cs typeface="Calibri" pitchFamily="34" charset="0"/>
              </a:rPr>
              <a:t>, M. (2018) Women and the Vote: The Parliamentary Path to Equal Franchise, 1918-28. </a:t>
            </a:r>
            <a:r>
              <a:rPr lang="en-GB" sz="1200" i="1" dirty="0" smtClean="0">
                <a:latin typeface="Calibri" pitchFamily="34" charset="0"/>
                <a:cs typeface="Calibri" pitchFamily="34" charset="0"/>
              </a:rPr>
              <a:t>Parliamentary History</a:t>
            </a:r>
            <a:r>
              <a:rPr lang="en-GB" sz="1200" dirty="0" smtClean="0">
                <a:latin typeface="Calibri" pitchFamily="34" charset="0"/>
                <a:cs typeface="Calibri" pitchFamily="34" charset="0"/>
              </a:rPr>
              <a:t>, 37(1), pp.168-185. </a:t>
            </a:r>
          </a:p>
          <a:p>
            <a:endParaRPr lang="en-GB" sz="800" dirty="0" smtClean="0">
              <a:latin typeface="Calibri" pitchFamily="34" charset="0"/>
              <a:cs typeface="Calibri" pitchFamily="34" charset="0"/>
            </a:endParaRPr>
          </a:p>
          <a:p>
            <a:r>
              <a:rPr lang="en-GB" sz="1200" dirty="0" smtClean="0">
                <a:latin typeface="Calibri" pitchFamily="34" charset="0"/>
                <a:cs typeface="Calibri" pitchFamily="34" charset="0"/>
              </a:rPr>
              <a:t>The British Library (no date) </a:t>
            </a:r>
            <a:r>
              <a:rPr lang="en-GB" sz="1200" i="1" dirty="0" smtClean="0">
                <a:latin typeface="Calibri" pitchFamily="34" charset="0"/>
                <a:cs typeface="Calibri" pitchFamily="34" charset="0"/>
              </a:rPr>
              <a:t>Timeline of the Women's Liberation Movement</a:t>
            </a:r>
            <a:r>
              <a:rPr lang="en-GB" sz="1200" dirty="0" smtClean="0">
                <a:latin typeface="Calibri" pitchFamily="34" charset="0"/>
                <a:cs typeface="Calibri" pitchFamily="34" charset="0"/>
              </a:rPr>
              <a:t>. [online] Available at: https://www.bl.uk/sisterhood/timeline [Accessed 22 Apr. 2019].</a:t>
            </a:r>
          </a:p>
          <a:p>
            <a:r>
              <a:rPr lang="en-GB" sz="1200" dirty="0" smtClean="0">
                <a:latin typeface="Calibri" pitchFamily="34" charset="0"/>
                <a:cs typeface="Calibri" pitchFamily="34" charset="0"/>
              </a:rPr>
              <a:t>Wollstonecraft, M. (1793) </a:t>
            </a:r>
            <a:r>
              <a:rPr lang="en-GB" sz="1200" i="1" dirty="0" smtClean="0">
                <a:latin typeface="Calibri" pitchFamily="34" charset="0"/>
                <a:cs typeface="Calibri" pitchFamily="34" charset="0"/>
              </a:rPr>
              <a:t>A Vindication of the Rights of Woman: with Strictures on Political and Moral Subjects</a:t>
            </a:r>
            <a:r>
              <a:rPr lang="en-GB" sz="1200" dirty="0" smtClean="0">
                <a:latin typeface="Calibri" pitchFamily="34" charset="0"/>
                <a:cs typeface="Calibri" pitchFamily="34" charset="0"/>
              </a:rPr>
              <a:t>. Dublin: James Moore.</a:t>
            </a:r>
          </a:p>
          <a:p>
            <a:endParaRPr lang="en-GB" sz="1200" dirty="0" smtClean="0">
              <a:latin typeface="Calibri" pitchFamily="34" charset="0"/>
              <a:cs typeface="Calibri" pitchFamily="34" charset="0"/>
            </a:endParaRPr>
          </a:p>
          <a:p>
            <a:endParaRPr lang="en-GB" sz="12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14414" y="214290"/>
            <a:ext cx="7786742" cy="4357718"/>
          </a:xfrm>
        </p:spPr>
        <p:txBody>
          <a:bodyPr>
            <a:noAutofit/>
          </a:bodyPr>
          <a:lstStyle/>
          <a:p>
            <a:r>
              <a:rPr lang="en-GB" sz="1200" b="1" dirty="0" smtClean="0">
                <a:solidFill>
                  <a:schemeClr val="tx1"/>
                </a:solidFill>
                <a:effectLst/>
                <a:latin typeface="Calibri" pitchFamily="34" charset="0"/>
                <a:cs typeface="Calibri" pitchFamily="34" charset="0"/>
              </a:rPr>
              <a:t>References for Images</a:t>
            </a:r>
            <a:r>
              <a:rPr lang="en-GB" sz="1200" dirty="0" smtClean="0">
                <a:solidFill>
                  <a:schemeClr val="tx1"/>
                </a:solidFill>
                <a:effectLst/>
                <a:latin typeface="Calibri" pitchFamily="34" charset="0"/>
                <a:cs typeface="Calibri" pitchFamily="34" charset="0"/>
              </a:rPr>
              <a:t/>
            </a:r>
            <a:br>
              <a:rPr lang="en-GB" sz="1200" dirty="0" smtClean="0">
                <a:solidFill>
                  <a:schemeClr val="tx1"/>
                </a:solidFill>
                <a:effectLst/>
                <a:latin typeface="Calibri" pitchFamily="34" charset="0"/>
                <a:cs typeface="Calibri" pitchFamily="34" charset="0"/>
              </a:rPr>
            </a:br>
            <a:r>
              <a:rPr lang="en-GB" sz="1200" b="1" dirty="0" smtClean="0">
                <a:solidFill>
                  <a:schemeClr val="tx1"/>
                </a:solidFill>
                <a:effectLst/>
                <a:latin typeface="Calibri" pitchFamily="34" charset="0"/>
                <a:cs typeface="Calibri" pitchFamily="34" charset="0"/>
              </a:rPr>
              <a:t> </a:t>
            </a:r>
            <a:r>
              <a:rPr lang="en-GB" sz="1200" dirty="0" smtClean="0">
                <a:solidFill>
                  <a:schemeClr val="tx1"/>
                </a:solidFill>
                <a:effectLst/>
                <a:latin typeface="Calibri" pitchFamily="34" charset="0"/>
                <a:cs typeface="Calibri" pitchFamily="34" charset="0"/>
              </a:rPr>
              <a:t/>
            </a:r>
            <a:br>
              <a:rPr lang="en-GB" sz="1200" dirty="0" smtClean="0">
                <a:solidFill>
                  <a:schemeClr val="tx1"/>
                </a:solidFill>
                <a:effectLst/>
                <a:latin typeface="Calibri" pitchFamily="34" charset="0"/>
                <a:cs typeface="Calibri" pitchFamily="34" charset="0"/>
              </a:rPr>
            </a:br>
            <a:r>
              <a:rPr lang="en-GB" sz="1200" dirty="0" smtClean="0">
                <a:solidFill>
                  <a:schemeClr val="tx1"/>
                </a:solidFill>
                <a:effectLst/>
                <a:latin typeface="Calibri" pitchFamily="34" charset="0"/>
                <a:cs typeface="Calibri" pitchFamily="34" charset="0"/>
              </a:rPr>
              <a:t>Image 1: Daily Kos (2016) </a:t>
            </a:r>
            <a:r>
              <a:rPr lang="en-GB" sz="1200" i="1" dirty="0" smtClean="0">
                <a:solidFill>
                  <a:schemeClr val="tx1"/>
                </a:solidFill>
                <a:effectLst/>
                <a:latin typeface="Calibri" pitchFamily="34" charset="0"/>
                <a:cs typeface="Calibri" pitchFamily="34" charset="0"/>
              </a:rPr>
              <a:t>From the Suffrage Movement to Modern Feminism, Some Things Don't Change</a:t>
            </a:r>
            <a:r>
              <a:rPr lang="en-GB" sz="1200" dirty="0" smtClean="0">
                <a:solidFill>
                  <a:schemeClr val="tx1"/>
                </a:solidFill>
                <a:effectLst/>
                <a:latin typeface="Calibri" pitchFamily="34" charset="0"/>
                <a:cs typeface="Calibri" pitchFamily="34" charset="0"/>
              </a:rPr>
              <a:t>. [online] Available at: https://www.dailykos.com/stories/2016/2/11/1483158/-From-the-Suffragette-Movement-to-Modern-Feminism-Some-Things-Don-t-Change [Accessed 22 Apr. 2019].</a:t>
            </a:r>
            <a:br>
              <a:rPr lang="en-GB" sz="1200" dirty="0" smtClean="0">
                <a:solidFill>
                  <a:schemeClr val="tx1"/>
                </a:solidFill>
                <a:effectLst/>
                <a:latin typeface="Calibri" pitchFamily="34" charset="0"/>
                <a:cs typeface="Calibri" pitchFamily="34" charset="0"/>
              </a:rPr>
            </a:br>
            <a:r>
              <a:rPr lang="en-GB" sz="800" dirty="0" smtClean="0">
                <a:solidFill>
                  <a:schemeClr val="tx1"/>
                </a:solidFill>
                <a:effectLst/>
                <a:latin typeface="Calibri" pitchFamily="34" charset="0"/>
                <a:cs typeface="Calibri" pitchFamily="34" charset="0"/>
              </a:rPr>
              <a:t> </a:t>
            </a:r>
            <a:r>
              <a:rPr lang="en-GB" sz="1200" dirty="0" smtClean="0">
                <a:solidFill>
                  <a:schemeClr val="tx1"/>
                </a:solidFill>
                <a:effectLst/>
                <a:latin typeface="Calibri" pitchFamily="34" charset="0"/>
                <a:cs typeface="Calibri" pitchFamily="34" charset="0"/>
              </a:rPr>
              <a:t/>
            </a:r>
            <a:br>
              <a:rPr lang="en-GB" sz="1200" dirty="0" smtClean="0">
                <a:solidFill>
                  <a:schemeClr val="tx1"/>
                </a:solidFill>
                <a:effectLst/>
                <a:latin typeface="Calibri" pitchFamily="34" charset="0"/>
                <a:cs typeface="Calibri" pitchFamily="34" charset="0"/>
              </a:rPr>
            </a:br>
            <a:r>
              <a:rPr lang="en-GB" sz="1200" dirty="0" smtClean="0">
                <a:solidFill>
                  <a:schemeClr val="tx1"/>
                </a:solidFill>
                <a:effectLst/>
                <a:latin typeface="Calibri" pitchFamily="34" charset="0"/>
                <a:cs typeface="Calibri" pitchFamily="34" charset="0"/>
              </a:rPr>
              <a:t>Image 2: Stylist (2018) </a:t>
            </a:r>
            <a:r>
              <a:rPr lang="en-GB" sz="1200" i="1" dirty="0" smtClean="0">
                <a:solidFill>
                  <a:schemeClr val="tx1"/>
                </a:solidFill>
                <a:effectLst/>
                <a:latin typeface="Calibri" pitchFamily="34" charset="0"/>
                <a:cs typeface="Calibri" pitchFamily="34" charset="0"/>
              </a:rPr>
              <a:t>“</a:t>
            </a:r>
            <a:r>
              <a:rPr lang="en-GB" sz="1200" i="1" dirty="0" err="1" smtClean="0">
                <a:solidFill>
                  <a:schemeClr val="tx1"/>
                </a:solidFill>
                <a:effectLst/>
                <a:latin typeface="Calibri" pitchFamily="34" charset="0"/>
                <a:cs typeface="Calibri" pitchFamily="34" charset="0"/>
              </a:rPr>
              <a:t>Emmeline</a:t>
            </a:r>
            <a:r>
              <a:rPr lang="en-GB" sz="1200" i="1" dirty="0" smtClean="0">
                <a:solidFill>
                  <a:schemeClr val="tx1"/>
                </a:solidFill>
                <a:effectLst/>
                <a:latin typeface="Calibri" pitchFamily="34" charset="0"/>
                <a:cs typeface="Calibri" pitchFamily="34" charset="0"/>
              </a:rPr>
              <a:t> Pankhurst wasn’t perfect, but she was still a hero”</a:t>
            </a:r>
            <a:r>
              <a:rPr lang="en-GB" sz="1200" dirty="0" smtClean="0">
                <a:solidFill>
                  <a:schemeClr val="tx1"/>
                </a:solidFill>
                <a:effectLst/>
                <a:latin typeface="Calibri" pitchFamily="34" charset="0"/>
                <a:cs typeface="Calibri" pitchFamily="34" charset="0"/>
              </a:rPr>
              <a:t>. [online] Available at: https://www.stylist.co.uk/visible-women/emmeline-pankhurst-day-2018-suffragette-quotes-biography-facts-achievements/217491 [Accessed 23 Apr. 2019].</a:t>
            </a:r>
            <a:br>
              <a:rPr lang="en-GB" sz="1200" dirty="0" smtClean="0">
                <a:solidFill>
                  <a:schemeClr val="tx1"/>
                </a:solidFill>
                <a:effectLst/>
                <a:latin typeface="Calibri" pitchFamily="34" charset="0"/>
                <a:cs typeface="Calibri" pitchFamily="34" charset="0"/>
              </a:rPr>
            </a:br>
            <a:r>
              <a:rPr lang="en-GB" sz="800" dirty="0" smtClean="0">
                <a:solidFill>
                  <a:schemeClr val="tx1"/>
                </a:solidFill>
                <a:effectLst/>
                <a:latin typeface="Calibri" pitchFamily="34" charset="0"/>
                <a:cs typeface="Calibri" pitchFamily="34" charset="0"/>
              </a:rPr>
              <a:t> </a:t>
            </a:r>
            <a:r>
              <a:rPr lang="en-GB" sz="1200" dirty="0" smtClean="0">
                <a:solidFill>
                  <a:schemeClr val="tx1"/>
                </a:solidFill>
                <a:effectLst/>
                <a:latin typeface="Calibri" pitchFamily="34" charset="0"/>
                <a:cs typeface="Calibri" pitchFamily="34" charset="0"/>
              </a:rPr>
              <a:t/>
            </a:r>
            <a:br>
              <a:rPr lang="en-GB" sz="1200" dirty="0" smtClean="0">
                <a:solidFill>
                  <a:schemeClr val="tx1"/>
                </a:solidFill>
                <a:effectLst/>
                <a:latin typeface="Calibri" pitchFamily="34" charset="0"/>
                <a:cs typeface="Calibri" pitchFamily="34" charset="0"/>
              </a:rPr>
            </a:br>
            <a:r>
              <a:rPr lang="en-GB" sz="1200" dirty="0" smtClean="0">
                <a:solidFill>
                  <a:schemeClr val="tx1"/>
                </a:solidFill>
                <a:effectLst/>
                <a:latin typeface="Calibri" pitchFamily="34" charset="0"/>
                <a:cs typeface="Calibri" pitchFamily="34" charset="0"/>
              </a:rPr>
              <a:t>Image 3: Author’s own image.</a:t>
            </a:r>
            <a:br>
              <a:rPr lang="en-GB" sz="1200" dirty="0" smtClean="0">
                <a:solidFill>
                  <a:schemeClr val="tx1"/>
                </a:solidFill>
                <a:effectLst/>
                <a:latin typeface="Calibri" pitchFamily="34" charset="0"/>
                <a:cs typeface="Calibri" pitchFamily="34" charset="0"/>
              </a:rPr>
            </a:br>
            <a:r>
              <a:rPr lang="en-GB" sz="800" dirty="0" smtClean="0">
                <a:solidFill>
                  <a:schemeClr val="tx1"/>
                </a:solidFill>
                <a:effectLst/>
                <a:latin typeface="Calibri" pitchFamily="34" charset="0"/>
                <a:cs typeface="Calibri" pitchFamily="34" charset="0"/>
              </a:rPr>
              <a:t> </a:t>
            </a:r>
            <a:r>
              <a:rPr lang="en-GB" sz="1200" dirty="0" smtClean="0">
                <a:solidFill>
                  <a:schemeClr val="tx1"/>
                </a:solidFill>
                <a:effectLst/>
                <a:latin typeface="Calibri" pitchFamily="34" charset="0"/>
                <a:cs typeface="Calibri" pitchFamily="34" charset="0"/>
              </a:rPr>
              <a:t/>
            </a:r>
            <a:br>
              <a:rPr lang="en-GB" sz="1200" dirty="0" smtClean="0">
                <a:solidFill>
                  <a:schemeClr val="tx1"/>
                </a:solidFill>
                <a:effectLst/>
                <a:latin typeface="Calibri" pitchFamily="34" charset="0"/>
                <a:cs typeface="Calibri" pitchFamily="34" charset="0"/>
              </a:rPr>
            </a:br>
            <a:r>
              <a:rPr lang="en-GB" sz="1200" dirty="0" smtClean="0">
                <a:solidFill>
                  <a:schemeClr val="tx1"/>
                </a:solidFill>
                <a:effectLst/>
                <a:latin typeface="Calibri" pitchFamily="34" charset="0"/>
                <a:cs typeface="Calibri" pitchFamily="34" charset="0"/>
              </a:rPr>
              <a:t>Image 4: The Guardian (2019) </a:t>
            </a:r>
            <a:r>
              <a:rPr lang="en-GB" sz="1200" i="1" dirty="0" smtClean="0">
                <a:solidFill>
                  <a:schemeClr val="tx1"/>
                </a:solidFill>
                <a:effectLst/>
                <a:latin typeface="Calibri" pitchFamily="34" charset="0"/>
                <a:cs typeface="Calibri" pitchFamily="34" charset="0"/>
              </a:rPr>
              <a:t>Gender pay gap figures show eight in 10 UK firms pay men more than women</a:t>
            </a:r>
            <a:r>
              <a:rPr lang="en-GB" sz="1200" dirty="0" smtClean="0">
                <a:solidFill>
                  <a:schemeClr val="tx1"/>
                </a:solidFill>
                <a:effectLst/>
                <a:latin typeface="Calibri" pitchFamily="34" charset="0"/>
                <a:cs typeface="Calibri" pitchFamily="34" charset="0"/>
              </a:rPr>
              <a:t>. [online] Available at: https://www.theguardian.com/world/2019/apr/04/gender-pay-gap-figures-show-eight-in-10-uk-firms-pay-men-more-than-women [Accessed 9 Apr. 2019].</a:t>
            </a:r>
            <a:br>
              <a:rPr lang="en-GB" sz="1200" dirty="0" smtClean="0">
                <a:solidFill>
                  <a:schemeClr val="tx1"/>
                </a:solidFill>
                <a:effectLst/>
                <a:latin typeface="Calibri" pitchFamily="34" charset="0"/>
                <a:cs typeface="Calibri" pitchFamily="34" charset="0"/>
              </a:rPr>
            </a:br>
            <a:r>
              <a:rPr lang="en-GB" sz="800" dirty="0" smtClean="0">
                <a:solidFill>
                  <a:schemeClr val="tx1"/>
                </a:solidFill>
                <a:effectLst/>
                <a:latin typeface="Calibri" pitchFamily="34" charset="0"/>
                <a:cs typeface="Calibri" pitchFamily="34" charset="0"/>
              </a:rPr>
              <a:t> </a:t>
            </a:r>
            <a:r>
              <a:rPr lang="en-GB" sz="1200" dirty="0" smtClean="0">
                <a:solidFill>
                  <a:schemeClr val="tx1"/>
                </a:solidFill>
                <a:effectLst/>
                <a:latin typeface="Calibri" pitchFamily="34" charset="0"/>
                <a:cs typeface="Calibri" pitchFamily="34" charset="0"/>
              </a:rPr>
              <a:t/>
            </a:r>
            <a:br>
              <a:rPr lang="en-GB" sz="1200" dirty="0" smtClean="0">
                <a:solidFill>
                  <a:schemeClr val="tx1"/>
                </a:solidFill>
                <a:effectLst/>
                <a:latin typeface="Calibri" pitchFamily="34" charset="0"/>
                <a:cs typeface="Calibri" pitchFamily="34" charset="0"/>
              </a:rPr>
            </a:br>
            <a:r>
              <a:rPr lang="en-GB" sz="1200" dirty="0" smtClean="0">
                <a:solidFill>
                  <a:schemeClr val="tx1"/>
                </a:solidFill>
                <a:effectLst/>
                <a:latin typeface="Calibri" pitchFamily="34" charset="0"/>
                <a:cs typeface="Calibri" pitchFamily="34" charset="0"/>
              </a:rPr>
              <a:t>Image 5: BBC News (2019) </a:t>
            </a:r>
            <a:r>
              <a:rPr lang="en-GB" sz="1200" i="1" dirty="0" smtClean="0">
                <a:solidFill>
                  <a:schemeClr val="tx1"/>
                </a:solidFill>
                <a:effectLst/>
                <a:latin typeface="Calibri" pitchFamily="34" charset="0"/>
                <a:cs typeface="Calibri" pitchFamily="34" charset="0"/>
              </a:rPr>
              <a:t>Fewer than half of firms narrow pay gap</a:t>
            </a:r>
            <a:r>
              <a:rPr lang="en-GB" sz="1200" dirty="0" smtClean="0">
                <a:solidFill>
                  <a:schemeClr val="tx1"/>
                </a:solidFill>
                <a:effectLst/>
                <a:latin typeface="Calibri" pitchFamily="34" charset="0"/>
                <a:cs typeface="Calibri" pitchFamily="34" charset="0"/>
              </a:rPr>
              <a:t>. [online] Available at: https://www.bbc.co.uk/news/business-47822291 [Accessed 9 Apr. 2019].</a:t>
            </a:r>
            <a:br>
              <a:rPr lang="en-GB" sz="1200" dirty="0" smtClean="0">
                <a:solidFill>
                  <a:schemeClr val="tx1"/>
                </a:solidFill>
                <a:effectLst/>
                <a:latin typeface="Calibri" pitchFamily="34" charset="0"/>
                <a:cs typeface="Calibri" pitchFamily="34" charset="0"/>
              </a:rPr>
            </a:br>
            <a:r>
              <a:rPr lang="en-GB" sz="800" dirty="0" smtClean="0">
                <a:solidFill>
                  <a:schemeClr val="tx1"/>
                </a:solidFill>
                <a:effectLst/>
                <a:latin typeface="Calibri" pitchFamily="34" charset="0"/>
                <a:cs typeface="Calibri" pitchFamily="34" charset="0"/>
              </a:rPr>
              <a:t> </a:t>
            </a:r>
            <a:r>
              <a:rPr lang="en-GB" sz="1200" dirty="0" smtClean="0">
                <a:solidFill>
                  <a:schemeClr val="tx1"/>
                </a:solidFill>
                <a:effectLst/>
                <a:latin typeface="Calibri" pitchFamily="34" charset="0"/>
                <a:cs typeface="Calibri" pitchFamily="34" charset="0"/>
              </a:rPr>
              <a:t/>
            </a:r>
            <a:br>
              <a:rPr lang="en-GB" sz="1200" dirty="0" smtClean="0">
                <a:solidFill>
                  <a:schemeClr val="tx1"/>
                </a:solidFill>
                <a:effectLst/>
                <a:latin typeface="Calibri" pitchFamily="34" charset="0"/>
                <a:cs typeface="Calibri" pitchFamily="34" charset="0"/>
              </a:rPr>
            </a:br>
            <a:r>
              <a:rPr lang="en-GB" sz="1200" dirty="0" smtClean="0">
                <a:solidFill>
                  <a:schemeClr val="tx1"/>
                </a:solidFill>
                <a:effectLst/>
                <a:latin typeface="Calibri" pitchFamily="34" charset="0"/>
                <a:cs typeface="Calibri" pitchFamily="34" charset="0"/>
              </a:rPr>
              <a:t>Image 6: Evening Standard (2019) </a:t>
            </a:r>
            <a:r>
              <a:rPr lang="en-GB" sz="1200" i="1" dirty="0" smtClean="0">
                <a:solidFill>
                  <a:schemeClr val="tx1"/>
                </a:solidFill>
                <a:effectLst/>
                <a:latin typeface="Calibri" pitchFamily="34" charset="0"/>
                <a:cs typeface="Calibri" pitchFamily="34" charset="0"/>
              </a:rPr>
              <a:t>Plans launched to end 'sexist tax' on women's razors and deodorants</a:t>
            </a:r>
            <a:r>
              <a:rPr lang="en-GB" sz="1200" dirty="0" smtClean="0">
                <a:solidFill>
                  <a:schemeClr val="tx1"/>
                </a:solidFill>
                <a:effectLst/>
                <a:latin typeface="Calibri" pitchFamily="34" charset="0"/>
                <a:cs typeface="Calibri" pitchFamily="34" charset="0"/>
              </a:rPr>
              <a:t>. [online] Available at: https://www.standard.co.uk/news/uk/pink-tax-plans-launched-to-end-sexist-tax-on-womens-razors-and-deodorants-a4082581.html [Accessed 9 Apr. 2019].</a:t>
            </a:r>
            <a:br>
              <a:rPr lang="en-GB" sz="1200" dirty="0" smtClean="0">
                <a:solidFill>
                  <a:schemeClr val="tx1"/>
                </a:solidFill>
                <a:effectLst/>
                <a:latin typeface="Calibri" pitchFamily="34" charset="0"/>
                <a:cs typeface="Calibri" pitchFamily="34" charset="0"/>
              </a:rPr>
            </a:br>
            <a:r>
              <a:rPr lang="en-GB" sz="800" dirty="0" smtClean="0">
                <a:solidFill>
                  <a:schemeClr val="tx1"/>
                </a:solidFill>
                <a:effectLst/>
                <a:latin typeface="Calibri" pitchFamily="34" charset="0"/>
                <a:cs typeface="Calibri" pitchFamily="34" charset="0"/>
              </a:rPr>
              <a:t> </a:t>
            </a:r>
            <a:r>
              <a:rPr lang="en-GB" sz="1200" dirty="0" smtClean="0">
                <a:solidFill>
                  <a:schemeClr val="tx1"/>
                </a:solidFill>
                <a:effectLst/>
                <a:latin typeface="Calibri" pitchFamily="34" charset="0"/>
                <a:cs typeface="Calibri" pitchFamily="34" charset="0"/>
              </a:rPr>
              <a:t/>
            </a:r>
            <a:br>
              <a:rPr lang="en-GB" sz="1200" dirty="0" smtClean="0">
                <a:solidFill>
                  <a:schemeClr val="tx1"/>
                </a:solidFill>
                <a:effectLst/>
                <a:latin typeface="Calibri" pitchFamily="34" charset="0"/>
                <a:cs typeface="Calibri" pitchFamily="34" charset="0"/>
              </a:rPr>
            </a:br>
            <a:r>
              <a:rPr lang="en-GB" sz="1200" dirty="0" smtClean="0">
                <a:solidFill>
                  <a:schemeClr val="tx1"/>
                </a:solidFill>
                <a:effectLst/>
                <a:latin typeface="Calibri" pitchFamily="34" charset="0"/>
                <a:cs typeface="Calibri" pitchFamily="34" charset="0"/>
              </a:rPr>
              <a:t>Image 7: Collect GB Stamps (2019) </a:t>
            </a:r>
            <a:r>
              <a:rPr lang="en-GB" sz="1200" i="1" dirty="0" smtClean="0">
                <a:solidFill>
                  <a:schemeClr val="tx1"/>
                </a:solidFill>
                <a:effectLst/>
                <a:latin typeface="Calibri" pitchFamily="34" charset="0"/>
                <a:cs typeface="Calibri" pitchFamily="34" charset="0"/>
              </a:rPr>
              <a:t>Eminent Britons (2009)</a:t>
            </a:r>
            <a:r>
              <a:rPr lang="en-GB" sz="1200" dirty="0" smtClean="0">
                <a:solidFill>
                  <a:schemeClr val="tx1"/>
                </a:solidFill>
                <a:effectLst/>
                <a:latin typeface="Calibri" pitchFamily="34" charset="0"/>
                <a:cs typeface="Calibri" pitchFamily="34" charset="0"/>
              </a:rPr>
              <a:t>. [online] Available at: http://www.collectgbstamps.co.uk/explore/issues/?issue=22439#collectgbstamps-19 [Accessed 23 Apr. 2019].</a:t>
            </a:r>
            <a:endParaRPr lang="en-GB" sz="1200" dirty="0">
              <a:solidFill>
                <a:schemeClr val="tx1"/>
              </a:solidFill>
              <a:effectLst/>
              <a:latin typeface="Calibri" pitchFamily="34" charset="0"/>
              <a:cs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olstice">
  <a:themeElements>
    <a:clrScheme name="Urban">
      <a:dk1>
        <a:sysClr val="windowText" lastClr="000000"/>
      </a:dk1>
      <a:lt1>
        <a:sysClr val="window" lastClr="FFFFFF"/>
      </a:lt1>
      <a:dk2>
        <a:srgbClr val="424456"/>
      </a:dk2>
      <a:lt2>
        <a:srgbClr val="DEDEDE"/>
      </a:lt2>
      <a:accent1>
        <a:srgbClr val="53548A"/>
      </a:accent1>
      <a:accent2>
        <a:srgbClr val="438086"/>
      </a:accent2>
      <a:accent3>
        <a:srgbClr val="A04DA3"/>
      </a:accent3>
      <a:accent4>
        <a:srgbClr val="C4652D"/>
      </a:accent4>
      <a:accent5>
        <a:srgbClr val="8B5D3D"/>
      </a:accent5>
      <a:accent6>
        <a:srgbClr val="5C92B5"/>
      </a:accent6>
      <a:hlink>
        <a:srgbClr val="67AFBD"/>
      </a:hlink>
      <a:folHlink>
        <a:srgbClr val="C2A874"/>
      </a:folHlink>
    </a:clrScheme>
    <a:fontScheme name="Solstice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Solstice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10942</TotalTime>
  <Words>599</Words>
  <Application>Microsoft Office PowerPoint</Application>
  <PresentationFormat>On-screen Show (4:3)</PresentationFormat>
  <Paragraphs>77</Paragraphs>
  <Slides>8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9" baseType="lpstr">
      <vt:lpstr>Solstice</vt:lpstr>
      <vt:lpstr>A Brief Introduction to Feminism</vt:lpstr>
      <vt:lpstr>The Beginnings of the Feminist Movement </vt:lpstr>
      <vt:lpstr>Sociological Theories in Feminism</vt:lpstr>
      <vt:lpstr>Policy and Legislation</vt:lpstr>
      <vt:lpstr>Feminism Today</vt:lpstr>
      <vt:lpstr>Slide 6</vt:lpstr>
      <vt:lpstr>Slide 7</vt:lpstr>
      <vt:lpstr>References for Images   Image 1: Daily Kos (2016) From the Suffrage Movement to Modern Feminism, Some Things Don't Change. [online] Available at: https://www.dailykos.com/stories/2016/2/11/1483158/-From-the-Suffragette-Movement-to-Modern-Feminism-Some-Things-Don-t-Change [Accessed 22 Apr. 2019].   Image 2: Stylist (2018) “Emmeline Pankhurst wasn’t perfect, but she was still a hero”. [online] Available at: https://www.stylist.co.uk/visible-women/emmeline-pankhurst-day-2018-suffragette-quotes-biography-facts-achievements/217491 [Accessed 23 Apr. 2019].   Image 3: Author’s own image.   Image 4: The Guardian (2019) Gender pay gap figures show eight in 10 UK firms pay men more than women. [online] Available at: https://www.theguardian.com/world/2019/apr/04/gender-pay-gap-figures-show-eight-in-10-uk-firms-pay-men-more-than-women [Accessed 9 Apr. 2019].   Image 5: BBC News (2019) Fewer than half of firms narrow pay gap. [online] Available at: https://www.bbc.co.uk/news/business-47822291 [Accessed 9 Apr. 2019].   Image 6: Evening Standard (2019) Plans launched to end 'sexist tax' on women's razors and deodorants. [online] Available at: https://www.standard.co.uk/news/uk/pink-tax-plans-launched-to-end-sexist-tax-on-womens-razors-and-deodorants-a4082581.html [Accessed 9 Apr. 2019].   Image 7: Collect GB Stamps (2019) Eminent Britons (2009). [online] Available at: http://www.collectgbstamps.co.uk/explore/issues/?issue=22439#collectgbstamps-19 [Accessed 23 Apr. 2019].</vt:lpstr>
    </vt:vector>
  </TitlesOfParts>
  <Company>BLACK EDITION - tum0r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Concept of Social Welfare</dc:title>
  <dc:creator>Graham Nash</dc:creator>
  <cp:lastModifiedBy>Graham Nash</cp:lastModifiedBy>
  <cp:revision>124</cp:revision>
  <dcterms:created xsi:type="dcterms:W3CDTF">2018-12-08T11:27:47Z</dcterms:created>
  <dcterms:modified xsi:type="dcterms:W3CDTF">2019-04-23T18:04:42Z</dcterms:modified>
</cp:coreProperties>
</file>