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8" r:id="rId1"/>
    <p:sldMasterId id="2147483991" r:id="rId2"/>
  </p:sldMasterIdLst>
  <p:notesMasterIdLst>
    <p:notesMasterId r:id="rId51"/>
  </p:notesMasterIdLst>
  <p:sldIdLst>
    <p:sldId id="487" r:id="rId3"/>
    <p:sldId id="258" r:id="rId4"/>
    <p:sldId id="488" r:id="rId5"/>
    <p:sldId id="490" r:id="rId6"/>
    <p:sldId id="491" r:id="rId7"/>
    <p:sldId id="495" r:id="rId8"/>
    <p:sldId id="496" r:id="rId9"/>
    <p:sldId id="497" r:id="rId10"/>
    <p:sldId id="498" r:id="rId11"/>
    <p:sldId id="499" r:id="rId12"/>
    <p:sldId id="534" r:id="rId13"/>
    <p:sldId id="536" r:id="rId14"/>
    <p:sldId id="537" r:id="rId15"/>
    <p:sldId id="538" r:id="rId16"/>
    <p:sldId id="539" r:id="rId17"/>
    <p:sldId id="540" r:id="rId18"/>
    <p:sldId id="541" r:id="rId19"/>
    <p:sldId id="542" r:id="rId20"/>
    <p:sldId id="543" r:id="rId21"/>
    <p:sldId id="544" r:id="rId22"/>
    <p:sldId id="545" r:id="rId23"/>
    <p:sldId id="546" r:id="rId24"/>
    <p:sldId id="547" r:id="rId25"/>
    <p:sldId id="548" r:id="rId26"/>
    <p:sldId id="549" r:id="rId27"/>
    <p:sldId id="550" r:id="rId28"/>
    <p:sldId id="551" r:id="rId29"/>
    <p:sldId id="552" r:id="rId30"/>
    <p:sldId id="553" r:id="rId31"/>
    <p:sldId id="554" r:id="rId32"/>
    <p:sldId id="555" r:id="rId33"/>
    <p:sldId id="556" r:id="rId34"/>
    <p:sldId id="557" r:id="rId35"/>
    <p:sldId id="558" r:id="rId36"/>
    <p:sldId id="559" r:id="rId37"/>
    <p:sldId id="560" r:id="rId38"/>
    <p:sldId id="562" r:id="rId39"/>
    <p:sldId id="563" r:id="rId40"/>
    <p:sldId id="564" r:id="rId41"/>
    <p:sldId id="565" r:id="rId42"/>
    <p:sldId id="566" r:id="rId43"/>
    <p:sldId id="568" r:id="rId44"/>
    <p:sldId id="569" r:id="rId45"/>
    <p:sldId id="533" r:id="rId46"/>
    <p:sldId id="505" r:id="rId47"/>
    <p:sldId id="504" r:id="rId48"/>
    <p:sldId id="501" r:id="rId49"/>
    <p:sldId id="500" r:id="rId50"/>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0000FF"/>
    <a:srgbClr val="0066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16" autoAdjust="0"/>
    <p:restoredTop sz="37603" autoAdjust="0"/>
  </p:normalViewPr>
  <p:slideViewPr>
    <p:cSldViewPr>
      <p:cViewPr varScale="1">
        <p:scale>
          <a:sx n="43" d="100"/>
          <a:sy n="43" d="100"/>
        </p:scale>
        <p:origin x="3642"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DE386A-6368-4775-9F6E-740EC5CE576C}" type="doc">
      <dgm:prSet loTypeId="urn:microsoft.com/office/officeart/2005/8/layout/equation2" loCatId="relationship" qsTypeId="urn:microsoft.com/office/officeart/2005/8/quickstyle/simple1" qsCatId="simple" csTypeId="urn:microsoft.com/office/officeart/2005/8/colors/colorful4" csCatId="colorful" phldr="1"/>
      <dgm:spPr/>
    </dgm:pt>
    <dgm:pt modelId="{EAB39BD5-9E99-4206-BECA-77E67AB539B3}">
      <dgm:prSet phldrT="[Text]" custT="1"/>
      <dgm:spPr/>
      <dgm:t>
        <a:bodyPr/>
        <a:lstStyle/>
        <a:p>
          <a:r>
            <a:rPr lang="en-GB" sz="1600" dirty="0" err="1">
              <a:solidFill>
                <a:schemeClr val="tx1"/>
              </a:solidFill>
            </a:rPr>
            <a:t>Cyflwyniad</a:t>
          </a:r>
          <a:endParaRPr lang="en-GB" sz="1600" dirty="0">
            <a:solidFill>
              <a:schemeClr val="tx1"/>
            </a:solidFill>
          </a:endParaRPr>
        </a:p>
        <a:p>
          <a:r>
            <a:rPr lang="en-GB" sz="1600" i="1" dirty="0">
              <a:solidFill>
                <a:schemeClr val="tx1"/>
              </a:solidFill>
            </a:rPr>
            <a:t>Introduction</a:t>
          </a:r>
        </a:p>
      </dgm:t>
    </dgm:pt>
    <dgm:pt modelId="{74A5C9C1-F4C7-406A-8ACB-75A1133DE80D}" type="parTrans" cxnId="{86C1292E-855B-4B1D-8F29-9E40359592DA}">
      <dgm:prSet/>
      <dgm:spPr/>
      <dgm:t>
        <a:bodyPr/>
        <a:lstStyle/>
        <a:p>
          <a:endParaRPr lang="en-GB"/>
        </a:p>
      </dgm:t>
    </dgm:pt>
    <dgm:pt modelId="{94E5E1D3-4D1E-404A-A0D1-BB0EB69A777F}" type="sibTrans" cxnId="{86C1292E-855B-4B1D-8F29-9E40359592DA}">
      <dgm:prSet/>
      <dgm:spPr/>
      <dgm:t>
        <a:bodyPr/>
        <a:lstStyle/>
        <a:p>
          <a:endParaRPr lang="en-GB"/>
        </a:p>
      </dgm:t>
    </dgm:pt>
    <dgm:pt modelId="{D600C02D-3156-4D08-950B-DF6CDE52F841}">
      <dgm:prSet phldrT="[Text]"/>
      <dgm:spPr/>
      <dgm:t>
        <a:bodyPr/>
        <a:lstStyle/>
        <a:p>
          <a:r>
            <a:rPr lang="en-GB" dirty="0" err="1">
              <a:solidFill>
                <a:schemeClr val="tx1"/>
              </a:solidFill>
            </a:rPr>
            <a:t>Adnabod</a:t>
          </a:r>
          <a:r>
            <a:rPr lang="en-GB" dirty="0">
              <a:solidFill>
                <a:schemeClr val="tx1"/>
              </a:solidFill>
            </a:rPr>
            <a:t> a </a:t>
          </a:r>
          <a:r>
            <a:rPr lang="en-GB" dirty="0" err="1">
              <a:solidFill>
                <a:schemeClr val="tx1"/>
              </a:solidFill>
            </a:rPr>
            <a:t>Diagnosio</a:t>
          </a:r>
          <a:endParaRPr lang="en-GB" dirty="0">
            <a:solidFill>
              <a:schemeClr val="tx1"/>
            </a:solidFill>
          </a:endParaRPr>
        </a:p>
        <a:p>
          <a:r>
            <a:rPr lang="en-GB" i="1" dirty="0">
              <a:solidFill>
                <a:schemeClr val="tx1"/>
              </a:solidFill>
            </a:rPr>
            <a:t>Identifying and Diagnosing</a:t>
          </a:r>
        </a:p>
      </dgm:t>
    </dgm:pt>
    <dgm:pt modelId="{12F8BFFC-08FA-41B4-AAC7-9A01F2E7ED11}" type="parTrans" cxnId="{272D3730-B383-4B6B-94BC-6CDC29AC1A4E}">
      <dgm:prSet/>
      <dgm:spPr/>
      <dgm:t>
        <a:bodyPr/>
        <a:lstStyle/>
        <a:p>
          <a:endParaRPr lang="en-GB"/>
        </a:p>
      </dgm:t>
    </dgm:pt>
    <dgm:pt modelId="{E0D58D63-957A-42E5-A454-7CCE0E8C5009}" type="sibTrans" cxnId="{272D3730-B383-4B6B-94BC-6CDC29AC1A4E}">
      <dgm:prSet/>
      <dgm:spPr/>
      <dgm:t>
        <a:bodyPr/>
        <a:lstStyle/>
        <a:p>
          <a:endParaRPr lang="en-GB"/>
        </a:p>
      </dgm:t>
    </dgm:pt>
    <dgm:pt modelId="{B9455EA4-CCAF-431C-ABA7-2D9806A9A15E}">
      <dgm:prSet phldrT="[Text]"/>
      <dgm:spPr/>
      <dgm:t>
        <a:bodyPr/>
        <a:lstStyle/>
        <a:p>
          <a:r>
            <a:rPr lang="en-GB" dirty="0" err="1"/>
            <a:t>Eich</a:t>
          </a:r>
          <a:r>
            <a:rPr lang="en-GB" dirty="0"/>
            <a:t> </a:t>
          </a:r>
          <a:r>
            <a:rPr lang="en-GB" dirty="0" err="1"/>
            <a:t>pwnc</a:t>
          </a:r>
          <a:r>
            <a:rPr lang="en-GB" dirty="0"/>
            <a:t> </a:t>
          </a:r>
          <a:r>
            <a:rPr lang="en-GB" dirty="0" err="1"/>
            <a:t>dewisol</a:t>
          </a:r>
          <a:r>
            <a:rPr lang="en-GB" dirty="0"/>
            <a:t>/</a:t>
          </a:r>
        </a:p>
        <a:p>
          <a:r>
            <a:rPr lang="en-GB" i="1" dirty="0"/>
            <a:t>Your chosen topic</a:t>
          </a:r>
        </a:p>
      </dgm:t>
    </dgm:pt>
    <dgm:pt modelId="{8C228A33-D0D9-4240-9CCE-F62709B8FB37}" type="parTrans" cxnId="{3DB5B27A-6956-47A7-8D0C-66BAD38BD36B}">
      <dgm:prSet/>
      <dgm:spPr/>
      <dgm:t>
        <a:bodyPr/>
        <a:lstStyle/>
        <a:p>
          <a:endParaRPr lang="en-GB"/>
        </a:p>
      </dgm:t>
    </dgm:pt>
    <dgm:pt modelId="{BDFE6AC6-98D5-48EF-AD6E-BFA327E40B4D}" type="sibTrans" cxnId="{3DB5B27A-6956-47A7-8D0C-66BAD38BD36B}">
      <dgm:prSet/>
      <dgm:spPr/>
      <dgm:t>
        <a:bodyPr/>
        <a:lstStyle/>
        <a:p>
          <a:endParaRPr lang="en-GB"/>
        </a:p>
      </dgm:t>
    </dgm:pt>
    <dgm:pt modelId="{2C5ACA16-BADC-4B73-9CC6-58F1E9605AD9}">
      <dgm:prSet custT="1"/>
      <dgm:spPr/>
      <dgm:t>
        <a:bodyPr/>
        <a:lstStyle/>
        <a:p>
          <a:r>
            <a:rPr lang="en-GB" sz="1600" dirty="0">
              <a:solidFill>
                <a:schemeClr val="tx1"/>
              </a:solidFill>
            </a:rPr>
            <a:t>Rhwystrau</a:t>
          </a:r>
        </a:p>
        <a:p>
          <a:r>
            <a:rPr lang="en-GB" sz="1600" i="1" dirty="0">
              <a:solidFill>
                <a:schemeClr val="tx1"/>
              </a:solidFill>
            </a:rPr>
            <a:t>Barriers</a:t>
          </a:r>
        </a:p>
      </dgm:t>
    </dgm:pt>
    <dgm:pt modelId="{91221D24-2E4B-4C00-B77E-DB6803EB185D}" type="parTrans" cxnId="{57466B1C-15AF-4D00-9CE7-D32E731561DA}">
      <dgm:prSet/>
      <dgm:spPr/>
      <dgm:t>
        <a:bodyPr/>
        <a:lstStyle/>
        <a:p>
          <a:endParaRPr lang="en-GB"/>
        </a:p>
      </dgm:t>
    </dgm:pt>
    <dgm:pt modelId="{3CF73591-3755-4606-9E3F-5D54725EC572}" type="sibTrans" cxnId="{57466B1C-15AF-4D00-9CE7-D32E731561DA}">
      <dgm:prSet/>
      <dgm:spPr/>
      <dgm:t>
        <a:bodyPr/>
        <a:lstStyle/>
        <a:p>
          <a:endParaRPr lang="en-GB"/>
        </a:p>
      </dgm:t>
    </dgm:pt>
    <dgm:pt modelId="{B2F3F183-AC7A-4580-9483-0DA6521F2F38}">
      <dgm:prSet custT="1"/>
      <dgm:spPr/>
      <dgm:t>
        <a:bodyPr/>
        <a:lstStyle/>
        <a:p>
          <a:r>
            <a:rPr lang="en-GB" sz="1600" dirty="0" err="1">
              <a:solidFill>
                <a:schemeClr val="tx1"/>
              </a:solidFill>
            </a:rPr>
            <a:t>Strategaeth</a:t>
          </a:r>
          <a:endParaRPr lang="en-GB" sz="1600" dirty="0">
            <a:solidFill>
              <a:schemeClr val="tx1"/>
            </a:solidFill>
          </a:endParaRPr>
        </a:p>
        <a:p>
          <a:r>
            <a:rPr lang="en-GB" sz="1600" i="1" dirty="0">
              <a:solidFill>
                <a:schemeClr val="tx1"/>
              </a:solidFill>
            </a:rPr>
            <a:t>Strategy</a:t>
          </a:r>
        </a:p>
      </dgm:t>
    </dgm:pt>
    <dgm:pt modelId="{754C477E-5358-49A1-907B-B4A7CDDA33AD}" type="parTrans" cxnId="{C0FEDC9D-B3FD-4714-AFF4-D5EB46D263AD}">
      <dgm:prSet/>
      <dgm:spPr/>
      <dgm:t>
        <a:bodyPr/>
        <a:lstStyle/>
        <a:p>
          <a:endParaRPr lang="en-GB"/>
        </a:p>
      </dgm:t>
    </dgm:pt>
    <dgm:pt modelId="{66F5D4E0-9868-46F5-B76B-46ED8C29E310}" type="sibTrans" cxnId="{C0FEDC9D-B3FD-4714-AFF4-D5EB46D263AD}">
      <dgm:prSet/>
      <dgm:spPr/>
      <dgm:t>
        <a:bodyPr/>
        <a:lstStyle/>
        <a:p>
          <a:endParaRPr lang="en-GB"/>
        </a:p>
      </dgm:t>
    </dgm:pt>
    <dgm:pt modelId="{BA0C48F6-8EAE-4B1C-B1B0-FBC6586FF0C4}" type="pres">
      <dgm:prSet presAssocID="{55DE386A-6368-4775-9F6E-740EC5CE576C}" presName="Name0" presStyleCnt="0">
        <dgm:presLayoutVars>
          <dgm:dir/>
          <dgm:resizeHandles val="exact"/>
        </dgm:presLayoutVars>
      </dgm:prSet>
      <dgm:spPr/>
    </dgm:pt>
    <dgm:pt modelId="{04E3A427-C38F-41DD-94E0-25CAE6325388}" type="pres">
      <dgm:prSet presAssocID="{55DE386A-6368-4775-9F6E-740EC5CE576C}" presName="vNodes" presStyleCnt="0"/>
      <dgm:spPr/>
    </dgm:pt>
    <dgm:pt modelId="{F1775C5F-B941-4078-9FCD-400FCBE97DB1}" type="pres">
      <dgm:prSet presAssocID="{EAB39BD5-9E99-4206-BECA-77E67AB539B3}" presName="node" presStyleLbl="node1" presStyleIdx="0" presStyleCnt="5" custScaleX="236885" custLinFactNeighborY="-29565">
        <dgm:presLayoutVars>
          <dgm:bulletEnabled val="1"/>
        </dgm:presLayoutVars>
      </dgm:prSet>
      <dgm:spPr/>
    </dgm:pt>
    <dgm:pt modelId="{C79E86F2-1314-420C-AC6B-D4E073AB21FD}" type="pres">
      <dgm:prSet presAssocID="{94E5E1D3-4D1E-404A-A0D1-BB0EB69A777F}" presName="spacerT" presStyleCnt="0"/>
      <dgm:spPr/>
    </dgm:pt>
    <dgm:pt modelId="{BB639844-D363-4201-A17E-9A7195F34DAE}" type="pres">
      <dgm:prSet presAssocID="{94E5E1D3-4D1E-404A-A0D1-BB0EB69A777F}" presName="sibTrans" presStyleLbl="sibTrans2D1" presStyleIdx="0" presStyleCnt="4"/>
      <dgm:spPr/>
    </dgm:pt>
    <dgm:pt modelId="{41D61420-1886-4560-B7BD-9358527F13A0}" type="pres">
      <dgm:prSet presAssocID="{94E5E1D3-4D1E-404A-A0D1-BB0EB69A777F}" presName="spacerB" presStyleCnt="0"/>
      <dgm:spPr/>
    </dgm:pt>
    <dgm:pt modelId="{C6D8304A-C607-4CA4-ADA7-919F10DE114F}" type="pres">
      <dgm:prSet presAssocID="{D600C02D-3156-4D08-950B-DF6CDE52F841}" presName="node" presStyleLbl="node1" presStyleIdx="1" presStyleCnt="5" custScaleX="223924">
        <dgm:presLayoutVars>
          <dgm:bulletEnabled val="1"/>
        </dgm:presLayoutVars>
      </dgm:prSet>
      <dgm:spPr/>
    </dgm:pt>
    <dgm:pt modelId="{86C603F4-1603-484B-B629-F157A4A12325}" type="pres">
      <dgm:prSet presAssocID="{E0D58D63-957A-42E5-A454-7CCE0E8C5009}" presName="spacerT" presStyleCnt="0"/>
      <dgm:spPr/>
    </dgm:pt>
    <dgm:pt modelId="{E46B8D43-6405-4983-865F-27DE9FE71F11}" type="pres">
      <dgm:prSet presAssocID="{E0D58D63-957A-42E5-A454-7CCE0E8C5009}" presName="sibTrans" presStyleLbl="sibTrans2D1" presStyleIdx="1" presStyleCnt="4"/>
      <dgm:spPr/>
    </dgm:pt>
    <dgm:pt modelId="{2FA12821-F499-4064-9F88-5C1C03C002C9}" type="pres">
      <dgm:prSet presAssocID="{E0D58D63-957A-42E5-A454-7CCE0E8C5009}" presName="spacerB" presStyleCnt="0"/>
      <dgm:spPr/>
    </dgm:pt>
    <dgm:pt modelId="{7AD9A0A9-8BCC-4445-8734-28CEAF4ED6B0}" type="pres">
      <dgm:prSet presAssocID="{2C5ACA16-BADC-4B73-9CC6-58F1E9605AD9}" presName="node" presStyleLbl="node1" presStyleIdx="2" presStyleCnt="5" custScaleX="249847">
        <dgm:presLayoutVars>
          <dgm:bulletEnabled val="1"/>
        </dgm:presLayoutVars>
      </dgm:prSet>
      <dgm:spPr/>
    </dgm:pt>
    <dgm:pt modelId="{F90287D2-F5F2-4033-881F-D77FFC2CD118}" type="pres">
      <dgm:prSet presAssocID="{3CF73591-3755-4606-9E3F-5D54725EC572}" presName="spacerT" presStyleCnt="0"/>
      <dgm:spPr/>
    </dgm:pt>
    <dgm:pt modelId="{1381808F-767A-4C87-85D5-B398F7A53689}" type="pres">
      <dgm:prSet presAssocID="{3CF73591-3755-4606-9E3F-5D54725EC572}" presName="sibTrans" presStyleLbl="sibTrans2D1" presStyleIdx="2" presStyleCnt="4"/>
      <dgm:spPr/>
    </dgm:pt>
    <dgm:pt modelId="{DD311521-ADCF-491C-994D-2892D310AC69}" type="pres">
      <dgm:prSet presAssocID="{3CF73591-3755-4606-9E3F-5D54725EC572}" presName="spacerB" presStyleCnt="0"/>
      <dgm:spPr/>
    </dgm:pt>
    <dgm:pt modelId="{F162C2D3-AE06-49D6-8F74-F10A8B6A652E}" type="pres">
      <dgm:prSet presAssocID="{B2F3F183-AC7A-4580-9483-0DA6521F2F38}" presName="node" presStyleLbl="node1" presStyleIdx="3" presStyleCnt="5" custScaleX="308921">
        <dgm:presLayoutVars>
          <dgm:bulletEnabled val="1"/>
        </dgm:presLayoutVars>
      </dgm:prSet>
      <dgm:spPr/>
    </dgm:pt>
    <dgm:pt modelId="{460FBB2C-BE76-4552-8E39-765AE24F8D54}" type="pres">
      <dgm:prSet presAssocID="{55DE386A-6368-4775-9F6E-740EC5CE576C}" presName="sibTransLast" presStyleLbl="sibTrans2D1" presStyleIdx="3" presStyleCnt="4" custAng="0" custFlipHor="1" custScaleX="148291"/>
      <dgm:spPr/>
    </dgm:pt>
    <dgm:pt modelId="{76A67A95-7836-4D98-8619-4161655FDE24}" type="pres">
      <dgm:prSet presAssocID="{55DE386A-6368-4775-9F6E-740EC5CE576C}" presName="connectorText" presStyleLbl="sibTrans2D1" presStyleIdx="3" presStyleCnt="4"/>
      <dgm:spPr/>
    </dgm:pt>
    <dgm:pt modelId="{B0C78E14-E2A5-455F-B4B3-18813F3A45D6}" type="pres">
      <dgm:prSet presAssocID="{55DE386A-6368-4775-9F6E-740EC5CE576C}" presName="lastNode" presStyleLbl="node1" presStyleIdx="4" presStyleCnt="5" custScaleX="184570" custScaleY="85391">
        <dgm:presLayoutVars>
          <dgm:bulletEnabled val="1"/>
        </dgm:presLayoutVars>
      </dgm:prSet>
      <dgm:spPr/>
    </dgm:pt>
  </dgm:ptLst>
  <dgm:cxnLst>
    <dgm:cxn modelId="{4DE7D411-C401-46F8-B634-0BA797232DC5}" type="presOf" srcId="{B9455EA4-CCAF-431C-ABA7-2D9806A9A15E}" destId="{B0C78E14-E2A5-455F-B4B3-18813F3A45D6}" srcOrd="0" destOrd="0" presId="urn:microsoft.com/office/officeart/2005/8/layout/equation2"/>
    <dgm:cxn modelId="{57466B1C-15AF-4D00-9CE7-D32E731561DA}" srcId="{55DE386A-6368-4775-9F6E-740EC5CE576C}" destId="{2C5ACA16-BADC-4B73-9CC6-58F1E9605AD9}" srcOrd="2" destOrd="0" parTransId="{91221D24-2E4B-4C00-B77E-DB6803EB185D}" sibTransId="{3CF73591-3755-4606-9E3F-5D54725EC572}"/>
    <dgm:cxn modelId="{86C1292E-855B-4B1D-8F29-9E40359592DA}" srcId="{55DE386A-6368-4775-9F6E-740EC5CE576C}" destId="{EAB39BD5-9E99-4206-BECA-77E67AB539B3}" srcOrd="0" destOrd="0" parTransId="{74A5C9C1-F4C7-406A-8ACB-75A1133DE80D}" sibTransId="{94E5E1D3-4D1E-404A-A0D1-BB0EB69A777F}"/>
    <dgm:cxn modelId="{272D3730-B383-4B6B-94BC-6CDC29AC1A4E}" srcId="{55DE386A-6368-4775-9F6E-740EC5CE576C}" destId="{D600C02D-3156-4D08-950B-DF6CDE52F841}" srcOrd="1" destOrd="0" parTransId="{12F8BFFC-08FA-41B4-AAC7-9A01F2E7ED11}" sibTransId="{E0D58D63-957A-42E5-A454-7CCE0E8C5009}"/>
    <dgm:cxn modelId="{20CF2969-FA4F-452A-960F-723D2418BD4B}" type="presOf" srcId="{D600C02D-3156-4D08-950B-DF6CDE52F841}" destId="{C6D8304A-C607-4CA4-ADA7-919F10DE114F}" srcOrd="0" destOrd="0" presId="urn:microsoft.com/office/officeart/2005/8/layout/equation2"/>
    <dgm:cxn modelId="{9E5D4869-4FF9-4687-B83F-E2D2FDE47DFA}" type="presOf" srcId="{55DE386A-6368-4775-9F6E-740EC5CE576C}" destId="{BA0C48F6-8EAE-4B1C-B1B0-FBC6586FF0C4}" srcOrd="0" destOrd="0" presId="urn:microsoft.com/office/officeart/2005/8/layout/equation2"/>
    <dgm:cxn modelId="{63D93975-9011-42FB-8C9F-97E93B5255DD}" type="presOf" srcId="{E0D58D63-957A-42E5-A454-7CCE0E8C5009}" destId="{E46B8D43-6405-4983-865F-27DE9FE71F11}" srcOrd="0" destOrd="0" presId="urn:microsoft.com/office/officeart/2005/8/layout/equation2"/>
    <dgm:cxn modelId="{DB219D58-A752-4707-9E66-AC1BC026AD8C}" type="presOf" srcId="{B2F3F183-AC7A-4580-9483-0DA6521F2F38}" destId="{F162C2D3-AE06-49D6-8F74-F10A8B6A652E}" srcOrd="0" destOrd="0" presId="urn:microsoft.com/office/officeart/2005/8/layout/equation2"/>
    <dgm:cxn modelId="{3DB5B27A-6956-47A7-8D0C-66BAD38BD36B}" srcId="{55DE386A-6368-4775-9F6E-740EC5CE576C}" destId="{B9455EA4-CCAF-431C-ABA7-2D9806A9A15E}" srcOrd="4" destOrd="0" parTransId="{8C228A33-D0D9-4240-9CCE-F62709B8FB37}" sibTransId="{BDFE6AC6-98D5-48EF-AD6E-BFA327E40B4D}"/>
    <dgm:cxn modelId="{31C1A58A-0DF1-40D2-92F6-7FF5FCEE7DE7}" type="presOf" srcId="{66F5D4E0-9868-46F5-B76B-46ED8C29E310}" destId="{460FBB2C-BE76-4552-8E39-765AE24F8D54}" srcOrd="0" destOrd="0" presId="urn:microsoft.com/office/officeart/2005/8/layout/equation2"/>
    <dgm:cxn modelId="{F4E90B96-43C9-4502-A6D5-F1056751D323}" type="presOf" srcId="{3CF73591-3755-4606-9E3F-5D54725EC572}" destId="{1381808F-767A-4C87-85D5-B398F7A53689}" srcOrd="0" destOrd="0" presId="urn:microsoft.com/office/officeart/2005/8/layout/equation2"/>
    <dgm:cxn modelId="{EEA5E49C-F608-4226-93F3-90D71354E97B}" type="presOf" srcId="{66F5D4E0-9868-46F5-B76B-46ED8C29E310}" destId="{76A67A95-7836-4D98-8619-4161655FDE24}" srcOrd="1" destOrd="0" presId="urn:microsoft.com/office/officeart/2005/8/layout/equation2"/>
    <dgm:cxn modelId="{C0FEDC9D-B3FD-4714-AFF4-D5EB46D263AD}" srcId="{55DE386A-6368-4775-9F6E-740EC5CE576C}" destId="{B2F3F183-AC7A-4580-9483-0DA6521F2F38}" srcOrd="3" destOrd="0" parTransId="{754C477E-5358-49A1-907B-B4A7CDDA33AD}" sibTransId="{66F5D4E0-9868-46F5-B76B-46ED8C29E310}"/>
    <dgm:cxn modelId="{67949FB5-4F5C-4057-B841-64E103D0D817}" type="presOf" srcId="{2C5ACA16-BADC-4B73-9CC6-58F1E9605AD9}" destId="{7AD9A0A9-8BCC-4445-8734-28CEAF4ED6B0}" srcOrd="0" destOrd="0" presId="urn:microsoft.com/office/officeart/2005/8/layout/equation2"/>
    <dgm:cxn modelId="{1E6687D6-A154-4851-AF92-6818C9D8B63B}" type="presOf" srcId="{EAB39BD5-9E99-4206-BECA-77E67AB539B3}" destId="{F1775C5F-B941-4078-9FCD-400FCBE97DB1}" srcOrd="0" destOrd="0" presId="urn:microsoft.com/office/officeart/2005/8/layout/equation2"/>
    <dgm:cxn modelId="{C00088F4-568C-40E9-8CF8-550974168B3E}" type="presOf" srcId="{94E5E1D3-4D1E-404A-A0D1-BB0EB69A777F}" destId="{BB639844-D363-4201-A17E-9A7195F34DAE}" srcOrd="0" destOrd="0" presId="urn:microsoft.com/office/officeart/2005/8/layout/equation2"/>
    <dgm:cxn modelId="{029200EE-BD9C-4E1F-BF6D-FC3FAFEB1A80}" type="presParOf" srcId="{BA0C48F6-8EAE-4B1C-B1B0-FBC6586FF0C4}" destId="{04E3A427-C38F-41DD-94E0-25CAE6325388}" srcOrd="0" destOrd="0" presId="urn:microsoft.com/office/officeart/2005/8/layout/equation2"/>
    <dgm:cxn modelId="{2EBE3103-0E52-4278-BD49-698188C89D10}" type="presParOf" srcId="{04E3A427-C38F-41DD-94E0-25CAE6325388}" destId="{F1775C5F-B941-4078-9FCD-400FCBE97DB1}" srcOrd="0" destOrd="0" presId="urn:microsoft.com/office/officeart/2005/8/layout/equation2"/>
    <dgm:cxn modelId="{FF035A1E-052E-4876-8FA7-C1F557F77925}" type="presParOf" srcId="{04E3A427-C38F-41DD-94E0-25CAE6325388}" destId="{C79E86F2-1314-420C-AC6B-D4E073AB21FD}" srcOrd="1" destOrd="0" presId="urn:microsoft.com/office/officeart/2005/8/layout/equation2"/>
    <dgm:cxn modelId="{2C9D8592-126D-44FA-B1F7-227139638576}" type="presParOf" srcId="{04E3A427-C38F-41DD-94E0-25CAE6325388}" destId="{BB639844-D363-4201-A17E-9A7195F34DAE}" srcOrd="2" destOrd="0" presId="urn:microsoft.com/office/officeart/2005/8/layout/equation2"/>
    <dgm:cxn modelId="{B988E946-9ED5-4751-9BEA-77A6D1CB0F31}" type="presParOf" srcId="{04E3A427-C38F-41DD-94E0-25CAE6325388}" destId="{41D61420-1886-4560-B7BD-9358527F13A0}" srcOrd="3" destOrd="0" presId="urn:microsoft.com/office/officeart/2005/8/layout/equation2"/>
    <dgm:cxn modelId="{F508FFEE-8E28-4079-9EFD-E60DFCA799DA}" type="presParOf" srcId="{04E3A427-C38F-41DD-94E0-25CAE6325388}" destId="{C6D8304A-C607-4CA4-ADA7-919F10DE114F}" srcOrd="4" destOrd="0" presId="urn:microsoft.com/office/officeart/2005/8/layout/equation2"/>
    <dgm:cxn modelId="{174337A4-6EAC-4FEE-B934-CFB1B133B985}" type="presParOf" srcId="{04E3A427-C38F-41DD-94E0-25CAE6325388}" destId="{86C603F4-1603-484B-B629-F157A4A12325}" srcOrd="5" destOrd="0" presId="urn:microsoft.com/office/officeart/2005/8/layout/equation2"/>
    <dgm:cxn modelId="{4B38A5D2-29AC-44CA-B5ED-5252D733791F}" type="presParOf" srcId="{04E3A427-C38F-41DD-94E0-25CAE6325388}" destId="{E46B8D43-6405-4983-865F-27DE9FE71F11}" srcOrd="6" destOrd="0" presId="urn:microsoft.com/office/officeart/2005/8/layout/equation2"/>
    <dgm:cxn modelId="{2F280823-228F-4D37-A222-E51977540FEE}" type="presParOf" srcId="{04E3A427-C38F-41DD-94E0-25CAE6325388}" destId="{2FA12821-F499-4064-9F88-5C1C03C002C9}" srcOrd="7" destOrd="0" presId="urn:microsoft.com/office/officeart/2005/8/layout/equation2"/>
    <dgm:cxn modelId="{E5AB247A-DD3F-4F2F-9EB3-D8F479366EBC}" type="presParOf" srcId="{04E3A427-C38F-41DD-94E0-25CAE6325388}" destId="{7AD9A0A9-8BCC-4445-8734-28CEAF4ED6B0}" srcOrd="8" destOrd="0" presId="urn:microsoft.com/office/officeart/2005/8/layout/equation2"/>
    <dgm:cxn modelId="{F4354F1F-6D61-4A92-8F6C-5F19AAC39EEE}" type="presParOf" srcId="{04E3A427-C38F-41DD-94E0-25CAE6325388}" destId="{F90287D2-F5F2-4033-881F-D77FFC2CD118}" srcOrd="9" destOrd="0" presId="urn:microsoft.com/office/officeart/2005/8/layout/equation2"/>
    <dgm:cxn modelId="{5DE53A90-0F27-435D-8125-CEF07C13265B}" type="presParOf" srcId="{04E3A427-C38F-41DD-94E0-25CAE6325388}" destId="{1381808F-767A-4C87-85D5-B398F7A53689}" srcOrd="10" destOrd="0" presId="urn:microsoft.com/office/officeart/2005/8/layout/equation2"/>
    <dgm:cxn modelId="{9E671F04-C525-48F9-93A1-E97D01FE34E1}" type="presParOf" srcId="{04E3A427-C38F-41DD-94E0-25CAE6325388}" destId="{DD311521-ADCF-491C-994D-2892D310AC69}" srcOrd="11" destOrd="0" presId="urn:microsoft.com/office/officeart/2005/8/layout/equation2"/>
    <dgm:cxn modelId="{F6EB84F2-7E7B-40FE-90A3-33B156F01E29}" type="presParOf" srcId="{04E3A427-C38F-41DD-94E0-25CAE6325388}" destId="{F162C2D3-AE06-49D6-8F74-F10A8B6A652E}" srcOrd="12" destOrd="0" presId="urn:microsoft.com/office/officeart/2005/8/layout/equation2"/>
    <dgm:cxn modelId="{2A357B72-4B3B-4DF0-B5BC-59C4A1A3975A}" type="presParOf" srcId="{BA0C48F6-8EAE-4B1C-B1B0-FBC6586FF0C4}" destId="{460FBB2C-BE76-4552-8E39-765AE24F8D54}" srcOrd="1" destOrd="0" presId="urn:microsoft.com/office/officeart/2005/8/layout/equation2"/>
    <dgm:cxn modelId="{DF9F7440-B52C-4F7C-BF5C-F8568BC1E573}" type="presParOf" srcId="{460FBB2C-BE76-4552-8E39-765AE24F8D54}" destId="{76A67A95-7836-4D98-8619-4161655FDE24}" srcOrd="0" destOrd="0" presId="urn:microsoft.com/office/officeart/2005/8/layout/equation2"/>
    <dgm:cxn modelId="{B19DA7F8-BAC7-4C03-9513-631AECDE72E4}" type="presParOf" srcId="{BA0C48F6-8EAE-4B1C-B1B0-FBC6586FF0C4}" destId="{B0C78E14-E2A5-455F-B4B3-18813F3A45D6}"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75C5F-B941-4078-9FCD-400FCBE97DB1}">
      <dsp:nvSpPr>
        <dsp:cNvPr id="0" name=""/>
        <dsp:cNvSpPr/>
      </dsp:nvSpPr>
      <dsp:spPr>
        <a:xfrm>
          <a:off x="1587652" y="0"/>
          <a:ext cx="1943968" cy="820638"/>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solidFill>
                <a:schemeClr val="tx1"/>
              </a:solidFill>
            </a:rPr>
            <a:t>Cyflwyniad</a:t>
          </a:r>
          <a:endParaRPr lang="en-GB" sz="1600" kern="1200" dirty="0">
            <a:solidFill>
              <a:schemeClr val="tx1"/>
            </a:solidFill>
          </a:endParaRPr>
        </a:p>
        <a:p>
          <a:pPr marL="0" lvl="0" indent="0" algn="ctr" defTabSz="711200">
            <a:lnSpc>
              <a:spcPct val="90000"/>
            </a:lnSpc>
            <a:spcBef>
              <a:spcPct val="0"/>
            </a:spcBef>
            <a:spcAft>
              <a:spcPct val="35000"/>
            </a:spcAft>
            <a:buNone/>
          </a:pPr>
          <a:r>
            <a:rPr lang="en-GB" sz="1600" i="1" kern="1200" dirty="0">
              <a:solidFill>
                <a:schemeClr val="tx1"/>
              </a:solidFill>
            </a:rPr>
            <a:t>Introduction</a:t>
          </a:r>
        </a:p>
      </dsp:txBody>
      <dsp:txXfrm>
        <a:off x="1872340" y="120180"/>
        <a:ext cx="1374592" cy="580278"/>
      </dsp:txXfrm>
    </dsp:sp>
    <dsp:sp modelId="{BB639844-D363-4201-A17E-9A7195F34DAE}">
      <dsp:nvSpPr>
        <dsp:cNvPr id="0" name=""/>
        <dsp:cNvSpPr/>
      </dsp:nvSpPr>
      <dsp:spPr>
        <a:xfrm>
          <a:off x="2321651" y="888419"/>
          <a:ext cx="475970" cy="475970"/>
        </a:xfrm>
        <a:prstGeom prst="mathPlus">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384741" y="1070430"/>
        <a:ext cx="349790" cy="111948"/>
      </dsp:txXfrm>
    </dsp:sp>
    <dsp:sp modelId="{C6D8304A-C607-4CA4-ADA7-919F10DE114F}">
      <dsp:nvSpPr>
        <dsp:cNvPr id="0" name=""/>
        <dsp:cNvSpPr/>
      </dsp:nvSpPr>
      <dsp:spPr>
        <a:xfrm>
          <a:off x="1640834" y="1431025"/>
          <a:ext cx="1837605" cy="820638"/>
        </a:xfrm>
        <a:prstGeom prst="ellipse">
          <a:avLst/>
        </a:prstGeom>
        <a:solidFill>
          <a:schemeClr val="accent4">
            <a:hueOff val="2450223"/>
            <a:satOff val="-1019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err="1">
              <a:solidFill>
                <a:schemeClr val="tx1"/>
              </a:solidFill>
            </a:rPr>
            <a:t>Adnabod</a:t>
          </a:r>
          <a:r>
            <a:rPr lang="en-GB" sz="1100" kern="1200" dirty="0">
              <a:solidFill>
                <a:schemeClr val="tx1"/>
              </a:solidFill>
            </a:rPr>
            <a:t> a </a:t>
          </a:r>
          <a:r>
            <a:rPr lang="en-GB" sz="1100" kern="1200" dirty="0" err="1">
              <a:solidFill>
                <a:schemeClr val="tx1"/>
              </a:solidFill>
            </a:rPr>
            <a:t>Diagnosio</a:t>
          </a:r>
          <a:endParaRPr lang="en-GB" sz="1100" kern="1200" dirty="0">
            <a:solidFill>
              <a:schemeClr val="tx1"/>
            </a:solidFill>
          </a:endParaRPr>
        </a:p>
        <a:p>
          <a:pPr marL="0" lvl="0" indent="0" algn="ctr" defTabSz="488950">
            <a:lnSpc>
              <a:spcPct val="90000"/>
            </a:lnSpc>
            <a:spcBef>
              <a:spcPct val="0"/>
            </a:spcBef>
            <a:spcAft>
              <a:spcPct val="35000"/>
            </a:spcAft>
            <a:buNone/>
          </a:pPr>
          <a:r>
            <a:rPr lang="en-GB" sz="1100" i="1" kern="1200" dirty="0">
              <a:solidFill>
                <a:schemeClr val="tx1"/>
              </a:solidFill>
            </a:rPr>
            <a:t>Identifying and Diagnosing</a:t>
          </a:r>
        </a:p>
      </dsp:txBody>
      <dsp:txXfrm>
        <a:off x="1909945" y="1551205"/>
        <a:ext cx="1299383" cy="580278"/>
      </dsp:txXfrm>
    </dsp:sp>
    <dsp:sp modelId="{E46B8D43-6405-4983-865F-27DE9FE71F11}">
      <dsp:nvSpPr>
        <dsp:cNvPr id="0" name=""/>
        <dsp:cNvSpPr/>
      </dsp:nvSpPr>
      <dsp:spPr>
        <a:xfrm>
          <a:off x="2321651" y="2318298"/>
          <a:ext cx="475970" cy="475970"/>
        </a:xfrm>
        <a:prstGeom prst="mathPlus">
          <a:avLst/>
        </a:prstGeom>
        <a:solidFill>
          <a:schemeClr val="accent4">
            <a:hueOff val="3266964"/>
            <a:satOff val="-13592"/>
            <a:lumOff val="320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384741" y="2500309"/>
        <a:ext cx="349790" cy="111948"/>
      </dsp:txXfrm>
    </dsp:sp>
    <dsp:sp modelId="{7AD9A0A9-8BCC-4445-8734-28CEAF4ED6B0}">
      <dsp:nvSpPr>
        <dsp:cNvPr id="0" name=""/>
        <dsp:cNvSpPr/>
      </dsp:nvSpPr>
      <dsp:spPr>
        <a:xfrm>
          <a:off x="1534467" y="2860904"/>
          <a:ext cx="2050339" cy="820638"/>
        </a:xfrm>
        <a:prstGeom prst="ellipse">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Rhwystrau</a:t>
          </a:r>
        </a:p>
        <a:p>
          <a:pPr marL="0" lvl="0" indent="0" algn="ctr" defTabSz="711200">
            <a:lnSpc>
              <a:spcPct val="90000"/>
            </a:lnSpc>
            <a:spcBef>
              <a:spcPct val="0"/>
            </a:spcBef>
            <a:spcAft>
              <a:spcPct val="35000"/>
            </a:spcAft>
            <a:buNone/>
          </a:pPr>
          <a:r>
            <a:rPr lang="en-GB" sz="1600" i="1" kern="1200" dirty="0">
              <a:solidFill>
                <a:schemeClr val="tx1"/>
              </a:solidFill>
            </a:rPr>
            <a:t>Barriers</a:t>
          </a:r>
        </a:p>
      </dsp:txBody>
      <dsp:txXfrm>
        <a:off x="1834732" y="2981084"/>
        <a:ext cx="1449809" cy="580278"/>
      </dsp:txXfrm>
    </dsp:sp>
    <dsp:sp modelId="{1381808F-767A-4C87-85D5-B398F7A53689}">
      <dsp:nvSpPr>
        <dsp:cNvPr id="0" name=""/>
        <dsp:cNvSpPr/>
      </dsp:nvSpPr>
      <dsp:spPr>
        <a:xfrm>
          <a:off x="2321651" y="3748178"/>
          <a:ext cx="475970" cy="475970"/>
        </a:xfrm>
        <a:prstGeom prst="mathPlus">
          <a:avLst/>
        </a:prstGeom>
        <a:solidFill>
          <a:schemeClr val="accent4">
            <a:hueOff val="6533927"/>
            <a:satOff val="-27185"/>
            <a:lumOff val="64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384741" y="3930189"/>
        <a:ext cx="349790" cy="111948"/>
      </dsp:txXfrm>
    </dsp:sp>
    <dsp:sp modelId="{F162C2D3-AE06-49D6-8F74-F10A8B6A652E}">
      <dsp:nvSpPr>
        <dsp:cNvPr id="0" name=""/>
        <dsp:cNvSpPr/>
      </dsp:nvSpPr>
      <dsp:spPr>
        <a:xfrm>
          <a:off x="1292075" y="4290784"/>
          <a:ext cx="2535123" cy="820638"/>
        </a:xfrm>
        <a:prstGeom prst="ellipse">
          <a:avLst/>
        </a:prstGeom>
        <a:solidFill>
          <a:schemeClr val="accent4">
            <a:hueOff val="7350668"/>
            <a:satOff val="-30583"/>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solidFill>
                <a:schemeClr val="tx1"/>
              </a:solidFill>
            </a:rPr>
            <a:t>Strategaeth</a:t>
          </a:r>
          <a:endParaRPr lang="en-GB" sz="1600" kern="1200" dirty="0">
            <a:solidFill>
              <a:schemeClr val="tx1"/>
            </a:solidFill>
          </a:endParaRPr>
        </a:p>
        <a:p>
          <a:pPr marL="0" lvl="0" indent="0" algn="ctr" defTabSz="711200">
            <a:lnSpc>
              <a:spcPct val="90000"/>
            </a:lnSpc>
            <a:spcBef>
              <a:spcPct val="0"/>
            </a:spcBef>
            <a:spcAft>
              <a:spcPct val="35000"/>
            </a:spcAft>
            <a:buNone/>
          </a:pPr>
          <a:r>
            <a:rPr lang="en-GB" sz="1600" i="1" kern="1200" dirty="0">
              <a:solidFill>
                <a:schemeClr val="tx1"/>
              </a:solidFill>
            </a:rPr>
            <a:t>Strategy</a:t>
          </a:r>
        </a:p>
      </dsp:txBody>
      <dsp:txXfrm>
        <a:off x="1663335" y="4410964"/>
        <a:ext cx="1792603" cy="580278"/>
      </dsp:txXfrm>
    </dsp:sp>
    <dsp:sp modelId="{460FBB2C-BE76-4552-8E39-765AE24F8D54}">
      <dsp:nvSpPr>
        <dsp:cNvPr id="0" name=""/>
        <dsp:cNvSpPr/>
      </dsp:nvSpPr>
      <dsp:spPr>
        <a:xfrm rot="21599399" flipH="1">
          <a:off x="3887283" y="2403338"/>
          <a:ext cx="386984" cy="305277"/>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978866" y="2464385"/>
        <a:ext cx="295401" cy="183167"/>
      </dsp:txXfrm>
    </dsp:sp>
    <dsp:sp modelId="{B0C78E14-E2A5-455F-B4B3-18813F3A45D6}">
      <dsp:nvSpPr>
        <dsp:cNvPr id="0" name=""/>
        <dsp:cNvSpPr/>
      </dsp:nvSpPr>
      <dsp:spPr>
        <a:xfrm>
          <a:off x="4319581" y="1855532"/>
          <a:ext cx="3029303" cy="1401502"/>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err="1"/>
            <a:t>Eich</a:t>
          </a:r>
          <a:r>
            <a:rPr lang="en-GB" sz="2100" kern="1200" dirty="0"/>
            <a:t> </a:t>
          </a:r>
          <a:r>
            <a:rPr lang="en-GB" sz="2100" kern="1200" dirty="0" err="1"/>
            <a:t>pwnc</a:t>
          </a:r>
          <a:r>
            <a:rPr lang="en-GB" sz="2100" kern="1200" dirty="0"/>
            <a:t> </a:t>
          </a:r>
          <a:r>
            <a:rPr lang="en-GB" sz="2100" kern="1200" dirty="0" err="1"/>
            <a:t>dewisol</a:t>
          </a:r>
          <a:r>
            <a:rPr lang="en-GB" sz="2100" kern="1200" dirty="0"/>
            <a:t>/</a:t>
          </a:r>
        </a:p>
        <a:p>
          <a:pPr marL="0" lvl="0" indent="0" algn="ctr" defTabSz="933450">
            <a:lnSpc>
              <a:spcPct val="90000"/>
            </a:lnSpc>
            <a:spcBef>
              <a:spcPct val="0"/>
            </a:spcBef>
            <a:spcAft>
              <a:spcPct val="35000"/>
            </a:spcAft>
            <a:buNone/>
          </a:pPr>
          <a:r>
            <a:rPr lang="en-GB" sz="2100" i="1" kern="1200" dirty="0"/>
            <a:t>Your chosen topic</a:t>
          </a:r>
        </a:p>
      </dsp:txBody>
      <dsp:txXfrm>
        <a:off x="4763212" y="2060777"/>
        <a:ext cx="2142041" cy="991012"/>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1" name="Rectangle 3"/>
          <p:cNvSpPr>
            <a:spLocks noGrp="1" noChangeArrowheads="1"/>
          </p:cNvSpPr>
          <p:nvPr>
            <p:ph type="dt" idx="1"/>
          </p:nvPr>
        </p:nvSpPr>
        <p:spPr bwMode="auto">
          <a:xfrm>
            <a:off x="3777607"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GB"/>
          </a:p>
        </p:txBody>
      </p:sp>
      <p:sp>
        <p:nvSpPr>
          <p:cNvPr id="276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66909" y="4632960"/>
            <a:ext cx="5335270" cy="438912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7174" name="Rectangle 6"/>
          <p:cNvSpPr>
            <a:spLocks noGrp="1" noChangeArrowheads="1"/>
          </p:cNvSpPr>
          <p:nvPr>
            <p:ph type="ftr" sz="quarter" idx="4"/>
          </p:nvPr>
        </p:nvSpPr>
        <p:spPr bwMode="auto">
          <a:xfrm>
            <a:off x="0"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5" name="Rectangle 7"/>
          <p:cNvSpPr>
            <a:spLocks noGrp="1" noChangeArrowheads="1"/>
          </p:cNvSpPr>
          <p:nvPr>
            <p:ph type="sldNum" sz="quarter" idx="5"/>
          </p:nvPr>
        </p:nvSpPr>
        <p:spPr bwMode="auto">
          <a:xfrm>
            <a:off x="3777607"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8794063-007F-477B-B59F-F69C6EBD1F28}" type="slidenum">
              <a:rPr lang="en-GB" altLang="en-US"/>
              <a:pPr>
                <a:defRPr/>
              </a:pPr>
              <a:t>‹#›</a:t>
            </a:fld>
            <a:endParaRPr lang="en-GB" altLang="en-US"/>
          </a:p>
        </p:txBody>
      </p:sp>
    </p:spTree>
    <p:extLst>
      <p:ext uri="{BB962C8B-B14F-4D97-AF65-F5344CB8AC3E}">
        <p14:creationId xmlns:p14="http://schemas.microsoft.com/office/powerpoint/2010/main" val="13712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a:t>
            </a:fld>
            <a:endParaRPr lang="en-GB" altLang="en-US"/>
          </a:p>
        </p:txBody>
      </p:sp>
    </p:spTree>
    <p:extLst>
      <p:ext uri="{BB962C8B-B14F-4D97-AF65-F5344CB8AC3E}">
        <p14:creationId xmlns:p14="http://schemas.microsoft.com/office/powerpoint/2010/main" val="4049628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fontAlgn="base">
              <a:buFont typeface="Arial" panose="020B0604020202020204" pitchFamily="34" charset="0"/>
              <a:buNone/>
            </a:pPr>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a:t>
            </a:fld>
            <a:endParaRPr lang="en-GB" altLang="en-US"/>
          </a:p>
        </p:txBody>
      </p:sp>
    </p:spTree>
    <p:extLst>
      <p:ext uri="{BB962C8B-B14F-4D97-AF65-F5344CB8AC3E}">
        <p14:creationId xmlns:p14="http://schemas.microsoft.com/office/powerpoint/2010/main" val="2037507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6</a:t>
            </a:fld>
            <a:endParaRPr lang="en-GB" altLang="en-US"/>
          </a:p>
        </p:txBody>
      </p:sp>
    </p:spTree>
    <p:extLst>
      <p:ext uri="{BB962C8B-B14F-4D97-AF65-F5344CB8AC3E}">
        <p14:creationId xmlns:p14="http://schemas.microsoft.com/office/powerpoint/2010/main" val="3862157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7</a:t>
            </a:fld>
            <a:endParaRPr lang="en-GB" altLang="en-US"/>
          </a:p>
        </p:txBody>
      </p:sp>
    </p:spTree>
    <p:extLst>
      <p:ext uri="{BB962C8B-B14F-4D97-AF65-F5344CB8AC3E}">
        <p14:creationId xmlns:p14="http://schemas.microsoft.com/office/powerpoint/2010/main" val="2433694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8</a:t>
            </a:fld>
            <a:endParaRPr lang="en-GB" altLang="en-US"/>
          </a:p>
        </p:txBody>
      </p:sp>
    </p:spTree>
    <p:extLst>
      <p:ext uri="{BB962C8B-B14F-4D97-AF65-F5344CB8AC3E}">
        <p14:creationId xmlns:p14="http://schemas.microsoft.com/office/powerpoint/2010/main" val="221915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9</a:t>
            </a:fld>
            <a:endParaRPr lang="en-GB" altLang="en-US"/>
          </a:p>
        </p:txBody>
      </p:sp>
    </p:spTree>
    <p:extLst>
      <p:ext uri="{BB962C8B-B14F-4D97-AF65-F5344CB8AC3E}">
        <p14:creationId xmlns:p14="http://schemas.microsoft.com/office/powerpoint/2010/main" val="11120297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11</a:t>
            </a:fld>
            <a:endParaRPr lang="en-GB" altLang="en-US"/>
          </a:p>
        </p:txBody>
      </p:sp>
    </p:spTree>
    <p:extLst>
      <p:ext uri="{BB962C8B-B14F-4D97-AF65-F5344CB8AC3E}">
        <p14:creationId xmlns:p14="http://schemas.microsoft.com/office/powerpoint/2010/main" val="2543585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a:solidFill>
                <a:srgbClr val="000000"/>
              </a:solidFill>
            </a:endParaRPr>
          </a:p>
        </p:txBody>
      </p:sp>
    </p:spTree>
    <p:extLst>
      <p:ext uri="{BB962C8B-B14F-4D97-AF65-F5344CB8AC3E}">
        <p14:creationId xmlns:p14="http://schemas.microsoft.com/office/powerpoint/2010/main" val="2312221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5D5EA1-E3DD-417A-A2DE-E8CC7268A9A8}" type="slidenum">
              <a:rPr lang="en-GB" altLang="en-US" smtClean="0"/>
              <a:pPr/>
              <a:t>13</a:t>
            </a:fld>
            <a:endParaRPr lang="en-GB" altLang="en-US"/>
          </a:p>
        </p:txBody>
      </p:sp>
    </p:spTree>
    <p:extLst>
      <p:ext uri="{BB962C8B-B14F-4D97-AF65-F5344CB8AC3E}">
        <p14:creationId xmlns:p14="http://schemas.microsoft.com/office/powerpoint/2010/main" val="1193971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81BCBF-17AB-4CE6-A61A-E64E8A7A154F}" type="slidenum">
              <a:rPr lang="en-GB" altLang="en-US" smtClean="0"/>
              <a:pPr/>
              <a:t>14</a:t>
            </a:fld>
            <a:endParaRPr lang="en-GB" altLang="en-US"/>
          </a:p>
        </p:txBody>
      </p:sp>
    </p:spTree>
    <p:extLst>
      <p:ext uri="{BB962C8B-B14F-4D97-AF65-F5344CB8AC3E}">
        <p14:creationId xmlns:p14="http://schemas.microsoft.com/office/powerpoint/2010/main" val="37834521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15</a:t>
            </a:fld>
            <a:endParaRPr lang="en-GB" altLang="en-US"/>
          </a:p>
        </p:txBody>
      </p:sp>
    </p:spTree>
    <p:extLst>
      <p:ext uri="{BB962C8B-B14F-4D97-AF65-F5344CB8AC3E}">
        <p14:creationId xmlns:p14="http://schemas.microsoft.com/office/powerpoint/2010/main" val="23247357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690B005-C697-4FE4-8BA3-B94A568C7A1B}" type="slidenum">
              <a:rPr lang="en-GB" altLang="en-US" smtClean="0"/>
              <a:pPr/>
              <a:t>16</a:t>
            </a:fld>
            <a:endParaRPr lang="en-GB" altLang="en-US"/>
          </a:p>
        </p:txBody>
      </p:sp>
    </p:spTree>
    <p:extLst>
      <p:ext uri="{BB962C8B-B14F-4D97-AF65-F5344CB8AC3E}">
        <p14:creationId xmlns:p14="http://schemas.microsoft.com/office/powerpoint/2010/main" val="3961475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defRPr/>
            </a:pPr>
            <a:endParaRPr lang="cy-GB" altLang="en-US" dirty="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32467B-670B-486E-9FC0-210A99221EEF}" type="slidenum">
              <a:rPr lang="en-GB" altLang="en-US" smtClean="0"/>
              <a:pPr>
                <a:spcBef>
                  <a:spcPct val="0"/>
                </a:spcBef>
              </a:pPr>
              <a:t>17</a:t>
            </a:fld>
            <a:endParaRPr lang="en-GB" altLang="en-US"/>
          </a:p>
        </p:txBody>
      </p:sp>
    </p:spTree>
    <p:extLst>
      <p:ext uri="{BB962C8B-B14F-4D97-AF65-F5344CB8AC3E}">
        <p14:creationId xmlns:p14="http://schemas.microsoft.com/office/powerpoint/2010/main" val="28232952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defRPr/>
            </a:pPr>
            <a:endParaRPr lang="cy-GB" altLang="en-US" dirty="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32467B-670B-486E-9FC0-210A99221EEF}" type="slidenum">
              <a:rPr lang="en-GB" altLang="en-US" smtClean="0"/>
              <a:pPr>
                <a:spcBef>
                  <a:spcPct val="0"/>
                </a:spcBef>
              </a:pPr>
              <a:t>18</a:t>
            </a:fld>
            <a:endParaRPr lang="en-GB" altLang="en-US"/>
          </a:p>
        </p:txBody>
      </p:sp>
    </p:spTree>
    <p:extLst>
      <p:ext uri="{BB962C8B-B14F-4D97-AF65-F5344CB8AC3E}">
        <p14:creationId xmlns:p14="http://schemas.microsoft.com/office/powerpoint/2010/main" val="17820171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0CD034-E78D-4772-932D-E3D60F36F506}" type="slidenum">
              <a:rPr lang="en-GB" altLang="en-US" smtClean="0"/>
              <a:pPr>
                <a:spcBef>
                  <a:spcPct val="0"/>
                </a:spcBef>
              </a:pPr>
              <a:t>19</a:t>
            </a:fld>
            <a:endParaRPr lang="en-GB" altLang="en-US"/>
          </a:p>
        </p:txBody>
      </p:sp>
    </p:spTree>
    <p:extLst>
      <p:ext uri="{BB962C8B-B14F-4D97-AF65-F5344CB8AC3E}">
        <p14:creationId xmlns:p14="http://schemas.microsoft.com/office/powerpoint/2010/main" val="36903701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800A47-FA54-49AA-A73C-AF511F690B4E}" type="slidenum">
              <a:rPr lang="en-GB" altLang="en-US" smtClean="0"/>
              <a:pPr/>
              <a:t>20</a:t>
            </a:fld>
            <a:endParaRPr lang="en-GB" altLang="en-US"/>
          </a:p>
        </p:txBody>
      </p:sp>
    </p:spTree>
    <p:extLst>
      <p:ext uri="{BB962C8B-B14F-4D97-AF65-F5344CB8AC3E}">
        <p14:creationId xmlns:p14="http://schemas.microsoft.com/office/powerpoint/2010/main" val="1989020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5D5EA1-E3DD-417A-A2DE-E8CC7268A9A8}" type="slidenum">
              <a:rPr lang="en-GB" altLang="en-US" smtClean="0"/>
              <a:pPr/>
              <a:t>22</a:t>
            </a:fld>
            <a:endParaRPr lang="en-GB" altLang="en-US"/>
          </a:p>
        </p:txBody>
      </p:sp>
    </p:spTree>
    <p:extLst>
      <p:ext uri="{BB962C8B-B14F-4D97-AF65-F5344CB8AC3E}">
        <p14:creationId xmlns:p14="http://schemas.microsoft.com/office/powerpoint/2010/main" val="14031299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2081720-5648-485C-8AE5-46E5C19217A9}" type="slidenum">
              <a:rPr lang="en-GB" altLang="en-US" smtClean="0"/>
              <a:pPr/>
              <a:t>23</a:t>
            </a:fld>
            <a:endParaRPr lang="en-GB" altLang="en-US"/>
          </a:p>
        </p:txBody>
      </p:sp>
    </p:spTree>
    <p:extLst>
      <p:ext uri="{BB962C8B-B14F-4D97-AF65-F5344CB8AC3E}">
        <p14:creationId xmlns:p14="http://schemas.microsoft.com/office/powerpoint/2010/main" val="31990871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414D03-E2F2-4493-8130-ECCD500982E7}" type="slidenum">
              <a:rPr lang="en-GB" altLang="en-US" smtClean="0"/>
              <a:pPr/>
              <a:t>24</a:t>
            </a:fld>
            <a:endParaRPr lang="en-GB" altLang="en-US"/>
          </a:p>
        </p:txBody>
      </p:sp>
    </p:spTree>
    <p:extLst>
      <p:ext uri="{BB962C8B-B14F-4D97-AF65-F5344CB8AC3E}">
        <p14:creationId xmlns:p14="http://schemas.microsoft.com/office/powerpoint/2010/main" val="38063453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414D03-E2F2-4493-8130-ECCD500982E7}" type="slidenum">
              <a:rPr lang="en-GB" altLang="en-US" smtClean="0"/>
              <a:pPr/>
              <a:t>25</a:t>
            </a:fld>
            <a:endParaRPr lang="en-GB" altLang="en-US"/>
          </a:p>
        </p:txBody>
      </p:sp>
    </p:spTree>
    <p:extLst>
      <p:ext uri="{BB962C8B-B14F-4D97-AF65-F5344CB8AC3E}">
        <p14:creationId xmlns:p14="http://schemas.microsoft.com/office/powerpoint/2010/main" val="30246410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414D03-E2F2-4493-8130-ECCD500982E7}" type="slidenum">
              <a:rPr lang="en-GB" altLang="en-US" smtClean="0"/>
              <a:pPr/>
              <a:t>26</a:t>
            </a:fld>
            <a:endParaRPr lang="en-GB" altLang="en-US"/>
          </a:p>
        </p:txBody>
      </p:sp>
    </p:spTree>
    <p:extLst>
      <p:ext uri="{BB962C8B-B14F-4D97-AF65-F5344CB8AC3E}">
        <p14:creationId xmlns:p14="http://schemas.microsoft.com/office/powerpoint/2010/main" val="32665928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27</a:t>
            </a:fld>
            <a:endParaRPr lang="en-GB" altLang="en-US"/>
          </a:p>
        </p:txBody>
      </p:sp>
    </p:spTree>
    <p:extLst>
      <p:ext uri="{BB962C8B-B14F-4D97-AF65-F5344CB8AC3E}">
        <p14:creationId xmlns:p14="http://schemas.microsoft.com/office/powerpoint/2010/main" val="8304804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28</a:t>
            </a:fld>
            <a:endParaRPr lang="en-GB" altLang="en-US"/>
          </a:p>
        </p:txBody>
      </p:sp>
    </p:spTree>
    <p:extLst>
      <p:ext uri="{BB962C8B-B14F-4D97-AF65-F5344CB8AC3E}">
        <p14:creationId xmlns:p14="http://schemas.microsoft.com/office/powerpoint/2010/main" val="10418936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29</a:t>
            </a:fld>
            <a:endParaRPr lang="en-GB" altLang="en-US"/>
          </a:p>
        </p:txBody>
      </p:sp>
    </p:spTree>
    <p:extLst>
      <p:ext uri="{BB962C8B-B14F-4D97-AF65-F5344CB8AC3E}">
        <p14:creationId xmlns:p14="http://schemas.microsoft.com/office/powerpoint/2010/main" val="25576773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30</a:t>
            </a:fld>
            <a:endParaRPr lang="en-GB" altLang="en-US"/>
          </a:p>
        </p:txBody>
      </p:sp>
    </p:spTree>
    <p:extLst>
      <p:ext uri="{BB962C8B-B14F-4D97-AF65-F5344CB8AC3E}">
        <p14:creationId xmlns:p14="http://schemas.microsoft.com/office/powerpoint/2010/main" val="41205647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31</a:t>
            </a:fld>
            <a:endParaRPr lang="en-GB" altLang="en-US"/>
          </a:p>
        </p:txBody>
      </p:sp>
    </p:spTree>
    <p:extLst>
      <p:ext uri="{BB962C8B-B14F-4D97-AF65-F5344CB8AC3E}">
        <p14:creationId xmlns:p14="http://schemas.microsoft.com/office/powerpoint/2010/main" val="18909458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pPr>
              <a:defRPr/>
            </a:pPr>
            <a:fld id="{6471C88B-053E-413E-947B-A8033C8AE909}" type="slidenum">
              <a:rPr lang="en-GB" altLang="en-US" smtClean="0"/>
              <a:pPr>
                <a:defRPr/>
              </a:pPr>
              <a:t>32</a:t>
            </a:fld>
            <a:endParaRPr lang="en-GB" altLang="en-US"/>
          </a:p>
        </p:txBody>
      </p:sp>
    </p:spTree>
    <p:extLst>
      <p:ext uri="{BB962C8B-B14F-4D97-AF65-F5344CB8AC3E}">
        <p14:creationId xmlns:p14="http://schemas.microsoft.com/office/powerpoint/2010/main" val="9704084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33</a:t>
            </a:fld>
            <a:endParaRPr lang="en-GB" altLang="en-US"/>
          </a:p>
        </p:txBody>
      </p:sp>
    </p:spTree>
    <p:extLst>
      <p:ext uri="{BB962C8B-B14F-4D97-AF65-F5344CB8AC3E}">
        <p14:creationId xmlns:p14="http://schemas.microsoft.com/office/powerpoint/2010/main" val="510316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08741D-A935-4AC4-8D9B-CC197B60BDE0}" type="slidenum">
              <a:rPr lang="en-GB" altLang="en-US" smtClean="0"/>
              <a:pPr/>
              <a:t>35</a:t>
            </a:fld>
            <a:endParaRPr lang="en-GB" altLang="en-US"/>
          </a:p>
        </p:txBody>
      </p:sp>
    </p:spTree>
    <p:extLst>
      <p:ext uri="{BB962C8B-B14F-4D97-AF65-F5344CB8AC3E}">
        <p14:creationId xmlns:p14="http://schemas.microsoft.com/office/powerpoint/2010/main" val="27505857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08741D-A935-4AC4-8D9B-CC197B60BDE0}" type="slidenum">
              <a:rPr lang="en-GB" altLang="en-US" smtClean="0"/>
              <a:pPr/>
              <a:t>36</a:t>
            </a:fld>
            <a:endParaRPr lang="en-GB" altLang="en-US"/>
          </a:p>
        </p:txBody>
      </p:sp>
    </p:spTree>
    <p:extLst>
      <p:ext uri="{BB962C8B-B14F-4D97-AF65-F5344CB8AC3E}">
        <p14:creationId xmlns:p14="http://schemas.microsoft.com/office/powerpoint/2010/main" val="380479660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6471C88B-053E-413E-947B-A8033C8AE909}" type="slidenum">
              <a:rPr lang="en-GB" altLang="en-US" smtClean="0"/>
              <a:pPr>
                <a:defRPr/>
              </a:pPr>
              <a:t>38</a:t>
            </a:fld>
            <a:endParaRPr lang="en-GB" altLang="en-US"/>
          </a:p>
        </p:txBody>
      </p:sp>
    </p:spTree>
    <p:extLst>
      <p:ext uri="{BB962C8B-B14F-4D97-AF65-F5344CB8AC3E}">
        <p14:creationId xmlns:p14="http://schemas.microsoft.com/office/powerpoint/2010/main" val="14979190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41</a:t>
            </a:fld>
            <a:endParaRPr lang="en-GB" altLang="en-US"/>
          </a:p>
        </p:txBody>
      </p:sp>
    </p:spTree>
    <p:extLst>
      <p:ext uri="{BB962C8B-B14F-4D97-AF65-F5344CB8AC3E}">
        <p14:creationId xmlns:p14="http://schemas.microsoft.com/office/powerpoint/2010/main" val="15495109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9014BA-2DDC-46BF-8CAA-2DEDB53D7955}" type="slidenum">
              <a:rPr lang="en-GB" altLang="en-US" smtClean="0"/>
              <a:pPr/>
              <a:t>44</a:t>
            </a:fld>
            <a:endParaRPr lang="en-GB" altLang="en-US"/>
          </a:p>
        </p:txBody>
      </p:sp>
    </p:spTree>
    <p:extLst>
      <p:ext uri="{BB962C8B-B14F-4D97-AF65-F5344CB8AC3E}">
        <p14:creationId xmlns:p14="http://schemas.microsoft.com/office/powerpoint/2010/main" val="37545795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9014BA-2DDC-46BF-8CAA-2DEDB53D7955}" type="slidenum">
              <a:rPr lang="en-GB" altLang="en-US" smtClean="0"/>
              <a:pPr/>
              <a:t>45</a:t>
            </a:fld>
            <a:endParaRPr lang="en-GB" altLang="en-US"/>
          </a:p>
        </p:txBody>
      </p:sp>
    </p:spTree>
    <p:extLst>
      <p:ext uri="{BB962C8B-B14F-4D97-AF65-F5344CB8AC3E}">
        <p14:creationId xmlns:p14="http://schemas.microsoft.com/office/powerpoint/2010/main" val="24909113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46</a:t>
            </a:fld>
            <a:endParaRPr lang="en-GB" altLang="en-US"/>
          </a:p>
        </p:txBody>
      </p:sp>
    </p:spTree>
    <p:extLst>
      <p:ext uri="{BB962C8B-B14F-4D97-AF65-F5344CB8AC3E}">
        <p14:creationId xmlns:p14="http://schemas.microsoft.com/office/powerpoint/2010/main" val="3069029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79804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048446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953878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28126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052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82987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2225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958002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2504508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037536509"/>
      </p:ext>
    </p:extLst>
  </p:cSld>
  <p:clrMap bg1="lt1" tx1="dk1" bg2="lt2" tx2="dk2" accent1="accent1" accent2="accent2" accent3="accent3" accent4="accent4" accent5="accent5" accent6="accent6" hlink="hlink" folHlink="folHlink"/>
  <p:sldLayoutIdLst>
    <p:sldLayoutId id="2147483989" r:id="rId1"/>
    <p:sldLayoutId id="21474839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8/11/2023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363385094"/>
      </p:ext>
    </p:extLst>
  </p:cSld>
  <p:clrMap bg1="lt1" tx1="dk1" bg2="lt2" tx2="dk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399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video" Target="https://www.youtube.com/embed/g71FXJA0C6I?feature=oembed" TargetMode="External"/><Relationship Id="rId5" Type="http://schemas.openxmlformats.org/officeDocument/2006/relationships/image" Target="../media/image17.jpeg"/><Relationship Id="rId4" Type="http://schemas.openxmlformats.org/officeDocument/2006/relationships/hyperlink" Target="https://www.youtube.com/watch?v=U6zutYhCX4Q" TargetMode="Externa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video" Target="https://www.youtube.com/embed/cPcRz1s80y8?feature=oembed" TargetMode="Externa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hyperlink" Target="https://www.autism.org.uk/" TargetMode="External"/><Relationship Id="rId7" Type="http://schemas.openxmlformats.org/officeDocument/2006/relationships/hyperlink" Target="https://www.ambitiousaboutautism.org.uk/"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hyperlink" Target="https://www.childautism.org.uk/" TargetMode="External"/><Relationship Id="rId5" Type="http://schemas.openxmlformats.org/officeDocument/2006/relationships/hyperlink" Target="https://www.autism-alliance.org.uk/" TargetMode="External"/><Relationship Id="rId4" Type="http://schemas.openxmlformats.org/officeDocument/2006/relationships/hyperlink" Target="https://www.autism.org.uk/what-we-do/wale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walesonline.co.uk/news/education/dyslexia-wales-test-diagnose-nhs-17619658" TargetMode="External"/><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hyperlink" Target="https://www.bbc.co.uk/news/uk-england-50095218"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hyperlink" Target="https://www.adhdfoundation.org.uk/" TargetMode="External"/><Relationship Id="rId2" Type="http://schemas.openxmlformats.org/officeDocument/2006/relationships/notesSlide" Target="../notesSlides/notesSlide36.xml"/><Relationship Id="rId1" Type="http://schemas.openxmlformats.org/officeDocument/2006/relationships/slideLayout" Target="../slideLayouts/slideLayout4.xml"/><Relationship Id="rId6" Type="http://schemas.openxmlformats.org/officeDocument/2006/relationships/hyperlink" Target="http://www.childreninwales.org.uk/" TargetMode="External"/><Relationship Id="rId5" Type="http://schemas.openxmlformats.org/officeDocument/2006/relationships/hyperlink" Target="http://www.adders.org/" TargetMode="External"/><Relationship Id="rId4" Type="http://schemas.openxmlformats.org/officeDocument/2006/relationships/hyperlink" Target="http://www.addiss.co.uk/"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8.xml.rels><?xml version="1.0" encoding="UTF-8" standalone="yes"?>
<Relationships xmlns="http://schemas.openxmlformats.org/package/2006/relationships"><Relationship Id="rId3" Type="http://schemas.openxmlformats.org/officeDocument/2006/relationships/hyperlink" Target="https://www.nhs.uk/conditions/attention-deficit-hyperactivity-disorder-adhd/causes/" TargetMode="External"/><Relationship Id="rId2" Type="http://schemas.openxmlformats.org/officeDocument/2006/relationships/hyperlink" Target="https://www.tandfonline.com/doi/abs/10.1080/19404158.2019.1709875?journalCode=rald20" TargetMode="External"/><Relationship Id="rId1" Type="http://schemas.openxmlformats.org/officeDocument/2006/relationships/slideLayout" Target="../slideLayouts/slideLayout4.xml"/><Relationship Id="rId4" Type="http://schemas.openxmlformats.org/officeDocument/2006/relationships/hyperlink" Target="https://slideplayer.com/slide/56691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200" b="1" dirty="0"/>
              <a:t>ECEY6006C </a:t>
            </a:r>
            <a:br>
              <a:rPr lang="en-GB" sz="3200" dirty="0"/>
            </a:br>
            <a:r>
              <a:rPr lang="en-GB" sz="3200" dirty="0" err="1"/>
              <a:t>Cynorthwyo</a:t>
            </a:r>
            <a:r>
              <a:rPr lang="en-GB" sz="3200" dirty="0"/>
              <a:t> Plant ag </a:t>
            </a:r>
            <a:r>
              <a:rPr lang="en-GB" sz="3200" dirty="0" err="1"/>
              <a:t>Anghenion</a:t>
            </a:r>
            <a:r>
              <a:rPr lang="en-GB" sz="3200" dirty="0"/>
              <a:t> </a:t>
            </a:r>
            <a:r>
              <a:rPr lang="en-GB" sz="3200" dirty="0" err="1"/>
              <a:t>Dysgu</a:t>
            </a:r>
            <a:r>
              <a:rPr lang="en-GB" sz="3200" dirty="0"/>
              <a:t> </a:t>
            </a:r>
            <a:r>
              <a:rPr lang="en-GB" sz="3200" dirty="0" err="1"/>
              <a:t>Ychwanegol</a:t>
            </a:r>
            <a:br>
              <a:rPr lang="en-GB" sz="3200" dirty="0"/>
            </a:br>
            <a:br>
              <a:rPr lang="en-GB" sz="3200" dirty="0"/>
            </a:br>
            <a:br>
              <a:rPr lang="en-GB" sz="3200" dirty="0"/>
            </a:br>
            <a:r>
              <a:rPr lang="en-GB" sz="3200" dirty="0" err="1"/>
              <a:t>Strategaethau</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555713"/>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r>
              <a:rPr lang="en-GB" sz="32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latin typeface="Arial" panose="020B0604020202020204" pitchFamily="34" charset="0"/>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Strategies</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628650" y="1825624"/>
            <a:ext cx="3867150" cy="4195663"/>
          </a:xfrm>
        </p:spPr>
        <p:txBody>
          <a:bodyPr>
            <a:normAutofit fontScale="92500" lnSpcReduction="20000"/>
          </a:bodyPr>
          <a:lstStyle/>
          <a:p>
            <a:pPr eaLnBrk="1" fontAlgn="auto" hangingPunct="1">
              <a:spcAft>
                <a:spcPts val="0"/>
              </a:spcAft>
              <a:defRPr/>
            </a:pPr>
            <a:r>
              <a:rPr lang="cy-GB" sz="2800" dirty="0">
                <a:latin typeface="Arial" panose="020B0604020202020204" pitchFamily="34" charset="0"/>
              </a:rPr>
              <a:t>Strategaethau</a:t>
            </a:r>
          </a:p>
          <a:p>
            <a:pPr marL="0" indent="0" eaLnBrk="1" fontAlgn="auto" hangingPunct="1">
              <a:spcAft>
                <a:spcPts val="0"/>
              </a:spcAft>
              <a:buNone/>
              <a:defRPr/>
            </a:pPr>
            <a:endParaRPr lang="cy-GB" sz="2800" dirty="0">
              <a:latin typeface="Arial" panose="020B0604020202020204" pitchFamily="34" charset="0"/>
            </a:endParaRPr>
          </a:p>
          <a:p>
            <a:pPr marL="0" indent="0" eaLnBrk="1" fontAlgn="auto" hangingPunct="1">
              <a:spcAft>
                <a:spcPts val="0"/>
              </a:spcAft>
              <a:buNone/>
              <a:defRPr/>
            </a:pPr>
            <a:r>
              <a:rPr lang="cy-GB" sz="2800" dirty="0">
                <a:latin typeface="Arial" panose="020B0604020202020204" pitchFamily="34" charset="0"/>
              </a:rPr>
              <a:t>COFIWCH – oes, mae angen i chi ddisgrifio’r strategaeth (beth yw e, pam mae’n addas ar gyfer eich ADY dewisol), ond rhaid i chi hefyd ystyried cryfderau a gwendidau’r strategaeth, a chefnogwch hyn gyda chanfyddiadau ymchwil diweddar a phriodol.</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4648200" y="1825625"/>
            <a:ext cx="3867150" cy="4195662"/>
          </a:xfrm>
        </p:spPr>
        <p:txBody>
          <a:bodyPr>
            <a:normAutofit fontScale="92500" lnSpcReduction="20000"/>
          </a:bodyPr>
          <a:lstStyle/>
          <a:p>
            <a:pPr>
              <a:buFontTx/>
              <a:buChar char="•"/>
              <a:defRPr/>
            </a:pPr>
            <a:r>
              <a:rPr lang="en-GB" sz="2800" kern="0" dirty="0">
                <a:solidFill>
                  <a:srgbClr val="0070C0"/>
                </a:solidFill>
                <a:latin typeface="Arial" panose="020B0604020202020204" pitchFamily="34" charset="0"/>
                <a:ea typeface="MS PGothic" pitchFamily="34" charset="-128"/>
              </a:rPr>
              <a:t>Strategies</a:t>
            </a:r>
          </a:p>
          <a:p>
            <a:pPr marL="0" indent="0">
              <a:buNone/>
              <a:defRPr/>
            </a:pPr>
            <a:endParaRPr lang="en-GB" sz="2800" kern="0" dirty="0">
              <a:solidFill>
                <a:srgbClr val="002060"/>
              </a:solidFill>
              <a:latin typeface="Arial" panose="020B0604020202020204" pitchFamily="34" charset="0"/>
              <a:ea typeface="MS PGothic" pitchFamily="34" charset="-128"/>
            </a:endParaRPr>
          </a:p>
          <a:p>
            <a:pPr marL="0" indent="0">
              <a:buNone/>
              <a:defRPr/>
            </a:pPr>
            <a:r>
              <a:rPr lang="en-GB" sz="2800" kern="0" dirty="0">
                <a:solidFill>
                  <a:srgbClr val="0070C0"/>
                </a:solidFill>
                <a:latin typeface="Arial" panose="020B0604020202020204" pitchFamily="34" charset="0"/>
                <a:ea typeface="MS PGothic" pitchFamily="34" charset="-128"/>
              </a:rPr>
              <a:t>REMEMBER – yes, describe your chosen strategy (what it is, why it is deemed appropriate for your chosen ALN), but you must also consider strengths and weaknesses of the strategy, supported with recent and relevant research findings.</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62D03-E371-DF15-3826-AAEC6155F33E}"/>
              </a:ext>
            </a:extLst>
          </p:cNvPr>
          <p:cNvSpPr>
            <a:spLocks noGrp="1"/>
          </p:cNvSpPr>
          <p:nvPr>
            <p:ph type="title"/>
          </p:nvPr>
        </p:nvSpPr>
        <p:spPr/>
        <p:txBody>
          <a:bodyPr/>
          <a:lstStyle/>
          <a:p>
            <a:pPr algn="ctr"/>
            <a:r>
              <a:rPr lang="cy-GB" sz="4400" dirty="0">
                <a:latin typeface="Arial" panose="020B0604020202020204" pitchFamily="34" charset="0"/>
              </a:rPr>
              <a:t>Adnoddau</a:t>
            </a:r>
            <a:br>
              <a:rPr lang="cy-GB" sz="4400" dirty="0">
                <a:latin typeface="Arial" panose="020B0604020202020204" pitchFamily="34" charset="0"/>
              </a:rPr>
            </a:br>
            <a:r>
              <a:rPr lang="cy-GB" sz="4400" dirty="0">
                <a:solidFill>
                  <a:srgbClr val="0070C0"/>
                </a:solidFill>
                <a:latin typeface="Arial" panose="020B0604020202020204" pitchFamily="34" charset="0"/>
              </a:rPr>
              <a:t>Resources</a:t>
            </a:r>
            <a:endParaRPr lang="en-GB" dirty="0"/>
          </a:p>
        </p:txBody>
      </p:sp>
      <p:sp>
        <p:nvSpPr>
          <p:cNvPr id="3" name="Content Placeholder 2">
            <a:extLst>
              <a:ext uri="{FF2B5EF4-FFF2-40B4-BE49-F238E27FC236}">
                <a16:creationId xmlns:a16="http://schemas.microsoft.com/office/drawing/2014/main" id="{1F9D5DD1-FA3C-6955-91B7-33185B308DC8}"/>
              </a:ext>
            </a:extLst>
          </p:cNvPr>
          <p:cNvSpPr>
            <a:spLocks noGrp="1"/>
          </p:cNvSpPr>
          <p:nvPr>
            <p:ph sz="half" idx="1"/>
          </p:nvPr>
        </p:nvSpPr>
        <p:spPr/>
        <p:txBody>
          <a:bodyPr/>
          <a:lstStyle/>
          <a:p>
            <a:pPr eaLnBrk="1" fontAlgn="auto" hangingPunct="1">
              <a:spcAft>
                <a:spcPts val="0"/>
              </a:spcAft>
              <a:defRPr/>
            </a:pPr>
            <a:r>
              <a:rPr lang="cy-GB" sz="2800" dirty="0">
                <a:latin typeface="Arial" panose="020B0604020202020204" pitchFamily="34" charset="0"/>
              </a:rPr>
              <a:t>PP;</a:t>
            </a:r>
          </a:p>
          <a:p>
            <a:pPr eaLnBrk="1" fontAlgn="auto" hangingPunct="1">
              <a:spcAft>
                <a:spcPts val="0"/>
              </a:spcAft>
              <a:defRPr/>
            </a:pPr>
            <a:r>
              <a:rPr lang="cy-GB" sz="2800" dirty="0">
                <a:latin typeface="Arial" panose="020B0604020202020204" pitchFamily="34" charset="0"/>
              </a:rPr>
              <a:t>Ymchwil;</a:t>
            </a:r>
          </a:p>
          <a:p>
            <a:pPr eaLnBrk="1" fontAlgn="auto" hangingPunct="1">
              <a:spcAft>
                <a:spcPts val="0"/>
              </a:spcAft>
              <a:defRPr/>
            </a:pPr>
            <a:r>
              <a:rPr lang="cy-GB" sz="2800" dirty="0">
                <a:latin typeface="Arial" panose="020B0604020202020204" pitchFamily="34" charset="0"/>
              </a:rPr>
              <a:t>Erthyglau;</a:t>
            </a:r>
          </a:p>
          <a:p>
            <a:pPr eaLnBrk="1" fontAlgn="auto" hangingPunct="1">
              <a:spcAft>
                <a:spcPts val="0"/>
              </a:spcAft>
              <a:defRPr/>
            </a:pPr>
            <a:r>
              <a:rPr lang="cy-GB" sz="2800" dirty="0">
                <a:latin typeface="Arial" panose="020B0604020202020204" pitchFamily="34" charset="0"/>
              </a:rPr>
              <a:t>Sefydliadau;</a:t>
            </a:r>
          </a:p>
          <a:p>
            <a:pPr eaLnBrk="1" fontAlgn="auto" hangingPunct="1">
              <a:spcAft>
                <a:spcPts val="0"/>
              </a:spcAft>
              <a:defRPr/>
            </a:pPr>
            <a:r>
              <a:rPr lang="cy-GB" sz="2800" dirty="0">
                <a:latin typeface="Arial" panose="020B0604020202020204" pitchFamily="34" charset="0"/>
              </a:rPr>
              <a:t>Clipiau fideo;</a:t>
            </a:r>
          </a:p>
          <a:p>
            <a:pPr eaLnBrk="1" fontAlgn="auto" hangingPunct="1">
              <a:spcAft>
                <a:spcPts val="0"/>
              </a:spcAft>
              <a:defRPr/>
            </a:pPr>
            <a:r>
              <a:rPr lang="cy-GB" sz="2800" dirty="0">
                <a:latin typeface="Arial" panose="020B0604020202020204" pitchFamily="34" charset="0"/>
              </a:rPr>
              <a:t>Cwis.</a:t>
            </a:r>
          </a:p>
          <a:p>
            <a:pPr marL="0" indent="0">
              <a:buNone/>
            </a:pPr>
            <a:endParaRPr lang="en-GB" dirty="0"/>
          </a:p>
        </p:txBody>
      </p:sp>
      <p:sp>
        <p:nvSpPr>
          <p:cNvPr id="4" name="Content Placeholder 3">
            <a:extLst>
              <a:ext uri="{FF2B5EF4-FFF2-40B4-BE49-F238E27FC236}">
                <a16:creationId xmlns:a16="http://schemas.microsoft.com/office/drawing/2014/main" id="{917A4BF7-3225-CEC1-85A3-5BB4AD4E0297}"/>
              </a:ext>
            </a:extLst>
          </p:cNvPr>
          <p:cNvSpPr>
            <a:spLocks noGrp="1"/>
          </p:cNvSpPr>
          <p:nvPr>
            <p:ph sz="half" idx="2"/>
          </p:nvPr>
        </p:nvSpPr>
        <p:spPr/>
        <p:txBody>
          <a:bodyPr/>
          <a:lstStyle/>
          <a:p>
            <a:pPr>
              <a:buFontTx/>
              <a:buChar char="•"/>
              <a:defRPr/>
            </a:pPr>
            <a:r>
              <a:rPr lang="en-GB" sz="2800" kern="0" dirty="0">
                <a:solidFill>
                  <a:srgbClr val="0070C0"/>
                </a:solidFill>
                <a:latin typeface="Arial" panose="020B0604020202020204" pitchFamily="34" charset="0"/>
                <a:ea typeface="MS PGothic" pitchFamily="34" charset="-128"/>
              </a:rPr>
              <a:t>PP;</a:t>
            </a:r>
          </a:p>
          <a:p>
            <a:pPr>
              <a:buFontTx/>
              <a:buChar char="•"/>
              <a:defRPr/>
            </a:pPr>
            <a:r>
              <a:rPr lang="en-GB" sz="2800" kern="0" dirty="0">
                <a:solidFill>
                  <a:srgbClr val="0070C0"/>
                </a:solidFill>
                <a:latin typeface="Arial" panose="020B0604020202020204" pitchFamily="34" charset="0"/>
                <a:ea typeface="MS PGothic" pitchFamily="34" charset="-128"/>
              </a:rPr>
              <a:t>Research;</a:t>
            </a:r>
          </a:p>
          <a:p>
            <a:pPr>
              <a:buFontTx/>
              <a:buChar char="•"/>
              <a:defRPr/>
            </a:pPr>
            <a:r>
              <a:rPr lang="en-GB" sz="2800" kern="0" dirty="0">
                <a:solidFill>
                  <a:srgbClr val="0070C0"/>
                </a:solidFill>
                <a:latin typeface="Arial" panose="020B0604020202020204" pitchFamily="34" charset="0"/>
                <a:ea typeface="MS PGothic" pitchFamily="34" charset="-128"/>
              </a:rPr>
              <a:t>Articles;</a:t>
            </a:r>
          </a:p>
          <a:p>
            <a:pPr>
              <a:buFontTx/>
              <a:buChar char="•"/>
              <a:defRPr/>
            </a:pPr>
            <a:r>
              <a:rPr lang="en-GB" sz="2800" kern="0" dirty="0">
                <a:solidFill>
                  <a:srgbClr val="0070C0"/>
                </a:solidFill>
                <a:latin typeface="Arial" panose="020B0604020202020204" pitchFamily="34" charset="0"/>
                <a:ea typeface="MS PGothic" pitchFamily="34" charset="-128"/>
              </a:rPr>
              <a:t>Organisations;</a:t>
            </a:r>
          </a:p>
          <a:p>
            <a:pPr>
              <a:buFontTx/>
              <a:buChar char="•"/>
              <a:defRPr/>
            </a:pPr>
            <a:r>
              <a:rPr lang="en-GB" sz="2800" kern="0" dirty="0">
                <a:solidFill>
                  <a:srgbClr val="0070C0"/>
                </a:solidFill>
                <a:latin typeface="Arial" panose="020B0604020202020204" pitchFamily="34" charset="0"/>
                <a:ea typeface="MS PGothic" pitchFamily="34" charset="-128"/>
              </a:rPr>
              <a:t>Video Clips;</a:t>
            </a:r>
          </a:p>
          <a:p>
            <a:pPr>
              <a:buFontTx/>
              <a:buChar char="•"/>
              <a:defRPr/>
            </a:pPr>
            <a:r>
              <a:rPr lang="en-GB" sz="2800" kern="0" dirty="0">
                <a:solidFill>
                  <a:srgbClr val="0070C0"/>
                </a:solidFill>
                <a:latin typeface="Arial" panose="020B0604020202020204" pitchFamily="34" charset="0"/>
                <a:ea typeface="MS PGothic" pitchFamily="34" charset="-128"/>
              </a:rPr>
              <a:t>Quiz.</a:t>
            </a:r>
            <a:endParaRPr lang="cy-GB" sz="2800" kern="0" dirty="0">
              <a:solidFill>
                <a:srgbClr val="0070C0"/>
              </a:solidFill>
              <a:latin typeface="Arial" panose="020B0604020202020204" pitchFamily="34" charset="0"/>
              <a:ea typeface="MS PGothic" pitchFamily="34" charset="-128"/>
            </a:endParaRPr>
          </a:p>
          <a:p>
            <a:pPr marL="0" indent="0">
              <a:buNone/>
            </a:pPr>
            <a:endParaRPr lang="en-GB" dirty="0"/>
          </a:p>
        </p:txBody>
      </p:sp>
    </p:spTree>
    <p:extLst>
      <p:ext uri="{BB962C8B-B14F-4D97-AF65-F5344CB8AC3E}">
        <p14:creationId xmlns:p14="http://schemas.microsoft.com/office/powerpoint/2010/main" val="1934786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395536" y="0"/>
            <a:ext cx="8302377" cy="1341116"/>
          </a:xfrm>
        </p:spPr>
        <p:txBody>
          <a:bodyPr>
            <a:normAutofit/>
          </a:bodyPr>
          <a:lstStyle/>
          <a:p>
            <a:pPr algn="ctr" eaLnBrk="1" hangingPunct="1"/>
            <a:r>
              <a:rPr lang="cy-GB" altLang="en-US" sz="3600" dirty="0">
                <a:latin typeface="Arial" panose="020B0604020202020204" pitchFamily="34" charset="0"/>
              </a:rPr>
              <a:t>Strategaethau - ADCG</a:t>
            </a:r>
            <a:br>
              <a:rPr lang="cy-GB" altLang="en-US" sz="3600" dirty="0">
                <a:latin typeface="Arial" panose="020B0604020202020204" pitchFamily="34" charset="0"/>
              </a:rPr>
            </a:br>
            <a:r>
              <a:rPr lang="en-GB" altLang="en-US" sz="3600" dirty="0">
                <a:solidFill>
                  <a:srgbClr val="0070C0"/>
                </a:solidFill>
                <a:latin typeface="Arial" panose="020B0604020202020204" pitchFamily="34" charset="0"/>
              </a:rPr>
              <a:t>Strategies - ADHD</a:t>
            </a:r>
            <a:endParaRPr lang="en-US" altLang="en-US" sz="36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484784"/>
            <a:ext cx="4038600" cy="4104804"/>
          </a:xfrm>
        </p:spPr>
        <p:txBody>
          <a:bodyPr rtlCol="0">
            <a:normAutofit/>
          </a:bodyPr>
          <a:lstStyle/>
          <a:p>
            <a:pPr eaLnBrk="1" hangingPunct="1"/>
            <a:r>
              <a:rPr lang="cy-GB" altLang="en-US" sz="3200" dirty="0">
                <a:latin typeface="Arial" panose="020B0604020202020204" pitchFamily="34" charset="0"/>
              </a:rPr>
              <a:t>Sefyll rhwng plant;</a:t>
            </a:r>
          </a:p>
          <a:p>
            <a:pPr eaLnBrk="1" hangingPunct="1"/>
            <a:r>
              <a:rPr lang="cy-GB" altLang="en-US" sz="3200" dirty="0">
                <a:latin typeface="Arial" panose="020B0604020202020204" pitchFamily="34" charset="0"/>
              </a:rPr>
              <a:t>Atal llwybr plant;</a:t>
            </a:r>
          </a:p>
          <a:p>
            <a:pPr eaLnBrk="1" hangingPunct="1"/>
            <a:r>
              <a:rPr lang="cy-GB" altLang="en-US" sz="3200" dirty="0">
                <a:latin typeface="Arial" panose="020B0604020202020204" pitchFamily="34" charset="0"/>
              </a:rPr>
              <a:t>Arwain plentyn i ffwrdd;</a:t>
            </a:r>
          </a:p>
          <a:p>
            <a:pPr eaLnBrk="1" hangingPunct="1"/>
            <a:r>
              <a:rPr lang="cy-GB" altLang="en-US" sz="3200" dirty="0">
                <a:latin typeface="Arial" panose="020B0604020202020204" pitchFamily="34" charset="0"/>
              </a:rPr>
              <a:t>‘Grym rhesymol’.</a:t>
            </a:r>
          </a:p>
        </p:txBody>
      </p:sp>
      <p:sp>
        <p:nvSpPr>
          <p:cNvPr id="4" name="Content Placeholder 3"/>
          <p:cNvSpPr>
            <a:spLocks noGrp="1"/>
          </p:cNvSpPr>
          <p:nvPr>
            <p:ph sz="half" idx="2"/>
          </p:nvPr>
        </p:nvSpPr>
        <p:spPr>
          <a:xfrm>
            <a:off x="4648200" y="1484784"/>
            <a:ext cx="4316413" cy="4104804"/>
          </a:xfrm>
        </p:spPr>
        <p:txBody>
          <a:bodyPr rtlCol="0">
            <a:normAutofit/>
          </a:bodyPr>
          <a:lstStyle/>
          <a:p>
            <a:pPr eaLnBrk="1" hangingPunct="1"/>
            <a:r>
              <a:rPr lang="en-GB" altLang="en-US" sz="3200" dirty="0">
                <a:solidFill>
                  <a:srgbClr val="0070C0"/>
                </a:solidFill>
                <a:latin typeface="Arial" panose="020B0604020202020204" pitchFamily="34" charset="0"/>
              </a:rPr>
              <a:t>Stand between children;</a:t>
            </a:r>
          </a:p>
          <a:p>
            <a:pPr eaLnBrk="1" hangingPunct="1"/>
            <a:r>
              <a:rPr lang="en-GB" altLang="en-US" sz="3200" dirty="0">
                <a:solidFill>
                  <a:srgbClr val="0070C0"/>
                </a:solidFill>
                <a:latin typeface="Arial" panose="020B0604020202020204" pitchFamily="34" charset="0"/>
              </a:rPr>
              <a:t>Block child’s path;</a:t>
            </a:r>
          </a:p>
          <a:p>
            <a:pPr eaLnBrk="1" hangingPunct="1"/>
            <a:r>
              <a:rPr lang="en-GB" altLang="en-US" sz="3200" dirty="0">
                <a:solidFill>
                  <a:srgbClr val="0070C0"/>
                </a:solidFill>
                <a:latin typeface="Arial" panose="020B0604020202020204" pitchFamily="34" charset="0"/>
              </a:rPr>
              <a:t>Lead child away;</a:t>
            </a:r>
          </a:p>
          <a:p>
            <a:pPr eaLnBrk="1" hangingPunct="1"/>
            <a:r>
              <a:rPr lang="en-GB" altLang="en-US" sz="3200" dirty="0">
                <a:solidFill>
                  <a:srgbClr val="0070C0"/>
                </a:solidFill>
                <a:latin typeface="Arial" panose="020B0604020202020204" pitchFamily="34" charset="0"/>
              </a:rPr>
              <a:t>‘Reasonable force’.</a:t>
            </a:r>
          </a:p>
        </p:txBody>
      </p:sp>
    </p:spTree>
    <p:extLst>
      <p:ext uri="{BB962C8B-B14F-4D97-AF65-F5344CB8AC3E}">
        <p14:creationId xmlns:p14="http://schemas.microsoft.com/office/powerpoint/2010/main" val="3608590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323528" y="332656"/>
            <a:ext cx="8374385" cy="1080120"/>
          </a:xfrm>
        </p:spPr>
        <p:txBody>
          <a:bodyPr>
            <a:normAutofit/>
          </a:bodyPr>
          <a:lstStyle/>
          <a:p>
            <a:pPr algn="ctr" eaLnBrk="1" hangingPunct="1"/>
            <a:r>
              <a:rPr lang="cy-GB" altLang="en-US" sz="3600" dirty="0">
                <a:latin typeface="Arial" panose="020B0604020202020204" pitchFamily="34" charset="0"/>
              </a:rPr>
              <a:t>Strategaethau dosbarth</a:t>
            </a:r>
            <a:br>
              <a:rPr lang="cy-GB" altLang="en-US" sz="3600" dirty="0">
                <a:latin typeface="Arial" panose="020B0604020202020204" pitchFamily="34" charset="0"/>
              </a:rPr>
            </a:br>
            <a:r>
              <a:rPr lang="en-GB" altLang="en-US" sz="3600" dirty="0">
                <a:solidFill>
                  <a:srgbClr val="0070C0"/>
                </a:solidFill>
                <a:latin typeface="Arial" panose="020B0604020202020204" pitchFamily="34" charset="0"/>
              </a:rPr>
              <a:t>Classroom strategies</a:t>
            </a:r>
            <a:endParaRPr lang="en-US" altLang="en-US" sz="36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484784"/>
            <a:ext cx="4038600" cy="4104804"/>
          </a:xfrm>
        </p:spPr>
        <p:txBody>
          <a:bodyPr rtlCol="0">
            <a:normAutofit/>
          </a:bodyPr>
          <a:lstStyle/>
          <a:p>
            <a:pPr eaLnBrk="1" hangingPunct="1"/>
            <a:r>
              <a:rPr lang="cy-GB" altLang="en-US" sz="3200" dirty="0">
                <a:latin typeface="Arial" panose="020B0604020202020204" pitchFamily="34" charset="0"/>
              </a:rPr>
              <a:t>Symud;</a:t>
            </a:r>
          </a:p>
          <a:p>
            <a:pPr eaLnBrk="1" hangingPunct="1"/>
            <a:r>
              <a:rPr lang="cy-GB" altLang="en-US" sz="3200" dirty="0">
                <a:latin typeface="Arial" panose="020B0604020202020204" pitchFamily="34" charset="0"/>
              </a:rPr>
              <a:t>Lleihau ymyriadau;</a:t>
            </a:r>
          </a:p>
          <a:p>
            <a:pPr eaLnBrk="1" hangingPunct="1"/>
            <a:r>
              <a:rPr lang="cy-GB" altLang="en-US" sz="3200" dirty="0">
                <a:latin typeface="Arial" panose="020B0604020202020204" pitchFamily="34" charset="0"/>
              </a:rPr>
              <a:t>Darparu rhestrau/ amserlen weledol;</a:t>
            </a:r>
          </a:p>
          <a:p>
            <a:pPr eaLnBrk="1" hangingPunct="1"/>
            <a:r>
              <a:rPr lang="cy-GB" altLang="en-US" sz="3200" dirty="0">
                <a:latin typeface="Arial" panose="020B0604020202020204" pitchFamily="34" charset="0"/>
              </a:rPr>
              <a:t>Tasgau byr;</a:t>
            </a:r>
          </a:p>
        </p:txBody>
      </p:sp>
      <p:sp>
        <p:nvSpPr>
          <p:cNvPr id="4" name="Content Placeholder 3"/>
          <p:cNvSpPr>
            <a:spLocks noGrp="1"/>
          </p:cNvSpPr>
          <p:nvPr>
            <p:ph sz="half" idx="2"/>
          </p:nvPr>
        </p:nvSpPr>
        <p:spPr>
          <a:xfrm>
            <a:off x="4648200" y="1484784"/>
            <a:ext cx="4316413" cy="4104804"/>
          </a:xfrm>
        </p:spPr>
        <p:txBody>
          <a:bodyPr rtlCol="0">
            <a:normAutofit/>
          </a:bodyPr>
          <a:lstStyle/>
          <a:p>
            <a:pPr eaLnBrk="1" hangingPunct="1"/>
            <a:r>
              <a:rPr lang="en-GB" altLang="en-US" sz="3200" dirty="0">
                <a:solidFill>
                  <a:srgbClr val="0070C0"/>
                </a:solidFill>
                <a:latin typeface="Arial" panose="020B0604020202020204" pitchFamily="34" charset="0"/>
              </a:rPr>
              <a:t>Movement;</a:t>
            </a:r>
          </a:p>
          <a:p>
            <a:pPr eaLnBrk="1" hangingPunct="1"/>
            <a:r>
              <a:rPr lang="en-GB" altLang="en-US" sz="3200" dirty="0">
                <a:solidFill>
                  <a:srgbClr val="0070C0"/>
                </a:solidFill>
                <a:latin typeface="Arial" panose="020B0604020202020204" pitchFamily="34" charset="0"/>
              </a:rPr>
              <a:t>Reduce distractions;</a:t>
            </a:r>
          </a:p>
          <a:p>
            <a:pPr eaLnBrk="1" hangingPunct="1"/>
            <a:r>
              <a:rPr lang="en-GB" altLang="en-US" sz="3200" dirty="0">
                <a:solidFill>
                  <a:srgbClr val="0070C0"/>
                </a:solidFill>
                <a:latin typeface="Arial" panose="020B0604020202020204" pitchFamily="34" charset="0"/>
              </a:rPr>
              <a:t>Provide lists/visual timetable;</a:t>
            </a:r>
          </a:p>
          <a:p>
            <a:pPr eaLnBrk="1" hangingPunct="1"/>
            <a:r>
              <a:rPr lang="en-GB" altLang="en-US" sz="3200" dirty="0">
                <a:solidFill>
                  <a:srgbClr val="0070C0"/>
                </a:solidFill>
                <a:latin typeface="Arial" panose="020B0604020202020204" pitchFamily="34" charset="0"/>
              </a:rPr>
              <a:t>Short tasks;</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595146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70146-86EC-508B-2B5E-54EE87C4DB26}"/>
              </a:ext>
            </a:extLst>
          </p:cNvPr>
          <p:cNvSpPr>
            <a:spLocks noGrp="1"/>
          </p:cNvSpPr>
          <p:nvPr>
            <p:ph type="title"/>
          </p:nvPr>
        </p:nvSpPr>
        <p:spPr/>
        <p:txBody>
          <a:bodyPr>
            <a:normAutofit fontScale="90000"/>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rPr>
              <a:t>Goblygiadau ar gyfer arfer</a:t>
            </a: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solidFill>
                  <a:srgbClr val="0070C0"/>
                </a:solidFill>
                <a:latin typeface="Arial" panose="020B0604020202020204" pitchFamily="34" charset="0"/>
                <a:ea typeface="ＭＳ Ｐゴシック" panose="020B0600070205080204" pitchFamily="34" charset="-128"/>
              </a:rPr>
              <a:t>Implications for practice </a:t>
            </a:r>
            <a:r>
              <a:rPr lang="en-GB" altLang="en-US" sz="3200" kern="0" dirty="0">
                <a:solidFill>
                  <a:srgbClr val="0070C0"/>
                </a:solidFill>
                <a:latin typeface="Arial" panose="020B0604020202020204" pitchFamily="34" charset="0"/>
                <a:ea typeface="ＭＳ Ｐゴシック" panose="020B0600070205080204" pitchFamily="34" charset="-128"/>
              </a:rPr>
              <a:t>(</a:t>
            </a:r>
            <a:r>
              <a:rPr lang="en-GB" altLang="en-US" sz="3200" kern="0" dirty="0" err="1">
                <a:solidFill>
                  <a:srgbClr val="0070C0"/>
                </a:solidFill>
                <a:latin typeface="Arial" panose="020B0604020202020204" pitchFamily="34" charset="0"/>
                <a:ea typeface="ＭＳ Ｐゴシック" panose="020B0600070205080204" pitchFamily="34" charset="-128"/>
              </a:rPr>
              <a:t>Drifte</a:t>
            </a:r>
            <a:r>
              <a:rPr lang="en-GB" altLang="en-US" sz="3200" kern="0" dirty="0">
                <a:solidFill>
                  <a:srgbClr val="0070C0"/>
                </a:solidFill>
                <a:latin typeface="Arial" panose="020B0604020202020204" pitchFamily="34" charset="0"/>
                <a:ea typeface="ＭＳ Ｐゴシック" panose="020B0600070205080204" pitchFamily="34" charset="-128"/>
              </a:rPr>
              <a:t>, 2013)</a:t>
            </a:r>
            <a:endParaRPr lang="en-GB" dirty="0"/>
          </a:p>
        </p:txBody>
      </p:sp>
      <p:pic>
        <p:nvPicPr>
          <p:cNvPr id="5" name="Content Placeholder 4">
            <a:extLst>
              <a:ext uri="{FF2B5EF4-FFF2-40B4-BE49-F238E27FC236}">
                <a16:creationId xmlns:a16="http://schemas.microsoft.com/office/drawing/2014/main" id="{AC441D47-E4E0-393E-5E7C-96755F9FCBA7}"/>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628650" y="1916832"/>
            <a:ext cx="7886700" cy="3960440"/>
          </a:xfrm>
          <a:prstGeom prst="rect">
            <a:avLst/>
          </a:prstGeom>
        </p:spPr>
      </p:pic>
    </p:spTree>
    <p:extLst>
      <p:ext uri="{BB962C8B-B14F-4D97-AF65-F5344CB8AC3E}">
        <p14:creationId xmlns:p14="http://schemas.microsoft.com/office/powerpoint/2010/main" val="4077525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4F6CA-D55C-7010-2AA5-86FA7AF51CA2}"/>
              </a:ext>
            </a:extLst>
          </p:cNvPr>
          <p:cNvSpPr>
            <a:spLocks noGrp="1"/>
          </p:cNvSpPr>
          <p:nvPr>
            <p:ph type="title"/>
          </p:nvPr>
        </p:nvSpPr>
        <p:spPr/>
        <p:txBody>
          <a:bodyPr>
            <a:normAutofit fontScale="90000"/>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rPr>
              <a:t>Goblygiadau ar gyfer arfer</a:t>
            </a: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solidFill>
                  <a:srgbClr val="0070C0"/>
                </a:solidFill>
                <a:latin typeface="Arial" panose="020B0604020202020204" pitchFamily="34" charset="0"/>
                <a:ea typeface="ＭＳ Ｐゴシック" panose="020B0600070205080204" pitchFamily="34" charset="-128"/>
              </a:rPr>
              <a:t>Implications for practice </a:t>
            </a:r>
            <a:r>
              <a:rPr lang="en-GB" altLang="en-US" sz="3200" kern="0" dirty="0">
                <a:solidFill>
                  <a:srgbClr val="0070C0"/>
                </a:solidFill>
                <a:latin typeface="Arial" panose="020B0604020202020204" pitchFamily="34" charset="0"/>
                <a:ea typeface="ＭＳ Ｐゴシック" panose="020B0600070205080204" pitchFamily="34" charset="-128"/>
              </a:rPr>
              <a:t>(</a:t>
            </a:r>
            <a:r>
              <a:rPr lang="en-GB" altLang="en-US" sz="3200" kern="0" dirty="0" err="1">
                <a:solidFill>
                  <a:srgbClr val="0070C0"/>
                </a:solidFill>
                <a:latin typeface="Arial" panose="020B0604020202020204" pitchFamily="34" charset="0"/>
                <a:ea typeface="ＭＳ Ｐゴシック" panose="020B0600070205080204" pitchFamily="34" charset="-128"/>
              </a:rPr>
              <a:t>Drifte</a:t>
            </a:r>
            <a:r>
              <a:rPr lang="en-GB" altLang="en-US" sz="3200" kern="0" dirty="0">
                <a:solidFill>
                  <a:srgbClr val="0070C0"/>
                </a:solidFill>
                <a:latin typeface="Arial" panose="020B0604020202020204" pitchFamily="34" charset="0"/>
                <a:ea typeface="ＭＳ Ｐゴシック" panose="020B0600070205080204" pitchFamily="34" charset="-128"/>
              </a:rPr>
              <a:t>, 2013)</a:t>
            </a:r>
            <a:endParaRPr lang="en-GB" dirty="0"/>
          </a:p>
        </p:txBody>
      </p:sp>
      <p:pic>
        <p:nvPicPr>
          <p:cNvPr id="5" name="Content Placeholder 4">
            <a:extLst>
              <a:ext uri="{FF2B5EF4-FFF2-40B4-BE49-F238E27FC236}">
                <a16:creationId xmlns:a16="http://schemas.microsoft.com/office/drawing/2014/main" id="{60AD55D5-40B5-3424-8813-BE9977B7359D}"/>
              </a:ext>
            </a:extLst>
          </p:cNvPr>
          <p:cNvPicPr>
            <a:picLocks noGrp="1" noChangeAspect="1"/>
          </p:cNvPicPr>
          <p:nvPr>
            <p:ph sz="half" idx="1"/>
          </p:nvPr>
        </p:nvPicPr>
        <p:blipFill>
          <a:blip r:embed="rId3"/>
          <a:stretch>
            <a:fillRect/>
          </a:stretch>
        </p:blipFill>
        <p:spPr>
          <a:xfrm>
            <a:off x="628650" y="1795847"/>
            <a:ext cx="3583310" cy="3809862"/>
          </a:xfrm>
          <a:prstGeom prst="rect">
            <a:avLst/>
          </a:prstGeom>
        </p:spPr>
      </p:pic>
      <p:pic>
        <p:nvPicPr>
          <p:cNvPr id="6" name="Content Placeholder 5">
            <a:extLst>
              <a:ext uri="{FF2B5EF4-FFF2-40B4-BE49-F238E27FC236}">
                <a16:creationId xmlns:a16="http://schemas.microsoft.com/office/drawing/2014/main" id="{3CB7C9C4-97FF-C0E4-FC63-CCB870B5A56A}"/>
              </a:ext>
            </a:extLst>
          </p:cNvPr>
          <p:cNvPicPr>
            <a:picLocks noGrp="1" noChangeAspect="1"/>
          </p:cNvPicPr>
          <p:nvPr>
            <p:ph sz="half" idx="2"/>
          </p:nvPr>
        </p:nvPicPr>
        <p:blipFill>
          <a:blip r:embed="rId4"/>
          <a:stretch>
            <a:fillRect/>
          </a:stretch>
        </p:blipFill>
        <p:spPr>
          <a:xfrm>
            <a:off x="4648200" y="1795846"/>
            <a:ext cx="3867150" cy="3809861"/>
          </a:xfrm>
          <a:prstGeom prst="rect">
            <a:avLst/>
          </a:prstGeom>
        </p:spPr>
      </p:pic>
    </p:spTree>
    <p:extLst>
      <p:ext uri="{BB962C8B-B14F-4D97-AF65-F5344CB8AC3E}">
        <p14:creationId xmlns:p14="http://schemas.microsoft.com/office/powerpoint/2010/main" val="771088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4">
            <a:extLst>
              <a:ext uri="{FF2B5EF4-FFF2-40B4-BE49-F238E27FC236}">
                <a16:creationId xmlns:a16="http://schemas.microsoft.com/office/drawing/2014/main" id="{A10F5AB5-C11F-A5E9-75F8-EFE2E765315E}"/>
              </a:ext>
            </a:extLst>
          </p:cNvPr>
          <p:cNvSpPr>
            <a:spLocks noGrp="1" noChangeArrowheads="1"/>
          </p:cNvSpPr>
          <p:nvPr>
            <p:ph type="title"/>
          </p:nvPr>
        </p:nvSpPr>
        <p:spPr>
          <a:xfrm>
            <a:off x="628650" y="365125"/>
            <a:ext cx="7886700" cy="1325563"/>
          </a:xfrm>
        </p:spPr>
        <p:txBody>
          <a:bodyPr rtlCol="0">
            <a:noAutofit/>
          </a:bodyPr>
          <a:lstStyle/>
          <a:p>
            <a:pPr algn="ctr" eaLnBrk="1" fontAlgn="auto" hangingPunct="1">
              <a:spcAft>
                <a:spcPts val="0"/>
              </a:spcAft>
              <a:defRPr/>
            </a:pPr>
            <a:r>
              <a:rPr lang="cy-GB" altLang="en-US" sz="3200" kern="0" dirty="0">
                <a:solidFill>
                  <a:srgbClr val="000000"/>
                </a:solidFill>
                <a:latin typeface="Arial" panose="020B0604020202020204" pitchFamily="34" charset="0"/>
                <a:ea typeface="ＭＳ Ｐゴシック" panose="020B0600070205080204" pitchFamily="34" charset="-128"/>
              </a:rPr>
              <a:t>Goblygiadau ar gyfer arfer</a:t>
            </a:r>
            <a:br>
              <a:rPr lang="cy-GB" altLang="en-US" sz="3200" kern="0" dirty="0">
                <a:solidFill>
                  <a:srgbClr val="000000"/>
                </a:solidFill>
                <a:latin typeface="Arial" panose="020B0604020202020204" pitchFamily="34" charset="0"/>
                <a:ea typeface="ＭＳ Ｐゴシック" panose="020B0600070205080204" pitchFamily="34" charset="-128"/>
              </a:rPr>
            </a:br>
            <a:r>
              <a:rPr lang="en-GB" altLang="en-US" sz="3200" kern="0" dirty="0">
                <a:solidFill>
                  <a:srgbClr val="0070C0"/>
                </a:solidFill>
                <a:latin typeface="Arial" panose="020B0604020202020204" pitchFamily="34" charset="0"/>
                <a:ea typeface="ＭＳ Ｐゴシック" panose="020B0600070205080204" pitchFamily="34" charset="-128"/>
              </a:rPr>
              <a:t>Implications for practice </a:t>
            </a:r>
            <a:r>
              <a:rPr lang="en-GB" altLang="en-US" sz="2000" kern="0" dirty="0">
                <a:solidFill>
                  <a:srgbClr val="0070C0"/>
                </a:solidFill>
                <a:latin typeface="Arial" panose="020B0604020202020204" pitchFamily="34" charset="0"/>
                <a:ea typeface="ＭＳ Ｐゴシック" panose="020B0600070205080204" pitchFamily="34" charset="-128"/>
              </a:rPr>
              <a:t>(</a:t>
            </a:r>
            <a:r>
              <a:rPr lang="en-GB" altLang="en-US" sz="2000" kern="0" dirty="0" err="1">
                <a:solidFill>
                  <a:srgbClr val="0070C0"/>
                </a:solidFill>
                <a:latin typeface="Arial" panose="020B0604020202020204" pitchFamily="34" charset="0"/>
                <a:ea typeface="ＭＳ Ｐゴシック" panose="020B0600070205080204" pitchFamily="34" charset="-128"/>
              </a:rPr>
              <a:t>Drifte</a:t>
            </a:r>
            <a:r>
              <a:rPr lang="en-GB" altLang="en-US" sz="2000" kern="0" dirty="0">
                <a:solidFill>
                  <a:srgbClr val="0070C0"/>
                </a:solidFill>
                <a:latin typeface="Arial" panose="020B0604020202020204" pitchFamily="34" charset="0"/>
                <a:ea typeface="ＭＳ Ｐゴシック" panose="020B0600070205080204" pitchFamily="34" charset="-128"/>
              </a:rPr>
              <a:t>, 2013)</a:t>
            </a:r>
            <a:endParaRPr lang="en-GB" altLang="cy-GB" sz="3200" dirty="0">
              <a:solidFill>
                <a:srgbClr val="0070C0"/>
              </a:solidFill>
              <a:latin typeface="Arial" panose="020B0604020202020204" pitchFamily="34" charset="0"/>
            </a:endParaRPr>
          </a:p>
        </p:txBody>
      </p:sp>
      <p:pic>
        <p:nvPicPr>
          <p:cNvPr id="8" name="Content Placeholder 7">
            <a:extLst>
              <a:ext uri="{FF2B5EF4-FFF2-40B4-BE49-F238E27FC236}">
                <a16:creationId xmlns:a16="http://schemas.microsoft.com/office/drawing/2014/main" id="{72DF151D-30A9-AA6C-31CD-EE988AB1982D}"/>
              </a:ext>
            </a:extLst>
          </p:cNvPr>
          <p:cNvPicPr>
            <a:picLocks noGrp="1" noChangeAspect="1"/>
          </p:cNvPicPr>
          <p:nvPr>
            <p:ph idx="1"/>
          </p:nvPr>
        </p:nvPicPr>
        <p:blipFill>
          <a:blip r:embed="rId3"/>
          <a:stretch>
            <a:fillRect/>
          </a:stretch>
        </p:blipFill>
        <p:spPr>
          <a:xfrm>
            <a:off x="622248" y="1690688"/>
            <a:ext cx="2143125" cy="3826544"/>
          </a:xfrm>
          <a:prstGeom prst="rect">
            <a:avLst/>
          </a:prstGeom>
        </p:spPr>
      </p:pic>
      <p:pic>
        <p:nvPicPr>
          <p:cNvPr id="9" name="Picture 8">
            <a:extLst>
              <a:ext uri="{FF2B5EF4-FFF2-40B4-BE49-F238E27FC236}">
                <a16:creationId xmlns:a16="http://schemas.microsoft.com/office/drawing/2014/main" id="{D9AFC25B-FA26-2BF8-AE19-065C9422BDBE}"/>
              </a:ext>
            </a:extLst>
          </p:cNvPr>
          <p:cNvPicPr>
            <a:picLocks noChangeAspect="1"/>
          </p:cNvPicPr>
          <p:nvPr/>
        </p:nvPicPr>
        <p:blipFill>
          <a:blip r:embed="rId4"/>
          <a:stretch>
            <a:fillRect/>
          </a:stretch>
        </p:blipFill>
        <p:spPr>
          <a:xfrm>
            <a:off x="3347865" y="1690688"/>
            <a:ext cx="2520280" cy="3826544"/>
          </a:xfrm>
          <a:prstGeom prst="rect">
            <a:avLst/>
          </a:prstGeom>
        </p:spPr>
      </p:pic>
      <p:pic>
        <p:nvPicPr>
          <p:cNvPr id="10" name="Picture 9">
            <a:extLst>
              <a:ext uri="{FF2B5EF4-FFF2-40B4-BE49-F238E27FC236}">
                <a16:creationId xmlns:a16="http://schemas.microsoft.com/office/drawing/2014/main" id="{2D8FD4E3-6231-A0C2-6582-10AC3E86A78B}"/>
              </a:ext>
            </a:extLst>
          </p:cNvPr>
          <p:cNvPicPr>
            <a:picLocks noChangeAspect="1"/>
          </p:cNvPicPr>
          <p:nvPr/>
        </p:nvPicPr>
        <p:blipFill>
          <a:blip r:embed="rId5"/>
          <a:stretch>
            <a:fillRect/>
          </a:stretch>
        </p:blipFill>
        <p:spPr>
          <a:xfrm>
            <a:off x="6300192" y="1690688"/>
            <a:ext cx="2421632" cy="3826544"/>
          </a:xfrm>
          <a:prstGeom prst="rect">
            <a:avLst/>
          </a:prstGeom>
        </p:spPr>
      </p:pic>
    </p:spTree>
    <p:extLst>
      <p:ext uri="{BB962C8B-B14F-4D97-AF65-F5344CB8AC3E}">
        <p14:creationId xmlns:p14="http://schemas.microsoft.com/office/powerpoint/2010/main" val="3343291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6975D-1A90-0BB5-1C9C-16F6258959EB}"/>
              </a:ext>
            </a:extLst>
          </p:cNvPr>
          <p:cNvSpPr>
            <a:spLocks noGrp="1"/>
          </p:cNvSpPr>
          <p:nvPr>
            <p:ph type="title"/>
          </p:nvPr>
        </p:nvSpPr>
        <p:spPr/>
        <p:txBody>
          <a:bodyPr>
            <a:normAutofit fontScale="90000"/>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rPr>
              <a:t>Goblygiadau ar gyfer arfer</a:t>
            </a: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solidFill>
                  <a:srgbClr val="0070C0"/>
                </a:solidFill>
                <a:latin typeface="Arial" panose="020B0604020202020204" pitchFamily="34" charset="0"/>
                <a:ea typeface="ＭＳ Ｐゴシック" panose="020B0600070205080204" pitchFamily="34" charset="-128"/>
              </a:rPr>
              <a:t>Implications for practice </a:t>
            </a:r>
            <a:r>
              <a:rPr lang="en-GB" altLang="en-US" sz="3200" kern="0" dirty="0">
                <a:solidFill>
                  <a:srgbClr val="0070C0"/>
                </a:solidFill>
                <a:latin typeface="Arial" panose="020B0604020202020204" pitchFamily="34" charset="0"/>
                <a:ea typeface="ＭＳ Ｐゴシック" panose="020B0600070205080204" pitchFamily="34" charset="-128"/>
              </a:rPr>
              <a:t>(</a:t>
            </a:r>
            <a:r>
              <a:rPr lang="en-GB" altLang="en-US" sz="3200" kern="0" dirty="0" err="1">
                <a:solidFill>
                  <a:srgbClr val="0070C0"/>
                </a:solidFill>
                <a:latin typeface="Arial" panose="020B0604020202020204" pitchFamily="34" charset="0"/>
                <a:ea typeface="ＭＳ Ｐゴシック" panose="020B0600070205080204" pitchFamily="34" charset="-128"/>
              </a:rPr>
              <a:t>Drifte</a:t>
            </a:r>
            <a:r>
              <a:rPr lang="en-GB" altLang="en-US" sz="3200" kern="0" dirty="0">
                <a:solidFill>
                  <a:srgbClr val="0070C0"/>
                </a:solidFill>
                <a:latin typeface="Arial" panose="020B0604020202020204" pitchFamily="34" charset="0"/>
                <a:ea typeface="ＭＳ Ｐゴシック" panose="020B0600070205080204" pitchFamily="34" charset="-128"/>
              </a:rPr>
              <a:t>, 2013)</a:t>
            </a:r>
            <a:endParaRPr lang="en-GB" dirty="0"/>
          </a:p>
        </p:txBody>
      </p:sp>
      <p:pic>
        <p:nvPicPr>
          <p:cNvPr id="6" name="Content Placeholder 5">
            <a:extLst>
              <a:ext uri="{FF2B5EF4-FFF2-40B4-BE49-F238E27FC236}">
                <a16:creationId xmlns:a16="http://schemas.microsoft.com/office/drawing/2014/main" id="{EDC47A7B-C6CD-8091-E12F-DFABE380CA2E}"/>
              </a:ext>
            </a:extLst>
          </p:cNvPr>
          <p:cNvPicPr>
            <a:picLocks noGrp="1" noChangeAspect="1"/>
          </p:cNvPicPr>
          <p:nvPr>
            <p:ph sz="half" idx="1"/>
          </p:nvPr>
        </p:nvPicPr>
        <p:blipFill>
          <a:blip r:embed="rId3"/>
          <a:stretch>
            <a:fillRect/>
          </a:stretch>
        </p:blipFill>
        <p:spPr>
          <a:xfrm>
            <a:off x="467544" y="1825625"/>
            <a:ext cx="3600400" cy="3809861"/>
          </a:xfrm>
          <a:prstGeom prst="rect">
            <a:avLst/>
          </a:prstGeom>
        </p:spPr>
      </p:pic>
      <p:pic>
        <p:nvPicPr>
          <p:cNvPr id="7" name="Content Placeholder 6">
            <a:extLst>
              <a:ext uri="{FF2B5EF4-FFF2-40B4-BE49-F238E27FC236}">
                <a16:creationId xmlns:a16="http://schemas.microsoft.com/office/drawing/2014/main" id="{D13117C6-716C-5152-248C-CDEB36DDBC6B}"/>
              </a:ext>
            </a:extLst>
          </p:cNvPr>
          <p:cNvPicPr>
            <a:picLocks noGrp="1" noChangeAspect="1"/>
          </p:cNvPicPr>
          <p:nvPr>
            <p:ph sz="half" idx="2"/>
          </p:nvPr>
        </p:nvPicPr>
        <p:blipFill>
          <a:blip r:embed="rId4"/>
          <a:stretch>
            <a:fillRect/>
          </a:stretch>
        </p:blipFill>
        <p:spPr>
          <a:xfrm>
            <a:off x="5076058" y="1825625"/>
            <a:ext cx="3240357" cy="3809861"/>
          </a:xfrm>
          <a:prstGeom prst="rect">
            <a:avLst/>
          </a:prstGeom>
        </p:spPr>
      </p:pic>
    </p:spTree>
    <p:extLst>
      <p:ext uri="{BB962C8B-B14F-4D97-AF65-F5344CB8AC3E}">
        <p14:creationId xmlns:p14="http://schemas.microsoft.com/office/powerpoint/2010/main" val="242409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9568-774C-A0FE-03B1-CC865D1D98BB}"/>
              </a:ext>
            </a:extLst>
          </p:cNvPr>
          <p:cNvSpPr>
            <a:spLocks noGrp="1"/>
          </p:cNvSpPr>
          <p:nvPr>
            <p:ph type="title"/>
          </p:nvPr>
        </p:nvSpPr>
        <p:spPr/>
        <p:txBody>
          <a:bodyPr>
            <a:normAutofit fontScale="90000"/>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rPr>
              <a:t>Goblygiadau ar gyfer arfer</a:t>
            </a: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solidFill>
                  <a:srgbClr val="0070C0"/>
                </a:solidFill>
                <a:latin typeface="Arial" panose="020B0604020202020204" pitchFamily="34" charset="0"/>
                <a:ea typeface="ＭＳ Ｐゴシック" panose="020B0600070205080204" pitchFamily="34" charset="-128"/>
              </a:rPr>
              <a:t>Implications for practice </a:t>
            </a:r>
            <a:r>
              <a:rPr lang="en-GB" altLang="en-US" sz="3200" kern="0" dirty="0">
                <a:solidFill>
                  <a:srgbClr val="0070C0"/>
                </a:solidFill>
                <a:latin typeface="Arial" panose="020B0604020202020204" pitchFamily="34" charset="0"/>
                <a:ea typeface="ＭＳ Ｐゴシック" panose="020B0600070205080204" pitchFamily="34" charset="-128"/>
              </a:rPr>
              <a:t>(</a:t>
            </a:r>
            <a:r>
              <a:rPr lang="en-GB" altLang="en-US" sz="3200" kern="0" dirty="0" err="1">
                <a:solidFill>
                  <a:srgbClr val="0070C0"/>
                </a:solidFill>
                <a:latin typeface="Arial" panose="020B0604020202020204" pitchFamily="34" charset="0"/>
                <a:ea typeface="ＭＳ Ｐゴシック" panose="020B0600070205080204" pitchFamily="34" charset="-128"/>
              </a:rPr>
              <a:t>Drifte</a:t>
            </a:r>
            <a:r>
              <a:rPr lang="en-GB" altLang="en-US" sz="3200" kern="0" dirty="0">
                <a:solidFill>
                  <a:srgbClr val="0070C0"/>
                </a:solidFill>
                <a:latin typeface="Arial" panose="020B0604020202020204" pitchFamily="34" charset="0"/>
                <a:ea typeface="ＭＳ Ｐゴシック" panose="020B0600070205080204" pitchFamily="34" charset="-128"/>
              </a:rPr>
              <a:t>, 2013)</a:t>
            </a:r>
            <a:endParaRPr lang="en-GB" dirty="0"/>
          </a:p>
        </p:txBody>
      </p:sp>
      <p:pic>
        <p:nvPicPr>
          <p:cNvPr id="6" name="Content Placeholder 5">
            <a:extLst>
              <a:ext uri="{FF2B5EF4-FFF2-40B4-BE49-F238E27FC236}">
                <a16:creationId xmlns:a16="http://schemas.microsoft.com/office/drawing/2014/main" id="{72E8A65F-F7A3-B1CF-CF23-82C25F62C242}"/>
              </a:ext>
            </a:extLst>
          </p:cNvPr>
          <p:cNvPicPr>
            <a:picLocks noGrp="1" noChangeAspect="1"/>
          </p:cNvPicPr>
          <p:nvPr>
            <p:ph idx="1"/>
          </p:nvPr>
        </p:nvPicPr>
        <p:blipFill>
          <a:blip r:embed="rId2"/>
          <a:stretch>
            <a:fillRect/>
          </a:stretch>
        </p:blipFill>
        <p:spPr>
          <a:xfrm>
            <a:off x="628650" y="1988840"/>
            <a:ext cx="8047805" cy="3600400"/>
          </a:xfrm>
          <a:prstGeom prst="rect">
            <a:avLst/>
          </a:prstGeom>
        </p:spPr>
      </p:pic>
    </p:spTree>
    <p:extLst>
      <p:ext uri="{BB962C8B-B14F-4D97-AF65-F5344CB8AC3E}">
        <p14:creationId xmlns:p14="http://schemas.microsoft.com/office/powerpoint/2010/main" val="3529080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a:extLst>
              <a:ext uri="{FF2B5EF4-FFF2-40B4-BE49-F238E27FC236}">
                <a16:creationId xmlns:a16="http://schemas.microsoft.com/office/drawing/2014/main" id="{5F82A01D-87B2-0F40-C4F6-0F87E826C657}"/>
              </a:ext>
            </a:extLst>
          </p:cNvPr>
          <p:cNvSpPr>
            <a:spLocks noGrp="1" noChangeArrowheads="1"/>
          </p:cNvSpPr>
          <p:nvPr>
            <p:ph type="title"/>
          </p:nvPr>
        </p:nvSpPr>
        <p:spPr/>
        <p:txBody>
          <a:bodyPr rtlCol="0">
            <a:noAutofit/>
          </a:bodyPr>
          <a:lstStyle/>
          <a:p>
            <a:pPr algn="ctr" eaLnBrk="1" fontAlgn="auto" hangingPunct="1">
              <a:spcAft>
                <a:spcPts val="0"/>
              </a:spcAft>
              <a:defRPr/>
            </a:pPr>
            <a:r>
              <a:rPr lang="cy-GB" altLang="en-US" sz="3200" kern="0" dirty="0">
                <a:solidFill>
                  <a:srgbClr val="000000"/>
                </a:solidFill>
                <a:latin typeface="Arial" panose="020B0604020202020204" pitchFamily="34" charset="0"/>
                <a:ea typeface="ＭＳ Ｐゴシック" panose="020B0600070205080204" pitchFamily="34" charset="-128"/>
              </a:rPr>
              <a:t>Goblygiadau ar gyfer arfer</a:t>
            </a:r>
            <a:br>
              <a:rPr lang="cy-GB" altLang="en-US" sz="3200" kern="0" dirty="0">
                <a:solidFill>
                  <a:srgbClr val="000000"/>
                </a:solidFill>
                <a:latin typeface="Arial" panose="020B0604020202020204" pitchFamily="34" charset="0"/>
                <a:ea typeface="ＭＳ Ｐゴシック" panose="020B0600070205080204" pitchFamily="34" charset="-128"/>
              </a:rPr>
            </a:br>
            <a:r>
              <a:rPr lang="en-GB" altLang="en-US" sz="3200" kern="0" dirty="0">
                <a:solidFill>
                  <a:srgbClr val="0070C0"/>
                </a:solidFill>
                <a:latin typeface="Arial" panose="020B0604020202020204" pitchFamily="34" charset="0"/>
                <a:ea typeface="ＭＳ Ｐゴシック" panose="020B0600070205080204" pitchFamily="34" charset="-128"/>
              </a:rPr>
              <a:t>Implications for practice </a:t>
            </a:r>
            <a:r>
              <a:rPr lang="en-GB" altLang="en-US" sz="2000" kern="0" dirty="0">
                <a:solidFill>
                  <a:srgbClr val="0070C0"/>
                </a:solidFill>
                <a:latin typeface="Arial" panose="020B0604020202020204" pitchFamily="34" charset="0"/>
                <a:ea typeface="ＭＳ Ｐゴシック" panose="020B0600070205080204" pitchFamily="34" charset="-128"/>
              </a:rPr>
              <a:t>(</a:t>
            </a:r>
            <a:r>
              <a:rPr lang="en-GB" altLang="en-US" sz="2000" kern="0" dirty="0" err="1">
                <a:solidFill>
                  <a:srgbClr val="0070C0"/>
                </a:solidFill>
                <a:latin typeface="Arial" panose="020B0604020202020204" pitchFamily="34" charset="0"/>
                <a:ea typeface="ＭＳ Ｐゴシック" panose="020B0600070205080204" pitchFamily="34" charset="-128"/>
              </a:rPr>
              <a:t>Drifte</a:t>
            </a:r>
            <a:r>
              <a:rPr lang="en-GB" altLang="en-US" sz="2000" kern="0" dirty="0">
                <a:solidFill>
                  <a:srgbClr val="0070C0"/>
                </a:solidFill>
                <a:latin typeface="Arial" panose="020B0604020202020204" pitchFamily="34" charset="0"/>
                <a:ea typeface="ＭＳ Ｐゴシック" panose="020B0600070205080204" pitchFamily="34" charset="-128"/>
              </a:rPr>
              <a:t>, 2013)</a:t>
            </a:r>
            <a:endParaRPr lang="en-GB" altLang="cy-GB" sz="3200" dirty="0">
              <a:solidFill>
                <a:srgbClr val="0070C0"/>
              </a:solidFill>
              <a:latin typeface="Arial" panose="020B0604020202020204" pitchFamily="34" charset="0"/>
            </a:endParaRPr>
          </a:p>
        </p:txBody>
      </p:sp>
      <p:pic>
        <p:nvPicPr>
          <p:cNvPr id="5" name="Content Placeholder 4">
            <a:extLst>
              <a:ext uri="{FF2B5EF4-FFF2-40B4-BE49-F238E27FC236}">
                <a16:creationId xmlns:a16="http://schemas.microsoft.com/office/drawing/2014/main" id="{132E209A-402E-13B3-DD26-536BA43A3C08}"/>
              </a:ext>
            </a:extLst>
          </p:cNvPr>
          <p:cNvPicPr>
            <a:picLocks noGrp="1" noChangeAspect="1"/>
          </p:cNvPicPr>
          <p:nvPr>
            <p:ph sz="half" idx="1"/>
          </p:nvPr>
        </p:nvPicPr>
        <p:blipFill>
          <a:blip r:embed="rId3"/>
          <a:stretch>
            <a:fillRect/>
          </a:stretch>
        </p:blipFill>
        <p:spPr>
          <a:xfrm>
            <a:off x="628650" y="1825625"/>
            <a:ext cx="3566220" cy="3809862"/>
          </a:xfrm>
          <a:prstGeom prst="rect">
            <a:avLst/>
          </a:prstGeom>
        </p:spPr>
      </p:pic>
      <p:pic>
        <p:nvPicPr>
          <p:cNvPr id="7" name="Content Placeholder 6">
            <a:extLst>
              <a:ext uri="{FF2B5EF4-FFF2-40B4-BE49-F238E27FC236}">
                <a16:creationId xmlns:a16="http://schemas.microsoft.com/office/drawing/2014/main" id="{E7E4209F-3CB2-E61A-11D1-54CD5DD0A9D9}"/>
              </a:ext>
            </a:extLst>
          </p:cNvPr>
          <p:cNvPicPr>
            <a:picLocks noGrp="1" noChangeAspect="1"/>
          </p:cNvPicPr>
          <p:nvPr>
            <p:ph sz="half" idx="2"/>
          </p:nvPr>
        </p:nvPicPr>
        <p:blipFill>
          <a:blip r:embed="rId4"/>
          <a:stretch>
            <a:fillRect/>
          </a:stretch>
        </p:blipFill>
        <p:spPr>
          <a:xfrm>
            <a:off x="4519985" y="1825625"/>
            <a:ext cx="3995365" cy="3809862"/>
          </a:xfrm>
          <a:prstGeom prst="rect">
            <a:avLst/>
          </a:prstGeom>
        </p:spPr>
      </p:pic>
    </p:spTree>
    <p:extLst>
      <p:ext uri="{BB962C8B-B14F-4D97-AF65-F5344CB8AC3E}">
        <p14:creationId xmlns:p14="http://schemas.microsoft.com/office/powerpoint/2010/main" val="252782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lgn="ctr">
              <a:defRPr/>
            </a:pPr>
            <a:r>
              <a:rPr lang="cy-GB" altLang="en-US" sz="3200" kern="0" dirty="0">
                <a:solidFill>
                  <a:srgbClr val="000000"/>
                </a:solidFill>
                <a:latin typeface="Arial" panose="020B0604020202020204" pitchFamily="34" charset="0"/>
                <a:ea typeface="ＭＳ Ｐゴシック" panose="020B0600070205080204" pitchFamily="34" charset="-128"/>
              </a:rPr>
              <a:t>Goblygiadau ar gyfer arfer</a:t>
            </a:r>
            <a:br>
              <a:rPr lang="cy-GB" altLang="en-US" sz="3200" kern="0" dirty="0">
                <a:solidFill>
                  <a:srgbClr val="000000"/>
                </a:solidFill>
                <a:latin typeface="Arial" panose="020B0604020202020204" pitchFamily="34" charset="0"/>
                <a:ea typeface="ＭＳ Ｐゴシック" panose="020B0600070205080204" pitchFamily="34" charset="-128"/>
              </a:rPr>
            </a:br>
            <a:r>
              <a:rPr lang="cy-GB" altLang="en-US" sz="3200" kern="0" dirty="0" err="1">
                <a:solidFill>
                  <a:srgbClr val="0070C0"/>
                </a:solidFill>
                <a:latin typeface="Arial" panose="020B0604020202020204" pitchFamily="34" charset="0"/>
                <a:ea typeface="ＭＳ Ｐゴシック" panose="020B0600070205080204" pitchFamily="34" charset="-128"/>
              </a:rPr>
              <a:t>Implications</a:t>
            </a:r>
            <a:r>
              <a:rPr lang="cy-GB" altLang="en-US" sz="3200" kern="0" dirty="0">
                <a:solidFill>
                  <a:srgbClr val="0070C0"/>
                </a:solidFill>
                <a:latin typeface="Arial" panose="020B0604020202020204" pitchFamily="34" charset="0"/>
                <a:ea typeface="ＭＳ Ｐゴシック" panose="020B0600070205080204" pitchFamily="34" charset="-128"/>
              </a:rPr>
              <a:t> for </a:t>
            </a:r>
            <a:r>
              <a:rPr lang="cy-GB" altLang="en-US" sz="3200" kern="0" dirty="0" err="1">
                <a:solidFill>
                  <a:srgbClr val="0070C0"/>
                </a:solidFill>
                <a:latin typeface="Arial" panose="020B0604020202020204" pitchFamily="34" charset="0"/>
                <a:ea typeface="ＭＳ Ｐゴシック" panose="020B0600070205080204" pitchFamily="34" charset="-128"/>
              </a:rPr>
              <a:t>practice</a:t>
            </a:r>
            <a:r>
              <a:rPr lang="cy-GB" altLang="en-US" sz="3200" kern="0" dirty="0">
                <a:solidFill>
                  <a:srgbClr val="0070C0"/>
                </a:solidFill>
                <a:latin typeface="Arial" panose="020B0604020202020204" pitchFamily="34" charset="0"/>
                <a:ea typeface="ＭＳ Ｐゴシック" panose="020B0600070205080204" pitchFamily="34" charset="-128"/>
              </a:rPr>
              <a:t> </a:t>
            </a:r>
            <a:r>
              <a:rPr lang="cy-GB" altLang="en-US" sz="1800" kern="0" dirty="0">
                <a:solidFill>
                  <a:srgbClr val="0070C0"/>
                </a:solidFill>
                <a:latin typeface="Arial" panose="020B0604020202020204" pitchFamily="34" charset="0"/>
                <a:ea typeface="ＭＳ Ｐゴシック" panose="020B0600070205080204" pitchFamily="34" charset="-128"/>
              </a:rPr>
              <a:t>(</a:t>
            </a:r>
            <a:r>
              <a:rPr lang="cy-GB" altLang="en-US" sz="1800" kern="0" dirty="0" err="1">
                <a:solidFill>
                  <a:srgbClr val="0070C0"/>
                </a:solidFill>
                <a:latin typeface="Arial" panose="020B0604020202020204" pitchFamily="34" charset="0"/>
                <a:ea typeface="ＭＳ Ｐゴシック" panose="020B0600070205080204" pitchFamily="34" charset="-128"/>
              </a:rPr>
              <a:t>Drifte</a:t>
            </a:r>
            <a:r>
              <a:rPr lang="cy-GB" altLang="en-US" sz="1800" kern="0" dirty="0">
                <a:solidFill>
                  <a:srgbClr val="0070C0"/>
                </a:solidFill>
                <a:latin typeface="Arial" panose="020B0604020202020204" pitchFamily="34" charset="0"/>
                <a:ea typeface="ＭＳ Ｐゴシック" panose="020B0600070205080204" pitchFamily="34" charset="-128"/>
              </a:rPr>
              <a:t>, 2013)</a:t>
            </a:r>
            <a:endParaRPr lang="en-GB" altLang="cy-GB" sz="1800" dirty="0">
              <a:solidFill>
                <a:srgbClr val="0070C0"/>
              </a:solidFill>
              <a:latin typeface="Arial" panose="020B0604020202020204"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a:bodyPr>
          <a:lstStyle/>
          <a:p>
            <a:pPr>
              <a:defRPr/>
            </a:pPr>
            <a:r>
              <a:rPr lang="cy-GB" altLang="cy-GB" dirty="0">
                <a:latin typeface="Arial" panose="020B0604020202020204" pitchFamily="34" charset="0"/>
              </a:rPr>
              <a:t>Doliau </a:t>
            </a:r>
            <a:r>
              <a:rPr lang="cy-GB" altLang="cy-GB" dirty="0" err="1">
                <a:latin typeface="Arial" panose="020B0604020202020204" pitchFamily="34" charset="0"/>
              </a:rPr>
              <a:t>persona</a:t>
            </a:r>
            <a:r>
              <a:rPr lang="cy-GB" altLang="cy-GB" dirty="0">
                <a:latin typeface="Arial" panose="020B0604020202020204" pitchFamily="34" charset="0"/>
              </a:rPr>
              <a:t>/pypedau;</a:t>
            </a:r>
          </a:p>
          <a:p>
            <a:pPr>
              <a:defRPr/>
            </a:pPr>
            <a:r>
              <a:rPr lang="cy-GB" altLang="cy-GB" dirty="0">
                <a:latin typeface="Arial" panose="020B0604020202020204" pitchFamily="34" charset="0"/>
              </a:rPr>
              <a:t>Storio offer yn yr un lle;</a:t>
            </a:r>
          </a:p>
          <a:p>
            <a:pPr>
              <a:defRPr/>
            </a:pPr>
            <a:r>
              <a:rPr lang="cy-GB" altLang="cy-GB" dirty="0">
                <a:latin typeface="Arial" panose="020B0604020202020204" pitchFamily="34" charset="0"/>
              </a:rPr>
              <a:t>Cynnwys plant wrth newid trefn yr amgylchedd;</a:t>
            </a:r>
          </a:p>
          <a:p>
            <a:pPr>
              <a:defRPr/>
            </a:pPr>
            <a:r>
              <a:rPr lang="cy-GB" altLang="cy-GB" dirty="0">
                <a:latin typeface="Arial" panose="020B0604020202020204" pitchFamily="34" charset="0"/>
              </a:rPr>
              <a:t>Sicrhau nad yw adnoddau yn sbarduno alergeddau.</a:t>
            </a: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rPr>
              <a:t>Persona dolls/puppets;</a:t>
            </a:r>
          </a:p>
          <a:p>
            <a:pPr>
              <a:defRPr/>
            </a:pPr>
            <a:r>
              <a:rPr lang="en-GB" altLang="en-US" kern="0" dirty="0">
                <a:solidFill>
                  <a:srgbClr val="0070C0"/>
                </a:solidFill>
                <a:latin typeface="Arial" panose="020B0604020202020204" pitchFamily="34" charset="0"/>
                <a:ea typeface="ＭＳ Ｐゴシック" panose="020B0600070205080204" pitchFamily="34" charset="-128"/>
              </a:rPr>
              <a:t>Store equipment in same place;</a:t>
            </a:r>
          </a:p>
          <a:p>
            <a:pPr>
              <a:defRPr/>
            </a:pPr>
            <a:r>
              <a:rPr lang="en-GB" altLang="en-US" kern="0" dirty="0">
                <a:solidFill>
                  <a:srgbClr val="0070C0"/>
                </a:solidFill>
                <a:latin typeface="Arial" panose="020B0604020202020204" pitchFamily="34" charset="0"/>
                <a:ea typeface="ＭＳ Ｐゴシック" panose="020B0600070205080204" pitchFamily="34" charset="-128"/>
              </a:rPr>
              <a:t>Involve children when changing layout of environment;</a:t>
            </a:r>
          </a:p>
          <a:p>
            <a:pPr>
              <a:defRPr/>
            </a:pPr>
            <a:r>
              <a:rPr lang="en-GB" altLang="en-US" kern="0" dirty="0">
                <a:solidFill>
                  <a:srgbClr val="0070C0"/>
                </a:solidFill>
                <a:latin typeface="Arial" panose="020B0604020202020204" pitchFamily="34" charset="0"/>
                <a:ea typeface="ＭＳ Ｐゴシック" panose="020B0600070205080204" pitchFamily="34" charset="-128"/>
              </a:rPr>
              <a:t>Ensure resources do not trigger sensory overreactions.</a:t>
            </a:r>
          </a:p>
        </p:txBody>
      </p:sp>
    </p:spTree>
    <p:extLst>
      <p:ext uri="{BB962C8B-B14F-4D97-AF65-F5344CB8AC3E}">
        <p14:creationId xmlns:p14="http://schemas.microsoft.com/office/powerpoint/2010/main" val="143649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lstStyle/>
          <a:p>
            <a:pPr algn="ctr" eaLnBrk="1" hangingPunct="1"/>
            <a:r>
              <a:rPr lang="cy-GB" altLang="cy-GB" sz="3200" dirty="0">
                <a:latin typeface="Arial" panose="020B0604020202020204" pitchFamily="34" charset="0"/>
              </a:rPr>
              <a:t>Arfer cynhwysol</a:t>
            </a:r>
            <a:br>
              <a:rPr lang="cy-GB" altLang="cy-GB" sz="3200" dirty="0">
                <a:latin typeface="Arial" panose="020B0604020202020204" pitchFamily="34" charset="0"/>
              </a:rPr>
            </a:br>
            <a:r>
              <a:rPr lang="cy-GB" altLang="cy-GB" sz="3200" dirty="0" err="1">
                <a:solidFill>
                  <a:srgbClr val="0070C0"/>
                </a:solidFill>
                <a:latin typeface="Arial" panose="020B0604020202020204" pitchFamily="34" charset="0"/>
              </a:rPr>
              <a:t>Inclusive</a:t>
            </a:r>
            <a:r>
              <a:rPr lang="cy-GB" altLang="cy-GB" sz="3200" dirty="0">
                <a:solidFill>
                  <a:srgbClr val="0070C0"/>
                </a:solidFill>
                <a:latin typeface="Arial" panose="020B0604020202020204" pitchFamily="34" charset="0"/>
              </a:rPr>
              <a:t> </a:t>
            </a:r>
            <a:r>
              <a:rPr lang="cy-GB" altLang="cy-GB" sz="3200" dirty="0" err="1">
                <a:solidFill>
                  <a:srgbClr val="0070C0"/>
                </a:solidFill>
                <a:latin typeface="Arial" panose="020B0604020202020204" pitchFamily="34" charset="0"/>
              </a:rPr>
              <a:t>practice</a:t>
            </a:r>
            <a:endParaRPr lang="en-US" altLang="en-US" sz="3200" dirty="0">
              <a:solidFill>
                <a:srgbClr val="0070C0"/>
              </a:solidFill>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eaLnBrk="1" fontAlgn="auto" hangingPunct="1">
              <a:spcAft>
                <a:spcPts val="0"/>
              </a:spcAft>
              <a:defRPr/>
            </a:pPr>
            <a:r>
              <a:rPr lang="cy-GB" altLang="en-US" dirty="0">
                <a:latin typeface="Arial" panose="020B0604020202020204" pitchFamily="34" charset="0"/>
              </a:rPr>
              <a:t>Dynesiad ‘ysgol gyfan’;</a:t>
            </a:r>
          </a:p>
          <a:p>
            <a:pPr eaLnBrk="1" fontAlgn="auto" hangingPunct="1">
              <a:spcAft>
                <a:spcPts val="0"/>
              </a:spcAft>
              <a:defRPr/>
            </a:pPr>
            <a:r>
              <a:rPr lang="cy-GB" altLang="en-US" dirty="0">
                <a:latin typeface="Arial" panose="020B0604020202020204" pitchFamily="34" charset="0"/>
              </a:rPr>
              <a:t>Cyfathrebu;</a:t>
            </a:r>
          </a:p>
          <a:p>
            <a:pPr eaLnBrk="1" fontAlgn="auto" hangingPunct="1">
              <a:spcAft>
                <a:spcPts val="0"/>
              </a:spcAft>
              <a:defRPr/>
            </a:pPr>
            <a:r>
              <a:rPr lang="cy-GB" altLang="en-US" dirty="0">
                <a:latin typeface="Arial" panose="020B0604020202020204" pitchFamily="34" charset="0"/>
              </a:rPr>
              <a:t>Cymorth gymwysedig;</a:t>
            </a:r>
          </a:p>
          <a:p>
            <a:pPr eaLnBrk="1" fontAlgn="auto" hangingPunct="1">
              <a:spcAft>
                <a:spcPts val="0"/>
              </a:spcAft>
              <a:defRPr/>
            </a:pPr>
            <a:r>
              <a:rPr lang="cy-GB" altLang="en-US" dirty="0">
                <a:latin typeface="Arial" panose="020B0604020202020204" pitchFamily="34" charset="0"/>
              </a:rPr>
              <a:t>Sylw ar adegau llai strwythuredig;</a:t>
            </a:r>
          </a:p>
          <a:p>
            <a:pPr eaLnBrk="1" fontAlgn="auto" hangingPunct="1">
              <a:spcAft>
                <a:spcPts val="0"/>
              </a:spcAft>
              <a:defRPr/>
            </a:pPr>
            <a:r>
              <a:rPr lang="cy-GB" altLang="en-US" dirty="0">
                <a:latin typeface="Arial" panose="020B0604020202020204" pitchFamily="34" charset="0"/>
              </a:rPr>
              <a:t>‘System </a:t>
            </a:r>
            <a:r>
              <a:rPr lang="cy-GB" altLang="en-US" dirty="0" err="1">
                <a:latin typeface="Arial" panose="020B0604020202020204" pitchFamily="34" charset="0"/>
              </a:rPr>
              <a:t>Buddy</a:t>
            </a:r>
            <a:r>
              <a:rPr lang="cy-GB" altLang="en-US" dirty="0">
                <a:latin typeface="Arial" panose="020B0604020202020204" pitchFamily="34" charset="0"/>
              </a:rPr>
              <a:t>’.</a:t>
            </a:r>
          </a:p>
          <a:p>
            <a:pPr marL="0" indent="0" eaLnBrk="1" fontAlgn="auto" hangingPunct="1">
              <a:spcAft>
                <a:spcPts val="0"/>
              </a:spcAft>
              <a:buFont typeface="Arial" panose="020B0604020202020204" pitchFamily="34" charset="0"/>
              <a:buNone/>
              <a:defRPr/>
            </a:pPr>
            <a:endParaRPr lang="en-US" dirty="0"/>
          </a:p>
        </p:txBody>
      </p:sp>
      <p:sp>
        <p:nvSpPr>
          <p:cNvPr id="4" name="Content Placeholder 3"/>
          <p:cNvSpPr>
            <a:spLocks noGrp="1"/>
          </p:cNvSpPr>
          <p:nvPr>
            <p:ph sz="half" idx="2"/>
          </p:nvPr>
        </p:nvSpPr>
        <p:spPr>
          <a:xfrm>
            <a:off x="4648200" y="1143000"/>
            <a:ext cx="4038600" cy="4446588"/>
          </a:xfrm>
        </p:spPr>
        <p:txBody>
          <a:bodyPr rtlCol="0">
            <a:normAutofit/>
          </a:bodyPr>
          <a:lstStyle/>
          <a:p>
            <a:pPr eaLnBrk="1" fontAlgn="auto" hangingPunct="1">
              <a:spcAft>
                <a:spcPts val="0"/>
              </a:spcAft>
              <a:defRPr/>
            </a:pPr>
            <a:r>
              <a:rPr lang="en-US" dirty="0">
                <a:solidFill>
                  <a:srgbClr val="0070C0"/>
                </a:solidFill>
                <a:latin typeface="Arial" panose="020B0604020202020204" pitchFamily="34" charset="0"/>
              </a:rPr>
              <a:t>Whole-school approach;</a:t>
            </a:r>
          </a:p>
          <a:p>
            <a:pPr eaLnBrk="1" fontAlgn="auto" hangingPunct="1">
              <a:spcAft>
                <a:spcPts val="0"/>
              </a:spcAft>
              <a:defRPr/>
            </a:pPr>
            <a:r>
              <a:rPr lang="en-US" dirty="0">
                <a:solidFill>
                  <a:srgbClr val="0070C0"/>
                </a:solidFill>
                <a:latin typeface="Arial" panose="020B0604020202020204" pitchFamily="34" charset="0"/>
              </a:rPr>
              <a:t>Communication;</a:t>
            </a:r>
          </a:p>
          <a:p>
            <a:pPr eaLnBrk="1" fontAlgn="auto" hangingPunct="1">
              <a:spcAft>
                <a:spcPts val="0"/>
              </a:spcAft>
              <a:defRPr/>
            </a:pPr>
            <a:r>
              <a:rPr lang="en-US" dirty="0">
                <a:solidFill>
                  <a:srgbClr val="0070C0"/>
                </a:solidFill>
                <a:latin typeface="Arial" panose="020B0604020202020204" pitchFamily="34" charset="0"/>
              </a:rPr>
              <a:t>Trained 1-1/Key worker;</a:t>
            </a:r>
          </a:p>
          <a:p>
            <a:pPr eaLnBrk="1" fontAlgn="auto" hangingPunct="1">
              <a:spcAft>
                <a:spcPts val="0"/>
              </a:spcAft>
              <a:defRPr/>
            </a:pPr>
            <a:r>
              <a:rPr lang="en-US" dirty="0">
                <a:solidFill>
                  <a:srgbClr val="0070C0"/>
                </a:solidFill>
                <a:latin typeface="Arial" panose="020B0604020202020204" pitchFamily="34" charset="0"/>
              </a:rPr>
              <a:t>Attention to less-structured times;</a:t>
            </a:r>
          </a:p>
          <a:p>
            <a:pPr eaLnBrk="1" fontAlgn="auto" hangingPunct="1">
              <a:spcAft>
                <a:spcPts val="0"/>
              </a:spcAft>
              <a:defRPr/>
            </a:pPr>
            <a:r>
              <a:rPr lang="en-US" dirty="0">
                <a:solidFill>
                  <a:srgbClr val="0070C0"/>
                </a:solidFill>
                <a:latin typeface="Arial" panose="020B0604020202020204" pitchFamily="34" charset="0"/>
              </a:rPr>
              <a:t>‘Buddy system’.</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2256435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628650" y="365127"/>
            <a:ext cx="7886700" cy="903634"/>
          </a:xfrm>
        </p:spPr>
        <p:txBody>
          <a:bodyPr>
            <a:normAutofit fontScale="90000"/>
          </a:bodyPr>
          <a:lstStyle/>
          <a:p>
            <a:pPr algn="ctr" eaLnBrk="1" hangingPunct="1"/>
            <a:r>
              <a:rPr lang="cy-GB" altLang="en-US" sz="3200" dirty="0">
                <a:latin typeface="Arial" panose="020B0604020202020204" pitchFamily="34" charset="0"/>
              </a:rPr>
              <a:t>Strategaethau</a:t>
            </a:r>
            <a:br>
              <a:rPr lang="en-GB" altLang="en-US" sz="3200" dirty="0">
                <a:latin typeface="Arial" panose="020B0604020202020204" pitchFamily="34" charset="0"/>
              </a:rPr>
            </a:br>
            <a:r>
              <a:rPr lang="en-GB" altLang="en-US" sz="3200" dirty="0">
                <a:solidFill>
                  <a:srgbClr val="0070C0"/>
                </a:solidFill>
                <a:latin typeface="Arial" panose="020B0604020202020204" pitchFamily="34" charset="0"/>
              </a:rPr>
              <a:t>Strategies</a:t>
            </a:r>
            <a:endParaRPr lang="en-US" altLang="en-US" sz="3200" dirty="0">
              <a:solidFill>
                <a:srgbClr val="0070C0"/>
              </a:solidFill>
              <a:latin typeface="Arial" panose="020B0604020202020204" pitchFamily="34" charset="0"/>
            </a:endParaRPr>
          </a:p>
        </p:txBody>
      </p:sp>
      <p:sp>
        <p:nvSpPr>
          <p:cNvPr id="41987" name="Content Placeholder 2"/>
          <p:cNvSpPr>
            <a:spLocks noGrp="1"/>
          </p:cNvSpPr>
          <p:nvPr>
            <p:ph sz="half" idx="1"/>
          </p:nvPr>
        </p:nvSpPr>
        <p:spPr>
          <a:xfrm>
            <a:off x="457200" y="1417638"/>
            <a:ext cx="4038600" cy="4171950"/>
          </a:xfrm>
        </p:spPr>
        <p:txBody>
          <a:bodyPr/>
          <a:lstStyle/>
          <a:p>
            <a:pPr eaLnBrk="1" hangingPunct="1"/>
            <a:r>
              <a:rPr lang="cy-GB" altLang="en-US" sz="2700" dirty="0">
                <a:latin typeface="Arial" panose="020B0604020202020204" pitchFamily="34" charset="0"/>
              </a:rPr>
              <a:t>Trefn;</a:t>
            </a:r>
          </a:p>
          <a:p>
            <a:pPr eaLnBrk="1" hangingPunct="1"/>
            <a:r>
              <a:rPr lang="cy-GB" altLang="en-US" sz="2700" dirty="0">
                <a:latin typeface="Arial" panose="020B0604020202020204" pitchFamily="34" charset="0"/>
              </a:rPr>
              <a:t>Amserlen weledol;</a:t>
            </a:r>
          </a:p>
          <a:p>
            <a:pPr eaLnBrk="1" hangingPunct="1"/>
            <a:r>
              <a:rPr lang="cy-GB" altLang="en-US" sz="2700" dirty="0">
                <a:latin typeface="Arial" panose="020B0604020202020204" pitchFamily="34" charset="0"/>
              </a:rPr>
              <a:t>CAU (Cynllun Datblygiad Unigol);</a:t>
            </a:r>
          </a:p>
          <a:p>
            <a:pPr eaLnBrk="1" hangingPunct="1"/>
            <a:r>
              <a:rPr lang="cy-GB" altLang="en-US" sz="2700" dirty="0">
                <a:latin typeface="Arial" panose="020B0604020202020204" pitchFamily="34" charset="0"/>
              </a:rPr>
              <a:t>Camau bach;</a:t>
            </a:r>
          </a:p>
          <a:p>
            <a:pPr eaLnBrk="1" hangingPunct="1"/>
            <a:r>
              <a:rPr lang="cy-GB" altLang="en-US" sz="2700" dirty="0">
                <a:latin typeface="Arial" panose="020B0604020202020204" pitchFamily="34" charset="0"/>
              </a:rPr>
              <a:t>Ymyraethau;</a:t>
            </a:r>
          </a:p>
          <a:p>
            <a:pPr eaLnBrk="1" hangingPunct="1"/>
            <a:r>
              <a:rPr lang="cy-GB" altLang="en-US" sz="2700" dirty="0">
                <a:latin typeface="Arial" panose="020B0604020202020204" pitchFamily="34" charset="0"/>
              </a:rPr>
              <a:t>Dosbarthiadau addas ar gyfer Awtistiaeth (ysgol).</a:t>
            </a:r>
          </a:p>
          <a:p>
            <a:pPr eaLnBrk="1" hangingPunct="1"/>
            <a:endParaRPr lang="cy-GB" altLang="en-US" sz="2700" dirty="0">
              <a:latin typeface="Arial" panose="020B0604020202020204" pitchFamily="34" charset="0"/>
            </a:endParaRPr>
          </a:p>
        </p:txBody>
      </p:sp>
      <p:sp>
        <p:nvSpPr>
          <p:cNvPr id="41988" name="Content Placeholder 1"/>
          <p:cNvSpPr>
            <a:spLocks noGrp="1"/>
          </p:cNvSpPr>
          <p:nvPr>
            <p:ph sz="half" idx="2"/>
          </p:nvPr>
        </p:nvSpPr>
        <p:spPr>
          <a:xfrm>
            <a:off x="4648200" y="1417638"/>
            <a:ext cx="4038600" cy="4459287"/>
          </a:xfrm>
        </p:spPr>
        <p:txBody>
          <a:bodyPr/>
          <a:lstStyle/>
          <a:p>
            <a:pPr eaLnBrk="1" hangingPunct="1"/>
            <a:r>
              <a:rPr lang="en-US" altLang="en-US" sz="2700" dirty="0">
                <a:solidFill>
                  <a:srgbClr val="0070C0"/>
                </a:solidFill>
                <a:latin typeface="Arial" panose="020B0604020202020204" pitchFamily="34" charset="0"/>
              </a:rPr>
              <a:t>Routine;</a:t>
            </a:r>
          </a:p>
          <a:p>
            <a:pPr eaLnBrk="1" hangingPunct="1"/>
            <a:r>
              <a:rPr lang="en-US" altLang="en-US" sz="2700" dirty="0">
                <a:solidFill>
                  <a:srgbClr val="0070C0"/>
                </a:solidFill>
                <a:latin typeface="Arial" panose="020B0604020202020204" pitchFamily="34" charset="0"/>
              </a:rPr>
              <a:t>Visual timetable;</a:t>
            </a:r>
          </a:p>
          <a:p>
            <a:pPr eaLnBrk="1" hangingPunct="1"/>
            <a:r>
              <a:rPr lang="en-US" altLang="en-US" sz="2700" dirty="0">
                <a:solidFill>
                  <a:srgbClr val="0070C0"/>
                </a:solidFill>
                <a:latin typeface="Arial" panose="020B0604020202020204" pitchFamily="34" charset="0"/>
              </a:rPr>
              <a:t>IDP (Individual Development Plan);</a:t>
            </a:r>
          </a:p>
          <a:p>
            <a:pPr eaLnBrk="1" hangingPunct="1"/>
            <a:r>
              <a:rPr lang="en-US" altLang="en-US" sz="2700" dirty="0">
                <a:solidFill>
                  <a:srgbClr val="0070C0"/>
                </a:solidFill>
                <a:latin typeface="Arial" panose="020B0604020202020204" pitchFamily="34" charset="0"/>
              </a:rPr>
              <a:t>Small steps;</a:t>
            </a:r>
          </a:p>
          <a:p>
            <a:pPr eaLnBrk="1" hangingPunct="1"/>
            <a:r>
              <a:rPr lang="en-US" altLang="en-US" sz="2700" dirty="0">
                <a:solidFill>
                  <a:srgbClr val="0070C0"/>
                </a:solidFill>
                <a:latin typeface="Arial" panose="020B0604020202020204" pitchFamily="34" charset="0"/>
              </a:rPr>
              <a:t>Interventions;</a:t>
            </a:r>
          </a:p>
          <a:p>
            <a:pPr eaLnBrk="1" hangingPunct="1"/>
            <a:r>
              <a:rPr lang="en-US" altLang="en-US" sz="2700" dirty="0">
                <a:solidFill>
                  <a:srgbClr val="0070C0"/>
                </a:solidFill>
                <a:latin typeface="Arial" panose="020B0604020202020204" pitchFamily="34" charset="0"/>
              </a:rPr>
              <a:t>Autism friendly classrooms (school).</a:t>
            </a:r>
          </a:p>
          <a:p>
            <a:pPr marL="0" indent="0" eaLnBrk="1" hangingPunct="1">
              <a:buNone/>
            </a:pPr>
            <a:endParaRPr lang="en-US" altLang="en-US" sz="27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128087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51A74-3E0A-DB82-9955-FF1DF5C22CD5}"/>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Amserlen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weledol</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Visual timetable</a:t>
            </a:r>
          </a:p>
        </p:txBody>
      </p:sp>
      <p:pic>
        <p:nvPicPr>
          <p:cNvPr id="5" name="Content Placeholder 4">
            <a:extLst>
              <a:ext uri="{FF2B5EF4-FFF2-40B4-BE49-F238E27FC236}">
                <a16:creationId xmlns:a16="http://schemas.microsoft.com/office/drawing/2014/main" id="{19351C1C-F253-3B66-E79F-AEA44CF135FF}"/>
              </a:ext>
            </a:extLst>
          </p:cNvPr>
          <p:cNvPicPr>
            <a:picLocks noGrp="1" noChangeAspect="1"/>
          </p:cNvPicPr>
          <p:nvPr>
            <p:ph sz="half" idx="1"/>
          </p:nvPr>
        </p:nvPicPr>
        <p:blipFill>
          <a:blip r:embed="rId3"/>
          <a:stretch>
            <a:fillRect/>
          </a:stretch>
        </p:blipFill>
        <p:spPr>
          <a:xfrm>
            <a:off x="323528" y="1825625"/>
            <a:ext cx="3943350" cy="3809862"/>
          </a:xfrm>
          <a:prstGeom prst="rect">
            <a:avLst/>
          </a:prstGeom>
        </p:spPr>
      </p:pic>
      <p:pic>
        <p:nvPicPr>
          <p:cNvPr id="6" name="Content Placeholder 5">
            <a:extLst>
              <a:ext uri="{FF2B5EF4-FFF2-40B4-BE49-F238E27FC236}">
                <a16:creationId xmlns:a16="http://schemas.microsoft.com/office/drawing/2014/main" id="{50788E27-DE60-4D92-451B-0BEA97461569}"/>
              </a:ext>
            </a:extLst>
          </p:cNvPr>
          <p:cNvPicPr>
            <a:picLocks noGrp="1" noChangeAspect="1"/>
          </p:cNvPicPr>
          <p:nvPr>
            <p:ph sz="half" idx="2"/>
          </p:nvPr>
        </p:nvPicPr>
        <p:blipFill>
          <a:blip r:embed="rId4"/>
          <a:stretch>
            <a:fillRect/>
          </a:stretch>
        </p:blipFill>
        <p:spPr>
          <a:xfrm>
            <a:off x="4572001" y="1825625"/>
            <a:ext cx="3943350" cy="3809862"/>
          </a:xfrm>
          <a:prstGeom prst="rect">
            <a:avLst/>
          </a:prstGeom>
        </p:spPr>
      </p:pic>
    </p:spTree>
    <p:extLst>
      <p:ext uri="{BB962C8B-B14F-4D97-AF65-F5344CB8AC3E}">
        <p14:creationId xmlns:p14="http://schemas.microsoft.com/office/powerpoint/2010/main" val="4247235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algn="ctr" eaLnBrk="1" hangingPunct="1"/>
            <a:r>
              <a:rPr lang="en-US" altLang="en-US" sz="3200" dirty="0" err="1">
                <a:latin typeface="Arial" panose="020B0604020202020204" pitchFamily="34" charset="0"/>
              </a:rPr>
              <a:t>Strategaeth</a:t>
            </a:r>
            <a:br>
              <a:rPr lang="en-US" altLang="en-US" sz="3200" dirty="0">
                <a:latin typeface="Arial" panose="020B0604020202020204" pitchFamily="34" charset="0"/>
              </a:rPr>
            </a:br>
            <a:r>
              <a:rPr lang="en-US" altLang="en-US" sz="3200" dirty="0">
                <a:solidFill>
                  <a:srgbClr val="0070C0"/>
                </a:solidFill>
                <a:latin typeface="Arial" panose="020B0604020202020204" pitchFamily="34" charset="0"/>
              </a:rPr>
              <a:t>Strategy</a:t>
            </a:r>
          </a:p>
        </p:txBody>
      </p:sp>
      <p:pic>
        <p:nvPicPr>
          <p:cNvPr id="34819"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57200" y="1600200"/>
            <a:ext cx="8229600" cy="3916363"/>
          </a:xfrm>
        </p:spPr>
      </p:pic>
    </p:spTree>
    <p:extLst>
      <p:ext uri="{BB962C8B-B14F-4D97-AF65-F5344CB8AC3E}">
        <p14:creationId xmlns:p14="http://schemas.microsoft.com/office/powerpoint/2010/main" val="1856708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p:txBody>
          <a:bodyPr rtlCol="0">
            <a:noAutofit/>
          </a:bodyPr>
          <a:lstStyle/>
          <a:p>
            <a:pPr algn="ctr" eaLnBrk="1" fontAlgn="auto" hangingPunct="1">
              <a:spcAft>
                <a:spcPts val="0"/>
              </a:spcAft>
              <a:defRPr/>
            </a:pPr>
            <a:r>
              <a:rPr lang="cy-GB" altLang="en-US" sz="3600" dirty="0">
                <a:latin typeface="Arial" panose="020B0604020202020204" pitchFamily="34" charset="0"/>
              </a:rPr>
              <a:t>DYC – Dadansoddi Ymddygiad Cynhwysol</a:t>
            </a:r>
            <a:br>
              <a:rPr lang="cy-GB" altLang="en-US" sz="3600" dirty="0">
                <a:latin typeface="Arial" panose="020B0604020202020204" pitchFamily="34" charset="0"/>
              </a:rPr>
            </a:br>
            <a:r>
              <a:rPr lang="cy-GB" altLang="en-US" sz="3600" dirty="0">
                <a:solidFill>
                  <a:srgbClr val="0070C0"/>
                </a:solidFill>
                <a:latin typeface="Arial" panose="020B0604020202020204" pitchFamily="34" charset="0"/>
              </a:rPr>
              <a:t>ABA – Applied Behavioural Analysis</a:t>
            </a:r>
            <a:endParaRPr lang="cy-GB" altLang="en-US" dirty="0">
              <a:solidFill>
                <a:srgbClr val="0070C0"/>
              </a:solidFill>
              <a:latin typeface="Arial" panose="020B0604020202020204" pitchFamily="34" charset="0"/>
            </a:endParaRPr>
          </a:p>
        </p:txBody>
      </p:sp>
      <p:sp>
        <p:nvSpPr>
          <p:cNvPr id="2" name="Content Placeholder 1"/>
          <p:cNvSpPr>
            <a:spLocks noGrp="1"/>
          </p:cNvSpPr>
          <p:nvPr>
            <p:ph sz="half" idx="1"/>
          </p:nvPr>
        </p:nvSpPr>
        <p:spPr>
          <a:xfrm>
            <a:off x="628650" y="2060847"/>
            <a:ext cx="3867150" cy="3895454"/>
          </a:xfrm>
        </p:spPr>
        <p:txBody>
          <a:bodyPr rtlCol="0">
            <a:normAutofit/>
          </a:bodyPr>
          <a:lstStyle/>
          <a:p>
            <a:pPr eaLnBrk="1" fontAlgn="auto" hangingPunct="1">
              <a:spcAft>
                <a:spcPts val="0"/>
              </a:spcAft>
              <a:defRPr/>
            </a:pPr>
            <a:r>
              <a:rPr lang="cy-GB" dirty="0">
                <a:latin typeface="Arial" panose="020B0604020202020204" pitchFamily="34" charset="0"/>
              </a:rPr>
              <a:t>Strwythuredig;</a:t>
            </a:r>
          </a:p>
          <a:p>
            <a:pPr eaLnBrk="1" fontAlgn="auto" hangingPunct="1">
              <a:spcAft>
                <a:spcPts val="0"/>
              </a:spcAft>
              <a:defRPr/>
            </a:pPr>
            <a:r>
              <a:rPr lang="cy-GB" dirty="0">
                <a:latin typeface="Arial" panose="020B0604020202020204" pitchFamily="34" charset="0"/>
              </a:rPr>
              <a:t>Ymyrraeth dan arweiniad y therapydd;</a:t>
            </a:r>
          </a:p>
          <a:p>
            <a:pPr eaLnBrk="1" fontAlgn="auto" hangingPunct="1">
              <a:spcAft>
                <a:spcPts val="0"/>
              </a:spcAft>
              <a:defRPr/>
            </a:pPr>
            <a:r>
              <a:rPr lang="cy-GB" dirty="0">
                <a:latin typeface="Arial" panose="020B0604020202020204" pitchFamily="34" charset="0"/>
              </a:rPr>
              <a:t>Torri ymddygiad mewn i rhannau bach;</a:t>
            </a:r>
          </a:p>
          <a:p>
            <a:pPr eaLnBrk="1" fontAlgn="auto" hangingPunct="1">
              <a:spcAft>
                <a:spcPts val="0"/>
              </a:spcAft>
              <a:defRPr/>
            </a:pPr>
            <a:r>
              <a:rPr lang="cy-GB" dirty="0">
                <a:latin typeface="Arial" panose="020B0604020202020204" pitchFamily="34" charset="0"/>
              </a:rPr>
              <a:t>Y cartref a’r lleoliad.</a:t>
            </a:r>
          </a:p>
          <a:p>
            <a:pPr eaLnBrk="1" fontAlgn="auto" hangingPunct="1">
              <a:spcAft>
                <a:spcPts val="0"/>
              </a:spcAft>
              <a:defRPr/>
            </a:pPr>
            <a:endParaRPr lang="en-GB" dirty="0"/>
          </a:p>
        </p:txBody>
      </p:sp>
      <p:sp>
        <p:nvSpPr>
          <p:cNvPr id="7" name="Text Placeholder 6">
            <a:extLst>
              <a:ext uri="{FF2B5EF4-FFF2-40B4-BE49-F238E27FC236}">
                <a16:creationId xmlns:a16="http://schemas.microsoft.com/office/drawing/2014/main" id="{C3F498E9-8BBE-CF6E-7BBD-4214D0A6D8EB}"/>
              </a:ext>
            </a:extLst>
          </p:cNvPr>
          <p:cNvSpPr>
            <a:spLocks noGrp="1"/>
          </p:cNvSpPr>
          <p:nvPr>
            <p:ph sz="half" idx="2"/>
          </p:nvPr>
        </p:nvSpPr>
        <p:spPr>
          <a:xfrm>
            <a:off x="4648200" y="2060847"/>
            <a:ext cx="3867150" cy="3574639"/>
          </a:xfrm>
        </p:spPr>
        <p:txBody>
          <a:bodyPr>
            <a:normAutofit/>
          </a:bodyPr>
          <a:lstStyle/>
          <a:p>
            <a:pPr eaLnBrk="1" fontAlgn="auto" hangingPunct="1">
              <a:spcAft>
                <a:spcPts val="0"/>
              </a:spcAft>
              <a:defRPr/>
            </a:pPr>
            <a:r>
              <a:rPr lang="en-GB" sz="2800" dirty="0">
                <a:solidFill>
                  <a:srgbClr val="0070C0"/>
                </a:solidFill>
                <a:latin typeface="Arial" panose="020B0604020202020204" pitchFamily="34" charset="0"/>
              </a:rPr>
              <a:t>Structured;</a:t>
            </a:r>
          </a:p>
          <a:p>
            <a:pPr eaLnBrk="1" fontAlgn="auto" hangingPunct="1">
              <a:spcAft>
                <a:spcPts val="0"/>
              </a:spcAft>
              <a:defRPr/>
            </a:pPr>
            <a:r>
              <a:rPr lang="en-GB" sz="2800" dirty="0">
                <a:solidFill>
                  <a:srgbClr val="0070C0"/>
                </a:solidFill>
                <a:latin typeface="Arial" panose="020B0604020202020204" pitchFamily="34" charset="0"/>
              </a:rPr>
              <a:t>Therapist-led intervention;</a:t>
            </a:r>
          </a:p>
          <a:p>
            <a:pPr eaLnBrk="1" fontAlgn="auto" hangingPunct="1">
              <a:spcAft>
                <a:spcPts val="0"/>
              </a:spcAft>
              <a:defRPr/>
            </a:pPr>
            <a:r>
              <a:rPr lang="en-GB" sz="2800" dirty="0">
                <a:solidFill>
                  <a:srgbClr val="0070C0"/>
                </a:solidFill>
                <a:latin typeface="Arial" panose="020B0604020202020204" pitchFamily="34" charset="0"/>
              </a:rPr>
              <a:t>Breaking behaviour into small parts;</a:t>
            </a:r>
          </a:p>
          <a:p>
            <a:pPr eaLnBrk="1" fontAlgn="auto" hangingPunct="1">
              <a:spcAft>
                <a:spcPts val="0"/>
              </a:spcAft>
              <a:defRPr/>
            </a:pPr>
            <a:r>
              <a:rPr lang="en-GB" sz="2800" dirty="0">
                <a:solidFill>
                  <a:srgbClr val="0070C0"/>
                </a:solidFill>
                <a:latin typeface="Arial" panose="020B0604020202020204" pitchFamily="34" charset="0"/>
              </a:rPr>
              <a:t>Home and setting.</a:t>
            </a:r>
          </a:p>
          <a:p>
            <a:pPr marL="0" indent="0">
              <a:buNone/>
            </a:pPr>
            <a:endParaRPr lang="en-GB" dirty="0"/>
          </a:p>
        </p:txBody>
      </p:sp>
      <p:sp>
        <p:nvSpPr>
          <p:cNvPr id="34821" name="Rectangle 7"/>
          <p:cNvSpPr>
            <a:spLocks noChangeArrowheads="1"/>
          </p:cNvSpPr>
          <p:nvPr/>
        </p:nvSpPr>
        <p:spPr bwMode="auto">
          <a:xfrm rot="10800000" flipH="1" flipV="1">
            <a:off x="3127375"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spTree>
    <p:extLst>
      <p:ext uri="{BB962C8B-B14F-4D97-AF65-F5344CB8AC3E}">
        <p14:creationId xmlns:p14="http://schemas.microsoft.com/office/powerpoint/2010/main" val="4172798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a:xfrm>
            <a:off x="323528" y="476671"/>
            <a:ext cx="8640960" cy="1064815"/>
          </a:xfrm>
        </p:spPr>
        <p:txBody>
          <a:bodyPr rtlCol="0">
            <a:noAutofit/>
          </a:bodyPr>
          <a:lstStyle/>
          <a:p>
            <a:pPr algn="ctr" eaLnBrk="1" fontAlgn="auto" hangingPunct="1">
              <a:spcAft>
                <a:spcPts val="0"/>
              </a:spcAft>
              <a:defRPr/>
            </a:pPr>
            <a:r>
              <a:rPr lang="cy-GB" altLang="en-US" dirty="0">
                <a:latin typeface="Arial" panose="020B0604020202020204" pitchFamily="34" charset="0"/>
              </a:rPr>
              <a:t>DYC – Dadansoddi Ymddygiad Cynhwysol</a:t>
            </a:r>
            <a:br>
              <a:rPr lang="cy-GB" altLang="en-US" dirty="0">
                <a:latin typeface="Arial" panose="020B0604020202020204" pitchFamily="34" charset="0"/>
              </a:rPr>
            </a:br>
            <a:r>
              <a:rPr lang="cy-GB" altLang="en-US" dirty="0">
                <a:solidFill>
                  <a:srgbClr val="0070C0"/>
                </a:solidFill>
                <a:latin typeface="Arial" panose="020B0604020202020204" pitchFamily="34" charset="0"/>
              </a:rPr>
              <a:t>ABA – Applied Behavioural Analysis</a:t>
            </a:r>
          </a:p>
        </p:txBody>
      </p:sp>
      <p:sp>
        <p:nvSpPr>
          <p:cNvPr id="3" name="Content Placeholder 2"/>
          <p:cNvSpPr>
            <a:spLocks noGrp="1"/>
          </p:cNvSpPr>
          <p:nvPr>
            <p:ph type="body" sz="half" idx="2"/>
          </p:nvPr>
        </p:nvSpPr>
        <p:spPr>
          <a:xfrm>
            <a:off x="323528" y="1909788"/>
            <a:ext cx="3255491" cy="3959200"/>
          </a:xfrm>
        </p:spPr>
        <p:txBody>
          <a:bodyPr rtlCol="0">
            <a:normAutofit/>
          </a:bodyPr>
          <a:lstStyle/>
          <a:p>
            <a:pPr marL="0" indent="0" eaLnBrk="1" fontAlgn="auto" hangingPunct="1">
              <a:spcAft>
                <a:spcPts val="0"/>
              </a:spcAft>
              <a:buNone/>
              <a:defRPr/>
            </a:pPr>
            <a:r>
              <a:rPr lang="en-US" sz="2400" dirty="0">
                <a:latin typeface="Arial" panose="020B0604020202020204" pitchFamily="34" charset="0"/>
                <a:hlinkClick r:id="rId4">
                  <a:extLst>
                    <a:ext uri="{A12FA001-AC4F-418D-AE19-62706E023703}">
                      <ahyp:hlinkClr xmlns:ahyp="http://schemas.microsoft.com/office/drawing/2018/hyperlinkcolor" val="tx"/>
                    </a:ext>
                  </a:extLst>
                </a:hlinkClick>
              </a:rPr>
              <a:t>Nurture (2017) </a:t>
            </a:r>
            <a:r>
              <a:rPr lang="en-US" sz="2400" i="1" dirty="0">
                <a:latin typeface="Arial" panose="020B0604020202020204" pitchFamily="34" charset="0"/>
                <a:hlinkClick r:id="rId4">
                  <a:extLst>
                    <a:ext uri="{A12FA001-AC4F-418D-AE19-62706E023703}">
                      <ahyp:hlinkClr xmlns:ahyp="http://schemas.microsoft.com/office/drawing/2018/hyperlinkcolor" val="tx"/>
                    </a:ext>
                  </a:extLst>
                </a:hlinkClick>
              </a:rPr>
              <a:t>Autism: Challenging </a:t>
            </a:r>
            <a:r>
              <a:rPr lang="en-US" sz="2400" i="1" dirty="0" err="1">
                <a:latin typeface="Arial" panose="020B0604020202020204" pitchFamily="34" charset="0"/>
                <a:hlinkClick r:id="rId4">
                  <a:extLst>
                    <a:ext uri="{A12FA001-AC4F-418D-AE19-62706E023703}">
                      <ahyp:hlinkClr xmlns:ahyp="http://schemas.microsoft.com/office/drawing/2018/hyperlinkcolor" val="tx"/>
                    </a:ext>
                  </a:extLst>
                </a:hlinkClick>
              </a:rPr>
              <a:t>Behaviour</a:t>
            </a:r>
            <a:r>
              <a:rPr lang="en-US" sz="2400" dirty="0">
                <a:latin typeface="Arial" panose="020B0604020202020204" pitchFamily="34" charset="0"/>
                <a:hlinkClick r:id="rId4">
                  <a:extLst>
                    <a:ext uri="{A12FA001-AC4F-418D-AE19-62706E023703}">
                      <ahyp:hlinkClr xmlns:ahyp="http://schemas.microsoft.com/office/drawing/2018/hyperlinkcolor" val="tx"/>
                    </a:ext>
                  </a:extLst>
                </a:hlinkClick>
              </a:rPr>
              <a:t>, </a:t>
            </a:r>
            <a:r>
              <a:rPr lang="en-US" sz="2400" dirty="0">
                <a:solidFill>
                  <a:srgbClr val="0070C0"/>
                </a:solidFill>
                <a:latin typeface="Arial" panose="020B0604020202020204" pitchFamily="34" charset="0"/>
                <a:hlinkClick r:id="rId4">
                  <a:extLst>
                    <a:ext uri="{A12FA001-AC4F-418D-AE19-62706E023703}">
                      <ahyp:hlinkClr xmlns:ahyp="http://schemas.microsoft.com/office/drawing/2018/hyperlinkcolor" val="tx"/>
                    </a:ext>
                  </a:extLst>
                </a:hlinkClick>
              </a:rPr>
              <a:t>https://www.youtube.com/watch?v=U6zutYhCX4Q</a:t>
            </a:r>
            <a:r>
              <a:rPr lang="en-US" sz="2400" dirty="0">
                <a:solidFill>
                  <a:srgbClr val="0070C0"/>
                </a:solidFill>
                <a:latin typeface="Arial" panose="020B0604020202020204" pitchFamily="34" charset="0"/>
              </a:rPr>
              <a:t>   </a:t>
            </a:r>
          </a:p>
        </p:txBody>
      </p:sp>
      <p:sp>
        <p:nvSpPr>
          <p:cNvPr id="34821" name="Rectangle 7"/>
          <p:cNvSpPr>
            <a:spLocks noChangeArrowheads="1"/>
          </p:cNvSpPr>
          <p:nvPr/>
        </p:nvSpPr>
        <p:spPr bwMode="auto">
          <a:xfrm rot="10800000" flipH="1" flipV="1">
            <a:off x="3127375"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pic>
        <p:nvPicPr>
          <p:cNvPr id="4" name="Online Media 4" title="Autism: Challenging Behaviour (Controversial Autism Treatment Documentary) | Real Stories">
            <a:hlinkClick r:id="" action="ppaction://media"/>
            <a:extLst>
              <a:ext uri="{FF2B5EF4-FFF2-40B4-BE49-F238E27FC236}">
                <a16:creationId xmlns:a16="http://schemas.microsoft.com/office/drawing/2014/main" id="{384B8E64-A555-943A-2C76-E93DB4E67896}"/>
              </a:ext>
            </a:extLst>
          </p:cNvPr>
          <p:cNvPicPr>
            <a:picLocks noGrp="1" noRot="1" noChangeAspect="1"/>
          </p:cNvPicPr>
          <p:nvPr>
            <p:ph idx="1"/>
            <a:videoFile r:link="rId1"/>
          </p:nvPr>
        </p:nvPicPr>
        <p:blipFill>
          <a:blip r:embed="rId5"/>
          <a:stretch>
            <a:fillRect/>
          </a:stretch>
        </p:blipFill>
        <p:spPr>
          <a:xfrm>
            <a:off x="4495800" y="1628800"/>
            <a:ext cx="4324672" cy="3959200"/>
          </a:xfrm>
          <a:prstGeom prst="rect">
            <a:avLst/>
          </a:prstGeom>
        </p:spPr>
      </p:pic>
    </p:spTree>
    <p:extLst>
      <p:ext uri="{BB962C8B-B14F-4D97-AF65-F5344CB8AC3E}">
        <p14:creationId xmlns:p14="http://schemas.microsoft.com/office/powerpoint/2010/main" val="2031155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p:nvPr>
        </p:nvSpPr>
        <p:spPr/>
        <p:txBody>
          <a:bodyPr/>
          <a:lstStyle/>
          <a:p>
            <a:pPr algn="ctr" eaLnBrk="1" hangingPunct="1"/>
            <a:r>
              <a:rPr lang="cy-GB" altLang="en-US" sz="3200" dirty="0">
                <a:latin typeface="Arial" panose="020B0604020202020204" pitchFamily="34" charset="0"/>
              </a:rPr>
              <a:t>PECS</a:t>
            </a:r>
          </a:p>
        </p:txBody>
      </p:sp>
      <p:sp>
        <p:nvSpPr>
          <p:cNvPr id="2" name="Content Placeholder 1"/>
          <p:cNvSpPr>
            <a:spLocks noGrp="1"/>
          </p:cNvSpPr>
          <p:nvPr>
            <p:ph sz="half" idx="1"/>
          </p:nvPr>
        </p:nvSpPr>
        <p:spPr>
          <a:xfrm>
            <a:off x="457200" y="1600200"/>
            <a:ext cx="4038600" cy="3989388"/>
          </a:xfrm>
        </p:spPr>
        <p:txBody>
          <a:bodyPr rtlCol="0">
            <a:normAutofit/>
          </a:bodyPr>
          <a:lstStyle/>
          <a:p>
            <a:pPr eaLnBrk="1" fontAlgn="auto" hangingPunct="1">
              <a:spcAft>
                <a:spcPts val="0"/>
              </a:spcAft>
              <a:defRPr/>
            </a:pPr>
            <a:r>
              <a:rPr lang="en-GB" dirty="0" err="1">
                <a:latin typeface="Arial" panose="020B0604020202020204" pitchFamily="34" charset="0"/>
              </a:rPr>
              <a:t>Cynllun</a:t>
            </a:r>
            <a:r>
              <a:rPr lang="en-GB" dirty="0">
                <a:latin typeface="Arial" panose="020B0604020202020204" pitchFamily="34" charset="0"/>
              </a:rPr>
              <a:t> </a:t>
            </a:r>
            <a:r>
              <a:rPr lang="en-GB" dirty="0" err="1">
                <a:latin typeface="Arial" panose="020B0604020202020204" pitchFamily="34" charset="0"/>
              </a:rPr>
              <a:t>Cyfathrebu</a:t>
            </a:r>
            <a:r>
              <a:rPr lang="en-GB" dirty="0">
                <a:latin typeface="Arial" panose="020B0604020202020204" pitchFamily="34" charset="0"/>
              </a:rPr>
              <a:t> </a:t>
            </a:r>
            <a:r>
              <a:rPr lang="en-GB" dirty="0" err="1">
                <a:latin typeface="Arial" panose="020B0604020202020204" pitchFamily="34" charset="0"/>
              </a:rPr>
              <a:t>Cyfnewid</a:t>
            </a:r>
            <a:r>
              <a:rPr lang="en-GB" dirty="0">
                <a:latin typeface="Arial" panose="020B0604020202020204" pitchFamily="34" charset="0"/>
              </a:rPr>
              <a:t> </a:t>
            </a:r>
            <a:r>
              <a:rPr lang="en-GB" dirty="0" err="1">
                <a:latin typeface="Arial" panose="020B0604020202020204" pitchFamily="34" charset="0"/>
              </a:rPr>
              <a:t>Darlun</a:t>
            </a:r>
            <a:endParaRPr lang="en-GB" dirty="0">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GB" dirty="0">
              <a:latin typeface="Arial" panose="020B0604020202020204" pitchFamily="34" charset="0"/>
            </a:endParaRPr>
          </a:p>
          <a:p>
            <a:pPr eaLnBrk="1" fontAlgn="auto" hangingPunct="1">
              <a:spcAft>
                <a:spcPts val="0"/>
              </a:spcAft>
              <a:defRPr/>
            </a:pPr>
            <a:r>
              <a:rPr lang="en-GB" dirty="0">
                <a:solidFill>
                  <a:srgbClr val="0070C0"/>
                </a:solidFill>
                <a:latin typeface="Arial" panose="020B0604020202020204" pitchFamily="34" charset="0"/>
              </a:rPr>
              <a:t>Picture Exchange Communication Scheme</a:t>
            </a:r>
            <a:endParaRPr lang="en-US" dirty="0">
              <a:solidFill>
                <a:srgbClr val="0070C0"/>
              </a:solidFill>
              <a:latin typeface="Arial" panose="020B0604020202020204" pitchFamily="34" charset="0"/>
            </a:endParaRPr>
          </a:p>
        </p:txBody>
      </p:sp>
      <p:pic>
        <p:nvPicPr>
          <p:cNvPr id="4" name="Online Media 3" title="Using Picture Exchange Communication at School">
            <a:hlinkClick r:id="" action="ppaction://media"/>
            <a:extLst>
              <a:ext uri="{FF2B5EF4-FFF2-40B4-BE49-F238E27FC236}">
                <a16:creationId xmlns:a16="http://schemas.microsoft.com/office/drawing/2014/main" id="{1831B35A-A2C7-4897-8EBE-AF5724413359}"/>
              </a:ext>
            </a:extLst>
          </p:cNvPr>
          <p:cNvPicPr>
            <a:picLocks noGrp="1" noRot="1" noChangeAspect="1"/>
          </p:cNvPicPr>
          <p:nvPr>
            <p:ph sz="half" idx="2"/>
            <a:videoFile r:link="rId1"/>
          </p:nvPr>
        </p:nvPicPr>
        <p:blipFill>
          <a:blip r:embed="rId4"/>
          <a:stretch>
            <a:fillRect/>
          </a:stretch>
        </p:blipFill>
        <p:spPr>
          <a:xfrm>
            <a:off x="4242248" y="1441519"/>
            <a:ext cx="4402832" cy="4146481"/>
          </a:xfrm>
          <a:prstGeom prst="rect">
            <a:avLst/>
          </a:prstGeom>
        </p:spPr>
      </p:pic>
      <p:sp>
        <p:nvSpPr>
          <p:cNvPr id="36869" name="Rectangle 7"/>
          <p:cNvSpPr>
            <a:spLocks noChangeArrowheads="1"/>
          </p:cNvSpPr>
          <p:nvPr/>
        </p:nvSpPr>
        <p:spPr bwMode="auto">
          <a:xfrm rot="10800000" flipH="1" flipV="1">
            <a:off x="1331913"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spTree>
    <p:extLst>
      <p:ext uri="{BB962C8B-B14F-4D97-AF65-F5344CB8AC3E}">
        <p14:creationId xmlns:p14="http://schemas.microsoft.com/office/powerpoint/2010/main" val="262919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251520" y="365126"/>
            <a:ext cx="8263830" cy="1325563"/>
          </a:xfrm>
        </p:spPr>
        <p:txBody>
          <a:bodyPr>
            <a:normAutofit/>
          </a:bodyPr>
          <a:lstStyle/>
          <a:p>
            <a:pPr algn="ctr" eaLnBrk="1" hangingPunct="1"/>
            <a:r>
              <a:rPr lang="cy-GB" altLang="en-US" sz="4000" dirty="0" err="1">
                <a:latin typeface="Arial" panose="020B0604020202020204" pitchFamily="34" charset="0"/>
              </a:rPr>
              <a:t>Storiau</a:t>
            </a:r>
            <a:r>
              <a:rPr lang="cy-GB" altLang="en-US" sz="4000" dirty="0">
                <a:latin typeface="Arial" panose="020B0604020202020204" pitchFamily="34" charset="0"/>
              </a:rPr>
              <a:t> gymdeithasol™</a:t>
            </a:r>
            <a:br>
              <a:rPr lang="cy-GB" altLang="en-US" sz="4000" dirty="0">
                <a:latin typeface="Arial" panose="020B0604020202020204" pitchFamily="34" charset="0"/>
              </a:rPr>
            </a:br>
            <a:r>
              <a:rPr lang="cy-GB" altLang="en-US" sz="4000" dirty="0">
                <a:solidFill>
                  <a:srgbClr val="0070C0"/>
                </a:solidFill>
                <a:latin typeface="Arial" panose="020B0604020202020204" pitchFamily="34" charset="0"/>
              </a:rPr>
              <a:t>S</a:t>
            </a:r>
            <a:r>
              <a:rPr lang="en-GB" altLang="en-US" sz="4000" dirty="0" err="1">
                <a:solidFill>
                  <a:srgbClr val="0070C0"/>
                </a:solidFill>
                <a:latin typeface="Arial" panose="020B0604020202020204" pitchFamily="34" charset="0"/>
              </a:rPr>
              <a:t>ocial</a:t>
            </a:r>
            <a:r>
              <a:rPr lang="en-GB" altLang="en-US" sz="4000" dirty="0">
                <a:solidFill>
                  <a:srgbClr val="0070C0"/>
                </a:solidFill>
                <a:latin typeface="Arial" panose="020B0604020202020204" pitchFamily="34" charset="0"/>
              </a:rPr>
              <a:t> stories™</a:t>
            </a:r>
            <a:endParaRPr lang="en-US" alt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988838"/>
            <a:ext cx="4038600" cy="3600749"/>
          </a:xfrm>
        </p:spPr>
        <p:txBody>
          <a:bodyPr rtlCol="0">
            <a:normAutofit lnSpcReduction="10000"/>
          </a:bodyPr>
          <a:lstStyle/>
          <a:p>
            <a:pPr eaLnBrk="1" fontAlgn="auto" hangingPunct="1">
              <a:spcAft>
                <a:spcPts val="0"/>
              </a:spcAft>
              <a:defRPr/>
            </a:pPr>
            <a:r>
              <a:rPr lang="cy-GB" dirty="0">
                <a:latin typeface="Arial" panose="020B0604020202020204" pitchFamily="34" charset="0"/>
              </a:rPr>
              <a:t>Carol Gray (1991);</a:t>
            </a:r>
          </a:p>
          <a:p>
            <a:pPr eaLnBrk="1" fontAlgn="auto" hangingPunct="1">
              <a:spcAft>
                <a:spcPts val="0"/>
              </a:spcAft>
              <a:defRPr/>
            </a:pPr>
            <a:r>
              <a:rPr lang="cy-GB" dirty="0">
                <a:latin typeface="Arial" panose="020B0604020202020204" pitchFamily="34" charset="0"/>
              </a:rPr>
              <a:t>Helpu datblygu dealltwriaeth gymdeithasol;</a:t>
            </a:r>
          </a:p>
          <a:p>
            <a:pPr eaLnBrk="1" fontAlgn="auto" hangingPunct="1">
              <a:spcAft>
                <a:spcPts val="0"/>
              </a:spcAft>
              <a:defRPr/>
            </a:pPr>
            <a:r>
              <a:rPr lang="cy-GB" dirty="0">
                <a:latin typeface="Arial" panose="020B0604020202020204" pitchFamily="34" charset="0"/>
              </a:rPr>
              <a:t>I blant ifainc, ysgrifennwyd yn y person cyntaf (Byddaf….);</a:t>
            </a:r>
          </a:p>
          <a:p>
            <a:pPr eaLnBrk="1" fontAlgn="auto" hangingPunct="1">
              <a:spcAft>
                <a:spcPts val="0"/>
              </a:spcAft>
              <a:defRPr/>
            </a:pPr>
            <a:r>
              <a:rPr lang="cy-GB" dirty="0">
                <a:latin typeface="Arial" panose="020B0604020202020204" pitchFamily="34" charset="0"/>
              </a:rPr>
              <a:t>Rhaid bod yn gywir.</a:t>
            </a:r>
            <a:endParaRPr lang="cy-GB" dirty="0"/>
          </a:p>
        </p:txBody>
      </p:sp>
      <p:sp>
        <p:nvSpPr>
          <p:cNvPr id="4" name="Content Placeholder 3"/>
          <p:cNvSpPr>
            <a:spLocks noGrp="1"/>
          </p:cNvSpPr>
          <p:nvPr>
            <p:ph sz="half" idx="2"/>
          </p:nvPr>
        </p:nvSpPr>
        <p:spPr>
          <a:xfrm>
            <a:off x="4648200" y="1988840"/>
            <a:ext cx="4038600" cy="3600748"/>
          </a:xfrm>
        </p:spPr>
        <p:txBody>
          <a:bodyPr rtlCol="0">
            <a:normAutofit lnSpcReduction="10000"/>
          </a:bodyPr>
          <a:lstStyle/>
          <a:p>
            <a:pPr eaLnBrk="1" fontAlgn="auto" hangingPunct="1">
              <a:spcAft>
                <a:spcPts val="0"/>
              </a:spcAft>
              <a:defRPr/>
            </a:pPr>
            <a:r>
              <a:rPr lang="en-GB" dirty="0">
                <a:solidFill>
                  <a:srgbClr val="0070C0"/>
                </a:solidFill>
                <a:latin typeface="Arial" panose="020B0604020202020204" pitchFamily="34" charset="0"/>
              </a:rPr>
              <a:t>Carol Gray (1991);</a:t>
            </a:r>
          </a:p>
          <a:p>
            <a:pPr eaLnBrk="1" fontAlgn="auto" hangingPunct="1">
              <a:spcAft>
                <a:spcPts val="0"/>
              </a:spcAft>
              <a:defRPr/>
            </a:pPr>
            <a:r>
              <a:rPr lang="en-GB" dirty="0">
                <a:solidFill>
                  <a:srgbClr val="0070C0"/>
                </a:solidFill>
                <a:latin typeface="Arial" panose="020B0604020202020204" pitchFamily="34" charset="0"/>
              </a:rPr>
              <a:t>Helps develop social understanding;</a:t>
            </a:r>
          </a:p>
          <a:p>
            <a:pPr eaLnBrk="1" fontAlgn="auto" hangingPunct="1">
              <a:spcAft>
                <a:spcPts val="0"/>
              </a:spcAft>
              <a:defRPr/>
            </a:pPr>
            <a:r>
              <a:rPr lang="en-GB" dirty="0">
                <a:solidFill>
                  <a:srgbClr val="0070C0"/>
                </a:solidFill>
                <a:latin typeface="Arial" panose="020B0604020202020204" pitchFamily="34" charset="0"/>
              </a:rPr>
              <a:t>For young children, written in first person (I…);</a:t>
            </a:r>
          </a:p>
          <a:p>
            <a:pPr eaLnBrk="1" fontAlgn="auto" hangingPunct="1">
              <a:spcAft>
                <a:spcPts val="0"/>
              </a:spcAft>
              <a:defRPr/>
            </a:pPr>
            <a:r>
              <a:rPr lang="en-GB" dirty="0">
                <a:solidFill>
                  <a:srgbClr val="0070C0"/>
                </a:solidFill>
                <a:latin typeface="Arial" panose="020B0604020202020204" pitchFamily="34" charset="0"/>
              </a:rPr>
              <a:t>Need to be accurate.</a:t>
            </a:r>
          </a:p>
          <a:p>
            <a:pPr marL="0" indent="0" algn="r" eaLnBrk="1" fontAlgn="auto" hangingPunct="1">
              <a:spcAft>
                <a:spcPts val="0"/>
              </a:spcAft>
              <a:buFont typeface="Arial" panose="020B0604020202020204" pitchFamily="34" charset="0"/>
              <a:buNone/>
              <a:defRPr/>
            </a:pPr>
            <a:r>
              <a:rPr lang="en-GB" sz="1600" dirty="0">
                <a:solidFill>
                  <a:srgbClr val="0070C0"/>
                </a:solidFill>
                <a:latin typeface="Arial" panose="020B0604020202020204" pitchFamily="34" charset="0"/>
              </a:rPr>
              <a:t>(National Autistic Society, 2015)</a:t>
            </a:r>
          </a:p>
          <a:p>
            <a:pPr eaLnBrk="1" fontAlgn="auto" hangingPunct="1">
              <a:spcAft>
                <a:spcPts val="0"/>
              </a:spcAft>
              <a:defRPr/>
            </a:pPr>
            <a:endParaRPr lang="en-GB" dirty="0"/>
          </a:p>
          <a:p>
            <a:pPr eaLnBrk="1" fontAlgn="auto" hangingPunct="1">
              <a:spcAft>
                <a:spcPts val="0"/>
              </a:spcAft>
              <a:defRPr/>
            </a:pPr>
            <a:endParaRPr lang="en-GB" dirty="0"/>
          </a:p>
          <a:p>
            <a:pPr eaLnBrk="1" fontAlgn="auto" hangingPunct="1">
              <a:spcAft>
                <a:spcPts val="0"/>
              </a:spcAft>
              <a:defRPr/>
            </a:pPr>
            <a:endParaRPr lang="en-US" dirty="0"/>
          </a:p>
        </p:txBody>
      </p:sp>
    </p:spTree>
    <p:extLst>
      <p:ext uri="{BB962C8B-B14F-4D97-AF65-F5344CB8AC3E}">
        <p14:creationId xmlns:p14="http://schemas.microsoft.com/office/powerpoint/2010/main" val="3975616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algn="ctr" eaLnBrk="1" hangingPunct="1"/>
            <a:r>
              <a:rPr lang="en-GB" altLang="en-US" sz="3200" dirty="0" err="1">
                <a:latin typeface="Arial" panose="020B0604020202020204" pitchFamily="34" charset="0"/>
              </a:rPr>
              <a:t>Ewch</a:t>
            </a:r>
            <a:r>
              <a:rPr lang="en-GB" altLang="en-US" sz="3200" dirty="0">
                <a:latin typeface="Arial" panose="020B0604020202020204" pitchFamily="34" charset="0"/>
              </a:rPr>
              <a:t> </a:t>
            </a:r>
            <a:r>
              <a:rPr lang="en-GB" altLang="en-US" sz="3200" dirty="0" err="1">
                <a:latin typeface="Arial" panose="020B0604020202020204" pitchFamily="34" charset="0"/>
              </a:rPr>
              <a:t>ati</a:t>
            </a:r>
            <a:r>
              <a:rPr lang="en-GB" altLang="en-US" sz="3200" dirty="0">
                <a:latin typeface="Arial" panose="020B0604020202020204" pitchFamily="34" charset="0"/>
              </a:rPr>
              <a:t>…</a:t>
            </a:r>
            <a:br>
              <a:rPr lang="en-GB" altLang="en-US" sz="3200" dirty="0">
                <a:latin typeface="Arial" panose="020B0604020202020204" pitchFamily="34" charset="0"/>
              </a:rPr>
            </a:br>
            <a:r>
              <a:rPr lang="en-GB" altLang="en-US" sz="3200" dirty="0">
                <a:solidFill>
                  <a:srgbClr val="0070C0"/>
                </a:solidFill>
                <a:latin typeface="Arial" panose="020B0604020202020204" pitchFamily="34" charset="0"/>
              </a:rPr>
              <a:t>Have a go…</a:t>
            </a:r>
            <a:endParaRPr lang="en-US" altLang="en-US" sz="3200" dirty="0">
              <a:solidFill>
                <a:srgbClr val="0070C0"/>
              </a:solidFill>
              <a:latin typeface="Arial" panose="020B0604020202020204" pitchFamily="34" charset="0"/>
            </a:endParaRPr>
          </a:p>
        </p:txBody>
      </p:sp>
      <p:sp>
        <p:nvSpPr>
          <p:cNvPr id="40963" name="Content Placeholder 2"/>
          <p:cNvSpPr>
            <a:spLocks noGrp="1"/>
          </p:cNvSpPr>
          <p:nvPr>
            <p:ph sz="half" idx="1"/>
          </p:nvPr>
        </p:nvSpPr>
        <p:spPr>
          <a:xfrm>
            <a:off x="457200" y="1600200"/>
            <a:ext cx="4038600" cy="3989388"/>
          </a:xfrm>
        </p:spPr>
        <p:txBody>
          <a:bodyPr/>
          <a:lstStyle/>
          <a:p>
            <a:pPr eaLnBrk="1" hangingPunct="1"/>
            <a:r>
              <a:rPr lang="cy-GB" altLang="en-US" dirty="0">
                <a:latin typeface="Arial" panose="020B0604020202020204" pitchFamily="34" charset="0"/>
              </a:rPr>
              <a:t>Ysgrifennwch stori gymdeithasol i baratoi plentyn 5 oed sydd ar y Sbectrwm Awtistiaeth am wyliau hanner tymor...</a:t>
            </a:r>
          </a:p>
        </p:txBody>
      </p:sp>
      <p:sp>
        <p:nvSpPr>
          <p:cNvPr id="40964" name="Content Placeholder 3"/>
          <p:cNvSpPr>
            <a:spLocks noGrp="1"/>
          </p:cNvSpPr>
          <p:nvPr>
            <p:ph sz="half" idx="2"/>
          </p:nvPr>
        </p:nvSpPr>
        <p:spPr>
          <a:xfrm>
            <a:off x="4648200" y="1600200"/>
            <a:ext cx="4038600" cy="3989388"/>
          </a:xfrm>
        </p:spPr>
        <p:txBody>
          <a:bodyPr/>
          <a:lstStyle/>
          <a:p>
            <a:pPr eaLnBrk="1" hangingPunct="1"/>
            <a:r>
              <a:rPr lang="en-GB" altLang="en-US" dirty="0">
                <a:solidFill>
                  <a:srgbClr val="0070C0"/>
                </a:solidFill>
                <a:latin typeface="Arial" panose="020B0604020202020204" pitchFamily="34" charset="0"/>
              </a:rPr>
              <a:t>Write a social story to prepare a 5-year-old on the Autistic Spectrum for a half term holiday…</a:t>
            </a:r>
            <a:endParaRPr lang="en-US" alt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298706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620688"/>
            <a:ext cx="8229600" cy="522312"/>
          </a:xfrm>
        </p:spPr>
        <p:txBody>
          <a:bodyPr>
            <a:noAutofit/>
          </a:bodyPr>
          <a:lstStyle/>
          <a:p>
            <a:pPr algn="ctr" eaLnBrk="1" hangingPunct="1"/>
            <a:r>
              <a:rPr lang="cy-GB" altLang="cy-GB" sz="4000" dirty="0">
                <a:latin typeface="Arial" panose="020B0604020202020204" pitchFamily="34" charset="0"/>
              </a:rPr>
              <a:t>Ceffylau</a:t>
            </a:r>
            <a:br>
              <a:rPr lang="cy-GB" altLang="cy-GB" sz="4000" dirty="0">
                <a:latin typeface="Arial" panose="020B0604020202020204" pitchFamily="34" charset="0"/>
              </a:rPr>
            </a:br>
            <a:r>
              <a:rPr lang="cy-GB" altLang="cy-GB" sz="4000" dirty="0">
                <a:solidFill>
                  <a:srgbClr val="0070C0"/>
                </a:solidFill>
                <a:latin typeface="Arial" panose="020B0604020202020204" pitchFamily="34" charset="0"/>
              </a:rPr>
              <a:t>Horses</a:t>
            </a:r>
            <a:endParaRPr lang="en-US" altLang="en-US" sz="4000" dirty="0">
              <a:solidFill>
                <a:srgbClr val="0070C0"/>
              </a:solidFill>
            </a:endParaRPr>
          </a:p>
        </p:txBody>
      </p:sp>
      <p:sp>
        <p:nvSpPr>
          <p:cNvPr id="3" name="Content Placeholder 2"/>
          <p:cNvSpPr>
            <a:spLocks noGrp="1"/>
          </p:cNvSpPr>
          <p:nvPr>
            <p:ph sz="half" idx="1"/>
          </p:nvPr>
        </p:nvSpPr>
        <p:spPr>
          <a:xfrm>
            <a:off x="457200" y="1628800"/>
            <a:ext cx="4038600" cy="3960788"/>
          </a:xfrm>
        </p:spPr>
        <p:txBody>
          <a:bodyPr rtlCol="0">
            <a:normAutofit/>
          </a:bodyPr>
          <a:lstStyle/>
          <a:p>
            <a:pPr eaLnBrk="1" fontAlgn="auto" hangingPunct="1">
              <a:spcAft>
                <a:spcPts val="0"/>
              </a:spcAft>
              <a:defRPr/>
            </a:pPr>
            <a:r>
              <a:rPr lang="cy-GB" altLang="en-US" dirty="0">
                <a:latin typeface="Arial" panose="020B0604020202020204" pitchFamily="34" charset="0"/>
              </a:rPr>
              <a:t>Model EAGALA;</a:t>
            </a:r>
          </a:p>
          <a:p>
            <a:pPr eaLnBrk="1" fontAlgn="auto" hangingPunct="1">
              <a:spcAft>
                <a:spcPts val="0"/>
              </a:spcAft>
              <a:defRPr/>
            </a:pPr>
            <a:r>
              <a:rPr lang="cy-GB" altLang="en-US" dirty="0">
                <a:latin typeface="Arial" panose="020B0604020202020204" pitchFamily="34" charset="0"/>
              </a:rPr>
              <a:t>Seicotherapi â Chymorth Ceffylau;</a:t>
            </a:r>
          </a:p>
          <a:p>
            <a:pPr eaLnBrk="1" fontAlgn="auto" hangingPunct="1">
              <a:spcAft>
                <a:spcPts val="0"/>
              </a:spcAft>
              <a:defRPr/>
            </a:pPr>
            <a:r>
              <a:rPr lang="cy-GB" altLang="en-US" dirty="0">
                <a:latin typeface="Arial" panose="020B0604020202020204" pitchFamily="34" charset="0"/>
              </a:rPr>
              <a:t>Lleihau lefelau straen;</a:t>
            </a:r>
          </a:p>
          <a:p>
            <a:pPr eaLnBrk="1" fontAlgn="auto" hangingPunct="1">
              <a:spcAft>
                <a:spcPts val="0"/>
              </a:spcAft>
              <a:defRPr/>
            </a:pPr>
            <a:r>
              <a:rPr lang="cy-GB" altLang="en-US" dirty="0">
                <a:latin typeface="Arial" panose="020B0604020202020204" pitchFamily="34" charset="0"/>
              </a:rPr>
              <a:t>Cynyddu ymgysylltiad.</a:t>
            </a:r>
            <a:endParaRPr lang="en-US" dirty="0"/>
          </a:p>
        </p:txBody>
      </p:sp>
      <p:sp>
        <p:nvSpPr>
          <p:cNvPr id="4" name="Content Placeholder 3"/>
          <p:cNvSpPr>
            <a:spLocks noGrp="1"/>
          </p:cNvSpPr>
          <p:nvPr>
            <p:ph sz="half" idx="2"/>
          </p:nvPr>
        </p:nvSpPr>
        <p:spPr>
          <a:xfrm>
            <a:off x="4648200" y="1628800"/>
            <a:ext cx="4038600" cy="3960788"/>
          </a:xfrm>
        </p:spPr>
        <p:txBody>
          <a:bodyPr rtlCol="0">
            <a:normAutofit/>
          </a:bodyPr>
          <a:lstStyle/>
          <a:p>
            <a:pPr eaLnBrk="1" fontAlgn="auto" hangingPunct="1">
              <a:spcAft>
                <a:spcPts val="0"/>
              </a:spcAft>
              <a:defRPr/>
            </a:pPr>
            <a:r>
              <a:rPr lang="en-US" dirty="0">
                <a:solidFill>
                  <a:srgbClr val="0070C0"/>
                </a:solidFill>
                <a:latin typeface="Arial" panose="020B0604020202020204" pitchFamily="34" charset="0"/>
              </a:rPr>
              <a:t>EAGALA Model </a:t>
            </a:r>
            <a:r>
              <a:rPr lang="en-GB" sz="2400" dirty="0">
                <a:solidFill>
                  <a:srgbClr val="0070C0"/>
                </a:solidFill>
                <a:latin typeface="Arial" panose="020B0604020202020204" pitchFamily="34" charset="0"/>
              </a:rPr>
              <a:t>Equine Assisted Growth And Learning Association;</a:t>
            </a:r>
            <a:endParaRPr lang="en-US" sz="2400" dirty="0">
              <a:solidFill>
                <a:srgbClr val="0070C0"/>
              </a:solidFill>
              <a:latin typeface="Arial" panose="020B0604020202020204" pitchFamily="34" charset="0"/>
            </a:endParaRPr>
          </a:p>
          <a:p>
            <a:pPr eaLnBrk="1" fontAlgn="auto" hangingPunct="1">
              <a:spcAft>
                <a:spcPts val="0"/>
              </a:spcAft>
              <a:defRPr/>
            </a:pPr>
            <a:r>
              <a:rPr lang="en-US" dirty="0">
                <a:solidFill>
                  <a:srgbClr val="0070C0"/>
                </a:solidFill>
                <a:latin typeface="Arial" panose="020B0604020202020204" pitchFamily="34" charset="0"/>
              </a:rPr>
              <a:t>Equine-Assisted Psychotherapy;</a:t>
            </a:r>
          </a:p>
          <a:p>
            <a:pPr eaLnBrk="1" fontAlgn="auto" hangingPunct="1">
              <a:spcAft>
                <a:spcPts val="0"/>
              </a:spcAft>
              <a:defRPr/>
            </a:pPr>
            <a:r>
              <a:rPr lang="en-US" dirty="0">
                <a:solidFill>
                  <a:srgbClr val="0070C0"/>
                </a:solidFill>
                <a:latin typeface="Arial" panose="020B0604020202020204" pitchFamily="34" charset="0"/>
              </a:rPr>
              <a:t>Lowers stress levels;</a:t>
            </a:r>
          </a:p>
          <a:p>
            <a:pPr eaLnBrk="1" fontAlgn="auto" hangingPunct="1">
              <a:spcAft>
                <a:spcPts val="0"/>
              </a:spcAft>
              <a:defRPr/>
            </a:pPr>
            <a:r>
              <a:rPr lang="en-GB" dirty="0">
                <a:solidFill>
                  <a:srgbClr val="0070C0"/>
                </a:solidFill>
                <a:latin typeface="Arial" panose="020B0604020202020204" pitchFamily="34" charset="0"/>
              </a:rPr>
              <a:t>Increases engagement.</a:t>
            </a:r>
            <a:endParaRPr lang="en-US" dirty="0">
              <a:solidFill>
                <a:srgbClr val="0070C0"/>
              </a:solidFill>
            </a:endParaRPr>
          </a:p>
        </p:txBody>
      </p:sp>
    </p:spTree>
    <p:extLst>
      <p:ext uri="{BB962C8B-B14F-4D97-AF65-F5344CB8AC3E}">
        <p14:creationId xmlns:p14="http://schemas.microsoft.com/office/powerpoint/2010/main" val="35985402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323528" y="365127"/>
            <a:ext cx="8191822" cy="471586"/>
          </a:xfrm>
        </p:spPr>
        <p:txBody>
          <a:bodyPr>
            <a:noAutofit/>
          </a:bodyPr>
          <a:lstStyle/>
          <a:p>
            <a:pPr algn="ctr" eaLnBrk="1" hangingPunct="1"/>
            <a:r>
              <a:rPr lang="en-GB" altLang="en-US" sz="3600" dirty="0" err="1">
                <a:latin typeface="Arial" panose="020B0604020202020204" pitchFamily="34" charset="0"/>
              </a:rPr>
              <a:t>Gwefannau</a:t>
            </a:r>
            <a:r>
              <a:rPr lang="en-GB" altLang="en-US" sz="3600" dirty="0">
                <a:latin typeface="Arial" panose="020B0604020202020204" pitchFamily="34" charset="0"/>
              </a:rPr>
              <a:t> </a:t>
            </a:r>
            <a:r>
              <a:rPr lang="en-GB" altLang="en-US" sz="3600" dirty="0" err="1">
                <a:latin typeface="Arial" panose="020B0604020202020204" pitchFamily="34" charset="0"/>
              </a:rPr>
              <a:t>defnyddiol</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Useful websites</a:t>
            </a:r>
            <a:endParaRPr lang="en-US" altLang="en-US" sz="3600" dirty="0">
              <a:solidFill>
                <a:srgbClr val="0070C0"/>
              </a:solidFill>
              <a:latin typeface="Arial" panose="020B0604020202020204" pitchFamily="34" charset="0"/>
            </a:endParaRPr>
          </a:p>
        </p:txBody>
      </p:sp>
      <p:sp>
        <p:nvSpPr>
          <p:cNvPr id="47107" name="Content Placeholder 2"/>
          <p:cNvSpPr>
            <a:spLocks noGrp="1"/>
          </p:cNvSpPr>
          <p:nvPr>
            <p:ph idx="1"/>
          </p:nvPr>
        </p:nvSpPr>
        <p:spPr>
          <a:xfrm>
            <a:off x="323528" y="1124744"/>
            <a:ext cx="8363272" cy="4608512"/>
          </a:xfrm>
        </p:spPr>
        <p:txBody>
          <a:bodyPr>
            <a:noAutofit/>
          </a:bodyPr>
          <a:lstStyle/>
          <a:p>
            <a:pPr marL="0" indent="0" eaLnBrk="1" hangingPunct="1">
              <a:buFont typeface="Arial" panose="020B0604020202020204" pitchFamily="34" charset="0"/>
              <a:buNone/>
            </a:pPr>
            <a:r>
              <a:rPr lang="en-US" altLang="en-US" sz="2000" dirty="0">
                <a:latin typeface="Arial" panose="020B0604020202020204" pitchFamily="34" charset="0"/>
              </a:rPr>
              <a:t>National Autistic Society </a:t>
            </a:r>
          </a:p>
          <a:p>
            <a:pPr marL="0" indent="0">
              <a:buNone/>
            </a:pPr>
            <a:r>
              <a:rPr lang="en-US" altLang="en-US" sz="2000" dirty="0">
                <a:latin typeface="Arial" panose="020B0604020202020204" pitchFamily="34" charset="0"/>
                <a:hlinkClick r:id="rId3"/>
              </a:rPr>
              <a:t>https://www.autism.org.uk/</a:t>
            </a:r>
            <a:r>
              <a:rPr lang="en-US" altLang="en-US" sz="2000" dirty="0">
                <a:latin typeface="Arial" panose="020B0604020202020204" pitchFamily="34" charset="0"/>
              </a:rPr>
              <a:t> </a:t>
            </a:r>
          </a:p>
          <a:p>
            <a:pPr marL="0" indent="0">
              <a:buNone/>
            </a:pPr>
            <a:r>
              <a:rPr lang="en-US" altLang="en-US" sz="2000" dirty="0">
                <a:latin typeface="Arial" panose="020B0604020202020204" pitchFamily="34" charset="0"/>
              </a:rPr>
              <a:t>NAS </a:t>
            </a:r>
            <a:r>
              <a:rPr lang="en-US" altLang="en-US" sz="2000" dirty="0" err="1">
                <a:latin typeface="Arial" panose="020B0604020202020204" pitchFamily="34" charset="0"/>
              </a:rPr>
              <a:t>Cymru</a:t>
            </a:r>
            <a:r>
              <a:rPr lang="en-US" altLang="en-US" sz="2000" dirty="0">
                <a:latin typeface="Arial" panose="020B0604020202020204" pitchFamily="34" charset="0"/>
              </a:rPr>
              <a:t> - National Autistic Society</a:t>
            </a:r>
          </a:p>
          <a:p>
            <a:pPr marL="0" indent="0">
              <a:buNone/>
            </a:pPr>
            <a:r>
              <a:rPr lang="en-US" altLang="en-US" sz="2000" dirty="0">
                <a:latin typeface="Arial" panose="020B0604020202020204" pitchFamily="34" charset="0"/>
                <a:hlinkClick r:id="rId4"/>
              </a:rPr>
              <a:t>https://www.autism.org.uk/what-we-do/wales</a:t>
            </a:r>
            <a:r>
              <a:rPr lang="en-US" altLang="en-US" sz="2000" dirty="0">
                <a:latin typeface="Arial" panose="020B0604020202020204" pitchFamily="34" charset="0"/>
              </a:rPr>
              <a:t> </a:t>
            </a:r>
          </a:p>
          <a:p>
            <a:pPr marL="0" indent="0">
              <a:buNone/>
            </a:pPr>
            <a:r>
              <a:rPr lang="en-US" altLang="en-US" sz="2000" dirty="0">
                <a:latin typeface="Arial" panose="020B0604020202020204" pitchFamily="34" charset="0"/>
              </a:rPr>
              <a:t>Autism Alliance</a:t>
            </a:r>
          </a:p>
          <a:p>
            <a:pPr marL="0" indent="0">
              <a:buNone/>
            </a:pPr>
            <a:r>
              <a:rPr lang="en-US" altLang="en-US" sz="2000" dirty="0">
                <a:latin typeface="Arial" panose="020B0604020202020204" pitchFamily="34" charset="0"/>
                <a:hlinkClick r:id="rId5"/>
              </a:rPr>
              <a:t>https://www.autism-alliance.org.uk/</a:t>
            </a:r>
            <a:r>
              <a:rPr lang="en-US" altLang="en-US" sz="2000" dirty="0">
                <a:latin typeface="Arial" panose="020B0604020202020204" pitchFamily="34" charset="0"/>
              </a:rPr>
              <a:t> </a:t>
            </a:r>
          </a:p>
          <a:p>
            <a:pPr marL="0" indent="0">
              <a:buNone/>
            </a:pPr>
            <a:r>
              <a:rPr lang="en-US" altLang="en-US" sz="2000" dirty="0">
                <a:latin typeface="Arial" panose="020B0604020202020204" pitchFamily="34" charset="0"/>
              </a:rPr>
              <a:t>Child Autism UK</a:t>
            </a:r>
          </a:p>
          <a:p>
            <a:pPr marL="0" indent="0">
              <a:buNone/>
            </a:pPr>
            <a:r>
              <a:rPr lang="en-US" altLang="en-US" sz="2000" dirty="0">
                <a:latin typeface="Arial" panose="020B0604020202020204" pitchFamily="34" charset="0"/>
                <a:hlinkClick r:id="rId6"/>
              </a:rPr>
              <a:t>https://www.childautism.org.uk/</a:t>
            </a:r>
            <a:endParaRPr lang="en-US" altLang="en-US" sz="2000" dirty="0">
              <a:latin typeface="Arial" panose="020B0604020202020204" pitchFamily="34" charset="0"/>
            </a:endParaRPr>
          </a:p>
          <a:p>
            <a:pPr marL="0" indent="0">
              <a:buNone/>
            </a:pPr>
            <a:r>
              <a:rPr lang="en-US" altLang="en-US" sz="2000" dirty="0">
                <a:latin typeface="Arial" panose="020B0604020202020204" pitchFamily="34" charset="0"/>
              </a:rPr>
              <a:t>Ambitious about Autism</a:t>
            </a:r>
          </a:p>
          <a:p>
            <a:pPr marL="0" indent="0">
              <a:buNone/>
            </a:pPr>
            <a:r>
              <a:rPr lang="en-US" altLang="en-US" sz="2000" dirty="0">
                <a:latin typeface="Arial" panose="020B0604020202020204" pitchFamily="34" charset="0"/>
                <a:hlinkClick r:id="rId7"/>
              </a:rPr>
              <a:t>https://www.ambitiousaboutautism.org.uk/</a:t>
            </a:r>
            <a:r>
              <a:rPr lang="en-US" altLang="en-US" sz="2000" dirty="0">
                <a:latin typeface="Arial" panose="020B0604020202020204" pitchFamily="34" charset="0"/>
              </a:rPr>
              <a:t> </a:t>
            </a:r>
          </a:p>
        </p:txBody>
      </p:sp>
    </p:spTree>
    <p:extLst>
      <p:ext uri="{BB962C8B-B14F-4D97-AF65-F5344CB8AC3E}">
        <p14:creationId xmlns:p14="http://schemas.microsoft.com/office/powerpoint/2010/main" val="4239641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normAutofit/>
          </a:bodyPr>
          <a:lstStyle/>
          <a:p>
            <a:pPr algn="ctr" eaLnBrk="1" hangingPunct="1">
              <a:defRPr/>
            </a:pPr>
            <a:r>
              <a:rPr lang="cy-GB" altLang="en-US" sz="3600" kern="0" dirty="0">
                <a:latin typeface="Arial" panose="020B0604020202020204" pitchFamily="34" charset="0"/>
              </a:rPr>
              <a:t>Dyslecsia - Heb ymyraethau?</a:t>
            </a:r>
            <a:br>
              <a:rPr lang="cy-GB" altLang="en-US" sz="3600" kern="0" dirty="0">
                <a:latin typeface="Arial" panose="020B0604020202020204" pitchFamily="34" charset="0"/>
              </a:rPr>
            </a:br>
            <a:r>
              <a:rPr lang="cy-GB" altLang="en-US" sz="3600" kern="0" dirty="0" err="1">
                <a:solidFill>
                  <a:srgbClr val="0070C0"/>
                </a:solidFill>
                <a:latin typeface="Arial" panose="020B0604020202020204" pitchFamily="34" charset="0"/>
              </a:rPr>
              <a:t>Dyslexia</a:t>
            </a:r>
            <a:r>
              <a:rPr lang="cy-GB" altLang="en-US" sz="3600" kern="0" dirty="0">
                <a:solidFill>
                  <a:srgbClr val="0070C0"/>
                </a:solidFill>
                <a:latin typeface="Arial" panose="020B0604020202020204" pitchFamily="34" charset="0"/>
              </a:rPr>
              <a:t> - </a:t>
            </a:r>
            <a:r>
              <a:rPr lang="cy-GB" altLang="en-US" sz="3600" kern="0" dirty="0" err="1">
                <a:solidFill>
                  <a:srgbClr val="0070C0"/>
                </a:solidFill>
                <a:latin typeface="Arial" panose="020B0604020202020204" pitchFamily="34" charset="0"/>
              </a:rPr>
              <a:t>Without</a:t>
            </a:r>
            <a:r>
              <a:rPr lang="cy-GB" altLang="en-US" sz="3600" kern="0" dirty="0">
                <a:solidFill>
                  <a:srgbClr val="0070C0"/>
                </a:solidFill>
                <a:latin typeface="Arial" panose="020B0604020202020204" pitchFamily="34" charset="0"/>
              </a:rPr>
              <a:t> </a:t>
            </a:r>
            <a:r>
              <a:rPr lang="cy-GB" altLang="en-US" sz="3600" kern="0" dirty="0" err="1">
                <a:solidFill>
                  <a:srgbClr val="0070C0"/>
                </a:solidFill>
                <a:latin typeface="Arial" panose="020B0604020202020204" pitchFamily="34" charset="0"/>
              </a:rPr>
              <a:t>interventions</a:t>
            </a:r>
            <a:r>
              <a:rPr lang="cy-GB" altLang="en-US" sz="3600" kern="0" dirty="0">
                <a:solidFill>
                  <a:srgbClr val="0070C0"/>
                </a:solidFill>
                <a:latin typeface="Arial" panose="020B0604020202020204" pitchFamily="34" charset="0"/>
              </a:rPr>
              <a:t>?</a:t>
            </a:r>
            <a:endParaRPr lang="en-US" altLang="en-US" sz="36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412776"/>
            <a:ext cx="4038600" cy="4176812"/>
          </a:xfrm>
        </p:spPr>
        <p:txBody>
          <a:bodyPr rtlCol="0">
            <a:normAutofit fontScale="92500" lnSpcReduction="20000"/>
          </a:bodyPr>
          <a:lstStyle/>
          <a:p>
            <a:pPr marL="0" indent="0" eaLnBrk="1" hangingPunct="1">
              <a:buNone/>
              <a:defRPr/>
            </a:pPr>
            <a:r>
              <a:rPr lang="cy-GB" altLang="en-US" sz="3200" kern="0" dirty="0">
                <a:solidFill>
                  <a:srgbClr val="000000"/>
                </a:solidFill>
                <a:latin typeface="Arial" panose="020B0604020202020204" pitchFamily="34" charset="0"/>
              </a:rPr>
              <a:t>Cynnydd mewn:</a:t>
            </a:r>
          </a:p>
          <a:p>
            <a:pPr>
              <a:defRPr/>
            </a:pPr>
            <a:r>
              <a:rPr lang="cy-GB" altLang="en-US" sz="3200" kern="0" dirty="0">
                <a:solidFill>
                  <a:srgbClr val="000000"/>
                </a:solidFill>
                <a:latin typeface="Arial" panose="020B0604020202020204" pitchFamily="34" charset="0"/>
              </a:rPr>
              <a:t>Tangyflawniad;</a:t>
            </a:r>
          </a:p>
          <a:p>
            <a:pPr>
              <a:defRPr/>
            </a:pPr>
            <a:r>
              <a:rPr lang="cy-GB" altLang="en-US" sz="3200" kern="0" dirty="0">
                <a:solidFill>
                  <a:srgbClr val="000000"/>
                </a:solidFill>
                <a:latin typeface="Arial" panose="020B0604020202020204" pitchFamily="34" charset="0"/>
              </a:rPr>
              <a:t>Hunan-barch isel;</a:t>
            </a:r>
          </a:p>
          <a:p>
            <a:pPr>
              <a:defRPr/>
            </a:pPr>
            <a:r>
              <a:rPr lang="cy-GB" altLang="en-US" sz="3200" kern="0" dirty="0">
                <a:solidFill>
                  <a:srgbClr val="000000"/>
                </a:solidFill>
                <a:latin typeface="Arial" panose="020B0604020202020204" pitchFamily="34" charset="0"/>
              </a:rPr>
              <a:t>Cymhelliant gwael.</a:t>
            </a:r>
          </a:p>
          <a:p>
            <a:pPr marL="0" indent="0">
              <a:buNone/>
              <a:defRPr/>
            </a:pPr>
            <a:endParaRPr lang="cy-GB" altLang="en-US" sz="3200" kern="0" dirty="0">
              <a:solidFill>
                <a:srgbClr val="000000"/>
              </a:solidFill>
              <a:latin typeface="Arial" panose="020B0604020202020204" pitchFamily="34" charset="0"/>
            </a:endParaRPr>
          </a:p>
          <a:p>
            <a:pPr marL="0" indent="0">
              <a:buNone/>
              <a:defRPr/>
            </a:pPr>
            <a:r>
              <a:rPr lang="en-GB" altLang="en-US" sz="3200" kern="0" dirty="0">
                <a:solidFill>
                  <a:srgbClr val="000000"/>
                </a:solidFill>
                <a:latin typeface="Arial" panose="020B0604020202020204" pitchFamily="34" charset="0"/>
                <a:hlinkClick r:id="rId3"/>
              </a:rPr>
              <a:t>'My dyslexic daughter can't get the help she needs now because she's a Welsh speaker'</a:t>
            </a:r>
            <a:endParaRPr lang="cy-GB" altLang="en-US" sz="3200" kern="0" dirty="0">
              <a:solidFill>
                <a:srgbClr val="000000"/>
              </a:solidFill>
              <a:latin typeface="Arial" panose="020B0604020202020204" pitchFamily="34" charset="0"/>
            </a:endParaRPr>
          </a:p>
        </p:txBody>
      </p:sp>
      <p:sp>
        <p:nvSpPr>
          <p:cNvPr id="4" name="Content Placeholder 3"/>
          <p:cNvSpPr>
            <a:spLocks noGrp="1"/>
          </p:cNvSpPr>
          <p:nvPr>
            <p:ph sz="half" idx="2"/>
          </p:nvPr>
        </p:nvSpPr>
        <p:spPr>
          <a:xfrm>
            <a:off x="4648200" y="1412776"/>
            <a:ext cx="4316413" cy="4176812"/>
          </a:xfrm>
        </p:spPr>
        <p:txBody>
          <a:bodyPr rtlCol="0">
            <a:normAutofit fontScale="92500" lnSpcReduction="20000"/>
          </a:bodyPr>
          <a:lstStyle/>
          <a:p>
            <a:pPr marL="0" indent="0" eaLnBrk="1" hangingPunct="1">
              <a:buNone/>
              <a:defRPr/>
            </a:pPr>
            <a:r>
              <a:rPr lang="en-GB" altLang="en-US" sz="3200" kern="0" dirty="0">
                <a:solidFill>
                  <a:srgbClr val="0070C0"/>
                </a:solidFill>
                <a:latin typeface="Arial" panose="020B0604020202020204" pitchFamily="34" charset="0"/>
              </a:rPr>
              <a:t>Increase in:</a:t>
            </a:r>
          </a:p>
          <a:p>
            <a:pPr>
              <a:defRPr/>
            </a:pPr>
            <a:r>
              <a:rPr lang="en-GB" altLang="en-US" sz="3200" kern="0" dirty="0">
                <a:solidFill>
                  <a:srgbClr val="0070C0"/>
                </a:solidFill>
                <a:latin typeface="Arial" panose="020B0604020202020204" pitchFamily="34" charset="0"/>
              </a:rPr>
              <a:t>Underachievement;</a:t>
            </a:r>
          </a:p>
          <a:p>
            <a:pPr>
              <a:defRPr/>
            </a:pPr>
            <a:r>
              <a:rPr lang="en-GB" altLang="en-US" sz="3200" kern="0" dirty="0">
                <a:solidFill>
                  <a:srgbClr val="0070C0"/>
                </a:solidFill>
                <a:latin typeface="Arial" panose="020B0604020202020204" pitchFamily="34" charset="0"/>
              </a:rPr>
              <a:t>Low self-esteem;</a:t>
            </a:r>
          </a:p>
          <a:p>
            <a:pPr>
              <a:defRPr/>
            </a:pPr>
            <a:r>
              <a:rPr lang="en-GB" altLang="en-US" sz="3200" kern="0" dirty="0">
                <a:solidFill>
                  <a:srgbClr val="0070C0"/>
                </a:solidFill>
                <a:latin typeface="Arial" panose="020B0604020202020204" pitchFamily="34" charset="0"/>
              </a:rPr>
              <a:t>Poor motivation.</a:t>
            </a:r>
          </a:p>
          <a:p>
            <a:pPr marL="0" indent="0">
              <a:buNone/>
              <a:defRPr/>
            </a:pPr>
            <a:endParaRPr lang="en-GB" altLang="en-US" sz="3200" kern="0" dirty="0">
              <a:solidFill>
                <a:srgbClr val="0070C0"/>
              </a:solidFill>
              <a:latin typeface="Arial" panose="020B0604020202020204" pitchFamily="34" charset="0"/>
            </a:endParaRPr>
          </a:p>
          <a:p>
            <a:pPr marL="0" indent="0">
              <a:buNone/>
              <a:defRPr/>
            </a:pPr>
            <a:r>
              <a:rPr lang="en-GB" dirty="0">
                <a:hlinkClick r:id="rId4"/>
              </a:rPr>
              <a:t>Schools 'failing to diagnose at least 80% of dyslexic pupils'</a:t>
            </a:r>
            <a:endParaRPr lang="en-GB" dirty="0"/>
          </a:p>
          <a:p>
            <a:pPr marL="0" indent="0" eaLnBrk="1" fontAlgn="auto" hangingPunct="1">
              <a:spcAft>
                <a:spcPts val="0"/>
              </a:spcAft>
              <a:buNone/>
              <a:defRPr/>
            </a:pPr>
            <a:endParaRPr lang="en-US"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4048147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normAutofit fontScale="90000"/>
          </a:bodyPr>
          <a:lstStyle/>
          <a:p>
            <a:pPr algn="ctr" eaLnBrk="1" hangingPunct="1">
              <a:defRPr/>
            </a:pPr>
            <a:br>
              <a:rPr lang="cy-GB" altLang="en-US" sz="3600" kern="0" dirty="0">
                <a:latin typeface="Arial" panose="020B0604020202020204" pitchFamily="34" charset="0"/>
              </a:rPr>
            </a:br>
            <a:r>
              <a:rPr lang="cy-GB" altLang="en-US" kern="0" dirty="0">
                <a:latin typeface="Arial" panose="020B0604020202020204" pitchFamily="34" charset="0"/>
              </a:rPr>
              <a:t>Ymyrraeth gynnar</a:t>
            </a:r>
            <a:br>
              <a:rPr lang="cy-GB" altLang="en-US" kern="0" dirty="0">
                <a:latin typeface="Arial" panose="020B0604020202020204" pitchFamily="34" charset="0"/>
              </a:rPr>
            </a:br>
            <a:r>
              <a:rPr lang="cy-GB" altLang="en-US" kern="0" dirty="0" err="1">
                <a:solidFill>
                  <a:srgbClr val="0070C0"/>
                </a:solidFill>
                <a:latin typeface="Arial" panose="020B0604020202020204" pitchFamily="34" charset="0"/>
              </a:rPr>
              <a:t>Early</a:t>
            </a:r>
            <a:r>
              <a:rPr lang="cy-GB" altLang="en-US" kern="0" dirty="0">
                <a:solidFill>
                  <a:srgbClr val="0070C0"/>
                </a:solidFill>
                <a:latin typeface="Arial" panose="020B0604020202020204" pitchFamily="34" charset="0"/>
              </a:rPr>
              <a:t> </a:t>
            </a:r>
            <a:r>
              <a:rPr lang="cy-GB" altLang="en-US" kern="0" dirty="0" err="1">
                <a:solidFill>
                  <a:srgbClr val="0070C0"/>
                </a:solidFill>
                <a:latin typeface="Arial" panose="020B0604020202020204" pitchFamily="34" charset="0"/>
              </a:rPr>
              <a:t>intervention</a:t>
            </a:r>
            <a:endParaRPr lang="en-US" altLang="en-US" sz="36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772816"/>
            <a:ext cx="4038600" cy="3816772"/>
          </a:xfrm>
        </p:spPr>
        <p:txBody>
          <a:bodyPr rtlCol="0">
            <a:normAutofit/>
          </a:bodyPr>
          <a:lstStyle/>
          <a:p>
            <a:pPr>
              <a:defRPr/>
            </a:pPr>
            <a:r>
              <a:rPr lang="en-US" dirty="0">
                <a:latin typeface="Arial" panose="020B0604020202020204" pitchFamily="34" charset="0"/>
              </a:rPr>
              <a:t>Hyfforddiant </a:t>
            </a:r>
            <a:r>
              <a:rPr lang="en-US" dirty="0" err="1">
                <a:latin typeface="Arial" panose="020B0604020202020204" pitchFamily="34" charset="0"/>
              </a:rPr>
              <a:t>mewn</a:t>
            </a:r>
            <a:r>
              <a:rPr lang="en-US" dirty="0">
                <a:latin typeface="Arial" panose="020B0604020202020204" pitchFamily="34" charset="0"/>
              </a:rPr>
              <a:t> </a:t>
            </a:r>
            <a:r>
              <a:rPr lang="en-US" dirty="0" err="1">
                <a:latin typeface="Arial" panose="020B0604020202020204" pitchFamily="34" charset="0"/>
              </a:rPr>
              <a:t>synau</a:t>
            </a:r>
            <a:r>
              <a:rPr lang="en-US" dirty="0">
                <a:latin typeface="Arial" panose="020B0604020202020204" pitchFamily="34" charset="0"/>
              </a:rPr>
              <a:t> </a:t>
            </a:r>
            <a:r>
              <a:rPr lang="en-US" dirty="0" err="1">
                <a:latin typeface="Arial" panose="020B0604020202020204" pitchFamily="34" charset="0"/>
              </a:rPr>
              <a:t>llythrennau</a:t>
            </a:r>
            <a:r>
              <a:rPr lang="en-US" dirty="0">
                <a:latin typeface="Arial" panose="020B0604020202020204" pitchFamily="34" charset="0"/>
              </a:rPr>
              <a:t> ac </a:t>
            </a:r>
            <a:r>
              <a:rPr lang="en-US" dirty="0" err="1">
                <a:latin typeface="Arial" panose="020B0604020202020204" pitchFamily="34" charset="0"/>
              </a:rPr>
              <a:t>ymwybyddiaeth</a:t>
            </a:r>
            <a:r>
              <a:rPr lang="en-US" dirty="0">
                <a:latin typeface="Arial" panose="020B0604020202020204" pitchFamily="34" charset="0"/>
              </a:rPr>
              <a:t> </a:t>
            </a:r>
            <a:r>
              <a:rPr lang="en-US" dirty="0" err="1">
                <a:latin typeface="Arial" panose="020B0604020202020204" pitchFamily="34" charset="0"/>
              </a:rPr>
              <a:t>ffonemau</a:t>
            </a:r>
            <a:r>
              <a:rPr lang="en-US" dirty="0">
                <a:latin typeface="Arial" panose="020B0604020202020204" pitchFamily="34" charset="0"/>
              </a:rPr>
              <a:t>;</a:t>
            </a:r>
          </a:p>
          <a:p>
            <a:pPr>
              <a:defRPr/>
            </a:pPr>
            <a:r>
              <a:rPr lang="en-US" dirty="0" err="1">
                <a:latin typeface="Arial" panose="020B0604020202020204" pitchFamily="34" charset="0"/>
              </a:rPr>
              <a:t>Rhaglen</a:t>
            </a:r>
            <a:r>
              <a:rPr lang="en-US" dirty="0">
                <a:latin typeface="Arial" panose="020B0604020202020204" pitchFamily="34" charset="0"/>
              </a:rPr>
              <a:t> </a:t>
            </a:r>
            <a:r>
              <a:rPr lang="en-US" dirty="0" err="1">
                <a:latin typeface="Arial" panose="020B0604020202020204" pitchFamily="34" charset="0"/>
              </a:rPr>
              <a:t>Ffonoleg</a:t>
            </a:r>
            <a:r>
              <a:rPr lang="en-US" dirty="0">
                <a:latin typeface="Arial" panose="020B0604020202020204" pitchFamily="34" charset="0"/>
              </a:rPr>
              <a:t> </a:t>
            </a:r>
            <a:r>
              <a:rPr lang="en-US" dirty="0" err="1">
                <a:latin typeface="Arial" panose="020B0604020202020204" pitchFamily="34" charset="0"/>
              </a:rPr>
              <a:t>gyda</a:t>
            </a:r>
            <a:r>
              <a:rPr lang="en-US" dirty="0">
                <a:latin typeface="Arial" panose="020B0604020202020204" pitchFamily="34" charset="0"/>
              </a:rPr>
              <a:t> </a:t>
            </a:r>
            <a:r>
              <a:rPr lang="en-US" dirty="0" err="1">
                <a:latin typeface="Arial" panose="020B0604020202020204" pitchFamily="34" charset="0"/>
              </a:rPr>
              <a:t>Darllen</a:t>
            </a:r>
            <a:r>
              <a:rPr lang="en-US" dirty="0">
                <a:latin typeface="Arial" panose="020B0604020202020204" pitchFamily="34" charset="0"/>
              </a:rPr>
              <a:t>;</a:t>
            </a:r>
          </a:p>
          <a:p>
            <a:pPr>
              <a:defRPr/>
            </a:pPr>
            <a:r>
              <a:rPr lang="en-US" dirty="0" err="1">
                <a:latin typeface="Arial" panose="020B0604020202020204" pitchFamily="34" charset="0"/>
              </a:rPr>
              <a:t>Rhaglen</a:t>
            </a:r>
            <a:r>
              <a:rPr lang="en-US" dirty="0">
                <a:latin typeface="Arial" panose="020B0604020202020204" pitchFamily="34" charset="0"/>
              </a:rPr>
              <a:t> </a:t>
            </a:r>
            <a:r>
              <a:rPr lang="en-US" dirty="0" err="1">
                <a:latin typeface="Arial" panose="020B0604020202020204" pitchFamily="34" charset="0"/>
              </a:rPr>
              <a:t>iaith</a:t>
            </a:r>
            <a:r>
              <a:rPr lang="en-US" dirty="0">
                <a:latin typeface="Arial" panose="020B0604020202020204" pitchFamily="34" charset="0"/>
              </a:rPr>
              <a:t> </a:t>
            </a:r>
            <a:r>
              <a:rPr lang="en-US" dirty="0" err="1">
                <a:latin typeface="Arial" panose="020B0604020202020204" pitchFamily="34" charset="0"/>
              </a:rPr>
              <a:t>lafar</a:t>
            </a:r>
            <a:r>
              <a:rPr lang="en-US" dirty="0">
                <a:latin typeface="Arial" panose="020B0604020202020204" pitchFamily="34" charset="0"/>
              </a:rPr>
              <a:t>;</a:t>
            </a:r>
          </a:p>
        </p:txBody>
      </p:sp>
      <p:sp>
        <p:nvSpPr>
          <p:cNvPr id="4" name="Content Placeholder 3"/>
          <p:cNvSpPr>
            <a:spLocks noGrp="1"/>
          </p:cNvSpPr>
          <p:nvPr>
            <p:ph sz="half" idx="2"/>
          </p:nvPr>
        </p:nvSpPr>
        <p:spPr>
          <a:xfrm>
            <a:off x="4648200" y="1772816"/>
            <a:ext cx="4316413" cy="3816772"/>
          </a:xfrm>
        </p:spPr>
        <p:txBody>
          <a:bodyPr rtlCol="0">
            <a:normAutofit/>
          </a:bodyPr>
          <a:lstStyle/>
          <a:p>
            <a:pPr eaLnBrk="1" fontAlgn="auto" hangingPunct="1">
              <a:spcAft>
                <a:spcPts val="0"/>
              </a:spcAft>
              <a:defRPr/>
            </a:pPr>
            <a:r>
              <a:rPr lang="en-US" dirty="0">
                <a:solidFill>
                  <a:srgbClr val="0070C0"/>
                </a:solidFill>
                <a:latin typeface="Arial" panose="020B0604020202020204" pitchFamily="34" charset="0"/>
              </a:rPr>
              <a:t>Training in letter sounds and phoneme awareness;</a:t>
            </a:r>
          </a:p>
          <a:p>
            <a:pPr eaLnBrk="1" fontAlgn="auto" hangingPunct="1">
              <a:spcAft>
                <a:spcPts val="0"/>
              </a:spcAft>
              <a:defRPr/>
            </a:pPr>
            <a:r>
              <a:rPr lang="en-US" dirty="0">
                <a:solidFill>
                  <a:srgbClr val="0070C0"/>
                </a:solidFill>
                <a:latin typeface="Arial" panose="020B0604020202020204" pitchFamily="34" charset="0"/>
              </a:rPr>
              <a:t>Phonology with Reading </a:t>
            </a:r>
            <a:r>
              <a:rPr lang="en-US" dirty="0" err="1">
                <a:solidFill>
                  <a:srgbClr val="0070C0"/>
                </a:solidFill>
                <a:latin typeface="Arial" panose="020B0604020202020204" pitchFamily="34" charset="0"/>
              </a:rPr>
              <a:t>programme</a:t>
            </a:r>
            <a:r>
              <a:rPr lang="en-US" dirty="0">
                <a:solidFill>
                  <a:srgbClr val="0070C0"/>
                </a:solidFill>
                <a:latin typeface="Arial" panose="020B0604020202020204" pitchFamily="34" charset="0"/>
              </a:rPr>
              <a:t>;</a:t>
            </a:r>
          </a:p>
          <a:p>
            <a:pPr eaLnBrk="1" fontAlgn="auto" hangingPunct="1">
              <a:spcAft>
                <a:spcPts val="0"/>
              </a:spcAft>
              <a:defRPr/>
            </a:pPr>
            <a:r>
              <a:rPr lang="en-US" dirty="0">
                <a:solidFill>
                  <a:srgbClr val="0070C0"/>
                </a:solidFill>
                <a:latin typeface="Arial" panose="020B0604020202020204" pitchFamily="34" charset="0"/>
              </a:rPr>
              <a:t>Oral language </a:t>
            </a:r>
            <a:r>
              <a:rPr lang="en-US" dirty="0" err="1">
                <a:solidFill>
                  <a:srgbClr val="0070C0"/>
                </a:solidFill>
                <a:latin typeface="Arial" panose="020B0604020202020204" pitchFamily="34" charset="0"/>
              </a:rPr>
              <a:t>programme</a:t>
            </a:r>
            <a:r>
              <a:rPr lang="en-US" dirty="0">
                <a:solidFill>
                  <a:srgbClr val="0070C0"/>
                </a:solidFill>
                <a:latin typeface="Arial" panose="020B0604020202020204" pitchFamily="34" charset="0"/>
              </a:rPr>
              <a:t>;</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464055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normAutofit fontScale="90000"/>
          </a:bodyPr>
          <a:lstStyle/>
          <a:p>
            <a:pPr algn="ctr" eaLnBrk="1" hangingPunct="1">
              <a:defRPr/>
            </a:pPr>
            <a:br>
              <a:rPr lang="cy-GB" altLang="en-US" sz="3600" kern="0" dirty="0">
                <a:latin typeface="Arial" panose="020B0604020202020204" pitchFamily="34" charset="0"/>
              </a:rPr>
            </a:br>
            <a:r>
              <a:rPr lang="cy-GB" altLang="en-US" kern="0" dirty="0">
                <a:latin typeface="Arial" panose="020B0604020202020204" pitchFamily="34" charset="0"/>
              </a:rPr>
              <a:t>Ymyrraeth gynnar</a:t>
            </a:r>
            <a:br>
              <a:rPr lang="cy-GB" altLang="en-US" kern="0" dirty="0">
                <a:latin typeface="Arial" panose="020B0604020202020204" pitchFamily="34" charset="0"/>
              </a:rPr>
            </a:br>
            <a:r>
              <a:rPr lang="cy-GB" altLang="en-US" kern="0" dirty="0" err="1">
                <a:solidFill>
                  <a:srgbClr val="0070C0"/>
                </a:solidFill>
                <a:latin typeface="Arial" panose="020B0604020202020204" pitchFamily="34" charset="0"/>
              </a:rPr>
              <a:t>Early</a:t>
            </a:r>
            <a:r>
              <a:rPr lang="cy-GB" altLang="en-US" kern="0" dirty="0">
                <a:solidFill>
                  <a:srgbClr val="0070C0"/>
                </a:solidFill>
                <a:latin typeface="Arial" panose="020B0604020202020204" pitchFamily="34" charset="0"/>
              </a:rPr>
              <a:t> </a:t>
            </a:r>
            <a:r>
              <a:rPr lang="cy-GB" altLang="en-US" kern="0" dirty="0" err="1">
                <a:solidFill>
                  <a:srgbClr val="0070C0"/>
                </a:solidFill>
                <a:latin typeface="Arial" panose="020B0604020202020204" pitchFamily="34" charset="0"/>
              </a:rPr>
              <a:t>intervention</a:t>
            </a:r>
            <a:endParaRPr lang="en-US" altLang="en-US" sz="36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844824"/>
            <a:ext cx="4038600" cy="3744764"/>
          </a:xfrm>
        </p:spPr>
        <p:txBody>
          <a:bodyPr rtlCol="0">
            <a:normAutofit/>
          </a:bodyPr>
          <a:lstStyle/>
          <a:p>
            <a:pPr>
              <a:defRPr/>
            </a:pPr>
            <a:r>
              <a:rPr lang="en-US" dirty="0" err="1">
                <a:latin typeface="Arial" panose="020B0604020202020204" pitchFamily="34" charset="0"/>
              </a:rPr>
              <a:t>Ymyriadau</a:t>
            </a:r>
            <a:r>
              <a:rPr lang="en-US" dirty="0">
                <a:latin typeface="Arial" panose="020B0604020202020204" pitchFamily="34" charset="0"/>
              </a:rPr>
              <a:t> </a:t>
            </a:r>
            <a:r>
              <a:rPr lang="en-US" dirty="0" err="1">
                <a:latin typeface="Arial" panose="020B0604020202020204" pitchFamily="34" charset="0"/>
              </a:rPr>
              <a:t>ar</a:t>
            </a:r>
            <a:r>
              <a:rPr lang="en-US" dirty="0">
                <a:latin typeface="Arial" panose="020B0604020202020204" pitchFamily="34" charset="0"/>
              </a:rPr>
              <a:t> </a:t>
            </a:r>
            <a:r>
              <a:rPr lang="en-US" dirty="0" err="1">
                <a:latin typeface="Arial" panose="020B0604020202020204" pitchFamily="34" charset="0"/>
              </a:rPr>
              <a:t>gyfer</a:t>
            </a:r>
            <a:r>
              <a:rPr lang="en-US" dirty="0">
                <a:latin typeface="Arial" panose="020B0604020202020204" pitchFamily="34" charset="0"/>
              </a:rPr>
              <a:t> </a:t>
            </a:r>
            <a:r>
              <a:rPr lang="en-US" dirty="0" err="1">
                <a:latin typeface="Arial" panose="020B0604020202020204" pitchFamily="34" charset="0"/>
              </a:rPr>
              <a:t>Llythrennedd</a:t>
            </a:r>
            <a:r>
              <a:rPr lang="en-US" dirty="0">
                <a:latin typeface="Arial" panose="020B0604020202020204" pitchFamily="34" charset="0"/>
              </a:rPr>
              <a:t>;</a:t>
            </a:r>
          </a:p>
          <a:p>
            <a:pPr>
              <a:defRPr/>
            </a:pPr>
            <a:r>
              <a:rPr lang="en-US" dirty="0" err="1">
                <a:latin typeface="Arial" panose="020B0604020202020204" pitchFamily="34" charset="0"/>
              </a:rPr>
              <a:t>Llyfrau</a:t>
            </a:r>
            <a:r>
              <a:rPr lang="en-US" dirty="0">
                <a:latin typeface="Arial" panose="020B0604020202020204" pitchFamily="34" charset="0"/>
              </a:rPr>
              <a:t> </a:t>
            </a:r>
            <a:r>
              <a:rPr lang="en-US" dirty="0" err="1">
                <a:latin typeface="Arial" panose="020B0604020202020204" pitchFamily="34" charset="0"/>
              </a:rPr>
              <a:t>llafar</a:t>
            </a:r>
            <a:r>
              <a:rPr lang="en-US" dirty="0">
                <a:latin typeface="Arial" panose="020B0604020202020204" pitchFamily="34" charset="0"/>
              </a:rPr>
              <a:t>.</a:t>
            </a:r>
          </a:p>
        </p:txBody>
      </p:sp>
      <p:sp>
        <p:nvSpPr>
          <p:cNvPr id="4" name="Content Placeholder 3"/>
          <p:cNvSpPr>
            <a:spLocks noGrp="1"/>
          </p:cNvSpPr>
          <p:nvPr>
            <p:ph sz="half" idx="2"/>
          </p:nvPr>
        </p:nvSpPr>
        <p:spPr>
          <a:xfrm>
            <a:off x="4648200" y="1844824"/>
            <a:ext cx="4316413" cy="3744764"/>
          </a:xfrm>
        </p:spPr>
        <p:txBody>
          <a:bodyPr rtlCol="0">
            <a:normAutofit/>
          </a:bodyPr>
          <a:lstStyle/>
          <a:p>
            <a:pPr eaLnBrk="1" fontAlgn="auto" hangingPunct="1">
              <a:spcAft>
                <a:spcPts val="0"/>
              </a:spcAft>
              <a:defRPr/>
            </a:pPr>
            <a:r>
              <a:rPr lang="en-US" dirty="0">
                <a:solidFill>
                  <a:srgbClr val="0070C0"/>
                </a:solidFill>
                <a:latin typeface="Arial" panose="020B0604020202020204" pitchFamily="34" charset="0"/>
              </a:rPr>
              <a:t>Interventions for Literacy;</a:t>
            </a:r>
          </a:p>
          <a:p>
            <a:pPr eaLnBrk="1" fontAlgn="auto" hangingPunct="1">
              <a:spcAft>
                <a:spcPts val="0"/>
              </a:spcAft>
              <a:defRPr/>
            </a:pPr>
            <a:r>
              <a:rPr lang="en-US" dirty="0">
                <a:solidFill>
                  <a:srgbClr val="0070C0"/>
                </a:solidFill>
                <a:latin typeface="Arial" panose="020B0604020202020204" pitchFamily="34" charset="0"/>
              </a:rPr>
              <a:t>Audiobooks.</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0379077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395536" y="620688"/>
            <a:ext cx="8302377" cy="360040"/>
          </a:xfrm>
        </p:spPr>
        <p:txBody>
          <a:bodyPr>
            <a:noAutofit/>
          </a:bodyPr>
          <a:lstStyle/>
          <a:p>
            <a:pPr algn="ctr" eaLnBrk="1" hangingPunct="1"/>
            <a:r>
              <a:rPr lang="cy-GB" altLang="en-US" sz="3600" dirty="0">
                <a:latin typeface="Arial" panose="020B0604020202020204" pitchFamily="34" charset="0"/>
              </a:rPr>
              <a:t>Strategaethau (Staff)</a:t>
            </a:r>
            <a:br>
              <a:rPr lang="cy-GB" altLang="en-US" sz="3600" dirty="0">
                <a:solidFill>
                  <a:schemeClr val="accent2"/>
                </a:solidFill>
                <a:latin typeface="Arial" panose="020B0604020202020204" pitchFamily="34" charset="0"/>
              </a:rPr>
            </a:br>
            <a:r>
              <a:rPr lang="en-GB" altLang="en-US" sz="3600" dirty="0">
                <a:solidFill>
                  <a:srgbClr val="0070C0"/>
                </a:solidFill>
                <a:latin typeface="Arial" panose="020B0604020202020204" pitchFamily="34" charset="0"/>
              </a:rPr>
              <a:t>Strategies (Staff)</a:t>
            </a:r>
            <a:endParaRPr lang="en-US" altLang="en-US" sz="36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29730" y="1484784"/>
            <a:ext cx="4586286" cy="4104804"/>
          </a:xfrm>
        </p:spPr>
        <p:txBody>
          <a:bodyPr rtlCol="0">
            <a:noAutofit/>
          </a:bodyPr>
          <a:lstStyle/>
          <a:p>
            <a:pPr marL="514350" indent="-514350">
              <a:buFont typeface="+mj-lt"/>
              <a:buAutoNum type="arabicPeriod"/>
              <a:defRPr/>
            </a:pPr>
            <a:r>
              <a:rPr lang="en-US" dirty="0" err="1">
                <a:latin typeface="Arial" panose="020B0604020202020204" pitchFamily="34" charset="0"/>
              </a:rPr>
              <a:t>Rhoi</a:t>
            </a:r>
            <a:r>
              <a:rPr lang="en-US" dirty="0">
                <a:latin typeface="Arial" panose="020B0604020202020204" pitchFamily="34" charset="0"/>
              </a:rPr>
              <a:t> </a:t>
            </a:r>
            <a:r>
              <a:rPr lang="en-US" dirty="0" err="1">
                <a:latin typeface="Arial" panose="020B0604020202020204" pitchFamily="34" charset="0"/>
              </a:rPr>
              <a:t>canmoliaeth</a:t>
            </a:r>
            <a:r>
              <a:rPr lang="en-US" dirty="0">
                <a:latin typeface="Arial" panose="020B0604020202020204" pitchFamily="34" charset="0"/>
              </a:rPr>
              <a:t>; </a:t>
            </a:r>
          </a:p>
          <a:p>
            <a:pPr marL="514350" indent="-514350">
              <a:buFont typeface="+mj-lt"/>
              <a:buAutoNum type="arabicPeriod"/>
              <a:defRPr/>
            </a:pPr>
            <a:r>
              <a:rPr lang="en-US" dirty="0" err="1">
                <a:latin typeface="Arial" panose="020B0604020202020204" pitchFamily="34" charset="0"/>
              </a:rPr>
              <a:t>Peidio</a:t>
            </a:r>
            <a:r>
              <a:rPr lang="en-US" dirty="0">
                <a:latin typeface="Arial" panose="020B0604020202020204" pitchFamily="34" charset="0"/>
              </a:rPr>
              <a:t> â </a:t>
            </a:r>
            <a:r>
              <a:rPr lang="en-US" dirty="0" err="1">
                <a:latin typeface="Arial" panose="020B0604020202020204" pitchFamily="34" charset="0"/>
              </a:rPr>
              <a:t>gofyn</a:t>
            </a:r>
            <a:r>
              <a:rPr lang="en-US" dirty="0">
                <a:latin typeface="Arial" panose="020B0604020202020204" pitchFamily="34" charset="0"/>
              </a:rPr>
              <a:t> </a:t>
            </a:r>
            <a:r>
              <a:rPr lang="en-US" dirty="0" err="1">
                <a:latin typeface="Arial" panose="020B0604020202020204" pitchFamily="34" charset="0"/>
              </a:rPr>
              <a:t>i</a:t>
            </a:r>
            <a:r>
              <a:rPr lang="en-US" dirty="0">
                <a:latin typeface="Arial" panose="020B0604020202020204" pitchFamily="34" charset="0"/>
              </a:rPr>
              <a:t> </a:t>
            </a:r>
            <a:r>
              <a:rPr lang="en-US" dirty="0" err="1">
                <a:latin typeface="Arial" panose="020B0604020202020204" pitchFamily="34" charset="0"/>
              </a:rPr>
              <a:t>blant</a:t>
            </a:r>
            <a:r>
              <a:rPr lang="en-US" dirty="0">
                <a:latin typeface="Arial" panose="020B0604020202020204" pitchFamily="34" charset="0"/>
              </a:rPr>
              <a:t> </a:t>
            </a:r>
            <a:r>
              <a:rPr lang="en-US" dirty="0" err="1">
                <a:latin typeface="Arial" panose="020B0604020202020204" pitchFamily="34" charset="0"/>
              </a:rPr>
              <a:t>ddarllen</a:t>
            </a:r>
            <a:r>
              <a:rPr lang="en-US" dirty="0">
                <a:latin typeface="Arial" panose="020B0604020202020204" pitchFamily="34" charset="0"/>
              </a:rPr>
              <a:t> </a:t>
            </a:r>
            <a:r>
              <a:rPr lang="en-US" dirty="0" err="1">
                <a:latin typeface="Arial" panose="020B0604020202020204" pitchFamily="34" charset="0"/>
              </a:rPr>
              <a:t>yn</a:t>
            </a:r>
            <a:r>
              <a:rPr lang="en-US" dirty="0">
                <a:latin typeface="Arial" panose="020B0604020202020204" pitchFamily="34" charset="0"/>
              </a:rPr>
              <a:t> </a:t>
            </a:r>
            <a:r>
              <a:rPr lang="en-US" dirty="0" err="1">
                <a:latin typeface="Arial" panose="020B0604020202020204" pitchFamily="34" charset="0"/>
              </a:rPr>
              <a:t>uchel</a:t>
            </a:r>
            <a:r>
              <a:rPr lang="en-US" dirty="0">
                <a:latin typeface="Arial" panose="020B0604020202020204" pitchFamily="34" charset="0"/>
              </a:rPr>
              <a:t>;</a:t>
            </a:r>
          </a:p>
          <a:p>
            <a:pPr marL="514350" indent="-514350">
              <a:buFont typeface="+mj-lt"/>
              <a:buAutoNum type="arabicPeriod"/>
              <a:defRPr/>
            </a:pPr>
            <a:r>
              <a:rPr lang="en-US" dirty="0">
                <a:latin typeface="Arial" panose="020B0604020202020204" pitchFamily="34" charset="0"/>
              </a:rPr>
              <a:t>Dim </a:t>
            </a:r>
            <a:r>
              <a:rPr lang="en-US" dirty="0" err="1">
                <a:latin typeface="Arial" panose="020B0604020202020204" pitchFamily="34" charset="0"/>
              </a:rPr>
              <a:t>cosb</a:t>
            </a:r>
            <a:r>
              <a:rPr lang="en-US" dirty="0">
                <a:latin typeface="Arial" panose="020B0604020202020204" pitchFamily="34" charset="0"/>
              </a:rPr>
              <a:t> am </a:t>
            </a:r>
            <a:r>
              <a:rPr lang="en-US" dirty="0" err="1">
                <a:latin typeface="Arial" panose="020B0604020202020204" pitchFamily="34" charset="0"/>
              </a:rPr>
              <a:t>anghofio</a:t>
            </a:r>
            <a:r>
              <a:rPr lang="en-US" dirty="0">
                <a:latin typeface="Arial" panose="020B0604020202020204" pitchFamily="34" charset="0"/>
              </a:rPr>
              <a:t> </a:t>
            </a:r>
            <a:r>
              <a:rPr lang="en-US" dirty="0" err="1">
                <a:latin typeface="Arial" panose="020B0604020202020204" pitchFamily="34" charset="0"/>
              </a:rPr>
              <a:t>llyfrau</a:t>
            </a:r>
            <a:r>
              <a:rPr lang="en-US" dirty="0">
                <a:latin typeface="Arial" panose="020B0604020202020204" pitchFamily="34" charset="0"/>
              </a:rPr>
              <a:t> neu offer </a:t>
            </a:r>
            <a:r>
              <a:rPr lang="en-US" dirty="0" err="1">
                <a:latin typeface="Arial" panose="020B0604020202020204" pitchFamily="34" charset="0"/>
              </a:rPr>
              <a:t>chwaraeon</a:t>
            </a:r>
            <a:r>
              <a:rPr lang="en-US" dirty="0">
                <a:latin typeface="Arial" panose="020B0604020202020204" pitchFamily="34" charset="0"/>
              </a:rPr>
              <a:t>;</a:t>
            </a:r>
          </a:p>
        </p:txBody>
      </p:sp>
      <p:sp>
        <p:nvSpPr>
          <p:cNvPr id="4" name="Content Placeholder 3"/>
          <p:cNvSpPr>
            <a:spLocks noGrp="1"/>
          </p:cNvSpPr>
          <p:nvPr>
            <p:ph sz="half" idx="2"/>
          </p:nvPr>
        </p:nvSpPr>
        <p:spPr>
          <a:xfrm>
            <a:off x="4648200" y="1484784"/>
            <a:ext cx="4388296" cy="4104804"/>
          </a:xfrm>
        </p:spPr>
        <p:txBody>
          <a:bodyPr rtlCol="0">
            <a:normAutofit/>
          </a:bodyPr>
          <a:lstStyle/>
          <a:p>
            <a:pPr marL="342900" indent="-342900">
              <a:buFont typeface="+mj-lt"/>
              <a:buAutoNum type="arabicPeriod"/>
              <a:defRPr/>
            </a:pPr>
            <a:r>
              <a:rPr lang="en-GB" dirty="0">
                <a:solidFill>
                  <a:srgbClr val="0070C0"/>
                </a:solidFill>
                <a:latin typeface="Arial" panose="020B0604020202020204" pitchFamily="34" charset="0"/>
              </a:rPr>
              <a:t>Give praise;</a:t>
            </a:r>
          </a:p>
          <a:p>
            <a:pPr marL="342900" indent="-342900">
              <a:buFont typeface="+mj-lt"/>
              <a:buAutoNum type="arabicPeriod"/>
              <a:defRPr/>
            </a:pPr>
            <a:r>
              <a:rPr lang="en-GB" dirty="0">
                <a:solidFill>
                  <a:srgbClr val="0070C0"/>
                </a:solidFill>
                <a:latin typeface="Arial" panose="020B0604020202020204" pitchFamily="34" charset="0"/>
              </a:rPr>
              <a:t>Not asking children to read aloud;</a:t>
            </a:r>
          </a:p>
          <a:p>
            <a:pPr marL="342900" indent="-342900">
              <a:buFont typeface="+mj-lt"/>
              <a:buAutoNum type="arabicPeriod"/>
              <a:defRPr/>
            </a:pPr>
            <a:r>
              <a:rPr lang="en-GB" dirty="0">
                <a:solidFill>
                  <a:srgbClr val="0070C0"/>
                </a:solidFill>
                <a:latin typeface="Arial" panose="020B0604020202020204" pitchFamily="34" charset="0"/>
              </a:rPr>
              <a:t>No punishment for forgetting books or sports kit;</a:t>
            </a:r>
          </a:p>
          <a:p>
            <a:pPr marL="342900" indent="-342900">
              <a:buFont typeface="+mj-lt"/>
              <a:buAutoNum type="arabicPeriod"/>
              <a:defRPr/>
            </a:pPr>
            <a:endParaRPr lang="en-GB" sz="1600" dirty="0">
              <a:latin typeface="Arial" panose="020B0604020202020204" pitchFamily="34" charset="0"/>
            </a:endParaRPr>
          </a:p>
          <a:p>
            <a:pPr marL="342900" indent="-342900">
              <a:buFont typeface="+mj-lt"/>
              <a:buAutoNum type="arabicPeriod"/>
              <a:defRPr/>
            </a:pPr>
            <a:endParaRPr lang="en-US" sz="1600" dirty="0">
              <a:latin typeface="Arial" panose="020B0604020202020204" pitchFamily="34" charset="0"/>
            </a:endParaRPr>
          </a:p>
        </p:txBody>
      </p:sp>
    </p:spTree>
    <p:extLst>
      <p:ext uri="{BB962C8B-B14F-4D97-AF65-F5344CB8AC3E}">
        <p14:creationId xmlns:p14="http://schemas.microsoft.com/office/powerpoint/2010/main" val="41665192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323528" y="0"/>
            <a:ext cx="8374385" cy="1484784"/>
          </a:xfrm>
        </p:spPr>
        <p:txBody>
          <a:bodyPr>
            <a:noAutofit/>
          </a:bodyPr>
          <a:lstStyle/>
          <a:p>
            <a:pPr algn="ctr" eaLnBrk="1" hangingPunct="1"/>
            <a:r>
              <a:rPr lang="cy-GB" altLang="en-US" sz="3600" dirty="0">
                <a:latin typeface="Arial" panose="020B0604020202020204" pitchFamily="34" charset="0"/>
              </a:rPr>
              <a:t>Strategaethau (Staff)</a:t>
            </a:r>
            <a:br>
              <a:rPr lang="cy-GB" altLang="en-US" sz="3600" dirty="0">
                <a:solidFill>
                  <a:schemeClr val="accent2"/>
                </a:solidFill>
                <a:latin typeface="Arial" panose="020B0604020202020204" pitchFamily="34" charset="0"/>
              </a:rPr>
            </a:br>
            <a:r>
              <a:rPr lang="en-GB" altLang="en-US" sz="3600" dirty="0">
                <a:solidFill>
                  <a:srgbClr val="0070C0"/>
                </a:solidFill>
                <a:latin typeface="Arial" panose="020B0604020202020204" pitchFamily="34" charset="0"/>
              </a:rPr>
              <a:t>Strategies (Staff)</a:t>
            </a:r>
            <a:endParaRPr lang="en-US" altLang="en-US" sz="36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29730" y="1484784"/>
            <a:ext cx="4586286" cy="4104804"/>
          </a:xfrm>
        </p:spPr>
        <p:txBody>
          <a:bodyPr rtlCol="0">
            <a:noAutofit/>
          </a:bodyPr>
          <a:lstStyle/>
          <a:p>
            <a:pPr marL="0" indent="0">
              <a:buNone/>
              <a:defRPr/>
            </a:pPr>
            <a:r>
              <a:rPr lang="en-US" dirty="0">
                <a:latin typeface="Arial" panose="020B0604020202020204" pitchFamily="34" charset="0"/>
              </a:rPr>
              <a:t>4. Dim </a:t>
            </a:r>
            <a:r>
              <a:rPr lang="en-US" dirty="0" err="1">
                <a:latin typeface="Arial" panose="020B0604020202020204" pitchFamily="34" charset="0"/>
              </a:rPr>
              <a:t>defnydd</a:t>
            </a:r>
            <a:r>
              <a:rPr lang="en-US" dirty="0">
                <a:latin typeface="Arial" panose="020B0604020202020204" pitchFamily="34" charset="0"/>
              </a:rPr>
              <a:t> o </a:t>
            </a:r>
            <a:r>
              <a:rPr lang="en-US" dirty="0" err="1">
                <a:latin typeface="Arial" panose="020B0604020202020204" pitchFamily="34" charset="0"/>
              </a:rPr>
              <a:t>eiriau</a:t>
            </a:r>
            <a:r>
              <a:rPr lang="en-US" dirty="0">
                <a:latin typeface="Arial" panose="020B0604020202020204" pitchFamily="34" charset="0"/>
              </a:rPr>
              <a:t> </a:t>
            </a:r>
            <a:r>
              <a:rPr lang="en-US" dirty="0" err="1">
                <a:latin typeface="Arial" panose="020B0604020202020204" pitchFamily="34" charset="0"/>
              </a:rPr>
              <a:t>fel</a:t>
            </a:r>
            <a:r>
              <a:rPr lang="en-US" dirty="0">
                <a:latin typeface="Arial" panose="020B0604020202020204" pitchFamily="34" charset="0"/>
              </a:rPr>
              <a:t> ‘</a:t>
            </a:r>
            <a:r>
              <a:rPr lang="en-US" dirty="0" err="1">
                <a:latin typeface="Arial" panose="020B0604020202020204" pitchFamily="34" charset="0"/>
              </a:rPr>
              <a:t>diog</a:t>
            </a:r>
            <a:r>
              <a:rPr lang="en-US" dirty="0">
                <a:latin typeface="Arial" panose="020B0604020202020204" pitchFamily="34" charset="0"/>
              </a:rPr>
              <a:t>’;</a:t>
            </a:r>
          </a:p>
          <a:p>
            <a:pPr marL="0" indent="0">
              <a:buNone/>
              <a:defRPr/>
            </a:pPr>
            <a:r>
              <a:rPr lang="en-US" dirty="0">
                <a:latin typeface="Arial" panose="020B0604020202020204" pitchFamily="34" charset="0"/>
              </a:rPr>
              <a:t>5. </a:t>
            </a:r>
            <a:r>
              <a:rPr lang="en-US" dirty="0" err="1">
                <a:latin typeface="Arial" panose="020B0604020202020204" pitchFamily="34" charset="0"/>
              </a:rPr>
              <a:t>Disgwyl</a:t>
            </a:r>
            <a:r>
              <a:rPr lang="en-US" dirty="0">
                <a:latin typeface="Arial" panose="020B0604020202020204" pitchFamily="34" charset="0"/>
              </a:rPr>
              <a:t> </a:t>
            </a:r>
            <a:r>
              <a:rPr lang="en-US" dirty="0" err="1">
                <a:latin typeface="Arial" panose="020B0604020202020204" pitchFamily="34" charset="0"/>
              </a:rPr>
              <a:t>llai</a:t>
            </a:r>
            <a:r>
              <a:rPr lang="en-US" dirty="0">
                <a:latin typeface="Arial" panose="020B0604020202020204" pitchFamily="34" charset="0"/>
              </a:rPr>
              <a:t> o </a:t>
            </a:r>
            <a:r>
              <a:rPr lang="en-US" dirty="0" err="1">
                <a:latin typeface="Arial" panose="020B0604020202020204" pitchFamily="34" charset="0"/>
              </a:rPr>
              <a:t>waith</a:t>
            </a:r>
            <a:r>
              <a:rPr lang="en-US" dirty="0">
                <a:latin typeface="Arial" panose="020B0604020202020204" pitchFamily="34" charset="0"/>
              </a:rPr>
              <a:t> </a:t>
            </a:r>
            <a:r>
              <a:rPr lang="en-US" dirty="0" err="1">
                <a:latin typeface="Arial" panose="020B0604020202020204" pitchFamily="34" charset="0"/>
              </a:rPr>
              <a:t>ysgrifenedig</a:t>
            </a:r>
            <a:r>
              <a:rPr lang="en-US" dirty="0">
                <a:latin typeface="Arial" panose="020B0604020202020204" pitchFamily="34" charset="0"/>
              </a:rPr>
              <a:t>;</a:t>
            </a:r>
          </a:p>
          <a:p>
            <a:pPr marL="0" indent="0">
              <a:buNone/>
              <a:defRPr/>
            </a:pPr>
            <a:r>
              <a:rPr lang="en-US" dirty="0">
                <a:latin typeface="Arial" panose="020B0604020202020204" pitchFamily="34" charset="0"/>
              </a:rPr>
              <a:t>6. </a:t>
            </a:r>
            <a:r>
              <a:rPr lang="en-US" dirty="0" err="1">
                <a:latin typeface="Arial" panose="020B0604020202020204" pitchFamily="34" charset="0"/>
              </a:rPr>
              <a:t>Darparu</a:t>
            </a:r>
            <a:r>
              <a:rPr lang="en-US" dirty="0">
                <a:latin typeface="Arial" panose="020B0604020202020204" pitchFamily="34" charset="0"/>
              </a:rPr>
              <a:t> </a:t>
            </a:r>
            <a:r>
              <a:rPr lang="en-US" dirty="0" err="1">
                <a:latin typeface="Arial" panose="020B0604020202020204" pitchFamily="34" charset="0"/>
              </a:rPr>
              <a:t>allbrint</a:t>
            </a:r>
            <a:r>
              <a:rPr lang="en-US" dirty="0">
                <a:latin typeface="Arial" panose="020B0604020202020204" pitchFamily="34" charset="0"/>
              </a:rPr>
              <a:t> o </a:t>
            </a:r>
            <a:r>
              <a:rPr lang="en-US" dirty="0" err="1">
                <a:latin typeface="Arial" panose="020B0604020202020204" pitchFamily="34" charset="0"/>
              </a:rPr>
              <a:t>waith</a:t>
            </a:r>
            <a:r>
              <a:rPr lang="en-US" dirty="0">
                <a:latin typeface="Arial" panose="020B0604020202020204" pitchFamily="34" charset="0"/>
              </a:rPr>
              <a:t> </a:t>
            </a:r>
            <a:r>
              <a:rPr lang="en-US" dirty="0" err="1">
                <a:latin typeface="Arial" panose="020B0604020202020204" pitchFamily="34" charset="0"/>
              </a:rPr>
              <a:t>cartref</a:t>
            </a:r>
            <a:r>
              <a:rPr lang="en-US" dirty="0">
                <a:latin typeface="Arial" panose="020B0604020202020204" pitchFamily="34" charset="0"/>
              </a:rPr>
              <a:t>;</a:t>
            </a:r>
          </a:p>
          <a:p>
            <a:pPr marL="0" indent="0">
              <a:buNone/>
              <a:defRPr/>
            </a:pPr>
            <a:r>
              <a:rPr lang="en-US" dirty="0">
                <a:latin typeface="Arial" panose="020B0604020202020204" pitchFamily="34" charset="0"/>
              </a:rPr>
              <a:t>7. Dim </a:t>
            </a:r>
            <a:r>
              <a:rPr lang="en-US" dirty="0" err="1">
                <a:latin typeface="Arial" panose="020B0604020202020204" pitchFamily="34" charset="0"/>
              </a:rPr>
              <a:t>gofyn</a:t>
            </a:r>
            <a:r>
              <a:rPr lang="en-US" dirty="0">
                <a:latin typeface="Arial" panose="020B0604020202020204" pitchFamily="34" charset="0"/>
              </a:rPr>
              <a:t> </a:t>
            </a:r>
            <a:r>
              <a:rPr lang="en-US" dirty="0" err="1">
                <a:latin typeface="Arial" panose="020B0604020202020204" pitchFamily="34" charset="0"/>
              </a:rPr>
              <a:t>i</a:t>
            </a:r>
            <a:r>
              <a:rPr lang="en-US" dirty="0">
                <a:latin typeface="Arial" panose="020B0604020202020204" pitchFamily="34" charset="0"/>
              </a:rPr>
              <a:t> </a:t>
            </a:r>
            <a:r>
              <a:rPr lang="en-US" dirty="0" err="1">
                <a:latin typeface="Arial" panose="020B0604020202020204" pitchFamily="34" charset="0"/>
              </a:rPr>
              <a:t>blant</a:t>
            </a:r>
            <a:r>
              <a:rPr lang="en-US" dirty="0">
                <a:latin typeface="Arial" panose="020B0604020202020204" pitchFamily="34" charset="0"/>
              </a:rPr>
              <a:t> </a:t>
            </a:r>
            <a:r>
              <a:rPr lang="en-US" dirty="0" err="1">
                <a:latin typeface="Arial" panose="020B0604020202020204" pitchFamily="34" charset="0"/>
              </a:rPr>
              <a:t>gopïo</a:t>
            </a:r>
            <a:r>
              <a:rPr lang="en-US" dirty="0">
                <a:latin typeface="Arial" panose="020B0604020202020204" pitchFamily="34" charset="0"/>
              </a:rPr>
              <a:t> </a:t>
            </a:r>
            <a:r>
              <a:rPr lang="en-US" dirty="0" err="1">
                <a:latin typeface="Arial" panose="020B0604020202020204" pitchFamily="34" charset="0"/>
              </a:rPr>
              <a:t>testun</a:t>
            </a:r>
            <a:r>
              <a:rPr lang="en-US" dirty="0">
                <a:latin typeface="Arial" panose="020B0604020202020204" pitchFamily="34" charset="0"/>
              </a:rPr>
              <a:t>;</a:t>
            </a:r>
          </a:p>
        </p:txBody>
      </p:sp>
      <p:sp>
        <p:nvSpPr>
          <p:cNvPr id="4" name="Content Placeholder 3"/>
          <p:cNvSpPr>
            <a:spLocks noGrp="1"/>
          </p:cNvSpPr>
          <p:nvPr>
            <p:ph sz="half" idx="2"/>
          </p:nvPr>
        </p:nvSpPr>
        <p:spPr>
          <a:xfrm>
            <a:off x="4648200" y="1484784"/>
            <a:ext cx="4388296" cy="4104804"/>
          </a:xfrm>
        </p:spPr>
        <p:txBody>
          <a:bodyPr rtlCol="0">
            <a:normAutofit/>
          </a:bodyPr>
          <a:lstStyle/>
          <a:p>
            <a:pPr marL="0" indent="0">
              <a:buNone/>
              <a:defRPr/>
            </a:pPr>
            <a:r>
              <a:rPr lang="en-GB" dirty="0">
                <a:solidFill>
                  <a:srgbClr val="0070C0"/>
                </a:solidFill>
                <a:latin typeface="Arial" panose="020B0604020202020204" pitchFamily="34" charset="0"/>
              </a:rPr>
              <a:t>4. No use of words such as ‘lazy’</a:t>
            </a:r>
          </a:p>
          <a:p>
            <a:pPr marL="0" indent="0">
              <a:buNone/>
              <a:defRPr/>
            </a:pPr>
            <a:r>
              <a:rPr lang="en-US" dirty="0">
                <a:solidFill>
                  <a:srgbClr val="0070C0"/>
                </a:solidFill>
                <a:latin typeface="Arial" panose="020B0604020202020204" pitchFamily="34" charset="0"/>
              </a:rPr>
              <a:t>5. Expect less written work</a:t>
            </a:r>
          </a:p>
          <a:p>
            <a:pPr marL="0" indent="0">
              <a:buNone/>
              <a:defRPr/>
            </a:pPr>
            <a:r>
              <a:rPr lang="en-GB" dirty="0">
                <a:solidFill>
                  <a:srgbClr val="0070C0"/>
                </a:solidFill>
                <a:latin typeface="Arial" panose="020B0604020202020204" pitchFamily="34" charset="0"/>
              </a:rPr>
              <a:t>6. Provide printout of homework </a:t>
            </a:r>
          </a:p>
          <a:p>
            <a:pPr marL="0" indent="0">
              <a:buNone/>
              <a:defRPr/>
            </a:pPr>
            <a:r>
              <a:rPr lang="en-GB" dirty="0">
                <a:solidFill>
                  <a:srgbClr val="0070C0"/>
                </a:solidFill>
                <a:latin typeface="Arial" panose="020B0604020202020204" pitchFamily="34" charset="0"/>
              </a:rPr>
              <a:t>7. Not asking children to copy text</a:t>
            </a:r>
          </a:p>
          <a:p>
            <a:pPr marL="342900" indent="-342900">
              <a:buFont typeface="+mj-lt"/>
              <a:buAutoNum type="arabicPeriod"/>
              <a:defRPr/>
            </a:pPr>
            <a:endParaRPr lang="en-GB" sz="1600" dirty="0">
              <a:latin typeface="Arial" panose="020B0604020202020204" pitchFamily="34" charset="0"/>
            </a:endParaRPr>
          </a:p>
          <a:p>
            <a:pPr marL="342900" indent="-342900">
              <a:buFont typeface="+mj-lt"/>
              <a:buAutoNum type="arabicPeriod"/>
              <a:defRPr/>
            </a:pPr>
            <a:endParaRPr lang="en-US" sz="1600" dirty="0">
              <a:latin typeface="Arial" panose="020B0604020202020204" pitchFamily="34" charset="0"/>
            </a:endParaRPr>
          </a:p>
        </p:txBody>
      </p:sp>
    </p:spTree>
    <p:extLst>
      <p:ext uri="{BB962C8B-B14F-4D97-AF65-F5344CB8AC3E}">
        <p14:creationId xmlns:p14="http://schemas.microsoft.com/office/powerpoint/2010/main" val="2125964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323528" y="431700"/>
            <a:ext cx="8229600" cy="836712"/>
          </a:xfrm>
        </p:spPr>
        <p:txBody>
          <a:bodyPr>
            <a:noAutofit/>
          </a:bodyPr>
          <a:lstStyle/>
          <a:p>
            <a:pPr algn="ctr" eaLnBrk="1" hangingPunct="1"/>
            <a:r>
              <a:rPr lang="cy-GB" altLang="en-US" sz="3600" dirty="0">
                <a:latin typeface="Arial" panose="020B0604020202020204" pitchFamily="34" charset="0"/>
              </a:rPr>
              <a:t>Strategaethau (Staff)</a:t>
            </a:r>
            <a:br>
              <a:rPr lang="cy-GB" altLang="en-US" sz="3600" dirty="0">
                <a:solidFill>
                  <a:schemeClr val="accent2"/>
                </a:solidFill>
                <a:latin typeface="Arial" panose="020B0604020202020204" pitchFamily="34" charset="0"/>
              </a:rPr>
            </a:br>
            <a:r>
              <a:rPr lang="en-GB" altLang="en-US" sz="3600" dirty="0">
                <a:solidFill>
                  <a:srgbClr val="0070C0"/>
                </a:solidFill>
                <a:latin typeface="Arial" panose="020B0604020202020204" pitchFamily="34" charset="0"/>
              </a:rPr>
              <a:t>Strategies (Staff)</a:t>
            </a:r>
            <a:endParaRPr lang="en-US" altLang="en-US" sz="36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29730" y="1484784"/>
            <a:ext cx="4586286" cy="4104804"/>
          </a:xfrm>
        </p:spPr>
        <p:txBody>
          <a:bodyPr rtlCol="0">
            <a:noAutofit/>
          </a:bodyPr>
          <a:lstStyle/>
          <a:p>
            <a:pPr marL="0" indent="0">
              <a:buNone/>
              <a:defRPr/>
            </a:pPr>
            <a:r>
              <a:rPr lang="en-US" dirty="0">
                <a:latin typeface="Arial" panose="020B0604020202020204" pitchFamily="34" charset="0"/>
              </a:rPr>
              <a:t>8. </a:t>
            </a:r>
            <a:r>
              <a:rPr lang="en-US" dirty="0" err="1">
                <a:latin typeface="Arial" panose="020B0604020202020204" pitchFamily="34" charset="0"/>
              </a:rPr>
              <a:t>Derbyn</a:t>
            </a:r>
            <a:r>
              <a:rPr lang="en-US" dirty="0">
                <a:latin typeface="Arial" panose="020B0604020202020204" pitchFamily="34" charset="0"/>
              </a:rPr>
              <a:t> </a:t>
            </a:r>
            <a:r>
              <a:rPr lang="en-US" dirty="0" err="1">
                <a:latin typeface="Arial" panose="020B0604020202020204" pitchFamily="34" charset="0"/>
              </a:rPr>
              <a:t>gwaith</a:t>
            </a:r>
            <a:r>
              <a:rPr lang="en-US" dirty="0">
                <a:latin typeface="Arial" panose="020B0604020202020204" pitchFamily="34" charset="0"/>
              </a:rPr>
              <a:t> </a:t>
            </a:r>
            <a:r>
              <a:rPr lang="en-US" dirty="0" err="1">
                <a:latin typeface="Arial" panose="020B0604020202020204" pitchFamily="34" charset="0"/>
              </a:rPr>
              <a:t>cartref</a:t>
            </a:r>
            <a:r>
              <a:rPr lang="en-US" dirty="0">
                <a:latin typeface="Arial" panose="020B0604020202020204" pitchFamily="34" charset="0"/>
              </a:rPr>
              <a:t> a </a:t>
            </a:r>
            <a:r>
              <a:rPr lang="en-US" dirty="0" err="1">
                <a:latin typeface="Arial" panose="020B0604020202020204" pitchFamily="34" charset="0"/>
              </a:rPr>
              <a:t>grëwyd</a:t>
            </a:r>
            <a:r>
              <a:rPr lang="en-US" dirty="0">
                <a:latin typeface="Arial" panose="020B0604020202020204" pitchFamily="34" charset="0"/>
              </a:rPr>
              <a:t> </a:t>
            </a:r>
            <a:r>
              <a:rPr lang="en-US" dirty="0" err="1">
                <a:latin typeface="Arial" panose="020B0604020202020204" pitchFamily="34" charset="0"/>
              </a:rPr>
              <a:t>ar</a:t>
            </a:r>
            <a:r>
              <a:rPr lang="en-US" dirty="0">
                <a:latin typeface="Arial" panose="020B0604020202020204" pitchFamily="34" charset="0"/>
              </a:rPr>
              <a:t> </a:t>
            </a:r>
            <a:r>
              <a:rPr lang="en-US" dirty="0" err="1">
                <a:latin typeface="Arial" panose="020B0604020202020204" pitchFamily="34" charset="0"/>
              </a:rPr>
              <a:t>gyfrifiadur</a:t>
            </a:r>
            <a:r>
              <a:rPr lang="en-US" dirty="0">
                <a:latin typeface="Arial" panose="020B0604020202020204" pitchFamily="34" charset="0"/>
              </a:rPr>
              <a:t>;</a:t>
            </a:r>
          </a:p>
          <a:p>
            <a:pPr marL="0" indent="0">
              <a:buNone/>
              <a:defRPr/>
            </a:pPr>
            <a:r>
              <a:rPr lang="en-US" dirty="0">
                <a:latin typeface="Arial" panose="020B0604020202020204" pitchFamily="34" charset="0"/>
              </a:rPr>
              <a:t>9. </a:t>
            </a:r>
            <a:r>
              <a:rPr lang="en-US" dirty="0" err="1">
                <a:latin typeface="Arial" panose="020B0604020202020204" pitchFamily="34" charset="0"/>
              </a:rPr>
              <a:t>Trafod</a:t>
            </a:r>
            <a:r>
              <a:rPr lang="en-US" dirty="0">
                <a:latin typeface="Arial" panose="020B0604020202020204" pitchFamily="34" charset="0"/>
              </a:rPr>
              <a:t> </a:t>
            </a:r>
            <a:r>
              <a:rPr lang="en-US" dirty="0" err="1">
                <a:latin typeface="Arial" panose="020B0604020202020204" pitchFamily="34" charset="0"/>
              </a:rPr>
              <a:t>gweithgaredd</a:t>
            </a:r>
            <a:r>
              <a:rPr lang="en-US" dirty="0">
                <a:latin typeface="Arial" panose="020B0604020202020204" pitchFamily="34" charset="0"/>
              </a:rPr>
              <a:t> </a:t>
            </a:r>
            <a:r>
              <a:rPr lang="en-US" dirty="0" err="1">
                <a:latin typeface="Arial" panose="020B0604020202020204" pitchFamily="34" charset="0"/>
              </a:rPr>
              <a:t>i</a:t>
            </a:r>
            <a:r>
              <a:rPr lang="en-US" dirty="0">
                <a:latin typeface="Arial" panose="020B0604020202020204" pitchFamily="34" charset="0"/>
              </a:rPr>
              <a:t> </a:t>
            </a:r>
            <a:r>
              <a:rPr lang="en-US" dirty="0" err="1">
                <a:latin typeface="Arial" panose="020B0604020202020204" pitchFamily="34" charset="0"/>
              </a:rPr>
              <a:t>sicrhau</a:t>
            </a:r>
            <a:r>
              <a:rPr lang="en-US" dirty="0">
                <a:latin typeface="Arial" panose="020B0604020202020204" pitchFamily="34" charset="0"/>
              </a:rPr>
              <a:t> </a:t>
            </a:r>
            <a:r>
              <a:rPr lang="en-US" dirty="0" err="1">
                <a:latin typeface="Arial" panose="020B0604020202020204" pitchFamily="34" charset="0"/>
              </a:rPr>
              <a:t>dealltwriaeth</a:t>
            </a:r>
            <a:r>
              <a:rPr lang="en-US" dirty="0">
                <a:latin typeface="Arial" panose="020B0604020202020204" pitchFamily="34" charset="0"/>
              </a:rPr>
              <a:t>;</a:t>
            </a:r>
          </a:p>
          <a:p>
            <a:pPr marL="0" indent="0">
              <a:buNone/>
              <a:defRPr/>
            </a:pPr>
            <a:r>
              <a:rPr lang="en-US" dirty="0">
                <a:latin typeface="Arial" panose="020B0604020202020204" pitchFamily="34" charset="0"/>
              </a:rPr>
              <a:t>10. </a:t>
            </a:r>
            <a:r>
              <a:rPr lang="en-US" dirty="0" err="1">
                <a:latin typeface="Arial" panose="020B0604020202020204" pitchFamily="34" charset="0"/>
              </a:rPr>
              <a:t>Rhoi</a:t>
            </a:r>
            <a:r>
              <a:rPr lang="en-US" dirty="0">
                <a:latin typeface="Arial" panose="020B0604020202020204" pitchFamily="34" charset="0"/>
              </a:rPr>
              <a:t> </a:t>
            </a:r>
            <a:r>
              <a:rPr lang="en-US" dirty="0" err="1">
                <a:latin typeface="Arial" panose="020B0604020202020204" pitchFamily="34" charset="0"/>
              </a:rPr>
              <a:t>cyfleoedd</a:t>
            </a:r>
            <a:r>
              <a:rPr lang="en-US" dirty="0">
                <a:latin typeface="Arial" panose="020B0604020202020204" pitchFamily="34" charset="0"/>
              </a:rPr>
              <a:t> </a:t>
            </a:r>
            <a:r>
              <a:rPr lang="en-US" dirty="0" err="1">
                <a:latin typeface="Arial" panose="020B0604020202020204" pitchFamily="34" charset="0"/>
              </a:rPr>
              <a:t>i</a:t>
            </a:r>
            <a:r>
              <a:rPr lang="en-US" dirty="0">
                <a:latin typeface="Arial" panose="020B0604020202020204" pitchFamily="34" charset="0"/>
              </a:rPr>
              <a:t> </a:t>
            </a:r>
            <a:r>
              <a:rPr lang="en-US" dirty="0" err="1">
                <a:latin typeface="Arial" panose="020B0604020202020204" pitchFamily="34" charset="0"/>
              </a:rPr>
              <a:t>ateb</a:t>
            </a:r>
            <a:r>
              <a:rPr lang="en-US" dirty="0">
                <a:latin typeface="Arial" panose="020B0604020202020204" pitchFamily="34" charset="0"/>
              </a:rPr>
              <a:t> </a:t>
            </a:r>
            <a:r>
              <a:rPr lang="en-US" dirty="0" err="1">
                <a:latin typeface="Arial" panose="020B0604020202020204" pitchFamily="34" charset="0"/>
              </a:rPr>
              <a:t>cwestiynau</a:t>
            </a:r>
            <a:r>
              <a:rPr lang="en-US" dirty="0">
                <a:latin typeface="Arial" panose="020B0604020202020204" pitchFamily="34" charset="0"/>
              </a:rPr>
              <a:t> </a:t>
            </a:r>
            <a:r>
              <a:rPr lang="en-US" dirty="0" err="1">
                <a:latin typeface="Arial" panose="020B0604020202020204" pitchFamily="34" charset="0"/>
              </a:rPr>
              <a:t>ar</a:t>
            </a:r>
            <a:r>
              <a:rPr lang="en-US" dirty="0">
                <a:latin typeface="Arial" panose="020B0604020202020204" pitchFamily="34" charset="0"/>
              </a:rPr>
              <a:t> </a:t>
            </a:r>
            <a:r>
              <a:rPr lang="en-US" dirty="0" err="1">
                <a:latin typeface="Arial" panose="020B0604020202020204" pitchFamily="34" charset="0"/>
              </a:rPr>
              <a:t>lafar</a:t>
            </a:r>
            <a:r>
              <a:rPr lang="en-US" dirty="0">
                <a:latin typeface="Arial" panose="020B0604020202020204" pitchFamily="34" charset="0"/>
              </a:rPr>
              <a:t>.</a:t>
            </a:r>
          </a:p>
        </p:txBody>
      </p:sp>
      <p:sp>
        <p:nvSpPr>
          <p:cNvPr id="4" name="Content Placeholder 3"/>
          <p:cNvSpPr>
            <a:spLocks noGrp="1"/>
          </p:cNvSpPr>
          <p:nvPr>
            <p:ph sz="half" idx="2"/>
          </p:nvPr>
        </p:nvSpPr>
        <p:spPr>
          <a:xfrm>
            <a:off x="4648200" y="1484784"/>
            <a:ext cx="4388296" cy="4104804"/>
          </a:xfrm>
        </p:spPr>
        <p:txBody>
          <a:bodyPr rtlCol="0">
            <a:normAutofit/>
          </a:bodyPr>
          <a:lstStyle/>
          <a:p>
            <a:pPr marL="0" indent="0">
              <a:buNone/>
              <a:defRPr/>
            </a:pPr>
            <a:r>
              <a:rPr lang="en-GB" dirty="0">
                <a:solidFill>
                  <a:srgbClr val="0070C0"/>
                </a:solidFill>
                <a:latin typeface="Arial" panose="020B0604020202020204" pitchFamily="34" charset="0"/>
              </a:rPr>
              <a:t>8. Accept homework created on a computer;</a:t>
            </a:r>
          </a:p>
          <a:p>
            <a:pPr marL="0" indent="0">
              <a:buNone/>
              <a:defRPr/>
            </a:pPr>
            <a:r>
              <a:rPr lang="en-GB" dirty="0">
                <a:solidFill>
                  <a:srgbClr val="0070C0"/>
                </a:solidFill>
                <a:latin typeface="Arial" panose="020B0604020202020204" pitchFamily="34" charset="0"/>
              </a:rPr>
              <a:t>9. Discuss an activity to make sure it is understood;</a:t>
            </a:r>
          </a:p>
          <a:p>
            <a:pPr marL="0" indent="0">
              <a:buNone/>
              <a:defRPr/>
            </a:pPr>
            <a:r>
              <a:rPr lang="en-GB" dirty="0">
                <a:solidFill>
                  <a:srgbClr val="0070C0"/>
                </a:solidFill>
                <a:latin typeface="Arial" panose="020B0604020202020204" pitchFamily="34" charset="0"/>
              </a:rPr>
              <a:t>10. Give opportunities to answer questions orally.</a:t>
            </a:r>
          </a:p>
          <a:p>
            <a:pPr marL="342900" indent="-342900">
              <a:buFont typeface="+mj-lt"/>
              <a:buAutoNum type="arabicPeriod"/>
              <a:defRPr/>
            </a:pPr>
            <a:endParaRPr lang="en-GB" sz="1600" dirty="0">
              <a:latin typeface="Arial" panose="020B0604020202020204" pitchFamily="34" charset="0"/>
            </a:endParaRPr>
          </a:p>
          <a:p>
            <a:pPr marL="342900" indent="-342900">
              <a:buFont typeface="+mj-lt"/>
              <a:buAutoNum type="arabicPeriod"/>
              <a:defRPr/>
            </a:pPr>
            <a:endParaRPr lang="en-US" sz="1600" dirty="0">
              <a:latin typeface="Arial" panose="020B0604020202020204" pitchFamily="34" charset="0"/>
            </a:endParaRPr>
          </a:p>
        </p:txBody>
      </p:sp>
    </p:spTree>
    <p:extLst>
      <p:ext uri="{BB962C8B-B14F-4D97-AF65-F5344CB8AC3E}">
        <p14:creationId xmlns:p14="http://schemas.microsoft.com/office/powerpoint/2010/main" val="3190972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468313" y="0"/>
            <a:ext cx="8229600" cy="1143000"/>
          </a:xfrm>
        </p:spPr>
        <p:txBody>
          <a:bodyPr>
            <a:noAutofit/>
          </a:bodyPr>
          <a:lstStyle/>
          <a:p>
            <a:pPr algn="ctr" eaLnBrk="1" hangingPunct="1"/>
            <a:br>
              <a:rPr lang="cy-GB" altLang="en-US" sz="4000" dirty="0">
                <a:latin typeface="Arial" panose="020B0604020202020204" pitchFamily="34" charset="0"/>
              </a:rPr>
            </a:br>
            <a:r>
              <a:rPr lang="cy-GB" altLang="en-US" sz="4000" dirty="0">
                <a:latin typeface="Arial" panose="020B0604020202020204" pitchFamily="34" charset="0"/>
              </a:rPr>
              <a:t>Rhaglenni llwyddiannus</a:t>
            </a:r>
            <a:br>
              <a:rPr lang="cy-GB" altLang="en-US" sz="4000" dirty="0">
                <a:solidFill>
                  <a:schemeClr val="accent2"/>
                </a:solidFill>
                <a:latin typeface="Arial" panose="020B0604020202020204" pitchFamily="34" charset="0"/>
              </a:rPr>
            </a:br>
            <a:r>
              <a:rPr lang="en-GB" altLang="en-US" sz="4000" dirty="0">
                <a:solidFill>
                  <a:srgbClr val="0070C0"/>
                </a:solidFill>
                <a:latin typeface="Arial" panose="020B0604020202020204" pitchFamily="34" charset="0"/>
              </a:rPr>
              <a:t>Successful programmes</a:t>
            </a:r>
            <a:endParaRPr lang="en-US" alt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844824"/>
            <a:ext cx="4038600" cy="3744764"/>
          </a:xfrm>
        </p:spPr>
        <p:txBody>
          <a:bodyPr rtlCol="0">
            <a:normAutofit/>
          </a:bodyPr>
          <a:lstStyle/>
          <a:p>
            <a:pPr>
              <a:buFontTx/>
              <a:buChar char="•"/>
              <a:defRPr/>
            </a:pPr>
            <a:r>
              <a:rPr lang="cy-GB" altLang="en-US" kern="0" dirty="0">
                <a:solidFill>
                  <a:srgbClr val="000000"/>
                </a:solidFill>
                <a:latin typeface="Arial" panose="020B0604020202020204" pitchFamily="34" charset="0"/>
              </a:rPr>
              <a:t>Strwythuredig;</a:t>
            </a:r>
          </a:p>
          <a:p>
            <a:pPr>
              <a:buFontTx/>
              <a:buChar char="•"/>
              <a:defRPr/>
            </a:pPr>
            <a:r>
              <a:rPr lang="cy-GB" altLang="en-US" kern="0" dirty="0">
                <a:solidFill>
                  <a:srgbClr val="000000"/>
                </a:solidFill>
                <a:latin typeface="Arial" panose="020B0604020202020204" pitchFamily="34" charset="0"/>
              </a:rPr>
              <a:t>Amlsynhwyraidd;</a:t>
            </a:r>
          </a:p>
          <a:p>
            <a:pPr>
              <a:buFontTx/>
              <a:buChar char="•"/>
              <a:defRPr/>
            </a:pPr>
            <a:r>
              <a:rPr lang="cy-GB" altLang="en-US" kern="0" dirty="0">
                <a:solidFill>
                  <a:srgbClr val="000000"/>
                </a:solidFill>
                <a:latin typeface="Arial" panose="020B0604020202020204" pitchFamily="34" charset="0"/>
              </a:rPr>
              <a:t>Cronnol;</a:t>
            </a:r>
          </a:p>
          <a:p>
            <a:pPr>
              <a:buFontTx/>
              <a:buChar char="•"/>
              <a:defRPr/>
            </a:pPr>
            <a:r>
              <a:rPr lang="cy-GB" altLang="en-US" kern="0" dirty="0">
                <a:solidFill>
                  <a:srgbClr val="000000"/>
                </a:solidFill>
                <a:latin typeface="Arial" panose="020B0604020202020204" pitchFamily="34" charset="0"/>
              </a:rPr>
              <a:t>Yn seiliedig ar ffoneg;</a:t>
            </a:r>
          </a:p>
        </p:txBody>
      </p:sp>
      <p:sp>
        <p:nvSpPr>
          <p:cNvPr id="4" name="Content Placeholder 3"/>
          <p:cNvSpPr>
            <a:spLocks noGrp="1"/>
          </p:cNvSpPr>
          <p:nvPr>
            <p:ph sz="half" idx="2"/>
          </p:nvPr>
        </p:nvSpPr>
        <p:spPr>
          <a:xfrm>
            <a:off x="4648200" y="1844824"/>
            <a:ext cx="4316413" cy="3744764"/>
          </a:xfrm>
        </p:spPr>
        <p:txBody>
          <a:bodyPr rtlCol="0">
            <a:normAutofit/>
          </a:bodyPr>
          <a:lstStyle/>
          <a:p>
            <a:pPr eaLnBrk="1" hangingPunct="1">
              <a:lnSpc>
                <a:spcPct val="90000"/>
              </a:lnSpc>
              <a:buFontTx/>
              <a:buChar char="•"/>
              <a:defRPr/>
            </a:pPr>
            <a:r>
              <a:rPr lang="en-GB" altLang="en-US" kern="0" dirty="0">
                <a:solidFill>
                  <a:srgbClr val="0070C0"/>
                </a:solidFill>
                <a:latin typeface="Arial" panose="020B0604020202020204" pitchFamily="34" charset="0"/>
              </a:rPr>
              <a:t>Structured;</a:t>
            </a:r>
          </a:p>
          <a:p>
            <a:pPr eaLnBrk="1" hangingPunct="1">
              <a:lnSpc>
                <a:spcPct val="90000"/>
              </a:lnSpc>
              <a:buFontTx/>
              <a:buChar char="•"/>
              <a:defRPr/>
            </a:pPr>
            <a:r>
              <a:rPr lang="en-GB" altLang="en-US" kern="0" dirty="0">
                <a:solidFill>
                  <a:srgbClr val="0070C0"/>
                </a:solidFill>
                <a:latin typeface="Arial" panose="020B0604020202020204" pitchFamily="34" charset="0"/>
              </a:rPr>
              <a:t>Multisensory;</a:t>
            </a:r>
          </a:p>
          <a:p>
            <a:pPr eaLnBrk="1" hangingPunct="1">
              <a:lnSpc>
                <a:spcPct val="90000"/>
              </a:lnSpc>
              <a:buFontTx/>
              <a:buChar char="•"/>
              <a:defRPr/>
            </a:pPr>
            <a:r>
              <a:rPr lang="en-GB" altLang="en-US" kern="0" dirty="0">
                <a:solidFill>
                  <a:srgbClr val="0070C0"/>
                </a:solidFill>
                <a:latin typeface="Arial" panose="020B0604020202020204" pitchFamily="34" charset="0"/>
              </a:rPr>
              <a:t>Cumulative;</a:t>
            </a:r>
          </a:p>
          <a:p>
            <a:pPr eaLnBrk="1" hangingPunct="1">
              <a:lnSpc>
                <a:spcPct val="90000"/>
              </a:lnSpc>
              <a:buFontTx/>
              <a:buChar char="•"/>
              <a:defRPr/>
            </a:pPr>
            <a:r>
              <a:rPr lang="en-GB" altLang="en-US" kern="0" dirty="0">
                <a:solidFill>
                  <a:srgbClr val="0070C0"/>
                </a:solidFill>
                <a:latin typeface="Arial" panose="020B0604020202020204" pitchFamily="34" charset="0"/>
              </a:rPr>
              <a:t>Based on phonics;</a:t>
            </a:r>
          </a:p>
          <a:p>
            <a:pPr marL="0" indent="0" algn="r" eaLnBrk="1" hangingPunct="1">
              <a:lnSpc>
                <a:spcPct val="90000"/>
              </a:lnSpc>
              <a:buNone/>
              <a:defRPr/>
            </a:pPr>
            <a:r>
              <a:rPr lang="en-GB" sz="1600" kern="0" dirty="0">
                <a:solidFill>
                  <a:srgbClr val="0070C0"/>
                </a:solidFill>
                <a:latin typeface="Arial" panose="020B0604020202020204" pitchFamily="34" charset="0"/>
              </a:rPr>
              <a:t>(Kelly and Phillips, 2016)</a:t>
            </a:r>
            <a:endParaRPr lang="en-US" sz="1600" dirty="0">
              <a:solidFill>
                <a:srgbClr val="0070C0"/>
              </a:solidFill>
            </a:endParaRPr>
          </a:p>
        </p:txBody>
      </p:sp>
    </p:spTree>
    <p:extLst>
      <p:ext uri="{BB962C8B-B14F-4D97-AF65-F5344CB8AC3E}">
        <p14:creationId xmlns:p14="http://schemas.microsoft.com/office/powerpoint/2010/main" val="18849324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468313" y="0"/>
            <a:ext cx="8229600" cy="1268412"/>
          </a:xfrm>
        </p:spPr>
        <p:txBody>
          <a:bodyPr>
            <a:normAutofit fontScale="90000"/>
          </a:bodyPr>
          <a:lstStyle/>
          <a:p>
            <a:pPr algn="ctr" eaLnBrk="1" hangingPunct="1"/>
            <a:br>
              <a:rPr lang="cy-GB" altLang="en-US" sz="3200" dirty="0">
                <a:latin typeface="Arial" panose="020B0604020202020204" pitchFamily="34" charset="0"/>
              </a:rPr>
            </a:br>
            <a:r>
              <a:rPr lang="cy-GB" altLang="en-US" sz="4000" dirty="0">
                <a:latin typeface="Arial" panose="020B0604020202020204" pitchFamily="34" charset="0"/>
              </a:rPr>
              <a:t>Rhaglenni llwyddiannus</a:t>
            </a:r>
            <a:br>
              <a:rPr lang="cy-GB" altLang="en-US" sz="4000" dirty="0">
                <a:solidFill>
                  <a:schemeClr val="accent2"/>
                </a:solidFill>
                <a:latin typeface="Arial" panose="020B0604020202020204" pitchFamily="34" charset="0"/>
              </a:rPr>
            </a:br>
            <a:r>
              <a:rPr lang="en-GB" altLang="en-US" sz="4000" dirty="0">
                <a:solidFill>
                  <a:srgbClr val="0070C0"/>
                </a:solidFill>
                <a:latin typeface="Arial" panose="020B0604020202020204" pitchFamily="34" charset="0"/>
              </a:rPr>
              <a:t>Successful programmes</a:t>
            </a:r>
            <a:endParaRPr lang="en-US" altLang="en-US"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844824"/>
            <a:ext cx="4038600" cy="3744764"/>
          </a:xfrm>
        </p:spPr>
        <p:txBody>
          <a:bodyPr rtlCol="0">
            <a:normAutofit/>
          </a:bodyPr>
          <a:lstStyle/>
          <a:p>
            <a:pPr>
              <a:buFontTx/>
              <a:buChar char="•"/>
              <a:defRPr/>
            </a:pPr>
            <a:r>
              <a:rPr lang="cy-GB" altLang="en-US" sz="2600" kern="0" dirty="0">
                <a:solidFill>
                  <a:srgbClr val="000000"/>
                </a:solidFill>
                <a:latin typeface="Arial" panose="020B0604020202020204" pitchFamily="34" charset="0"/>
              </a:rPr>
              <a:t>Cyfleoedd i </a:t>
            </a:r>
            <a:r>
              <a:rPr lang="cy-GB" altLang="en-US" sz="2600" kern="0" dirty="0" err="1">
                <a:solidFill>
                  <a:srgbClr val="000000"/>
                </a:solidFill>
                <a:latin typeface="Arial" panose="020B0604020202020204" pitchFamily="34" charset="0"/>
              </a:rPr>
              <a:t>orddysgu</a:t>
            </a:r>
            <a:r>
              <a:rPr lang="cy-GB" altLang="en-US" sz="2600" kern="0" dirty="0">
                <a:solidFill>
                  <a:srgbClr val="000000"/>
                </a:solidFill>
                <a:latin typeface="Arial" panose="020B0604020202020204" pitchFamily="34" charset="0"/>
              </a:rPr>
              <a:t> er mwyn gwella’r cof;</a:t>
            </a:r>
          </a:p>
          <a:p>
            <a:pPr>
              <a:buFontTx/>
              <a:buChar char="•"/>
              <a:defRPr/>
            </a:pPr>
            <a:r>
              <a:rPr lang="cy-GB" sz="2600" kern="0" dirty="0" err="1">
                <a:solidFill>
                  <a:srgbClr val="000000"/>
                </a:solidFill>
                <a:latin typeface="Arial" panose="020B0604020202020204" pitchFamily="34" charset="0"/>
              </a:rPr>
              <a:t>Gêmau</a:t>
            </a:r>
            <a:r>
              <a:rPr lang="cy-GB" sz="2600" kern="0" dirty="0">
                <a:solidFill>
                  <a:srgbClr val="000000"/>
                </a:solidFill>
                <a:latin typeface="Arial" panose="020B0604020202020204" pitchFamily="34" charset="0"/>
              </a:rPr>
              <a:t>;</a:t>
            </a:r>
          </a:p>
          <a:p>
            <a:pPr>
              <a:buFontTx/>
              <a:buChar char="•"/>
              <a:defRPr/>
            </a:pPr>
            <a:r>
              <a:rPr lang="cy-GB" sz="2600" kern="0" dirty="0">
                <a:solidFill>
                  <a:srgbClr val="000000"/>
                </a:solidFill>
                <a:latin typeface="Arial" panose="020B0604020202020204" pitchFamily="34" charset="0"/>
              </a:rPr>
              <a:t>Technoleg.</a:t>
            </a:r>
            <a:endParaRPr lang="en-US" dirty="0"/>
          </a:p>
        </p:txBody>
      </p:sp>
      <p:sp>
        <p:nvSpPr>
          <p:cNvPr id="4" name="Content Placeholder 3"/>
          <p:cNvSpPr>
            <a:spLocks noGrp="1"/>
          </p:cNvSpPr>
          <p:nvPr>
            <p:ph sz="half" idx="2"/>
          </p:nvPr>
        </p:nvSpPr>
        <p:spPr>
          <a:xfrm>
            <a:off x="4648200" y="1844824"/>
            <a:ext cx="4316413" cy="3744764"/>
          </a:xfrm>
        </p:spPr>
        <p:txBody>
          <a:bodyPr rtlCol="0">
            <a:normAutofit/>
          </a:bodyPr>
          <a:lstStyle/>
          <a:p>
            <a:pPr eaLnBrk="1" hangingPunct="1">
              <a:lnSpc>
                <a:spcPct val="90000"/>
              </a:lnSpc>
              <a:buFontTx/>
              <a:buChar char="•"/>
              <a:defRPr/>
            </a:pPr>
            <a:r>
              <a:rPr lang="en-GB" altLang="en-US" kern="0" dirty="0">
                <a:solidFill>
                  <a:srgbClr val="0070C0"/>
                </a:solidFill>
                <a:latin typeface="Arial" panose="020B0604020202020204" pitchFamily="34" charset="0"/>
              </a:rPr>
              <a:t>Opportunities for overlearning to help improve memory;</a:t>
            </a:r>
          </a:p>
          <a:p>
            <a:pPr eaLnBrk="1" hangingPunct="1">
              <a:lnSpc>
                <a:spcPct val="90000"/>
              </a:lnSpc>
              <a:buFontTx/>
              <a:buChar char="•"/>
              <a:defRPr/>
            </a:pPr>
            <a:r>
              <a:rPr lang="en-GB" kern="0" dirty="0">
                <a:solidFill>
                  <a:srgbClr val="0070C0"/>
                </a:solidFill>
                <a:latin typeface="Arial" panose="020B0604020202020204" pitchFamily="34" charset="0"/>
              </a:rPr>
              <a:t>Games;</a:t>
            </a:r>
          </a:p>
          <a:p>
            <a:pPr eaLnBrk="1" hangingPunct="1">
              <a:lnSpc>
                <a:spcPct val="90000"/>
              </a:lnSpc>
              <a:buFontTx/>
              <a:buChar char="•"/>
              <a:defRPr/>
            </a:pPr>
            <a:r>
              <a:rPr lang="en-GB" kern="0" dirty="0">
                <a:solidFill>
                  <a:srgbClr val="0070C0"/>
                </a:solidFill>
                <a:latin typeface="Arial" panose="020B0604020202020204" pitchFamily="34" charset="0"/>
              </a:rPr>
              <a:t>Technology.</a:t>
            </a:r>
          </a:p>
          <a:p>
            <a:pPr marL="0" indent="0" algn="r" eaLnBrk="1" hangingPunct="1">
              <a:lnSpc>
                <a:spcPct val="90000"/>
              </a:lnSpc>
              <a:buNone/>
              <a:defRPr/>
            </a:pPr>
            <a:r>
              <a:rPr lang="en-GB" sz="1600" kern="0" dirty="0">
                <a:solidFill>
                  <a:srgbClr val="0070C0"/>
                </a:solidFill>
                <a:latin typeface="Arial" panose="020B0604020202020204" pitchFamily="34" charset="0"/>
              </a:rPr>
              <a:t>(Kelly and Phillips, 2016)</a:t>
            </a:r>
            <a:endParaRPr lang="en-US" sz="1600" dirty="0">
              <a:solidFill>
                <a:srgbClr val="0070C0"/>
              </a:solidFill>
            </a:endParaRPr>
          </a:p>
        </p:txBody>
      </p:sp>
    </p:spTree>
    <p:extLst>
      <p:ext uri="{BB962C8B-B14F-4D97-AF65-F5344CB8AC3E}">
        <p14:creationId xmlns:p14="http://schemas.microsoft.com/office/powerpoint/2010/main" val="20584947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37C0B-C561-4A84-8C61-8A097AD630DE}"/>
              </a:ext>
            </a:extLst>
          </p:cNvPr>
          <p:cNvSpPr>
            <a:spLocks noGrp="1"/>
          </p:cNvSpPr>
          <p:nvPr>
            <p:ph type="title"/>
          </p:nvPr>
        </p:nvSpPr>
        <p:spPr>
          <a:xfrm>
            <a:off x="628650" y="365127"/>
            <a:ext cx="7886700" cy="471586"/>
          </a:xfrm>
        </p:spPr>
        <p:txBody>
          <a:bodyPr>
            <a:normAutofit fontScale="90000"/>
          </a:bodyPr>
          <a:lstStyle/>
          <a:p>
            <a:pPr algn="ctr"/>
            <a:r>
              <a:rPr lang="en-GB" sz="3200" i="1" dirty="0">
                <a:latin typeface="Arial" panose="020B0604020202020204" pitchFamily="34" charset="0"/>
              </a:rPr>
              <a:t>Launchpad for Learning</a:t>
            </a:r>
          </a:p>
        </p:txBody>
      </p:sp>
      <p:pic>
        <p:nvPicPr>
          <p:cNvPr id="6" name="Content Placeholder 5">
            <a:extLst>
              <a:ext uri="{FF2B5EF4-FFF2-40B4-BE49-F238E27FC236}">
                <a16:creationId xmlns:a16="http://schemas.microsoft.com/office/drawing/2014/main" id="{7A4C6F10-2254-4D87-9EFB-DAC63C4D55BB}"/>
              </a:ext>
            </a:extLst>
          </p:cNvPr>
          <p:cNvPicPr>
            <a:picLocks noGrp="1" noChangeAspect="1"/>
          </p:cNvPicPr>
          <p:nvPr>
            <p:ph sz="half" idx="1"/>
          </p:nvPr>
        </p:nvPicPr>
        <p:blipFill>
          <a:blip r:embed="rId3"/>
          <a:stretch>
            <a:fillRect/>
          </a:stretch>
        </p:blipFill>
        <p:spPr>
          <a:xfrm>
            <a:off x="767427" y="1052513"/>
            <a:ext cx="3608646" cy="5124450"/>
          </a:xfrm>
          <a:prstGeom prst="rect">
            <a:avLst/>
          </a:prstGeom>
        </p:spPr>
      </p:pic>
      <p:pic>
        <p:nvPicPr>
          <p:cNvPr id="5" name="Content Placeholder 4">
            <a:extLst>
              <a:ext uri="{FF2B5EF4-FFF2-40B4-BE49-F238E27FC236}">
                <a16:creationId xmlns:a16="http://schemas.microsoft.com/office/drawing/2014/main" id="{EE4AE0E8-4FA0-49D2-904E-324787337AD7}"/>
              </a:ext>
            </a:extLst>
          </p:cNvPr>
          <p:cNvPicPr>
            <a:picLocks noGrp="1" noChangeAspect="1"/>
          </p:cNvPicPr>
          <p:nvPr>
            <p:ph sz="half" idx="2"/>
          </p:nvPr>
        </p:nvPicPr>
        <p:blipFill>
          <a:blip r:embed="rId4"/>
          <a:stretch>
            <a:fillRect/>
          </a:stretch>
        </p:blipFill>
        <p:spPr>
          <a:xfrm>
            <a:off x="4767927" y="1052513"/>
            <a:ext cx="3608646" cy="5124450"/>
          </a:xfrm>
          <a:prstGeom prst="rect">
            <a:avLst/>
          </a:prstGeom>
        </p:spPr>
      </p:pic>
    </p:spTree>
    <p:extLst>
      <p:ext uri="{BB962C8B-B14F-4D97-AF65-F5344CB8AC3E}">
        <p14:creationId xmlns:p14="http://schemas.microsoft.com/office/powerpoint/2010/main" val="10683862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548680"/>
            <a:ext cx="8191822" cy="5628283"/>
          </a:xfrm>
        </p:spPr>
        <p:txBody>
          <a:bodyPr/>
          <a:lstStyle/>
          <a:p>
            <a:pPr marL="0" indent="0">
              <a:buNone/>
            </a:pPr>
            <a:r>
              <a:rPr lang="cy-GB" sz="2400" i="1" dirty="0">
                <a:latin typeface="Arial" panose="020B0604020202020204" pitchFamily="34" charset="0"/>
              </a:rPr>
              <a:t>"Mae'n arfer da sicrhau bod ymyriadau'n systematig, wedi'u strwythuro'n dda ac yn amlsynhwyraidd, a'u bod yn cynnwys addysgu uniongyrchol, dysgu ac amser ar gyfer cydgrynhoi, gydag adolygiadau aml i ystyried sylw cyfyngedig tebygol ac anawsterau dysgu'r plentyn“</a:t>
            </a:r>
          </a:p>
          <a:p>
            <a:pPr marL="0" indent="0">
              <a:buNone/>
            </a:pPr>
            <a:endParaRPr lang="en-GB" sz="2400" i="1" dirty="0">
              <a:latin typeface="Arial" panose="020B0604020202020204" pitchFamily="34" charset="0"/>
            </a:endParaRPr>
          </a:p>
          <a:p>
            <a:pPr marL="0" indent="0">
              <a:buNone/>
            </a:pPr>
            <a:endParaRPr lang="en-GB" sz="2400" i="1" dirty="0">
              <a:latin typeface="Arial" panose="020B0604020202020204" pitchFamily="34" charset="0"/>
            </a:endParaRPr>
          </a:p>
          <a:p>
            <a:pPr marL="0" indent="0">
              <a:buNone/>
            </a:pPr>
            <a:r>
              <a:rPr lang="cy-GB" sz="2400" i="1" dirty="0">
                <a:latin typeface="Arial" panose="020B0604020202020204" pitchFamily="34" charset="0"/>
              </a:rPr>
              <a:t>"Nid oes unrhyw raglen ymyrraeth o fudd i bob plentyn, ac wrth rheswm mae ymateb plant yn amrywio"</a:t>
            </a:r>
          </a:p>
          <a:p>
            <a:pPr marL="0" indent="0" algn="r">
              <a:buNone/>
            </a:pPr>
            <a:r>
              <a:rPr lang="en-GB" sz="2400" dirty="0">
                <a:latin typeface="Arial" panose="020B0604020202020204" pitchFamily="34" charset="0"/>
              </a:rPr>
              <a:t>(</a:t>
            </a:r>
            <a:r>
              <a:rPr lang="en-GB" sz="2400" dirty="0" err="1">
                <a:latin typeface="Arial" panose="020B0604020202020204" pitchFamily="34" charset="0"/>
              </a:rPr>
              <a:t>Snowling</a:t>
            </a:r>
            <a:r>
              <a:rPr lang="en-GB" sz="2400" dirty="0">
                <a:latin typeface="Arial" panose="020B0604020202020204" pitchFamily="34" charset="0"/>
              </a:rPr>
              <a:t>, 2013, p. 11</a:t>
            </a:r>
            <a:r>
              <a:rPr lang="en-GB" dirty="0"/>
              <a:t>)</a:t>
            </a:r>
          </a:p>
        </p:txBody>
      </p:sp>
    </p:spTree>
    <p:extLst>
      <p:ext uri="{BB962C8B-B14F-4D97-AF65-F5344CB8AC3E}">
        <p14:creationId xmlns:p14="http://schemas.microsoft.com/office/powerpoint/2010/main" val="25127338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548680"/>
            <a:ext cx="8191822" cy="5628283"/>
          </a:xfrm>
        </p:spPr>
        <p:txBody>
          <a:bodyPr/>
          <a:lstStyle/>
          <a:p>
            <a:pPr marL="0" indent="0">
              <a:buNone/>
            </a:pPr>
            <a:r>
              <a:rPr lang="en-GB" sz="2400" i="1" dirty="0">
                <a:latin typeface="Arial" panose="020B0604020202020204" pitchFamily="34" charset="0"/>
              </a:rPr>
              <a:t>“It is good practice to ensure that interventions are systematic, well structure and multi-sensory, and that they incorporate direct teaching, learning and time for consolidation, with frequent revision to take account of the likely limited attention and learning difficulties of the child”</a:t>
            </a:r>
          </a:p>
          <a:p>
            <a:pPr marL="0" indent="0">
              <a:buNone/>
            </a:pPr>
            <a:endParaRPr lang="en-GB" sz="2400" i="1" dirty="0">
              <a:latin typeface="Arial" panose="020B0604020202020204" pitchFamily="34" charset="0"/>
            </a:endParaRPr>
          </a:p>
          <a:p>
            <a:pPr marL="0" indent="0">
              <a:buNone/>
            </a:pPr>
            <a:r>
              <a:rPr lang="en-GB" sz="2400" i="1" dirty="0">
                <a:latin typeface="Arial" panose="020B0604020202020204" pitchFamily="34" charset="0"/>
              </a:rPr>
              <a:t>“No intervention programme benefits all children, and inevitably there is variation in children’s response”</a:t>
            </a:r>
          </a:p>
          <a:p>
            <a:pPr marL="0" indent="0">
              <a:buNone/>
            </a:pPr>
            <a:endParaRPr lang="en-GB" sz="2400" dirty="0">
              <a:latin typeface="Arial" panose="020B0604020202020204" pitchFamily="34" charset="0"/>
            </a:endParaRPr>
          </a:p>
          <a:p>
            <a:pPr marL="0" indent="0" algn="r">
              <a:buNone/>
            </a:pPr>
            <a:r>
              <a:rPr lang="en-GB" sz="2400" dirty="0">
                <a:latin typeface="Arial" panose="020B0604020202020204" pitchFamily="34" charset="0"/>
              </a:rPr>
              <a:t>(</a:t>
            </a:r>
            <a:r>
              <a:rPr lang="en-GB" sz="2400" dirty="0" err="1">
                <a:latin typeface="Arial" panose="020B0604020202020204" pitchFamily="34" charset="0"/>
              </a:rPr>
              <a:t>Snowling</a:t>
            </a:r>
            <a:r>
              <a:rPr lang="en-GB" sz="2400" dirty="0">
                <a:latin typeface="Arial" panose="020B0604020202020204" pitchFamily="34" charset="0"/>
              </a:rPr>
              <a:t>, 2013, p. 11</a:t>
            </a:r>
            <a:r>
              <a:rPr lang="en-GB" dirty="0"/>
              <a:t>)</a:t>
            </a:r>
          </a:p>
        </p:txBody>
      </p:sp>
    </p:spTree>
    <p:extLst>
      <p:ext uri="{BB962C8B-B14F-4D97-AF65-F5344CB8AC3E}">
        <p14:creationId xmlns:p14="http://schemas.microsoft.com/office/powerpoint/2010/main" val="10259740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628650" y="365127"/>
            <a:ext cx="7886700" cy="759618"/>
          </a:xfrm>
        </p:spPr>
        <p:txBody>
          <a:bodyPr>
            <a:normAutofit fontScale="90000"/>
          </a:bodyPr>
          <a:lstStyle/>
          <a:p>
            <a:pPr algn="ctr" eaLnBrk="1" hangingPunct="1"/>
            <a:r>
              <a:rPr lang="en-GB" altLang="en-US" sz="3200" dirty="0">
                <a:latin typeface="Arial" panose="020B0604020202020204" pitchFamily="34" charset="0"/>
              </a:rPr>
              <a:t>Owed to a Spell Chequer</a:t>
            </a:r>
            <a:br>
              <a:rPr lang="en-GB" altLang="en-US" sz="3200" dirty="0">
                <a:latin typeface="Arial" panose="020B0604020202020204" pitchFamily="34" charset="0"/>
              </a:rPr>
            </a:br>
            <a:endParaRPr lang="en-US" altLang="en-US" sz="3200" dirty="0">
              <a:latin typeface="Arial" panose="020B0604020202020204" pitchFamily="34" charset="0"/>
            </a:endParaRPr>
          </a:p>
        </p:txBody>
      </p:sp>
      <p:sp>
        <p:nvSpPr>
          <p:cNvPr id="81923" name="Content Placeholder 2"/>
          <p:cNvSpPr>
            <a:spLocks noGrp="1"/>
          </p:cNvSpPr>
          <p:nvPr>
            <p:ph idx="1"/>
          </p:nvPr>
        </p:nvSpPr>
        <p:spPr>
          <a:xfrm>
            <a:off x="457200" y="908720"/>
            <a:ext cx="8229600" cy="4824536"/>
          </a:xfrm>
        </p:spPr>
        <p:txBody>
          <a:bodyPr>
            <a:normAutofit fontScale="85000" lnSpcReduction="20000"/>
          </a:bodyPr>
          <a:lstStyle/>
          <a:p>
            <a:pPr algn="l"/>
            <a:r>
              <a:rPr lang="en-GB" sz="2800" i="0" dirty="0">
                <a:effectLst/>
                <a:latin typeface="Arial" panose="020B0604020202020204" pitchFamily="34" charset="0"/>
              </a:rPr>
              <a:t>I have a spelling chequer</a:t>
            </a:r>
            <a:br>
              <a:rPr lang="en-GB" sz="2800" i="0" dirty="0">
                <a:effectLst/>
                <a:latin typeface="Arial" panose="020B0604020202020204" pitchFamily="34" charset="0"/>
              </a:rPr>
            </a:br>
            <a:r>
              <a:rPr lang="en-GB" sz="2800" i="0" dirty="0">
                <a:effectLst/>
                <a:latin typeface="Arial" panose="020B0604020202020204" pitchFamily="34" charset="0"/>
              </a:rPr>
              <a:t>It came with my pea sea</a:t>
            </a:r>
            <a:br>
              <a:rPr lang="en-GB" sz="2800" i="0" dirty="0">
                <a:effectLst/>
                <a:latin typeface="Arial" panose="020B0604020202020204" pitchFamily="34" charset="0"/>
              </a:rPr>
            </a:br>
            <a:r>
              <a:rPr lang="en-GB" sz="2800" i="0" dirty="0">
                <a:effectLst/>
                <a:latin typeface="Arial" panose="020B0604020202020204" pitchFamily="34" charset="0"/>
              </a:rPr>
              <a:t>It plainly marques four my revue</a:t>
            </a:r>
            <a:br>
              <a:rPr lang="en-GB" sz="2800" i="0" dirty="0">
                <a:effectLst/>
                <a:latin typeface="Arial" panose="020B0604020202020204" pitchFamily="34" charset="0"/>
              </a:rPr>
            </a:br>
            <a:r>
              <a:rPr lang="en-GB" sz="2800" i="0" dirty="0">
                <a:effectLst/>
                <a:latin typeface="Arial" panose="020B0604020202020204" pitchFamily="34" charset="0"/>
              </a:rPr>
              <a:t>Miss steaks eye cannot sea</a:t>
            </a:r>
          </a:p>
          <a:p>
            <a:pPr algn="l"/>
            <a:r>
              <a:rPr lang="en-GB" sz="2800" i="0" dirty="0">
                <a:effectLst/>
                <a:latin typeface="Arial" panose="020B0604020202020204" pitchFamily="34" charset="0"/>
              </a:rPr>
              <a:t>When eye strike a quay to right a word</a:t>
            </a:r>
            <a:br>
              <a:rPr lang="en-GB" sz="2800" i="0" dirty="0">
                <a:effectLst/>
                <a:latin typeface="Arial" panose="020B0604020202020204" pitchFamily="34" charset="0"/>
              </a:rPr>
            </a:br>
            <a:r>
              <a:rPr lang="en-GB" sz="2800" i="0" dirty="0">
                <a:effectLst/>
                <a:latin typeface="Arial" panose="020B0604020202020204" pitchFamily="34" charset="0"/>
              </a:rPr>
              <a:t>I weight four it two say</a:t>
            </a:r>
            <a:br>
              <a:rPr lang="en-GB" sz="2800" i="0" dirty="0">
                <a:effectLst/>
                <a:latin typeface="Arial" panose="020B0604020202020204" pitchFamily="34" charset="0"/>
              </a:rPr>
            </a:br>
            <a:r>
              <a:rPr lang="en-GB" sz="2800" i="0" dirty="0">
                <a:effectLst/>
                <a:latin typeface="Arial" panose="020B0604020202020204" pitchFamily="34" charset="0"/>
              </a:rPr>
              <a:t>Weather eye am wrong oar write</a:t>
            </a:r>
            <a:br>
              <a:rPr lang="en-GB" sz="2800" i="0" dirty="0">
                <a:effectLst/>
                <a:latin typeface="Arial" panose="020B0604020202020204" pitchFamily="34" charset="0"/>
              </a:rPr>
            </a:br>
            <a:r>
              <a:rPr lang="en-GB" sz="2800" i="0" dirty="0">
                <a:effectLst/>
                <a:latin typeface="Arial" panose="020B0604020202020204" pitchFamily="34" charset="0"/>
              </a:rPr>
              <a:t>It shows me strait away</a:t>
            </a:r>
          </a:p>
          <a:p>
            <a:pPr algn="l"/>
            <a:r>
              <a:rPr lang="en-GB" sz="2800" i="0" dirty="0">
                <a:effectLst/>
                <a:latin typeface="Arial" panose="020B0604020202020204" pitchFamily="34" charset="0"/>
              </a:rPr>
              <a:t>As soon as a mist ache is maid</a:t>
            </a:r>
            <a:br>
              <a:rPr lang="en-GB" sz="2800" i="0" dirty="0">
                <a:effectLst/>
                <a:latin typeface="Arial" panose="020B0604020202020204" pitchFamily="34" charset="0"/>
              </a:rPr>
            </a:br>
            <a:r>
              <a:rPr lang="en-GB" sz="2800" i="0" dirty="0">
                <a:effectLst/>
                <a:latin typeface="Arial" panose="020B0604020202020204" pitchFamily="34" charset="0"/>
              </a:rPr>
              <a:t>It nose bee fore two late</a:t>
            </a:r>
            <a:br>
              <a:rPr lang="en-GB" sz="2800" i="0" dirty="0">
                <a:effectLst/>
                <a:latin typeface="Arial" panose="020B0604020202020204" pitchFamily="34" charset="0"/>
              </a:rPr>
            </a:br>
            <a:r>
              <a:rPr lang="en-GB" sz="2800" i="0" dirty="0">
                <a:effectLst/>
                <a:latin typeface="Arial" panose="020B0604020202020204" pitchFamily="34" charset="0"/>
              </a:rPr>
              <a:t>And eye can put the error rite</a:t>
            </a:r>
            <a:br>
              <a:rPr lang="en-GB" sz="2800" i="0" dirty="0">
                <a:effectLst/>
                <a:latin typeface="Arial" panose="020B0604020202020204" pitchFamily="34" charset="0"/>
              </a:rPr>
            </a:br>
            <a:r>
              <a:rPr lang="en-GB" sz="2800" i="0" dirty="0">
                <a:effectLst/>
                <a:latin typeface="Arial" panose="020B0604020202020204" pitchFamily="34" charset="0"/>
              </a:rPr>
              <a:t>Its rarely, rarely grate</a:t>
            </a:r>
          </a:p>
          <a:p>
            <a:pPr algn="l"/>
            <a:r>
              <a:rPr lang="en-GB" sz="2800" i="0" dirty="0">
                <a:effectLst/>
                <a:latin typeface="Arial" panose="020B0604020202020204" pitchFamily="34" charset="0"/>
              </a:rPr>
              <a:t>I’ve run this poem threw it</a:t>
            </a:r>
            <a:br>
              <a:rPr lang="en-GB" sz="2800" i="0" dirty="0">
                <a:effectLst/>
                <a:latin typeface="Arial" panose="020B0604020202020204" pitchFamily="34" charset="0"/>
              </a:rPr>
            </a:br>
            <a:r>
              <a:rPr lang="en-GB" sz="2800" i="0" dirty="0">
                <a:effectLst/>
                <a:latin typeface="Arial" panose="020B0604020202020204" pitchFamily="34" charset="0"/>
              </a:rPr>
              <a:t>I’m shore your pleased two no</a:t>
            </a:r>
            <a:br>
              <a:rPr lang="en-GB" sz="2800" i="0" dirty="0">
                <a:effectLst/>
                <a:latin typeface="Arial" panose="020B0604020202020204" pitchFamily="34" charset="0"/>
              </a:rPr>
            </a:br>
            <a:r>
              <a:rPr lang="en-GB" sz="2800" i="0" dirty="0">
                <a:effectLst/>
                <a:latin typeface="Arial" panose="020B0604020202020204" pitchFamily="34" charset="0"/>
              </a:rPr>
              <a:t>Its letter perfect in it’s weigh</a:t>
            </a:r>
            <a:br>
              <a:rPr lang="en-GB" sz="2800" i="0" dirty="0">
                <a:effectLst/>
                <a:latin typeface="Arial" panose="020B0604020202020204" pitchFamily="34" charset="0"/>
              </a:rPr>
            </a:br>
            <a:r>
              <a:rPr lang="en-GB" sz="2800" i="0" dirty="0">
                <a:effectLst/>
                <a:latin typeface="Arial" panose="020B0604020202020204" pitchFamily="34" charset="0"/>
              </a:rPr>
              <a:t>My Chequer tolled me sew!</a:t>
            </a:r>
          </a:p>
          <a:p>
            <a:pPr marL="0" indent="0" eaLnBrk="1" hangingPunct="1">
              <a:buFont typeface="Arial" panose="020B0604020202020204" pitchFamily="34" charset="0"/>
              <a:buNone/>
            </a:pPr>
            <a:endParaRPr lang="en-US" altLang="en-US" sz="4000" dirty="0">
              <a:latin typeface="Arial" panose="020B0604020202020204" pitchFamily="34" charset="0"/>
            </a:endParaRPr>
          </a:p>
        </p:txBody>
      </p:sp>
    </p:spTree>
    <p:extLst>
      <p:ext uri="{BB962C8B-B14F-4D97-AF65-F5344CB8AC3E}">
        <p14:creationId xmlns:p14="http://schemas.microsoft.com/office/powerpoint/2010/main" val="18890520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628650" y="342641"/>
            <a:ext cx="7886700" cy="1325563"/>
          </a:xfrm>
        </p:spPr>
        <p:txBody>
          <a:bodyPr>
            <a:normAutofit fontScale="90000"/>
          </a:bodyPr>
          <a:lstStyle/>
          <a:p>
            <a:pPr eaLnBrk="1" hangingPunct="1"/>
            <a:br>
              <a:rPr lang="en-GB" altLang="en-US" sz="3200" dirty="0">
                <a:latin typeface="Arial" panose="020B0604020202020204" pitchFamily="34" charset="0"/>
              </a:rPr>
            </a:br>
            <a:r>
              <a:rPr lang="en-GB" altLang="en-US" sz="3200" dirty="0" err="1">
                <a:latin typeface="Arial" panose="020B0604020202020204" pitchFamily="34" charset="0"/>
              </a:rPr>
              <a:t>Delfrydau</a:t>
            </a:r>
            <a:r>
              <a:rPr lang="en-GB" altLang="en-US" sz="3200" dirty="0">
                <a:latin typeface="Arial" panose="020B0604020202020204" pitchFamily="34" charset="0"/>
              </a:rPr>
              <a:t> </a:t>
            </a:r>
            <a:r>
              <a:rPr lang="en-GB" altLang="en-US" sz="3200" dirty="0" err="1">
                <a:latin typeface="Arial" panose="020B0604020202020204" pitchFamily="34" charset="0"/>
              </a:rPr>
              <a:t>ymddwyn</a:t>
            </a:r>
            <a:br>
              <a:rPr lang="en-GB" altLang="en-US" sz="3200" dirty="0">
                <a:latin typeface="Arial" panose="020B0604020202020204" pitchFamily="34" charset="0"/>
              </a:rPr>
            </a:br>
            <a:r>
              <a:rPr lang="en-GB" altLang="en-US" sz="3600" dirty="0">
                <a:solidFill>
                  <a:srgbClr val="0070C0"/>
                </a:solidFill>
                <a:latin typeface="Arial" panose="020B0604020202020204" pitchFamily="34" charset="0"/>
              </a:rPr>
              <a:t>Role models</a:t>
            </a:r>
            <a:br>
              <a:rPr lang="en-GB" altLang="en-US" sz="3200" dirty="0">
                <a:latin typeface="Arial" panose="020B0604020202020204" pitchFamily="34" charset="0"/>
              </a:rPr>
            </a:br>
            <a:endParaRPr lang="en-US" altLang="en-US" sz="3200" dirty="0">
              <a:latin typeface="Arial" panose="020B0604020202020204" pitchFamily="34" charset="0"/>
            </a:endParaRPr>
          </a:p>
        </p:txBody>
      </p:sp>
      <p:sp>
        <p:nvSpPr>
          <p:cNvPr id="5" name="Content Placeholder 4">
            <a:extLst>
              <a:ext uri="{FF2B5EF4-FFF2-40B4-BE49-F238E27FC236}">
                <a16:creationId xmlns:a16="http://schemas.microsoft.com/office/drawing/2014/main" id="{B5E26EDE-B0BB-4860-A0AC-85205FE3B842}"/>
              </a:ext>
            </a:extLst>
          </p:cNvPr>
          <p:cNvSpPr>
            <a:spLocks noGrp="1"/>
          </p:cNvSpPr>
          <p:nvPr>
            <p:ph sz="half" idx="2"/>
          </p:nvPr>
        </p:nvSpPr>
        <p:spPr>
          <a:xfrm>
            <a:off x="4629150" y="2348879"/>
            <a:ext cx="4119314" cy="3828083"/>
          </a:xfrm>
        </p:spPr>
        <p:txBody>
          <a:bodyPr/>
          <a:lstStyle/>
          <a:p>
            <a:pPr marL="0" indent="0">
              <a:buNone/>
            </a:pPr>
            <a:r>
              <a:rPr lang="en-GB" i="1" dirty="0">
                <a:latin typeface="Arial" panose="020B0604020202020204" pitchFamily="34" charset="0"/>
              </a:rPr>
              <a:t>“Ni </a:t>
            </a:r>
            <a:r>
              <a:rPr lang="en-GB" i="1" dirty="0" err="1">
                <a:latin typeface="Arial" panose="020B0604020202020204" pitchFamily="34" charset="0"/>
              </a:rPr>
              <a:t>allwch</a:t>
            </a:r>
            <a:r>
              <a:rPr lang="en-GB" i="1" dirty="0">
                <a:latin typeface="Arial" panose="020B0604020202020204" pitchFamily="34" charset="0"/>
              </a:rPr>
              <a:t> </a:t>
            </a:r>
            <a:r>
              <a:rPr lang="en-GB" i="1" dirty="0" err="1">
                <a:latin typeface="Arial" panose="020B0604020202020204" pitchFamily="34" charset="0"/>
              </a:rPr>
              <a:t>fod</a:t>
            </a:r>
            <a:r>
              <a:rPr lang="en-GB" i="1" dirty="0">
                <a:latin typeface="Arial" panose="020B0604020202020204" pitchFamily="34" charset="0"/>
              </a:rPr>
              <a:t> yr </a:t>
            </a:r>
            <a:r>
              <a:rPr lang="en-GB" i="1" dirty="0" err="1">
                <a:latin typeface="Arial" panose="020B0604020202020204" pitchFamily="34" charset="0"/>
              </a:rPr>
              <a:t>hyn</a:t>
            </a:r>
            <a:r>
              <a:rPr lang="en-GB" i="1" dirty="0">
                <a:latin typeface="Arial" panose="020B0604020202020204" pitchFamily="34" charset="0"/>
              </a:rPr>
              <a:t> </a:t>
            </a:r>
            <a:r>
              <a:rPr lang="en-GB" i="1" dirty="0" err="1">
                <a:latin typeface="Arial" panose="020B0604020202020204" pitchFamily="34" charset="0"/>
              </a:rPr>
              <a:t>na</a:t>
            </a:r>
            <a:r>
              <a:rPr lang="en-GB" i="1" dirty="0">
                <a:latin typeface="Arial" panose="020B0604020202020204" pitchFamily="34" charset="0"/>
              </a:rPr>
              <a:t> </a:t>
            </a:r>
            <a:r>
              <a:rPr lang="en-GB" i="1" dirty="0" err="1">
                <a:latin typeface="Arial" panose="020B0604020202020204" pitchFamily="34" charset="0"/>
              </a:rPr>
              <a:t>allwch</a:t>
            </a:r>
            <a:r>
              <a:rPr lang="en-GB" i="1" dirty="0">
                <a:latin typeface="Arial" panose="020B0604020202020204" pitchFamily="34" charset="0"/>
              </a:rPr>
              <a:t> </a:t>
            </a:r>
            <a:r>
              <a:rPr lang="en-GB" i="1" dirty="0" err="1">
                <a:latin typeface="Arial" panose="020B0604020202020204" pitchFamily="34" charset="0"/>
              </a:rPr>
              <a:t>ei</a:t>
            </a:r>
            <a:r>
              <a:rPr lang="en-GB" i="1" dirty="0">
                <a:latin typeface="Arial" panose="020B0604020202020204" pitchFamily="34" charset="0"/>
              </a:rPr>
              <a:t> weld”</a:t>
            </a:r>
          </a:p>
          <a:p>
            <a:pPr marL="0" indent="0">
              <a:buNone/>
            </a:pPr>
            <a:endParaRPr lang="en-GB" i="1" dirty="0">
              <a:latin typeface="Arial" panose="020B0604020202020204" pitchFamily="34" charset="0"/>
            </a:endParaRPr>
          </a:p>
          <a:p>
            <a:pPr marL="0" indent="0">
              <a:buNone/>
            </a:pPr>
            <a:r>
              <a:rPr lang="en-GB" i="1" dirty="0">
                <a:solidFill>
                  <a:srgbClr val="0070C0"/>
                </a:solidFill>
                <a:latin typeface="Arial" panose="020B0604020202020204" pitchFamily="34" charset="0"/>
              </a:rPr>
              <a:t>“You can’t be what you can’t see”</a:t>
            </a:r>
          </a:p>
          <a:p>
            <a:pPr marL="0" indent="0" algn="r">
              <a:buNone/>
            </a:pPr>
            <a:r>
              <a:rPr lang="en-GB" sz="1800" dirty="0">
                <a:solidFill>
                  <a:srgbClr val="002060"/>
                </a:solidFill>
                <a:latin typeface="Arial" panose="020B0604020202020204" pitchFamily="34" charset="0"/>
              </a:rPr>
              <a:t>(Lightyear Foundation, no date, p.1)</a:t>
            </a:r>
          </a:p>
        </p:txBody>
      </p:sp>
      <p:pic>
        <p:nvPicPr>
          <p:cNvPr id="1026" name="Picture 2" descr="Stephen William Hawking CH CBE. 8 January 1942—14 March 2018 | Biographical  Memoirs of Fellows of the Royal Society">
            <a:extLst>
              <a:ext uri="{FF2B5EF4-FFF2-40B4-BE49-F238E27FC236}">
                <a16:creationId xmlns:a16="http://schemas.microsoft.com/office/drawing/2014/main" id="{9741553D-18FD-4E4E-85A4-90FA5B5D4C14}"/>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1520" y="1772816"/>
            <a:ext cx="1828800" cy="24955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y is Warwick Davis not on Tenable and has he been replaced?">
            <a:extLst>
              <a:ext uri="{FF2B5EF4-FFF2-40B4-BE49-F238E27FC236}">
                <a16:creationId xmlns:a16="http://schemas.microsoft.com/office/drawing/2014/main" id="{55002361-4228-4078-B5BA-8361A81E687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520" y="4001294"/>
            <a:ext cx="4032448" cy="24955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lex Brooker's 'silly' secret from loving wife, '20-year fear' and  terrifying baby scan - Mirror Online">
            <a:extLst>
              <a:ext uri="{FF2B5EF4-FFF2-40B4-BE49-F238E27FC236}">
                <a16:creationId xmlns:a16="http://schemas.microsoft.com/office/drawing/2014/main" id="{DDAE1245-C0CB-454F-A610-5A1096584A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25502" y="1783657"/>
            <a:ext cx="1828800" cy="213551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ruly inspirational figures: Tanni Grey–Thompson | placeability News">
            <a:extLst>
              <a:ext uri="{FF2B5EF4-FFF2-40B4-BE49-F238E27FC236}">
                <a16:creationId xmlns:a16="http://schemas.microsoft.com/office/drawing/2014/main" id="{A3AAB682-419B-4E9F-9FA7-2EEAA5BDE2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04048" y="316361"/>
            <a:ext cx="3096344" cy="1955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6374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D233-A931-4082-B6B0-E8D13FDEBE2B}"/>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en-US" sz="3600" dirty="0">
                <a:latin typeface="Arial" panose="020B0604020202020204" pitchFamily="34" charset="0"/>
              </a:rPr>
              <a:t>Robbie Williams</a:t>
            </a:r>
            <a:br>
              <a:rPr lang="en-US" sz="3600" dirty="0">
                <a:latin typeface="Arial" panose="020B0604020202020204" pitchFamily="34" charset="0"/>
              </a:rPr>
            </a:br>
            <a:r>
              <a:rPr lang="en-US" sz="3200" dirty="0">
                <a:latin typeface="Arial" panose="020B0604020202020204" pitchFamily="34" charset="0"/>
              </a:rPr>
              <a:t>(</a:t>
            </a:r>
            <a:r>
              <a:rPr lang="en-US" sz="3200" dirty="0" err="1">
                <a:latin typeface="Arial" panose="020B0604020202020204" pitchFamily="34" charset="0"/>
              </a:rPr>
              <a:t>Canwr</a:t>
            </a:r>
            <a:r>
              <a:rPr lang="en-US" sz="3200" dirty="0">
                <a:latin typeface="Arial" panose="020B0604020202020204" pitchFamily="34" charset="0"/>
              </a:rPr>
              <a:t>/Singer)</a:t>
            </a:r>
            <a:endParaRPr lang="en-US" sz="3600" dirty="0">
              <a:latin typeface="Arial" panose="020B0604020202020204" pitchFamily="34" charset="0"/>
            </a:endParaRPr>
          </a:p>
        </p:txBody>
      </p:sp>
      <p:sp>
        <p:nvSpPr>
          <p:cNvPr id="4" name="Content Placeholder 3">
            <a:extLst>
              <a:ext uri="{FF2B5EF4-FFF2-40B4-BE49-F238E27FC236}">
                <a16:creationId xmlns:a16="http://schemas.microsoft.com/office/drawing/2014/main" id="{8FB43099-4782-4883-BCD7-2FD1215BD90F}"/>
              </a:ext>
            </a:extLst>
          </p:cNvPr>
          <p:cNvSpPr>
            <a:spLocks noGrp="1"/>
          </p:cNvSpPr>
          <p:nvPr>
            <p:ph sz="half" idx="2"/>
          </p:nvPr>
        </p:nvSpPr>
        <p:spPr>
          <a:xfrm>
            <a:off x="3724073" y="2438400"/>
            <a:ext cx="4939867" cy="3785419"/>
          </a:xfrm>
        </p:spPr>
        <p:txBody>
          <a:bodyPr vert="horz" lIns="91440" tIns="45720" rIns="91440" bIns="45720" rtlCol="0">
            <a:normAutofit/>
          </a:bodyPr>
          <a:lstStyle/>
          <a:p>
            <a:pPr marL="0" indent="0">
              <a:buNone/>
            </a:pPr>
            <a:r>
              <a:rPr lang="en-US" sz="3200" dirty="0">
                <a:latin typeface="Arial" panose="020B0604020202020204" pitchFamily="34" charset="0"/>
              </a:rPr>
              <a:t>“I’m not a dunce, I’m just dyslexic.”</a:t>
            </a:r>
          </a:p>
        </p:txBody>
      </p:sp>
      <p:pic>
        <p:nvPicPr>
          <p:cNvPr id="5" name="Content Placeholder 4">
            <a:extLst>
              <a:ext uri="{FF2B5EF4-FFF2-40B4-BE49-F238E27FC236}">
                <a16:creationId xmlns:a16="http://schemas.microsoft.com/office/drawing/2014/main" id="{FE85F040-152C-443D-88B7-DB84958543B5}"/>
              </a:ext>
            </a:extLst>
          </p:cNvPr>
          <p:cNvPicPr>
            <a:picLocks noGrp="1" noChangeAspect="1"/>
          </p:cNvPicPr>
          <p:nvPr>
            <p:ph sz="half" idx="1"/>
          </p:nvPr>
        </p:nvPicPr>
        <p:blipFill rotWithShape="1">
          <a:blip r:embed="rId2"/>
          <a:srcRect l="24652" r="24652"/>
          <a:stretch/>
        </p:blipFill>
        <p:spPr>
          <a:xfrm>
            <a:off x="20" y="10"/>
            <a:ext cx="3476673" cy="6857990"/>
          </a:xfrm>
          <a:prstGeom prst="rect">
            <a:avLst/>
          </a:prstGeom>
          <a:effectLst/>
        </p:spPr>
      </p:pic>
    </p:spTree>
    <p:extLst>
      <p:ext uri="{BB962C8B-B14F-4D97-AF65-F5344CB8AC3E}">
        <p14:creationId xmlns:p14="http://schemas.microsoft.com/office/powerpoint/2010/main" val="16229803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9077-CD51-47FF-8848-D4C5076EF47F}"/>
              </a:ext>
            </a:extLst>
          </p:cNvPr>
          <p:cNvSpPr>
            <a:spLocks noGrp="1"/>
          </p:cNvSpPr>
          <p:nvPr>
            <p:ph type="title"/>
          </p:nvPr>
        </p:nvSpPr>
        <p:spPr>
          <a:xfrm>
            <a:off x="323528" y="365125"/>
            <a:ext cx="4243609" cy="1807305"/>
          </a:xfrm>
        </p:spPr>
        <p:txBody>
          <a:bodyPr vert="horz" lIns="91440" tIns="45720" rIns="91440" bIns="45720" rtlCol="0" anchor="ctr">
            <a:normAutofit/>
          </a:bodyPr>
          <a:lstStyle/>
          <a:p>
            <a:r>
              <a:rPr lang="en-US" dirty="0">
                <a:latin typeface="Arial" panose="020B0604020202020204" pitchFamily="34" charset="0"/>
              </a:rPr>
              <a:t>David Bailey</a:t>
            </a:r>
            <a:br>
              <a:rPr lang="en-US" dirty="0">
                <a:latin typeface="Arial" panose="020B0604020202020204" pitchFamily="34" charset="0"/>
              </a:rPr>
            </a:br>
            <a:r>
              <a:rPr lang="en-US" sz="3200" dirty="0">
                <a:latin typeface="Arial" panose="020B0604020202020204" pitchFamily="34" charset="0"/>
              </a:rPr>
              <a:t>(</a:t>
            </a:r>
            <a:r>
              <a:rPr lang="en-US" sz="3200" dirty="0" err="1">
                <a:latin typeface="Arial" panose="020B0604020202020204" pitchFamily="34" charset="0"/>
              </a:rPr>
              <a:t>Ffotograffydd</a:t>
            </a:r>
            <a:r>
              <a:rPr lang="en-US" sz="3200" dirty="0">
                <a:latin typeface="Arial" panose="020B0604020202020204" pitchFamily="34" charset="0"/>
              </a:rPr>
              <a:t>/</a:t>
            </a:r>
            <a:br>
              <a:rPr lang="en-US" sz="3200" dirty="0">
                <a:latin typeface="Arial" panose="020B0604020202020204" pitchFamily="34" charset="0"/>
              </a:rPr>
            </a:br>
            <a:r>
              <a:rPr lang="en-US" sz="3200" dirty="0">
                <a:latin typeface="Arial" panose="020B0604020202020204" pitchFamily="34" charset="0"/>
              </a:rPr>
              <a:t>Photographer)</a:t>
            </a:r>
            <a:endParaRPr lang="en-US" dirty="0">
              <a:latin typeface="Arial" panose="020B0604020202020204" pitchFamily="34" charset="0"/>
            </a:endParaRPr>
          </a:p>
        </p:txBody>
      </p:sp>
      <p:sp>
        <p:nvSpPr>
          <p:cNvPr id="4" name="Content Placeholder 3">
            <a:extLst>
              <a:ext uri="{FF2B5EF4-FFF2-40B4-BE49-F238E27FC236}">
                <a16:creationId xmlns:a16="http://schemas.microsoft.com/office/drawing/2014/main" id="{50D9296B-DFF9-4C69-B521-D90B59B64D4F}"/>
              </a:ext>
            </a:extLst>
          </p:cNvPr>
          <p:cNvSpPr>
            <a:spLocks noGrp="1"/>
          </p:cNvSpPr>
          <p:nvPr>
            <p:ph sz="half" idx="2"/>
          </p:nvPr>
        </p:nvSpPr>
        <p:spPr>
          <a:xfrm>
            <a:off x="628650" y="2333297"/>
            <a:ext cx="4303390" cy="3843666"/>
          </a:xfrm>
        </p:spPr>
        <p:txBody>
          <a:bodyPr vert="horz" lIns="91440" tIns="45720" rIns="91440" bIns="45720" rtlCol="0">
            <a:normAutofit/>
          </a:bodyPr>
          <a:lstStyle/>
          <a:p>
            <a:pPr marL="0" indent="0">
              <a:buNone/>
            </a:pPr>
            <a:r>
              <a:rPr lang="en-GB" sz="2400" dirty="0">
                <a:latin typeface="Arial" panose="020B0604020202020204" pitchFamily="34" charset="0"/>
              </a:rPr>
              <a:t>“I was severely dyslexic, not that anyone knew what it was called then. Now I realise that dyslexia was my saving grace. Without it I would have been educated to mediocrity. I’d probably have been a bank clerk.”</a:t>
            </a:r>
          </a:p>
        </p:txBody>
      </p:sp>
      <p:pic>
        <p:nvPicPr>
          <p:cNvPr id="5" name="Content Placeholder 4">
            <a:extLst>
              <a:ext uri="{FF2B5EF4-FFF2-40B4-BE49-F238E27FC236}">
                <a16:creationId xmlns:a16="http://schemas.microsoft.com/office/drawing/2014/main" id="{88D90EE3-B298-4D81-A31B-97C82FBAFF03}"/>
              </a:ext>
            </a:extLst>
          </p:cNvPr>
          <p:cNvPicPr>
            <a:picLocks noGrp="1" noChangeAspect="1"/>
          </p:cNvPicPr>
          <p:nvPr>
            <p:ph sz="half" idx="1"/>
          </p:nvPr>
        </p:nvPicPr>
        <p:blipFill rotWithShape="1">
          <a:blip r:embed="rId3"/>
          <a:srcRect l="7618" r="15830" b="-1"/>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39765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D9731-54B7-4F94-8E09-9389BABA1A31}"/>
              </a:ext>
            </a:extLst>
          </p:cNvPr>
          <p:cNvSpPr>
            <a:spLocks noGrp="1"/>
          </p:cNvSpPr>
          <p:nvPr>
            <p:ph type="title"/>
          </p:nvPr>
        </p:nvSpPr>
        <p:spPr>
          <a:xfrm>
            <a:off x="628650" y="643467"/>
            <a:ext cx="3843438" cy="1800526"/>
          </a:xfrm>
        </p:spPr>
        <p:txBody>
          <a:bodyPr vert="horz" lIns="91440" tIns="45720" rIns="91440" bIns="45720" rtlCol="0" anchor="ctr">
            <a:normAutofit/>
          </a:bodyPr>
          <a:lstStyle/>
          <a:p>
            <a:r>
              <a:rPr lang="en-US" sz="4000" kern="1200" dirty="0">
                <a:solidFill>
                  <a:schemeClr val="tx1"/>
                </a:solidFill>
                <a:latin typeface="Arial" panose="020B0604020202020204" pitchFamily="34" charset="0"/>
              </a:rPr>
              <a:t>Bob Hoskins</a:t>
            </a:r>
            <a:br>
              <a:rPr lang="en-US" sz="4000" kern="1200" dirty="0">
                <a:solidFill>
                  <a:schemeClr val="tx1"/>
                </a:solidFill>
                <a:latin typeface="Arial" panose="020B0604020202020204" pitchFamily="34" charset="0"/>
              </a:rPr>
            </a:br>
            <a:r>
              <a:rPr lang="en-US" sz="3200" kern="1200" dirty="0">
                <a:solidFill>
                  <a:schemeClr val="tx1"/>
                </a:solidFill>
                <a:latin typeface="Arial" panose="020B0604020202020204" pitchFamily="34" charset="0"/>
              </a:rPr>
              <a:t>(Actor)</a:t>
            </a:r>
            <a:endParaRPr lang="en-US" sz="4000" kern="1200" dirty="0">
              <a:solidFill>
                <a:schemeClr val="tx1"/>
              </a:solidFill>
              <a:latin typeface="Arial" panose="020B0604020202020204" pitchFamily="34" charset="0"/>
            </a:endParaRPr>
          </a:p>
        </p:txBody>
      </p:sp>
      <p:sp>
        <p:nvSpPr>
          <p:cNvPr id="4" name="Content Placeholder 3">
            <a:extLst>
              <a:ext uri="{FF2B5EF4-FFF2-40B4-BE49-F238E27FC236}">
                <a16:creationId xmlns:a16="http://schemas.microsoft.com/office/drawing/2014/main" id="{CCD8B593-4E7D-4A2A-8554-B3159E195CF5}"/>
              </a:ext>
            </a:extLst>
          </p:cNvPr>
          <p:cNvSpPr>
            <a:spLocks noGrp="1"/>
          </p:cNvSpPr>
          <p:nvPr>
            <p:ph sz="half" idx="2"/>
          </p:nvPr>
        </p:nvSpPr>
        <p:spPr>
          <a:xfrm>
            <a:off x="107504" y="2348881"/>
            <a:ext cx="4176464" cy="3600399"/>
          </a:xfrm>
        </p:spPr>
        <p:txBody>
          <a:bodyPr vert="horz" lIns="91440" tIns="45720" rIns="91440" bIns="45720" rtlCol="0">
            <a:normAutofit/>
          </a:bodyPr>
          <a:lstStyle/>
          <a:p>
            <a:pPr marL="0" indent="0">
              <a:buNone/>
            </a:pPr>
            <a:r>
              <a:rPr lang="en-US" sz="2400" dirty="0">
                <a:latin typeface="Arial" panose="020B0604020202020204" pitchFamily="34" charset="0"/>
              </a:rPr>
              <a:t>“The teachers thought I was stupid because I read very slowly. They used to tie my hands behind my back because I’d draw pictures with two hands. My brain works both ways, but they didn’t notice that.”</a:t>
            </a:r>
          </a:p>
        </p:txBody>
      </p:sp>
      <p:pic>
        <p:nvPicPr>
          <p:cNvPr id="5" name="Content Placeholder 4">
            <a:extLst>
              <a:ext uri="{FF2B5EF4-FFF2-40B4-BE49-F238E27FC236}">
                <a16:creationId xmlns:a16="http://schemas.microsoft.com/office/drawing/2014/main" id="{82936EB1-09CB-41C1-8281-D1C2A70F5ED0}"/>
              </a:ext>
            </a:extLst>
          </p:cNvPr>
          <p:cNvPicPr>
            <a:picLocks noGrp="1" noChangeAspect="1"/>
          </p:cNvPicPr>
          <p:nvPr>
            <p:ph sz="half" idx="1"/>
          </p:nvPr>
        </p:nvPicPr>
        <p:blipFill>
          <a:blip r:embed="rId2"/>
          <a:stretch>
            <a:fillRect/>
          </a:stretch>
        </p:blipFill>
        <p:spPr>
          <a:xfrm>
            <a:off x="5100739" y="1013763"/>
            <a:ext cx="3560660" cy="4858817"/>
          </a:xfrm>
          <a:prstGeom prst="rect">
            <a:avLst/>
          </a:prstGeom>
        </p:spPr>
      </p:pic>
    </p:spTree>
    <p:extLst>
      <p:ext uri="{BB962C8B-B14F-4D97-AF65-F5344CB8AC3E}">
        <p14:creationId xmlns:p14="http://schemas.microsoft.com/office/powerpoint/2010/main" val="42824252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EB74A-69B2-4206-A44B-BBED2E11B1D1}"/>
              </a:ext>
            </a:extLst>
          </p:cNvPr>
          <p:cNvSpPr>
            <a:spLocks noGrp="1"/>
          </p:cNvSpPr>
          <p:nvPr>
            <p:ph type="title"/>
          </p:nvPr>
        </p:nvSpPr>
        <p:spPr>
          <a:xfrm>
            <a:off x="4966719" y="638144"/>
            <a:ext cx="3715451" cy="1676603"/>
          </a:xfrm>
        </p:spPr>
        <p:txBody>
          <a:bodyPr vert="horz" lIns="91440" tIns="45720" rIns="91440" bIns="45720" rtlCol="0" anchor="ctr">
            <a:normAutofit/>
          </a:bodyPr>
          <a:lstStyle/>
          <a:p>
            <a:r>
              <a:rPr lang="en-US" sz="3500"/>
              <a:t>Whoopi Goldberg</a:t>
            </a:r>
            <a:br>
              <a:rPr lang="en-US" sz="3500"/>
            </a:br>
            <a:r>
              <a:rPr lang="en-US" sz="3500"/>
              <a:t>(Actor)</a:t>
            </a:r>
          </a:p>
        </p:txBody>
      </p:sp>
      <p:pic>
        <p:nvPicPr>
          <p:cNvPr id="5" name="Content Placeholder 4">
            <a:extLst>
              <a:ext uri="{FF2B5EF4-FFF2-40B4-BE49-F238E27FC236}">
                <a16:creationId xmlns:a16="http://schemas.microsoft.com/office/drawing/2014/main" id="{377C2C33-4FA1-4C86-AFB8-1ACC439B9706}"/>
              </a:ext>
            </a:extLst>
          </p:cNvPr>
          <p:cNvPicPr>
            <a:picLocks noGrp="1" noChangeAspect="1"/>
          </p:cNvPicPr>
          <p:nvPr>
            <p:ph sz="half" idx="1"/>
          </p:nvPr>
        </p:nvPicPr>
        <p:blipFill rotWithShape="1">
          <a:blip r:embed="rId2"/>
          <a:srcRect l="27888" r="22481" b="-1"/>
          <a:stretch/>
        </p:blipFill>
        <p:spPr>
          <a:xfrm>
            <a:off x="492633" y="722376"/>
            <a:ext cx="3586734" cy="5413248"/>
          </a:xfrm>
          <a:prstGeom prst="rect">
            <a:avLst/>
          </a:prstGeom>
          <a:effectLst/>
        </p:spPr>
      </p:pic>
      <p:sp>
        <p:nvSpPr>
          <p:cNvPr id="4" name="Content Placeholder 3">
            <a:extLst>
              <a:ext uri="{FF2B5EF4-FFF2-40B4-BE49-F238E27FC236}">
                <a16:creationId xmlns:a16="http://schemas.microsoft.com/office/drawing/2014/main" id="{2E4A5401-3332-4C42-948E-201290CF660B}"/>
              </a:ext>
            </a:extLst>
          </p:cNvPr>
          <p:cNvSpPr>
            <a:spLocks noGrp="1"/>
          </p:cNvSpPr>
          <p:nvPr>
            <p:ph sz="half" idx="2"/>
          </p:nvPr>
        </p:nvSpPr>
        <p:spPr>
          <a:xfrm>
            <a:off x="4625343" y="2440336"/>
            <a:ext cx="4398202" cy="3779520"/>
          </a:xfrm>
        </p:spPr>
        <p:txBody>
          <a:bodyPr vert="horz" lIns="91440" tIns="45720" rIns="91440" bIns="45720" rtlCol="0">
            <a:normAutofit/>
          </a:bodyPr>
          <a:lstStyle/>
          <a:p>
            <a:pPr marL="0" indent="0">
              <a:buNone/>
            </a:pPr>
            <a:r>
              <a:rPr lang="en-US" sz="2400" dirty="0">
                <a:latin typeface="Arial" panose="020B0604020202020204" pitchFamily="34" charset="0"/>
              </a:rPr>
              <a:t>“Because of my learning disabilities, in particular dyslexia, my memories of school are not some of my </a:t>
            </a:r>
            <a:r>
              <a:rPr lang="en-US" sz="2400" dirty="0" err="1">
                <a:latin typeface="Arial" panose="020B0604020202020204" pitchFamily="34" charset="0"/>
              </a:rPr>
              <a:t>favourite</a:t>
            </a:r>
            <a:r>
              <a:rPr lang="en-US" sz="2400" dirty="0">
                <a:latin typeface="Arial" panose="020B0604020202020204" pitchFamily="34" charset="0"/>
              </a:rPr>
              <a:t> things. It was different in those days. There was less understanding about conditions like dyslexia.”</a:t>
            </a:r>
          </a:p>
        </p:txBody>
      </p:sp>
    </p:spTree>
    <p:extLst>
      <p:ext uri="{BB962C8B-B14F-4D97-AF65-F5344CB8AC3E}">
        <p14:creationId xmlns:p14="http://schemas.microsoft.com/office/powerpoint/2010/main" val="17501780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FBC46-56D7-40A9-A5FA-C0ACB44FA208}"/>
              </a:ext>
            </a:extLst>
          </p:cNvPr>
          <p:cNvSpPr>
            <a:spLocks noGrp="1"/>
          </p:cNvSpPr>
          <p:nvPr>
            <p:ph type="title"/>
          </p:nvPr>
        </p:nvSpPr>
        <p:spPr>
          <a:xfrm>
            <a:off x="393192" y="4767072"/>
            <a:ext cx="4945641" cy="1003015"/>
          </a:xfrm>
        </p:spPr>
        <p:txBody>
          <a:bodyPr vert="horz" lIns="91440" tIns="45720" rIns="91440" bIns="45720" rtlCol="0" anchor="ctr">
            <a:normAutofit fontScale="90000"/>
          </a:bodyPr>
          <a:lstStyle/>
          <a:p>
            <a:pPr algn="r"/>
            <a:r>
              <a:rPr lang="en-US" sz="3600" dirty="0">
                <a:latin typeface="Arial" panose="020B0604020202020204" pitchFamily="34" charset="0"/>
                <a:cs typeface="Arial" panose="020B0604020202020204" pitchFamily="34" charset="0"/>
              </a:rPr>
              <a:t>Orlando Bloom</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(Actor)</a:t>
            </a:r>
          </a:p>
        </p:txBody>
      </p:sp>
      <p:pic>
        <p:nvPicPr>
          <p:cNvPr id="5" name="Content Placeholder 4">
            <a:extLst>
              <a:ext uri="{FF2B5EF4-FFF2-40B4-BE49-F238E27FC236}">
                <a16:creationId xmlns:a16="http://schemas.microsoft.com/office/drawing/2014/main" id="{E2723EDC-C64B-4908-BBDE-A566EA407117}"/>
              </a:ext>
            </a:extLst>
          </p:cNvPr>
          <p:cNvPicPr>
            <a:picLocks noGrp="1" noChangeAspect="1"/>
          </p:cNvPicPr>
          <p:nvPr>
            <p:ph sz="half" idx="1"/>
          </p:nvPr>
        </p:nvPicPr>
        <p:blipFill rotWithShape="1">
          <a:blip r:embed="rId3"/>
          <a:srcRect l="13913" r="13914" b="1"/>
          <a:stretch/>
        </p:blipFill>
        <p:spPr>
          <a:xfrm>
            <a:off x="245660" y="321733"/>
            <a:ext cx="5293729" cy="4107392"/>
          </a:xfrm>
          <a:prstGeom prst="rect">
            <a:avLst/>
          </a:prstGeom>
        </p:spPr>
      </p:pic>
      <p:sp>
        <p:nvSpPr>
          <p:cNvPr id="4" name="Content Placeholder 3">
            <a:extLst>
              <a:ext uri="{FF2B5EF4-FFF2-40B4-BE49-F238E27FC236}">
                <a16:creationId xmlns:a16="http://schemas.microsoft.com/office/drawing/2014/main" id="{26C059A0-6357-4F40-9157-AE7A3AA4E3E0}"/>
              </a:ext>
            </a:extLst>
          </p:cNvPr>
          <p:cNvSpPr>
            <a:spLocks noGrp="1"/>
          </p:cNvSpPr>
          <p:nvPr>
            <p:ph sz="half" idx="2"/>
          </p:nvPr>
        </p:nvSpPr>
        <p:spPr>
          <a:xfrm>
            <a:off x="6021989" y="917725"/>
            <a:ext cx="2568554" cy="4852362"/>
          </a:xfrm>
        </p:spPr>
        <p:txBody>
          <a:bodyPr vert="horz" lIns="91440" tIns="45720" rIns="91440" bIns="45720" rtlCol="0" anchor="ctr">
            <a:normAutofit/>
          </a:bodyPr>
          <a:lstStyle/>
          <a:p>
            <a:pPr marL="0" indent="0">
              <a:buNone/>
            </a:pPr>
            <a:r>
              <a:rPr lang="en-US" sz="2400" dirty="0"/>
              <a:t>“</a:t>
            </a:r>
            <a:r>
              <a:rPr lang="en-US" sz="2400" dirty="0">
                <a:latin typeface="Arial" panose="020B0604020202020204" pitchFamily="34" charset="0"/>
                <a:cs typeface="Arial" panose="020B0604020202020204" pitchFamily="34" charset="0"/>
              </a:rPr>
              <a:t>Creativity is the key for any child with dyslexia, or for anyone for that matter. Then you can think outside the box. Teach them anything is attainable. Let them run with what you see is whatever they need to run with.”</a:t>
            </a:r>
          </a:p>
        </p:txBody>
      </p:sp>
    </p:spTree>
    <p:extLst>
      <p:ext uri="{BB962C8B-B14F-4D97-AF65-F5344CB8AC3E}">
        <p14:creationId xmlns:p14="http://schemas.microsoft.com/office/powerpoint/2010/main" val="24009070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7F7EE-BEF6-75D6-51CF-C91D8F05C1DA}"/>
              </a:ext>
            </a:extLst>
          </p:cNvPr>
          <p:cNvSpPr>
            <a:spLocks noGrp="1"/>
          </p:cNvSpPr>
          <p:nvPr>
            <p:ph type="title"/>
          </p:nvPr>
        </p:nvSpPr>
        <p:spPr>
          <a:xfrm>
            <a:off x="251520" y="365125"/>
            <a:ext cx="8568952" cy="1325563"/>
          </a:xfrm>
        </p:spPr>
        <p:txBody>
          <a:bodyPr>
            <a:normAutofit/>
          </a:bodyPr>
          <a:lstStyle/>
          <a:p>
            <a:r>
              <a:rPr lang="en-US" sz="5400" dirty="0">
                <a:latin typeface="Arial" panose="020B0604020202020204" pitchFamily="34" charset="0"/>
              </a:rPr>
              <a:t>Trevor Baylis</a:t>
            </a:r>
            <a:br>
              <a:rPr lang="en-US" sz="4800" dirty="0">
                <a:latin typeface="Arial" panose="020B0604020202020204" pitchFamily="34" charset="0"/>
              </a:rPr>
            </a:br>
            <a:r>
              <a:rPr lang="en-US" sz="3100" dirty="0">
                <a:latin typeface="Arial" panose="020B0604020202020204" pitchFamily="34" charset="0"/>
              </a:rPr>
              <a:t>(</a:t>
            </a:r>
            <a:r>
              <a:rPr lang="en-US" sz="3100" dirty="0" err="1">
                <a:latin typeface="Arial" panose="020B0604020202020204" pitchFamily="34" charset="0"/>
              </a:rPr>
              <a:t>Dyfeisiwr</a:t>
            </a:r>
            <a:r>
              <a:rPr lang="en-US" sz="3100" dirty="0">
                <a:latin typeface="Arial" panose="020B0604020202020204" pitchFamily="34" charset="0"/>
              </a:rPr>
              <a:t> a </a:t>
            </a:r>
            <a:r>
              <a:rPr lang="en-US" sz="3100" dirty="0" err="1">
                <a:latin typeface="Arial" panose="020B0604020202020204" pitchFamily="34" charset="0"/>
              </a:rPr>
              <a:t>Miliwnydd</a:t>
            </a:r>
            <a:r>
              <a:rPr lang="en-US" sz="3100" dirty="0">
                <a:latin typeface="Arial" panose="020B0604020202020204" pitchFamily="34" charset="0"/>
              </a:rPr>
              <a:t>/Inventor and Millionaire)</a:t>
            </a:r>
            <a:endParaRPr lang="en-GB" sz="3600" dirty="0"/>
          </a:p>
        </p:txBody>
      </p:sp>
      <p:sp>
        <p:nvSpPr>
          <p:cNvPr id="3" name="Content Placeholder 2">
            <a:extLst>
              <a:ext uri="{FF2B5EF4-FFF2-40B4-BE49-F238E27FC236}">
                <a16:creationId xmlns:a16="http://schemas.microsoft.com/office/drawing/2014/main" id="{4BBA32EA-A119-B8AB-E070-229E48DE1E77}"/>
              </a:ext>
            </a:extLst>
          </p:cNvPr>
          <p:cNvSpPr>
            <a:spLocks noGrp="1"/>
          </p:cNvSpPr>
          <p:nvPr>
            <p:ph sz="half" idx="1"/>
          </p:nvPr>
        </p:nvSpPr>
        <p:spPr>
          <a:xfrm>
            <a:off x="251520" y="1825624"/>
            <a:ext cx="4244280" cy="4195663"/>
          </a:xfrm>
        </p:spPr>
        <p:txBody>
          <a:bodyPr>
            <a:normAutofit fontScale="92500" lnSpcReduction="10000"/>
          </a:bodyPr>
          <a:lstStyle/>
          <a:p>
            <a:pPr marL="0" indent="0">
              <a:buNone/>
            </a:pPr>
            <a:r>
              <a:rPr lang="en-US" sz="2800" dirty="0">
                <a:latin typeface="Arial" panose="020B0604020202020204" pitchFamily="34" charset="0"/>
              </a:rPr>
              <a:t>“I never read the instructions that came with my Meccano set. The fact that I could barely read at all didn’t matter, because I found that I could write the most beautiful designs. Straight away, I found my talent lay in my hands. For the first time in my life I had found something I was really good at.”</a:t>
            </a:r>
          </a:p>
          <a:p>
            <a:endParaRPr lang="en-GB" dirty="0"/>
          </a:p>
        </p:txBody>
      </p:sp>
      <p:pic>
        <p:nvPicPr>
          <p:cNvPr id="5" name="Content Placeholder 4">
            <a:extLst>
              <a:ext uri="{FF2B5EF4-FFF2-40B4-BE49-F238E27FC236}">
                <a16:creationId xmlns:a16="http://schemas.microsoft.com/office/drawing/2014/main" id="{421A8B0D-84E0-449E-E090-DE81FD153842}"/>
              </a:ext>
            </a:extLst>
          </p:cNvPr>
          <p:cNvPicPr>
            <a:picLocks noGrp="1" noChangeAspect="1"/>
          </p:cNvPicPr>
          <p:nvPr>
            <p:ph sz="half" idx="2"/>
          </p:nvPr>
        </p:nvPicPr>
        <p:blipFill rotWithShape="1">
          <a:blip r:embed="rId2"/>
          <a:srcRect l="1666" r="33148" b="1"/>
          <a:stretch/>
        </p:blipFill>
        <p:spPr>
          <a:xfrm>
            <a:off x="4932040" y="1825624"/>
            <a:ext cx="3888432" cy="390763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298063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C5713-A1FF-4047-8427-96D9212F046A}"/>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en-US" sz="4100" dirty="0">
                <a:latin typeface="Arial" panose="020B0604020202020204" pitchFamily="34" charset="0"/>
              </a:rPr>
              <a:t>Richard Branson</a:t>
            </a:r>
            <a:br>
              <a:rPr lang="en-US" sz="4100" dirty="0">
                <a:latin typeface="Arial" panose="020B0604020202020204" pitchFamily="34" charset="0"/>
              </a:rPr>
            </a:br>
            <a:r>
              <a:rPr lang="en-US" sz="3200" dirty="0">
                <a:latin typeface="Arial" panose="020B0604020202020204" pitchFamily="34" charset="0"/>
              </a:rPr>
              <a:t>(Entrepreneur) </a:t>
            </a:r>
            <a:endParaRPr lang="en-US" sz="4100" dirty="0">
              <a:latin typeface="Arial" panose="020B0604020202020204" pitchFamily="34" charset="0"/>
            </a:endParaRPr>
          </a:p>
        </p:txBody>
      </p:sp>
      <p:sp>
        <p:nvSpPr>
          <p:cNvPr id="4" name="Content Placeholder 3">
            <a:extLst>
              <a:ext uri="{FF2B5EF4-FFF2-40B4-BE49-F238E27FC236}">
                <a16:creationId xmlns:a16="http://schemas.microsoft.com/office/drawing/2014/main" id="{E60675EA-B4AE-47F7-9EC2-8D9010D29826}"/>
              </a:ext>
            </a:extLst>
          </p:cNvPr>
          <p:cNvSpPr>
            <a:spLocks noGrp="1"/>
          </p:cNvSpPr>
          <p:nvPr>
            <p:ph sz="half" idx="2"/>
          </p:nvPr>
        </p:nvSpPr>
        <p:spPr>
          <a:xfrm>
            <a:off x="3724073" y="2438400"/>
            <a:ext cx="4939867" cy="3785419"/>
          </a:xfrm>
        </p:spPr>
        <p:txBody>
          <a:bodyPr vert="horz" lIns="91440" tIns="45720" rIns="91440" bIns="45720" rtlCol="0">
            <a:normAutofit/>
          </a:bodyPr>
          <a:lstStyle/>
          <a:p>
            <a:pPr marL="0" indent="0">
              <a:buNone/>
            </a:pPr>
            <a:r>
              <a:rPr lang="en-US" sz="2400" dirty="0">
                <a:latin typeface="Arial" panose="020B0604020202020204" pitchFamily="34" charset="0"/>
              </a:rPr>
              <a:t>“Once freed from archaic schooling practices and preconceptions, my mind opened up. Out in the real world, my dyslexia became my massive advantage: it helped me to think creatively and laterally, and see solutions where others saw problems.”</a:t>
            </a:r>
          </a:p>
        </p:txBody>
      </p:sp>
      <p:pic>
        <p:nvPicPr>
          <p:cNvPr id="5" name="Content Placeholder 4">
            <a:extLst>
              <a:ext uri="{FF2B5EF4-FFF2-40B4-BE49-F238E27FC236}">
                <a16:creationId xmlns:a16="http://schemas.microsoft.com/office/drawing/2014/main" id="{AF86D708-35D8-446A-997D-3E8FC73DFD79}"/>
              </a:ext>
            </a:extLst>
          </p:cNvPr>
          <p:cNvPicPr>
            <a:picLocks noGrp="1" noChangeAspect="1"/>
          </p:cNvPicPr>
          <p:nvPr>
            <p:ph sz="half" idx="1"/>
          </p:nvPr>
        </p:nvPicPr>
        <p:blipFill rotWithShape="1">
          <a:blip r:embed="rId2"/>
          <a:srcRect l="14430" r="34875"/>
          <a:stretch/>
        </p:blipFill>
        <p:spPr>
          <a:xfrm>
            <a:off x="20" y="10"/>
            <a:ext cx="3476673" cy="6857990"/>
          </a:xfrm>
          <a:prstGeom prst="rect">
            <a:avLst/>
          </a:prstGeom>
          <a:effectLst/>
        </p:spPr>
      </p:pic>
    </p:spTree>
    <p:extLst>
      <p:ext uri="{BB962C8B-B14F-4D97-AF65-F5344CB8AC3E}">
        <p14:creationId xmlns:p14="http://schemas.microsoft.com/office/powerpoint/2010/main" val="9615478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Content Placeholder 2"/>
          <p:cNvSpPr>
            <a:spLocks noGrp="1"/>
          </p:cNvSpPr>
          <p:nvPr>
            <p:ph idx="1"/>
          </p:nvPr>
        </p:nvSpPr>
        <p:spPr>
          <a:xfrm>
            <a:off x="467544" y="620688"/>
            <a:ext cx="8219256" cy="4895875"/>
          </a:xfrm>
        </p:spPr>
        <p:txBody>
          <a:bodyPr>
            <a:normAutofit/>
          </a:bodyPr>
          <a:lstStyle/>
          <a:p>
            <a:pPr marL="0" indent="0" eaLnBrk="1" hangingPunct="1">
              <a:buNone/>
            </a:pPr>
            <a:r>
              <a:rPr lang="en-GB" altLang="en-US" sz="3600" dirty="0">
                <a:latin typeface="Arial" panose="020B0604020202020204" pitchFamily="34" charset="0"/>
              </a:rPr>
              <a:t>Tasg – </a:t>
            </a:r>
            <a:r>
              <a:rPr lang="en-GB" altLang="en-US" sz="3600" dirty="0" err="1">
                <a:latin typeface="Arial" panose="020B0604020202020204" pitchFamily="34" charset="0"/>
              </a:rPr>
              <a:t>Fedrwch</a:t>
            </a:r>
            <a:r>
              <a:rPr lang="en-GB" altLang="en-US" sz="3600" dirty="0">
                <a:latin typeface="Arial" panose="020B0604020202020204" pitchFamily="34" charset="0"/>
              </a:rPr>
              <a:t> chi </a:t>
            </a:r>
            <a:r>
              <a:rPr lang="en-GB" altLang="en-US" sz="3600" dirty="0" err="1">
                <a:latin typeface="Arial" panose="020B0604020202020204" pitchFamily="34" charset="0"/>
              </a:rPr>
              <a:t>adnabod</a:t>
            </a:r>
            <a:r>
              <a:rPr lang="en-GB" altLang="en-US" sz="3600" dirty="0">
                <a:latin typeface="Arial" panose="020B0604020202020204" pitchFamily="34" charset="0"/>
              </a:rPr>
              <a:t> y </a:t>
            </a:r>
            <a:r>
              <a:rPr lang="en-GB" altLang="en-US" sz="3600" dirty="0" err="1">
                <a:latin typeface="Arial" panose="020B0604020202020204" pitchFamily="34" charset="0"/>
              </a:rPr>
              <a:t>bobl</a:t>
            </a:r>
            <a:r>
              <a:rPr lang="en-GB" altLang="en-US" sz="3600" dirty="0">
                <a:latin typeface="Arial" panose="020B0604020202020204" pitchFamily="34" charset="0"/>
              </a:rPr>
              <a:t> </a:t>
            </a:r>
            <a:r>
              <a:rPr lang="en-GB" altLang="en-US" sz="3600" dirty="0" err="1">
                <a:latin typeface="Arial" panose="020B0604020202020204" pitchFamily="34" charset="0"/>
              </a:rPr>
              <a:t>enwog</a:t>
            </a:r>
            <a:r>
              <a:rPr lang="en-GB" altLang="en-US" sz="3600" dirty="0">
                <a:latin typeface="Arial" panose="020B0604020202020204" pitchFamily="34" charset="0"/>
              </a:rPr>
              <a:t> </a:t>
            </a:r>
            <a:r>
              <a:rPr lang="en-GB" altLang="en-US" sz="3600" dirty="0" err="1">
                <a:latin typeface="Arial" panose="020B0604020202020204" pitchFamily="34" charset="0"/>
              </a:rPr>
              <a:t>canlynol</a:t>
            </a:r>
            <a:r>
              <a:rPr lang="en-GB" altLang="en-US" sz="3600" dirty="0">
                <a:latin typeface="Arial" panose="020B0604020202020204" pitchFamily="34" charset="0"/>
              </a:rPr>
              <a:t> </a:t>
            </a:r>
            <a:r>
              <a:rPr lang="en-GB" altLang="en-US" sz="3600" dirty="0" err="1">
                <a:latin typeface="Arial" panose="020B0604020202020204" pitchFamily="34" charset="0"/>
              </a:rPr>
              <a:t>sydd</a:t>
            </a:r>
            <a:r>
              <a:rPr lang="en-GB" altLang="en-US" sz="3600" dirty="0">
                <a:latin typeface="Arial" panose="020B0604020202020204" pitchFamily="34" charset="0"/>
              </a:rPr>
              <a:t> </a:t>
            </a:r>
            <a:r>
              <a:rPr lang="en-GB" altLang="en-US" sz="3600" dirty="0" err="1">
                <a:latin typeface="Arial" panose="020B0604020202020204" pitchFamily="34" charset="0"/>
              </a:rPr>
              <a:t>gydag</a:t>
            </a:r>
            <a:r>
              <a:rPr lang="en-GB" altLang="en-US" sz="3600" dirty="0">
                <a:latin typeface="Arial" panose="020B0604020202020204" pitchFamily="34" charset="0"/>
              </a:rPr>
              <a:t> ADY?</a:t>
            </a:r>
          </a:p>
          <a:p>
            <a:pPr marL="0" indent="0" eaLnBrk="1" hangingPunct="1">
              <a:buNone/>
            </a:pPr>
            <a:endParaRPr lang="en-GB" altLang="en-US" sz="3600" dirty="0">
              <a:latin typeface="Arial" panose="020B0604020202020204" pitchFamily="34" charset="0"/>
            </a:endParaRPr>
          </a:p>
          <a:p>
            <a:pPr marL="0" indent="0" eaLnBrk="1" hangingPunct="1">
              <a:buNone/>
            </a:pPr>
            <a:r>
              <a:rPr lang="en-GB" altLang="en-US" sz="3600" dirty="0">
                <a:solidFill>
                  <a:srgbClr val="0070C0"/>
                </a:solidFill>
                <a:latin typeface="Arial" panose="020B0604020202020204" pitchFamily="34" charset="0"/>
              </a:rPr>
              <a:t>Task – Can you identify these famous people diagnosed with an ALN?</a:t>
            </a:r>
          </a:p>
          <a:p>
            <a:pPr marL="0" indent="0" eaLnBrk="1" hangingPunct="1">
              <a:buNone/>
            </a:pPr>
            <a:endParaRPr lang="en-GB" altLang="en-US" sz="2800" dirty="0">
              <a:latin typeface="Arial" panose="020B0604020202020204" pitchFamily="34" charset="0"/>
            </a:endParaRPr>
          </a:p>
        </p:txBody>
      </p:sp>
    </p:spTree>
    <p:extLst>
      <p:ext uri="{BB962C8B-B14F-4D97-AF65-F5344CB8AC3E}">
        <p14:creationId xmlns:p14="http://schemas.microsoft.com/office/powerpoint/2010/main" val="20079503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a:xfrm>
            <a:off x="628650" y="365126"/>
            <a:ext cx="7886700" cy="1235074"/>
          </a:xfrm>
        </p:spPr>
        <p:txBody>
          <a:bodyPr/>
          <a:lstStyle/>
          <a:p>
            <a:pPr algn="ctr" eaLnBrk="1" hangingPunct="1"/>
            <a:r>
              <a:rPr lang="en-GB" altLang="en-US" sz="3200" dirty="0" err="1">
                <a:latin typeface="Arial" panose="020B0604020202020204" pitchFamily="34" charset="0"/>
              </a:rPr>
              <a:t>Darllen</a:t>
            </a:r>
            <a:r>
              <a:rPr lang="en-GB" altLang="en-US" sz="3200" dirty="0">
                <a:latin typeface="Arial" panose="020B0604020202020204" pitchFamily="34" charset="0"/>
              </a:rPr>
              <a:t> </a:t>
            </a:r>
            <a:r>
              <a:rPr lang="en-GB" altLang="en-US" sz="3200" dirty="0" err="1">
                <a:latin typeface="Arial" panose="020B0604020202020204" pitchFamily="34" charset="0"/>
              </a:rPr>
              <a:t>pellach</a:t>
            </a:r>
            <a:br>
              <a:rPr lang="en-GB" altLang="en-US" sz="3200" dirty="0">
                <a:latin typeface="Arial" panose="020B0604020202020204" pitchFamily="34" charset="0"/>
              </a:rPr>
            </a:br>
            <a:r>
              <a:rPr lang="en-GB" altLang="en-US" sz="3200" dirty="0">
                <a:solidFill>
                  <a:srgbClr val="0070C0"/>
                </a:solidFill>
                <a:latin typeface="Arial" panose="020B0604020202020204" pitchFamily="34" charset="0"/>
              </a:rPr>
              <a:t>Further reading</a:t>
            </a:r>
            <a:endParaRPr lang="en-US" altLang="en-US" sz="3200" dirty="0">
              <a:solidFill>
                <a:srgbClr val="0070C0"/>
              </a:solidFill>
              <a:latin typeface="Arial" panose="020B0604020202020204" pitchFamily="34" charset="0"/>
            </a:endParaRPr>
          </a:p>
        </p:txBody>
      </p:sp>
      <p:sp>
        <p:nvSpPr>
          <p:cNvPr id="61443" name="Content Placeholder 2"/>
          <p:cNvSpPr>
            <a:spLocks noGrp="1"/>
          </p:cNvSpPr>
          <p:nvPr>
            <p:ph idx="1"/>
          </p:nvPr>
        </p:nvSpPr>
        <p:spPr>
          <a:xfrm>
            <a:off x="457200" y="1600200"/>
            <a:ext cx="8229600" cy="3916363"/>
          </a:xfrm>
        </p:spPr>
        <p:txBody>
          <a:bodyPr>
            <a:normAutofit lnSpcReduction="10000"/>
          </a:bodyPr>
          <a:lstStyle/>
          <a:p>
            <a:pPr eaLnBrk="1" hangingPunct="1"/>
            <a:r>
              <a:rPr lang="en-GB" altLang="en-US" sz="2800" dirty="0">
                <a:latin typeface="Arial" panose="020B0604020202020204" pitchFamily="34" charset="0"/>
              </a:rPr>
              <a:t>ADHD Foundation</a:t>
            </a:r>
          </a:p>
          <a:p>
            <a:pPr marL="0" indent="0" eaLnBrk="1" hangingPunct="1">
              <a:buNone/>
            </a:pPr>
            <a:r>
              <a:rPr lang="en-GB" altLang="en-US" sz="2800" dirty="0">
                <a:latin typeface="Arial" panose="020B0604020202020204" pitchFamily="34" charset="0"/>
                <a:hlinkClick r:id="rId3"/>
              </a:rPr>
              <a:t>https://www.adhdfoundation.org.uk/</a:t>
            </a:r>
            <a:r>
              <a:rPr lang="en-GB" altLang="en-US" sz="2800" dirty="0">
                <a:latin typeface="Arial" panose="020B0604020202020204" pitchFamily="34" charset="0"/>
              </a:rPr>
              <a:t> </a:t>
            </a:r>
          </a:p>
          <a:p>
            <a:pPr eaLnBrk="1" hangingPunct="1"/>
            <a:r>
              <a:rPr lang="en-GB" altLang="en-US" sz="2800" dirty="0">
                <a:latin typeface="Arial" panose="020B0604020202020204" pitchFamily="34" charset="0"/>
              </a:rPr>
              <a:t>ADDISS</a:t>
            </a:r>
          </a:p>
          <a:p>
            <a:pPr marL="0" indent="0" eaLnBrk="1" hangingPunct="1">
              <a:buNone/>
            </a:pPr>
            <a:r>
              <a:rPr lang="en-GB" altLang="en-US" sz="2800" dirty="0">
                <a:latin typeface="Arial" panose="020B0604020202020204" pitchFamily="34" charset="0"/>
                <a:hlinkClick r:id="rId4"/>
              </a:rPr>
              <a:t>http://www.addiss.co.uk/</a:t>
            </a:r>
            <a:r>
              <a:rPr lang="en-GB" altLang="en-US" sz="2800" dirty="0">
                <a:latin typeface="Arial" panose="020B0604020202020204" pitchFamily="34" charset="0"/>
              </a:rPr>
              <a:t> </a:t>
            </a:r>
          </a:p>
          <a:p>
            <a:pPr eaLnBrk="1" hangingPunct="1"/>
            <a:r>
              <a:rPr lang="en-GB" altLang="en-US" sz="2800" dirty="0">
                <a:latin typeface="Arial" panose="020B0604020202020204" pitchFamily="34" charset="0"/>
              </a:rPr>
              <a:t>Adders.org</a:t>
            </a:r>
          </a:p>
          <a:p>
            <a:pPr marL="0" indent="0" eaLnBrk="1" hangingPunct="1">
              <a:buNone/>
            </a:pPr>
            <a:r>
              <a:rPr lang="en-GB" altLang="en-US" sz="2800" dirty="0">
                <a:latin typeface="Arial" panose="020B0604020202020204" pitchFamily="34" charset="0"/>
                <a:hlinkClick r:id="rId5"/>
              </a:rPr>
              <a:t>http://www.adders.org/</a:t>
            </a:r>
            <a:r>
              <a:rPr lang="en-GB" altLang="en-US" sz="2800" dirty="0">
                <a:latin typeface="Arial" panose="020B0604020202020204" pitchFamily="34" charset="0"/>
              </a:rPr>
              <a:t> </a:t>
            </a:r>
          </a:p>
          <a:p>
            <a:pPr eaLnBrk="1" hangingPunct="1"/>
            <a:r>
              <a:rPr lang="en-GB" altLang="en-US" sz="2800" dirty="0">
                <a:latin typeface="Arial" panose="020B0604020202020204" pitchFamily="34" charset="0"/>
              </a:rPr>
              <a:t>Plant </a:t>
            </a:r>
            <a:r>
              <a:rPr lang="en-GB" altLang="en-US" sz="2800" dirty="0" err="1">
                <a:latin typeface="Arial" panose="020B0604020202020204" pitchFamily="34" charset="0"/>
              </a:rPr>
              <a:t>yng</a:t>
            </a:r>
            <a:r>
              <a:rPr lang="en-GB" altLang="en-US" sz="2800" dirty="0">
                <a:latin typeface="Arial" panose="020B0604020202020204" pitchFamily="34" charset="0"/>
              </a:rPr>
              <a:t> </a:t>
            </a:r>
            <a:r>
              <a:rPr lang="en-GB" altLang="en-US" sz="2800" dirty="0" err="1">
                <a:latin typeface="Arial" panose="020B0604020202020204" pitchFamily="34" charset="0"/>
              </a:rPr>
              <a:t>Nghymru</a:t>
            </a:r>
            <a:r>
              <a:rPr lang="en-GB" altLang="en-US" sz="2800" dirty="0">
                <a:latin typeface="Arial" panose="020B0604020202020204" pitchFamily="34" charset="0"/>
              </a:rPr>
              <a:t>/Children in Wales</a:t>
            </a:r>
          </a:p>
          <a:p>
            <a:pPr marL="0" indent="0" eaLnBrk="1" hangingPunct="1">
              <a:buNone/>
            </a:pPr>
            <a:r>
              <a:rPr lang="en-GB" altLang="en-US" sz="2800" dirty="0">
                <a:latin typeface="Arial" panose="020B0604020202020204" pitchFamily="34" charset="0"/>
                <a:hlinkClick r:id="rId6"/>
              </a:rPr>
              <a:t>http://www.childreninwales.org.uk/</a:t>
            </a:r>
            <a:r>
              <a:rPr lang="en-GB" altLang="en-US" sz="2800" dirty="0">
                <a:latin typeface="Arial" panose="020B0604020202020204" pitchFamily="34" charset="0"/>
              </a:rPr>
              <a:t> </a:t>
            </a:r>
          </a:p>
        </p:txBody>
      </p:sp>
    </p:spTree>
    <p:extLst>
      <p:ext uri="{BB962C8B-B14F-4D97-AF65-F5344CB8AC3E}">
        <p14:creationId xmlns:p14="http://schemas.microsoft.com/office/powerpoint/2010/main" val="16559709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03ED6-C5CE-4CB3-8F00-EA17C45BA0A6}"/>
              </a:ext>
            </a:extLst>
          </p:cNvPr>
          <p:cNvSpPr>
            <a:spLocks noGrp="1"/>
          </p:cNvSpPr>
          <p:nvPr>
            <p:ph type="title"/>
          </p:nvPr>
        </p:nvSpPr>
        <p:spPr/>
        <p:txBody>
          <a:bodyPr>
            <a:normAutofit/>
          </a:bodyPr>
          <a:lstStyle/>
          <a:p>
            <a:pPr algn="ctr"/>
            <a:r>
              <a:rPr lang="en-GB" sz="3600" dirty="0" err="1">
                <a:latin typeface="Arial" panose="020B0604020202020204" pitchFamily="34" charset="0"/>
              </a:rPr>
              <a:t>Eich</a:t>
            </a:r>
            <a:r>
              <a:rPr lang="en-GB" sz="3600" dirty="0">
                <a:latin typeface="Arial" panose="020B0604020202020204" pitchFamily="34" charset="0"/>
              </a:rPr>
              <a:t> </a:t>
            </a:r>
            <a:r>
              <a:rPr lang="en-GB" sz="3600" dirty="0" err="1">
                <a:latin typeface="Arial" panose="020B0604020202020204" pitchFamily="34" charset="0"/>
              </a:rPr>
              <a:t>aseiniad</a:t>
            </a:r>
            <a:br>
              <a:rPr lang="en-GB" sz="3600" dirty="0">
                <a:latin typeface="Arial" panose="020B0604020202020204" pitchFamily="34" charset="0"/>
              </a:rPr>
            </a:br>
            <a:r>
              <a:rPr lang="en-GB" sz="3600" dirty="0">
                <a:solidFill>
                  <a:srgbClr val="0070C0"/>
                </a:solidFill>
                <a:latin typeface="Arial" panose="020B0604020202020204" pitchFamily="34" charset="0"/>
              </a:rPr>
              <a:t>Your assignment</a:t>
            </a:r>
          </a:p>
        </p:txBody>
      </p:sp>
      <p:sp>
        <p:nvSpPr>
          <p:cNvPr id="3" name="Content Placeholder 2">
            <a:extLst>
              <a:ext uri="{FF2B5EF4-FFF2-40B4-BE49-F238E27FC236}">
                <a16:creationId xmlns:a16="http://schemas.microsoft.com/office/drawing/2014/main" id="{EE2BADE4-F201-492E-A689-0542DB44D739}"/>
              </a:ext>
            </a:extLst>
          </p:cNvPr>
          <p:cNvSpPr>
            <a:spLocks noGrp="1"/>
          </p:cNvSpPr>
          <p:nvPr>
            <p:ph sz="half" idx="1"/>
          </p:nvPr>
        </p:nvSpPr>
        <p:spPr>
          <a:xfrm>
            <a:off x="179512" y="1825625"/>
            <a:ext cx="4335338" cy="3970559"/>
          </a:xfrm>
        </p:spPr>
        <p:txBody>
          <a:bodyPr>
            <a:normAutofit fontScale="92500" lnSpcReduction="10000"/>
          </a:bodyPr>
          <a:lstStyle/>
          <a:p>
            <a:r>
              <a:rPr lang="cy-GB" sz="2400" dirty="0">
                <a:latin typeface="Arial" panose="020B0604020202020204" pitchFamily="34" charset="0"/>
              </a:rPr>
              <a:t>Ydych chi wedi dewis pwnc ar gyfer y poster?</a:t>
            </a:r>
          </a:p>
          <a:p>
            <a:r>
              <a:rPr lang="cy-GB" sz="2400" dirty="0">
                <a:latin typeface="Arial" panose="020B0604020202020204" pitchFamily="34" charset="0"/>
              </a:rPr>
              <a:t>Ystyriwch yr heriau o adnabod a </a:t>
            </a:r>
            <a:r>
              <a:rPr lang="cy-GB" sz="2400" dirty="0" err="1">
                <a:latin typeface="Arial" panose="020B0604020202020204" pitchFamily="34" charset="0"/>
              </a:rPr>
              <a:t>diagnosio</a:t>
            </a:r>
            <a:r>
              <a:rPr lang="cy-GB" sz="2400" dirty="0">
                <a:latin typeface="Arial" panose="020B0604020202020204" pitchFamily="34" charset="0"/>
              </a:rPr>
              <a:t> ADY o'ch dewis</a:t>
            </a:r>
          </a:p>
          <a:p>
            <a:r>
              <a:rPr lang="cy-GB" sz="2400" dirty="0">
                <a:latin typeface="Arial" panose="020B0604020202020204" pitchFamily="34" charset="0"/>
              </a:rPr>
              <a:t>Dewiswch 1 neu 2 rhwystr a thrafodwch eu heffaith ar blant gyda’r ADY o’ch dewis</a:t>
            </a:r>
          </a:p>
          <a:p>
            <a:r>
              <a:rPr lang="cy-GB" sz="2400" b="1" dirty="0">
                <a:latin typeface="Arial" panose="020B0604020202020204" pitchFamily="34" charset="0"/>
              </a:rPr>
              <a:t>Gwerthuswch yn feirniadol 1 strategaeth</a:t>
            </a:r>
          </a:p>
          <a:p>
            <a:r>
              <a:rPr lang="cy-GB" sz="2400" dirty="0">
                <a:latin typeface="Arial" panose="020B0604020202020204" pitchFamily="34" charset="0"/>
              </a:rPr>
              <a:t>Adeiladwch ar gynnwys y ddarlith gydag ymchwil ehangach</a:t>
            </a:r>
          </a:p>
        </p:txBody>
      </p:sp>
      <p:sp>
        <p:nvSpPr>
          <p:cNvPr id="4" name="Content Placeholder 3">
            <a:extLst>
              <a:ext uri="{FF2B5EF4-FFF2-40B4-BE49-F238E27FC236}">
                <a16:creationId xmlns:a16="http://schemas.microsoft.com/office/drawing/2014/main" id="{C2079446-1543-456A-BE51-5CA42FF63EE0}"/>
              </a:ext>
            </a:extLst>
          </p:cNvPr>
          <p:cNvSpPr>
            <a:spLocks noGrp="1"/>
          </p:cNvSpPr>
          <p:nvPr>
            <p:ph sz="half" idx="2"/>
          </p:nvPr>
        </p:nvSpPr>
        <p:spPr>
          <a:xfrm>
            <a:off x="4629150" y="1690689"/>
            <a:ext cx="4335338" cy="3970559"/>
          </a:xfrm>
        </p:spPr>
        <p:txBody>
          <a:bodyPr>
            <a:normAutofit fontScale="92500" lnSpcReduction="10000"/>
          </a:bodyPr>
          <a:lstStyle/>
          <a:p>
            <a:r>
              <a:rPr lang="en-GB" sz="2400" dirty="0">
                <a:solidFill>
                  <a:srgbClr val="0070C0"/>
                </a:solidFill>
                <a:latin typeface="Arial" panose="020B0604020202020204" pitchFamily="34" charset="0"/>
              </a:rPr>
              <a:t>Have you chosen your topic for the poster?</a:t>
            </a:r>
          </a:p>
          <a:p>
            <a:r>
              <a:rPr lang="en-GB" sz="2400" dirty="0">
                <a:solidFill>
                  <a:srgbClr val="0070C0"/>
                </a:solidFill>
                <a:latin typeface="Arial" panose="020B0604020202020204" pitchFamily="34" charset="0"/>
              </a:rPr>
              <a:t>Consider the challenges of identifying and diagnosing your chosen ALN</a:t>
            </a:r>
          </a:p>
          <a:p>
            <a:r>
              <a:rPr lang="en-GB" sz="2400" dirty="0">
                <a:solidFill>
                  <a:srgbClr val="0070C0"/>
                </a:solidFill>
                <a:latin typeface="Arial" panose="020B0604020202020204" pitchFamily="34" charset="0"/>
              </a:rPr>
              <a:t>Choose 1 or 2 barriers and discuss their impact on children with your chosen ALN</a:t>
            </a:r>
          </a:p>
          <a:p>
            <a:r>
              <a:rPr lang="en-GB" sz="2400" b="1" dirty="0">
                <a:solidFill>
                  <a:srgbClr val="0070C0"/>
                </a:solidFill>
                <a:latin typeface="Arial" panose="020B0604020202020204" pitchFamily="34" charset="0"/>
              </a:rPr>
              <a:t>Critically evaluate 1 strategy</a:t>
            </a:r>
          </a:p>
          <a:p>
            <a:r>
              <a:rPr lang="en-GB" sz="2400" dirty="0">
                <a:solidFill>
                  <a:srgbClr val="0070C0"/>
                </a:solidFill>
                <a:latin typeface="Arial" panose="020B0604020202020204" pitchFamily="34" charset="0"/>
              </a:rPr>
              <a:t>Build on the content of the lecture with wider research</a:t>
            </a:r>
          </a:p>
          <a:p>
            <a:endParaRPr lang="en-GB" dirty="0"/>
          </a:p>
        </p:txBody>
      </p:sp>
    </p:spTree>
    <p:extLst>
      <p:ext uri="{BB962C8B-B14F-4D97-AF65-F5344CB8AC3E}">
        <p14:creationId xmlns:p14="http://schemas.microsoft.com/office/powerpoint/2010/main" val="33274987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138C62B-37FA-6F2E-6CDA-E9CAF6FAE321}"/>
              </a:ext>
            </a:extLst>
          </p:cNvPr>
          <p:cNvGraphicFramePr/>
          <p:nvPr>
            <p:extLst>
              <p:ext uri="{D42A27DB-BD31-4B8C-83A1-F6EECF244321}">
                <p14:modId xmlns:p14="http://schemas.microsoft.com/office/powerpoint/2010/main" val="4170972108"/>
              </p:ext>
            </p:extLst>
          </p:nvPr>
        </p:nvGraphicFramePr>
        <p:xfrm>
          <a:off x="323528" y="476672"/>
          <a:ext cx="8640960" cy="5112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65164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71541-B481-6A8F-012E-3B84C1A92491}"/>
              </a:ext>
            </a:extLst>
          </p:cNvPr>
          <p:cNvSpPr>
            <a:spLocks noGrp="1"/>
          </p:cNvSpPr>
          <p:nvPr>
            <p:ph type="title"/>
          </p:nvPr>
        </p:nvSpPr>
        <p:spPr/>
        <p:txBody>
          <a:bodyPr/>
          <a:lstStyle/>
          <a:p>
            <a:pPr algn="ctr"/>
            <a:r>
              <a:rPr lang="en-GB" altLang="en-US" sz="4400" dirty="0">
                <a:latin typeface="Arial" panose="020B0604020202020204" pitchFamily="34" charset="0"/>
              </a:rPr>
              <a:t>Cyfeiriadau</a:t>
            </a:r>
            <a:br>
              <a:rPr lang="en-GB" altLang="en-US" sz="4400" dirty="0">
                <a:latin typeface="Arial" panose="020B0604020202020204" pitchFamily="34" charset="0"/>
              </a:rPr>
            </a:br>
            <a:r>
              <a:rPr lang="en-GB" altLang="en-US" sz="4400" dirty="0">
                <a:solidFill>
                  <a:srgbClr val="0070C0"/>
                </a:solidFill>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ABE40B39-5FAE-DA79-F3D9-51FC51E50AFC}"/>
              </a:ext>
            </a:extLst>
          </p:cNvPr>
          <p:cNvSpPr>
            <a:spLocks noGrp="1"/>
          </p:cNvSpPr>
          <p:nvPr>
            <p:ph idx="1"/>
          </p:nvPr>
        </p:nvSpPr>
        <p:spPr>
          <a:xfrm>
            <a:off x="0" y="1690689"/>
            <a:ext cx="8892480" cy="4330600"/>
          </a:xfrm>
        </p:spPr>
        <p:txBody>
          <a:bodyPr>
            <a:normAutofit fontScale="55000" lnSpcReduction="20000"/>
          </a:bodyPr>
          <a:lstStyle/>
          <a:p>
            <a:pPr marL="0" indent="0" eaLnBrk="1" hangingPunct="1">
              <a:buNone/>
            </a:pPr>
            <a:r>
              <a:rPr lang="en-GB" altLang="en-US" sz="2800" dirty="0">
                <a:latin typeface="Arial" panose="020B0604020202020204" pitchFamily="34" charset="0"/>
              </a:rPr>
              <a:t>Galéra </a:t>
            </a:r>
            <a:r>
              <a:rPr lang="en-GB" altLang="en-US" sz="2800" i="1" dirty="0">
                <a:latin typeface="Arial" panose="020B0604020202020204" pitchFamily="34" charset="0"/>
              </a:rPr>
              <a:t>et.al</a:t>
            </a:r>
            <a:r>
              <a:rPr lang="en-GB" altLang="en-US" sz="2800" dirty="0">
                <a:latin typeface="Arial" panose="020B0604020202020204" pitchFamily="34" charset="0"/>
              </a:rPr>
              <a:t>. (2011) ‘Early Risk Factors for Hyperactivity-Impulsivity and Inattention Trajectories From Age 17 Months to 8 Years’, </a:t>
            </a:r>
            <a:r>
              <a:rPr lang="en-GB" altLang="en-US" sz="2800" i="1" dirty="0">
                <a:latin typeface="Arial" panose="020B0604020202020204" pitchFamily="34" charset="0"/>
              </a:rPr>
              <a:t>Arch Gen Psychiatry.</a:t>
            </a:r>
            <a:r>
              <a:rPr lang="en-GB" altLang="en-US" sz="2800" dirty="0">
                <a:latin typeface="Arial" panose="020B0604020202020204" pitchFamily="34" charset="0"/>
              </a:rPr>
              <a:t> 68(12): pp.1267-1275. </a:t>
            </a:r>
          </a:p>
          <a:p>
            <a:pPr marL="0" indent="0">
              <a:buNone/>
            </a:pPr>
            <a:r>
              <a:rPr lang="en-GB" altLang="en-US" sz="2800" dirty="0">
                <a:latin typeface="Arial" panose="020B0604020202020204" pitchFamily="34" charset="0"/>
              </a:rPr>
              <a:t>Greenway, C. W. and Rees Edwards, A. (2020) ‘Knowledge and attitudes about ADHD: A comparison of teachers and TAs’, </a:t>
            </a:r>
            <a:r>
              <a:rPr lang="en-GB" altLang="en-US" sz="2800" i="1" dirty="0">
                <a:latin typeface="Arial" panose="020B0604020202020204" pitchFamily="34" charset="0"/>
              </a:rPr>
              <a:t>Australian Journal of Learning Difficulties</a:t>
            </a:r>
            <a:r>
              <a:rPr lang="en-GB" altLang="en-US" sz="2800" dirty="0">
                <a:latin typeface="Arial" panose="020B0604020202020204" pitchFamily="34" charset="0"/>
              </a:rPr>
              <a:t>. [On-line]. Available at: </a:t>
            </a:r>
            <a:r>
              <a:rPr lang="en-GB" altLang="en-US" sz="2800" dirty="0">
                <a:latin typeface="Arial" panose="020B0604020202020204" pitchFamily="34" charset="0"/>
                <a:hlinkClick r:id="rId2"/>
              </a:rPr>
              <a:t>https://www.tandfonline.com/doi/abs/10.1080/19404158.2019.1709875?journalCode=rald20</a:t>
            </a:r>
            <a:r>
              <a:rPr lang="en-GB" altLang="en-US" sz="2800" dirty="0">
                <a:latin typeface="Arial" panose="020B0604020202020204" pitchFamily="34" charset="0"/>
              </a:rPr>
              <a:t>  </a:t>
            </a:r>
          </a:p>
          <a:p>
            <a:pPr marL="0" indent="0" eaLnBrk="1" hangingPunct="1">
              <a:buNone/>
            </a:pPr>
            <a:r>
              <a:rPr lang="en-GB" altLang="en-US" sz="2800" dirty="0">
                <a:latin typeface="Arial" panose="020B0604020202020204" pitchFamily="34" charset="0"/>
              </a:rPr>
              <a:t>Macintyre, C. (2010) </a:t>
            </a:r>
            <a:r>
              <a:rPr lang="en-GB" altLang="en-US" sz="2800" i="1" dirty="0">
                <a:latin typeface="Arial" panose="020B0604020202020204" pitchFamily="34" charset="0"/>
              </a:rPr>
              <a:t>Play for Children with Special Need. </a:t>
            </a:r>
            <a:r>
              <a:rPr lang="en-GB" altLang="en-US" sz="2800" dirty="0">
                <a:latin typeface="Arial" panose="020B0604020202020204" pitchFamily="34" charset="0"/>
              </a:rPr>
              <a:t>(2</a:t>
            </a:r>
            <a:r>
              <a:rPr lang="en-GB" altLang="en-US" sz="2800" baseline="30000" dirty="0">
                <a:latin typeface="Arial" panose="020B0604020202020204" pitchFamily="34" charset="0"/>
              </a:rPr>
              <a:t>nd</a:t>
            </a:r>
            <a:r>
              <a:rPr lang="en-GB" altLang="en-US" sz="2800" dirty="0">
                <a:latin typeface="Arial" panose="020B0604020202020204" pitchFamily="34" charset="0"/>
              </a:rPr>
              <a:t> ed.) London: Routledge.</a:t>
            </a:r>
          </a:p>
          <a:p>
            <a:pPr marL="0" indent="0">
              <a:buNone/>
            </a:pPr>
            <a:r>
              <a:rPr lang="en-GB" altLang="en-US" sz="2800" dirty="0">
                <a:latin typeface="Arial" panose="020B0604020202020204" pitchFamily="34" charset="0"/>
              </a:rPr>
              <a:t>NHS (2018) </a:t>
            </a:r>
            <a:r>
              <a:rPr lang="en-GB" altLang="en-US" sz="2800" i="1" dirty="0">
                <a:latin typeface="Arial" panose="020B0604020202020204" pitchFamily="34" charset="0"/>
              </a:rPr>
              <a:t>Causes: Attention deficit hyperactivity disorder (ADHD). </a:t>
            </a:r>
            <a:r>
              <a:rPr lang="en-GB" altLang="en-US" sz="2800" dirty="0">
                <a:latin typeface="Arial" panose="020B0604020202020204" pitchFamily="34" charset="0"/>
              </a:rPr>
              <a:t>Available at: </a:t>
            </a:r>
            <a:r>
              <a:rPr lang="en-GB" altLang="en-US" sz="2800" dirty="0">
                <a:latin typeface="Arial" panose="020B0604020202020204" pitchFamily="34" charset="0"/>
                <a:hlinkClick r:id="rId3"/>
              </a:rPr>
              <a:t>https://www.nhs.uk/conditions/attention-deficit-hyperactivity-disorder-adhd/causes/</a:t>
            </a:r>
            <a:r>
              <a:rPr lang="en-GB" altLang="en-US" sz="2800" dirty="0">
                <a:latin typeface="Arial" panose="020B0604020202020204" pitchFamily="34" charset="0"/>
              </a:rPr>
              <a:t> </a:t>
            </a:r>
          </a:p>
          <a:p>
            <a:pPr marL="0" indent="0" eaLnBrk="1" hangingPunct="1">
              <a:buNone/>
            </a:pPr>
            <a:r>
              <a:rPr lang="en-GB" altLang="en-US" sz="2800" dirty="0">
                <a:latin typeface="Arial" panose="020B0604020202020204" pitchFamily="34" charset="0"/>
              </a:rPr>
              <a:t>Reid, G. (2005) </a:t>
            </a:r>
            <a:r>
              <a:rPr lang="en-GB" altLang="en-US" sz="2800" i="1" dirty="0">
                <a:latin typeface="Arial" panose="020B0604020202020204" pitchFamily="34" charset="0"/>
              </a:rPr>
              <a:t>Learning Styles and Inclusion. </a:t>
            </a:r>
            <a:r>
              <a:rPr lang="en-GB" altLang="en-US" sz="2800" dirty="0">
                <a:latin typeface="Arial" panose="020B0604020202020204" pitchFamily="34" charset="0"/>
              </a:rPr>
              <a:t>London: Sage Publications</a:t>
            </a:r>
          </a:p>
          <a:p>
            <a:pPr marL="0" indent="0">
              <a:buNone/>
            </a:pPr>
            <a:r>
              <a:rPr lang="cy-GB" altLang="en-US" sz="2800" dirty="0" err="1">
                <a:latin typeface="Arial" panose="020B0604020202020204" pitchFamily="34" charset="0"/>
              </a:rPr>
              <a:t>Snowling</a:t>
            </a:r>
            <a:r>
              <a:rPr lang="cy-GB" altLang="en-US" sz="2800" dirty="0">
                <a:latin typeface="Arial" panose="020B0604020202020204" pitchFamily="34" charset="0"/>
              </a:rPr>
              <a:t>, M. J. (2013) ‘</a:t>
            </a:r>
            <a:r>
              <a:rPr lang="en-GB" altLang="en-US" sz="2800" dirty="0">
                <a:latin typeface="Arial" panose="020B0604020202020204" pitchFamily="34" charset="0"/>
              </a:rPr>
              <a:t>Early identification and interventions for dyslexia: a contemporary view’, </a:t>
            </a:r>
            <a:r>
              <a:rPr lang="en-GB" altLang="en-US" sz="2800" i="1" dirty="0">
                <a:latin typeface="Arial" panose="020B0604020202020204" pitchFamily="34" charset="0"/>
              </a:rPr>
              <a:t>Journal of Research in Special Educational Needs, </a:t>
            </a:r>
            <a:r>
              <a:rPr lang="en-GB" altLang="en-US" sz="2800" dirty="0">
                <a:latin typeface="Arial" panose="020B0604020202020204" pitchFamily="34" charset="0"/>
              </a:rPr>
              <a:t>13(1), pp. 7-14.</a:t>
            </a:r>
          </a:p>
          <a:p>
            <a:pPr marL="0" indent="0">
              <a:buNone/>
            </a:pPr>
            <a:r>
              <a:rPr lang="en-GB" altLang="en-US" sz="2800" dirty="0" err="1">
                <a:latin typeface="Arial" panose="020B0604020202020204" pitchFamily="34" charset="0"/>
              </a:rPr>
              <a:t>Tannock</a:t>
            </a:r>
            <a:r>
              <a:rPr lang="en-GB" altLang="en-US" sz="2800" dirty="0">
                <a:latin typeface="Arial" panose="020B0604020202020204" pitchFamily="34" charset="0"/>
              </a:rPr>
              <a:t>, R.  (2001)</a:t>
            </a:r>
            <a:r>
              <a:rPr lang="en-GB" altLang="en-US" sz="2800" i="1" dirty="0">
                <a:latin typeface="Arial" panose="020B0604020202020204" pitchFamily="34" charset="0"/>
              </a:rPr>
              <a:t> Understanding, teaching, &amp; supporting students with ADHD</a:t>
            </a:r>
            <a:r>
              <a:rPr lang="en-GB" altLang="en-US" sz="2800" dirty="0">
                <a:latin typeface="Arial" panose="020B0604020202020204" pitchFamily="34" charset="0"/>
              </a:rPr>
              <a:t>. Available at: </a:t>
            </a:r>
            <a:r>
              <a:rPr lang="en-GB" altLang="en-US" sz="2800" dirty="0">
                <a:latin typeface="Arial" panose="020B0604020202020204" pitchFamily="34" charset="0"/>
                <a:hlinkClick r:id="rId4"/>
              </a:rPr>
              <a:t>https://slideplayer.com/slide/5669127/</a:t>
            </a:r>
            <a:r>
              <a:rPr lang="en-GB" altLang="en-US" sz="2800" dirty="0">
                <a:latin typeface="Arial" panose="020B0604020202020204" pitchFamily="34" charset="0"/>
              </a:rPr>
              <a:t> </a:t>
            </a:r>
          </a:p>
          <a:p>
            <a:pPr marL="0" indent="0" eaLnBrk="1" hangingPunct="1">
              <a:buNone/>
            </a:pPr>
            <a:r>
              <a:rPr lang="en-GB" altLang="en-US" sz="2800" dirty="0" err="1">
                <a:latin typeface="Arial" panose="020B0604020202020204" pitchFamily="34" charset="0"/>
              </a:rPr>
              <a:t>Wearmouth</a:t>
            </a:r>
            <a:r>
              <a:rPr lang="en-GB" altLang="en-US" sz="2800" dirty="0">
                <a:latin typeface="Arial" panose="020B0604020202020204" pitchFamily="34" charset="0"/>
              </a:rPr>
              <a:t>, J. (2017) </a:t>
            </a:r>
            <a:r>
              <a:rPr lang="en-GB" altLang="en-US" sz="2800" i="1" dirty="0">
                <a:latin typeface="Arial" panose="020B0604020202020204" pitchFamily="34" charset="0"/>
              </a:rPr>
              <a:t>Special Educational Needs and Disabilities in Schools. </a:t>
            </a:r>
            <a:r>
              <a:rPr lang="en-GB" altLang="en-US" sz="2800" dirty="0">
                <a:latin typeface="Arial" panose="020B0604020202020204" pitchFamily="34" charset="0"/>
              </a:rPr>
              <a:t>London: Bloomsbury Academic.</a:t>
            </a:r>
            <a:br>
              <a:rPr lang="en-GB" altLang="en-US" sz="2800" dirty="0">
                <a:latin typeface="Arial" panose="020B0604020202020204" pitchFamily="34" charset="0"/>
              </a:rPr>
            </a:br>
            <a:endParaRPr lang="en-GB" altLang="en-US" sz="2800" dirty="0">
              <a:latin typeface="Arial" panose="020B0604020202020204" pitchFamily="34" charset="0"/>
            </a:endParaRPr>
          </a:p>
          <a:p>
            <a:endParaRPr lang="en-GB" dirty="0"/>
          </a:p>
        </p:txBody>
      </p:sp>
    </p:spTree>
    <p:extLst>
      <p:ext uri="{BB962C8B-B14F-4D97-AF65-F5344CB8AC3E}">
        <p14:creationId xmlns:p14="http://schemas.microsoft.com/office/powerpoint/2010/main" val="751622514"/>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2303</Words>
  <Application>Microsoft Office PowerPoint</Application>
  <PresentationFormat>On-screen Show (4:3)</PresentationFormat>
  <Paragraphs>315</Paragraphs>
  <Slides>48</Slides>
  <Notes>37</Notes>
  <HiddenSlides>0</HiddenSlides>
  <MMClips>2</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48</vt:i4>
      </vt:variant>
    </vt:vector>
  </HeadingPairs>
  <TitlesOfParts>
    <vt:vector size="53" baseType="lpstr">
      <vt:lpstr>Arial</vt:lpstr>
      <vt:lpstr>Calibri</vt:lpstr>
      <vt:lpstr>Calibri Light</vt:lpstr>
      <vt:lpstr>Sub Title 1</vt:lpstr>
      <vt:lpstr>Accessible 2</vt:lpstr>
      <vt:lpstr>ECEY6006C  Cynorthwyo Plant ag Anghenion Dysgu Ychwanegol   Strategaethau   </vt:lpstr>
      <vt:lpstr>Cynnwys Contents</vt:lpstr>
      <vt:lpstr>Adnoddau Resources</vt:lpstr>
      <vt:lpstr>Strategaethau - ADCG Strategies - ADHD</vt:lpstr>
      <vt:lpstr>Strategaethau dosbarth Classroom strategies</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Arfer cynhwysol Inclusive practice</vt:lpstr>
      <vt:lpstr>Strategaethau Strategies</vt:lpstr>
      <vt:lpstr>Amserlen weledol Visual timetable</vt:lpstr>
      <vt:lpstr>Strategaeth Strategy</vt:lpstr>
      <vt:lpstr>DYC – Dadansoddi Ymddygiad Cynhwysol ABA – Applied Behavioural Analysis</vt:lpstr>
      <vt:lpstr>DYC – Dadansoddi Ymddygiad Cynhwysol ABA – Applied Behavioural Analysis</vt:lpstr>
      <vt:lpstr>PECS</vt:lpstr>
      <vt:lpstr>Storiau gymdeithasol™ Social stories™</vt:lpstr>
      <vt:lpstr>Ewch ati… Have a go…</vt:lpstr>
      <vt:lpstr>Ceffylau Horses</vt:lpstr>
      <vt:lpstr>Gwefannau defnyddiol Useful websites</vt:lpstr>
      <vt:lpstr>Dyslecsia - Heb ymyraethau? Dyslexia - Without interventions?</vt:lpstr>
      <vt:lpstr> Ymyrraeth gynnar Early intervention</vt:lpstr>
      <vt:lpstr> Ymyrraeth gynnar Early intervention</vt:lpstr>
      <vt:lpstr>Strategaethau (Staff) Strategies (Staff)</vt:lpstr>
      <vt:lpstr>Strategaethau (Staff) Strategies (Staff)</vt:lpstr>
      <vt:lpstr>Strategaethau (Staff) Strategies (Staff)</vt:lpstr>
      <vt:lpstr> Rhaglenni llwyddiannus Successful programmes</vt:lpstr>
      <vt:lpstr> Rhaglenni llwyddiannus Successful programmes</vt:lpstr>
      <vt:lpstr>Launchpad for Learning</vt:lpstr>
      <vt:lpstr>PowerPoint Presentation</vt:lpstr>
      <vt:lpstr>PowerPoint Presentation</vt:lpstr>
      <vt:lpstr>Owed to a Spell Chequer </vt:lpstr>
      <vt:lpstr> Delfrydau ymddwyn Role models </vt:lpstr>
      <vt:lpstr>Robbie Williams (Canwr/Singer)</vt:lpstr>
      <vt:lpstr>David Bailey (Ffotograffydd/ Photographer)</vt:lpstr>
      <vt:lpstr>Bob Hoskins (Actor)</vt:lpstr>
      <vt:lpstr>Whoopi Goldberg (Actor)</vt:lpstr>
      <vt:lpstr>Orlando Bloom (Actor)</vt:lpstr>
      <vt:lpstr>Trevor Baylis (Dyfeisiwr a Miliwnydd/Inventor and Millionaire)</vt:lpstr>
      <vt:lpstr>Richard Branson (Entrepreneur) </vt:lpstr>
      <vt:lpstr>PowerPoint Presentation</vt:lpstr>
      <vt:lpstr>Darllen pellach Further reading</vt:lpstr>
      <vt:lpstr>Eich aseiniad Your assignment</vt:lpstr>
      <vt:lpstr>PowerPoint Presentation</vt:lpstr>
      <vt:lpstr>Cyfeiriadau References</vt:lpstr>
    </vt:vector>
  </TitlesOfParts>
  <Company>Geiriau Bach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Saesneg fel Iaith Ychwanegol English as an Additional Language</dc:title>
  <dc:creator>edureea</dc:creator>
  <cp:lastModifiedBy>Alison Rees-Edwards</cp:lastModifiedBy>
  <cp:revision>79</cp:revision>
  <cp:lastPrinted>2018-04-27T15:22:22Z</cp:lastPrinted>
  <dcterms:created xsi:type="dcterms:W3CDTF">2006-04-22T22:14:59Z</dcterms:created>
  <dcterms:modified xsi:type="dcterms:W3CDTF">2023-08-11T12:13:33Z</dcterms:modified>
</cp:coreProperties>
</file>