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0" autoAdjust="0"/>
    <p:restoredTop sz="94660"/>
  </p:normalViewPr>
  <p:slideViewPr>
    <p:cSldViewPr snapToGrid="0">
      <p:cViewPr varScale="1">
        <p:scale>
          <a:sx n="93" d="100"/>
          <a:sy n="93" d="100"/>
        </p:scale>
        <p:origin x="92" y="1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128E22B-009E-4C9F-85CD-39B0C63514F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423B1228-77C9-45BC-96E5-8EFD676E78F6}">
      <dgm:prSet/>
      <dgm:spPr/>
      <dgm:t>
        <a:bodyPr/>
        <a:lstStyle/>
        <a:p>
          <a:r>
            <a:rPr lang="en-GB"/>
            <a:t>An overview of Flight Foods Ltd. and the case's history </a:t>
          </a:r>
          <a:endParaRPr lang="en-US"/>
        </a:p>
      </dgm:t>
    </dgm:pt>
    <dgm:pt modelId="{943C98B1-4CB9-4B17-895B-372F4055FC32}" type="parTrans" cxnId="{6C9805DB-5330-47FD-B060-35465B69AF2D}">
      <dgm:prSet/>
      <dgm:spPr/>
      <dgm:t>
        <a:bodyPr/>
        <a:lstStyle/>
        <a:p>
          <a:endParaRPr lang="en-US"/>
        </a:p>
      </dgm:t>
    </dgm:pt>
    <dgm:pt modelId="{17990F7F-05EF-4F54-9F7A-9C2254E08D74}" type="sibTrans" cxnId="{6C9805DB-5330-47FD-B060-35465B69AF2D}">
      <dgm:prSet/>
      <dgm:spPr/>
      <dgm:t>
        <a:bodyPr/>
        <a:lstStyle/>
        <a:p>
          <a:endParaRPr lang="en-US"/>
        </a:p>
      </dgm:t>
    </dgm:pt>
    <dgm:pt modelId="{E3503735-C849-47FF-AB16-C673D68CF7E4}">
      <dgm:prSet/>
      <dgm:spPr/>
      <dgm:t>
        <a:bodyPr/>
        <a:lstStyle/>
        <a:p>
          <a:r>
            <a:rPr lang="en-GB"/>
            <a:t>Finding the main obstacles to communicating at work </a:t>
          </a:r>
          <a:endParaRPr lang="en-US"/>
        </a:p>
      </dgm:t>
    </dgm:pt>
    <dgm:pt modelId="{16E4763C-9429-4856-AB40-6251031279C9}" type="parTrans" cxnId="{1929CA9A-B7CC-4F4F-956C-D6FED053E5E9}">
      <dgm:prSet/>
      <dgm:spPr/>
      <dgm:t>
        <a:bodyPr/>
        <a:lstStyle/>
        <a:p>
          <a:endParaRPr lang="en-US"/>
        </a:p>
      </dgm:t>
    </dgm:pt>
    <dgm:pt modelId="{8A0E93A4-2600-47A8-AEEB-EA7300C9249B}" type="sibTrans" cxnId="{1929CA9A-B7CC-4F4F-956C-D6FED053E5E9}">
      <dgm:prSet/>
      <dgm:spPr/>
      <dgm:t>
        <a:bodyPr/>
        <a:lstStyle/>
        <a:p>
          <a:endParaRPr lang="en-US"/>
        </a:p>
      </dgm:t>
    </dgm:pt>
    <dgm:pt modelId="{6173E645-239F-44FC-AF0F-456C1B07E3B9}">
      <dgm:prSet/>
      <dgm:spPr/>
      <dgm:t>
        <a:bodyPr/>
        <a:lstStyle/>
        <a:p>
          <a:r>
            <a:rPr lang="en-GB"/>
            <a:t>Examining pertinent theories of communication </a:t>
          </a:r>
          <a:endParaRPr lang="en-US"/>
        </a:p>
      </dgm:t>
    </dgm:pt>
    <dgm:pt modelId="{BD53ED1B-F767-4BB5-9027-32308033F7F1}" type="parTrans" cxnId="{17C555EE-217B-4C02-91BF-BF268CBDAACC}">
      <dgm:prSet/>
      <dgm:spPr/>
      <dgm:t>
        <a:bodyPr/>
        <a:lstStyle/>
        <a:p>
          <a:endParaRPr lang="en-US"/>
        </a:p>
      </dgm:t>
    </dgm:pt>
    <dgm:pt modelId="{31051386-34D7-422D-9208-599A7472D533}" type="sibTrans" cxnId="{17C555EE-217B-4C02-91BF-BF268CBDAACC}">
      <dgm:prSet/>
      <dgm:spPr/>
      <dgm:t>
        <a:bodyPr/>
        <a:lstStyle/>
        <a:p>
          <a:endParaRPr lang="en-US"/>
        </a:p>
      </dgm:t>
    </dgm:pt>
    <dgm:pt modelId="{4BED17E4-7A59-46D5-B63A-EF7E0D78E81B}">
      <dgm:prSet/>
      <dgm:spPr/>
      <dgm:t>
        <a:bodyPr/>
        <a:lstStyle/>
        <a:p>
          <a:r>
            <a:rPr lang="en-GB"/>
            <a:t>Suggestions for enhancing Flight Foods' communication </a:t>
          </a:r>
          <a:endParaRPr lang="en-US"/>
        </a:p>
      </dgm:t>
    </dgm:pt>
    <dgm:pt modelId="{5D12582B-2DFB-48DB-B584-DD180E687DF9}" type="parTrans" cxnId="{EC3B5319-47AA-41E8-9DC9-2F655621C95C}">
      <dgm:prSet/>
      <dgm:spPr/>
      <dgm:t>
        <a:bodyPr/>
        <a:lstStyle/>
        <a:p>
          <a:endParaRPr lang="en-US"/>
        </a:p>
      </dgm:t>
    </dgm:pt>
    <dgm:pt modelId="{A75593F6-0A28-418A-BAA2-4DECFE7F7493}" type="sibTrans" cxnId="{EC3B5319-47AA-41E8-9DC9-2F655621C95C}">
      <dgm:prSet/>
      <dgm:spPr/>
      <dgm:t>
        <a:bodyPr/>
        <a:lstStyle/>
        <a:p>
          <a:endParaRPr lang="en-US"/>
        </a:p>
      </dgm:t>
    </dgm:pt>
    <dgm:pt modelId="{886926F2-DDF4-4E9C-8C89-D804D71C00DA}">
      <dgm:prSet/>
      <dgm:spPr/>
      <dgm:t>
        <a:bodyPr/>
        <a:lstStyle/>
        <a:p>
          <a:r>
            <a:rPr lang="en-GB"/>
            <a:t>Key points are summarised and concluded.</a:t>
          </a:r>
          <a:endParaRPr lang="en-US"/>
        </a:p>
      </dgm:t>
    </dgm:pt>
    <dgm:pt modelId="{D08A4345-C1B5-493E-9249-F232CD126213}" type="parTrans" cxnId="{1B1435A3-3AAC-4BDF-8590-18626C4A8E07}">
      <dgm:prSet/>
      <dgm:spPr/>
      <dgm:t>
        <a:bodyPr/>
        <a:lstStyle/>
        <a:p>
          <a:endParaRPr lang="en-US"/>
        </a:p>
      </dgm:t>
    </dgm:pt>
    <dgm:pt modelId="{1530F825-7AD3-4A9E-9928-B4A966C13212}" type="sibTrans" cxnId="{1B1435A3-3AAC-4BDF-8590-18626C4A8E07}">
      <dgm:prSet/>
      <dgm:spPr/>
      <dgm:t>
        <a:bodyPr/>
        <a:lstStyle/>
        <a:p>
          <a:endParaRPr lang="en-US"/>
        </a:p>
      </dgm:t>
    </dgm:pt>
    <dgm:pt modelId="{0C52F0A7-01DC-42ED-B2A7-11DFD0317424}" type="pres">
      <dgm:prSet presAssocID="{A128E22B-009E-4C9F-85CD-39B0C63514F7}" presName="root" presStyleCnt="0">
        <dgm:presLayoutVars>
          <dgm:dir/>
          <dgm:resizeHandles val="exact"/>
        </dgm:presLayoutVars>
      </dgm:prSet>
      <dgm:spPr/>
    </dgm:pt>
    <dgm:pt modelId="{1FF2FA58-A4F8-4FA2-A75B-273FA2F0472B}" type="pres">
      <dgm:prSet presAssocID="{423B1228-77C9-45BC-96E5-8EFD676E78F6}" presName="compNode" presStyleCnt="0"/>
      <dgm:spPr/>
    </dgm:pt>
    <dgm:pt modelId="{228CA441-380E-44E1-8518-61773A618E43}" type="pres">
      <dgm:prSet presAssocID="{423B1228-77C9-45BC-96E5-8EFD676E78F6}" presName="bgRect" presStyleLbl="bgShp" presStyleIdx="0" presStyleCnt="5"/>
      <dgm:spPr/>
    </dgm:pt>
    <dgm:pt modelId="{13D41816-032A-4D72-AC93-96EAB2CC69C8}" type="pres">
      <dgm:prSet presAssocID="{423B1228-77C9-45BC-96E5-8EFD676E78F6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irplane"/>
        </a:ext>
      </dgm:extLst>
    </dgm:pt>
    <dgm:pt modelId="{BD877C7A-96F0-4722-A5FC-209DB9B71C66}" type="pres">
      <dgm:prSet presAssocID="{423B1228-77C9-45BC-96E5-8EFD676E78F6}" presName="spaceRect" presStyleCnt="0"/>
      <dgm:spPr/>
    </dgm:pt>
    <dgm:pt modelId="{55794C7C-781B-4E8B-9A2B-BEDDAFE14DF5}" type="pres">
      <dgm:prSet presAssocID="{423B1228-77C9-45BC-96E5-8EFD676E78F6}" presName="parTx" presStyleLbl="revTx" presStyleIdx="0" presStyleCnt="5">
        <dgm:presLayoutVars>
          <dgm:chMax val="0"/>
          <dgm:chPref val="0"/>
        </dgm:presLayoutVars>
      </dgm:prSet>
      <dgm:spPr/>
    </dgm:pt>
    <dgm:pt modelId="{56F46B0C-7A12-47E9-BC54-986059071B15}" type="pres">
      <dgm:prSet presAssocID="{17990F7F-05EF-4F54-9F7A-9C2254E08D74}" presName="sibTrans" presStyleCnt="0"/>
      <dgm:spPr/>
    </dgm:pt>
    <dgm:pt modelId="{BE097F5E-F58F-4E91-AB9E-B4132681E904}" type="pres">
      <dgm:prSet presAssocID="{E3503735-C849-47FF-AB16-C673D68CF7E4}" presName="compNode" presStyleCnt="0"/>
      <dgm:spPr/>
    </dgm:pt>
    <dgm:pt modelId="{226A5540-8FF9-4932-9208-375452DA3BDD}" type="pres">
      <dgm:prSet presAssocID="{E3503735-C849-47FF-AB16-C673D68CF7E4}" presName="bgRect" presStyleLbl="bgShp" presStyleIdx="1" presStyleCnt="5"/>
      <dgm:spPr/>
    </dgm:pt>
    <dgm:pt modelId="{4A55CF3A-0A73-4311-B308-EA303F8C3C57}" type="pres">
      <dgm:prSet presAssocID="{E3503735-C849-47FF-AB16-C673D68CF7E4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8712A76B-42F2-4BF5-8EAB-873E100019A7}" type="pres">
      <dgm:prSet presAssocID="{E3503735-C849-47FF-AB16-C673D68CF7E4}" presName="spaceRect" presStyleCnt="0"/>
      <dgm:spPr/>
    </dgm:pt>
    <dgm:pt modelId="{4E9C63A6-A77E-4BF5-9AB1-09EB0DE9CD64}" type="pres">
      <dgm:prSet presAssocID="{E3503735-C849-47FF-AB16-C673D68CF7E4}" presName="parTx" presStyleLbl="revTx" presStyleIdx="1" presStyleCnt="5">
        <dgm:presLayoutVars>
          <dgm:chMax val="0"/>
          <dgm:chPref val="0"/>
        </dgm:presLayoutVars>
      </dgm:prSet>
      <dgm:spPr/>
    </dgm:pt>
    <dgm:pt modelId="{B76C4A09-CC44-424C-99E3-1245A1E448CA}" type="pres">
      <dgm:prSet presAssocID="{8A0E93A4-2600-47A8-AEEB-EA7300C9249B}" presName="sibTrans" presStyleCnt="0"/>
      <dgm:spPr/>
    </dgm:pt>
    <dgm:pt modelId="{D51E2494-6838-414E-AD5C-81CA7A8F2602}" type="pres">
      <dgm:prSet presAssocID="{6173E645-239F-44FC-AF0F-456C1B07E3B9}" presName="compNode" presStyleCnt="0"/>
      <dgm:spPr/>
    </dgm:pt>
    <dgm:pt modelId="{5EE0890E-EA3A-419A-BCD3-21E469C066C5}" type="pres">
      <dgm:prSet presAssocID="{6173E645-239F-44FC-AF0F-456C1B07E3B9}" presName="bgRect" presStyleLbl="bgShp" presStyleIdx="2" presStyleCnt="5"/>
      <dgm:spPr/>
    </dgm:pt>
    <dgm:pt modelId="{6C3FAA16-28EF-4B46-8571-0FA22F5D0F37}" type="pres">
      <dgm:prSet presAssocID="{6173E645-239F-44FC-AF0F-456C1B07E3B9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6910703A-341A-4ABB-8B27-DFCEF2D2D452}" type="pres">
      <dgm:prSet presAssocID="{6173E645-239F-44FC-AF0F-456C1B07E3B9}" presName="spaceRect" presStyleCnt="0"/>
      <dgm:spPr/>
    </dgm:pt>
    <dgm:pt modelId="{25FC6B33-BCED-4BA6-9AB9-50E56FBE9EA0}" type="pres">
      <dgm:prSet presAssocID="{6173E645-239F-44FC-AF0F-456C1B07E3B9}" presName="parTx" presStyleLbl="revTx" presStyleIdx="2" presStyleCnt="5">
        <dgm:presLayoutVars>
          <dgm:chMax val="0"/>
          <dgm:chPref val="0"/>
        </dgm:presLayoutVars>
      </dgm:prSet>
      <dgm:spPr/>
    </dgm:pt>
    <dgm:pt modelId="{FE1F1961-619D-4E16-9EA2-92AA09DB3B03}" type="pres">
      <dgm:prSet presAssocID="{31051386-34D7-422D-9208-599A7472D533}" presName="sibTrans" presStyleCnt="0"/>
      <dgm:spPr/>
    </dgm:pt>
    <dgm:pt modelId="{0B5896B6-263A-4C2A-901C-E3438C07D58F}" type="pres">
      <dgm:prSet presAssocID="{4BED17E4-7A59-46D5-B63A-EF7E0D78E81B}" presName="compNode" presStyleCnt="0"/>
      <dgm:spPr/>
    </dgm:pt>
    <dgm:pt modelId="{75A8E252-BC15-4065-8C1B-ABE8FCBF4ABE}" type="pres">
      <dgm:prSet presAssocID="{4BED17E4-7A59-46D5-B63A-EF7E0D78E81B}" presName="bgRect" presStyleLbl="bgShp" presStyleIdx="3" presStyleCnt="5"/>
      <dgm:spPr/>
    </dgm:pt>
    <dgm:pt modelId="{D64F1845-F957-4C01-A2D0-DF665E933A84}" type="pres">
      <dgm:prSet presAssocID="{4BED17E4-7A59-46D5-B63A-EF7E0D78E81B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sta"/>
        </a:ext>
      </dgm:extLst>
    </dgm:pt>
    <dgm:pt modelId="{13969557-6643-488F-9CE2-1026E9213199}" type="pres">
      <dgm:prSet presAssocID="{4BED17E4-7A59-46D5-B63A-EF7E0D78E81B}" presName="spaceRect" presStyleCnt="0"/>
      <dgm:spPr/>
    </dgm:pt>
    <dgm:pt modelId="{DB18C2CC-7506-4B9F-B3D3-90CF9EC9191C}" type="pres">
      <dgm:prSet presAssocID="{4BED17E4-7A59-46D5-B63A-EF7E0D78E81B}" presName="parTx" presStyleLbl="revTx" presStyleIdx="3" presStyleCnt="5">
        <dgm:presLayoutVars>
          <dgm:chMax val="0"/>
          <dgm:chPref val="0"/>
        </dgm:presLayoutVars>
      </dgm:prSet>
      <dgm:spPr/>
    </dgm:pt>
    <dgm:pt modelId="{2382E79F-2716-47D7-ABAC-2C47E4D0309C}" type="pres">
      <dgm:prSet presAssocID="{A75593F6-0A28-418A-BAA2-4DECFE7F7493}" presName="sibTrans" presStyleCnt="0"/>
      <dgm:spPr/>
    </dgm:pt>
    <dgm:pt modelId="{D60DD41F-2599-4B26-BEEF-79181540EBE8}" type="pres">
      <dgm:prSet presAssocID="{886926F2-DDF4-4E9C-8C89-D804D71C00DA}" presName="compNode" presStyleCnt="0"/>
      <dgm:spPr/>
    </dgm:pt>
    <dgm:pt modelId="{AA615789-44BF-4342-96C5-6687B611D6E5}" type="pres">
      <dgm:prSet presAssocID="{886926F2-DDF4-4E9C-8C89-D804D71C00DA}" presName="bgRect" presStyleLbl="bgShp" presStyleIdx="4" presStyleCnt="5"/>
      <dgm:spPr/>
    </dgm:pt>
    <dgm:pt modelId="{20EE7DBC-09D0-4902-A4BD-801F2DE4B76D}" type="pres">
      <dgm:prSet presAssocID="{886926F2-DDF4-4E9C-8C89-D804D71C00DA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526FC3C9-6B36-49A5-B6DB-EC54C9853EAE}" type="pres">
      <dgm:prSet presAssocID="{886926F2-DDF4-4E9C-8C89-D804D71C00DA}" presName="spaceRect" presStyleCnt="0"/>
      <dgm:spPr/>
    </dgm:pt>
    <dgm:pt modelId="{90F0FEB6-E4A3-443A-9F1E-C796052F5143}" type="pres">
      <dgm:prSet presAssocID="{886926F2-DDF4-4E9C-8C89-D804D71C00DA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EC3B5319-47AA-41E8-9DC9-2F655621C95C}" srcId="{A128E22B-009E-4C9F-85CD-39B0C63514F7}" destId="{4BED17E4-7A59-46D5-B63A-EF7E0D78E81B}" srcOrd="3" destOrd="0" parTransId="{5D12582B-2DFB-48DB-B584-DD180E687DF9}" sibTransId="{A75593F6-0A28-418A-BAA2-4DECFE7F7493}"/>
    <dgm:cxn modelId="{81EBD120-80BC-4F0D-A4AE-90E6AD2C0E34}" type="presOf" srcId="{886926F2-DDF4-4E9C-8C89-D804D71C00DA}" destId="{90F0FEB6-E4A3-443A-9F1E-C796052F5143}" srcOrd="0" destOrd="0" presId="urn:microsoft.com/office/officeart/2018/2/layout/IconVerticalSolidList"/>
    <dgm:cxn modelId="{CAE54321-07E1-4CA8-8B60-4A414DC914C4}" type="presOf" srcId="{4BED17E4-7A59-46D5-B63A-EF7E0D78E81B}" destId="{DB18C2CC-7506-4B9F-B3D3-90CF9EC9191C}" srcOrd="0" destOrd="0" presId="urn:microsoft.com/office/officeart/2018/2/layout/IconVerticalSolidList"/>
    <dgm:cxn modelId="{988BDC97-21D9-4E14-9CF8-1E342BC587AC}" type="presOf" srcId="{E3503735-C849-47FF-AB16-C673D68CF7E4}" destId="{4E9C63A6-A77E-4BF5-9AB1-09EB0DE9CD64}" srcOrd="0" destOrd="0" presId="urn:microsoft.com/office/officeart/2018/2/layout/IconVerticalSolidList"/>
    <dgm:cxn modelId="{1929CA9A-B7CC-4F4F-956C-D6FED053E5E9}" srcId="{A128E22B-009E-4C9F-85CD-39B0C63514F7}" destId="{E3503735-C849-47FF-AB16-C673D68CF7E4}" srcOrd="1" destOrd="0" parTransId="{16E4763C-9429-4856-AB40-6251031279C9}" sibTransId="{8A0E93A4-2600-47A8-AEEB-EA7300C9249B}"/>
    <dgm:cxn modelId="{1B1435A3-3AAC-4BDF-8590-18626C4A8E07}" srcId="{A128E22B-009E-4C9F-85CD-39B0C63514F7}" destId="{886926F2-DDF4-4E9C-8C89-D804D71C00DA}" srcOrd="4" destOrd="0" parTransId="{D08A4345-C1B5-493E-9249-F232CD126213}" sibTransId="{1530F825-7AD3-4A9E-9928-B4A966C13212}"/>
    <dgm:cxn modelId="{BBB3E5C0-A5AA-4F5B-BCBD-3E0BC69B94B5}" type="presOf" srcId="{423B1228-77C9-45BC-96E5-8EFD676E78F6}" destId="{55794C7C-781B-4E8B-9A2B-BEDDAFE14DF5}" srcOrd="0" destOrd="0" presId="urn:microsoft.com/office/officeart/2018/2/layout/IconVerticalSolidList"/>
    <dgm:cxn modelId="{93BE99D8-875E-42C2-AF0F-7D8D350B125C}" type="presOf" srcId="{A128E22B-009E-4C9F-85CD-39B0C63514F7}" destId="{0C52F0A7-01DC-42ED-B2A7-11DFD0317424}" srcOrd="0" destOrd="0" presId="urn:microsoft.com/office/officeart/2018/2/layout/IconVerticalSolidList"/>
    <dgm:cxn modelId="{6C9805DB-5330-47FD-B060-35465B69AF2D}" srcId="{A128E22B-009E-4C9F-85CD-39B0C63514F7}" destId="{423B1228-77C9-45BC-96E5-8EFD676E78F6}" srcOrd="0" destOrd="0" parTransId="{943C98B1-4CB9-4B17-895B-372F4055FC32}" sibTransId="{17990F7F-05EF-4F54-9F7A-9C2254E08D74}"/>
    <dgm:cxn modelId="{C70777DF-7F43-40AF-B7A8-F3B401E20513}" type="presOf" srcId="{6173E645-239F-44FC-AF0F-456C1B07E3B9}" destId="{25FC6B33-BCED-4BA6-9AB9-50E56FBE9EA0}" srcOrd="0" destOrd="0" presId="urn:microsoft.com/office/officeart/2018/2/layout/IconVerticalSolidList"/>
    <dgm:cxn modelId="{17C555EE-217B-4C02-91BF-BF268CBDAACC}" srcId="{A128E22B-009E-4C9F-85CD-39B0C63514F7}" destId="{6173E645-239F-44FC-AF0F-456C1B07E3B9}" srcOrd="2" destOrd="0" parTransId="{BD53ED1B-F767-4BB5-9027-32308033F7F1}" sibTransId="{31051386-34D7-422D-9208-599A7472D533}"/>
    <dgm:cxn modelId="{B750F075-BF05-4999-889E-FB3EBFB6BAD0}" type="presParOf" srcId="{0C52F0A7-01DC-42ED-B2A7-11DFD0317424}" destId="{1FF2FA58-A4F8-4FA2-A75B-273FA2F0472B}" srcOrd="0" destOrd="0" presId="urn:microsoft.com/office/officeart/2018/2/layout/IconVerticalSolidList"/>
    <dgm:cxn modelId="{3B974CC8-7EE7-4C58-A7DA-7F37A83E35D0}" type="presParOf" srcId="{1FF2FA58-A4F8-4FA2-A75B-273FA2F0472B}" destId="{228CA441-380E-44E1-8518-61773A618E43}" srcOrd="0" destOrd="0" presId="urn:microsoft.com/office/officeart/2018/2/layout/IconVerticalSolidList"/>
    <dgm:cxn modelId="{2E26647A-32E1-4B6D-9891-1FF8CBC9AC6F}" type="presParOf" srcId="{1FF2FA58-A4F8-4FA2-A75B-273FA2F0472B}" destId="{13D41816-032A-4D72-AC93-96EAB2CC69C8}" srcOrd="1" destOrd="0" presId="urn:microsoft.com/office/officeart/2018/2/layout/IconVerticalSolidList"/>
    <dgm:cxn modelId="{EAFB35DB-E45B-4495-9962-0D4555A54100}" type="presParOf" srcId="{1FF2FA58-A4F8-4FA2-A75B-273FA2F0472B}" destId="{BD877C7A-96F0-4722-A5FC-209DB9B71C66}" srcOrd="2" destOrd="0" presId="urn:microsoft.com/office/officeart/2018/2/layout/IconVerticalSolidList"/>
    <dgm:cxn modelId="{06AFED24-ED37-4CAF-92DE-72A9F60EA954}" type="presParOf" srcId="{1FF2FA58-A4F8-4FA2-A75B-273FA2F0472B}" destId="{55794C7C-781B-4E8B-9A2B-BEDDAFE14DF5}" srcOrd="3" destOrd="0" presId="urn:microsoft.com/office/officeart/2018/2/layout/IconVerticalSolidList"/>
    <dgm:cxn modelId="{54CCC0FB-EBD1-49F1-B859-D25554804D08}" type="presParOf" srcId="{0C52F0A7-01DC-42ED-B2A7-11DFD0317424}" destId="{56F46B0C-7A12-47E9-BC54-986059071B15}" srcOrd="1" destOrd="0" presId="urn:microsoft.com/office/officeart/2018/2/layout/IconVerticalSolidList"/>
    <dgm:cxn modelId="{13E54315-EA07-44D1-9A7F-0557BEE1DEEE}" type="presParOf" srcId="{0C52F0A7-01DC-42ED-B2A7-11DFD0317424}" destId="{BE097F5E-F58F-4E91-AB9E-B4132681E904}" srcOrd="2" destOrd="0" presId="urn:microsoft.com/office/officeart/2018/2/layout/IconVerticalSolidList"/>
    <dgm:cxn modelId="{E0E4DDD4-512B-4F1D-895D-69DD0FC25AC9}" type="presParOf" srcId="{BE097F5E-F58F-4E91-AB9E-B4132681E904}" destId="{226A5540-8FF9-4932-9208-375452DA3BDD}" srcOrd="0" destOrd="0" presId="urn:microsoft.com/office/officeart/2018/2/layout/IconVerticalSolidList"/>
    <dgm:cxn modelId="{87F0F109-DB06-455A-804D-E5F3B1C85116}" type="presParOf" srcId="{BE097F5E-F58F-4E91-AB9E-B4132681E904}" destId="{4A55CF3A-0A73-4311-B308-EA303F8C3C57}" srcOrd="1" destOrd="0" presId="urn:microsoft.com/office/officeart/2018/2/layout/IconVerticalSolidList"/>
    <dgm:cxn modelId="{6F80BEEE-78FA-4DCF-9AE0-83AE5DAA5088}" type="presParOf" srcId="{BE097F5E-F58F-4E91-AB9E-B4132681E904}" destId="{8712A76B-42F2-4BF5-8EAB-873E100019A7}" srcOrd="2" destOrd="0" presId="urn:microsoft.com/office/officeart/2018/2/layout/IconVerticalSolidList"/>
    <dgm:cxn modelId="{11AFCD10-401A-4E0F-A712-FFCDD526EFBE}" type="presParOf" srcId="{BE097F5E-F58F-4E91-AB9E-B4132681E904}" destId="{4E9C63A6-A77E-4BF5-9AB1-09EB0DE9CD64}" srcOrd="3" destOrd="0" presId="urn:microsoft.com/office/officeart/2018/2/layout/IconVerticalSolidList"/>
    <dgm:cxn modelId="{147B7CBA-3143-4B95-ABE7-DE199FD7508F}" type="presParOf" srcId="{0C52F0A7-01DC-42ED-B2A7-11DFD0317424}" destId="{B76C4A09-CC44-424C-99E3-1245A1E448CA}" srcOrd="3" destOrd="0" presId="urn:microsoft.com/office/officeart/2018/2/layout/IconVerticalSolidList"/>
    <dgm:cxn modelId="{D12B8E72-C78C-4000-9E5F-7C25F58C644A}" type="presParOf" srcId="{0C52F0A7-01DC-42ED-B2A7-11DFD0317424}" destId="{D51E2494-6838-414E-AD5C-81CA7A8F2602}" srcOrd="4" destOrd="0" presId="urn:microsoft.com/office/officeart/2018/2/layout/IconVerticalSolidList"/>
    <dgm:cxn modelId="{822D626C-5D28-4119-804D-AFA649D2BB38}" type="presParOf" srcId="{D51E2494-6838-414E-AD5C-81CA7A8F2602}" destId="{5EE0890E-EA3A-419A-BCD3-21E469C066C5}" srcOrd="0" destOrd="0" presId="urn:microsoft.com/office/officeart/2018/2/layout/IconVerticalSolidList"/>
    <dgm:cxn modelId="{3717CDF4-FD83-4EC8-99DF-87F4857BFE47}" type="presParOf" srcId="{D51E2494-6838-414E-AD5C-81CA7A8F2602}" destId="{6C3FAA16-28EF-4B46-8571-0FA22F5D0F37}" srcOrd="1" destOrd="0" presId="urn:microsoft.com/office/officeart/2018/2/layout/IconVerticalSolidList"/>
    <dgm:cxn modelId="{732EEAF3-BFB0-40B5-948C-087B1ECFE6CA}" type="presParOf" srcId="{D51E2494-6838-414E-AD5C-81CA7A8F2602}" destId="{6910703A-341A-4ABB-8B27-DFCEF2D2D452}" srcOrd="2" destOrd="0" presId="urn:microsoft.com/office/officeart/2018/2/layout/IconVerticalSolidList"/>
    <dgm:cxn modelId="{A15CA1B5-CCD6-488C-A974-A28BC92AE384}" type="presParOf" srcId="{D51E2494-6838-414E-AD5C-81CA7A8F2602}" destId="{25FC6B33-BCED-4BA6-9AB9-50E56FBE9EA0}" srcOrd="3" destOrd="0" presId="urn:microsoft.com/office/officeart/2018/2/layout/IconVerticalSolidList"/>
    <dgm:cxn modelId="{2087282F-7536-4004-B5A0-4F5CB696DE7D}" type="presParOf" srcId="{0C52F0A7-01DC-42ED-B2A7-11DFD0317424}" destId="{FE1F1961-619D-4E16-9EA2-92AA09DB3B03}" srcOrd="5" destOrd="0" presId="urn:microsoft.com/office/officeart/2018/2/layout/IconVerticalSolidList"/>
    <dgm:cxn modelId="{0D1F59B8-E711-44DA-8C12-3EB466705175}" type="presParOf" srcId="{0C52F0A7-01DC-42ED-B2A7-11DFD0317424}" destId="{0B5896B6-263A-4C2A-901C-E3438C07D58F}" srcOrd="6" destOrd="0" presId="urn:microsoft.com/office/officeart/2018/2/layout/IconVerticalSolidList"/>
    <dgm:cxn modelId="{72B7BE71-7DD8-40C4-9366-683440E07644}" type="presParOf" srcId="{0B5896B6-263A-4C2A-901C-E3438C07D58F}" destId="{75A8E252-BC15-4065-8C1B-ABE8FCBF4ABE}" srcOrd="0" destOrd="0" presId="urn:microsoft.com/office/officeart/2018/2/layout/IconVerticalSolidList"/>
    <dgm:cxn modelId="{A75D3783-1BA8-46EB-B3F2-283278E0F9AD}" type="presParOf" srcId="{0B5896B6-263A-4C2A-901C-E3438C07D58F}" destId="{D64F1845-F957-4C01-A2D0-DF665E933A84}" srcOrd="1" destOrd="0" presId="urn:microsoft.com/office/officeart/2018/2/layout/IconVerticalSolidList"/>
    <dgm:cxn modelId="{6EBC692C-CE13-44AB-893B-E98A360378D7}" type="presParOf" srcId="{0B5896B6-263A-4C2A-901C-E3438C07D58F}" destId="{13969557-6643-488F-9CE2-1026E9213199}" srcOrd="2" destOrd="0" presId="urn:microsoft.com/office/officeart/2018/2/layout/IconVerticalSolidList"/>
    <dgm:cxn modelId="{66C0A977-B218-4B80-8E71-A02DEEB2C624}" type="presParOf" srcId="{0B5896B6-263A-4C2A-901C-E3438C07D58F}" destId="{DB18C2CC-7506-4B9F-B3D3-90CF9EC9191C}" srcOrd="3" destOrd="0" presId="urn:microsoft.com/office/officeart/2018/2/layout/IconVerticalSolidList"/>
    <dgm:cxn modelId="{4B41EB5C-D8F9-44FC-9293-021C8336AC6E}" type="presParOf" srcId="{0C52F0A7-01DC-42ED-B2A7-11DFD0317424}" destId="{2382E79F-2716-47D7-ABAC-2C47E4D0309C}" srcOrd="7" destOrd="0" presId="urn:microsoft.com/office/officeart/2018/2/layout/IconVerticalSolidList"/>
    <dgm:cxn modelId="{64C97ADA-55C1-4858-BF12-FEF7B0C9DF41}" type="presParOf" srcId="{0C52F0A7-01DC-42ED-B2A7-11DFD0317424}" destId="{D60DD41F-2599-4B26-BEEF-79181540EBE8}" srcOrd="8" destOrd="0" presId="urn:microsoft.com/office/officeart/2018/2/layout/IconVerticalSolidList"/>
    <dgm:cxn modelId="{3E6B8175-9CFD-4D8B-9276-FA9BEB73F2C7}" type="presParOf" srcId="{D60DD41F-2599-4B26-BEEF-79181540EBE8}" destId="{AA615789-44BF-4342-96C5-6687B611D6E5}" srcOrd="0" destOrd="0" presId="urn:microsoft.com/office/officeart/2018/2/layout/IconVerticalSolidList"/>
    <dgm:cxn modelId="{91CE9BF4-D1CE-43D9-8707-60DAA9796F97}" type="presParOf" srcId="{D60DD41F-2599-4B26-BEEF-79181540EBE8}" destId="{20EE7DBC-09D0-4902-A4BD-801F2DE4B76D}" srcOrd="1" destOrd="0" presId="urn:microsoft.com/office/officeart/2018/2/layout/IconVerticalSolidList"/>
    <dgm:cxn modelId="{D55AC20E-E19E-4526-A8BD-99DB2E20B1E3}" type="presParOf" srcId="{D60DD41F-2599-4B26-BEEF-79181540EBE8}" destId="{526FC3C9-6B36-49A5-B6DB-EC54C9853EAE}" srcOrd="2" destOrd="0" presId="urn:microsoft.com/office/officeart/2018/2/layout/IconVerticalSolidList"/>
    <dgm:cxn modelId="{2EC5DA6E-EF5A-4D49-8201-58E53E98C515}" type="presParOf" srcId="{D60DD41F-2599-4B26-BEEF-79181540EBE8}" destId="{90F0FEB6-E4A3-443A-9F1E-C796052F514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8CA441-380E-44E1-8518-61773A618E43}">
      <dsp:nvSpPr>
        <dsp:cNvPr id="0" name=""/>
        <dsp:cNvSpPr/>
      </dsp:nvSpPr>
      <dsp:spPr>
        <a:xfrm>
          <a:off x="0" y="4592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D41816-032A-4D72-AC93-96EAB2CC69C8}">
      <dsp:nvSpPr>
        <dsp:cNvPr id="0" name=""/>
        <dsp:cNvSpPr/>
      </dsp:nvSpPr>
      <dsp:spPr>
        <a:xfrm>
          <a:off x="295926" y="224703"/>
          <a:ext cx="538048" cy="53804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794C7C-781B-4E8B-9A2B-BEDDAFE14DF5}">
      <dsp:nvSpPr>
        <dsp:cNvPr id="0" name=""/>
        <dsp:cNvSpPr/>
      </dsp:nvSpPr>
      <dsp:spPr>
        <a:xfrm>
          <a:off x="1129902" y="4592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An overview of Flight Foods Ltd. and the case's history </a:t>
          </a:r>
          <a:endParaRPr lang="en-US" sz="1900" kern="1200"/>
        </a:p>
      </dsp:txBody>
      <dsp:txXfrm>
        <a:off x="1129902" y="4592"/>
        <a:ext cx="5171698" cy="978270"/>
      </dsp:txXfrm>
    </dsp:sp>
    <dsp:sp modelId="{226A5540-8FF9-4932-9208-375452DA3BDD}">
      <dsp:nvSpPr>
        <dsp:cNvPr id="0" name=""/>
        <dsp:cNvSpPr/>
      </dsp:nvSpPr>
      <dsp:spPr>
        <a:xfrm>
          <a:off x="0" y="1227431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55CF3A-0A73-4311-B308-EA303F8C3C57}">
      <dsp:nvSpPr>
        <dsp:cNvPr id="0" name=""/>
        <dsp:cNvSpPr/>
      </dsp:nvSpPr>
      <dsp:spPr>
        <a:xfrm>
          <a:off x="295926" y="1447541"/>
          <a:ext cx="538048" cy="53804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9C63A6-A77E-4BF5-9AB1-09EB0DE9CD64}">
      <dsp:nvSpPr>
        <dsp:cNvPr id="0" name=""/>
        <dsp:cNvSpPr/>
      </dsp:nvSpPr>
      <dsp:spPr>
        <a:xfrm>
          <a:off x="1129902" y="1227431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Finding the main obstacles to communicating at work </a:t>
          </a:r>
          <a:endParaRPr lang="en-US" sz="1900" kern="1200"/>
        </a:p>
      </dsp:txBody>
      <dsp:txXfrm>
        <a:off x="1129902" y="1227431"/>
        <a:ext cx="5171698" cy="978270"/>
      </dsp:txXfrm>
    </dsp:sp>
    <dsp:sp modelId="{5EE0890E-EA3A-419A-BCD3-21E469C066C5}">
      <dsp:nvSpPr>
        <dsp:cNvPr id="0" name=""/>
        <dsp:cNvSpPr/>
      </dsp:nvSpPr>
      <dsp:spPr>
        <a:xfrm>
          <a:off x="0" y="2450269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3FAA16-28EF-4B46-8571-0FA22F5D0F37}">
      <dsp:nvSpPr>
        <dsp:cNvPr id="0" name=""/>
        <dsp:cNvSpPr/>
      </dsp:nvSpPr>
      <dsp:spPr>
        <a:xfrm>
          <a:off x="295926" y="2670380"/>
          <a:ext cx="538048" cy="53804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FC6B33-BCED-4BA6-9AB9-50E56FBE9EA0}">
      <dsp:nvSpPr>
        <dsp:cNvPr id="0" name=""/>
        <dsp:cNvSpPr/>
      </dsp:nvSpPr>
      <dsp:spPr>
        <a:xfrm>
          <a:off x="1129902" y="2450269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Examining pertinent theories of communication </a:t>
          </a:r>
          <a:endParaRPr lang="en-US" sz="1900" kern="1200"/>
        </a:p>
      </dsp:txBody>
      <dsp:txXfrm>
        <a:off x="1129902" y="2450269"/>
        <a:ext cx="5171698" cy="978270"/>
      </dsp:txXfrm>
    </dsp:sp>
    <dsp:sp modelId="{75A8E252-BC15-4065-8C1B-ABE8FCBF4ABE}">
      <dsp:nvSpPr>
        <dsp:cNvPr id="0" name=""/>
        <dsp:cNvSpPr/>
      </dsp:nvSpPr>
      <dsp:spPr>
        <a:xfrm>
          <a:off x="0" y="3673107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4F1845-F957-4C01-A2D0-DF665E933A84}">
      <dsp:nvSpPr>
        <dsp:cNvPr id="0" name=""/>
        <dsp:cNvSpPr/>
      </dsp:nvSpPr>
      <dsp:spPr>
        <a:xfrm>
          <a:off x="295926" y="3893218"/>
          <a:ext cx="538048" cy="53804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18C2CC-7506-4B9F-B3D3-90CF9EC9191C}">
      <dsp:nvSpPr>
        <dsp:cNvPr id="0" name=""/>
        <dsp:cNvSpPr/>
      </dsp:nvSpPr>
      <dsp:spPr>
        <a:xfrm>
          <a:off x="1129902" y="3673107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Suggestions for enhancing Flight Foods' communication </a:t>
          </a:r>
          <a:endParaRPr lang="en-US" sz="1900" kern="1200"/>
        </a:p>
      </dsp:txBody>
      <dsp:txXfrm>
        <a:off x="1129902" y="3673107"/>
        <a:ext cx="5171698" cy="978270"/>
      </dsp:txXfrm>
    </dsp:sp>
    <dsp:sp modelId="{AA615789-44BF-4342-96C5-6687B611D6E5}">
      <dsp:nvSpPr>
        <dsp:cNvPr id="0" name=""/>
        <dsp:cNvSpPr/>
      </dsp:nvSpPr>
      <dsp:spPr>
        <a:xfrm>
          <a:off x="0" y="4895945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EE7DBC-09D0-4902-A4BD-801F2DE4B76D}">
      <dsp:nvSpPr>
        <dsp:cNvPr id="0" name=""/>
        <dsp:cNvSpPr/>
      </dsp:nvSpPr>
      <dsp:spPr>
        <a:xfrm>
          <a:off x="295926" y="5116056"/>
          <a:ext cx="538048" cy="53804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F0FEB6-E4A3-443A-9F1E-C796052F5143}">
      <dsp:nvSpPr>
        <dsp:cNvPr id="0" name=""/>
        <dsp:cNvSpPr/>
      </dsp:nvSpPr>
      <dsp:spPr>
        <a:xfrm>
          <a:off x="1129902" y="4895945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Key points are summarised and concluded.</a:t>
          </a:r>
          <a:endParaRPr lang="en-US" sz="1900" kern="1200"/>
        </a:p>
      </dsp:txBody>
      <dsp:txXfrm>
        <a:off x="1129902" y="4895945"/>
        <a:ext cx="5171698" cy="9782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A4EF1-BB99-D903-F3F3-D37A1E40A8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2DB60E-E6A9-E082-8A3E-8FB2BA4C01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0D6A76-3303-BE39-B2D6-748F798B9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188F1-E353-4B51-AD51-411A0FD8FBA5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9FD6C4-C316-67FA-2B37-409B9E9AD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13CEDC-78BE-476B-D6AA-656ABCD33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473A-C545-4AE0-9B32-DF2DC0787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373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CDC9A-6427-54F3-86AC-D757F3728B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99272D-3F8A-3233-C4BC-57E7F34BEB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746879-5C42-58FB-70F2-F266AA4B8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188F1-E353-4B51-AD51-411A0FD8FBA5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883074-FE90-8E2F-25D5-A98271CB9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0ABD77-9442-4CC5-813A-4D5F3F39A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473A-C545-4AE0-9B32-DF2DC0787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965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45EE1-E2BD-5E03-012A-FBEA51131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7BEFA5-A2F6-6572-DECB-13FB9BCCAB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0D4F2F-5FBC-B4C5-77CF-5A95EFE96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188F1-E353-4B51-AD51-411A0FD8FBA5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DC4395-A97C-5403-F4CD-348F55FC6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A7FC0F-5D47-68C4-C859-ED8A6BA17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473A-C545-4AE0-9B32-DF2DC0787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6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2527B-9683-2D8D-8D26-F1D9E476C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20A363-8DF8-BE44-6AC4-3987C2131D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9D1011-85BC-5BBA-EFD8-64EE37C196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A967BB-F8EE-9491-29F8-6F024E92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188F1-E353-4B51-AD51-411A0FD8FBA5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26957E-1F91-290C-1CE8-B93671F9E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B7AE74-9523-A7CD-256A-522ADBBB3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473A-C545-4AE0-9B32-DF2DC0787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795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CB3A2-91E3-43F6-88B8-F02B18F76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B969CD-27A2-0215-0B58-6215EBF5F4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3CE021-8B52-1AD1-6290-3B6C225550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3BAC7D-6EF5-ECB1-772C-DC3ABC3BBB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9B05DAD-6567-B04F-D1DD-644566250E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A514712-962E-A4C8-1685-740099EE5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188F1-E353-4B51-AD51-411A0FD8FBA5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2F3831C-EA1C-EA39-A6EA-F8CC8991F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ABD1DC-11A2-65E8-669F-54C052482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473A-C545-4AE0-9B32-DF2DC0787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594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E943C2-D671-6BD1-FE96-A6E3A8FC1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38655F-CD01-77DC-72F1-58643124F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188F1-E353-4B51-AD51-411A0FD8FBA5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208F93-CFAB-4005-5D2A-7FC812CAE2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A335B4-7BF1-559C-EBE4-60160D3CE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473A-C545-4AE0-9B32-DF2DC0787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772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4C5471-7085-F3ED-4775-57F204C37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188F1-E353-4B51-AD51-411A0FD8FBA5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7BD5ED-B3DB-C82C-E5FF-26318BAAE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CE601C-9B53-ACCB-6F3D-134FFE82C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473A-C545-4AE0-9B32-DF2DC0787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68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5CC6D4-6EDD-80F4-E61B-777E512699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BFDF81-674E-19B9-947B-35B614323A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1C4F29-7BA5-085E-8239-97B50B8A11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733B7F-A10A-75FA-B6C0-DB18A6A76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188F1-E353-4B51-AD51-411A0FD8FBA5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9F01BD-F6E8-2064-9801-EF03B33DE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4F8486-1738-8C68-F031-A18E35FCA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473A-C545-4AE0-9B32-DF2DC0787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366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21DDF-F35E-7DC7-6D0F-40273AB10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0365AA-03A7-879B-1CEA-A1B1D19A24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BF65C7-63AA-F2C1-D4B1-E21A8ADE30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8F2582-D841-11A9-90CD-17E03B7DC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188F1-E353-4B51-AD51-411A0FD8FBA5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ACC1CD-F6DC-F09A-8919-56F00FAAB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B420B1-ADAF-C5FC-EA08-076F92A25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473A-C545-4AE0-9B32-DF2DC0787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955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E8036-6407-0045-F6D3-1F7807F12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9A04CC-3EBF-1E94-AA17-5F9148B85A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BE3D8-3940-CEE3-2DC4-8DD9F14B36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188F1-E353-4B51-AD51-411A0FD8FBA5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6B8E31-9D48-F596-CFB3-62341BEA7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B4F847-0213-8F28-2565-9751BC1AF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473A-C545-4AE0-9B32-DF2DC0787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28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B132CE9-9CB2-5231-0ECB-41C22BE158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F9ECFC-7742-EC0B-3A86-014F3BF077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DE5054-488E-6D1B-F9A3-6F8B49226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188F1-E353-4B51-AD51-411A0FD8FBA5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124910-0B4D-EB88-28AF-FEF167962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6853BD-23AF-FDF1-DF3C-9175A56D3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473A-C545-4AE0-9B32-DF2DC0787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001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5BE63A-406C-6738-C898-E0FEDE907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E0A91F-C4E1-4247-F0B3-17CB4A507B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4A929F-3C51-231A-E749-6935A9994D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32188F1-E353-4B51-AD51-411A0FD8FBA5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91FF7B-6055-C6E8-4C06-FFF9679A9E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5A1DF0-AFF3-F2CF-FEBC-D353EF08C5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AD2473A-C545-4AE0-9B32-DF2DC0787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41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4308DC-2C6A-E222-F39C-219D9AC091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43631" y="809898"/>
            <a:ext cx="9942716" cy="155448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1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Overcoming Communication Barriers in the Workplace: A Case Study of Flight Foods Ltd.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3B9BBC-2869-344D-CB92-A3405CD2A6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45028" y="3017522"/>
            <a:ext cx="9941319" cy="312465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b="1" u="sng" dirty="0"/>
              <a:t>University Of Wales Trinity Saint David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dirty="0"/>
          </a:p>
          <a:p>
            <a:pPr algn="l"/>
            <a:r>
              <a:rPr lang="en-US" dirty="0"/>
              <a:t>Students: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Emanuel Stoica  - 2424657</a:t>
            </a:r>
          </a:p>
          <a:p>
            <a:pPr algn="l"/>
            <a:r>
              <a:rPr lang="en-US" dirty="0"/>
              <a:t>Andrei Stoica - 2424781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3640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AD6BE5-1CB1-629D-1284-BF76C65AD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Presentation Overview</a:t>
            </a:r>
          </a:p>
        </p:txBody>
      </p:sp>
      <p:grpSp>
        <p:nvGrpSpPr>
          <p:cNvPr id="13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1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EEECF2D8-9531-2C8D-7645-AE14D21E82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7996883"/>
              </p:ext>
            </p:extLst>
          </p:nvPr>
        </p:nvGraphicFramePr>
        <p:xfrm>
          <a:off x="5484139" y="477540"/>
          <a:ext cx="63016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9033681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FA46B3-E00C-E1FA-601B-1EC725AF7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GB" sz="4800"/>
              <a:t>Introduction: Flight Foods Ltd.</a:t>
            </a:r>
          </a:p>
        </p:txBody>
      </p:sp>
      <p:sp>
        <p:nvSpPr>
          <p:cNvPr id="68" name="Content Placeholder 2">
            <a:extLst>
              <a:ext uri="{FF2B5EF4-FFF2-40B4-BE49-F238E27FC236}">
                <a16:creationId xmlns:a16="http://schemas.microsoft.com/office/drawing/2014/main" id="{21742444-44B8-D515-36C1-BF6DFE5411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/>
          </a:bodyPr>
          <a:lstStyle/>
          <a:p>
            <a:r>
              <a:rPr lang="en-GB" sz="1900"/>
              <a:t>A medium-sized business that supplies airplanes with prepared meals </a:t>
            </a:r>
          </a:p>
          <a:p>
            <a:r>
              <a:rPr lang="en-GB" sz="1900"/>
              <a:t>Trying to increase market share yet getting a lot of complaints from customers </a:t>
            </a:r>
          </a:p>
          <a:p>
            <a:r>
              <a:rPr lang="en-GB" sz="1900"/>
              <a:t>Cross-contamination, improper packaging, and undercooked food are among the problems. </a:t>
            </a:r>
          </a:p>
          <a:p>
            <a:r>
              <a:rPr lang="en-GB" sz="1900"/>
              <a:t>A consulting firm was engaged to investigate the business's activities. </a:t>
            </a:r>
          </a:p>
          <a:p>
            <a:r>
              <a:rPr lang="en-GB" sz="1900"/>
              <a:t>The 16–60-year-old factory workers are from five different cultural backgrounds and speak little or no English. </a:t>
            </a:r>
          </a:p>
          <a:p>
            <a:r>
              <a:rPr lang="en-GB" sz="1900"/>
              <a:t>One of the main causes of quality problems has been recognized as communication problems.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5749342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A77780-8557-07DD-5034-6D3A02BAA6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GB" sz="4800"/>
              <a:t>Workplace Communication Barriers at Flight Foods Ltd.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4DF8C3-4E7E-CD92-06B6-7FB18056C4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/>
          </a:bodyPr>
          <a:lstStyle/>
          <a:p>
            <a:r>
              <a:rPr lang="en-GB" sz="2200"/>
              <a:t>Because of their poor English, employees find it difficult to follow spoken instructions. </a:t>
            </a:r>
          </a:p>
          <a:p>
            <a:r>
              <a:rPr lang="en-GB" sz="2200"/>
              <a:t>Misunderstandings and uneven practices are exacerbated by cultural differences. </a:t>
            </a:r>
          </a:p>
          <a:p>
            <a:r>
              <a:rPr lang="en-GB" sz="2200"/>
              <a:t>Many employees start their jobs without receiving official training in processes or hygiene. </a:t>
            </a:r>
          </a:p>
          <a:p>
            <a:r>
              <a:rPr lang="en-GB" sz="2200"/>
              <a:t>The management uses written indicators a lot, but they don't always work. </a:t>
            </a:r>
          </a:p>
          <a:p>
            <a:r>
              <a:rPr lang="en-GB" sz="2200"/>
              <a:t>Younger employees seem less receptive to signs or spoken instructions.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5702096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DA718D0-4865-4629-8134-44F68D41D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5167ED7-6315-43AB-B1B6-C326D5FD8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F4D8839-FB03-487D-ACC8-8BFEDD4FEB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EF75023-9A3B-42FC-B704-61A8F7BEF4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3DB9FA-7790-7C2C-7A42-22858792F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2963" y="1238080"/>
            <a:ext cx="9849751" cy="1349671"/>
          </a:xfrm>
        </p:spPr>
        <p:txBody>
          <a:bodyPr anchor="b">
            <a:normAutofit/>
          </a:bodyPr>
          <a:lstStyle/>
          <a:p>
            <a:r>
              <a:rPr lang="en-GB" sz="4600"/>
              <a:t>Applying the Shannon and Weaver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1CF230-6DA8-BF3D-B2B5-7F8A76900D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9304" y="2902913"/>
            <a:ext cx="9849751" cy="3032168"/>
          </a:xfrm>
        </p:spPr>
        <p:txBody>
          <a:bodyPr anchor="ctr">
            <a:normAutofit/>
          </a:bodyPr>
          <a:lstStyle/>
          <a:p>
            <a:r>
              <a:rPr lang="en-GB" sz="1900"/>
              <a:t>The transmission of communications from a sender to a recipient is explained by this paradigm. </a:t>
            </a:r>
          </a:p>
          <a:p>
            <a:r>
              <a:rPr lang="en-GB" sz="1900"/>
              <a:t>Communication at Flight Foods is hampered by "noise" such miscommunications and cultural misconceptions. </a:t>
            </a:r>
          </a:p>
          <a:p>
            <a:r>
              <a:rPr lang="en-GB" sz="1900"/>
              <a:t>Gary, the manager, is the sender, but the team frequently doesn't understand what he says. </a:t>
            </a:r>
          </a:p>
          <a:p>
            <a:r>
              <a:rPr lang="en-GB" sz="1900"/>
              <a:t>Employees' inadequate feedback makes it difficult to determine if instructions were understood or followed. </a:t>
            </a:r>
          </a:p>
          <a:p>
            <a:r>
              <a:rPr lang="en-GB" sz="1900"/>
              <a:t>Although visual indicators are employed as a communication tool, staff members usually misinterpret or ignore them.</a:t>
            </a:r>
          </a:p>
          <a:p>
            <a:endParaRPr lang="en-GB" sz="1900"/>
          </a:p>
        </p:txBody>
      </p:sp>
    </p:spTree>
    <p:extLst>
      <p:ext uri="{BB962C8B-B14F-4D97-AF65-F5344CB8AC3E}">
        <p14:creationId xmlns:p14="http://schemas.microsoft.com/office/powerpoint/2010/main" val="747394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C70F9A-A456-47DE-E563-251C4152A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3800"/>
              <a:t>Berlo’s SMCR Model and Communication Breakdown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D86020-E242-E58A-BE33-02582DDA5F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r>
              <a:rPr lang="en-GB" sz="2200"/>
              <a:t>Four components are the focus of this model: Source, Message, Channel, and Receiver. </a:t>
            </a:r>
          </a:p>
          <a:p>
            <a:r>
              <a:rPr lang="en-GB" sz="2200"/>
              <a:t>Gary is the source, but because to linguistic errors, his message is frequently unclear. </a:t>
            </a:r>
          </a:p>
          <a:p>
            <a:r>
              <a:rPr lang="en-GB" sz="2200"/>
              <a:t>For a workforce with several languages, the channel (verbal and written indicators) is ineffective. </a:t>
            </a:r>
          </a:p>
          <a:p>
            <a:r>
              <a:rPr lang="en-GB" sz="2200"/>
              <a:t>Employees may misunderstand or disregard instructions. </a:t>
            </a:r>
          </a:p>
          <a:p>
            <a:r>
              <a:rPr lang="en-GB" sz="2200"/>
              <a:t>Message encoding and decoding are impacted by variations in background, experience, and language proficiency. </a:t>
            </a:r>
          </a:p>
          <a:p>
            <a:endParaRPr lang="en-GB" sz="2200"/>
          </a:p>
        </p:txBody>
      </p:sp>
    </p:spTree>
    <p:extLst>
      <p:ext uri="{BB962C8B-B14F-4D97-AF65-F5344CB8AC3E}">
        <p14:creationId xmlns:p14="http://schemas.microsoft.com/office/powerpoint/2010/main" val="328926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DDBB197-D710-4A4F-A9CA-FD2177498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75D1CFA-2CDB-4B64-BD9F-85744E8DA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157730-EA91-CD18-0A8C-7C2152B1C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 sz="3300">
                <a:solidFill>
                  <a:schemeClr val="tx2"/>
                </a:solidFill>
              </a:rPr>
              <a:t>Improving Communication at Flight Foods Ltd.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B17CE3FC-451F-E948-3D39-5995AFB267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421682"/>
            <a:ext cx="4977578" cy="3639289"/>
          </a:xfrm>
        </p:spPr>
        <p:txBody>
          <a:bodyPr anchor="ctr">
            <a:normAutofit/>
          </a:bodyPr>
          <a:lstStyle/>
          <a:p>
            <a:r>
              <a:rPr lang="en-GB" sz="1800">
                <a:solidFill>
                  <a:schemeClr val="tx2"/>
                </a:solidFill>
              </a:rPr>
              <a:t>Before beginning employment, provide official training on food safety and cleanliness. </a:t>
            </a:r>
          </a:p>
          <a:p>
            <a:r>
              <a:rPr lang="en-GB" sz="1800">
                <a:solidFill>
                  <a:schemeClr val="tx2"/>
                </a:solidFill>
              </a:rPr>
              <a:t>Use signs or symbols in multiple languages to aid comprehension. </a:t>
            </a:r>
          </a:p>
          <a:p>
            <a:r>
              <a:rPr lang="en-GB" sz="1800">
                <a:solidFill>
                  <a:schemeClr val="tx2"/>
                </a:solidFill>
              </a:rPr>
              <a:t>Provide visual aids for instruction, such as films or examples. </a:t>
            </a:r>
          </a:p>
          <a:p>
            <a:r>
              <a:rPr lang="en-GB" sz="1800">
                <a:solidFill>
                  <a:schemeClr val="tx2"/>
                </a:solidFill>
              </a:rPr>
              <a:t>Designate multilingual team leaders or supervisors to help in communication. </a:t>
            </a:r>
          </a:p>
          <a:p>
            <a:r>
              <a:rPr lang="en-GB" sz="1800">
                <a:solidFill>
                  <a:schemeClr val="tx2"/>
                </a:solidFill>
              </a:rPr>
              <a:t>Call frequent team meetings to solicit questions and provide feedback.</a:t>
            </a:r>
          </a:p>
          <a:p>
            <a:pPr marL="0" indent="0">
              <a:buNone/>
            </a:pPr>
            <a:endParaRPr lang="en-GB" sz="1800">
              <a:solidFill>
                <a:schemeClr val="tx2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5EE5136-01F1-466C-962D-BA9B4C67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1D3AD4-AF9B-4EB5-8C7B-C45D173B4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5102EBE-A80F-4CFF-B1DD-941EF9728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C18CE1F-9DF1-47AF-9E66-6CE348AC2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BD26A8C-8D1D-41E6-A71E-FE9AC75F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Graphic 6" descr="Teacher">
            <a:extLst>
              <a:ext uri="{FF2B5EF4-FFF2-40B4-BE49-F238E27FC236}">
                <a16:creationId xmlns:a16="http://schemas.microsoft.com/office/drawing/2014/main" id="{CB5A87FC-76E8-2B6A-484D-DBC5FE405D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21726" y="1629089"/>
            <a:ext cx="3620021" cy="3620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774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3C823D3-D619-407C-89E0-C6F6B1E7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47F8E3E-2FFA-4A0F-B3C7-E57ADDCFB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D0D953-C51C-D288-2A13-920C2449D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1594707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sz="3600">
                <a:solidFill>
                  <a:schemeClr val="tx2"/>
                </a:solidFill>
              </a:rPr>
              <a:t>Summary and Final Thoughts (Conclusion)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3D939F1-7ABE-4D0E-946A-43F37F556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3346102" cy="2510865"/>
            <a:chOff x="-305" y="-1"/>
            <a:chExt cx="3832880" cy="2876136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3FE0426-0FE4-451E-A8BB-08DA6A6AC2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A32F7E8-35B4-451F-AA07-AECF7CA1D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097796-C3C8-4772-9EBD-9F5CA368F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C4BC137-BB50-4235-A83F-4B4EEE159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065DE0-71CB-B77A-98C7-BAD60BCABD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226" y="3329677"/>
            <a:ext cx="9833548" cy="2457269"/>
          </a:xfrm>
        </p:spPr>
        <p:txBody>
          <a:bodyPr>
            <a:normAutofit/>
          </a:bodyPr>
          <a:lstStyle/>
          <a:p>
            <a:r>
              <a:rPr lang="en-GB" sz="1800">
                <a:solidFill>
                  <a:schemeClr val="tx2"/>
                </a:solidFill>
              </a:rPr>
              <a:t>There are significant communication issues at Flight Foods Ltd. that affect safety and quality. </a:t>
            </a:r>
          </a:p>
          <a:p>
            <a:r>
              <a:rPr lang="en-GB" sz="1800">
                <a:solidFill>
                  <a:schemeClr val="tx2"/>
                </a:solidFill>
              </a:rPr>
              <a:t>Lack of formal training, cultural diversity, and language limitations are major problems. </a:t>
            </a:r>
          </a:p>
          <a:p>
            <a:r>
              <a:rPr lang="en-GB" sz="1800">
                <a:solidFill>
                  <a:schemeClr val="tx2"/>
                </a:solidFill>
              </a:rPr>
              <a:t>The breakdown in communication is explained by theories such as Berlo's SMCR and Shannon and Weaver. </a:t>
            </a:r>
          </a:p>
          <a:p>
            <a:r>
              <a:rPr lang="en-GB" sz="1800">
                <a:solidFill>
                  <a:schemeClr val="tx2"/>
                </a:solidFill>
              </a:rPr>
              <a:t>Performance can be enhanced by addressing these issues via training, multilingual resources, and transparent feedback mechanisms. </a:t>
            </a:r>
          </a:p>
          <a:p>
            <a:r>
              <a:rPr lang="en-GB" sz="1800">
                <a:solidFill>
                  <a:schemeClr val="tx2"/>
                </a:solidFill>
              </a:rPr>
              <a:t>Sustaining a diverse workforce and upholding standards need effective communication.</a:t>
            </a:r>
          </a:p>
          <a:p>
            <a:endParaRPr lang="en-GB" sz="1800">
              <a:solidFill>
                <a:schemeClr val="tx2"/>
              </a:solidFill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DB3963A-4187-4A72-9DA4-CA6BADE2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072780" y="3734338"/>
            <a:ext cx="3878664" cy="236865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428E75E-001A-4568-B035-574F1303E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4AC8CFC-1164-4525-82A0-25F75ADCF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F35C856-5B70-4CA2-BB8F-A37197D8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50FD8B0-DE97-47B1-84ED-67A3BD00F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286780429"/>
      </p:ext>
    </p:extLst>
  </p:cSld>
  <p:clrMapOvr>
    <a:masterClrMapping/>
  </p:clrMapOvr>
  <p:transition spd="med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3C823D3-D619-407C-89E0-C6F6B1E7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47F8E3E-2FFA-4A0F-B3C7-E57ADDCFB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2BF72C-06FA-6C2B-60BB-A1FE380ED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1594707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sz="3600">
                <a:solidFill>
                  <a:schemeClr val="tx2"/>
                </a:solidFill>
              </a:rPr>
              <a:t>References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3D939F1-7ABE-4D0E-946A-43F37F556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3346102" cy="2510865"/>
            <a:chOff x="-305" y="-1"/>
            <a:chExt cx="3832880" cy="2876136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3FE0426-0FE4-451E-A8BB-08DA6A6AC2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A32F7E8-35B4-451F-AA07-AECF7CA1D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097796-C3C8-4772-9EBD-9F5CA368F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C4BC137-BB50-4235-A83F-4B4EEE159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EC0FA4-2E27-0DC4-7491-1B925E40E4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226" y="3329677"/>
            <a:ext cx="9833548" cy="2457269"/>
          </a:xfrm>
        </p:spPr>
        <p:txBody>
          <a:bodyPr>
            <a:normAutofit/>
          </a:bodyPr>
          <a:lstStyle/>
          <a:p>
            <a:r>
              <a:rPr lang="en-GB" sz="1800">
                <a:solidFill>
                  <a:schemeClr val="tx2"/>
                </a:solidFill>
              </a:rPr>
              <a:t>Shannon, C. E. and Weaver, W. (1949) The Mathematical Theory of Communication. Urbana: University of Illinois Press.</a:t>
            </a:r>
          </a:p>
          <a:p>
            <a:r>
              <a:rPr lang="en-GB" sz="1800">
                <a:solidFill>
                  <a:schemeClr val="tx2"/>
                </a:solidFill>
              </a:rPr>
              <a:t>Berlo, D. K. (1960) The Process of Communication. New York: Holt, Rinehart and Winston.</a:t>
            </a:r>
          </a:p>
          <a:p>
            <a:r>
              <a:rPr lang="en-GB" sz="1800">
                <a:solidFill>
                  <a:schemeClr val="tx2"/>
                </a:solidFill>
              </a:rPr>
              <a:t>Robbins, S. P. and Judge, T. A. (2022) Organizational Behavior. 19th edn. Harlow: Pearson Education.</a:t>
            </a:r>
          </a:p>
          <a:p>
            <a:r>
              <a:rPr lang="en-GB" sz="1800">
                <a:solidFill>
                  <a:schemeClr val="tx2"/>
                </a:solidFill>
              </a:rPr>
              <a:t>Adler, R. B. and Elmhorst, J. M. (2019) Communicating at Work: Strategies for Success in Business and the Professions. 12th edn. New York: McGraw-Hill Education.</a:t>
            </a:r>
          </a:p>
          <a:p>
            <a:endParaRPr lang="en-GB" sz="1800">
              <a:solidFill>
                <a:schemeClr val="tx2"/>
              </a:solidFill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DB3963A-4187-4A72-9DA4-CA6BADE2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072780" y="3734338"/>
            <a:ext cx="3878664" cy="236865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428E75E-001A-4568-B035-574F1303E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4AC8CFC-1164-4525-82A0-25F75ADCF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F35C856-5B70-4CA2-BB8F-A37197D8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50FD8B0-DE97-47B1-84ED-67A3BD00F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24890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669</Words>
  <Application>Microsoft Office PowerPoint</Application>
  <PresentationFormat>Widescreen</PresentationFormat>
  <Paragraphs>53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Arial</vt:lpstr>
      <vt:lpstr>Office Theme</vt:lpstr>
      <vt:lpstr>Overcoming Communication Barriers in the Workplace: A Case Study of Flight Foods Ltd.</vt:lpstr>
      <vt:lpstr>Presentation Overview</vt:lpstr>
      <vt:lpstr>Introduction: Flight Foods Ltd.</vt:lpstr>
      <vt:lpstr>Workplace Communication Barriers at Flight Foods Ltd.</vt:lpstr>
      <vt:lpstr>Applying the Shannon and Weaver Model</vt:lpstr>
      <vt:lpstr>Berlo’s SMCR Model and Communication Breakdown</vt:lpstr>
      <vt:lpstr>Improving Communication at Flight Foods Ltd.</vt:lpstr>
      <vt:lpstr>Summary and Final Thoughts (Conclusion)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Andrei Stoica (2424781)</dc:creator>
  <cp:lastModifiedBy>Andrei Stoica (2424781)</cp:lastModifiedBy>
  <cp:revision>1</cp:revision>
  <dcterms:created xsi:type="dcterms:W3CDTF">2025-06-23T14:53:45Z</dcterms:created>
  <dcterms:modified xsi:type="dcterms:W3CDTF">2025-06-23T15:44:55Z</dcterms:modified>
</cp:coreProperties>
</file>