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6"/>
  </p:notesMasterIdLst>
  <p:handoutMasterIdLst>
    <p:handoutMasterId r:id="rId37"/>
  </p:handoutMasterIdLst>
  <p:sldIdLst>
    <p:sldId id="277" r:id="rId2"/>
    <p:sldId id="1078" r:id="rId3"/>
    <p:sldId id="1096" r:id="rId4"/>
    <p:sldId id="1056" r:id="rId5"/>
    <p:sldId id="1057" r:id="rId6"/>
    <p:sldId id="1058" r:id="rId7"/>
    <p:sldId id="1087" r:id="rId8"/>
    <p:sldId id="1059" r:id="rId9"/>
    <p:sldId id="1060" r:id="rId10"/>
    <p:sldId id="1061" r:id="rId11"/>
    <p:sldId id="1122" r:id="rId12"/>
    <p:sldId id="1123" r:id="rId13"/>
    <p:sldId id="1124" r:id="rId14"/>
    <p:sldId id="1125" r:id="rId15"/>
    <p:sldId id="1062" r:id="rId16"/>
    <p:sldId id="1063" r:id="rId17"/>
    <p:sldId id="1066" r:id="rId18"/>
    <p:sldId id="1089" r:id="rId19"/>
    <p:sldId id="1067" r:id="rId20"/>
    <p:sldId id="1068" r:id="rId21"/>
    <p:sldId id="1069" r:id="rId22"/>
    <p:sldId id="1090" r:id="rId23"/>
    <p:sldId id="1129" r:id="rId24"/>
    <p:sldId id="1091" r:id="rId25"/>
    <p:sldId id="1092" r:id="rId26"/>
    <p:sldId id="1071" r:id="rId27"/>
    <p:sldId id="1093" r:id="rId28"/>
    <p:sldId id="1094" r:id="rId29"/>
    <p:sldId id="1095" r:id="rId30"/>
    <p:sldId id="1130" r:id="rId31"/>
    <p:sldId id="1079" r:id="rId32"/>
    <p:sldId id="1149" r:id="rId33"/>
    <p:sldId id="1150" r:id="rId34"/>
    <p:sldId id="1114" r:id="rId35"/>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5507753-9F19-4002-898E-1C3D4B99323D}" v="4" dt="2026-06-24T08:33:09.29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6" d="100"/>
          <a:sy n="106" d="100"/>
        </p:scale>
        <p:origin x="756" y="96"/>
      </p:cViewPr>
      <p:guideLst>
        <p:guide orient="horz" pos="2160"/>
        <p:guide pos="3840"/>
      </p:guideLst>
    </p:cSldViewPr>
  </p:slideViewPr>
  <p:notesTextViewPr>
    <p:cViewPr>
      <p:scale>
        <a:sx n="1" d="1"/>
        <a:sy n="1" d="1"/>
      </p:scale>
      <p:origin x="0" y="0"/>
    </p:cViewPr>
  </p:notesTextViewPr>
  <p:notesViewPr>
    <p:cSldViewPr snapToGrid="0">
      <p:cViewPr>
        <p:scale>
          <a:sx n="1" d="2"/>
          <a:sy n="1" d="2"/>
        </p:scale>
        <p:origin x="0" y="0"/>
      </p:cViewPr>
      <p:guideLst>
        <p:guide orient="horz" pos="3072"/>
        <p:guide pos="2101"/>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engfeng Mei" userId="5ee32232-9136-4e4d-a76d-a15cb4de04fe" providerId="ADAL" clId="{9BC6F194-A627-4641-BA57-64FFB30F2A81}"/>
    <pc:docChg chg="addSld modSld">
      <pc:chgData name="Shengfeng Mei" userId="5ee32232-9136-4e4d-a76d-a15cb4de04fe" providerId="ADAL" clId="{9BC6F194-A627-4641-BA57-64FFB30F2A81}" dt="2026-06-24T08:33:09.291" v="10"/>
      <pc:docMkLst>
        <pc:docMk/>
      </pc:docMkLst>
      <pc:sldChg chg="add">
        <pc:chgData name="Shengfeng Mei" userId="5ee32232-9136-4e4d-a76d-a15cb4de04fe" providerId="ADAL" clId="{9BC6F194-A627-4641-BA57-64FFB30F2A81}" dt="2026-06-24T08:32:16.898" v="0"/>
        <pc:sldMkLst>
          <pc:docMk/>
          <pc:sldMk cId="1078117495" sldId="1149"/>
        </pc:sldMkLst>
      </pc:sldChg>
      <pc:sldChg chg="modSp add mod">
        <pc:chgData name="Shengfeng Mei" userId="5ee32232-9136-4e4d-a76d-a15cb4de04fe" providerId="ADAL" clId="{9BC6F194-A627-4641-BA57-64FFB30F2A81}" dt="2026-06-24T08:33:09.291" v="10"/>
        <pc:sldMkLst>
          <pc:docMk/>
          <pc:sldMk cId="1414961968" sldId="1150"/>
        </pc:sldMkLst>
        <pc:spChg chg="mod">
          <ac:chgData name="Shengfeng Mei" userId="5ee32232-9136-4e4d-a76d-a15cb4de04fe" providerId="ADAL" clId="{9BC6F194-A627-4641-BA57-64FFB30F2A81}" dt="2026-06-24T08:33:09.291" v="10"/>
          <ac:spMkLst>
            <pc:docMk/>
            <pc:sldMk cId="1414961968" sldId="1150"/>
            <ac:spMk id="3" creationId="{B976D0A6-A65A-1533-5AB8-1B06B3E0DCAF}"/>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8EFCBBD8-CF39-48F7-8656-50407EDD0B37}" type="datetime1">
              <a:rPr lang="en-GB" altLang="en-US"/>
              <a:pPr>
                <a:defRPr/>
              </a:pPr>
              <a:t>24/06/2026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24/06/2026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24/06/2026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24/06/2026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24/06/2026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24/06/2026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24/06/2026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24/06/2026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24/06/2026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24/06/2026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24/06/2026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3_Title and Two Content">
    <p:spTree>
      <p:nvGrpSpPr>
        <p:cNvPr id="1" name=""/>
        <p:cNvGrpSpPr/>
        <p:nvPr/>
      </p:nvGrpSpPr>
      <p:grpSpPr>
        <a:xfrm>
          <a:off x="0" y="0"/>
          <a:ext cx="0" cy="0"/>
          <a:chOff x="0" y="0"/>
          <a:chExt cx="0" cy="0"/>
        </a:xfrm>
      </p:grpSpPr>
      <p:sp>
        <p:nvSpPr>
          <p:cNvPr id="8" name="Title 7"/>
          <p:cNvSpPr>
            <a:spLocks noGrp="1"/>
          </p:cNvSpPr>
          <p:nvPr>
            <p:ph type="title"/>
          </p:nvPr>
        </p:nvSpPr>
        <p:spPr>
          <a:xfrm>
            <a:off x="609600" y="215372"/>
            <a:ext cx="10972800" cy="1097280"/>
          </a:xfrm>
          <a:prstGeom prst="rect">
            <a:avLst/>
          </a:prstGeom>
        </p:spPr>
        <p:txBody>
          <a:bodyPr/>
          <a:lstStyle/>
          <a:p>
            <a:r>
              <a:rPr lang="en-US"/>
              <a:t>Click to edit Master title style</a:t>
            </a:r>
          </a:p>
        </p:txBody>
      </p:sp>
      <p:sp>
        <p:nvSpPr>
          <p:cNvPr id="3" name="Content Placeholder 2"/>
          <p:cNvSpPr>
            <a:spLocks noGrp="1"/>
          </p:cNvSpPr>
          <p:nvPr>
            <p:ph idx="1"/>
          </p:nvPr>
        </p:nvSpPr>
        <p:spPr>
          <a:xfrm>
            <a:off x="609600" y="1600201"/>
            <a:ext cx="10972800" cy="2163763"/>
          </a:xfrm>
          <a:prstGeom prst="rect">
            <a:avLst/>
          </a:prstGeo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Content Placeholder 2"/>
          <p:cNvSpPr>
            <a:spLocks noGrp="1"/>
          </p:cNvSpPr>
          <p:nvPr>
            <p:ph idx="13"/>
          </p:nvPr>
        </p:nvSpPr>
        <p:spPr>
          <a:xfrm>
            <a:off x="609600" y="3962401"/>
            <a:ext cx="10972800" cy="2163763"/>
          </a:xfrm>
          <a:prstGeom prst="rect">
            <a:avLst/>
          </a:prstGeo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Footer Placeholder 4"/>
          <p:cNvSpPr>
            <a:spLocks noGrp="1"/>
          </p:cNvSpPr>
          <p:nvPr>
            <p:ph type="ftr" sz="quarter" idx="11"/>
          </p:nvPr>
        </p:nvSpPr>
        <p:spPr>
          <a:xfrm>
            <a:off x="125292" y="6172201"/>
            <a:ext cx="11460480" cy="235463"/>
          </a:xfrm>
          <a:prstGeom prst="rect">
            <a:avLst/>
          </a:prstGeom>
        </p:spPr>
        <p:txBody>
          <a:bodyPr/>
          <a:lstStyle/>
          <a:p>
            <a:endParaRPr lang="en-US"/>
          </a:p>
        </p:txBody>
      </p:sp>
      <p:sp>
        <p:nvSpPr>
          <p:cNvPr id="4" name="Date Placeholder 3"/>
          <p:cNvSpPr>
            <a:spLocks noGrp="1"/>
          </p:cNvSpPr>
          <p:nvPr>
            <p:ph type="dt" sz="half" idx="10"/>
          </p:nvPr>
        </p:nvSpPr>
        <p:spPr>
          <a:xfrm>
            <a:off x="8447617" y="113072"/>
            <a:ext cx="2844800" cy="182880"/>
          </a:xfrm>
          <a:prstGeom prst="rect">
            <a:avLst/>
          </a:prstGeom>
        </p:spPr>
        <p:txBody>
          <a:bodyPr/>
          <a:lstStyle/>
          <a:p>
            <a:fld id="{A9DF6EFB-3F44-496C-A842-1E0B3D3B975A}" type="datetimeFigureOut">
              <a:rPr lang="en-US" smtClean="0"/>
              <a:pPr/>
              <a:t>6/24/2026</a:t>
            </a:fld>
            <a:endParaRPr lang="en-US"/>
          </a:p>
        </p:txBody>
      </p:sp>
      <p:sp>
        <p:nvSpPr>
          <p:cNvPr id="6" name="Slide Number Placeholder 5"/>
          <p:cNvSpPr>
            <a:spLocks noGrp="1"/>
          </p:cNvSpPr>
          <p:nvPr>
            <p:ph type="sldNum" sz="quarter" idx="12"/>
          </p:nvPr>
        </p:nvSpPr>
        <p:spPr>
          <a:xfrm>
            <a:off x="11292417" y="113072"/>
            <a:ext cx="735711" cy="182880"/>
          </a:xfrm>
          <a:prstGeom prst="rect">
            <a:avLst/>
          </a:prstGeom>
        </p:spPr>
        <p:txBody>
          <a:bodyPr/>
          <a:lstStyle/>
          <a:p>
            <a:fld id="{200B2350-5261-4F5C-9DF5-EF0D264FC8D2}" type="slidenum">
              <a:rPr lang="en-US" smtClean="0"/>
              <a:pPr/>
              <a:t>‹#›</a:t>
            </a:fld>
            <a:endParaRPr lang="en-US"/>
          </a:p>
        </p:txBody>
      </p:sp>
      <p:sp>
        <p:nvSpPr>
          <p:cNvPr id="9" name="Content Placeholder 2"/>
          <p:cNvSpPr>
            <a:spLocks noGrp="1"/>
          </p:cNvSpPr>
          <p:nvPr>
            <p:ph idx="14"/>
          </p:nvPr>
        </p:nvSpPr>
        <p:spPr>
          <a:xfrm>
            <a:off x="812800" y="4114801"/>
            <a:ext cx="10972800" cy="2163763"/>
          </a:xfrm>
          <a:prstGeom prst="rect">
            <a:avLst/>
          </a:prstGeo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291679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Title and Two Content">
    <p:spTree>
      <p:nvGrpSpPr>
        <p:cNvPr id="1" name=""/>
        <p:cNvGrpSpPr/>
        <p:nvPr/>
      </p:nvGrpSpPr>
      <p:grpSpPr>
        <a:xfrm>
          <a:off x="0" y="0"/>
          <a:ext cx="0" cy="0"/>
          <a:chOff x="0" y="0"/>
          <a:chExt cx="0" cy="0"/>
        </a:xfrm>
      </p:grpSpPr>
      <p:sp>
        <p:nvSpPr>
          <p:cNvPr id="8" name="Title 7"/>
          <p:cNvSpPr>
            <a:spLocks noGrp="1"/>
          </p:cNvSpPr>
          <p:nvPr>
            <p:ph type="title"/>
          </p:nvPr>
        </p:nvSpPr>
        <p:spPr>
          <a:xfrm>
            <a:off x="609600" y="215372"/>
            <a:ext cx="10972800" cy="1097280"/>
          </a:xfrm>
          <a:prstGeom prst="rect">
            <a:avLst/>
          </a:prstGeom>
        </p:spPr>
        <p:txBody>
          <a:bodyPr/>
          <a:lstStyle/>
          <a:p>
            <a:r>
              <a:rPr lang="en-US"/>
              <a:t>Click to edit Master title style</a:t>
            </a:r>
          </a:p>
        </p:txBody>
      </p:sp>
      <p:sp>
        <p:nvSpPr>
          <p:cNvPr id="3" name="Content Placeholder 2"/>
          <p:cNvSpPr>
            <a:spLocks noGrp="1"/>
          </p:cNvSpPr>
          <p:nvPr>
            <p:ph idx="1"/>
          </p:nvPr>
        </p:nvSpPr>
        <p:spPr>
          <a:xfrm>
            <a:off x="609600" y="1600201"/>
            <a:ext cx="10972800" cy="2163763"/>
          </a:xfrm>
          <a:prstGeom prst="rect">
            <a:avLst/>
          </a:prstGeo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Content Placeholder 2"/>
          <p:cNvSpPr>
            <a:spLocks noGrp="1"/>
          </p:cNvSpPr>
          <p:nvPr>
            <p:ph idx="13"/>
          </p:nvPr>
        </p:nvSpPr>
        <p:spPr>
          <a:xfrm>
            <a:off x="609600" y="3962401"/>
            <a:ext cx="10972800" cy="2163763"/>
          </a:xfrm>
          <a:prstGeom prst="rect">
            <a:avLst/>
          </a:prstGeo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Footer Placeholder 4"/>
          <p:cNvSpPr>
            <a:spLocks noGrp="1"/>
          </p:cNvSpPr>
          <p:nvPr>
            <p:ph type="ftr" sz="quarter" idx="11"/>
          </p:nvPr>
        </p:nvSpPr>
        <p:spPr>
          <a:xfrm>
            <a:off x="125292" y="6172201"/>
            <a:ext cx="11460480" cy="235463"/>
          </a:xfrm>
          <a:prstGeom prst="rect">
            <a:avLst/>
          </a:prstGeom>
        </p:spPr>
        <p:txBody>
          <a:bodyPr/>
          <a:lstStyle/>
          <a:p>
            <a:endParaRPr lang="en-US"/>
          </a:p>
        </p:txBody>
      </p:sp>
      <p:sp>
        <p:nvSpPr>
          <p:cNvPr id="4" name="Date Placeholder 3"/>
          <p:cNvSpPr>
            <a:spLocks noGrp="1"/>
          </p:cNvSpPr>
          <p:nvPr>
            <p:ph type="dt" sz="half" idx="10"/>
          </p:nvPr>
        </p:nvSpPr>
        <p:spPr>
          <a:xfrm>
            <a:off x="8447617" y="113072"/>
            <a:ext cx="2844800" cy="182880"/>
          </a:xfrm>
          <a:prstGeom prst="rect">
            <a:avLst/>
          </a:prstGeom>
        </p:spPr>
        <p:txBody>
          <a:bodyPr/>
          <a:lstStyle/>
          <a:p>
            <a:fld id="{A9DF6EFB-3F44-496C-A842-1E0B3D3B975A}" type="datetimeFigureOut">
              <a:rPr lang="en-US" smtClean="0"/>
              <a:pPr/>
              <a:t>6/24/2026</a:t>
            </a:fld>
            <a:endParaRPr lang="en-US"/>
          </a:p>
        </p:txBody>
      </p:sp>
      <p:sp>
        <p:nvSpPr>
          <p:cNvPr id="6" name="Slide Number Placeholder 5"/>
          <p:cNvSpPr>
            <a:spLocks noGrp="1"/>
          </p:cNvSpPr>
          <p:nvPr>
            <p:ph type="sldNum" sz="quarter" idx="12"/>
          </p:nvPr>
        </p:nvSpPr>
        <p:spPr>
          <a:xfrm>
            <a:off x="11292417" y="113072"/>
            <a:ext cx="735711" cy="182880"/>
          </a:xfrm>
          <a:prstGeom prst="rect">
            <a:avLst/>
          </a:prstGeom>
        </p:spPr>
        <p:txBody>
          <a:bodyPr/>
          <a:lstStyle/>
          <a:p>
            <a:fld id="{200B2350-5261-4F5C-9DF5-EF0D264FC8D2}" type="slidenum">
              <a:rPr lang="en-US" smtClean="0"/>
              <a:pPr/>
              <a:t>‹#›</a:t>
            </a:fld>
            <a:endParaRPr lang="en-US"/>
          </a:p>
        </p:txBody>
      </p:sp>
    </p:spTree>
    <p:extLst>
      <p:ext uri="{BB962C8B-B14F-4D97-AF65-F5344CB8AC3E}">
        <p14:creationId xmlns:p14="http://schemas.microsoft.com/office/powerpoint/2010/main" val="32385754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Title and Two Content">
    <p:spTree>
      <p:nvGrpSpPr>
        <p:cNvPr id="1" name=""/>
        <p:cNvGrpSpPr/>
        <p:nvPr/>
      </p:nvGrpSpPr>
      <p:grpSpPr>
        <a:xfrm>
          <a:off x="0" y="0"/>
          <a:ext cx="0" cy="0"/>
          <a:chOff x="0" y="0"/>
          <a:chExt cx="0" cy="0"/>
        </a:xfrm>
      </p:grpSpPr>
      <p:sp>
        <p:nvSpPr>
          <p:cNvPr id="8" name="Title 7"/>
          <p:cNvSpPr>
            <a:spLocks noGrp="1"/>
          </p:cNvSpPr>
          <p:nvPr>
            <p:ph type="title"/>
          </p:nvPr>
        </p:nvSpPr>
        <p:spPr>
          <a:xfrm>
            <a:off x="609600" y="215372"/>
            <a:ext cx="10972800" cy="1097280"/>
          </a:xfrm>
          <a:prstGeom prst="rect">
            <a:avLst/>
          </a:prstGeom>
        </p:spPr>
        <p:txBody>
          <a:bodyPr/>
          <a:lstStyle/>
          <a:p>
            <a:r>
              <a:rPr lang="en-US"/>
              <a:t>Click to edit Master title style</a:t>
            </a:r>
          </a:p>
        </p:txBody>
      </p:sp>
      <p:sp>
        <p:nvSpPr>
          <p:cNvPr id="3" name="Content Placeholder 2"/>
          <p:cNvSpPr>
            <a:spLocks noGrp="1"/>
          </p:cNvSpPr>
          <p:nvPr>
            <p:ph idx="1"/>
          </p:nvPr>
        </p:nvSpPr>
        <p:spPr>
          <a:xfrm>
            <a:off x="609600" y="1600201"/>
            <a:ext cx="10972800" cy="609600"/>
          </a:xfrm>
          <a:prstGeom prst="rect">
            <a:avLst/>
          </a:prstGeo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Content Placeholder 2"/>
          <p:cNvSpPr>
            <a:spLocks noGrp="1"/>
          </p:cNvSpPr>
          <p:nvPr>
            <p:ph idx="13"/>
          </p:nvPr>
        </p:nvSpPr>
        <p:spPr>
          <a:xfrm>
            <a:off x="609600" y="2362201"/>
            <a:ext cx="10972800" cy="533400"/>
          </a:xfrm>
          <a:prstGeom prst="rect">
            <a:avLst/>
          </a:prstGeo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Footer Placeholder 4"/>
          <p:cNvSpPr>
            <a:spLocks noGrp="1"/>
          </p:cNvSpPr>
          <p:nvPr>
            <p:ph type="ftr" sz="quarter" idx="11"/>
          </p:nvPr>
        </p:nvSpPr>
        <p:spPr>
          <a:xfrm>
            <a:off x="125292" y="6172201"/>
            <a:ext cx="11460480" cy="235463"/>
          </a:xfrm>
          <a:prstGeom prst="rect">
            <a:avLst/>
          </a:prstGeom>
        </p:spPr>
        <p:txBody>
          <a:bodyPr/>
          <a:lstStyle/>
          <a:p>
            <a:endParaRPr lang="en-US"/>
          </a:p>
        </p:txBody>
      </p:sp>
      <p:sp>
        <p:nvSpPr>
          <p:cNvPr id="4" name="Date Placeholder 3"/>
          <p:cNvSpPr>
            <a:spLocks noGrp="1"/>
          </p:cNvSpPr>
          <p:nvPr>
            <p:ph type="dt" sz="half" idx="10"/>
          </p:nvPr>
        </p:nvSpPr>
        <p:spPr>
          <a:xfrm>
            <a:off x="8447617" y="113072"/>
            <a:ext cx="2844800" cy="182880"/>
          </a:xfrm>
          <a:prstGeom prst="rect">
            <a:avLst/>
          </a:prstGeom>
        </p:spPr>
        <p:txBody>
          <a:bodyPr/>
          <a:lstStyle/>
          <a:p>
            <a:fld id="{A9DF6EFB-3F44-496C-A842-1E0B3D3B975A}" type="datetimeFigureOut">
              <a:rPr lang="en-US" smtClean="0"/>
              <a:pPr/>
              <a:t>6/24/2026</a:t>
            </a:fld>
            <a:endParaRPr lang="en-US"/>
          </a:p>
        </p:txBody>
      </p:sp>
      <p:sp>
        <p:nvSpPr>
          <p:cNvPr id="6" name="Slide Number Placeholder 5"/>
          <p:cNvSpPr>
            <a:spLocks noGrp="1"/>
          </p:cNvSpPr>
          <p:nvPr>
            <p:ph type="sldNum" sz="quarter" idx="12"/>
          </p:nvPr>
        </p:nvSpPr>
        <p:spPr>
          <a:xfrm>
            <a:off x="11292417" y="113072"/>
            <a:ext cx="735711" cy="182880"/>
          </a:xfrm>
          <a:prstGeom prst="rect">
            <a:avLst/>
          </a:prstGeom>
        </p:spPr>
        <p:txBody>
          <a:bodyPr/>
          <a:lstStyle/>
          <a:p>
            <a:fld id="{200B2350-5261-4F5C-9DF5-EF0D264FC8D2}" type="slidenum">
              <a:rPr lang="en-US" smtClean="0"/>
              <a:pPr/>
              <a:t>‹#›</a:t>
            </a:fld>
            <a:endParaRPr lang="en-US"/>
          </a:p>
        </p:txBody>
      </p:sp>
      <p:sp>
        <p:nvSpPr>
          <p:cNvPr id="9" name="Content Placeholder 2"/>
          <p:cNvSpPr>
            <a:spLocks noGrp="1"/>
          </p:cNvSpPr>
          <p:nvPr>
            <p:ph idx="14"/>
          </p:nvPr>
        </p:nvSpPr>
        <p:spPr>
          <a:xfrm>
            <a:off x="609600" y="3048000"/>
            <a:ext cx="10972800" cy="533400"/>
          </a:xfrm>
          <a:prstGeom prst="rect">
            <a:avLst/>
          </a:prstGeo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Content Placeholder 2"/>
          <p:cNvSpPr>
            <a:spLocks noGrp="1"/>
          </p:cNvSpPr>
          <p:nvPr>
            <p:ph idx="15"/>
          </p:nvPr>
        </p:nvSpPr>
        <p:spPr>
          <a:xfrm>
            <a:off x="609600" y="3810000"/>
            <a:ext cx="10972800" cy="533400"/>
          </a:xfrm>
          <a:prstGeom prst="rect">
            <a:avLst/>
          </a:prstGeo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Content Placeholder 2"/>
          <p:cNvSpPr>
            <a:spLocks noGrp="1"/>
          </p:cNvSpPr>
          <p:nvPr>
            <p:ph idx="16"/>
          </p:nvPr>
        </p:nvSpPr>
        <p:spPr>
          <a:xfrm>
            <a:off x="609600" y="4648200"/>
            <a:ext cx="10972800" cy="533400"/>
          </a:xfrm>
          <a:prstGeom prst="rect">
            <a:avLst/>
          </a:prstGeo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Content Placeholder 2"/>
          <p:cNvSpPr>
            <a:spLocks noGrp="1"/>
          </p:cNvSpPr>
          <p:nvPr>
            <p:ph idx="17"/>
          </p:nvPr>
        </p:nvSpPr>
        <p:spPr>
          <a:xfrm>
            <a:off x="812800" y="4800600"/>
            <a:ext cx="10972800" cy="533400"/>
          </a:xfrm>
          <a:prstGeom prst="rect">
            <a:avLst/>
          </a:prstGeo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874147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6"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24/06/2026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9" r:id="rId12"/>
    <p:sldLayoutId id="2147483790" r:id="rId13"/>
    <p:sldLayoutId id="2147483791" r:id="rId14"/>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hyperlink" Target="https://moodle.uwtsd.ac.uk/course/section.php?id=207586"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08213" y="908050"/>
            <a:ext cx="7772400" cy="1235066"/>
          </a:xfrm>
        </p:spPr>
        <p:txBody>
          <a:bodyPr/>
          <a:lstStyle/>
          <a:p>
            <a:pPr eaLnBrk="1" hangingPunct="1"/>
            <a:r>
              <a:rPr lang="en-GB" altLang="en-US" b="1">
                <a:solidFill>
                  <a:schemeClr val="accent2"/>
                </a:solidFill>
              </a:rPr>
              <a:t>MBA</a:t>
            </a:r>
          </a:p>
        </p:txBody>
      </p:sp>
      <p:sp>
        <p:nvSpPr>
          <p:cNvPr id="6147" name="Subtitle 4"/>
          <p:cNvSpPr>
            <a:spLocks noGrp="1"/>
          </p:cNvSpPr>
          <p:nvPr>
            <p:ph type="subTitle" idx="1"/>
          </p:nvPr>
        </p:nvSpPr>
        <p:spPr>
          <a:xfrm>
            <a:off x="2095472" y="1928803"/>
            <a:ext cx="7786742" cy="3357586"/>
          </a:xfrm>
        </p:spPr>
        <p:txBody>
          <a:bodyPr/>
          <a:lstStyle/>
          <a:p>
            <a:pPr eaLnBrk="1" hangingPunct="1"/>
            <a:r>
              <a:rPr lang="en-GB" altLang="en-US" sz="3600" b="1">
                <a:solidFill>
                  <a:schemeClr val="accent2"/>
                </a:solidFill>
              </a:rPr>
              <a:t>Financial Management</a:t>
            </a:r>
          </a:p>
          <a:p>
            <a:pPr eaLnBrk="1" hangingPunct="1"/>
            <a:r>
              <a:rPr lang="en-GB" altLang="en-US">
                <a:solidFill>
                  <a:schemeClr val="accent2"/>
                </a:solidFill>
              </a:rPr>
              <a:t>Week 9</a:t>
            </a:r>
          </a:p>
          <a:p>
            <a:pPr eaLnBrk="1" hangingPunct="1"/>
            <a:endParaRPr lang="en-GB" altLang="en-US">
              <a:solidFill>
                <a:schemeClr val="accent2"/>
              </a:solidFill>
            </a:endParaRPr>
          </a:p>
          <a:p>
            <a:pPr eaLnBrk="1" hangingPunct="1"/>
            <a:r>
              <a:rPr lang="en-GB" altLang="en-US" sz="4800" b="1">
                <a:solidFill>
                  <a:schemeClr val="accent2"/>
                </a:solidFill>
              </a:rPr>
              <a:t>Capital Budgeting</a:t>
            </a:r>
          </a:p>
          <a:p>
            <a:pPr eaLnBrk="1" hangingPunct="1"/>
            <a:r>
              <a:rPr lang="en-GB" altLang="en-US" sz="4800" b="1">
                <a:solidFill>
                  <a:schemeClr val="accent2"/>
                </a:solidFill>
              </a:rPr>
              <a:t>(Part 2) </a:t>
            </a:r>
          </a:p>
        </p:txBody>
      </p:sp>
      <p:sp>
        <p:nvSpPr>
          <p:cNvPr id="6149" name="Slide Number Placeholder 5"/>
          <p:cNvSpPr>
            <a:spLocks noGrp="1" noChangeArrowheads="1"/>
          </p:cNvSpPr>
          <p:nvPr>
            <p:ph type="sldNum" sz="quarter" idx="12"/>
          </p:nvPr>
        </p:nvSpPr>
        <p:spPr bwMode="auto">
          <a:xfrm>
            <a:off x="9768408" y="6453337"/>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a:solidFill>
                  <a:srgbClr val="898989"/>
                </a:solidFill>
              </a:rPr>
              <a:pPr>
                <a:spcBef>
                  <a:spcPct val="0"/>
                </a:spcBef>
                <a:buFontTx/>
                <a:buNone/>
              </a:pPr>
              <a:t>1</a:t>
            </a:fld>
            <a:endParaRPr lang="en-GB"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6E0D3-305E-22F7-DD07-91205DA1F5F5}"/>
              </a:ext>
            </a:extLst>
          </p:cNvPr>
          <p:cNvSpPr>
            <a:spLocks noGrp="1"/>
          </p:cNvSpPr>
          <p:nvPr>
            <p:ph type="title"/>
          </p:nvPr>
        </p:nvSpPr>
        <p:spPr/>
        <p:txBody>
          <a:bodyPr/>
          <a:lstStyle/>
          <a:p>
            <a:r>
              <a:rPr lang="en-GB"/>
              <a:t>Week Outline</a:t>
            </a:r>
          </a:p>
        </p:txBody>
      </p:sp>
      <p:sp>
        <p:nvSpPr>
          <p:cNvPr id="3" name="Content Placeholder 2">
            <a:extLst>
              <a:ext uri="{FF2B5EF4-FFF2-40B4-BE49-F238E27FC236}">
                <a16:creationId xmlns:a16="http://schemas.microsoft.com/office/drawing/2014/main" id="{33D45A68-4896-52B8-AF6B-9634B81EF453}"/>
              </a:ext>
            </a:extLst>
          </p:cNvPr>
          <p:cNvSpPr>
            <a:spLocks noGrp="1"/>
          </p:cNvSpPr>
          <p:nvPr>
            <p:ph idx="1"/>
          </p:nvPr>
        </p:nvSpPr>
        <p:spPr/>
        <p:txBody>
          <a:bodyPr/>
          <a:lstStyle/>
          <a:p>
            <a:r>
              <a:rPr lang="en-GB"/>
              <a:t>Profitability Index</a:t>
            </a:r>
          </a:p>
          <a:p>
            <a:r>
              <a:rPr lang="en-GB"/>
              <a:t>Capital-Budgeting Decision Criteria</a:t>
            </a:r>
          </a:p>
          <a:p>
            <a:pPr lvl="1"/>
            <a:r>
              <a:rPr lang="en-GB"/>
              <a:t>IRR</a:t>
            </a:r>
          </a:p>
          <a:p>
            <a:pPr lvl="1"/>
            <a:r>
              <a:rPr lang="en-GB"/>
              <a:t>MIRR</a:t>
            </a:r>
          </a:p>
          <a:p>
            <a:r>
              <a:rPr lang="en-US" altLang="en-US">
                <a:latin typeface="+mj-lt"/>
                <a:ea typeface="ヒラギノ角ゴ Pro W3" pitchFamily="-80" charset="-128"/>
              </a:rPr>
              <a:t>Capital Rationing</a:t>
            </a:r>
            <a:endParaRPr lang="en-GB"/>
          </a:p>
          <a:p>
            <a:endParaRPr lang="en-GB"/>
          </a:p>
        </p:txBody>
      </p:sp>
      <p:sp>
        <p:nvSpPr>
          <p:cNvPr id="4" name="Date Placeholder 3">
            <a:extLst>
              <a:ext uri="{FF2B5EF4-FFF2-40B4-BE49-F238E27FC236}">
                <a16:creationId xmlns:a16="http://schemas.microsoft.com/office/drawing/2014/main" id="{A503858A-ECFB-07F7-A828-699534154F04}"/>
              </a:ext>
            </a:extLst>
          </p:cNvPr>
          <p:cNvSpPr>
            <a:spLocks noGrp="1"/>
          </p:cNvSpPr>
          <p:nvPr>
            <p:ph type="dt" sz="half" idx="10"/>
          </p:nvPr>
        </p:nvSpPr>
        <p:spPr/>
        <p:txBody>
          <a:bodyPr/>
          <a:lstStyle/>
          <a:p>
            <a:pPr>
              <a:defRPr/>
            </a:pPr>
            <a:fld id="{2303D31F-598B-47EE-BA37-93F097A3D676}" type="datetime1">
              <a:rPr lang="en-GB" altLang="en-US" smtClean="0"/>
              <a:pPr>
                <a:defRPr/>
              </a:pPr>
              <a:t>24/06/2026</a:t>
            </a:fld>
            <a:endParaRPr lang="en-GB" altLang="en-US"/>
          </a:p>
        </p:txBody>
      </p:sp>
      <p:sp>
        <p:nvSpPr>
          <p:cNvPr id="5" name="Slide Number Placeholder 4">
            <a:extLst>
              <a:ext uri="{FF2B5EF4-FFF2-40B4-BE49-F238E27FC236}">
                <a16:creationId xmlns:a16="http://schemas.microsoft.com/office/drawing/2014/main" id="{9863FADB-C2AE-B586-88DF-7E84CE7B46D4}"/>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38535490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962150" y="2858960"/>
            <a:ext cx="7772400" cy="769441"/>
          </a:xfrm>
        </p:spPr>
        <p:txBody>
          <a:bodyPr>
            <a:spAutoFit/>
          </a:bodyPr>
          <a:lstStyle/>
          <a:p>
            <a:r>
              <a:rPr lang="en-US" altLang="en-US">
                <a:solidFill>
                  <a:srgbClr val="FFFF00"/>
                </a:solidFill>
                <a:latin typeface="+mj-lt"/>
                <a:ea typeface="ヒラギノ角ゴ Pro W3" pitchFamily="-80" charset="-128"/>
              </a:rPr>
              <a:t>Profitability Index</a:t>
            </a:r>
            <a:endParaRPr lang="en-US" altLang="en-US" sz="1800">
              <a:solidFill>
                <a:srgbClr val="FFFF00"/>
              </a:solidFill>
              <a:ea typeface="ヒラギノ角ゴ Pro W3" pitchFamily="-80" charset="-128"/>
            </a:endParaRPr>
          </a:p>
        </p:txBody>
      </p:sp>
    </p:spTree>
    <p:extLst>
      <p:ext uri="{BB962C8B-B14F-4D97-AF65-F5344CB8AC3E}">
        <p14:creationId xmlns:p14="http://schemas.microsoft.com/office/powerpoint/2010/main" val="38761378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83432" y="404665"/>
            <a:ext cx="9397044" cy="646331"/>
          </a:xfrm>
        </p:spPr>
        <p:txBody>
          <a:bodyPr wrap="square">
            <a:spAutoFit/>
          </a:bodyPr>
          <a:lstStyle/>
          <a:p>
            <a:r>
              <a:rPr lang="en-US" sz="3600"/>
              <a:t>Profitability Index (P</a:t>
            </a:r>
            <a:r>
              <a:rPr lang="en-US" sz="100"/>
              <a:t> </a:t>
            </a:r>
            <a:r>
              <a:rPr lang="en-US" sz="3600"/>
              <a:t>I) (Benefit-Cost Ratio) </a:t>
            </a:r>
          </a:p>
        </p:txBody>
      </p:sp>
      <p:sp>
        <p:nvSpPr>
          <p:cNvPr id="3" name="Content Placeholder 2"/>
          <p:cNvSpPr>
            <a:spLocks noGrp="1"/>
          </p:cNvSpPr>
          <p:nvPr>
            <p:ph idx="1"/>
          </p:nvPr>
        </p:nvSpPr>
        <p:spPr>
          <a:xfrm>
            <a:off x="911424" y="1900045"/>
            <a:ext cx="10441160" cy="1274195"/>
          </a:xfrm>
        </p:spPr>
        <p:txBody>
          <a:bodyPr wrap="square">
            <a:spAutoFit/>
          </a:bodyPr>
          <a:lstStyle/>
          <a:p>
            <a:r>
              <a:rPr lang="en-US" altLang="en-US" sz="2400">
                <a:ea typeface="ヒラギノ角ゴ Pro W3" charset="-128"/>
              </a:rPr>
              <a:t>The profitability index (</a:t>
            </a:r>
            <a:r>
              <a:rPr lang="en-US" altLang="en-US" sz="2400" i="1">
                <a:ea typeface="ヒラギノ角ゴ Pro W3" charset="-128"/>
              </a:rPr>
              <a:t>P</a:t>
            </a:r>
            <a:r>
              <a:rPr lang="en-US" altLang="en-US" sz="100" i="1">
                <a:ea typeface="ヒラギノ角ゴ Pro W3" charset="-128"/>
              </a:rPr>
              <a:t> </a:t>
            </a:r>
            <a:r>
              <a:rPr lang="en-US" altLang="en-US" sz="2400" i="1">
                <a:ea typeface="ヒラギノ角ゴ Pro W3" charset="-128"/>
              </a:rPr>
              <a:t>I</a:t>
            </a:r>
            <a:r>
              <a:rPr lang="en-US" altLang="en-US" sz="2400">
                <a:ea typeface="ヒラギノ角ゴ Pro W3" charset="-128"/>
              </a:rPr>
              <a:t>) is the ratio of the present value of the future free cash flows (</a:t>
            </a:r>
            <a:r>
              <a:rPr lang="en-US" altLang="en-US" sz="2400" i="1">
                <a:ea typeface="ヒラギノ角ゴ Pro W3" charset="-128"/>
              </a:rPr>
              <a:t>F</a:t>
            </a:r>
            <a:r>
              <a:rPr lang="en-US" altLang="en-US" sz="100" i="1">
                <a:ea typeface="ヒラギノ角ゴ Pro W3" charset="-128"/>
              </a:rPr>
              <a:t> </a:t>
            </a:r>
            <a:r>
              <a:rPr lang="en-US" altLang="en-US" sz="2400" i="1">
                <a:ea typeface="ヒラギノ角ゴ Pro W3" charset="-128"/>
              </a:rPr>
              <a:t>C</a:t>
            </a:r>
            <a:r>
              <a:rPr lang="en-US" altLang="en-US" sz="100" i="1">
                <a:ea typeface="ヒラギノ角ゴ Pro W3" charset="-128"/>
              </a:rPr>
              <a:t> </a:t>
            </a:r>
            <a:r>
              <a:rPr lang="en-US" altLang="en-US" sz="2400" i="1">
                <a:ea typeface="ヒラギノ角ゴ Pro W3" charset="-128"/>
              </a:rPr>
              <a:t>F</a:t>
            </a:r>
            <a:r>
              <a:rPr lang="en-US" altLang="en-US" sz="2400">
                <a:ea typeface="ヒラギノ角ゴ Pro W3" charset="-128"/>
              </a:rPr>
              <a:t>) to the initial outlay.</a:t>
            </a:r>
          </a:p>
          <a:p>
            <a:r>
              <a:rPr lang="en-US" altLang="en-US" sz="2400">
                <a:ea typeface="ヒラギノ角ゴ Pro W3" charset="-128"/>
              </a:rPr>
              <a:t>It yields the same accept/reject decision as </a:t>
            </a:r>
            <a:r>
              <a:rPr lang="en-US" altLang="en-US" sz="2400" i="1">
                <a:ea typeface="ヒラギノ角ゴ Pro W3" charset="-128"/>
              </a:rPr>
              <a:t>N</a:t>
            </a:r>
            <a:r>
              <a:rPr lang="en-US" altLang="en-US" sz="100" i="1">
                <a:ea typeface="ヒラギノ角ゴ Pro W3" charset="-128"/>
              </a:rPr>
              <a:t> </a:t>
            </a:r>
            <a:r>
              <a:rPr lang="en-US" altLang="en-US" sz="2400" i="1">
                <a:ea typeface="ヒラギノ角ゴ Pro W3" charset="-128"/>
              </a:rPr>
              <a:t>P</a:t>
            </a:r>
            <a:r>
              <a:rPr lang="en-US" altLang="en-US" sz="100" i="1">
                <a:ea typeface="ヒラギノ角ゴ Pro W3" charset="-128"/>
              </a:rPr>
              <a:t> </a:t>
            </a:r>
            <a:r>
              <a:rPr lang="en-US" altLang="en-US" sz="2400" i="1">
                <a:ea typeface="ヒラギノ角ゴ Pro W3" charset="-128"/>
              </a:rPr>
              <a:t>V</a:t>
            </a:r>
            <a:r>
              <a:rPr lang="en-US" altLang="en-US" sz="2400">
                <a:ea typeface="ヒラギノ角ゴ Pro W3" charset="-128"/>
              </a:rPr>
              <a:t>.</a:t>
            </a:r>
            <a:endParaRPr lang="en-US" sz="2400"/>
          </a:p>
        </p:txBody>
      </p:sp>
    </p:spTree>
    <p:extLst>
      <p:ext uri="{BB962C8B-B14F-4D97-AF65-F5344CB8AC3E}">
        <p14:creationId xmlns:p14="http://schemas.microsoft.com/office/powerpoint/2010/main" val="20427886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43100" y="363410"/>
            <a:ext cx="8229600" cy="646331"/>
          </a:xfrm>
        </p:spPr>
        <p:txBody>
          <a:bodyPr>
            <a:spAutoFit/>
          </a:bodyPr>
          <a:lstStyle/>
          <a:p>
            <a:r>
              <a:rPr lang="en-US" altLang="en-US" sz="3600">
                <a:ea typeface="ヒラギノ角ゴ Pro W3" charset="-128"/>
              </a:rPr>
              <a:t>Profitability Index</a:t>
            </a:r>
            <a:endParaRPr lang="en-US" sz="3600"/>
          </a:p>
        </p:txBody>
      </p:sp>
      <mc:AlternateContent xmlns:mc="http://schemas.openxmlformats.org/markup-compatibility/2006" xmlns:a14="http://schemas.microsoft.com/office/drawing/2010/main">
        <mc:Choice Requires="a14">
          <p:sp>
            <p:nvSpPr>
              <p:cNvPr id="4" name="Object 3" descr="The formula for profitability index is as follows:&#10;present value of all the future annual cash free flows divided by initial cash outlay.&#10;&#10;PI equals free cash flow in time period 1, divided by open bracket, one plus required rate of return close bracket to the power of one plus, the annual free cash flow in time period 2, divided by open bracket, one plus required rate of return close bracket to the power of two, plus, the annual free cash flow in time period n, divided by open bracket, one plus required rate of return close bracket to the power n divided by initial outlay."/>
              <p:cNvSpPr txBox="1"/>
              <p:nvPr/>
            </p:nvSpPr>
            <p:spPr bwMode="auto">
              <a:xfrm>
                <a:off x="1055440" y="1647825"/>
                <a:ext cx="10009112" cy="2124075"/>
              </a:xfrm>
              <a:prstGeom prst="rect">
                <a:avLst/>
              </a:prstGeom>
              <a:noFill/>
            </p:spPr>
            <p:txBody>
              <a:bodyPr>
                <a:noAutofit/>
              </a:bodyPr>
              <a:lstStyle/>
              <a:p>
                <a:pPr/>
                <a14:m>
                  <m:oMathPara xmlns:m="http://schemas.openxmlformats.org/officeDocument/2006/math">
                    <m:oMathParaPr>
                      <m:jc m:val="left"/>
                    </m:oMathParaPr>
                    <m:oMath xmlns:m="http://schemas.openxmlformats.org/officeDocument/2006/math">
                      <m:r>
                        <m:rPr>
                          <m:sty m:val="p"/>
                        </m:rPr>
                        <a:rPr lang="en-GB" sz="2400" i="1">
                          <a:solidFill>
                            <a:srgbClr val="000000"/>
                          </a:solidFill>
                          <a:latin typeface="Cambria Math" panose="02040503050406030204" pitchFamily="18" charset="0"/>
                        </a:rPr>
                        <m:t>PI</m:t>
                      </m:r>
                      <m:r>
                        <m:rPr>
                          <m:aln/>
                        </m:rPr>
                        <a:rPr lang="en-GB" sz="2400" i="1">
                          <a:solidFill>
                            <a:srgbClr val="000000"/>
                          </a:solidFill>
                          <a:latin typeface="Cambria Math" panose="02040503050406030204" pitchFamily="18" charset="0"/>
                        </a:rPr>
                        <m:t>=</m:t>
                      </m:r>
                      <m:f>
                        <m:fPr>
                          <m:ctrlPr>
                            <a:rPr lang="en-GB" sz="2400" i="1">
                              <a:solidFill>
                                <a:srgbClr val="000000"/>
                              </a:solidFill>
                              <a:latin typeface="Cambria Math" panose="02040503050406030204" pitchFamily="18" charset="0"/>
                            </a:rPr>
                          </m:ctrlPr>
                        </m:fPr>
                        <m:num>
                          <m:r>
                            <m:rPr>
                              <m:sty m:val="p"/>
                            </m:rPr>
                            <a:rPr lang="en-GB" sz="2400" i="1">
                              <a:solidFill>
                                <a:srgbClr val="000000"/>
                              </a:solidFill>
                              <a:latin typeface="Cambria Math" panose="02040503050406030204" pitchFamily="18" charset="0"/>
                            </a:rPr>
                            <m:t>present</m:t>
                          </m:r>
                          <m:r>
                            <a:rPr lang="en-GB" sz="2400" i="1">
                              <a:solidFill>
                                <a:srgbClr val="000000"/>
                              </a:solidFill>
                              <a:latin typeface="Cambria Math" panose="02040503050406030204" pitchFamily="18" charset="0"/>
                            </a:rPr>
                            <m:t> </m:t>
                          </m:r>
                          <m:r>
                            <m:rPr>
                              <m:sty m:val="p"/>
                            </m:rPr>
                            <a:rPr lang="en-GB" sz="2400" i="1">
                              <a:solidFill>
                                <a:srgbClr val="000000"/>
                              </a:solidFill>
                              <a:latin typeface="Cambria Math" panose="02040503050406030204" pitchFamily="18" charset="0"/>
                            </a:rPr>
                            <m:t>value</m:t>
                          </m:r>
                          <m:r>
                            <a:rPr lang="en-GB" sz="2400" i="1">
                              <a:solidFill>
                                <a:srgbClr val="000000"/>
                              </a:solidFill>
                              <a:latin typeface="Cambria Math" panose="02040503050406030204" pitchFamily="18" charset="0"/>
                            </a:rPr>
                            <m:t> </m:t>
                          </m:r>
                          <m:r>
                            <m:rPr>
                              <m:sty m:val="p"/>
                            </m:rPr>
                            <a:rPr lang="en-GB" sz="2400" i="1">
                              <a:solidFill>
                                <a:srgbClr val="000000"/>
                              </a:solidFill>
                              <a:latin typeface="Cambria Math" panose="02040503050406030204" pitchFamily="18" charset="0"/>
                            </a:rPr>
                            <m:t>of</m:t>
                          </m:r>
                          <m:r>
                            <a:rPr lang="en-GB" sz="2400" i="1">
                              <a:solidFill>
                                <a:srgbClr val="000000"/>
                              </a:solidFill>
                              <a:latin typeface="Cambria Math" panose="02040503050406030204" pitchFamily="18" charset="0"/>
                            </a:rPr>
                            <m:t> </m:t>
                          </m:r>
                          <m:r>
                            <m:rPr>
                              <m:sty m:val="p"/>
                            </m:rPr>
                            <a:rPr lang="en-GB" sz="2400" i="1">
                              <a:solidFill>
                                <a:srgbClr val="000000"/>
                              </a:solidFill>
                              <a:latin typeface="Cambria Math" panose="02040503050406030204" pitchFamily="18" charset="0"/>
                            </a:rPr>
                            <m:t>all</m:t>
                          </m:r>
                          <m:r>
                            <a:rPr lang="en-GB" sz="2400" i="1">
                              <a:solidFill>
                                <a:srgbClr val="000000"/>
                              </a:solidFill>
                              <a:latin typeface="Cambria Math" panose="02040503050406030204" pitchFamily="18" charset="0"/>
                            </a:rPr>
                            <m:t> </m:t>
                          </m:r>
                          <m:r>
                            <m:rPr>
                              <m:sty m:val="p"/>
                            </m:rPr>
                            <a:rPr lang="en-GB" sz="2400" i="1">
                              <a:solidFill>
                                <a:srgbClr val="000000"/>
                              </a:solidFill>
                              <a:latin typeface="Cambria Math" panose="02040503050406030204" pitchFamily="18" charset="0"/>
                            </a:rPr>
                            <m:t>the</m:t>
                          </m:r>
                          <m:r>
                            <a:rPr lang="en-GB" sz="2400" i="1">
                              <a:solidFill>
                                <a:srgbClr val="000000"/>
                              </a:solidFill>
                              <a:latin typeface="Cambria Math" panose="02040503050406030204" pitchFamily="18" charset="0"/>
                            </a:rPr>
                            <m:t> </m:t>
                          </m:r>
                          <m:r>
                            <m:rPr>
                              <m:sty m:val="p"/>
                            </m:rPr>
                            <a:rPr lang="en-GB" sz="2400" i="1">
                              <a:solidFill>
                                <a:srgbClr val="000000"/>
                              </a:solidFill>
                              <a:latin typeface="Cambria Math" panose="02040503050406030204" pitchFamily="18" charset="0"/>
                            </a:rPr>
                            <m:t>future</m:t>
                          </m:r>
                          <m:r>
                            <a:rPr lang="en-GB" sz="2400" i="1">
                              <a:solidFill>
                                <a:srgbClr val="000000"/>
                              </a:solidFill>
                              <a:latin typeface="Cambria Math" panose="02040503050406030204" pitchFamily="18" charset="0"/>
                            </a:rPr>
                            <m:t> </m:t>
                          </m:r>
                          <m:r>
                            <m:rPr>
                              <m:sty m:val="p"/>
                            </m:rPr>
                            <a:rPr lang="en-GB" sz="2400" i="1">
                              <a:solidFill>
                                <a:srgbClr val="000000"/>
                              </a:solidFill>
                              <a:latin typeface="Cambria Math" panose="02040503050406030204" pitchFamily="18" charset="0"/>
                            </a:rPr>
                            <m:t>annual</m:t>
                          </m:r>
                          <m:r>
                            <a:rPr lang="en-GB" sz="2400" i="1">
                              <a:solidFill>
                                <a:srgbClr val="000000"/>
                              </a:solidFill>
                              <a:latin typeface="Cambria Math" panose="02040503050406030204" pitchFamily="18" charset="0"/>
                            </a:rPr>
                            <m:t> </m:t>
                          </m:r>
                          <m:r>
                            <m:rPr>
                              <m:sty m:val="p"/>
                            </m:rPr>
                            <a:rPr lang="en-GB" sz="2400" i="1">
                              <a:solidFill>
                                <a:srgbClr val="000000"/>
                              </a:solidFill>
                              <a:latin typeface="Cambria Math" panose="02040503050406030204" pitchFamily="18" charset="0"/>
                            </a:rPr>
                            <m:t>free</m:t>
                          </m:r>
                          <m:r>
                            <a:rPr lang="en-GB" sz="2400" i="1">
                              <a:solidFill>
                                <a:srgbClr val="000000"/>
                              </a:solidFill>
                              <a:latin typeface="Cambria Math" panose="02040503050406030204" pitchFamily="18" charset="0"/>
                            </a:rPr>
                            <m:t> </m:t>
                          </m:r>
                          <m:r>
                            <m:rPr>
                              <m:sty m:val="p"/>
                            </m:rPr>
                            <a:rPr lang="en-GB" sz="2400" i="1">
                              <a:solidFill>
                                <a:srgbClr val="000000"/>
                              </a:solidFill>
                              <a:latin typeface="Cambria Math" panose="02040503050406030204" pitchFamily="18" charset="0"/>
                            </a:rPr>
                            <m:t>cash</m:t>
                          </m:r>
                          <m:r>
                            <a:rPr lang="en-GB" sz="2400" i="1">
                              <a:solidFill>
                                <a:srgbClr val="000000"/>
                              </a:solidFill>
                              <a:latin typeface="Cambria Math" panose="02040503050406030204" pitchFamily="18" charset="0"/>
                            </a:rPr>
                            <m:t> </m:t>
                          </m:r>
                          <m:r>
                            <m:rPr>
                              <m:sty m:val="p"/>
                            </m:rPr>
                            <a:rPr lang="en-GB" sz="2400" i="1">
                              <a:solidFill>
                                <a:srgbClr val="000000"/>
                              </a:solidFill>
                              <a:latin typeface="Cambria Math" panose="02040503050406030204" pitchFamily="18" charset="0"/>
                            </a:rPr>
                            <m:t>flows</m:t>
                          </m:r>
                        </m:num>
                        <m:den>
                          <m:r>
                            <m:rPr>
                              <m:sty m:val="p"/>
                            </m:rPr>
                            <a:rPr lang="en-GB" sz="2400" i="1">
                              <a:solidFill>
                                <a:srgbClr val="000000"/>
                              </a:solidFill>
                              <a:latin typeface="Cambria Math" panose="02040503050406030204" pitchFamily="18" charset="0"/>
                            </a:rPr>
                            <m:t>initial</m:t>
                          </m:r>
                          <m:r>
                            <a:rPr lang="en-GB" sz="2400" i="1">
                              <a:solidFill>
                                <a:srgbClr val="000000"/>
                              </a:solidFill>
                              <a:latin typeface="Cambria Math" panose="02040503050406030204" pitchFamily="18" charset="0"/>
                            </a:rPr>
                            <m:t> </m:t>
                          </m:r>
                          <m:r>
                            <m:rPr>
                              <m:sty m:val="p"/>
                            </m:rPr>
                            <a:rPr lang="en-GB" sz="2400" i="1">
                              <a:solidFill>
                                <a:srgbClr val="000000"/>
                              </a:solidFill>
                              <a:latin typeface="Cambria Math" panose="02040503050406030204" pitchFamily="18" charset="0"/>
                            </a:rPr>
                            <m:t>cash</m:t>
                          </m:r>
                          <m:r>
                            <a:rPr lang="en-GB" sz="2400" i="1">
                              <a:solidFill>
                                <a:srgbClr val="000000"/>
                              </a:solidFill>
                              <a:latin typeface="Cambria Math" panose="02040503050406030204" pitchFamily="18" charset="0"/>
                            </a:rPr>
                            <m:t> </m:t>
                          </m:r>
                          <m:r>
                            <m:rPr>
                              <m:sty m:val="p"/>
                            </m:rPr>
                            <a:rPr lang="en-GB" sz="2400" i="1">
                              <a:solidFill>
                                <a:srgbClr val="000000"/>
                              </a:solidFill>
                              <a:latin typeface="Cambria Math" panose="02040503050406030204" pitchFamily="18" charset="0"/>
                            </a:rPr>
                            <m:t>outlay</m:t>
                          </m:r>
                        </m:den>
                      </m:f>
                    </m:oMath>
                    <m:oMath xmlns:m="http://schemas.openxmlformats.org/officeDocument/2006/math">
                      <m:r>
                        <m:rPr>
                          <m:aln/>
                        </m:rPr>
                        <a:rPr lang="en-GB" sz="2400" i="1">
                          <a:solidFill>
                            <a:srgbClr val="000000"/>
                          </a:solidFill>
                          <a:latin typeface="Cambria Math" panose="02040503050406030204" pitchFamily="18" charset="0"/>
                        </a:rPr>
                        <m:t>=</m:t>
                      </m:r>
                      <m:f>
                        <m:fPr>
                          <m:ctrlPr>
                            <a:rPr lang="en-GB" sz="2400" i="1">
                              <a:solidFill>
                                <a:srgbClr val="000000"/>
                              </a:solidFill>
                              <a:latin typeface="Cambria Math" panose="02040503050406030204" pitchFamily="18" charset="0"/>
                            </a:rPr>
                          </m:ctrlPr>
                        </m:fPr>
                        <m:num>
                          <m:f>
                            <m:fPr>
                              <m:ctrlPr>
                                <a:rPr lang="en-GB" sz="2400" i="1">
                                  <a:solidFill>
                                    <a:srgbClr val="000000"/>
                                  </a:solidFill>
                                  <a:latin typeface="Cambria Math" panose="02040503050406030204" pitchFamily="18" charset="0"/>
                                </a:rPr>
                              </m:ctrlPr>
                            </m:fPr>
                            <m:num>
                              <m:r>
                                <m:rPr>
                                  <m:sty m:val="p"/>
                                </m:rPr>
                                <a:rPr lang="en-GB" sz="2400" i="1">
                                  <a:solidFill>
                                    <a:srgbClr val="000000"/>
                                  </a:solidFill>
                                  <a:latin typeface="Cambria Math" panose="02040503050406030204" pitchFamily="18" charset="0"/>
                                </a:rPr>
                                <m:t>FC</m:t>
                              </m:r>
                              <m:sSub>
                                <m:sSubPr>
                                  <m:ctrlPr>
                                    <a:rPr lang="en-GB" sz="2400" i="1">
                                      <a:solidFill>
                                        <a:srgbClr val="000000"/>
                                      </a:solidFill>
                                      <a:latin typeface="Cambria Math" panose="02040503050406030204" pitchFamily="18" charset="0"/>
                                    </a:rPr>
                                  </m:ctrlPr>
                                </m:sSubPr>
                                <m:e>
                                  <m:r>
                                    <m:rPr>
                                      <m:sty m:val="p"/>
                                    </m:rPr>
                                    <a:rPr lang="en-GB" sz="2400" i="1">
                                      <a:solidFill>
                                        <a:srgbClr val="000000"/>
                                      </a:solidFill>
                                      <a:latin typeface="Cambria Math" panose="02040503050406030204" pitchFamily="18" charset="0"/>
                                    </a:rPr>
                                    <m:t>F</m:t>
                                  </m:r>
                                </m:e>
                                <m:sub>
                                  <m:r>
                                    <a:rPr lang="en-GB" sz="2400" i="1">
                                      <a:solidFill>
                                        <a:srgbClr val="000000"/>
                                      </a:solidFill>
                                      <a:latin typeface="Cambria Math" panose="02040503050406030204" pitchFamily="18" charset="0"/>
                                    </a:rPr>
                                    <m:t>1</m:t>
                                  </m:r>
                                </m:sub>
                              </m:sSub>
                            </m:num>
                            <m:den>
                              <m:sSup>
                                <m:sSupPr>
                                  <m:ctrlPr>
                                    <a:rPr lang="en-GB" sz="2400" i="1">
                                      <a:solidFill>
                                        <a:srgbClr val="000000"/>
                                      </a:solidFill>
                                      <a:latin typeface="Cambria Math" panose="02040503050406030204" pitchFamily="18" charset="0"/>
                                    </a:rPr>
                                  </m:ctrlPr>
                                </m:sSupPr>
                                <m:e>
                                  <m:d>
                                    <m:dPr>
                                      <m:ctrlPr>
                                        <a:rPr lang="en-GB" sz="2400" i="1">
                                          <a:solidFill>
                                            <a:srgbClr val="000000"/>
                                          </a:solidFill>
                                          <a:latin typeface="Cambria Math" panose="02040503050406030204" pitchFamily="18" charset="0"/>
                                        </a:rPr>
                                      </m:ctrlPr>
                                    </m:dPr>
                                    <m:e>
                                      <m:r>
                                        <a:rPr lang="en-GB" sz="2400" i="1">
                                          <a:solidFill>
                                            <a:srgbClr val="000000"/>
                                          </a:solidFill>
                                          <a:latin typeface="Cambria Math" panose="02040503050406030204" pitchFamily="18" charset="0"/>
                                        </a:rPr>
                                        <m:t>1+</m:t>
                                      </m:r>
                                      <m:r>
                                        <m:rPr>
                                          <m:sty m:val="p"/>
                                        </m:rPr>
                                        <a:rPr lang="en-GB" sz="2400" i="1">
                                          <a:solidFill>
                                            <a:srgbClr val="000000"/>
                                          </a:solidFill>
                                          <a:latin typeface="Cambria Math" panose="02040503050406030204" pitchFamily="18" charset="0"/>
                                        </a:rPr>
                                        <m:t>k</m:t>
                                      </m:r>
                                    </m:e>
                                  </m:d>
                                </m:e>
                                <m:sup>
                                  <m:r>
                                    <a:rPr lang="en-GB" sz="2400" i="1">
                                      <a:solidFill>
                                        <a:srgbClr val="000000"/>
                                      </a:solidFill>
                                      <a:latin typeface="Cambria Math" panose="02040503050406030204" pitchFamily="18" charset="0"/>
                                    </a:rPr>
                                    <m:t>1</m:t>
                                  </m:r>
                                </m:sup>
                              </m:sSup>
                            </m:den>
                          </m:f>
                          <m:r>
                            <a:rPr lang="en-GB" sz="2400" i="1">
                              <a:solidFill>
                                <a:srgbClr val="000000"/>
                              </a:solidFill>
                              <a:latin typeface="Cambria Math" panose="02040503050406030204" pitchFamily="18" charset="0"/>
                            </a:rPr>
                            <m:t>+</m:t>
                          </m:r>
                          <m:f>
                            <m:fPr>
                              <m:ctrlPr>
                                <a:rPr lang="en-GB" sz="2400" i="1">
                                  <a:solidFill>
                                    <a:srgbClr val="000000"/>
                                  </a:solidFill>
                                  <a:latin typeface="Cambria Math" panose="02040503050406030204" pitchFamily="18" charset="0"/>
                                </a:rPr>
                              </m:ctrlPr>
                            </m:fPr>
                            <m:num>
                              <m:r>
                                <m:rPr>
                                  <m:sty m:val="p"/>
                                </m:rPr>
                                <a:rPr lang="en-GB" sz="2400" i="1">
                                  <a:solidFill>
                                    <a:srgbClr val="000000"/>
                                  </a:solidFill>
                                  <a:latin typeface="Cambria Math" panose="02040503050406030204" pitchFamily="18" charset="0"/>
                                </a:rPr>
                                <m:t>FC</m:t>
                              </m:r>
                              <m:sSub>
                                <m:sSubPr>
                                  <m:ctrlPr>
                                    <a:rPr lang="en-GB" sz="2400" i="1">
                                      <a:solidFill>
                                        <a:srgbClr val="000000"/>
                                      </a:solidFill>
                                      <a:latin typeface="Cambria Math" panose="02040503050406030204" pitchFamily="18" charset="0"/>
                                    </a:rPr>
                                  </m:ctrlPr>
                                </m:sSubPr>
                                <m:e>
                                  <m:r>
                                    <m:rPr>
                                      <m:sty m:val="p"/>
                                    </m:rPr>
                                    <a:rPr lang="en-GB" sz="2400" i="1">
                                      <a:solidFill>
                                        <a:srgbClr val="000000"/>
                                      </a:solidFill>
                                      <a:latin typeface="Cambria Math" panose="02040503050406030204" pitchFamily="18" charset="0"/>
                                    </a:rPr>
                                    <m:t>F</m:t>
                                  </m:r>
                                </m:e>
                                <m:sub>
                                  <m:r>
                                    <a:rPr lang="en-GB" sz="2400" i="1">
                                      <a:solidFill>
                                        <a:srgbClr val="000000"/>
                                      </a:solidFill>
                                      <a:latin typeface="Cambria Math" panose="02040503050406030204" pitchFamily="18" charset="0"/>
                                    </a:rPr>
                                    <m:t>2</m:t>
                                  </m:r>
                                </m:sub>
                              </m:sSub>
                            </m:num>
                            <m:den>
                              <m:sSup>
                                <m:sSupPr>
                                  <m:ctrlPr>
                                    <a:rPr lang="en-GB" sz="2400" i="1">
                                      <a:solidFill>
                                        <a:srgbClr val="000000"/>
                                      </a:solidFill>
                                      <a:latin typeface="Cambria Math" panose="02040503050406030204" pitchFamily="18" charset="0"/>
                                    </a:rPr>
                                  </m:ctrlPr>
                                </m:sSupPr>
                                <m:e>
                                  <m:d>
                                    <m:dPr>
                                      <m:ctrlPr>
                                        <a:rPr lang="en-GB" sz="2400" i="1">
                                          <a:solidFill>
                                            <a:srgbClr val="000000"/>
                                          </a:solidFill>
                                          <a:latin typeface="Cambria Math" panose="02040503050406030204" pitchFamily="18" charset="0"/>
                                        </a:rPr>
                                      </m:ctrlPr>
                                    </m:dPr>
                                    <m:e>
                                      <m:r>
                                        <a:rPr lang="en-GB" sz="2400" i="1">
                                          <a:solidFill>
                                            <a:srgbClr val="000000"/>
                                          </a:solidFill>
                                          <a:latin typeface="Cambria Math" panose="02040503050406030204" pitchFamily="18" charset="0"/>
                                        </a:rPr>
                                        <m:t>1+</m:t>
                                      </m:r>
                                      <m:r>
                                        <m:rPr>
                                          <m:sty m:val="p"/>
                                        </m:rPr>
                                        <a:rPr lang="en-GB" sz="2400" i="1">
                                          <a:solidFill>
                                            <a:srgbClr val="000000"/>
                                          </a:solidFill>
                                          <a:latin typeface="Cambria Math" panose="02040503050406030204" pitchFamily="18" charset="0"/>
                                        </a:rPr>
                                        <m:t>k</m:t>
                                      </m:r>
                                    </m:e>
                                  </m:d>
                                </m:e>
                                <m:sup>
                                  <m:r>
                                    <a:rPr lang="en-GB" sz="2400" i="1">
                                      <a:solidFill>
                                        <a:srgbClr val="000000"/>
                                      </a:solidFill>
                                      <a:latin typeface="Cambria Math" panose="02040503050406030204" pitchFamily="18" charset="0"/>
                                    </a:rPr>
                                    <m:t>2</m:t>
                                  </m:r>
                                </m:sup>
                              </m:sSup>
                            </m:den>
                          </m:f>
                          <m:r>
                            <a:rPr lang="en-GB" sz="2400" i="1">
                              <a:solidFill>
                                <a:srgbClr val="000000"/>
                              </a:solidFill>
                              <a:latin typeface="Cambria Math" panose="02040503050406030204" pitchFamily="18" charset="0"/>
                            </a:rPr>
                            <m:t>+...+</m:t>
                          </m:r>
                          <m:f>
                            <m:fPr>
                              <m:ctrlPr>
                                <a:rPr lang="en-GB" sz="2400" i="1">
                                  <a:solidFill>
                                    <a:srgbClr val="000000"/>
                                  </a:solidFill>
                                  <a:latin typeface="Cambria Math" panose="02040503050406030204" pitchFamily="18" charset="0"/>
                                </a:rPr>
                              </m:ctrlPr>
                            </m:fPr>
                            <m:num>
                              <m:r>
                                <m:rPr>
                                  <m:sty m:val="p"/>
                                </m:rPr>
                                <a:rPr lang="en-GB" sz="2400" i="1">
                                  <a:solidFill>
                                    <a:srgbClr val="000000"/>
                                  </a:solidFill>
                                  <a:latin typeface="Cambria Math" panose="02040503050406030204" pitchFamily="18" charset="0"/>
                                </a:rPr>
                                <m:t>FC</m:t>
                              </m:r>
                              <m:sSub>
                                <m:sSubPr>
                                  <m:ctrlPr>
                                    <a:rPr lang="en-GB" sz="2400" i="1">
                                      <a:solidFill>
                                        <a:srgbClr val="000000"/>
                                      </a:solidFill>
                                      <a:latin typeface="Cambria Math" panose="02040503050406030204" pitchFamily="18" charset="0"/>
                                    </a:rPr>
                                  </m:ctrlPr>
                                </m:sSubPr>
                                <m:e>
                                  <m:r>
                                    <m:rPr>
                                      <m:sty m:val="p"/>
                                    </m:rPr>
                                    <a:rPr lang="en-GB" sz="2400" i="1">
                                      <a:solidFill>
                                        <a:srgbClr val="000000"/>
                                      </a:solidFill>
                                      <a:latin typeface="Cambria Math" panose="02040503050406030204" pitchFamily="18" charset="0"/>
                                    </a:rPr>
                                    <m:t>F</m:t>
                                  </m:r>
                                </m:e>
                                <m:sub>
                                  <m:r>
                                    <m:rPr>
                                      <m:sty m:val="p"/>
                                    </m:rPr>
                                    <a:rPr lang="en-GB" sz="2400" i="1">
                                      <a:solidFill>
                                        <a:srgbClr val="000000"/>
                                      </a:solidFill>
                                      <a:latin typeface="Cambria Math" panose="02040503050406030204" pitchFamily="18" charset="0"/>
                                    </a:rPr>
                                    <m:t>n</m:t>
                                  </m:r>
                                </m:sub>
                              </m:sSub>
                            </m:num>
                            <m:den>
                              <m:sSup>
                                <m:sSupPr>
                                  <m:ctrlPr>
                                    <a:rPr lang="en-GB" sz="2400" i="1">
                                      <a:solidFill>
                                        <a:srgbClr val="000000"/>
                                      </a:solidFill>
                                      <a:latin typeface="Cambria Math" panose="02040503050406030204" pitchFamily="18" charset="0"/>
                                    </a:rPr>
                                  </m:ctrlPr>
                                </m:sSupPr>
                                <m:e>
                                  <m:d>
                                    <m:dPr>
                                      <m:ctrlPr>
                                        <a:rPr lang="en-GB" sz="2400" i="1">
                                          <a:solidFill>
                                            <a:srgbClr val="000000"/>
                                          </a:solidFill>
                                          <a:latin typeface="Cambria Math" panose="02040503050406030204" pitchFamily="18" charset="0"/>
                                        </a:rPr>
                                      </m:ctrlPr>
                                    </m:dPr>
                                    <m:e>
                                      <m:r>
                                        <a:rPr lang="en-GB" sz="2400" i="1">
                                          <a:solidFill>
                                            <a:srgbClr val="000000"/>
                                          </a:solidFill>
                                          <a:latin typeface="Cambria Math" panose="02040503050406030204" pitchFamily="18" charset="0"/>
                                        </a:rPr>
                                        <m:t>1+</m:t>
                                      </m:r>
                                      <m:r>
                                        <m:rPr>
                                          <m:sty m:val="p"/>
                                        </m:rPr>
                                        <a:rPr lang="en-GB" sz="2400" i="1">
                                          <a:solidFill>
                                            <a:srgbClr val="000000"/>
                                          </a:solidFill>
                                          <a:latin typeface="Cambria Math" panose="02040503050406030204" pitchFamily="18" charset="0"/>
                                        </a:rPr>
                                        <m:t>k</m:t>
                                      </m:r>
                                    </m:e>
                                  </m:d>
                                </m:e>
                                <m:sup>
                                  <m:r>
                                    <m:rPr>
                                      <m:sty m:val="p"/>
                                    </m:rPr>
                                    <a:rPr lang="en-GB" sz="2400" i="1">
                                      <a:solidFill>
                                        <a:srgbClr val="000000"/>
                                      </a:solidFill>
                                      <a:latin typeface="Cambria Math" panose="02040503050406030204" pitchFamily="18" charset="0"/>
                                    </a:rPr>
                                    <m:t>n</m:t>
                                  </m:r>
                                </m:sup>
                              </m:sSup>
                            </m:den>
                          </m:f>
                        </m:num>
                        <m:den>
                          <m:r>
                            <m:rPr>
                              <m:sty m:val="p"/>
                            </m:rPr>
                            <a:rPr lang="en-GB" sz="2400" i="1">
                              <a:solidFill>
                                <a:srgbClr val="000000"/>
                              </a:solidFill>
                              <a:latin typeface="Cambria Math" panose="02040503050406030204" pitchFamily="18" charset="0"/>
                            </a:rPr>
                            <m:t>IO</m:t>
                          </m:r>
                        </m:den>
                      </m:f>
                    </m:oMath>
                  </m:oMathPara>
                </a14:m>
                <a:endParaRPr lang="en-GB" sz="2400"/>
              </a:p>
            </p:txBody>
          </p:sp>
        </mc:Choice>
        <mc:Fallback xmlns="">
          <p:sp>
            <p:nvSpPr>
              <p:cNvPr id="4" name="Object 3" descr="The formula for profitability index is as follows:&#10;present value of all the future annual cash free flows divided by initial cash outlay.&#10;&#10;PI equals free cash flow in time period 1, divided by open bracket, one plus required rate of return close bracket to the power of one plus, the annual free cash flow in time period 2, divided by open bracket, one plus required rate of return close bracket to the power of two, plus, the annual free cash flow in time period n, divided by open bracket, one plus required rate of return close bracket to the power n divided by initial outlay."/>
              <p:cNvSpPr txBox="1">
                <a:spLocks noRot="1" noChangeAspect="1" noMove="1" noResize="1" noEditPoints="1" noAdjustHandles="1" noChangeArrowheads="1" noChangeShapeType="1" noTextEdit="1"/>
              </p:cNvSpPr>
              <p:nvPr/>
            </p:nvSpPr>
            <p:spPr bwMode="auto">
              <a:xfrm>
                <a:off x="1055440" y="1647825"/>
                <a:ext cx="10009112" cy="2124075"/>
              </a:xfrm>
              <a:prstGeom prst="rect">
                <a:avLst/>
              </a:prstGeom>
              <a:blipFill>
                <a:blip r:embed="rId2"/>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1048087" y="3717032"/>
                <a:ext cx="7446218" cy="1766637"/>
              </a:xfrm>
            </p:spPr>
            <p:txBody>
              <a:bodyPr wrap="square">
                <a:spAutoFit/>
              </a:bodyPr>
              <a:lstStyle/>
              <a:p>
                <a:r>
                  <a:rPr lang="en-US" altLang="en-US" sz="2400" b="1">
                    <a:ea typeface="ヒラギノ角ゴ Pro W3" charset="-128"/>
                  </a:rPr>
                  <a:t>Decision Rule</a:t>
                </a:r>
              </a:p>
              <a:p>
                <a:pPr marL="0" indent="0">
                  <a:buNone/>
                </a:pPr>
                <a14:m>
                  <m:oMathPara xmlns:m="http://schemas.openxmlformats.org/officeDocument/2006/math">
                    <m:oMathParaPr>
                      <m:jc m:val="centerGroup"/>
                    </m:oMathParaPr>
                    <m:oMath xmlns:m="http://schemas.openxmlformats.org/officeDocument/2006/math">
                      <m:r>
                        <a:rPr lang="en-GB" sz="2800" i="1" smtClean="0">
                          <a:solidFill>
                            <a:srgbClr val="000000"/>
                          </a:solidFill>
                          <a:latin typeface="Cambria Math" panose="02040503050406030204" pitchFamily="18" charset="0"/>
                        </a:rPr>
                        <m:t>𝑃𝐼</m:t>
                      </m:r>
                      <m:r>
                        <a:rPr lang="en-GB" sz="2800" i="1" smtClean="0">
                          <a:solidFill>
                            <a:srgbClr val="000000"/>
                          </a:solidFill>
                          <a:latin typeface="Cambria Math" panose="02040503050406030204" pitchFamily="18" charset="0"/>
                        </a:rPr>
                        <m:t>≥1=</m:t>
                      </m:r>
                      <m:r>
                        <m:rPr>
                          <m:nor/>
                        </m:rPr>
                        <a:rPr lang="en-GB" sz="2800" i="0">
                          <a:solidFill>
                            <a:srgbClr val="000000"/>
                          </a:solidFill>
                          <a:latin typeface="Cambria Math" panose="02040503050406030204" pitchFamily="18" charset="0"/>
                        </a:rPr>
                        <m:t>accept</m:t>
                      </m:r>
                      <m:r>
                        <m:rPr>
                          <m:nor/>
                        </m:rPr>
                        <a:rPr lang="en-GB" sz="2800" i="0">
                          <a:solidFill>
                            <a:srgbClr val="000000"/>
                          </a:solidFill>
                          <a:latin typeface="Cambria Math" panose="02040503050406030204" pitchFamily="18" charset="0"/>
                        </a:rPr>
                        <m:t>;</m:t>
                      </m:r>
                    </m:oMath>
                    <m:oMath xmlns:m="http://schemas.openxmlformats.org/officeDocument/2006/math">
                      <m:r>
                        <a:rPr lang="en-GB" sz="2800" i="0">
                          <a:solidFill>
                            <a:srgbClr val="000000"/>
                          </a:solidFill>
                          <a:latin typeface="Cambria Math" panose="02040503050406030204" pitchFamily="18" charset="0"/>
                        </a:rPr>
                        <m:t> </m:t>
                      </m:r>
                      <m:r>
                        <a:rPr lang="en-GB" sz="2800" i="1">
                          <a:solidFill>
                            <a:srgbClr val="000000"/>
                          </a:solidFill>
                          <a:latin typeface="Cambria Math" panose="02040503050406030204" pitchFamily="18" charset="0"/>
                        </a:rPr>
                        <m:t>𝑃𝐼</m:t>
                      </m:r>
                      <m:r>
                        <a:rPr lang="en-GB" sz="2800" i="1">
                          <a:solidFill>
                            <a:srgbClr val="000000"/>
                          </a:solidFill>
                          <a:latin typeface="Cambria Math" panose="02040503050406030204" pitchFamily="18" charset="0"/>
                        </a:rPr>
                        <m:t> &lt; 1=</m:t>
                      </m:r>
                      <m:r>
                        <m:rPr>
                          <m:nor/>
                        </m:rPr>
                        <a:rPr lang="en-GB" sz="2800" i="0">
                          <a:solidFill>
                            <a:srgbClr val="000000"/>
                          </a:solidFill>
                          <a:latin typeface="Cambria Math" panose="02040503050406030204" pitchFamily="18" charset="0"/>
                        </a:rPr>
                        <m:t>reject</m:t>
                      </m:r>
                    </m:oMath>
                  </m:oMathPara>
                </a14:m>
                <a:endParaRPr lang="en-GB" sz="2800"/>
              </a:p>
              <a:p>
                <a:endParaRPr lang="en-US" sz="2400" b="1"/>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1048087" y="3717032"/>
                <a:ext cx="7446218" cy="1766637"/>
              </a:xfrm>
              <a:blipFill>
                <a:blip r:embed="rId3"/>
                <a:stretch>
                  <a:fillRect l="-1147" t="-2414"/>
                </a:stretch>
              </a:blipFill>
            </p:spPr>
            <p:txBody>
              <a:bodyPr/>
              <a:lstStyle/>
              <a:p>
                <a:r>
                  <a:rPr lang="en-US">
                    <a:noFill/>
                  </a:rPr>
                  <a:t> </a:t>
                </a:r>
              </a:p>
            </p:txBody>
          </p:sp>
        </mc:Fallback>
      </mc:AlternateContent>
    </p:spTree>
    <p:extLst>
      <p:ext uri="{BB962C8B-B14F-4D97-AF65-F5344CB8AC3E}">
        <p14:creationId xmlns:p14="http://schemas.microsoft.com/office/powerpoint/2010/main" val="15720448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43100" y="371387"/>
            <a:ext cx="8229600" cy="646331"/>
          </a:xfrm>
        </p:spPr>
        <p:txBody>
          <a:bodyPr>
            <a:spAutoFit/>
          </a:bodyPr>
          <a:lstStyle/>
          <a:p>
            <a:r>
              <a:rPr lang="en-US" altLang="en-US" sz="3600">
                <a:ea typeface="ヒラギノ角ゴ Pro W3" charset="-128"/>
              </a:rPr>
              <a:t>Profitability Index Example</a:t>
            </a:r>
            <a:endParaRPr lang="en-US" sz="2000"/>
          </a:p>
        </p:txBody>
      </p:sp>
      <p:sp>
        <p:nvSpPr>
          <p:cNvPr id="3" name="Content Placeholder 2"/>
          <p:cNvSpPr>
            <a:spLocks noGrp="1"/>
          </p:cNvSpPr>
          <p:nvPr>
            <p:ph idx="1"/>
          </p:nvPr>
        </p:nvSpPr>
        <p:spPr>
          <a:xfrm>
            <a:off x="839416" y="1238251"/>
            <a:ext cx="10585176" cy="2382191"/>
          </a:xfrm>
        </p:spPr>
        <p:txBody>
          <a:bodyPr wrap="square">
            <a:spAutoFit/>
          </a:bodyPr>
          <a:lstStyle/>
          <a:p>
            <a:r>
              <a:rPr lang="en-US" altLang="en-US" sz="2400">
                <a:ea typeface="ヒラギノ角ゴ Pro W3" charset="-128"/>
              </a:rPr>
              <a:t>A firm with a 10 percent required rate of return is considering investing in a new machine with an expected life of 6 years. The initial cash outlay is $50,000.</a:t>
            </a:r>
          </a:p>
          <a:p>
            <a:r>
              <a:rPr lang="en-US" sz="2400" b="1"/>
              <a:t>Table 10.5 </a:t>
            </a:r>
            <a:r>
              <a:rPr lang="en-US" sz="2400"/>
              <a:t>The Cash Flows Associated with an Investment in New Machinery</a:t>
            </a:r>
          </a:p>
          <a:p>
            <a:endParaRPr lang="en-US" sz="2000"/>
          </a:p>
        </p:txBody>
      </p:sp>
      <p:graphicFrame>
        <p:nvGraphicFramePr>
          <p:cNvPr id="7" name="Table 6"/>
          <p:cNvGraphicFramePr>
            <a:graphicFrameLocks noGrp="1"/>
          </p:cNvGraphicFramePr>
          <p:nvPr>
            <p:extLst>
              <p:ext uri="{D42A27DB-BD31-4B8C-83A1-F6EECF244321}">
                <p14:modId xmlns:p14="http://schemas.microsoft.com/office/powerpoint/2010/main" val="3188460915"/>
              </p:ext>
            </p:extLst>
          </p:nvPr>
        </p:nvGraphicFramePr>
        <p:xfrm>
          <a:off x="2927648" y="2924944"/>
          <a:ext cx="6629400" cy="2926080"/>
        </p:xfrm>
        <a:graphic>
          <a:graphicData uri="http://schemas.openxmlformats.org/drawingml/2006/table">
            <a:tbl>
              <a:tblPr firstRow="1" bandRow="1">
                <a:tableStyleId>{3B4B98B0-60AC-42C2-AFA5-B58CD77FA1E5}</a:tableStyleId>
              </a:tblPr>
              <a:tblGrid>
                <a:gridCol w="2971800">
                  <a:extLst>
                    <a:ext uri="{9D8B030D-6E8A-4147-A177-3AD203B41FA5}">
                      <a16:colId xmlns:a16="http://schemas.microsoft.com/office/drawing/2014/main" val="20000"/>
                    </a:ext>
                  </a:extLst>
                </a:gridCol>
                <a:gridCol w="3657600">
                  <a:extLst>
                    <a:ext uri="{9D8B030D-6E8A-4147-A177-3AD203B41FA5}">
                      <a16:colId xmlns:a16="http://schemas.microsoft.com/office/drawing/2014/main" val="20001"/>
                    </a:ext>
                  </a:extLst>
                </a:gridCol>
              </a:tblGrid>
              <a:tr h="352425">
                <a:tc>
                  <a:txBody>
                    <a:bodyPr/>
                    <a:lstStyle/>
                    <a:p>
                      <a:r>
                        <a:rPr lang="en-US" sz="1800">
                          <a:solidFill>
                            <a:srgbClr val="007FA3"/>
                          </a:solidFill>
                        </a:rPr>
                        <a:t>Blank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1800" b="1" i="0" u="none" strike="noStrike" kern="1200" baseline="0">
                          <a:solidFill>
                            <a:schemeClr val="bg1"/>
                          </a:solidFill>
                          <a:latin typeface="+mn-lt"/>
                          <a:ea typeface="+mn-ea"/>
                          <a:cs typeface="+mn-cs"/>
                        </a:rPr>
                        <a:t>Free Cash Flow</a:t>
                      </a:r>
                      <a:endParaRPr lang="en-US" sz="1800" b="1">
                        <a:solidFill>
                          <a:schemeClr val="bg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extLst>
                  <a:ext uri="{0D108BD9-81ED-4DB2-BD59-A6C34878D82A}">
                    <a16:rowId xmlns:a16="http://schemas.microsoft.com/office/drawing/2014/main" val="10000"/>
                  </a:ext>
                </a:extLst>
              </a:tr>
              <a:tr h="352425">
                <a:tc>
                  <a:txBody>
                    <a:bodyPr/>
                    <a:lstStyle/>
                    <a:p>
                      <a:r>
                        <a:rPr lang="en-US" sz="1800" b="0" i="0" u="none" strike="noStrike" kern="1200" baseline="0">
                          <a:solidFill>
                            <a:schemeClr val="tx1"/>
                          </a:solidFill>
                          <a:latin typeface="+mn-lt"/>
                          <a:ea typeface="+mn-ea"/>
                          <a:cs typeface="+mn-cs"/>
                        </a:rPr>
                        <a:t>Initial outlay</a:t>
                      </a:r>
                      <a:endParaRPr lang="en-US" sz="180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800" b="0" i="0" u="none" strike="noStrike" kern="1200" baseline="0">
                          <a:solidFill>
                            <a:schemeClr val="tx1"/>
                          </a:solidFill>
                          <a:latin typeface="+mn-lt"/>
                          <a:ea typeface="+mn-ea"/>
                          <a:cs typeface="+mn-cs"/>
                        </a:rPr>
                        <a:t>−$50,000</a:t>
                      </a:r>
                      <a:endParaRPr lang="en-US" sz="180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1"/>
                  </a:ext>
                </a:extLst>
              </a:tr>
              <a:tr h="352425">
                <a:tc>
                  <a:txBody>
                    <a:bodyPr/>
                    <a:lstStyle/>
                    <a:p>
                      <a:r>
                        <a:rPr lang="en-US" sz="1800" b="0" i="0" u="none" strike="noStrike" kern="1200" baseline="0">
                          <a:solidFill>
                            <a:schemeClr val="tx1"/>
                          </a:solidFill>
                          <a:latin typeface="+mn-lt"/>
                          <a:ea typeface="+mn-ea"/>
                          <a:cs typeface="+mn-cs"/>
                        </a:rPr>
                        <a:t>Inflow year 1</a:t>
                      </a:r>
                      <a:endParaRPr lang="en-US" sz="180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800" b="0" i="0" u="none" strike="noStrike" kern="1200" baseline="0">
                          <a:solidFill>
                            <a:schemeClr val="tx1"/>
                          </a:solidFill>
                          <a:latin typeface="+mn-lt"/>
                          <a:ea typeface="+mn-ea"/>
                          <a:cs typeface="+mn-cs"/>
                        </a:rPr>
                        <a:t>    15,000</a:t>
                      </a:r>
                      <a:endParaRPr lang="en-US" sz="180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2"/>
                  </a:ext>
                </a:extLst>
              </a:tr>
              <a:tr h="352425">
                <a:tc>
                  <a:txBody>
                    <a:bodyPr/>
                    <a:lstStyle/>
                    <a:p>
                      <a:r>
                        <a:rPr lang="en-US" sz="1800" b="0" i="0" u="none" strike="noStrike" kern="1200" baseline="0">
                          <a:solidFill>
                            <a:schemeClr val="tx1"/>
                          </a:solidFill>
                          <a:latin typeface="+mn-lt"/>
                          <a:ea typeface="+mn-ea"/>
                          <a:cs typeface="+mn-cs"/>
                        </a:rPr>
                        <a:t>Inflow year 2</a:t>
                      </a:r>
                      <a:endParaRPr lang="en-US" sz="180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800" b="0" i="0" u="none" strike="noStrike" kern="1200" baseline="0">
                          <a:solidFill>
                            <a:schemeClr val="tx1"/>
                          </a:solidFill>
                          <a:latin typeface="+mn-lt"/>
                          <a:ea typeface="+mn-ea"/>
                          <a:cs typeface="+mn-cs"/>
                        </a:rPr>
                        <a:t>     8,000</a:t>
                      </a:r>
                      <a:endParaRPr lang="en-US" sz="180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3"/>
                  </a:ext>
                </a:extLst>
              </a:tr>
              <a:tr h="352425">
                <a:tc>
                  <a:txBody>
                    <a:bodyPr/>
                    <a:lstStyle/>
                    <a:p>
                      <a:r>
                        <a:rPr lang="en-US" sz="1800" b="0" i="0" u="none" strike="noStrike" kern="1200" baseline="0">
                          <a:solidFill>
                            <a:schemeClr val="tx1"/>
                          </a:solidFill>
                          <a:latin typeface="+mn-lt"/>
                          <a:ea typeface="+mn-ea"/>
                          <a:cs typeface="+mn-cs"/>
                        </a:rPr>
                        <a:t>Inflow year 3</a:t>
                      </a:r>
                      <a:endParaRPr lang="en-US" sz="180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800" b="0" i="0" u="none" strike="noStrike" kern="1200" baseline="0">
                          <a:solidFill>
                            <a:schemeClr val="tx1"/>
                          </a:solidFill>
                          <a:latin typeface="+mn-lt"/>
                          <a:ea typeface="+mn-ea"/>
                          <a:cs typeface="+mn-cs"/>
                        </a:rPr>
                        <a:t>   10,000</a:t>
                      </a:r>
                      <a:endParaRPr lang="en-US" sz="180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4"/>
                  </a:ext>
                </a:extLst>
              </a:tr>
              <a:tr h="352425">
                <a:tc>
                  <a:txBody>
                    <a:bodyPr/>
                    <a:lstStyle/>
                    <a:p>
                      <a:r>
                        <a:rPr lang="en-US" sz="1800" b="0" i="0" u="none" strike="noStrike" kern="1200" baseline="0">
                          <a:solidFill>
                            <a:schemeClr val="tx1"/>
                          </a:solidFill>
                          <a:latin typeface="+mn-lt"/>
                          <a:ea typeface="+mn-ea"/>
                          <a:cs typeface="+mn-cs"/>
                        </a:rPr>
                        <a:t>Inflow year 4</a:t>
                      </a:r>
                      <a:endParaRPr lang="en-US" sz="180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800" b="0" i="0" u="none" strike="noStrike" kern="1200" baseline="0">
                          <a:solidFill>
                            <a:schemeClr val="tx1"/>
                          </a:solidFill>
                          <a:latin typeface="+mn-lt"/>
                          <a:ea typeface="+mn-ea"/>
                          <a:cs typeface="+mn-cs"/>
                        </a:rPr>
                        <a:t>   12,000</a:t>
                      </a:r>
                      <a:endParaRPr lang="en-US" sz="180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5"/>
                  </a:ext>
                </a:extLst>
              </a:tr>
              <a:tr h="352425">
                <a:tc>
                  <a:txBody>
                    <a:bodyPr/>
                    <a:lstStyle/>
                    <a:p>
                      <a:r>
                        <a:rPr lang="en-US" sz="1800" b="0" i="0" u="none" strike="noStrike" kern="1200" baseline="0">
                          <a:solidFill>
                            <a:schemeClr val="tx1"/>
                          </a:solidFill>
                          <a:latin typeface="+mn-lt"/>
                          <a:ea typeface="+mn-ea"/>
                          <a:cs typeface="+mn-cs"/>
                        </a:rPr>
                        <a:t>Inflow year 5</a:t>
                      </a:r>
                      <a:endParaRPr lang="en-US" sz="180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800"/>
                        <a:t>   14,000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2927266162"/>
                  </a:ext>
                </a:extLst>
              </a:tr>
              <a:tr h="352425">
                <a:tc>
                  <a:txBody>
                    <a:bodyPr/>
                    <a:lstStyle/>
                    <a:p>
                      <a:r>
                        <a:rPr lang="en-US" sz="1800" b="0" i="0" u="none" strike="noStrike" kern="1200" baseline="0">
                          <a:solidFill>
                            <a:schemeClr val="tx1"/>
                          </a:solidFill>
                          <a:latin typeface="+mn-lt"/>
                          <a:ea typeface="+mn-ea"/>
                          <a:cs typeface="+mn-cs"/>
                        </a:rPr>
                        <a:t>Inflow year 6</a:t>
                      </a:r>
                      <a:endParaRPr lang="en-US" sz="180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800" b="0" i="0" u="none" strike="noStrike" kern="1200" baseline="0">
                          <a:solidFill>
                            <a:schemeClr val="tx1"/>
                          </a:solidFill>
                          <a:latin typeface="+mn-lt"/>
                          <a:ea typeface="+mn-ea"/>
                          <a:cs typeface="+mn-cs"/>
                        </a:rPr>
                        <a:t>   16,000</a:t>
                      </a:r>
                      <a:endParaRPr lang="en-US" sz="180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27638777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62150" y="365672"/>
            <a:ext cx="8229600" cy="1200329"/>
          </a:xfrm>
        </p:spPr>
        <p:txBody>
          <a:bodyPr>
            <a:spAutoFit/>
          </a:bodyPr>
          <a:lstStyle/>
          <a:p>
            <a:r>
              <a:rPr lang="en-US" sz="3600"/>
              <a:t>Table 10.6 Calculating the P</a:t>
            </a:r>
            <a:r>
              <a:rPr lang="en-US" sz="100"/>
              <a:t> </a:t>
            </a:r>
            <a:r>
              <a:rPr lang="en-US" sz="3600"/>
              <a:t>I of an Investment in New Machinery</a:t>
            </a:r>
            <a:endParaRPr lang="en-US" sz="2000"/>
          </a:p>
        </p:txBody>
      </p:sp>
      <p:pic>
        <p:nvPicPr>
          <p:cNvPr id="14338" name="Picture 2" descr="The details are as follows: &#10;• Inflow Year 1: &#10;• Free Cash Flow: U.S. dollars 15,000; Multiplied by: multiplication symbol; Present Value Factor at 12 percent: the fraction 1 by 1 plus 0.10 the whole power 1; Equals: equal to symbol; Present Value: U.S. dollars 13,636&#10;• Inflow Year 2: &#10;• Free Cash Flow: 8,000; Multiplied by: multiplication symbol; Present Value Factor at 12 percent: the fraction 1 by 1 plus 0.10 the whole power 2; Equals: equal to symbol; Present Value: 6,612&#10;• Inflow Year 3: &#10;• Free Cash Flow: 10,000; Multiplied by: multiplication symbol; Present Value Factor at 12 percent: the fraction 1 by 1 plus 0.10 the whole power 3; Equals: equal to symbol; Present Value: 7,513&#10;• Inflow Year 4: &#10;• Free Cash Flow: 12,000; Multiplied by: multiplication symbol; Present Value Factor at 12 percent: the fraction 1 by 1 plus 0.10 the whole power 4; Equals: equal to symbol; Present Value: 8,196&#10;• Inflow Year 5: &#10;• Free Cash Flow: 14,000; Multiplied by: multiplication symbol; Present Value Factor at 12 percent: the fraction 1 by 1 plus 0.10 the whole power 5; Equals: equal to symbol; Present Value: 8,693&#10;• Inflow Year 6: &#10;• Free Cash Flow: 16,000; Multiplied by: multiplication symbol; Present Value Factor at 12 percent: the fraction 1 by 1 plus 0.10 the whole power 6; Equals: equal to symbol; Present Value: 9,032&#10;• PI equals the fraction: numerator: the fraction FCF1 by open parens 1 plus k close parens to the power 1 plus the fraction FCF2 by open parens 1 plus k close parens to the power 2 plus ellipsis plus the fraction FCFn by open parens 1 plus k close parens to the power n; denominator: IO&#10;• Equals the fraction U.S. dollars 13,636 plus U.S. dollars 6,612 plus U.S. dollars 7,513 plus U.S. dollars 8,196 plus U.S. dollars 8,693 plus U.S. dollars 9,032 by U.S. dollars 50,000.&#10;• Equals the fraction U.S. dollars 53,682 by U.S. dollars 50,000&#10;• Equals 1.0736&#10;"/>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99842" y="1752605"/>
            <a:ext cx="5634608" cy="46174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964734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52625" y="363410"/>
            <a:ext cx="8229600" cy="646331"/>
          </a:xfrm>
        </p:spPr>
        <p:txBody>
          <a:bodyPr>
            <a:spAutoFit/>
          </a:bodyPr>
          <a:lstStyle/>
          <a:p>
            <a:r>
              <a:rPr lang="en-US" sz="3600"/>
              <a:t>N</a:t>
            </a:r>
            <a:r>
              <a:rPr lang="en-US" sz="100"/>
              <a:t> </a:t>
            </a:r>
            <a:r>
              <a:rPr lang="en-US" sz="3600"/>
              <a:t>P</a:t>
            </a:r>
            <a:r>
              <a:rPr lang="en-US" sz="100"/>
              <a:t> </a:t>
            </a:r>
            <a:r>
              <a:rPr lang="en-US" sz="3600"/>
              <a:t>V</a:t>
            </a:r>
            <a:r>
              <a:rPr lang="en-US" altLang="en-US" sz="3600">
                <a:ea typeface="ヒラギノ角ゴ Pro W3" charset="-128"/>
              </a:rPr>
              <a:t> and </a:t>
            </a:r>
            <a:r>
              <a:rPr lang="en-US" sz="3600"/>
              <a:t>P</a:t>
            </a:r>
            <a:r>
              <a:rPr lang="en-US" sz="100"/>
              <a:t> </a:t>
            </a:r>
            <a:r>
              <a:rPr lang="en-US" sz="3600"/>
              <a:t>I</a:t>
            </a:r>
          </a:p>
        </p:txBody>
      </p:sp>
      <p:sp>
        <p:nvSpPr>
          <p:cNvPr id="3" name="Content Placeholder 2"/>
          <p:cNvSpPr>
            <a:spLocks noGrp="1"/>
          </p:cNvSpPr>
          <p:nvPr>
            <p:ph idx="1"/>
          </p:nvPr>
        </p:nvSpPr>
        <p:spPr>
          <a:xfrm>
            <a:off x="767408" y="1219200"/>
            <a:ext cx="10657184" cy="1669688"/>
          </a:xfrm>
        </p:spPr>
        <p:txBody>
          <a:bodyPr wrap="square">
            <a:spAutoFit/>
          </a:bodyPr>
          <a:lstStyle/>
          <a:p>
            <a:r>
              <a:rPr lang="en-US" altLang="en-US" sz="2400">
                <a:ea typeface="ヒラギノ角ゴ Pro W3" charset="-128"/>
              </a:rPr>
              <a:t>When the present value of a project’s free cash inflows are greater than the initial cash outlay, the project </a:t>
            </a:r>
            <a:r>
              <a:rPr lang="en-US" altLang="en-US" sz="2400" i="1">
                <a:ea typeface="ヒラギノ角ゴ Pro W3" charset="-128"/>
              </a:rPr>
              <a:t>N</a:t>
            </a:r>
            <a:r>
              <a:rPr lang="en-US" altLang="en-US" sz="100" i="1">
                <a:ea typeface="ヒラギノ角ゴ Pro W3" charset="-128"/>
              </a:rPr>
              <a:t> </a:t>
            </a:r>
            <a:r>
              <a:rPr lang="en-US" altLang="en-US" sz="2400" i="1">
                <a:ea typeface="ヒラギノ角ゴ Pro W3" charset="-128"/>
              </a:rPr>
              <a:t>P</a:t>
            </a:r>
            <a:r>
              <a:rPr lang="en-US" altLang="en-US" sz="100" i="1">
                <a:ea typeface="ヒラギノ角ゴ Pro W3" charset="-128"/>
              </a:rPr>
              <a:t> </a:t>
            </a:r>
            <a:r>
              <a:rPr lang="en-US" altLang="en-US" sz="2400" i="1">
                <a:ea typeface="ヒラギノ角ゴ Pro W3" charset="-128"/>
              </a:rPr>
              <a:t>V</a:t>
            </a:r>
            <a:r>
              <a:rPr lang="en-US" altLang="en-US" sz="2400">
                <a:ea typeface="ヒラギノ角ゴ Pro W3" charset="-128"/>
              </a:rPr>
              <a:t> will be positive. </a:t>
            </a:r>
            <a:r>
              <a:rPr lang="en-US" altLang="en-US" sz="2400" i="1">
                <a:ea typeface="ヒラギノ角ゴ Pro W3" charset="-128"/>
              </a:rPr>
              <a:t>P</a:t>
            </a:r>
            <a:r>
              <a:rPr lang="en-US" altLang="en-US" sz="100" i="1">
                <a:ea typeface="ヒラギノ角ゴ Pro W3" charset="-128"/>
              </a:rPr>
              <a:t> </a:t>
            </a:r>
            <a:r>
              <a:rPr lang="en-US" altLang="en-US" sz="2400" i="1">
                <a:ea typeface="ヒラギノ角ゴ Pro W3" charset="-128"/>
              </a:rPr>
              <a:t>I</a:t>
            </a:r>
            <a:r>
              <a:rPr lang="en-US" altLang="en-US" sz="2400">
                <a:ea typeface="ヒラギノ角ゴ Pro W3" charset="-128"/>
              </a:rPr>
              <a:t> will also be greater than 1.</a:t>
            </a:r>
          </a:p>
          <a:p>
            <a:r>
              <a:rPr lang="en-US" altLang="en-US" sz="2400" i="1">
                <a:ea typeface="ヒラギノ角ゴ Pro W3" charset="-128"/>
              </a:rPr>
              <a:t>N</a:t>
            </a:r>
            <a:r>
              <a:rPr lang="en-US" altLang="en-US" sz="100" i="1">
                <a:ea typeface="ヒラギノ角ゴ Pro W3" charset="-128"/>
              </a:rPr>
              <a:t> </a:t>
            </a:r>
            <a:r>
              <a:rPr lang="en-US" altLang="en-US" sz="2400" i="1">
                <a:ea typeface="ヒラギノ角ゴ Pro W3" charset="-128"/>
              </a:rPr>
              <a:t>P</a:t>
            </a:r>
            <a:r>
              <a:rPr lang="en-US" altLang="en-US" sz="100" i="1">
                <a:ea typeface="ヒラギノ角ゴ Pro W3" charset="-128"/>
              </a:rPr>
              <a:t> </a:t>
            </a:r>
            <a:r>
              <a:rPr lang="en-US" altLang="en-US" sz="2400" i="1">
                <a:ea typeface="ヒラギノ角ゴ Pro W3" charset="-128"/>
              </a:rPr>
              <a:t>V</a:t>
            </a:r>
            <a:r>
              <a:rPr lang="en-US" altLang="en-US" sz="2400">
                <a:ea typeface="ヒラギノ角ゴ Pro W3" charset="-128"/>
              </a:rPr>
              <a:t> and </a:t>
            </a:r>
            <a:r>
              <a:rPr lang="en-US" altLang="en-US" sz="2400" i="1">
                <a:ea typeface="ヒラギノ角ゴ Pro W3" charset="-128"/>
              </a:rPr>
              <a:t>P</a:t>
            </a:r>
            <a:r>
              <a:rPr lang="en-US" altLang="en-US" sz="100" i="1">
                <a:ea typeface="ヒラギノ角ゴ Pro W3" charset="-128"/>
              </a:rPr>
              <a:t> </a:t>
            </a:r>
            <a:r>
              <a:rPr lang="en-US" altLang="en-US" sz="2400" i="1">
                <a:ea typeface="ヒラギノ角ゴ Pro W3" charset="-128"/>
              </a:rPr>
              <a:t>I</a:t>
            </a:r>
            <a:r>
              <a:rPr lang="en-US" altLang="en-US" sz="2400">
                <a:ea typeface="ヒラギノ角ゴ Pro W3" charset="-128"/>
              </a:rPr>
              <a:t> will always yield the same decision.</a:t>
            </a:r>
            <a:endParaRPr lang="en-US" sz="2400"/>
          </a:p>
        </p:txBody>
      </p:sp>
    </p:spTree>
    <p:extLst>
      <p:ext uri="{BB962C8B-B14F-4D97-AF65-F5344CB8AC3E}">
        <p14:creationId xmlns:p14="http://schemas.microsoft.com/office/powerpoint/2010/main" val="25403629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52625" y="363410"/>
            <a:ext cx="8229600" cy="646331"/>
          </a:xfrm>
        </p:spPr>
        <p:txBody>
          <a:bodyPr>
            <a:spAutoFit/>
          </a:bodyPr>
          <a:lstStyle/>
          <a:p>
            <a:r>
              <a:rPr lang="en-US" altLang="en-US" sz="3600">
                <a:ea typeface="ヒラギノ角ゴ Pro W3" charset="-128"/>
              </a:rPr>
              <a:t>Internal Rate of Return (I</a:t>
            </a:r>
            <a:r>
              <a:rPr lang="en-US" altLang="en-US" sz="100">
                <a:ea typeface="ヒラギノ角ゴ Pro W3" charset="-128"/>
              </a:rPr>
              <a:t> </a:t>
            </a:r>
            <a:r>
              <a:rPr lang="en-US" altLang="en-US" sz="3600">
                <a:ea typeface="ヒラギノ角ゴ Pro W3" charset="-128"/>
              </a:rPr>
              <a:t>R</a:t>
            </a:r>
            <a:r>
              <a:rPr lang="en-US" altLang="en-US" sz="100">
                <a:ea typeface="ヒラギノ角ゴ Pro W3" charset="-128"/>
              </a:rPr>
              <a:t> </a:t>
            </a:r>
            <a:r>
              <a:rPr lang="en-US" altLang="en-US" sz="3600">
                <a:ea typeface="ヒラギノ角ゴ Pro W3" charset="-128"/>
              </a:rPr>
              <a:t>R)</a:t>
            </a:r>
            <a:endParaRPr lang="en-US" sz="360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839416" y="1219201"/>
                <a:ext cx="10657184" cy="4022127"/>
              </a:xfrm>
            </p:spPr>
            <p:txBody>
              <a:bodyPr wrap="square">
                <a:spAutoFit/>
              </a:bodyPr>
              <a:lstStyle/>
              <a:p>
                <a:r>
                  <a:rPr lang="en-US" altLang="en-US" sz="2400" i="1">
                    <a:ea typeface="ヒラギノ角ゴ Pro W3" charset="-128"/>
                  </a:rPr>
                  <a:t>I</a:t>
                </a:r>
                <a:r>
                  <a:rPr lang="en-US" altLang="en-US" sz="100" i="1">
                    <a:ea typeface="ヒラギノ角ゴ Pro W3" charset="-128"/>
                  </a:rPr>
                  <a:t> </a:t>
                </a:r>
                <a:r>
                  <a:rPr lang="en-US" altLang="en-US" sz="2400" i="1">
                    <a:ea typeface="ヒラギノ角ゴ Pro W3" charset="-128"/>
                  </a:rPr>
                  <a:t>R</a:t>
                </a:r>
                <a:r>
                  <a:rPr lang="en-US" altLang="en-US" sz="100" i="1">
                    <a:ea typeface="ヒラギノ角ゴ Pro W3" charset="-128"/>
                  </a:rPr>
                  <a:t> </a:t>
                </a:r>
                <a:r>
                  <a:rPr lang="en-US" altLang="en-US" sz="2400" i="1">
                    <a:ea typeface="ヒラギノ角ゴ Pro W3" charset="-128"/>
                  </a:rPr>
                  <a:t>R</a:t>
                </a:r>
                <a:r>
                  <a:rPr lang="en-US" altLang="en-US" sz="2400">
                    <a:ea typeface="ヒラギノ角ゴ Pro W3" charset="-128"/>
                  </a:rPr>
                  <a:t> is the discount rate that equates the present value of a project’s future net cash flows with the project’s initial cash outlay (</a:t>
                </a:r>
                <a:r>
                  <a:rPr lang="en-US" altLang="en-US" sz="2400" i="1">
                    <a:ea typeface="ヒラギノ角ゴ Pro W3" charset="-128"/>
                  </a:rPr>
                  <a:t>I</a:t>
                </a:r>
                <a:r>
                  <a:rPr lang="en-US" altLang="en-US" sz="100" i="1">
                    <a:ea typeface="ヒラギノ角ゴ Pro W3" charset="-128"/>
                  </a:rPr>
                  <a:t> </a:t>
                </a:r>
                <a:r>
                  <a:rPr lang="en-US" altLang="en-US" sz="2400" i="1">
                    <a:ea typeface="ヒラギノ角ゴ Pro W3" charset="-128"/>
                  </a:rPr>
                  <a:t>O</a:t>
                </a:r>
                <a:r>
                  <a:rPr lang="en-US" altLang="en-US" sz="2400">
                    <a:ea typeface="ヒラギノ角ゴ Pro W3" charset="-128"/>
                  </a:rPr>
                  <a:t>), that is, initial investment. </a:t>
                </a:r>
              </a:p>
              <a:p>
                <a:endParaRPr lang="en-US" altLang="en-US" sz="2400">
                  <a:ea typeface="ヒラギノ角ゴ Pro W3" charset="-128"/>
                </a:endParaRPr>
              </a:p>
              <a:p>
                <a:pPr marL="0" indent="0">
                  <a:buNone/>
                </a:pPr>
                <a14:m>
                  <m:oMathPara xmlns:m="http://schemas.openxmlformats.org/officeDocument/2006/math">
                    <m:oMathParaPr>
                      <m:jc m:val="left"/>
                    </m:oMathParaPr>
                    <m:oMath xmlns:m="http://schemas.openxmlformats.org/officeDocument/2006/math">
                      <m:r>
                        <a:rPr lang="en-GB" sz="2400" b="0" i="1" smtClean="0">
                          <a:solidFill>
                            <a:srgbClr val="000000"/>
                          </a:solidFill>
                          <a:latin typeface="Cambria Math" panose="02040503050406030204" pitchFamily="18" charset="0"/>
                        </a:rPr>
                        <m:t>𝐼𝑛𝑖𝑡𝑖𝑎𝑙</m:t>
                      </m:r>
                      <m:r>
                        <a:rPr lang="en-GB" sz="2400" b="0" i="1" smtClean="0">
                          <a:solidFill>
                            <a:srgbClr val="000000"/>
                          </a:solidFill>
                          <a:latin typeface="Cambria Math" panose="02040503050406030204" pitchFamily="18" charset="0"/>
                        </a:rPr>
                        <m:t> </m:t>
                      </m:r>
                      <m:r>
                        <a:rPr lang="en-GB" sz="2400" b="0" i="1" smtClean="0">
                          <a:solidFill>
                            <a:srgbClr val="000000"/>
                          </a:solidFill>
                          <a:latin typeface="Cambria Math" panose="02040503050406030204" pitchFamily="18" charset="0"/>
                        </a:rPr>
                        <m:t>𝐼𝑛𝑣𝑒𝑠𝑡𝑚𝑒𝑛𝑡</m:t>
                      </m:r>
                      <m:r>
                        <a:rPr lang="en-GB" sz="2400" i="1">
                          <a:solidFill>
                            <a:srgbClr val="000000"/>
                          </a:solidFill>
                          <a:latin typeface="Cambria Math" panose="02040503050406030204" pitchFamily="18" charset="0"/>
                        </a:rPr>
                        <m:t>=</m:t>
                      </m:r>
                      <m:f>
                        <m:fPr>
                          <m:ctrlPr>
                            <a:rPr lang="en-GB" sz="2400" i="1">
                              <a:solidFill>
                                <a:srgbClr val="000000"/>
                              </a:solidFill>
                              <a:latin typeface="Cambria Math" panose="02040503050406030204" pitchFamily="18" charset="0"/>
                            </a:rPr>
                          </m:ctrlPr>
                        </m:fPr>
                        <m:num>
                          <m:r>
                            <a:rPr lang="en-GB" sz="2400" i="1">
                              <a:solidFill>
                                <a:srgbClr val="000000"/>
                              </a:solidFill>
                              <a:latin typeface="Cambria Math" panose="02040503050406030204" pitchFamily="18" charset="0"/>
                            </a:rPr>
                            <m:t>𝐹𝐶</m:t>
                          </m:r>
                          <m:sSub>
                            <m:sSubPr>
                              <m:ctrlPr>
                                <a:rPr lang="en-GB" sz="2400" i="1">
                                  <a:solidFill>
                                    <a:srgbClr val="000000"/>
                                  </a:solidFill>
                                  <a:latin typeface="Cambria Math" panose="02040503050406030204" pitchFamily="18" charset="0"/>
                                </a:rPr>
                              </m:ctrlPr>
                            </m:sSubPr>
                            <m:e>
                              <m:r>
                                <a:rPr lang="en-GB" sz="2400" i="1">
                                  <a:solidFill>
                                    <a:srgbClr val="000000"/>
                                  </a:solidFill>
                                  <a:latin typeface="Cambria Math" panose="02040503050406030204" pitchFamily="18" charset="0"/>
                                </a:rPr>
                                <m:t>𝐹</m:t>
                              </m:r>
                            </m:e>
                            <m:sub>
                              <m:r>
                                <a:rPr lang="en-GB" sz="2400" i="1">
                                  <a:solidFill>
                                    <a:srgbClr val="000000"/>
                                  </a:solidFill>
                                  <a:latin typeface="Cambria Math" panose="02040503050406030204" pitchFamily="18" charset="0"/>
                                </a:rPr>
                                <m:t>1</m:t>
                              </m:r>
                            </m:sub>
                          </m:sSub>
                        </m:num>
                        <m:den>
                          <m:sSup>
                            <m:sSupPr>
                              <m:ctrlPr>
                                <a:rPr lang="en-GB" sz="2400" i="1">
                                  <a:solidFill>
                                    <a:srgbClr val="000000"/>
                                  </a:solidFill>
                                  <a:latin typeface="Cambria Math" panose="02040503050406030204" pitchFamily="18" charset="0"/>
                                </a:rPr>
                              </m:ctrlPr>
                            </m:sSupPr>
                            <m:e>
                              <m:d>
                                <m:dPr>
                                  <m:ctrlPr>
                                    <a:rPr lang="en-GB" sz="2400" i="1">
                                      <a:solidFill>
                                        <a:srgbClr val="000000"/>
                                      </a:solidFill>
                                      <a:latin typeface="Cambria Math" panose="02040503050406030204" pitchFamily="18" charset="0"/>
                                    </a:rPr>
                                  </m:ctrlPr>
                                </m:dPr>
                                <m:e>
                                  <m:r>
                                    <a:rPr lang="en-GB" sz="2400" i="1">
                                      <a:solidFill>
                                        <a:srgbClr val="000000"/>
                                      </a:solidFill>
                                      <a:latin typeface="Cambria Math" panose="02040503050406030204" pitchFamily="18" charset="0"/>
                                    </a:rPr>
                                    <m:t>1+</m:t>
                                  </m:r>
                                  <m:r>
                                    <a:rPr lang="en-GB" sz="2400" i="1">
                                      <a:solidFill>
                                        <a:srgbClr val="000000"/>
                                      </a:solidFill>
                                      <a:latin typeface="Cambria Math" panose="02040503050406030204" pitchFamily="18" charset="0"/>
                                    </a:rPr>
                                    <m:t>𝐼𝑅𝑅</m:t>
                                  </m:r>
                                </m:e>
                              </m:d>
                            </m:e>
                            <m:sup>
                              <m:r>
                                <a:rPr lang="en-GB" sz="2400" i="1">
                                  <a:solidFill>
                                    <a:srgbClr val="000000"/>
                                  </a:solidFill>
                                  <a:latin typeface="Cambria Math" panose="02040503050406030204" pitchFamily="18" charset="0"/>
                                </a:rPr>
                                <m:t>1</m:t>
                              </m:r>
                            </m:sup>
                          </m:sSup>
                        </m:den>
                      </m:f>
                      <m:r>
                        <a:rPr lang="en-GB" sz="2400" i="1">
                          <a:solidFill>
                            <a:srgbClr val="000000"/>
                          </a:solidFill>
                          <a:latin typeface="Cambria Math" panose="02040503050406030204" pitchFamily="18" charset="0"/>
                        </a:rPr>
                        <m:t>+</m:t>
                      </m:r>
                      <m:f>
                        <m:fPr>
                          <m:ctrlPr>
                            <a:rPr lang="en-GB" sz="2400" i="1">
                              <a:solidFill>
                                <a:srgbClr val="000000"/>
                              </a:solidFill>
                              <a:latin typeface="Cambria Math" panose="02040503050406030204" pitchFamily="18" charset="0"/>
                            </a:rPr>
                          </m:ctrlPr>
                        </m:fPr>
                        <m:num>
                          <m:r>
                            <a:rPr lang="en-GB" sz="2400" i="1">
                              <a:solidFill>
                                <a:srgbClr val="000000"/>
                              </a:solidFill>
                              <a:latin typeface="Cambria Math" panose="02040503050406030204" pitchFamily="18" charset="0"/>
                            </a:rPr>
                            <m:t>𝐹𝐶</m:t>
                          </m:r>
                          <m:sSub>
                            <m:sSubPr>
                              <m:ctrlPr>
                                <a:rPr lang="en-GB" sz="2400" i="1">
                                  <a:solidFill>
                                    <a:srgbClr val="000000"/>
                                  </a:solidFill>
                                  <a:latin typeface="Cambria Math" panose="02040503050406030204" pitchFamily="18" charset="0"/>
                                </a:rPr>
                              </m:ctrlPr>
                            </m:sSubPr>
                            <m:e>
                              <m:r>
                                <a:rPr lang="en-GB" sz="2400" i="1">
                                  <a:solidFill>
                                    <a:srgbClr val="000000"/>
                                  </a:solidFill>
                                  <a:latin typeface="Cambria Math" panose="02040503050406030204" pitchFamily="18" charset="0"/>
                                </a:rPr>
                                <m:t>𝐹</m:t>
                              </m:r>
                            </m:e>
                            <m:sub>
                              <m:r>
                                <a:rPr lang="en-GB" sz="2400" i="1">
                                  <a:solidFill>
                                    <a:srgbClr val="000000"/>
                                  </a:solidFill>
                                  <a:latin typeface="Cambria Math" panose="02040503050406030204" pitchFamily="18" charset="0"/>
                                </a:rPr>
                                <m:t>2</m:t>
                              </m:r>
                            </m:sub>
                          </m:sSub>
                        </m:num>
                        <m:den>
                          <m:sSup>
                            <m:sSupPr>
                              <m:ctrlPr>
                                <a:rPr lang="en-GB" sz="2400" i="1">
                                  <a:solidFill>
                                    <a:srgbClr val="000000"/>
                                  </a:solidFill>
                                  <a:latin typeface="Cambria Math" panose="02040503050406030204" pitchFamily="18" charset="0"/>
                                </a:rPr>
                              </m:ctrlPr>
                            </m:sSupPr>
                            <m:e>
                              <m:d>
                                <m:dPr>
                                  <m:ctrlPr>
                                    <a:rPr lang="en-GB" sz="2400" i="1">
                                      <a:solidFill>
                                        <a:srgbClr val="000000"/>
                                      </a:solidFill>
                                      <a:latin typeface="Cambria Math" panose="02040503050406030204" pitchFamily="18" charset="0"/>
                                    </a:rPr>
                                  </m:ctrlPr>
                                </m:dPr>
                                <m:e>
                                  <m:r>
                                    <a:rPr lang="en-GB" sz="2400" i="1">
                                      <a:solidFill>
                                        <a:srgbClr val="000000"/>
                                      </a:solidFill>
                                      <a:latin typeface="Cambria Math" panose="02040503050406030204" pitchFamily="18" charset="0"/>
                                    </a:rPr>
                                    <m:t>1+</m:t>
                                  </m:r>
                                  <m:r>
                                    <a:rPr lang="en-GB" sz="2400" i="1">
                                      <a:solidFill>
                                        <a:srgbClr val="000000"/>
                                      </a:solidFill>
                                      <a:latin typeface="Cambria Math" panose="02040503050406030204" pitchFamily="18" charset="0"/>
                                    </a:rPr>
                                    <m:t>𝐼𝑅𝑅</m:t>
                                  </m:r>
                                </m:e>
                              </m:d>
                            </m:e>
                            <m:sup>
                              <m:r>
                                <a:rPr lang="en-GB" sz="2400" i="1">
                                  <a:solidFill>
                                    <a:srgbClr val="000000"/>
                                  </a:solidFill>
                                  <a:latin typeface="Cambria Math" panose="02040503050406030204" pitchFamily="18" charset="0"/>
                                </a:rPr>
                                <m:t>2</m:t>
                              </m:r>
                            </m:sup>
                          </m:sSup>
                        </m:den>
                      </m:f>
                      <m:r>
                        <a:rPr lang="en-GB" sz="2400" i="1">
                          <a:solidFill>
                            <a:srgbClr val="000000"/>
                          </a:solidFill>
                          <a:latin typeface="Cambria Math" panose="02040503050406030204" pitchFamily="18" charset="0"/>
                        </a:rPr>
                        <m:t>+...+</m:t>
                      </m:r>
                      <m:f>
                        <m:fPr>
                          <m:ctrlPr>
                            <a:rPr lang="en-GB" sz="2400" i="1">
                              <a:solidFill>
                                <a:srgbClr val="000000"/>
                              </a:solidFill>
                              <a:latin typeface="Cambria Math" panose="02040503050406030204" pitchFamily="18" charset="0"/>
                            </a:rPr>
                          </m:ctrlPr>
                        </m:fPr>
                        <m:num>
                          <m:r>
                            <a:rPr lang="en-GB" sz="2400" i="1">
                              <a:solidFill>
                                <a:srgbClr val="000000"/>
                              </a:solidFill>
                              <a:latin typeface="Cambria Math" panose="02040503050406030204" pitchFamily="18" charset="0"/>
                            </a:rPr>
                            <m:t>𝐹𝐶</m:t>
                          </m:r>
                          <m:sSub>
                            <m:sSubPr>
                              <m:ctrlPr>
                                <a:rPr lang="en-GB" sz="2400" i="1">
                                  <a:solidFill>
                                    <a:srgbClr val="000000"/>
                                  </a:solidFill>
                                  <a:latin typeface="Cambria Math" panose="02040503050406030204" pitchFamily="18" charset="0"/>
                                </a:rPr>
                              </m:ctrlPr>
                            </m:sSubPr>
                            <m:e>
                              <m:r>
                                <a:rPr lang="en-GB" sz="2400" i="1">
                                  <a:solidFill>
                                    <a:srgbClr val="000000"/>
                                  </a:solidFill>
                                  <a:latin typeface="Cambria Math" panose="02040503050406030204" pitchFamily="18" charset="0"/>
                                </a:rPr>
                                <m:t>𝐹</m:t>
                              </m:r>
                            </m:e>
                            <m:sub>
                              <m:r>
                                <a:rPr lang="en-GB" sz="2400" i="1">
                                  <a:solidFill>
                                    <a:srgbClr val="000000"/>
                                  </a:solidFill>
                                  <a:latin typeface="Cambria Math" panose="02040503050406030204" pitchFamily="18" charset="0"/>
                                </a:rPr>
                                <m:t>𝑛</m:t>
                              </m:r>
                            </m:sub>
                          </m:sSub>
                        </m:num>
                        <m:den>
                          <m:sSup>
                            <m:sSupPr>
                              <m:ctrlPr>
                                <a:rPr lang="en-GB" sz="2400" i="1">
                                  <a:solidFill>
                                    <a:srgbClr val="000000"/>
                                  </a:solidFill>
                                  <a:latin typeface="Cambria Math" panose="02040503050406030204" pitchFamily="18" charset="0"/>
                                </a:rPr>
                              </m:ctrlPr>
                            </m:sSupPr>
                            <m:e>
                              <m:d>
                                <m:dPr>
                                  <m:ctrlPr>
                                    <a:rPr lang="en-GB" sz="2400" i="1">
                                      <a:solidFill>
                                        <a:srgbClr val="000000"/>
                                      </a:solidFill>
                                      <a:latin typeface="Cambria Math" panose="02040503050406030204" pitchFamily="18" charset="0"/>
                                    </a:rPr>
                                  </m:ctrlPr>
                                </m:dPr>
                                <m:e>
                                  <m:r>
                                    <a:rPr lang="en-GB" sz="2400" i="1">
                                      <a:solidFill>
                                        <a:srgbClr val="000000"/>
                                      </a:solidFill>
                                      <a:latin typeface="Cambria Math" panose="02040503050406030204" pitchFamily="18" charset="0"/>
                                    </a:rPr>
                                    <m:t>1+</m:t>
                                  </m:r>
                                  <m:r>
                                    <a:rPr lang="en-GB" sz="2400" i="1">
                                      <a:solidFill>
                                        <a:srgbClr val="000000"/>
                                      </a:solidFill>
                                      <a:latin typeface="Cambria Math" panose="02040503050406030204" pitchFamily="18" charset="0"/>
                                    </a:rPr>
                                    <m:t>𝐼𝑅𝑅</m:t>
                                  </m:r>
                                </m:e>
                              </m:d>
                            </m:e>
                            <m:sup>
                              <m:r>
                                <a:rPr lang="en-GB" sz="2400" i="1">
                                  <a:solidFill>
                                    <a:srgbClr val="000000"/>
                                  </a:solidFill>
                                  <a:latin typeface="Cambria Math" panose="02040503050406030204" pitchFamily="18" charset="0"/>
                                </a:rPr>
                                <m:t>𝑛</m:t>
                              </m:r>
                            </m:sup>
                          </m:sSup>
                        </m:den>
                      </m:f>
                    </m:oMath>
                  </m:oMathPara>
                </a14:m>
                <a:endParaRPr lang="en-GB" sz="2400"/>
              </a:p>
              <a:p>
                <a:pPr marL="0" indent="0">
                  <a:buNone/>
                </a:pPr>
                <a:endParaRPr lang="en-GB" sz="2400"/>
              </a:p>
              <a:p>
                <a:pPr marL="0" indent="0">
                  <a:buNone/>
                </a:pPr>
                <a14:m>
                  <m:oMathPara xmlns:m="http://schemas.openxmlformats.org/officeDocument/2006/math">
                    <m:oMathParaPr>
                      <m:jc m:val="left"/>
                    </m:oMathParaPr>
                    <m:oMath xmlns:m="http://schemas.openxmlformats.org/officeDocument/2006/math">
                      <m:r>
                        <a:rPr lang="en-GB" sz="2400" b="0" i="1" smtClean="0">
                          <a:solidFill>
                            <a:srgbClr val="000000"/>
                          </a:solidFill>
                          <a:latin typeface="Cambria Math" panose="02040503050406030204" pitchFamily="18" charset="0"/>
                        </a:rPr>
                        <m:t>0</m:t>
                      </m:r>
                      <m:r>
                        <a:rPr lang="en-GB" sz="2400" i="1">
                          <a:solidFill>
                            <a:srgbClr val="000000"/>
                          </a:solidFill>
                          <a:latin typeface="Cambria Math" panose="02040503050406030204" pitchFamily="18" charset="0"/>
                        </a:rPr>
                        <m:t>=</m:t>
                      </m:r>
                      <m:r>
                        <a:rPr lang="en-GB" sz="2400" b="0" i="1" smtClean="0">
                          <a:solidFill>
                            <a:srgbClr val="000000"/>
                          </a:solidFill>
                          <a:latin typeface="Cambria Math" panose="02040503050406030204" pitchFamily="18" charset="0"/>
                        </a:rPr>
                        <m:t>−</m:t>
                      </m:r>
                      <m:r>
                        <a:rPr lang="en-GB" sz="2400" b="0" i="1" smtClean="0">
                          <a:solidFill>
                            <a:srgbClr val="000000"/>
                          </a:solidFill>
                          <a:latin typeface="Cambria Math" panose="02040503050406030204" pitchFamily="18" charset="0"/>
                        </a:rPr>
                        <m:t>𝐼𝑛𝑖𝑡𝑖𝑎𝑙</m:t>
                      </m:r>
                      <m:r>
                        <a:rPr lang="en-GB" sz="2400" b="0" i="1" smtClean="0">
                          <a:solidFill>
                            <a:srgbClr val="000000"/>
                          </a:solidFill>
                          <a:latin typeface="Cambria Math" panose="02040503050406030204" pitchFamily="18" charset="0"/>
                        </a:rPr>
                        <m:t> </m:t>
                      </m:r>
                      <m:r>
                        <a:rPr lang="en-GB" sz="2400" b="0" i="1" smtClean="0">
                          <a:solidFill>
                            <a:srgbClr val="000000"/>
                          </a:solidFill>
                          <a:latin typeface="Cambria Math" panose="02040503050406030204" pitchFamily="18" charset="0"/>
                        </a:rPr>
                        <m:t>𝐼𝑛𝑣𝑒𝑠𝑡𝑚𝑒𝑛𝑡</m:t>
                      </m:r>
                      <m:r>
                        <a:rPr lang="en-GB" sz="2400" b="0" i="1" smtClean="0">
                          <a:solidFill>
                            <a:srgbClr val="000000"/>
                          </a:solidFill>
                          <a:latin typeface="Cambria Math" panose="02040503050406030204" pitchFamily="18" charset="0"/>
                        </a:rPr>
                        <m:t>+</m:t>
                      </m:r>
                      <m:f>
                        <m:fPr>
                          <m:ctrlPr>
                            <a:rPr lang="en-GB" sz="2400" i="1">
                              <a:solidFill>
                                <a:srgbClr val="000000"/>
                              </a:solidFill>
                              <a:latin typeface="Cambria Math" panose="02040503050406030204" pitchFamily="18" charset="0"/>
                            </a:rPr>
                          </m:ctrlPr>
                        </m:fPr>
                        <m:num>
                          <m:r>
                            <a:rPr lang="en-GB" sz="2400" i="1">
                              <a:solidFill>
                                <a:srgbClr val="000000"/>
                              </a:solidFill>
                              <a:latin typeface="Cambria Math" panose="02040503050406030204" pitchFamily="18" charset="0"/>
                            </a:rPr>
                            <m:t>𝐹𝐶</m:t>
                          </m:r>
                          <m:sSub>
                            <m:sSubPr>
                              <m:ctrlPr>
                                <a:rPr lang="en-GB" sz="2400" i="1">
                                  <a:solidFill>
                                    <a:srgbClr val="000000"/>
                                  </a:solidFill>
                                  <a:latin typeface="Cambria Math" panose="02040503050406030204" pitchFamily="18" charset="0"/>
                                </a:rPr>
                              </m:ctrlPr>
                            </m:sSubPr>
                            <m:e>
                              <m:r>
                                <a:rPr lang="en-GB" sz="2400" i="1">
                                  <a:solidFill>
                                    <a:srgbClr val="000000"/>
                                  </a:solidFill>
                                  <a:latin typeface="Cambria Math" panose="02040503050406030204" pitchFamily="18" charset="0"/>
                                </a:rPr>
                                <m:t>𝐹</m:t>
                              </m:r>
                            </m:e>
                            <m:sub>
                              <m:r>
                                <a:rPr lang="en-GB" sz="2400" i="1">
                                  <a:solidFill>
                                    <a:srgbClr val="000000"/>
                                  </a:solidFill>
                                  <a:latin typeface="Cambria Math" panose="02040503050406030204" pitchFamily="18" charset="0"/>
                                </a:rPr>
                                <m:t>1</m:t>
                              </m:r>
                            </m:sub>
                          </m:sSub>
                        </m:num>
                        <m:den>
                          <m:sSup>
                            <m:sSupPr>
                              <m:ctrlPr>
                                <a:rPr lang="en-GB" sz="2400" i="1">
                                  <a:solidFill>
                                    <a:srgbClr val="000000"/>
                                  </a:solidFill>
                                  <a:latin typeface="Cambria Math" panose="02040503050406030204" pitchFamily="18" charset="0"/>
                                </a:rPr>
                              </m:ctrlPr>
                            </m:sSupPr>
                            <m:e>
                              <m:d>
                                <m:dPr>
                                  <m:ctrlPr>
                                    <a:rPr lang="en-GB" sz="2400" i="1">
                                      <a:solidFill>
                                        <a:srgbClr val="000000"/>
                                      </a:solidFill>
                                      <a:latin typeface="Cambria Math" panose="02040503050406030204" pitchFamily="18" charset="0"/>
                                    </a:rPr>
                                  </m:ctrlPr>
                                </m:dPr>
                                <m:e>
                                  <m:r>
                                    <a:rPr lang="en-GB" sz="2400" i="1">
                                      <a:solidFill>
                                        <a:srgbClr val="000000"/>
                                      </a:solidFill>
                                      <a:latin typeface="Cambria Math" panose="02040503050406030204" pitchFamily="18" charset="0"/>
                                    </a:rPr>
                                    <m:t>1+</m:t>
                                  </m:r>
                                  <m:r>
                                    <a:rPr lang="en-GB" sz="2400" i="1">
                                      <a:solidFill>
                                        <a:srgbClr val="000000"/>
                                      </a:solidFill>
                                      <a:latin typeface="Cambria Math" panose="02040503050406030204" pitchFamily="18" charset="0"/>
                                    </a:rPr>
                                    <m:t>𝐼𝑅𝑅</m:t>
                                  </m:r>
                                </m:e>
                              </m:d>
                            </m:e>
                            <m:sup>
                              <m:r>
                                <a:rPr lang="en-GB" sz="2400" i="1">
                                  <a:solidFill>
                                    <a:srgbClr val="000000"/>
                                  </a:solidFill>
                                  <a:latin typeface="Cambria Math" panose="02040503050406030204" pitchFamily="18" charset="0"/>
                                </a:rPr>
                                <m:t>1</m:t>
                              </m:r>
                            </m:sup>
                          </m:sSup>
                        </m:den>
                      </m:f>
                      <m:r>
                        <a:rPr lang="en-GB" sz="2400" i="1">
                          <a:solidFill>
                            <a:srgbClr val="000000"/>
                          </a:solidFill>
                          <a:latin typeface="Cambria Math" panose="02040503050406030204" pitchFamily="18" charset="0"/>
                        </a:rPr>
                        <m:t>+</m:t>
                      </m:r>
                      <m:f>
                        <m:fPr>
                          <m:ctrlPr>
                            <a:rPr lang="en-GB" sz="2400" i="1">
                              <a:solidFill>
                                <a:srgbClr val="000000"/>
                              </a:solidFill>
                              <a:latin typeface="Cambria Math" panose="02040503050406030204" pitchFamily="18" charset="0"/>
                            </a:rPr>
                          </m:ctrlPr>
                        </m:fPr>
                        <m:num>
                          <m:r>
                            <a:rPr lang="en-GB" sz="2400" i="1">
                              <a:solidFill>
                                <a:srgbClr val="000000"/>
                              </a:solidFill>
                              <a:latin typeface="Cambria Math" panose="02040503050406030204" pitchFamily="18" charset="0"/>
                            </a:rPr>
                            <m:t>𝐹𝐶</m:t>
                          </m:r>
                          <m:sSub>
                            <m:sSubPr>
                              <m:ctrlPr>
                                <a:rPr lang="en-GB" sz="2400" i="1">
                                  <a:solidFill>
                                    <a:srgbClr val="000000"/>
                                  </a:solidFill>
                                  <a:latin typeface="Cambria Math" panose="02040503050406030204" pitchFamily="18" charset="0"/>
                                </a:rPr>
                              </m:ctrlPr>
                            </m:sSubPr>
                            <m:e>
                              <m:r>
                                <a:rPr lang="en-GB" sz="2400" i="1">
                                  <a:solidFill>
                                    <a:srgbClr val="000000"/>
                                  </a:solidFill>
                                  <a:latin typeface="Cambria Math" panose="02040503050406030204" pitchFamily="18" charset="0"/>
                                </a:rPr>
                                <m:t>𝐹</m:t>
                              </m:r>
                            </m:e>
                            <m:sub>
                              <m:r>
                                <a:rPr lang="en-GB" sz="2400" i="1">
                                  <a:solidFill>
                                    <a:srgbClr val="000000"/>
                                  </a:solidFill>
                                  <a:latin typeface="Cambria Math" panose="02040503050406030204" pitchFamily="18" charset="0"/>
                                </a:rPr>
                                <m:t>2</m:t>
                              </m:r>
                            </m:sub>
                          </m:sSub>
                        </m:num>
                        <m:den>
                          <m:sSup>
                            <m:sSupPr>
                              <m:ctrlPr>
                                <a:rPr lang="en-GB" sz="2400" i="1">
                                  <a:solidFill>
                                    <a:srgbClr val="000000"/>
                                  </a:solidFill>
                                  <a:latin typeface="Cambria Math" panose="02040503050406030204" pitchFamily="18" charset="0"/>
                                </a:rPr>
                              </m:ctrlPr>
                            </m:sSupPr>
                            <m:e>
                              <m:d>
                                <m:dPr>
                                  <m:ctrlPr>
                                    <a:rPr lang="en-GB" sz="2400" i="1">
                                      <a:solidFill>
                                        <a:srgbClr val="000000"/>
                                      </a:solidFill>
                                      <a:latin typeface="Cambria Math" panose="02040503050406030204" pitchFamily="18" charset="0"/>
                                    </a:rPr>
                                  </m:ctrlPr>
                                </m:dPr>
                                <m:e>
                                  <m:r>
                                    <a:rPr lang="en-GB" sz="2400" i="1">
                                      <a:solidFill>
                                        <a:srgbClr val="000000"/>
                                      </a:solidFill>
                                      <a:latin typeface="Cambria Math" panose="02040503050406030204" pitchFamily="18" charset="0"/>
                                    </a:rPr>
                                    <m:t>1+</m:t>
                                  </m:r>
                                  <m:r>
                                    <a:rPr lang="en-GB" sz="2400" i="1">
                                      <a:solidFill>
                                        <a:srgbClr val="000000"/>
                                      </a:solidFill>
                                      <a:latin typeface="Cambria Math" panose="02040503050406030204" pitchFamily="18" charset="0"/>
                                    </a:rPr>
                                    <m:t>𝐼𝑅𝑅</m:t>
                                  </m:r>
                                </m:e>
                              </m:d>
                            </m:e>
                            <m:sup>
                              <m:r>
                                <a:rPr lang="en-GB" sz="2400" i="1">
                                  <a:solidFill>
                                    <a:srgbClr val="000000"/>
                                  </a:solidFill>
                                  <a:latin typeface="Cambria Math" panose="02040503050406030204" pitchFamily="18" charset="0"/>
                                </a:rPr>
                                <m:t>2</m:t>
                              </m:r>
                            </m:sup>
                          </m:sSup>
                        </m:den>
                      </m:f>
                      <m:r>
                        <a:rPr lang="en-GB" sz="2400" i="1">
                          <a:solidFill>
                            <a:srgbClr val="000000"/>
                          </a:solidFill>
                          <a:latin typeface="Cambria Math" panose="02040503050406030204" pitchFamily="18" charset="0"/>
                        </a:rPr>
                        <m:t>+...+</m:t>
                      </m:r>
                      <m:f>
                        <m:fPr>
                          <m:ctrlPr>
                            <a:rPr lang="en-GB" sz="2400" i="1">
                              <a:solidFill>
                                <a:srgbClr val="000000"/>
                              </a:solidFill>
                              <a:latin typeface="Cambria Math" panose="02040503050406030204" pitchFamily="18" charset="0"/>
                            </a:rPr>
                          </m:ctrlPr>
                        </m:fPr>
                        <m:num>
                          <m:r>
                            <a:rPr lang="en-GB" sz="2400" i="1">
                              <a:solidFill>
                                <a:srgbClr val="000000"/>
                              </a:solidFill>
                              <a:latin typeface="Cambria Math" panose="02040503050406030204" pitchFamily="18" charset="0"/>
                            </a:rPr>
                            <m:t>𝐹𝐶</m:t>
                          </m:r>
                          <m:sSub>
                            <m:sSubPr>
                              <m:ctrlPr>
                                <a:rPr lang="en-GB" sz="2400" i="1">
                                  <a:solidFill>
                                    <a:srgbClr val="000000"/>
                                  </a:solidFill>
                                  <a:latin typeface="Cambria Math" panose="02040503050406030204" pitchFamily="18" charset="0"/>
                                </a:rPr>
                              </m:ctrlPr>
                            </m:sSubPr>
                            <m:e>
                              <m:r>
                                <a:rPr lang="en-GB" sz="2400" i="1">
                                  <a:solidFill>
                                    <a:srgbClr val="000000"/>
                                  </a:solidFill>
                                  <a:latin typeface="Cambria Math" panose="02040503050406030204" pitchFamily="18" charset="0"/>
                                </a:rPr>
                                <m:t>𝐹</m:t>
                              </m:r>
                            </m:e>
                            <m:sub>
                              <m:r>
                                <a:rPr lang="en-GB" sz="2400" i="1">
                                  <a:solidFill>
                                    <a:srgbClr val="000000"/>
                                  </a:solidFill>
                                  <a:latin typeface="Cambria Math" panose="02040503050406030204" pitchFamily="18" charset="0"/>
                                </a:rPr>
                                <m:t>𝑛</m:t>
                              </m:r>
                            </m:sub>
                          </m:sSub>
                        </m:num>
                        <m:den>
                          <m:sSup>
                            <m:sSupPr>
                              <m:ctrlPr>
                                <a:rPr lang="en-GB" sz="2400" i="1">
                                  <a:solidFill>
                                    <a:srgbClr val="000000"/>
                                  </a:solidFill>
                                  <a:latin typeface="Cambria Math" panose="02040503050406030204" pitchFamily="18" charset="0"/>
                                </a:rPr>
                              </m:ctrlPr>
                            </m:sSupPr>
                            <m:e>
                              <m:d>
                                <m:dPr>
                                  <m:ctrlPr>
                                    <a:rPr lang="en-GB" sz="2400" i="1">
                                      <a:solidFill>
                                        <a:srgbClr val="000000"/>
                                      </a:solidFill>
                                      <a:latin typeface="Cambria Math" panose="02040503050406030204" pitchFamily="18" charset="0"/>
                                    </a:rPr>
                                  </m:ctrlPr>
                                </m:dPr>
                                <m:e>
                                  <m:r>
                                    <a:rPr lang="en-GB" sz="2400" i="1">
                                      <a:solidFill>
                                        <a:srgbClr val="000000"/>
                                      </a:solidFill>
                                      <a:latin typeface="Cambria Math" panose="02040503050406030204" pitchFamily="18" charset="0"/>
                                    </a:rPr>
                                    <m:t>1+</m:t>
                                  </m:r>
                                  <m:r>
                                    <a:rPr lang="en-GB" sz="2400" i="1">
                                      <a:solidFill>
                                        <a:srgbClr val="000000"/>
                                      </a:solidFill>
                                      <a:latin typeface="Cambria Math" panose="02040503050406030204" pitchFamily="18" charset="0"/>
                                    </a:rPr>
                                    <m:t>𝐼𝑅𝑅</m:t>
                                  </m:r>
                                </m:e>
                              </m:d>
                            </m:e>
                            <m:sup>
                              <m:r>
                                <a:rPr lang="en-GB" sz="2400" i="1">
                                  <a:solidFill>
                                    <a:srgbClr val="000000"/>
                                  </a:solidFill>
                                  <a:latin typeface="Cambria Math" panose="02040503050406030204" pitchFamily="18" charset="0"/>
                                </a:rPr>
                                <m:t>𝑛</m:t>
                              </m:r>
                            </m:sup>
                          </m:sSup>
                        </m:den>
                      </m:f>
                    </m:oMath>
                  </m:oMathPara>
                </a14:m>
                <a:endParaRPr lang="en-GB" sz="2400"/>
              </a:p>
              <a:p>
                <a:endParaRPr lang="en-US" altLang="en-US" sz="2400">
                  <a:ea typeface="ヒラギノ角ゴ Pro W3" charset="-128"/>
                </a:endParaRP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839416" y="1219201"/>
                <a:ext cx="10657184" cy="4022127"/>
              </a:xfrm>
              <a:blipFill>
                <a:blip r:embed="rId2"/>
                <a:stretch>
                  <a:fillRect l="-801" t="-1061" r="-744"/>
                </a:stretch>
              </a:blipFill>
            </p:spPr>
            <p:txBody>
              <a:bodyPr/>
              <a:lstStyle/>
              <a:p>
                <a:r>
                  <a:rPr lang="en-US">
                    <a:noFill/>
                  </a:rPr>
                  <a:t> </a:t>
                </a:r>
              </a:p>
            </p:txBody>
          </p:sp>
        </mc:Fallback>
      </mc:AlternateContent>
    </p:spTree>
    <p:extLst>
      <p:ext uri="{BB962C8B-B14F-4D97-AF65-F5344CB8AC3E}">
        <p14:creationId xmlns:p14="http://schemas.microsoft.com/office/powerpoint/2010/main" val="9711370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52625" y="363410"/>
            <a:ext cx="8229600" cy="646331"/>
          </a:xfrm>
        </p:spPr>
        <p:txBody>
          <a:bodyPr>
            <a:spAutoFit/>
          </a:bodyPr>
          <a:lstStyle/>
          <a:p>
            <a:r>
              <a:rPr lang="en-US" altLang="en-US" sz="3600">
                <a:ea typeface="ヒラギノ角ゴ Pro W3" charset="-128"/>
              </a:rPr>
              <a:t>Internal Rate of Return</a:t>
            </a:r>
            <a:endParaRPr lang="en-US" sz="3600"/>
          </a:p>
        </p:txBody>
      </p:sp>
      <p:sp>
        <p:nvSpPr>
          <p:cNvPr id="3" name="Content Placeholder 2"/>
          <p:cNvSpPr>
            <a:spLocks noGrp="1"/>
          </p:cNvSpPr>
          <p:nvPr>
            <p:ph idx="1"/>
          </p:nvPr>
        </p:nvSpPr>
        <p:spPr>
          <a:xfrm>
            <a:off x="911424" y="1219200"/>
            <a:ext cx="10441160" cy="2677656"/>
          </a:xfrm>
        </p:spPr>
        <p:txBody>
          <a:bodyPr wrap="square">
            <a:spAutoFit/>
          </a:bodyPr>
          <a:lstStyle/>
          <a:p>
            <a:r>
              <a:rPr lang="en-US" altLang="en-US" sz="2400" b="1" dirty="0">
                <a:ea typeface="ヒラギノ角ゴ Pro W3"/>
              </a:rPr>
              <a:t>Decision Rule</a:t>
            </a:r>
          </a:p>
          <a:p>
            <a:pPr lvl="1"/>
            <a:r>
              <a:rPr lang="en-US" altLang="en-US" sz="2400" dirty="0">
                <a:ea typeface="ヒラギノ角ゴ Pro W3"/>
              </a:rPr>
              <a:t>If </a:t>
            </a:r>
            <a:r>
              <a:rPr lang="en-US" altLang="en-US" sz="2400" i="1" dirty="0">
                <a:ea typeface="ヒラギノ角ゴ Pro W3"/>
              </a:rPr>
              <a:t>IRR &gt;</a:t>
            </a:r>
            <a:r>
              <a:rPr lang="en-US" altLang="en-US" sz="2400" dirty="0">
                <a:ea typeface="ヒラギノ角ゴ Pro W3"/>
              </a:rPr>
              <a:t> Required Rate of Return, accept</a:t>
            </a:r>
            <a:endParaRPr lang="en-US" altLang="en-US" sz="2400" dirty="0">
              <a:ea typeface="ヒラギノ角ゴ Pro W3"/>
              <a:cs typeface="Arial"/>
            </a:endParaRPr>
          </a:p>
          <a:p>
            <a:pPr lvl="1"/>
            <a:r>
              <a:rPr lang="en-US" altLang="en-US" sz="2400" dirty="0">
                <a:ea typeface="ヒラギノ角ゴ Pro W3"/>
              </a:rPr>
              <a:t>If </a:t>
            </a:r>
            <a:r>
              <a:rPr lang="en-US" altLang="en-US" sz="2400" i="1" dirty="0">
                <a:ea typeface="ヒラギノ角ゴ Pro W3"/>
              </a:rPr>
              <a:t>IRR</a:t>
            </a:r>
            <a:r>
              <a:rPr lang="en-US" altLang="en-US" sz="2400" b="1" dirty="0">
                <a:ea typeface="ヒラギノ角ゴ Pro W3"/>
              </a:rPr>
              <a:t> </a:t>
            </a:r>
            <a:r>
              <a:rPr lang="en-US" altLang="en-US" sz="2400" dirty="0">
                <a:ea typeface="ヒラギノ角ゴ Pro W3"/>
              </a:rPr>
              <a:t>&lt;</a:t>
            </a:r>
            <a:r>
              <a:rPr lang="en-US" altLang="en-US" sz="2400" b="1" dirty="0">
                <a:ea typeface="ヒラギノ角ゴ Pro W3"/>
              </a:rPr>
              <a:t> </a:t>
            </a:r>
            <a:r>
              <a:rPr lang="en-US" altLang="en-US" sz="2400" dirty="0">
                <a:ea typeface="ヒラギノ角ゴ Pro W3"/>
              </a:rPr>
              <a:t>Required Rate of Return, reject</a:t>
            </a:r>
            <a:endParaRPr lang="en-US" altLang="en-US" sz="2400" dirty="0">
              <a:ea typeface="ヒラギノ角ゴ Pro W3"/>
              <a:cs typeface="Arial"/>
            </a:endParaRPr>
          </a:p>
          <a:p>
            <a:r>
              <a:rPr lang="en-US" altLang="en-US" sz="2400" b="1" dirty="0">
                <a:ea typeface="ヒラギノ角ゴ Pro W3"/>
              </a:rPr>
              <a:t>Two Methods of IRR Calculation</a:t>
            </a:r>
            <a:endParaRPr lang="en-US" altLang="en-US" sz="2400" b="1" dirty="0">
              <a:ea typeface="ヒラギノ角ゴ Pro W3"/>
              <a:cs typeface="Arial"/>
            </a:endParaRPr>
          </a:p>
          <a:p>
            <a:pPr lvl="1"/>
            <a:r>
              <a:rPr lang="en-US" altLang="en-US" sz="2400" dirty="0">
                <a:ea typeface="ヒラギノ角ゴ Pro W3"/>
              </a:rPr>
              <a:t>Trial and Error</a:t>
            </a:r>
            <a:endParaRPr lang="en-US" altLang="en-US" sz="2400" dirty="0">
              <a:ea typeface="ヒラギノ角ゴ Pro W3"/>
              <a:cs typeface="Arial"/>
            </a:endParaRPr>
          </a:p>
          <a:p>
            <a:pPr lvl="1"/>
            <a:r>
              <a:rPr lang="en-US" altLang="en-US" sz="2400" dirty="0">
                <a:ea typeface="ヒラギノ角ゴ Pro W3"/>
              </a:rPr>
              <a:t>Excel Function</a:t>
            </a:r>
            <a:endParaRPr lang="en-US" altLang="en-US" sz="2400" dirty="0">
              <a:ea typeface="ヒラギノ角ゴ Pro W3"/>
              <a:cs typeface="Arial"/>
            </a:endParaRPr>
          </a:p>
        </p:txBody>
      </p:sp>
    </p:spTree>
    <p:extLst>
      <p:ext uri="{BB962C8B-B14F-4D97-AF65-F5344CB8AC3E}">
        <p14:creationId xmlns:p14="http://schemas.microsoft.com/office/powerpoint/2010/main" val="26386726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2CFA85-24D8-2B2F-0020-1996E1FB371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87F0AB0-A113-658D-60D7-918DC5054E6C}"/>
              </a:ext>
            </a:extLst>
          </p:cNvPr>
          <p:cNvSpPr>
            <a:spLocks noGrp="1"/>
          </p:cNvSpPr>
          <p:nvPr>
            <p:ph type="title"/>
          </p:nvPr>
        </p:nvSpPr>
        <p:spPr>
          <a:xfrm>
            <a:off x="1952625" y="363410"/>
            <a:ext cx="8229600" cy="646331"/>
          </a:xfrm>
        </p:spPr>
        <p:txBody>
          <a:bodyPr>
            <a:spAutoFit/>
          </a:bodyPr>
          <a:lstStyle/>
          <a:p>
            <a:r>
              <a:rPr lang="en-US" altLang="en-US" sz="3600">
                <a:ea typeface="ヒラギノ角ゴ Pro W3" charset="-128"/>
              </a:rPr>
              <a:t>IRR – Trial and Error</a:t>
            </a:r>
            <a:endParaRPr lang="en-US" sz="3600"/>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4250279B-4540-0D91-FE83-E64A8D8FE427}"/>
                  </a:ext>
                </a:extLst>
              </p:cNvPr>
              <p:cNvSpPr>
                <a:spLocks noGrp="1"/>
              </p:cNvSpPr>
              <p:nvPr>
                <p:ph idx="1"/>
              </p:nvPr>
            </p:nvSpPr>
            <p:spPr>
              <a:xfrm>
                <a:off x="767408" y="1219200"/>
                <a:ext cx="10585176" cy="2677656"/>
              </a:xfrm>
            </p:spPr>
            <p:txBody>
              <a:bodyPr wrap="square">
                <a:spAutoFit/>
              </a:bodyPr>
              <a:lstStyle/>
              <a:p>
                <a:pPr marL="0" indent="0">
                  <a:buNone/>
                </a:pPr>
                <a:r>
                  <a:rPr lang="en-US" altLang="en-US" sz="2400" b="1">
                    <a:ea typeface="ヒラギノ角ゴ Pro W3" charset="-128"/>
                  </a:rPr>
                  <a:t>Example:</a:t>
                </a:r>
              </a:p>
              <a:p>
                <a:pPr marL="0" indent="0">
                  <a:buNone/>
                </a:pPr>
                <a:r>
                  <a:rPr lang="en-US" altLang="en-US" sz="2400" b="1">
                    <a:ea typeface="ヒラギノ角ゴ Pro W3" charset="-128"/>
                  </a:rPr>
                  <a:t>Suppose there is a project with following cash flows</a:t>
                </a:r>
              </a:p>
              <a:p>
                <a:pPr lvl="1"/>
                <a:r>
                  <a:rPr lang="en-US" altLang="en-US" sz="2400">
                    <a:ea typeface="ヒラギノ角ゴ Pro W3" charset="-128"/>
                  </a:rPr>
                  <a:t>Year 0: -£1,000</a:t>
                </a:r>
              </a:p>
              <a:p>
                <a:pPr lvl="1"/>
                <a:r>
                  <a:rPr lang="en-US" altLang="en-US" sz="2400">
                    <a:ea typeface="ヒラギノ角ゴ Pro W3" charset="-128"/>
                  </a:rPr>
                  <a:t>Year 1: £500</a:t>
                </a:r>
              </a:p>
              <a:p>
                <a:pPr lvl="1"/>
                <a:r>
                  <a:rPr lang="en-US" altLang="en-US" sz="2400">
                    <a:ea typeface="ヒラギノ角ゴ Pro W3" charset="-128"/>
                  </a:rPr>
                  <a:t>Year 2: £600</a:t>
                </a:r>
              </a:p>
              <a:p>
                <a:pPr marL="0" indent="0">
                  <a:buNone/>
                </a:pPr>
                <a:r>
                  <a:rPr lang="en-US" altLang="en-US" sz="2400" b="1">
                    <a:ea typeface="ヒラギノ角ゴ Pro W3" charset="-128"/>
                  </a:rPr>
                  <a:t>Goal: </a:t>
                </a:r>
                <a:r>
                  <a:rPr lang="en-US" altLang="en-US" sz="2400">
                    <a:ea typeface="ヒラギノ角ゴ Pro W3" charset="-128"/>
                  </a:rPr>
                  <a:t>Find the discount rate (</a:t>
                </a:r>
                <a14:m>
                  <m:oMath xmlns:m="http://schemas.openxmlformats.org/officeDocument/2006/math">
                    <m:r>
                      <a:rPr lang="en-GB" altLang="en-US" sz="2400" i="1">
                        <a:latin typeface="Cambria Math" panose="02040503050406030204" pitchFamily="18" charset="0"/>
                        <a:ea typeface="ヒラギノ角ゴ Pro W3" charset="-128"/>
                      </a:rPr>
                      <m:t>𝑟</m:t>
                    </m:r>
                  </m:oMath>
                </a14:m>
                <a:r>
                  <a:rPr lang="en-US" altLang="en-US" sz="2400">
                    <a:ea typeface="ヒラギノ角ゴ Pro W3" charset="-128"/>
                  </a:rPr>
                  <a:t>) that makes Net Present Value (NPV) = 0.</a:t>
                </a:r>
              </a:p>
            </p:txBody>
          </p:sp>
        </mc:Choice>
        <mc:Fallback xmlns="">
          <p:sp>
            <p:nvSpPr>
              <p:cNvPr id="3" name="Content Placeholder 2">
                <a:extLst>
                  <a:ext uri="{FF2B5EF4-FFF2-40B4-BE49-F238E27FC236}">
                    <a16:creationId xmlns:a16="http://schemas.microsoft.com/office/drawing/2014/main" id="{4250279B-4540-0D91-FE83-E64A8D8FE427}"/>
                  </a:ext>
                </a:extLst>
              </p:cNvPr>
              <p:cNvSpPr>
                <a:spLocks noGrp="1" noRot="1" noChangeAspect="1" noMove="1" noResize="1" noEditPoints="1" noAdjustHandles="1" noChangeArrowheads="1" noChangeShapeType="1" noTextEdit="1"/>
              </p:cNvSpPr>
              <p:nvPr>
                <p:ph idx="1"/>
              </p:nvPr>
            </p:nvSpPr>
            <p:spPr>
              <a:xfrm>
                <a:off x="767408" y="1219200"/>
                <a:ext cx="10585176" cy="2677656"/>
              </a:xfrm>
              <a:blipFill>
                <a:blip r:embed="rId2"/>
                <a:stretch>
                  <a:fillRect l="-922" t="-1595" b="-4556"/>
                </a:stretch>
              </a:blipFill>
            </p:spPr>
            <p:txBody>
              <a:bodyPr/>
              <a:lstStyle/>
              <a:p>
                <a:r>
                  <a:rPr lang="en-US">
                    <a:noFill/>
                  </a:rPr>
                  <a:t> </a:t>
                </a:r>
              </a:p>
            </p:txBody>
          </p:sp>
        </mc:Fallback>
      </mc:AlternateContent>
    </p:spTree>
    <p:extLst>
      <p:ext uri="{BB962C8B-B14F-4D97-AF65-F5344CB8AC3E}">
        <p14:creationId xmlns:p14="http://schemas.microsoft.com/office/powerpoint/2010/main" val="31903908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E746E8-5403-6992-75E7-6CE2AAAD53C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F3C606F-E149-94D4-F740-AC449047BFB7}"/>
              </a:ext>
            </a:extLst>
          </p:cNvPr>
          <p:cNvSpPr>
            <a:spLocks noGrp="1"/>
          </p:cNvSpPr>
          <p:nvPr>
            <p:ph type="title"/>
          </p:nvPr>
        </p:nvSpPr>
        <p:spPr>
          <a:xfrm>
            <a:off x="1952625" y="363410"/>
            <a:ext cx="8229600" cy="646331"/>
          </a:xfrm>
        </p:spPr>
        <p:txBody>
          <a:bodyPr>
            <a:spAutoFit/>
          </a:bodyPr>
          <a:lstStyle/>
          <a:p>
            <a:r>
              <a:rPr lang="en-US" altLang="en-US" sz="3600">
                <a:ea typeface="ヒラギノ角ゴ Pro W3" charset="-128"/>
              </a:rPr>
              <a:t>IRR – Trial and Error</a:t>
            </a:r>
            <a:endParaRPr lang="en-US" sz="3600"/>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8CB94B08-D75F-89CE-F9A9-1B03F8E7330F}"/>
                  </a:ext>
                </a:extLst>
              </p:cNvPr>
              <p:cNvSpPr>
                <a:spLocks noGrp="1"/>
              </p:cNvSpPr>
              <p:nvPr>
                <p:ph idx="1"/>
              </p:nvPr>
            </p:nvSpPr>
            <p:spPr>
              <a:xfrm>
                <a:off x="839416" y="1219200"/>
                <a:ext cx="10441160" cy="4495270"/>
              </a:xfrm>
            </p:spPr>
            <p:txBody>
              <a:bodyPr wrap="square">
                <a:spAutoFit/>
              </a:bodyPr>
              <a:lstStyle/>
              <a:p>
                <a:pPr marL="0" indent="0">
                  <a:buNone/>
                </a:pPr>
                <a:r>
                  <a:rPr lang="en-US" altLang="en-US" sz="2400" b="1">
                    <a:ea typeface="ヒラギノ角ゴ Pro W3" charset="-128"/>
                  </a:rPr>
                  <a:t>NPV Formula:</a:t>
                </a:r>
              </a:p>
              <a:p>
                <a:pPr marL="0" indent="0">
                  <a:buNone/>
                </a:pPr>
                <a14:m>
                  <m:oMathPara xmlns:m="http://schemas.openxmlformats.org/officeDocument/2006/math">
                    <m:oMathParaPr>
                      <m:jc m:val="centerGroup"/>
                    </m:oMathParaPr>
                    <m:oMath xmlns:m="http://schemas.openxmlformats.org/officeDocument/2006/math">
                      <m:r>
                        <a:rPr lang="en-GB" altLang="en-US" sz="2400" i="1">
                          <a:latin typeface="Cambria Math" panose="02040503050406030204" pitchFamily="18" charset="0"/>
                          <a:ea typeface="ヒラギノ角ゴ Pro W3" charset="-128"/>
                        </a:rPr>
                        <m:t>𝑁𝑃𝑉</m:t>
                      </m:r>
                      <m:r>
                        <a:rPr lang="en-GB" altLang="en-US" sz="2400" i="1">
                          <a:latin typeface="Cambria Math" panose="02040503050406030204" pitchFamily="18" charset="0"/>
                          <a:ea typeface="ヒラギノ角ゴ Pro W3" charset="-128"/>
                        </a:rPr>
                        <m:t>=−1,000+</m:t>
                      </m:r>
                      <m:f>
                        <m:fPr>
                          <m:ctrlPr>
                            <a:rPr lang="en-GB" altLang="en-US" sz="2400" i="1">
                              <a:latin typeface="Cambria Math" panose="02040503050406030204" pitchFamily="18" charset="0"/>
                              <a:ea typeface="ヒラギノ角ゴ Pro W3" charset="-128"/>
                            </a:rPr>
                          </m:ctrlPr>
                        </m:fPr>
                        <m:num>
                          <m:r>
                            <a:rPr lang="en-GB" altLang="en-US" sz="2400" i="1">
                              <a:latin typeface="Cambria Math" panose="02040503050406030204" pitchFamily="18" charset="0"/>
                              <a:ea typeface="ヒラギノ角ゴ Pro W3" charset="-128"/>
                            </a:rPr>
                            <m:t>500</m:t>
                          </m:r>
                        </m:num>
                        <m:den>
                          <m:d>
                            <m:dPr>
                              <m:ctrlPr>
                                <a:rPr lang="en-GB" altLang="en-US" sz="2400" i="1">
                                  <a:latin typeface="Cambria Math" panose="02040503050406030204" pitchFamily="18" charset="0"/>
                                  <a:ea typeface="ヒラギノ角ゴ Pro W3" charset="-128"/>
                                </a:rPr>
                              </m:ctrlPr>
                            </m:dPr>
                            <m:e>
                              <m:r>
                                <a:rPr lang="en-GB" altLang="en-US" sz="2400" i="1">
                                  <a:latin typeface="Cambria Math" panose="02040503050406030204" pitchFamily="18" charset="0"/>
                                  <a:ea typeface="ヒラギノ角ゴ Pro W3" charset="-128"/>
                                </a:rPr>
                                <m:t>1+</m:t>
                              </m:r>
                              <m:r>
                                <a:rPr lang="en-GB" altLang="en-US" sz="2400" i="1">
                                  <a:latin typeface="Cambria Math" panose="02040503050406030204" pitchFamily="18" charset="0"/>
                                  <a:ea typeface="ヒラギノ角ゴ Pro W3" charset="-128"/>
                                </a:rPr>
                                <m:t>𝑟</m:t>
                              </m:r>
                            </m:e>
                          </m:d>
                        </m:den>
                      </m:f>
                      <m:r>
                        <a:rPr lang="en-GB" altLang="en-US" sz="2400" i="1">
                          <a:latin typeface="Cambria Math" panose="02040503050406030204" pitchFamily="18" charset="0"/>
                          <a:ea typeface="ヒラギノ角ゴ Pro W3" charset="-128"/>
                        </a:rPr>
                        <m:t>+</m:t>
                      </m:r>
                      <m:f>
                        <m:fPr>
                          <m:ctrlPr>
                            <a:rPr lang="en-GB" altLang="en-US" sz="2400" i="1">
                              <a:latin typeface="Cambria Math" panose="02040503050406030204" pitchFamily="18" charset="0"/>
                              <a:ea typeface="ヒラギノ角ゴ Pro W3" charset="-128"/>
                            </a:rPr>
                          </m:ctrlPr>
                        </m:fPr>
                        <m:num>
                          <m:r>
                            <a:rPr lang="en-GB" altLang="en-US" sz="2400" i="1">
                              <a:latin typeface="Cambria Math" panose="02040503050406030204" pitchFamily="18" charset="0"/>
                              <a:ea typeface="ヒラギノ角ゴ Pro W3" charset="-128"/>
                            </a:rPr>
                            <m:t>600</m:t>
                          </m:r>
                        </m:num>
                        <m:den>
                          <m:sSup>
                            <m:sSupPr>
                              <m:ctrlPr>
                                <a:rPr lang="en-GB" altLang="en-US" sz="2400" i="1">
                                  <a:latin typeface="Cambria Math" panose="02040503050406030204" pitchFamily="18" charset="0"/>
                                  <a:ea typeface="ヒラギノ角ゴ Pro W3" charset="-128"/>
                                </a:rPr>
                              </m:ctrlPr>
                            </m:sSupPr>
                            <m:e>
                              <m:d>
                                <m:dPr>
                                  <m:ctrlPr>
                                    <a:rPr lang="en-GB" altLang="en-US" sz="2400" i="1">
                                      <a:latin typeface="Cambria Math" panose="02040503050406030204" pitchFamily="18" charset="0"/>
                                      <a:ea typeface="ヒラギノ角ゴ Pro W3" charset="-128"/>
                                    </a:rPr>
                                  </m:ctrlPr>
                                </m:dPr>
                                <m:e>
                                  <m:r>
                                    <a:rPr lang="en-GB" altLang="en-US" sz="2400" i="1">
                                      <a:latin typeface="Cambria Math" panose="02040503050406030204" pitchFamily="18" charset="0"/>
                                      <a:ea typeface="ヒラギノ角ゴ Pro W3" charset="-128"/>
                                    </a:rPr>
                                    <m:t>1+</m:t>
                                  </m:r>
                                  <m:r>
                                    <a:rPr lang="en-GB" altLang="en-US" sz="2400" i="1">
                                      <a:latin typeface="Cambria Math" panose="02040503050406030204" pitchFamily="18" charset="0"/>
                                      <a:ea typeface="ヒラギノ角ゴ Pro W3" charset="-128"/>
                                    </a:rPr>
                                    <m:t>𝑟</m:t>
                                  </m:r>
                                </m:e>
                              </m:d>
                            </m:e>
                            <m:sup>
                              <m:r>
                                <a:rPr lang="en-GB" altLang="en-US" sz="2400" i="1">
                                  <a:latin typeface="Cambria Math" panose="02040503050406030204" pitchFamily="18" charset="0"/>
                                  <a:ea typeface="ヒラギノ角ゴ Pro W3" charset="-128"/>
                                </a:rPr>
                                <m:t>2</m:t>
                              </m:r>
                            </m:sup>
                          </m:sSup>
                        </m:den>
                      </m:f>
                      <m:r>
                        <a:rPr lang="en-GB" altLang="en-US" sz="2400" i="1">
                          <a:latin typeface="Cambria Math" panose="02040503050406030204" pitchFamily="18" charset="0"/>
                          <a:ea typeface="ヒラギノ角ゴ Pro W3" charset="-128"/>
                        </a:rPr>
                        <m:t>=0</m:t>
                      </m:r>
                    </m:oMath>
                  </m:oMathPara>
                </a14:m>
                <a:endParaRPr lang="en-US" altLang="en-US" sz="2400">
                  <a:ea typeface="ヒラギノ角ゴ Pro W3" charset="-128"/>
                </a:endParaRPr>
              </a:p>
              <a:p>
                <a:pPr marL="0" indent="0">
                  <a:buNone/>
                </a:pPr>
                <a:r>
                  <a:rPr lang="en-US" altLang="en-US" sz="2400" b="1">
                    <a:ea typeface="ヒラギノ角ゴ Pro W3" charset="-128"/>
                  </a:rPr>
                  <a:t>Trial 1: Guess </a:t>
                </a:r>
                <a14:m>
                  <m:oMath xmlns:m="http://schemas.openxmlformats.org/officeDocument/2006/math">
                    <m:r>
                      <a:rPr lang="en-GB" altLang="en-US" sz="2400" i="1">
                        <a:latin typeface="Cambria Math" panose="02040503050406030204" pitchFamily="18" charset="0"/>
                        <a:ea typeface="ヒラギノ角ゴ Pro W3" charset="-128"/>
                      </a:rPr>
                      <m:t>𝑟</m:t>
                    </m:r>
                    <m:r>
                      <a:rPr lang="en-GB" altLang="en-US" sz="2400" i="1">
                        <a:latin typeface="Cambria Math" panose="02040503050406030204" pitchFamily="18" charset="0"/>
                        <a:ea typeface="ヒラギノ角ゴ Pro W3" charset="-128"/>
                      </a:rPr>
                      <m:t>=10%</m:t>
                    </m:r>
                  </m:oMath>
                </a14:m>
                <a:endParaRPr lang="en-US" altLang="en-US" sz="2400">
                  <a:ea typeface="ヒラギノ角ゴ Pro W3" charset="-128"/>
                </a:endParaRPr>
              </a:p>
              <a:p>
                <a:pPr marL="0" indent="0">
                  <a:buNone/>
                </a:pPr>
                <a14:m>
                  <m:oMathPara xmlns:m="http://schemas.openxmlformats.org/officeDocument/2006/math">
                    <m:oMathParaPr>
                      <m:jc m:val="centerGroup"/>
                    </m:oMathParaPr>
                    <m:oMath xmlns:m="http://schemas.openxmlformats.org/officeDocument/2006/math">
                      <m:r>
                        <a:rPr lang="en-GB" altLang="en-US" sz="2400" i="1">
                          <a:latin typeface="Cambria Math" panose="02040503050406030204" pitchFamily="18" charset="0"/>
                          <a:ea typeface="ヒラギノ角ゴ Pro W3" charset="-128"/>
                        </a:rPr>
                        <m:t>𝑁𝑃𝑉</m:t>
                      </m:r>
                      <m:r>
                        <a:rPr lang="en-GB" altLang="en-US" sz="2400" i="1">
                          <a:latin typeface="Cambria Math" panose="02040503050406030204" pitchFamily="18" charset="0"/>
                          <a:ea typeface="ヒラギノ角ゴ Pro W3" charset="-128"/>
                        </a:rPr>
                        <m:t>=−1,000+</m:t>
                      </m:r>
                      <m:f>
                        <m:fPr>
                          <m:ctrlPr>
                            <a:rPr lang="en-GB" altLang="en-US" sz="2400" i="1">
                              <a:latin typeface="Cambria Math" panose="02040503050406030204" pitchFamily="18" charset="0"/>
                              <a:ea typeface="ヒラギノ角ゴ Pro W3" charset="-128"/>
                            </a:rPr>
                          </m:ctrlPr>
                        </m:fPr>
                        <m:num>
                          <m:r>
                            <a:rPr lang="en-GB" altLang="en-US" sz="2400" i="1">
                              <a:latin typeface="Cambria Math" panose="02040503050406030204" pitchFamily="18" charset="0"/>
                              <a:ea typeface="ヒラギノ角ゴ Pro W3" charset="-128"/>
                            </a:rPr>
                            <m:t>500</m:t>
                          </m:r>
                        </m:num>
                        <m:den>
                          <m:d>
                            <m:dPr>
                              <m:ctrlPr>
                                <a:rPr lang="en-GB" altLang="en-US" sz="2400" i="1">
                                  <a:latin typeface="Cambria Math" panose="02040503050406030204" pitchFamily="18" charset="0"/>
                                  <a:ea typeface="ヒラギノ角ゴ Pro W3" charset="-128"/>
                                </a:rPr>
                              </m:ctrlPr>
                            </m:dPr>
                            <m:e>
                              <m:r>
                                <a:rPr lang="en-GB" altLang="en-US" sz="2400" i="1">
                                  <a:latin typeface="Cambria Math" panose="02040503050406030204" pitchFamily="18" charset="0"/>
                                  <a:ea typeface="ヒラギノ角ゴ Pro W3" charset="-128"/>
                                </a:rPr>
                                <m:t>1+10%</m:t>
                              </m:r>
                            </m:e>
                          </m:d>
                        </m:den>
                      </m:f>
                      <m:r>
                        <a:rPr lang="en-GB" altLang="en-US" sz="2400" i="1">
                          <a:latin typeface="Cambria Math" panose="02040503050406030204" pitchFamily="18" charset="0"/>
                          <a:ea typeface="ヒラギノ角ゴ Pro W3" charset="-128"/>
                        </a:rPr>
                        <m:t>+</m:t>
                      </m:r>
                      <m:f>
                        <m:fPr>
                          <m:ctrlPr>
                            <a:rPr lang="en-GB" altLang="en-US" sz="2400" i="1">
                              <a:latin typeface="Cambria Math" panose="02040503050406030204" pitchFamily="18" charset="0"/>
                              <a:ea typeface="ヒラギノ角ゴ Pro W3" charset="-128"/>
                            </a:rPr>
                          </m:ctrlPr>
                        </m:fPr>
                        <m:num>
                          <m:r>
                            <a:rPr lang="en-GB" altLang="en-US" sz="2400" i="1">
                              <a:latin typeface="Cambria Math" panose="02040503050406030204" pitchFamily="18" charset="0"/>
                              <a:ea typeface="ヒラギノ角ゴ Pro W3" charset="-128"/>
                            </a:rPr>
                            <m:t>600</m:t>
                          </m:r>
                        </m:num>
                        <m:den>
                          <m:sSup>
                            <m:sSupPr>
                              <m:ctrlPr>
                                <a:rPr lang="en-GB" altLang="en-US" sz="2400" i="1">
                                  <a:latin typeface="Cambria Math" panose="02040503050406030204" pitchFamily="18" charset="0"/>
                                  <a:ea typeface="ヒラギノ角ゴ Pro W3" charset="-128"/>
                                </a:rPr>
                              </m:ctrlPr>
                            </m:sSupPr>
                            <m:e>
                              <m:d>
                                <m:dPr>
                                  <m:ctrlPr>
                                    <a:rPr lang="en-GB" altLang="en-US" sz="2400" i="1">
                                      <a:latin typeface="Cambria Math" panose="02040503050406030204" pitchFamily="18" charset="0"/>
                                      <a:ea typeface="ヒラギノ角ゴ Pro W3" charset="-128"/>
                                    </a:rPr>
                                  </m:ctrlPr>
                                </m:dPr>
                                <m:e>
                                  <m:r>
                                    <a:rPr lang="en-GB" altLang="en-US" sz="2400" i="1">
                                      <a:latin typeface="Cambria Math" panose="02040503050406030204" pitchFamily="18" charset="0"/>
                                      <a:ea typeface="ヒラギノ角ゴ Pro W3" charset="-128"/>
                                    </a:rPr>
                                    <m:t>1+10%</m:t>
                                  </m:r>
                                </m:e>
                              </m:d>
                            </m:e>
                            <m:sup>
                              <m:r>
                                <a:rPr lang="en-GB" altLang="en-US" sz="2400" i="1">
                                  <a:latin typeface="Cambria Math" panose="02040503050406030204" pitchFamily="18" charset="0"/>
                                  <a:ea typeface="ヒラギノ角ゴ Pro W3" charset="-128"/>
                                </a:rPr>
                                <m:t>2</m:t>
                              </m:r>
                            </m:sup>
                          </m:sSup>
                        </m:den>
                      </m:f>
                      <m:r>
                        <a:rPr lang="en-GB" altLang="en-US" sz="2400" i="1">
                          <a:latin typeface="Cambria Math" panose="02040503050406030204" pitchFamily="18" charset="0"/>
                          <a:ea typeface="ヒラギノ角ゴ Pro W3" charset="-128"/>
                        </a:rPr>
                        <m:t>≈−49.58</m:t>
                      </m:r>
                    </m:oMath>
                  </m:oMathPara>
                </a14:m>
                <a:endParaRPr lang="en-US" altLang="en-US" sz="2400">
                  <a:ea typeface="ヒラギノ角ゴ Pro W3" charset="-128"/>
                </a:endParaRPr>
              </a:p>
              <a:p>
                <a:pPr lvl="1"/>
                <a:r>
                  <a:rPr lang="en-US" altLang="en-US" sz="2400">
                    <a:ea typeface="ヒラギノ角ゴ Pro W3" charset="-128"/>
                  </a:rPr>
                  <a:t>Result: </a:t>
                </a:r>
                <a14:m>
                  <m:oMath xmlns:m="http://schemas.openxmlformats.org/officeDocument/2006/math">
                    <m:r>
                      <a:rPr lang="en-GB" altLang="en-US" sz="2400" i="1">
                        <a:latin typeface="Cambria Math" panose="02040503050406030204" pitchFamily="18" charset="0"/>
                        <a:ea typeface="ヒラギノ角ゴ Pro W3" charset="-128"/>
                      </a:rPr>
                      <m:t>𝑁𝑃𝑉</m:t>
                    </m:r>
                    <m:r>
                      <a:rPr lang="en-GB" altLang="en-US" sz="2400" i="1">
                        <a:latin typeface="Cambria Math" panose="02040503050406030204" pitchFamily="18" charset="0"/>
                        <a:ea typeface="ヒラギノ角ゴ Pro W3" charset="-128"/>
                      </a:rPr>
                      <m:t>&lt;0</m:t>
                    </m:r>
                  </m:oMath>
                </a14:m>
                <a:r>
                  <a:rPr lang="en-US" altLang="en-US" sz="2400">
                    <a:ea typeface="ヒラギノ角ゴ Pro W3" charset="-128"/>
                  </a:rPr>
                  <a:t> </a:t>
                </a:r>
                <a:r>
                  <a:rPr lang="en-US" altLang="en-US" sz="2400">
                    <a:latin typeface="Times New Roman" panose="02020603050405020304" pitchFamily="18" charset="0"/>
                    <a:ea typeface="ヒラギノ角ゴ Pro W3" charset="-128"/>
                    <a:cs typeface="Times New Roman" panose="02020603050405020304" pitchFamily="18" charset="0"/>
                  </a:rPr>
                  <a:t>→ Try a lower rate.</a:t>
                </a:r>
              </a:p>
              <a:p>
                <a:pPr marL="0" indent="0">
                  <a:buNone/>
                </a:pPr>
                <a:r>
                  <a:rPr lang="en-US" altLang="en-US" sz="2400" b="1">
                    <a:ea typeface="ヒラギノ角ゴ Pro W3" charset="-128"/>
                  </a:rPr>
                  <a:t>Trial 2: Guess </a:t>
                </a:r>
                <a14:m>
                  <m:oMath xmlns:m="http://schemas.openxmlformats.org/officeDocument/2006/math">
                    <m:r>
                      <a:rPr lang="en-GB" altLang="en-US" sz="2400" i="1">
                        <a:latin typeface="Cambria Math" panose="02040503050406030204" pitchFamily="18" charset="0"/>
                        <a:ea typeface="ヒラギノ角ゴ Pro W3" charset="-128"/>
                      </a:rPr>
                      <m:t>𝑟</m:t>
                    </m:r>
                    <m:r>
                      <a:rPr lang="en-GB" altLang="en-US" sz="2400" i="1">
                        <a:latin typeface="Cambria Math" panose="02040503050406030204" pitchFamily="18" charset="0"/>
                        <a:ea typeface="ヒラギノ角ゴ Pro W3" charset="-128"/>
                      </a:rPr>
                      <m:t>=5%</m:t>
                    </m:r>
                  </m:oMath>
                </a14:m>
                <a:endParaRPr lang="en-US" altLang="en-US" sz="2400">
                  <a:ea typeface="ヒラギノ角ゴ Pro W3" charset="-128"/>
                </a:endParaRPr>
              </a:p>
              <a:p>
                <a:pPr marL="0" indent="0">
                  <a:buNone/>
                </a:pPr>
                <a14:m>
                  <m:oMathPara xmlns:m="http://schemas.openxmlformats.org/officeDocument/2006/math">
                    <m:oMathParaPr>
                      <m:jc m:val="centerGroup"/>
                    </m:oMathParaPr>
                    <m:oMath xmlns:m="http://schemas.openxmlformats.org/officeDocument/2006/math">
                      <m:r>
                        <a:rPr lang="en-GB" altLang="en-US" sz="2400" i="1">
                          <a:latin typeface="Cambria Math" panose="02040503050406030204" pitchFamily="18" charset="0"/>
                          <a:ea typeface="ヒラギノ角ゴ Pro W3" charset="-128"/>
                        </a:rPr>
                        <m:t>𝑁𝑃𝑉</m:t>
                      </m:r>
                      <m:r>
                        <a:rPr lang="en-GB" altLang="en-US" sz="2400" i="1">
                          <a:latin typeface="Cambria Math" panose="02040503050406030204" pitchFamily="18" charset="0"/>
                          <a:ea typeface="ヒラギノ角ゴ Pro W3" charset="-128"/>
                        </a:rPr>
                        <m:t>=−1,000+</m:t>
                      </m:r>
                      <m:f>
                        <m:fPr>
                          <m:ctrlPr>
                            <a:rPr lang="en-GB" altLang="en-US" sz="2400" i="1">
                              <a:latin typeface="Cambria Math" panose="02040503050406030204" pitchFamily="18" charset="0"/>
                              <a:ea typeface="ヒラギノ角ゴ Pro W3" charset="-128"/>
                            </a:rPr>
                          </m:ctrlPr>
                        </m:fPr>
                        <m:num>
                          <m:r>
                            <a:rPr lang="en-GB" altLang="en-US" sz="2400" i="1">
                              <a:latin typeface="Cambria Math" panose="02040503050406030204" pitchFamily="18" charset="0"/>
                              <a:ea typeface="ヒラギノ角ゴ Pro W3" charset="-128"/>
                            </a:rPr>
                            <m:t>500</m:t>
                          </m:r>
                        </m:num>
                        <m:den>
                          <m:d>
                            <m:dPr>
                              <m:ctrlPr>
                                <a:rPr lang="en-GB" altLang="en-US" sz="2400" i="1">
                                  <a:latin typeface="Cambria Math" panose="02040503050406030204" pitchFamily="18" charset="0"/>
                                  <a:ea typeface="ヒラギノ角ゴ Pro W3" charset="-128"/>
                                </a:rPr>
                              </m:ctrlPr>
                            </m:dPr>
                            <m:e>
                              <m:r>
                                <a:rPr lang="en-GB" altLang="en-US" sz="2400" i="1">
                                  <a:latin typeface="Cambria Math" panose="02040503050406030204" pitchFamily="18" charset="0"/>
                                  <a:ea typeface="ヒラギノ角ゴ Pro W3" charset="-128"/>
                                </a:rPr>
                                <m:t>1+5%</m:t>
                              </m:r>
                            </m:e>
                          </m:d>
                        </m:den>
                      </m:f>
                      <m:r>
                        <a:rPr lang="en-GB" altLang="en-US" sz="2400" i="1">
                          <a:latin typeface="Cambria Math" panose="02040503050406030204" pitchFamily="18" charset="0"/>
                          <a:ea typeface="ヒラギノ角ゴ Pro W3" charset="-128"/>
                        </a:rPr>
                        <m:t>+</m:t>
                      </m:r>
                      <m:f>
                        <m:fPr>
                          <m:ctrlPr>
                            <a:rPr lang="en-GB" altLang="en-US" sz="2400" i="1">
                              <a:latin typeface="Cambria Math" panose="02040503050406030204" pitchFamily="18" charset="0"/>
                              <a:ea typeface="ヒラギノ角ゴ Pro W3" charset="-128"/>
                            </a:rPr>
                          </m:ctrlPr>
                        </m:fPr>
                        <m:num>
                          <m:r>
                            <a:rPr lang="en-GB" altLang="en-US" sz="2400" i="1">
                              <a:latin typeface="Cambria Math" panose="02040503050406030204" pitchFamily="18" charset="0"/>
                              <a:ea typeface="ヒラギノ角ゴ Pro W3" charset="-128"/>
                            </a:rPr>
                            <m:t>600</m:t>
                          </m:r>
                        </m:num>
                        <m:den>
                          <m:sSup>
                            <m:sSupPr>
                              <m:ctrlPr>
                                <a:rPr lang="en-GB" altLang="en-US" sz="2400" i="1">
                                  <a:latin typeface="Cambria Math" panose="02040503050406030204" pitchFamily="18" charset="0"/>
                                  <a:ea typeface="ヒラギノ角ゴ Pro W3" charset="-128"/>
                                </a:rPr>
                              </m:ctrlPr>
                            </m:sSupPr>
                            <m:e>
                              <m:d>
                                <m:dPr>
                                  <m:ctrlPr>
                                    <a:rPr lang="en-GB" altLang="en-US" sz="2400" i="1">
                                      <a:latin typeface="Cambria Math" panose="02040503050406030204" pitchFamily="18" charset="0"/>
                                      <a:ea typeface="ヒラギノ角ゴ Pro W3" charset="-128"/>
                                    </a:rPr>
                                  </m:ctrlPr>
                                </m:dPr>
                                <m:e>
                                  <m:r>
                                    <a:rPr lang="en-GB" altLang="en-US" sz="2400" i="1">
                                      <a:latin typeface="Cambria Math" panose="02040503050406030204" pitchFamily="18" charset="0"/>
                                      <a:ea typeface="ヒラギノ角ゴ Pro W3" charset="-128"/>
                                    </a:rPr>
                                    <m:t>1+5%</m:t>
                                  </m:r>
                                </m:e>
                              </m:d>
                            </m:e>
                            <m:sup>
                              <m:r>
                                <a:rPr lang="en-GB" altLang="en-US" sz="2400" i="1">
                                  <a:latin typeface="Cambria Math" panose="02040503050406030204" pitchFamily="18" charset="0"/>
                                  <a:ea typeface="ヒラギノ角ゴ Pro W3" charset="-128"/>
                                </a:rPr>
                                <m:t>2</m:t>
                              </m:r>
                            </m:sup>
                          </m:sSup>
                        </m:den>
                      </m:f>
                      <m:r>
                        <a:rPr lang="en-GB" altLang="en-US" sz="2400" i="1">
                          <a:latin typeface="Cambria Math" panose="02040503050406030204" pitchFamily="18" charset="0"/>
                          <a:ea typeface="ヒラギノ角ゴ Pro W3" charset="-128"/>
                        </a:rPr>
                        <m:t>≈+19.30</m:t>
                      </m:r>
                    </m:oMath>
                  </m:oMathPara>
                </a14:m>
                <a:endParaRPr lang="en-US" altLang="en-US" sz="2400">
                  <a:ea typeface="ヒラギノ角ゴ Pro W3" charset="-128"/>
                </a:endParaRPr>
              </a:p>
              <a:p>
                <a:pPr lvl="1"/>
                <a:r>
                  <a:rPr lang="en-US" altLang="en-US" sz="2400">
                    <a:ea typeface="ヒラギノ角ゴ Pro W3" charset="-128"/>
                  </a:rPr>
                  <a:t>Result: </a:t>
                </a:r>
                <a14:m>
                  <m:oMath xmlns:m="http://schemas.openxmlformats.org/officeDocument/2006/math">
                    <m:r>
                      <a:rPr lang="en-GB" altLang="en-US" sz="2400" i="1">
                        <a:latin typeface="Cambria Math" panose="02040503050406030204" pitchFamily="18" charset="0"/>
                        <a:ea typeface="ヒラギノ角ゴ Pro W3" charset="-128"/>
                      </a:rPr>
                      <m:t>𝑁𝑃𝑉</m:t>
                    </m:r>
                    <m:r>
                      <a:rPr lang="en-GB" altLang="en-US" sz="2400" i="1">
                        <a:latin typeface="Cambria Math" panose="02040503050406030204" pitchFamily="18" charset="0"/>
                        <a:ea typeface="ヒラギノ角ゴ Pro W3" charset="-128"/>
                      </a:rPr>
                      <m:t>&gt;0</m:t>
                    </m:r>
                  </m:oMath>
                </a14:m>
                <a:r>
                  <a:rPr lang="en-US" altLang="en-US" sz="2400">
                    <a:ea typeface="ヒラギノ角ゴ Pro W3" charset="-128"/>
                  </a:rPr>
                  <a:t> </a:t>
                </a:r>
                <a:r>
                  <a:rPr lang="en-US" altLang="en-US" sz="2400">
                    <a:latin typeface="Times New Roman" panose="02020603050405020304" pitchFamily="18" charset="0"/>
                    <a:ea typeface="ヒラギノ角ゴ Pro W3" charset="-128"/>
                    <a:cs typeface="Times New Roman" panose="02020603050405020304" pitchFamily="18" charset="0"/>
                  </a:rPr>
                  <a:t>→ Try a higher rate between 5% and 10%.</a:t>
                </a:r>
                <a:endParaRPr lang="en-US" altLang="en-US" sz="2400">
                  <a:ea typeface="ヒラギノ角ゴ Pro W3" charset="-128"/>
                </a:endParaRPr>
              </a:p>
            </p:txBody>
          </p:sp>
        </mc:Choice>
        <mc:Fallback xmlns="">
          <p:sp>
            <p:nvSpPr>
              <p:cNvPr id="3" name="Content Placeholder 2">
                <a:extLst>
                  <a:ext uri="{FF2B5EF4-FFF2-40B4-BE49-F238E27FC236}">
                    <a16:creationId xmlns:a16="http://schemas.microsoft.com/office/drawing/2014/main" id="{8CB94B08-D75F-89CE-F9A9-1B03F8E7330F}"/>
                  </a:ext>
                </a:extLst>
              </p:cNvPr>
              <p:cNvSpPr>
                <a:spLocks noGrp="1" noRot="1" noChangeAspect="1" noMove="1" noResize="1" noEditPoints="1" noAdjustHandles="1" noChangeArrowheads="1" noChangeShapeType="1" noTextEdit="1"/>
              </p:cNvSpPr>
              <p:nvPr>
                <p:ph idx="1"/>
              </p:nvPr>
            </p:nvSpPr>
            <p:spPr>
              <a:xfrm>
                <a:off x="839416" y="1219200"/>
                <a:ext cx="10441160" cy="4495270"/>
              </a:xfrm>
              <a:blipFill>
                <a:blip r:embed="rId2"/>
                <a:stretch>
                  <a:fillRect l="-935" t="-950" b="-2307"/>
                </a:stretch>
              </a:blipFill>
            </p:spPr>
            <p:txBody>
              <a:bodyPr/>
              <a:lstStyle/>
              <a:p>
                <a:r>
                  <a:rPr lang="en-US">
                    <a:noFill/>
                  </a:rPr>
                  <a:t> </a:t>
                </a:r>
              </a:p>
            </p:txBody>
          </p:sp>
        </mc:Fallback>
      </mc:AlternateContent>
    </p:spTree>
    <p:extLst>
      <p:ext uri="{BB962C8B-B14F-4D97-AF65-F5344CB8AC3E}">
        <p14:creationId xmlns:p14="http://schemas.microsoft.com/office/powerpoint/2010/main" val="38414919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5597F8-5963-8711-CB51-05D66448C52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28B3E3E-EEC6-D1F2-C8AE-1D269EE93235}"/>
              </a:ext>
            </a:extLst>
          </p:cNvPr>
          <p:cNvSpPr>
            <a:spLocks noGrp="1"/>
          </p:cNvSpPr>
          <p:nvPr>
            <p:ph type="title"/>
          </p:nvPr>
        </p:nvSpPr>
        <p:spPr>
          <a:xfrm>
            <a:off x="1952625" y="363410"/>
            <a:ext cx="8229600" cy="646331"/>
          </a:xfrm>
        </p:spPr>
        <p:txBody>
          <a:bodyPr>
            <a:spAutoFit/>
          </a:bodyPr>
          <a:lstStyle/>
          <a:p>
            <a:r>
              <a:rPr lang="en-US" altLang="en-US" sz="3600">
                <a:ea typeface="ヒラギノ角ゴ Pro W3" charset="-128"/>
              </a:rPr>
              <a:t>IRR – Trial and Error</a:t>
            </a:r>
            <a:endParaRPr lang="en-US" sz="3600"/>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8AB30A06-8065-EB6E-81E6-6883BD6B79C9}"/>
                  </a:ext>
                </a:extLst>
              </p:cNvPr>
              <p:cNvSpPr>
                <a:spLocks noGrp="1"/>
              </p:cNvSpPr>
              <p:nvPr>
                <p:ph idx="1"/>
              </p:nvPr>
            </p:nvSpPr>
            <p:spPr>
              <a:xfrm>
                <a:off x="911424" y="1219201"/>
                <a:ext cx="10513168" cy="3741665"/>
              </a:xfrm>
            </p:spPr>
            <p:txBody>
              <a:bodyPr wrap="square">
                <a:spAutoFit/>
              </a:bodyPr>
              <a:lstStyle/>
              <a:p>
                <a:pPr marL="0" indent="0">
                  <a:buNone/>
                </a:pPr>
                <a:r>
                  <a:rPr lang="en-US" altLang="en-US" sz="2400" b="1">
                    <a:ea typeface="ヒラギノ角ゴ Pro W3" charset="-128"/>
                  </a:rPr>
                  <a:t>Trial 3: Guess </a:t>
                </a:r>
                <a14:m>
                  <m:oMath xmlns:m="http://schemas.openxmlformats.org/officeDocument/2006/math">
                    <m:r>
                      <a:rPr lang="en-GB" altLang="en-US" sz="2400" i="1">
                        <a:latin typeface="Cambria Math" panose="02040503050406030204" pitchFamily="18" charset="0"/>
                        <a:ea typeface="ヒラギノ角ゴ Pro W3" charset="-128"/>
                      </a:rPr>
                      <m:t>𝑟</m:t>
                    </m:r>
                    <m:r>
                      <a:rPr lang="en-GB" altLang="en-US" sz="2400" i="1">
                        <a:latin typeface="Cambria Math" panose="02040503050406030204" pitchFamily="18" charset="0"/>
                        <a:ea typeface="ヒラギノ角ゴ Pro W3" charset="-128"/>
                      </a:rPr>
                      <m:t>=8%</m:t>
                    </m:r>
                  </m:oMath>
                </a14:m>
                <a:endParaRPr lang="en-US" altLang="en-US" sz="2400">
                  <a:ea typeface="ヒラギノ角ゴ Pro W3" charset="-128"/>
                </a:endParaRPr>
              </a:p>
              <a:p>
                <a:pPr marL="0" indent="0">
                  <a:buNone/>
                </a:pPr>
                <a14:m>
                  <m:oMathPara xmlns:m="http://schemas.openxmlformats.org/officeDocument/2006/math">
                    <m:oMathParaPr>
                      <m:jc m:val="centerGroup"/>
                    </m:oMathParaPr>
                    <m:oMath xmlns:m="http://schemas.openxmlformats.org/officeDocument/2006/math">
                      <m:r>
                        <a:rPr lang="en-GB" altLang="en-US" sz="2400" i="1">
                          <a:latin typeface="Cambria Math" panose="02040503050406030204" pitchFamily="18" charset="0"/>
                          <a:ea typeface="ヒラギノ角ゴ Pro W3" charset="-128"/>
                        </a:rPr>
                        <m:t>𝑁𝑃𝑉</m:t>
                      </m:r>
                      <m:r>
                        <a:rPr lang="en-GB" altLang="en-US" sz="2400" i="1">
                          <a:latin typeface="Cambria Math" panose="02040503050406030204" pitchFamily="18" charset="0"/>
                          <a:ea typeface="ヒラギノ角ゴ Pro W3" charset="-128"/>
                        </a:rPr>
                        <m:t>=−1,000+</m:t>
                      </m:r>
                      <m:f>
                        <m:fPr>
                          <m:ctrlPr>
                            <a:rPr lang="en-GB" altLang="en-US" sz="2400" i="1">
                              <a:latin typeface="Cambria Math" panose="02040503050406030204" pitchFamily="18" charset="0"/>
                              <a:ea typeface="ヒラギノ角ゴ Pro W3" charset="-128"/>
                            </a:rPr>
                          </m:ctrlPr>
                        </m:fPr>
                        <m:num>
                          <m:r>
                            <a:rPr lang="en-GB" altLang="en-US" sz="2400" i="1">
                              <a:latin typeface="Cambria Math" panose="02040503050406030204" pitchFamily="18" charset="0"/>
                              <a:ea typeface="ヒラギノ角ゴ Pro W3" charset="-128"/>
                            </a:rPr>
                            <m:t>500</m:t>
                          </m:r>
                        </m:num>
                        <m:den>
                          <m:d>
                            <m:dPr>
                              <m:ctrlPr>
                                <a:rPr lang="en-GB" altLang="en-US" sz="2400" i="1">
                                  <a:latin typeface="Cambria Math" panose="02040503050406030204" pitchFamily="18" charset="0"/>
                                  <a:ea typeface="ヒラギノ角ゴ Pro W3" charset="-128"/>
                                </a:rPr>
                              </m:ctrlPr>
                            </m:dPr>
                            <m:e>
                              <m:r>
                                <a:rPr lang="en-GB" altLang="en-US" sz="2400" i="1">
                                  <a:latin typeface="Cambria Math" panose="02040503050406030204" pitchFamily="18" charset="0"/>
                                  <a:ea typeface="ヒラギノ角ゴ Pro W3" charset="-128"/>
                                </a:rPr>
                                <m:t>1+8%</m:t>
                              </m:r>
                            </m:e>
                          </m:d>
                        </m:den>
                      </m:f>
                      <m:r>
                        <a:rPr lang="en-GB" altLang="en-US" sz="2400" i="1">
                          <a:latin typeface="Cambria Math" panose="02040503050406030204" pitchFamily="18" charset="0"/>
                          <a:ea typeface="ヒラギノ角ゴ Pro W3" charset="-128"/>
                        </a:rPr>
                        <m:t>+</m:t>
                      </m:r>
                      <m:f>
                        <m:fPr>
                          <m:ctrlPr>
                            <a:rPr lang="en-GB" altLang="en-US" sz="2400" i="1">
                              <a:latin typeface="Cambria Math" panose="02040503050406030204" pitchFamily="18" charset="0"/>
                              <a:ea typeface="ヒラギノ角ゴ Pro W3" charset="-128"/>
                            </a:rPr>
                          </m:ctrlPr>
                        </m:fPr>
                        <m:num>
                          <m:r>
                            <a:rPr lang="en-GB" altLang="en-US" sz="2400" i="1">
                              <a:latin typeface="Cambria Math" panose="02040503050406030204" pitchFamily="18" charset="0"/>
                              <a:ea typeface="ヒラギノ角ゴ Pro W3" charset="-128"/>
                            </a:rPr>
                            <m:t>600</m:t>
                          </m:r>
                        </m:num>
                        <m:den>
                          <m:sSup>
                            <m:sSupPr>
                              <m:ctrlPr>
                                <a:rPr lang="en-GB" altLang="en-US" sz="2400" i="1">
                                  <a:latin typeface="Cambria Math" panose="02040503050406030204" pitchFamily="18" charset="0"/>
                                  <a:ea typeface="ヒラギノ角ゴ Pro W3" charset="-128"/>
                                </a:rPr>
                              </m:ctrlPr>
                            </m:sSupPr>
                            <m:e>
                              <m:d>
                                <m:dPr>
                                  <m:ctrlPr>
                                    <a:rPr lang="en-GB" altLang="en-US" sz="2400" i="1">
                                      <a:latin typeface="Cambria Math" panose="02040503050406030204" pitchFamily="18" charset="0"/>
                                      <a:ea typeface="ヒラギノ角ゴ Pro W3" charset="-128"/>
                                    </a:rPr>
                                  </m:ctrlPr>
                                </m:dPr>
                                <m:e>
                                  <m:r>
                                    <a:rPr lang="en-GB" altLang="en-US" sz="2400" i="1">
                                      <a:latin typeface="Cambria Math" panose="02040503050406030204" pitchFamily="18" charset="0"/>
                                      <a:ea typeface="ヒラギノ角ゴ Pro W3" charset="-128"/>
                                    </a:rPr>
                                    <m:t>1+8%</m:t>
                                  </m:r>
                                </m:e>
                              </m:d>
                            </m:e>
                            <m:sup>
                              <m:r>
                                <a:rPr lang="en-GB" altLang="en-US" sz="2400" i="1">
                                  <a:latin typeface="Cambria Math" panose="02040503050406030204" pitchFamily="18" charset="0"/>
                                  <a:ea typeface="ヒラギノ角ゴ Pro W3" charset="-128"/>
                                </a:rPr>
                                <m:t>2</m:t>
                              </m:r>
                            </m:sup>
                          </m:sSup>
                        </m:den>
                      </m:f>
                      <m:r>
                        <a:rPr lang="en-GB" altLang="en-US" sz="2400" i="1">
                          <a:latin typeface="Cambria Math" panose="02040503050406030204" pitchFamily="18" charset="0"/>
                          <a:ea typeface="ヒラギノ角ゴ Pro W3" charset="-128"/>
                        </a:rPr>
                        <m:t>≈−22.64</m:t>
                      </m:r>
                    </m:oMath>
                  </m:oMathPara>
                </a14:m>
                <a:endParaRPr lang="en-US" altLang="en-US" sz="2400">
                  <a:ea typeface="ヒラギノ角ゴ Pro W3" charset="-128"/>
                </a:endParaRPr>
              </a:p>
              <a:p>
                <a:pPr lvl="1"/>
                <a:r>
                  <a:rPr lang="en-US" altLang="en-US" sz="2400">
                    <a:ea typeface="ヒラギノ角ゴ Pro W3" charset="-128"/>
                  </a:rPr>
                  <a:t>Result: </a:t>
                </a:r>
                <a14:m>
                  <m:oMath xmlns:m="http://schemas.openxmlformats.org/officeDocument/2006/math">
                    <m:r>
                      <a:rPr lang="en-GB" altLang="en-US" sz="2400" i="1">
                        <a:latin typeface="Cambria Math" panose="02040503050406030204" pitchFamily="18" charset="0"/>
                        <a:ea typeface="ヒラギノ角ゴ Pro W3" charset="-128"/>
                      </a:rPr>
                      <m:t>𝑁𝑃𝑉</m:t>
                    </m:r>
                    <m:r>
                      <a:rPr lang="en-GB" altLang="en-US" sz="2400" i="1">
                        <a:latin typeface="Cambria Math" panose="02040503050406030204" pitchFamily="18" charset="0"/>
                        <a:ea typeface="ヒラギノ角ゴ Pro W3" charset="-128"/>
                      </a:rPr>
                      <m:t>&lt;0</m:t>
                    </m:r>
                  </m:oMath>
                </a14:m>
                <a:r>
                  <a:rPr lang="en-US" altLang="en-US" sz="2400">
                    <a:ea typeface="ヒラギノ角ゴ Pro W3" charset="-128"/>
                  </a:rPr>
                  <a:t> </a:t>
                </a:r>
                <a:r>
                  <a:rPr lang="en-US" altLang="en-US" sz="2400">
                    <a:latin typeface="Times New Roman" panose="02020603050405020304" pitchFamily="18" charset="0"/>
                    <a:ea typeface="ヒラギノ角ゴ Pro W3" charset="-128"/>
                    <a:cs typeface="Times New Roman" panose="02020603050405020304" pitchFamily="18" charset="0"/>
                  </a:rPr>
                  <a:t>→ Narrow to 5%-8%.</a:t>
                </a:r>
              </a:p>
              <a:p>
                <a:pPr marL="0" indent="0">
                  <a:buNone/>
                </a:pPr>
                <a:r>
                  <a:rPr lang="en-US" altLang="en-US" sz="2400" b="1">
                    <a:ea typeface="ヒラギノ角ゴ Pro W3" charset="-128"/>
                  </a:rPr>
                  <a:t>Trial 4: Guess </a:t>
                </a:r>
                <a14:m>
                  <m:oMath xmlns:m="http://schemas.openxmlformats.org/officeDocument/2006/math">
                    <m:r>
                      <a:rPr lang="en-GB" altLang="en-US" sz="2400" i="1">
                        <a:latin typeface="Cambria Math" panose="02040503050406030204" pitchFamily="18" charset="0"/>
                        <a:ea typeface="ヒラギノ角ゴ Pro W3" charset="-128"/>
                      </a:rPr>
                      <m:t>𝑟</m:t>
                    </m:r>
                    <m:r>
                      <a:rPr lang="en-GB" altLang="en-US" sz="2400" i="1">
                        <a:latin typeface="Cambria Math" panose="02040503050406030204" pitchFamily="18" charset="0"/>
                        <a:ea typeface="ヒラギノ角ゴ Pro W3" charset="-128"/>
                      </a:rPr>
                      <m:t>=6%</m:t>
                    </m:r>
                  </m:oMath>
                </a14:m>
                <a:endParaRPr lang="en-US" altLang="en-US" sz="2400">
                  <a:ea typeface="ヒラギノ角ゴ Pro W3" charset="-128"/>
                </a:endParaRPr>
              </a:p>
              <a:p>
                <a:pPr marL="0" indent="0">
                  <a:buNone/>
                </a:pPr>
                <a14:m>
                  <m:oMathPara xmlns:m="http://schemas.openxmlformats.org/officeDocument/2006/math">
                    <m:oMathParaPr>
                      <m:jc m:val="centerGroup"/>
                    </m:oMathParaPr>
                    <m:oMath xmlns:m="http://schemas.openxmlformats.org/officeDocument/2006/math">
                      <m:r>
                        <a:rPr lang="en-GB" altLang="en-US" sz="2400" i="1">
                          <a:latin typeface="Cambria Math" panose="02040503050406030204" pitchFamily="18" charset="0"/>
                          <a:ea typeface="ヒラギノ角ゴ Pro W3" charset="-128"/>
                        </a:rPr>
                        <m:t>𝑁𝑃𝑉</m:t>
                      </m:r>
                      <m:r>
                        <a:rPr lang="en-GB" altLang="en-US" sz="2400" i="1">
                          <a:latin typeface="Cambria Math" panose="02040503050406030204" pitchFamily="18" charset="0"/>
                          <a:ea typeface="ヒラギノ角ゴ Pro W3" charset="-128"/>
                        </a:rPr>
                        <m:t>=−1,000+</m:t>
                      </m:r>
                      <m:f>
                        <m:fPr>
                          <m:ctrlPr>
                            <a:rPr lang="en-GB" altLang="en-US" sz="2400" i="1">
                              <a:latin typeface="Cambria Math" panose="02040503050406030204" pitchFamily="18" charset="0"/>
                              <a:ea typeface="ヒラギノ角ゴ Pro W3" charset="-128"/>
                            </a:rPr>
                          </m:ctrlPr>
                        </m:fPr>
                        <m:num>
                          <m:r>
                            <a:rPr lang="en-GB" altLang="en-US" sz="2400" i="1">
                              <a:latin typeface="Cambria Math" panose="02040503050406030204" pitchFamily="18" charset="0"/>
                              <a:ea typeface="ヒラギノ角ゴ Pro W3" charset="-128"/>
                            </a:rPr>
                            <m:t>500</m:t>
                          </m:r>
                        </m:num>
                        <m:den>
                          <m:d>
                            <m:dPr>
                              <m:ctrlPr>
                                <a:rPr lang="en-GB" altLang="en-US" sz="2400" i="1">
                                  <a:latin typeface="Cambria Math" panose="02040503050406030204" pitchFamily="18" charset="0"/>
                                  <a:ea typeface="ヒラギノ角ゴ Pro W3" charset="-128"/>
                                </a:rPr>
                              </m:ctrlPr>
                            </m:dPr>
                            <m:e>
                              <m:r>
                                <a:rPr lang="en-GB" altLang="en-US" sz="2400" i="1">
                                  <a:latin typeface="Cambria Math" panose="02040503050406030204" pitchFamily="18" charset="0"/>
                                  <a:ea typeface="ヒラギノ角ゴ Pro W3" charset="-128"/>
                                </a:rPr>
                                <m:t>1+6%</m:t>
                              </m:r>
                            </m:e>
                          </m:d>
                        </m:den>
                      </m:f>
                      <m:r>
                        <a:rPr lang="en-GB" altLang="en-US" sz="2400" i="1">
                          <a:latin typeface="Cambria Math" panose="02040503050406030204" pitchFamily="18" charset="0"/>
                          <a:ea typeface="ヒラギノ角ゴ Pro W3" charset="-128"/>
                        </a:rPr>
                        <m:t>+</m:t>
                      </m:r>
                      <m:f>
                        <m:fPr>
                          <m:ctrlPr>
                            <a:rPr lang="en-GB" altLang="en-US" sz="2400" i="1">
                              <a:latin typeface="Cambria Math" panose="02040503050406030204" pitchFamily="18" charset="0"/>
                              <a:ea typeface="ヒラギノ角ゴ Pro W3" charset="-128"/>
                            </a:rPr>
                          </m:ctrlPr>
                        </m:fPr>
                        <m:num>
                          <m:r>
                            <a:rPr lang="en-GB" altLang="en-US" sz="2400" i="1">
                              <a:latin typeface="Cambria Math" panose="02040503050406030204" pitchFamily="18" charset="0"/>
                              <a:ea typeface="ヒラギノ角ゴ Pro W3" charset="-128"/>
                            </a:rPr>
                            <m:t>600</m:t>
                          </m:r>
                        </m:num>
                        <m:den>
                          <m:sSup>
                            <m:sSupPr>
                              <m:ctrlPr>
                                <a:rPr lang="en-GB" altLang="en-US" sz="2400" i="1">
                                  <a:latin typeface="Cambria Math" panose="02040503050406030204" pitchFamily="18" charset="0"/>
                                  <a:ea typeface="ヒラギノ角ゴ Pro W3" charset="-128"/>
                                </a:rPr>
                              </m:ctrlPr>
                            </m:sSupPr>
                            <m:e>
                              <m:d>
                                <m:dPr>
                                  <m:ctrlPr>
                                    <a:rPr lang="en-GB" altLang="en-US" sz="2400" i="1">
                                      <a:latin typeface="Cambria Math" panose="02040503050406030204" pitchFamily="18" charset="0"/>
                                      <a:ea typeface="ヒラギノ角ゴ Pro W3" charset="-128"/>
                                    </a:rPr>
                                  </m:ctrlPr>
                                </m:dPr>
                                <m:e>
                                  <m:r>
                                    <a:rPr lang="en-GB" altLang="en-US" sz="2400" i="1">
                                      <a:latin typeface="Cambria Math" panose="02040503050406030204" pitchFamily="18" charset="0"/>
                                      <a:ea typeface="ヒラギノ角ゴ Pro W3" charset="-128"/>
                                    </a:rPr>
                                    <m:t>1+6%</m:t>
                                  </m:r>
                                </m:e>
                              </m:d>
                            </m:e>
                            <m:sup>
                              <m:r>
                                <a:rPr lang="en-GB" altLang="en-US" sz="2400" i="1">
                                  <a:latin typeface="Cambria Math" panose="02040503050406030204" pitchFamily="18" charset="0"/>
                                  <a:ea typeface="ヒラギノ角ゴ Pro W3" charset="-128"/>
                                </a:rPr>
                                <m:t>2</m:t>
                              </m:r>
                            </m:sup>
                          </m:sSup>
                        </m:den>
                      </m:f>
                      <m:r>
                        <a:rPr lang="en-GB" altLang="en-US" sz="2400" i="1">
                          <a:latin typeface="Cambria Math" panose="02040503050406030204" pitchFamily="18" charset="0"/>
                          <a:ea typeface="ヒラギノ角ゴ Pro W3" charset="-128"/>
                        </a:rPr>
                        <m:t>≈+5.70</m:t>
                      </m:r>
                    </m:oMath>
                  </m:oMathPara>
                </a14:m>
                <a:endParaRPr lang="en-US" altLang="en-US" sz="2400">
                  <a:ea typeface="ヒラギノ角ゴ Pro W3" charset="-128"/>
                </a:endParaRPr>
              </a:p>
              <a:p>
                <a:pPr lvl="1"/>
                <a:r>
                  <a:rPr lang="en-US" altLang="en-US" sz="2400">
                    <a:ea typeface="ヒラギノ角ゴ Pro W3" charset="-128"/>
                  </a:rPr>
                  <a:t>Result: </a:t>
                </a:r>
                <a14:m>
                  <m:oMath xmlns:m="http://schemas.openxmlformats.org/officeDocument/2006/math">
                    <m:r>
                      <a:rPr lang="en-GB" altLang="en-US" sz="2400" i="1">
                        <a:latin typeface="Cambria Math" panose="02040503050406030204" pitchFamily="18" charset="0"/>
                        <a:ea typeface="ヒラギノ角ゴ Pro W3" charset="-128"/>
                      </a:rPr>
                      <m:t>𝑁𝑃𝑉</m:t>
                    </m:r>
                    <m:r>
                      <a:rPr lang="en-GB" altLang="en-US" sz="2400" i="1">
                        <a:latin typeface="Cambria Math" panose="02040503050406030204" pitchFamily="18" charset="0"/>
                        <a:ea typeface="ヒラギノ角ゴ Pro W3" charset="-128"/>
                      </a:rPr>
                      <m:t>&gt;0</m:t>
                    </m:r>
                  </m:oMath>
                </a14:m>
                <a:r>
                  <a:rPr lang="en-US" altLang="en-US" sz="2400">
                    <a:ea typeface="ヒラギノ角ゴ Pro W3" charset="-128"/>
                  </a:rPr>
                  <a:t> </a:t>
                </a:r>
                <a:r>
                  <a:rPr lang="en-US" altLang="en-US" sz="2400">
                    <a:latin typeface="Times New Roman" panose="02020603050405020304" pitchFamily="18" charset="0"/>
                    <a:ea typeface="ヒラギノ角ゴ Pro W3" charset="-128"/>
                    <a:cs typeface="Times New Roman" panose="02020603050405020304" pitchFamily="18" charset="0"/>
                  </a:rPr>
                  <a:t>→ Try 6%-8%. </a:t>
                </a:r>
              </a:p>
              <a:p>
                <a:pPr lvl="1"/>
                <a:endParaRPr lang="en-US" altLang="en-US" sz="2400">
                  <a:ea typeface="ヒラギノ角ゴ Pro W3" charset="-128"/>
                </a:endParaRPr>
              </a:p>
            </p:txBody>
          </p:sp>
        </mc:Choice>
        <mc:Fallback xmlns="">
          <p:sp>
            <p:nvSpPr>
              <p:cNvPr id="3" name="Content Placeholder 2">
                <a:extLst>
                  <a:ext uri="{FF2B5EF4-FFF2-40B4-BE49-F238E27FC236}">
                    <a16:creationId xmlns:a16="http://schemas.microsoft.com/office/drawing/2014/main" id="{8AB30A06-8065-EB6E-81E6-6883BD6B79C9}"/>
                  </a:ext>
                </a:extLst>
              </p:cNvPr>
              <p:cNvSpPr>
                <a:spLocks noGrp="1" noRot="1" noChangeAspect="1" noMove="1" noResize="1" noEditPoints="1" noAdjustHandles="1" noChangeArrowheads="1" noChangeShapeType="1" noTextEdit="1"/>
              </p:cNvSpPr>
              <p:nvPr>
                <p:ph idx="1"/>
              </p:nvPr>
            </p:nvSpPr>
            <p:spPr>
              <a:xfrm>
                <a:off x="911424" y="1219201"/>
                <a:ext cx="10513168" cy="3741665"/>
              </a:xfrm>
              <a:blipFill>
                <a:blip r:embed="rId2"/>
                <a:stretch>
                  <a:fillRect l="-928" t="-1140"/>
                </a:stretch>
              </a:blipFill>
            </p:spPr>
            <p:txBody>
              <a:bodyPr/>
              <a:lstStyle/>
              <a:p>
                <a:r>
                  <a:rPr lang="en-US">
                    <a:noFill/>
                  </a:rPr>
                  <a:t> </a:t>
                </a:r>
              </a:p>
            </p:txBody>
          </p:sp>
        </mc:Fallback>
      </mc:AlternateContent>
    </p:spTree>
    <p:extLst>
      <p:ext uri="{BB962C8B-B14F-4D97-AF65-F5344CB8AC3E}">
        <p14:creationId xmlns:p14="http://schemas.microsoft.com/office/powerpoint/2010/main" val="1084755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DAF568-FBC2-92AF-EB44-E15399CF893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CE11EED-DD0D-83A9-06D6-2BA59CB59F34}"/>
              </a:ext>
            </a:extLst>
          </p:cNvPr>
          <p:cNvSpPr>
            <a:spLocks noGrp="1"/>
          </p:cNvSpPr>
          <p:nvPr>
            <p:ph type="title"/>
          </p:nvPr>
        </p:nvSpPr>
        <p:spPr>
          <a:xfrm>
            <a:off x="1952625" y="363410"/>
            <a:ext cx="8229600" cy="646331"/>
          </a:xfrm>
        </p:spPr>
        <p:txBody>
          <a:bodyPr>
            <a:spAutoFit/>
          </a:bodyPr>
          <a:lstStyle/>
          <a:p>
            <a:r>
              <a:rPr lang="en-US" altLang="en-US" sz="3600">
                <a:ea typeface="ヒラギノ角ゴ Pro W3" charset="-128"/>
              </a:rPr>
              <a:t>IRR – Trial and Error</a:t>
            </a:r>
            <a:endParaRPr lang="en-US" sz="3600"/>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4D8BDDB4-0F2D-6306-4EA5-B627ED9B435C}"/>
                  </a:ext>
                </a:extLst>
              </p:cNvPr>
              <p:cNvSpPr>
                <a:spLocks noGrp="1"/>
              </p:cNvSpPr>
              <p:nvPr>
                <p:ph idx="1"/>
              </p:nvPr>
            </p:nvSpPr>
            <p:spPr>
              <a:xfrm>
                <a:off x="983432" y="1219201"/>
                <a:ext cx="10297144" cy="4097275"/>
              </a:xfrm>
            </p:spPr>
            <p:txBody>
              <a:bodyPr wrap="square">
                <a:spAutoFit/>
              </a:bodyPr>
              <a:lstStyle/>
              <a:p>
                <a:pPr marL="0" indent="0">
                  <a:buNone/>
                </a:pPr>
                <a:r>
                  <a:rPr lang="en-US" altLang="en-US" sz="2400" b="1">
                    <a:ea typeface="ヒラギノ角ゴ Pro W3" charset="-128"/>
                  </a:rPr>
                  <a:t>Trial 5: Guess </a:t>
                </a:r>
                <a14:m>
                  <m:oMath xmlns:m="http://schemas.openxmlformats.org/officeDocument/2006/math">
                    <m:r>
                      <a:rPr lang="en-GB" altLang="en-US" sz="2400" i="1">
                        <a:latin typeface="Cambria Math" panose="02040503050406030204" pitchFamily="18" charset="0"/>
                        <a:ea typeface="ヒラギノ角ゴ Pro W3" charset="-128"/>
                      </a:rPr>
                      <m:t>𝑟</m:t>
                    </m:r>
                    <m:r>
                      <a:rPr lang="en-GB" altLang="en-US" sz="2400" i="1">
                        <a:latin typeface="Cambria Math" panose="02040503050406030204" pitchFamily="18" charset="0"/>
                        <a:ea typeface="ヒラギノ角ゴ Pro W3" charset="-128"/>
                      </a:rPr>
                      <m:t>=6.5%</m:t>
                    </m:r>
                  </m:oMath>
                </a14:m>
                <a:endParaRPr lang="en-US" altLang="en-US" sz="2400">
                  <a:ea typeface="ヒラギノ角ゴ Pro W3" charset="-128"/>
                </a:endParaRPr>
              </a:p>
              <a:p>
                <a:pPr marL="0" indent="0">
                  <a:buNone/>
                </a:pPr>
                <a14:m>
                  <m:oMathPara xmlns:m="http://schemas.openxmlformats.org/officeDocument/2006/math">
                    <m:oMathParaPr>
                      <m:jc m:val="centerGroup"/>
                    </m:oMathParaPr>
                    <m:oMath xmlns:m="http://schemas.openxmlformats.org/officeDocument/2006/math">
                      <m:r>
                        <a:rPr lang="en-GB" altLang="en-US" sz="2400" i="1">
                          <a:latin typeface="Cambria Math" panose="02040503050406030204" pitchFamily="18" charset="0"/>
                          <a:ea typeface="ヒラギノ角ゴ Pro W3" charset="-128"/>
                        </a:rPr>
                        <m:t>𝑁𝑃𝑉</m:t>
                      </m:r>
                      <m:r>
                        <a:rPr lang="en-GB" altLang="en-US" sz="2400" i="1">
                          <a:latin typeface="Cambria Math" panose="02040503050406030204" pitchFamily="18" charset="0"/>
                          <a:ea typeface="ヒラギノ角ゴ Pro W3" charset="-128"/>
                        </a:rPr>
                        <m:t>=−1,000+</m:t>
                      </m:r>
                      <m:f>
                        <m:fPr>
                          <m:ctrlPr>
                            <a:rPr lang="en-GB" altLang="en-US" sz="2400" i="1">
                              <a:latin typeface="Cambria Math" panose="02040503050406030204" pitchFamily="18" charset="0"/>
                              <a:ea typeface="ヒラギノ角ゴ Pro W3" charset="-128"/>
                            </a:rPr>
                          </m:ctrlPr>
                        </m:fPr>
                        <m:num>
                          <m:r>
                            <a:rPr lang="en-GB" altLang="en-US" sz="2400" i="1">
                              <a:latin typeface="Cambria Math" panose="02040503050406030204" pitchFamily="18" charset="0"/>
                              <a:ea typeface="ヒラギノ角ゴ Pro W3" charset="-128"/>
                            </a:rPr>
                            <m:t>500</m:t>
                          </m:r>
                        </m:num>
                        <m:den>
                          <m:d>
                            <m:dPr>
                              <m:ctrlPr>
                                <a:rPr lang="en-GB" altLang="en-US" sz="2400" i="1">
                                  <a:latin typeface="Cambria Math" panose="02040503050406030204" pitchFamily="18" charset="0"/>
                                  <a:ea typeface="ヒラギノ角ゴ Pro W3" charset="-128"/>
                                </a:rPr>
                              </m:ctrlPr>
                            </m:dPr>
                            <m:e>
                              <m:r>
                                <a:rPr lang="en-GB" altLang="en-US" sz="2400" i="1">
                                  <a:latin typeface="Cambria Math" panose="02040503050406030204" pitchFamily="18" charset="0"/>
                                  <a:ea typeface="ヒラギノ角ゴ Pro W3" charset="-128"/>
                                </a:rPr>
                                <m:t>1+6.5%</m:t>
                              </m:r>
                            </m:e>
                          </m:d>
                        </m:den>
                      </m:f>
                      <m:r>
                        <a:rPr lang="en-GB" altLang="en-US" sz="2400" i="1">
                          <a:latin typeface="Cambria Math" panose="02040503050406030204" pitchFamily="18" charset="0"/>
                          <a:ea typeface="ヒラギノ角ゴ Pro W3" charset="-128"/>
                        </a:rPr>
                        <m:t>+</m:t>
                      </m:r>
                      <m:f>
                        <m:fPr>
                          <m:ctrlPr>
                            <a:rPr lang="en-GB" altLang="en-US" sz="2400" i="1">
                              <a:latin typeface="Cambria Math" panose="02040503050406030204" pitchFamily="18" charset="0"/>
                              <a:ea typeface="ヒラギノ角ゴ Pro W3" charset="-128"/>
                            </a:rPr>
                          </m:ctrlPr>
                        </m:fPr>
                        <m:num>
                          <m:r>
                            <a:rPr lang="en-GB" altLang="en-US" sz="2400" i="1">
                              <a:latin typeface="Cambria Math" panose="02040503050406030204" pitchFamily="18" charset="0"/>
                              <a:ea typeface="ヒラギノ角ゴ Pro W3" charset="-128"/>
                            </a:rPr>
                            <m:t>600</m:t>
                          </m:r>
                        </m:num>
                        <m:den>
                          <m:sSup>
                            <m:sSupPr>
                              <m:ctrlPr>
                                <a:rPr lang="en-GB" altLang="en-US" sz="2400" i="1">
                                  <a:latin typeface="Cambria Math" panose="02040503050406030204" pitchFamily="18" charset="0"/>
                                  <a:ea typeface="ヒラギノ角ゴ Pro W3" charset="-128"/>
                                </a:rPr>
                              </m:ctrlPr>
                            </m:sSupPr>
                            <m:e>
                              <m:d>
                                <m:dPr>
                                  <m:ctrlPr>
                                    <a:rPr lang="en-GB" altLang="en-US" sz="2400" i="1">
                                      <a:latin typeface="Cambria Math" panose="02040503050406030204" pitchFamily="18" charset="0"/>
                                      <a:ea typeface="ヒラギノ角ゴ Pro W3" charset="-128"/>
                                    </a:rPr>
                                  </m:ctrlPr>
                                </m:dPr>
                                <m:e>
                                  <m:r>
                                    <a:rPr lang="en-GB" altLang="en-US" sz="2400" i="1">
                                      <a:latin typeface="Cambria Math" panose="02040503050406030204" pitchFamily="18" charset="0"/>
                                      <a:ea typeface="ヒラギノ角ゴ Pro W3" charset="-128"/>
                                    </a:rPr>
                                    <m:t>1+6.5%</m:t>
                                  </m:r>
                                </m:e>
                              </m:d>
                            </m:e>
                            <m:sup>
                              <m:r>
                                <a:rPr lang="en-GB" altLang="en-US" sz="2400" i="1">
                                  <a:latin typeface="Cambria Math" panose="02040503050406030204" pitchFamily="18" charset="0"/>
                                  <a:ea typeface="ヒラギノ角ゴ Pro W3" charset="-128"/>
                                </a:rPr>
                                <m:t>2</m:t>
                              </m:r>
                            </m:sup>
                          </m:sSup>
                        </m:den>
                      </m:f>
                      <m:r>
                        <a:rPr lang="en-GB" altLang="en-US" sz="2400" i="1">
                          <a:latin typeface="Cambria Math" panose="02040503050406030204" pitchFamily="18" charset="0"/>
                          <a:ea typeface="ヒラギノ角ゴ Pro W3" charset="-128"/>
                        </a:rPr>
                        <m:t>≈−1.42</m:t>
                      </m:r>
                    </m:oMath>
                  </m:oMathPara>
                </a14:m>
                <a:endParaRPr lang="en-US" altLang="en-US" sz="2400">
                  <a:ea typeface="ヒラギノ角ゴ Pro W3" charset="-128"/>
                </a:endParaRPr>
              </a:p>
              <a:p>
                <a:pPr lvl="1"/>
                <a:r>
                  <a:rPr lang="en-US" altLang="en-US" sz="2400">
                    <a:ea typeface="ヒラギノ角ゴ Pro W3" charset="-128"/>
                  </a:rPr>
                  <a:t>Result: </a:t>
                </a:r>
                <a14:m>
                  <m:oMath xmlns:m="http://schemas.openxmlformats.org/officeDocument/2006/math">
                    <m:r>
                      <a:rPr lang="en-GB" altLang="en-US" sz="2400" i="1">
                        <a:latin typeface="Cambria Math" panose="02040503050406030204" pitchFamily="18" charset="0"/>
                        <a:ea typeface="ヒラギノ角ゴ Pro W3" charset="-128"/>
                      </a:rPr>
                      <m:t>𝑁𝑃𝑉</m:t>
                    </m:r>
                    <m:r>
                      <a:rPr lang="en-GB" altLang="en-US" sz="2400" i="1">
                        <a:latin typeface="Cambria Math" panose="02040503050406030204" pitchFamily="18" charset="0"/>
                        <a:ea typeface="ヒラギノ角ゴ Pro W3" charset="-128"/>
                      </a:rPr>
                      <m:t>&lt;0</m:t>
                    </m:r>
                  </m:oMath>
                </a14:m>
                <a:r>
                  <a:rPr lang="en-US" altLang="en-US" sz="2400">
                    <a:ea typeface="ヒラギノ角ゴ Pro W3" charset="-128"/>
                  </a:rPr>
                  <a:t> </a:t>
                </a:r>
                <a:r>
                  <a:rPr lang="en-US" altLang="en-US" sz="2400">
                    <a:latin typeface="Times New Roman" panose="02020603050405020304" pitchFamily="18" charset="0"/>
                    <a:ea typeface="ヒラギノ角ゴ Pro W3" charset="-128"/>
                    <a:cs typeface="Times New Roman" panose="02020603050405020304" pitchFamily="18" charset="0"/>
                  </a:rPr>
                  <a:t>→ IRR is between 6% and 6.5%.</a:t>
                </a:r>
              </a:p>
              <a:p>
                <a:pPr marL="0" indent="0">
                  <a:buNone/>
                </a:pPr>
                <a:r>
                  <a:rPr lang="en-US" altLang="en-US" sz="2400" b="1">
                    <a:ea typeface="ヒラギノ角ゴ Pro W3" charset="-128"/>
                  </a:rPr>
                  <a:t>Interpolation:</a:t>
                </a:r>
                <a:endParaRPr lang="en-US" altLang="en-US" sz="2400">
                  <a:ea typeface="ヒラギノ角ゴ Pro W3" charset="-128"/>
                </a:endParaRPr>
              </a:p>
              <a:p>
                <a:pPr lvl="1"/>
                <a:r>
                  <a:rPr lang="en-US" altLang="en-US" sz="2400">
                    <a:ea typeface="ヒラギノ角ゴ Pro W3" charset="-128"/>
                  </a:rPr>
                  <a:t>At </a:t>
                </a:r>
                <a14:m>
                  <m:oMath xmlns:m="http://schemas.openxmlformats.org/officeDocument/2006/math">
                    <m:r>
                      <a:rPr lang="en-GB" altLang="en-US" sz="2400" i="1">
                        <a:latin typeface="Cambria Math" panose="02040503050406030204" pitchFamily="18" charset="0"/>
                        <a:ea typeface="ヒラギノ角ゴ Pro W3" charset="-128"/>
                      </a:rPr>
                      <m:t>𝑟</m:t>
                    </m:r>
                    <m:r>
                      <a:rPr lang="en-GB" altLang="en-US" sz="2400" i="1">
                        <a:latin typeface="Cambria Math" panose="02040503050406030204" pitchFamily="18" charset="0"/>
                        <a:ea typeface="ヒラギノ角ゴ Pro W3" charset="-128"/>
                      </a:rPr>
                      <m:t>=6%</m:t>
                    </m:r>
                  </m:oMath>
                </a14:m>
                <a:r>
                  <a:rPr lang="en-US" altLang="en-US" sz="2400">
                    <a:ea typeface="ヒラギノ角ゴ Pro W3" charset="-128"/>
                  </a:rPr>
                  <a:t>: </a:t>
                </a:r>
                <a14:m>
                  <m:oMath xmlns:m="http://schemas.openxmlformats.org/officeDocument/2006/math">
                    <m:r>
                      <a:rPr lang="en-GB" altLang="en-US" sz="2400" i="1">
                        <a:latin typeface="Cambria Math" panose="02040503050406030204" pitchFamily="18" charset="0"/>
                        <a:ea typeface="ヒラギノ角ゴ Pro W3" charset="-128"/>
                      </a:rPr>
                      <m:t>𝑁𝑃𝑉</m:t>
                    </m:r>
                    <m:r>
                      <a:rPr lang="en-GB" altLang="en-US" sz="2400" i="1">
                        <a:latin typeface="Cambria Math" panose="02040503050406030204" pitchFamily="18" charset="0"/>
                        <a:ea typeface="ヒラギノ角ゴ Pro W3" charset="-128"/>
                      </a:rPr>
                      <m:t>=+5.70</m:t>
                    </m:r>
                  </m:oMath>
                </a14:m>
                <a:endParaRPr lang="en-GB" altLang="en-US" sz="2400">
                  <a:ea typeface="ヒラギノ角ゴ Pro W3" charset="-128"/>
                </a:endParaRPr>
              </a:p>
              <a:p>
                <a:pPr lvl="1"/>
                <a:r>
                  <a:rPr lang="en-US" altLang="en-US" sz="2400">
                    <a:ea typeface="ヒラギノ角ゴ Pro W3" charset="-128"/>
                  </a:rPr>
                  <a:t>At </a:t>
                </a:r>
                <a14:m>
                  <m:oMath xmlns:m="http://schemas.openxmlformats.org/officeDocument/2006/math">
                    <m:r>
                      <a:rPr lang="en-GB" altLang="en-US" sz="2400" i="1">
                        <a:latin typeface="Cambria Math" panose="02040503050406030204" pitchFamily="18" charset="0"/>
                        <a:ea typeface="ヒラギノ角ゴ Pro W3" charset="-128"/>
                      </a:rPr>
                      <m:t>𝑟</m:t>
                    </m:r>
                    <m:r>
                      <a:rPr lang="en-GB" altLang="en-US" sz="2400" i="1">
                        <a:latin typeface="Cambria Math" panose="02040503050406030204" pitchFamily="18" charset="0"/>
                        <a:ea typeface="ヒラギノ角ゴ Pro W3" charset="-128"/>
                      </a:rPr>
                      <m:t>=6.5%</m:t>
                    </m:r>
                  </m:oMath>
                </a14:m>
                <a:r>
                  <a:rPr lang="en-US" altLang="en-US" sz="2400">
                    <a:ea typeface="ヒラギノ角ゴ Pro W3" charset="-128"/>
                  </a:rPr>
                  <a:t>: </a:t>
                </a:r>
                <a14:m>
                  <m:oMath xmlns:m="http://schemas.openxmlformats.org/officeDocument/2006/math">
                    <m:r>
                      <a:rPr lang="en-GB" altLang="en-US" sz="2400" i="1">
                        <a:latin typeface="Cambria Math" panose="02040503050406030204" pitchFamily="18" charset="0"/>
                        <a:ea typeface="ヒラギノ角ゴ Pro W3" charset="-128"/>
                      </a:rPr>
                      <m:t>𝑁𝑃𝑉</m:t>
                    </m:r>
                    <m:r>
                      <a:rPr lang="en-GB" altLang="en-US" sz="2400" i="1">
                        <a:latin typeface="Cambria Math" panose="02040503050406030204" pitchFamily="18" charset="0"/>
                        <a:ea typeface="ヒラギノ角ゴ Pro W3" charset="-128"/>
                      </a:rPr>
                      <m:t>=−1.42</m:t>
                    </m:r>
                  </m:oMath>
                </a14:m>
                <a:endParaRPr lang="en-GB" altLang="en-US" sz="2400">
                  <a:ea typeface="ヒラギノ角ゴ Pro W3" charset="-128"/>
                </a:endParaRPr>
              </a:p>
              <a:p>
                <a:pPr lvl="1"/>
                <a14:m>
                  <m:oMath xmlns:m="http://schemas.openxmlformats.org/officeDocument/2006/math">
                    <m:r>
                      <a:rPr lang="en-GB" altLang="en-US" sz="2400" i="1">
                        <a:latin typeface="Cambria Math" panose="02040503050406030204" pitchFamily="18" charset="0"/>
                        <a:ea typeface="ヒラギノ角ゴ Pro W3" charset="-128"/>
                      </a:rPr>
                      <m:t>𝐼𝑅𝑅</m:t>
                    </m:r>
                    <m:r>
                      <a:rPr lang="en-GB" altLang="en-US" sz="2400" i="1">
                        <a:latin typeface="Cambria Math" panose="02040503050406030204" pitchFamily="18" charset="0"/>
                        <a:ea typeface="Cambria Math" panose="02040503050406030204" pitchFamily="18" charset="0"/>
                      </a:rPr>
                      <m:t>≈6%+</m:t>
                    </m:r>
                    <m:d>
                      <m:dPr>
                        <m:ctrlPr>
                          <a:rPr lang="en-GB" altLang="en-US" sz="2400" i="1">
                            <a:latin typeface="Cambria Math" panose="02040503050406030204" pitchFamily="18" charset="0"/>
                            <a:ea typeface="Cambria Math" panose="02040503050406030204" pitchFamily="18" charset="0"/>
                          </a:rPr>
                        </m:ctrlPr>
                      </m:dPr>
                      <m:e>
                        <m:f>
                          <m:fPr>
                            <m:ctrlPr>
                              <a:rPr lang="en-GB" altLang="en-US" sz="2400" i="1">
                                <a:latin typeface="Cambria Math" panose="02040503050406030204" pitchFamily="18" charset="0"/>
                                <a:ea typeface="Cambria Math" panose="02040503050406030204" pitchFamily="18" charset="0"/>
                              </a:rPr>
                            </m:ctrlPr>
                          </m:fPr>
                          <m:num>
                            <m:r>
                              <a:rPr lang="en-GB" altLang="en-US" sz="2400" i="1">
                                <a:latin typeface="Cambria Math" panose="02040503050406030204" pitchFamily="18" charset="0"/>
                                <a:ea typeface="Cambria Math" panose="02040503050406030204" pitchFamily="18" charset="0"/>
                              </a:rPr>
                              <m:t>5.70</m:t>
                            </m:r>
                          </m:num>
                          <m:den>
                            <m:r>
                              <a:rPr lang="en-GB" altLang="en-US" sz="2400" i="1">
                                <a:latin typeface="Cambria Math" panose="02040503050406030204" pitchFamily="18" charset="0"/>
                                <a:ea typeface="Cambria Math" panose="02040503050406030204" pitchFamily="18" charset="0"/>
                              </a:rPr>
                              <m:t>5.70−</m:t>
                            </m:r>
                            <m:d>
                              <m:dPr>
                                <m:ctrlPr>
                                  <a:rPr lang="en-GB" altLang="en-US" sz="2400" i="1">
                                    <a:latin typeface="Cambria Math" panose="02040503050406030204" pitchFamily="18" charset="0"/>
                                    <a:ea typeface="Cambria Math" panose="02040503050406030204" pitchFamily="18" charset="0"/>
                                  </a:rPr>
                                </m:ctrlPr>
                              </m:dPr>
                              <m:e>
                                <m:r>
                                  <a:rPr lang="en-GB" altLang="en-US" sz="2400" i="1">
                                    <a:latin typeface="Cambria Math" panose="02040503050406030204" pitchFamily="18" charset="0"/>
                                    <a:ea typeface="Cambria Math" panose="02040503050406030204" pitchFamily="18" charset="0"/>
                                  </a:rPr>
                                  <m:t>−1.42</m:t>
                                </m:r>
                              </m:e>
                            </m:d>
                          </m:den>
                        </m:f>
                      </m:e>
                    </m:d>
                    <m:r>
                      <a:rPr lang="en-GB" altLang="en-US" sz="2400" i="1">
                        <a:latin typeface="Cambria Math" panose="02040503050406030204" pitchFamily="18" charset="0"/>
                        <a:ea typeface="Cambria Math" panose="02040503050406030204" pitchFamily="18" charset="0"/>
                      </a:rPr>
                      <m:t>×0.5%≈6.39%</m:t>
                    </m:r>
                  </m:oMath>
                </a14:m>
                <a:endParaRPr lang="en-GB" altLang="en-US" sz="2400">
                  <a:ea typeface="ヒラギノ角ゴ Pro W3" charset="-128"/>
                </a:endParaRPr>
              </a:p>
              <a:p>
                <a:pPr lvl="1"/>
                <a:endParaRPr lang="en-US" altLang="en-US" sz="2400">
                  <a:ea typeface="ヒラギノ角ゴ Pro W3" charset="-128"/>
                </a:endParaRPr>
              </a:p>
            </p:txBody>
          </p:sp>
        </mc:Choice>
        <mc:Fallback xmlns="">
          <p:sp>
            <p:nvSpPr>
              <p:cNvPr id="3" name="Content Placeholder 2">
                <a:extLst>
                  <a:ext uri="{FF2B5EF4-FFF2-40B4-BE49-F238E27FC236}">
                    <a16:creationId xmlns:a16="http://schemas.microsoft.com/office/drawing/2014/main" id="{4D8BDDB4-0F2D-6306-4EA5-B627ED9B435C}"/>
                  </a:ext>
                </a:extLst>
              </p:cNvPr>
              <p:cNvSpPr>
                <a:spLocks noGrp="1" noRot="1" noChangeAspect="1" noMove="1" noResize="1" noEditPoints="1" noAdjustHandles="1" noChangeArrowheads="1" noChangeShapeType="1" noTextEdit="1"/>
              </p:cNvSpPr>
              <p:nvPr>
                <p:ph idx="1"/>
              </p:nvPr>
            </p:nvSpPr>
            <p:spPr>
              <a:xfrm>
                <a:off x="983432" y="1219201"/>
                <a:ext cx="10297144" cy="4097275"/>
              </a:xfrm>
              <a:blipFill>
                <a:blip r:embed="rId2"/>
                <a:stretch>
                  <a:fillRect l="-888" t="-1042"/>
                </a:stretch>
              </a:blipFill>
            </p:spPr>
            <p:txBody>
              <a:bodyPr/>
              <a:lstStyle/>
              <a:p>
                <a:r>
                  <a:rPr lang="en-US">
                    <a:noFill/>
                  </a:rPr>
                  <a:t> </a:t>
                </a:r>
              </a:p>
            </p:txBody>
          </p:sp>
        </mc:Fallback>
      </mc:AlternateContent>
    </p:spTree>
    <p:extLst>
      <p:ext uri="{BB962C8B-B14F-4D97-AF65-F5344CB8AC3E}">
        <p14:creationId xmlns:p14="http://schemas.microsoft.com/office/powerpoint/2010/main" val="39474411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43100" y="365672"/>
            <a:ext cx="8229600" cy="1200329"/>
          </a:xfrm>
        </p:spPr>
        <p:txBody>
          <a:bodyPr>
            <a:spAutoFit/>
          </a:bodyPr>
          <a:lstStyle/>
          <a:p>
            <a:r>
              <a:rPr lang="en-US" sz="3600"/>
              <a:t>Figure 10.1 An Example of the Net Present Value Profile of a Project</a:t>
            </a:r>
          </a:p>
        </p:txBody>
      </p:sp>
      <p:pic>
        <p:nvPicPr>
          <p:cNvPr id="3" name="Picture 2" descr="The graph’s horizontal axis denotes Discount rate in percentage and ranges from 0 to 25 percent. The vertical axis represents Net present value in thousands of dollars and ranges from minus 40 to 50.&#10;A slightly sloped curve begins at around 45 on the vertical axis and slopes downwards cutting the horizontal axis at around 13 percent. It then proceeds to go below the horizontal axis to end at a point which is the junction of 25 percent discount rate and net present value of minus 25. &#10;A callout directs attention towards where the curve cuts the horizontal axis and states IRR equals 13 percent. &#10;The part of the curve that lies above the horizontal axis has NPV greater than 0 and when it goes below the horizontal axis, NPV is less than 0.&#10;"/>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211675" y="1956273"/>
            <a:ext cx="7768650" cy="4236902"/>
          </a:xfrm>
          <a:prstGeom prst="rect">
            <a:avLst/>
          </a:prstGeom>
        </p:spPr>
      </p:pic>
    </p:spTree>
    <p:extLst>
      <p:ext uri="{BB962C8B-B14F-4D97-AF65-F5344CB8AC3E}">
        <p14:creationId xmlns:p14="http://schemas.microsoft.com/office/powerpoint/2010/main" val="23632631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52625" y="363410"/>
            <a:ext cx="8229600" cy="646331"/>
          </a:xfrm>
        </p:spPr>
        <p:txBody>
          <a:bodyPr>
            <a:spAutoFit/>
          </a:bodyPr>
          <a:lstStyle/>
          <a:p>
            <a:r>
              <a:rPr lang="en-US" altLang="en-US" sz="3600">
                <a:ea typeface="ヒラギノ角ゴ Pro W3" charset="-128"/>
              </a:rPr>
              <a:t>I</a:t>
            </a:r>
            <a:r>
              <a:rPr lang="en-US" altLang="en-US" sz="100">
                <a:ea typeface="ヒラギノ角ゴ Pro W3" charset="-128"/>
              </a:rPr>
              <a:t> </a:t>
            </a:r>
            <a:r>
              <a:rPr lang="en-US" altLang="en-US" sz="3600">
                <a:ea typeface="ヒラギノ角ゴ Pro W3" charset="-128"/>
              </a:rPr>
              <a:t>R</a:t>
            </a:r>
            <a:r>
              <a:rPr lang="en-US" altLang="en-US" sz="100">
                <a:ea typeface="ヒラギノ角ゴ Pro W3" charset="-128"/>
              </a:rPr>
              <a:t> </a:t>
            </a:r>
            <a:r>
              <a:rPr lang="en-US" altLang="en-US" sz="3600">
                <a:ea typeface="ヒラギノ角ゴ Pro W3" charset="-128"/>
              </a:rPr>
              <a:t>R and N</a:t>
            </a:r>
            <a:r>
              <a:rPr lang="en-US" altLang="en-US" sz="100">
                <a:ea typeface="ヒラギノ角ゴ Pro W3" charset="-128"/>
              </a:rPr>
              <a:t> </a:t>
            </a:r>
            <a:r>
              <a:rPr lang="en-US" altLang="en-US" sz="3600">
                <a:ea typeface="ヒラギノ角ゴ Pro W3" charset="-128"/>
              </a:rPr>
              <a:t>P</a:t>
            </a:r>
            <a:r>
              <a:rPr lang="en-US" altLang="en-US" sz="100">
                <a:ea typeface="ヒラギノ角ゴ Pro W3" charset="-128"/>
              </a:rPr>
              <a:t> </a:t>
            </a:r>
            <a:r>
              <a:rPr lang="en-US" altLang="en-US" sz="3600">
                <a:ea typeface="ヒラギノ角ゴ Pro W3" charset="-128"/>
              </a:rPr>
              <a:t>V</a:t>
            </a:r>
            <a:endParaRPr lang="en-US" sz="3600"/>
          </a:p>
        </p:txBody>
      </p:sp>
      <p:sp>
        <p:nvSpPr>
          <p:cNvPr id="3" name="Content Placeholder 2"/>
          <p:cNvSpPr>
            <a:spLocks noGrp="1"/>
          </p:cNvSpPr>
          <p:nvPr>
            <p:ph idx="1"/>
          </p:nvPr>
        </p:nvSpPr>
        <p:spPr>
          <a:xfrm>
            <a:off x="911424" y="1219201"/>
            <a:ext cx="10441160" cy="1348061"/>
          </a:xfrm>
        </p:spPr>
        <p:txBody>
          <a:bodyPr wrap="square">
            <a:spAutoFit/>
          </a:bodyPr>
          <a:lstStyle/>
          <a:p>
            <a:r>
              <a:rPr lang="en-US" altLang="en-US" sz="2400">
                <a:ea typeface="ヒラギノ角ゴ Pro W3" charset="-128"/>
              </a:rPr>
              <a:t>If N</a:t>
            </a:r>
            <a:r>
              <a:rPr lang="en-US" altLang="en-US" sz="100">
                <a:ea typeface="ヒラギノ角ゴ Pro W3" charset="-128"/>
              </a:rPr>
              <a:t> </a:t>
            </a:r>
            <a:r>
              <a:rPr lang="en-US" altLang="en-US" sz="2400">
                <a:ea typeface="ヒラギノ角ゴ Pro W3" charset="-128"/>
              </a:rPr>
              <a:t>P</a:t>
            </a:r>
            <a:r>
              <a:rPr lang="en-US" altLang="en-US" sz="100">
                <a:ea typeface="ヒラギノ角ゴ Pro W3" charset="-128"/>
              </a:rPr>
              <a:t> </a:t>
            </a:r>
            <a:r>
              <a:rPr lang="en-US" altLang="en-US" sz="2400">
                <a:ea typeface="ヒラギノ角ゴ Pro W3" charset="-128"/>
              </a:rPr>
              <a:t>V is positive, I</a:t>
            </a:r>
            <a:r>
              <a:rPr lang="en-US" altLang="en-US" sz="100">
                <a:ea typeface="ヒラギノ角ゴ Pro W3" charset="-128"/>
              </a:rPr>
              <a:t> </a:t>
            </a:r>
            <a:r>
              <a:rPr lang="en-US" altLang="en-US" sz="2400">
                <a:ea typeface="ヒラギノ角ゴ Pro W3" charset="-128"/>
              </a:rPr>
              <a:t>R</a:t>
            </a:r>
            <a:r>
              <a:rPr lang="en-US" altLang="en-US" sz="100">
                <a:ea typeface="ヒラギノ角ゴ Pro W3" charset="-128"/>
              </a:rPr>
              <a:t> </a:t>
            </a:r>
            <a:r>
              <a:rPr lang="en-US" altLang="en-US" sz="2400">
                <a:ea typeface="ヒラギノ角ゴ Pro W3" charset="-128"/>
              </a:rPr>
              <a:t>R will be greater than the required rate of return</a:t>
            </a:r>
          </a:p>
          <a:p>
            <a:r>
              <a:rPr lang="en-US" altLang="en-US" sz="2400">
                <a:ea typeface="ヒラギノ角ゴ Pro W3" charset="-128"/>
              </a:rPr>
              <a:t>If N</a:t>
            </a:r>
            <a:r>
              <a:rPr lang="en-US" altLang="en-US" sz="100">
                <a:ea typeface="ヒラギノ角ゴ Pro W3" charset="-128"/>
              </a:rPr>
              <a:t> </a:t>
            </a:r>
            <a:r>
              <a:rPr lang="en-US" altLang="en-US" sz="2400">
                <a:ea typeface="ヒラギノ角ゴ Pro W3" charset="-128"/>
              </a:rPr>
              <a:t>P</a:t>
            </a:r>
            <a:r>
              <a:rPr lang="en-US" altLang="en-US" sz="100">
                <a:ea typeface="ヒラギノ角ゴ Pro W3" charset="-128"/>
              </a:rPr>
              <a:t> </a:t>
            </a:r>
            <a:r>
              <a:rPr lang="en-US" altLang="en-US" sz="2400">
                <a:ea typeface="ヒラギノ角ゴ Pro W3" charset="-128"/>
              </a:rPr>
              <a:t>V is negative, I</a:t>
            </a:r>
            <a:r>
              <a:rPr lang="en-US" altLang="en-US" sz="100">
                <a:ea typeface="ヒラギノ角ゴ Pro W3" charset="-128"/>
              </a:rPr>
              <a:t> </a:t>
            </a:r>
            <a:r>
              <a:rPr lang="en-US" altLang="en-US" sz="2400">
                <a:ea typeface="ヒラギノ角ゴ Pro W3" charset="-128"/>
              </a:rPr>
              <a:t>R</a:t>
            </a:r>
            <a:r>
              <a:rPr lang="en-US" altLang="en-US" sz="100">
                <a:ea typeface="ヒラギノ角ゴ Pro W3" charset="-128"/>
              </a:rPr>
              <a:t> </a:t>
            </a:r>
            <a:r>
              <a:rPr lang="en-US" altLang="en-US" sz="2400">
                <a:ea typeface="ヒラギノ角ゴ Pro W3" charset="-128"/>
              </a:rPr>
              <a:t>R will be less than required rate of return</a:t>
            </a:r>
          </a:p>
          <a:p>
            <a:r>
              <a:rPr lang="en-US" altLang="en-US" sz="2400">
                <a:ea typeface="ヒラギノ角ゴ Pro W3" charset="-128"/>
              </a:rPr>
              <a:t>If N</a:t>
            </a:r>
            <a:r>
              <a:rPr lang="en-US" altLang="en-US" sz="100">
                <a:ea typeface="ヒラギノ角ゴ Pro W3" charset="-128"/>
              </a:rPr>
              <a:t> </a:t>
            </a:r>
            <a:r>
              <a:rPr lang="en-US" altLang="en-US" sz="2400">
                <a:ea typeface="ヒラギノ角ゴ Pro W3" charset="-128"/>
              </a:rPr>
              <a:t>P</a:t>
            </a:r>
            <a:r>
              <a:rPr lang="en-US" altLang="en-US" sz="100">
                <a:ea typeface="ヒラギノ角ゴ Pro W3" charset="-128"/>
              </a:rPr>
              <a:t> </a:t>
            </a:r>
            <a:r>
              <a:rPr lang="en-US" altLang="en-US" sz="2400">
                <a:ea typeface="ヒラギノ角ゴ Pro W3" charset="-128"/>
              </a:rPr>
              <a:t>V = 0, I</a:t>
            </a:r>
            <a:r>
              <a:rPr lang="en-US" altLang="en-US" sz="100">
                <a:ea typeface="ヒラギノ角ゴ Pro W3" charset="-128"/>
              </a:rPr>
              <a:t> </a:t>
            </a:r>
            <a:r>
              <a:rPr lang="en-US" altLang="en-US" sz="2400">
                <a:ea typeface="ヒラギノ角ゴ Pro W3" charset="-128"/>
              </a:rPr>
              <a:t>R</a:t>
            </a:r>
            <a:r>
              <a:rPr lang="en-US" altLang="en-US" sz="100">
                <a:ea typeface="ヒラギノ角ゴ Pro W3" charset="-128"/>
              </a:rPr>
              <a:t> </a:t>
            </a:r>
            <a:r>
              <a:rPr lang="en-US" altLang="en-US" sz="2400">
                <a:ea typeface="ヒラギノ角ゴ Pro W3" charset="-128"/>
              </a:rPr>
              <a:t>R is the required rate of return.</a:t>
            </a:r>
            <a:endParaRPr lang="en-US" sz="2400"/>
          </a:p>
        </p:txBody>
      </p:sp>
    </p:spTree>
    <p:extLst>
      <p:ext uri="{BB962C8B-B14F-4D97-AF65-F5344CB8AC3E}">
        <p14:creationId xmlns:p14="http://schemas.microsoft.com/office/powerpoint/2010/main" val="3216961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43100" y="371387"/>
            <a:ext cx="8229600" cy="646331"/>
          </a:xfrm>
        </p:spPr>
        <p:txBody>
          <a:bodyPr>
            <a:spAutoFit/>
          </a:bodyPr>
          <a:lstStyle/>
          <a:p>
            <a:r>
              <a:rPr lang="en-US" altLang="en-US" sz="3600">
                <a:ea typeface="ヒラギノ角ゴ Pro W3" charset="-128"/>
              </a:rPr>
              <a:t>Multiple I</a:t>
            </a:r>
            <a:r>
              <a:rPr lang="en-US" altLang="en-US" sz="100">
                <a:ea typeface="ヒラギノ角ゴ Pro W3" charset="-128"/>
              </a:rPr>
              <a:t> </a:t>
            </a:r>
            <a:r>
              <a:rPr lang="en-US" altLang="en-US" sz="3600">
                <a:ea typeface="ヒラギノ角ゴ Pro W3" charset="-128"/>
              </a:rPr>
              <a:t>R</a:t>
            </a:r>
            <a:r>
              <a:rPr lang="en-US" altLang="en-US" sz="100">
                <a:ea typeface="ヒラギノ角ゴ Pro W3" charset="-128"/>
              </a:rPr>
              <a:t> </a:t>
            </a:r>
            <a:r>
              <a:rPr lang="en-US" altLang="en-US" sz="3600">
                <a:ea typeface="ヒラギノ角ゴ Pro W3" charset="-128"/>
              </a:rPr>
              <a:t>R</a:t>
            </a:r>
            <a:r>
              <a:rPr lang="en-US" altLang="en-US" sz="100">
                <a:ea typeface="ヒラギノ角ゴ Pro W3" charset="-128"/>
              </a:rPr>
              <a:t> </a:t>
            </a:r>
            <a:r>
              <a:rPr lang="en-US" altLang="en-US" sz="3600">
                <a:ea typeface="ヒラギノ角ゴ Pro W3" charset="-128"/>
              </a:rPr>
              <a:t>s</a:t>
            </a:r>
            <a:endParaRPr lang="en-US" sz="3600"/>
          </a:p>
        </p:txBody>
      </p:sp>
      <p:sp>
        <p:nvSpPr>
          <p:cNvPr id="3" name="Content Placeholder 2"/>
          <p:cNvSpPr>
            <a:spLocks noGrp="1"/>
          </p:cNvSpPr>
          <p:nvPr>
            <p:ph idx="1"/>
          </p:nvPr>
        </p:nvSpPr>
        <p:spPr>
          <a:xfrm>
            <a:off x="839416" y="1219201"/>
            <a:ext cx="10441160" cy="2456057"/>
          </a:xfrm>
        </p:spPr>
        <p:txBody>
          <a:bodyPr wrap="square">
            <a:spAutoFit/>
          </a:bodyPr>
          <a:lstStyle/>
          <a:p>
            <a:r>
              <a:rPr lang="en-US" altLang="en-US" sz="2400">
                <a:ea typeface="ヒラギノ角ゴ Pro W3" charset="-128"/>
              </a:rPr>
              <a:t>A normal cash flow pattern for project is negative initial outlay followed by positive cash flows (−, +, +, + …)</a:t>
            </a:r>
          </a:p>
          <a:p>
            <a:r>
              <a:rPr lang="en-US" altLang="en-US" sz="2400">
                <a:ea typeface="ヒラギノ角ゴ Pro W3" charset="-128"/>
              </a:rPr>
              <a:t>However, if the cash flow pattern is not normal (such as −, +, −), there can be more than one I</a:t>
            </a:r>
            <a:r>
              <a:rPr lang="en-US" altLang="en-US" sz="100">
                <a:ea typeface="ヒラギノ角ゴ Pro W3" charset="-128"/>
              </a:rPr>
              <a:t> </a:t>
            </a:r>
            <a:r>
              <a:rPr lang="en-US" altLang="en-US" sz="2400">
                <a:ea typeface="ヒラギノ角ゴ Pro W3" charset="-128"/>
              </a:rPr>
              <a:t>R</a:t>
            </a:r>
            <a:r>
              <a:rPr lang="en-US" altLang="en-US" sz="100">
                <a:ea typeface="ヒラギノ角ゴ Pro W3" charset="-128"/>
              </a:rPr>
              <a:t> </a:t>
            </a:r>
            <a:r>
              <a:rPr lang="en-US" altLang="en-US" sz="2400">
                <a:ea typeface="ヒラギノ角ゴ Pro W3" charset="-128"/>
              </a:rPr>
              <a:t>R.</a:t>
            </a:r>
          </a:p>
          <a:p>
            <a:r>
              <a:rPr lang="en-US" altLang="en-US" sz="2400">
                <a:ea typeface="ヒラギノ角ゴ Pro W3" charset="-128"/>
              </a:rPr>
              <a:t>Figure 10.2 is based on cash flows of −1,600, +10,000, −10,000 in years 0, 1, 2.</a:t>
            </a:r>
            <a:endParaRPr lang="en-US" sz="2400"/>
          </a:p>
        </p:txBody>
      </p:sp>
    </p:spTree>
    <p:extLst>
      <p:ext uri="{BB962C8B-B14F-4D97-AF65-F5344CB8AC3E}">
        <p14:creationId xmlns:p14="http://schemas.microsoft.com/office/powerpoint/2010/main" val="8300830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43100" y="371387"/>
            <a:ext cx="8229600" cy="646331"/>
          </a:xfrm>
        </p:spPr>
        <p:txBody>
          <a:bodyPr>
            <a:spAutoFit/>
          </a:bodyPr>
          <a:lstStyle/>
          <a:p>
            <a:r>
              <a:rPr lang="en-US" sz="3600"/>
              <a:t>Figure 10.2 Multiple I</a:t>
            </a:r>
            <a:r>
              <a:rPr lang="en-US" sz="100"/>
              <a:t> </a:t>
            </a:r>
            <a:r>
              <a:rPr lang="en-US" sz="3600"/>
              <a:t>R</a:t>
            </a:r>
            <a:r>
              <a:rPr lang="en-US" sz="100"/>
              <a:t> </a:t>
            </a:r>
            <a:r>
              <a:rPr lang="en-US" sz="3600"/>
              <a:t>R</a:t>
            </a:r>
            <a:r>
              <a:rPr lang="en-US" sz="100"/>
              <a:t> </a:t>
            </a:r>
            <a:r>
              <a:rPr lang="en-US" sz="3600"/>
              <a:t>s</a:t>
            </a:r>
            <a:endParaRPr lang="en-US">
              <a:latin typeface="+mj-lt"/>
            </a:endParaRPr>
          </a:p>
        </p:txBody>
      </p:sp>
      <p:pic>
        <p:nvPicPr>
          <p:cNvPr id="4" name="Picture 3" descr="The graph’s horizontal axis denotes Discount rate in percentage and ranges from 0 to 500 percent. The vertical axis represents Net present value and ranges from minus 1500 to 1500.&#10;A curve begins at the minus 1500 point on the vertical axis and rises sharply before crossing the horizontal axis at 25 percent. It continues to rise for a period of time before falling. Once again it crosses the horizontal axis, but this time at 400 percent. &#10;"/>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202180" y="1990344"/>
            <a:ext cx="7863840" cy="2877312"/>
          </a:xfrm>
          <a:prstGeom prst="rect">
            <a:avLst/>
          </a:prstGeom>
        </p:spPr>
      </p:pic>
    </p:spTree>
    <p:extLst>
      <p:ext uri="{BB962C8B-B14F-4D97-AF65-F5344CB8AC3E}">
        <p14:creationId xmlns:p14="http://schemas.microsoft.com/office/powerpoint/2010/main" val="29329427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43100" y="371387"/>
            <a:ext cx="8229600" cy="646331"/>
          </a:xfrm>
        </p:spPr>
        <p:txBody>
          <a:bodyPr>
            <a:spAutoFit/>
          </a:bodyPr>
          <a:lstStyle/>
          <a:p>
            <a:r>
              <a:rPr lang="en-US" altLang="en-US" sz="3600">
                <a:ea typeface="ヒラギノ角ゴ Pro W3" charset="-128"/>
              </a:rPr>
              <a:t>Modified I</a:t>
            </a:r>
            <a:r>
              <a:rPr lang="en-US" altLang="en-US" sz="100">
                <a:ea typeface="ヒラギノ角ゴ Pro W3" charset="-128"/>
              </a:rPr>
              <a:t> </a:t>
            </a:r>
            <a:r>
              <a:rPr lang="en-US" altLang="en-US" sz="3600">
                <a:ea typeface="ヒラギノ角ゴ Pro W3" charset="-128"/>
              </a:rPr>
              <a:t>R</a:t>
            </a:r>
            <a:r>
              <a:rPr lang="en-US" altLang="en-US" sz="100">
                <a:ea typeface="ヒラギノ角ゴ Pro W3" charset="-128"/>
              </a:rPr>
              <a:t> </a:t>
            </a:r>
            <a:r>
              <a:rPr lang="en-US" altLang="en-US" sz="3600">
                <a:ea typeface="ヒラギノ角ゴ Pro W3" charset="-128"/>
              </a:rPr>
              <a:t>R (M</a:t>
            </a:r>
            <a:r>
              <a:rPr lang="en-US" altLang="en-US" sz="100">
                <a:ea typeface="ヒラギノ角ゴ Pro W3" charset="-128"/>
              </a:rPr>
              <a:t> </a:t>
            </a:r>
            <a:r>
              <a:rPr lang="en-US" altLang="en-US" sz="3600">
                <a:ea typeface="ヒラギノ角ゴ Pro W3" charset="-128"/>
              </a:rPr>
              <a:t>I</a:t>
            </a:r>
            <a:r>
              <a:rPr lang="en-US" altLang="en-US" sz="100">
                <a:ea typeface="ヒラギノ角ゴ Pro W3" charset="-128"/>
              </a:rPr>
              <a:t> </a:t>
            </a:r>
            <a:r>
              <a:rPr lang="en-US" altLang="en-US" sz="3600">
                <a:ea typeface="ヒラギノ角ゴ Pro W3" charset="-128"/>
              </a:rPr>
              <a:t>R</a:t>
            </a:r>
            <a:r>
              <a:rPr lang="en-US" altLang="en-US" sz="100">
                <a:ea typeface="ヒラギノ角ゴ Pro W3" charset="-128"/>
              </a:rPr>
              <a:t> </a:t>
            </a:r>
            <a:r>
              <a:rPr lang="en-US" altLang="en-US" sz="3600">
                <a:ea typeface="ヒラギノ角ゴ Pro W3" charset="-128"/>
              </a:rPr>
              <a:t>R)</a:t>
            </a:r>
            <a:endParaRPr lang="en-US" sz="360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983432" y="1219200"/>
                <a:ext cx="10297144" cy="2889830"/>
              </a:xfrm>
            </p:spPr>
            <p:txBody>
              <a:bodyPr wrap="square">
                <a:spAutoFit/>
              </a:bodyPr>
              <a:lstStyle/>
              <a:p>
                <a:r>
                  <a:rPr lang="en-US" altLang="en-US" sz="2400">
                    <a:ea typeface="ヒラギノ角ゴ Pro W3" charset="-128"/>
                  </a:rPr>
                  <a:t>Primary drawback of the </a:t>
                </a:r>
                <a:r>
                  <a:rPr lang="en-US" altLang="en-US" sz="2400" i="1">
                    <a:ea typeface="ヒラギノ角ゴ Pro W3" charset="-128"/>
                  </a:rPr>
                  <a:t>I</a:t>
                </a:r>
                <a:r>
                  <a:rPr lang="en-US" altLang="en-US" sz="100" i="1">
                    <a:ea typeface="ヒラギノ角ゴ Pro W3" charset="-128"/>
                  </a:rPr>
                  <a:t> </a:t>
                </a:r>
                <a:r>
                  <a:rPr lang="en-US" altLang="en-US" sz="2400" i="1">
                    <a:ea typeface="ヒラギノ角ゴ Pro W3" charset="-128"/>
                  </a:rPr>
                  <a:t>R</a:t>
                </a:r>
                <a:r>
                  <a:rPr lang="en-US" altLang="en-US" sz="100" i="1">
                    <a:ea typeface="ヒラギノ角ゴ Pro W3" charset="-128"/>
                  </a:rPr>
                  <a:t> </a:t>
                </a:r>
                <a:r>
                  <a:rPr lang="en-US" altLang="en-US" sz="2400" i="1">
                    <a:ea typeface="ヒラギノ角ゴ Pro W3" charset="-128"/>
                  </a:rPr>
                  <a:t>R </a:t>
                </a:r>
                <a:r>
                  <a:rPr lang="en-US" altLang="en-US" sz="2400">
                    <a:ea typeface="ヒラギノ角ゴ Pro W3" charset="-128"/>
                  </a:rPr>
                  <a:t>relative to the net present value is the reinvestment rate assumption made by the internal rate of return. Modified </a:t>
                </a:r>
                <a:r>
                  <a:rPr lang="en-US" altLang="en-US" sz="2400" i="1">
                    <a:ea typeface="ヒラギノ角ゴ Pro W3" charset="-128"/>
                  </a:rPr>
                  <a:t>I</a:t>
                </a:r>
                <a:r>
                  <a:rPr lang="en-US" altLang="en-US" sz="100" i="1">
                    <a:ea typeface="ヒラギノ角ゴ Pro W3" charset="-128"/>
                  </a:rPr>
                  <a:t> </a:t>
                </a:r>
                <a:r>
                  <a:rPr lang="en-US" altLang="en-US" sz="2400" i="1">
                    <a:ea typeface="ヒラギノ角ゴ Pro W3" charset="-128"/>
                  </a:rPr>
                  <a:t>R</a:t>
                </a:r>
                <a:r>
                  <a:rPr lang="en-US" altLang="en-US" sz="100" i="1">
                    <a:ea typeface="ヒラギノ角ゴ Pro W3" charset="-128"/>
                  </a:rPr>
                  <a:t> </a:t>
                </a:r>
                <a:r>
                  <a:rPr lang="en-US" altLang="en-US" sz="2400" i="1">
                    <a:ea typeface="ヒラギノ角ゴ Pro W3" charset="-128"/>
                  </a:rPr>
                  <a:t>R </a:t>
                </a:r>
                <a:r>
                  <a:rPr lang="en-US" altLang="en-US" sz="2400">
                    <a:ea typeface="ヒラギノ角ゴ Pro W3" charset="-128"/>
                  </a:rPr>
                  <a:t>allows the decision maker to directly specify the appropriate reinvestment rate.</a:t>
                </a:r>
              </a:p>
              <a:p>
                <a:pPr marL="0" indent="0">
                  <a:buNone/>
                </a:pPr>
                <a14:m>
                  <m:oMathPara xmlns:m="http://schemas.openxmlformats.org/officeDocument/2006/math">
                    <m:oMathParaPr>
                      <m:jc m:val="centerGroup"/>
                    </m:oMathParaPr>
                    <m:oMath xmlns:m="http://schemas.openxmlformats.org/officeDocument/2006/math">
                      <m:r>
                        <a:rPr lang="en-GB" sz="2800" i="1" smtClean="0">
                          <a:solidFill>
                            <a:srgbClr val="000000"/>
                          </a:solidFill>
                          <a:latin typeface="Cambria Math" panose="02040503050406030204" pitchFamily="18" charset="0"/>
                        </a:rPr>
                        <m:t>𝑃</m:t>
                      </m:r>
                      <m:sSub>
                        <m:sSubPr>
                          <m:ctrlPr>
                            <a:rPr lang="en-GB" sz="2800" i="1">
                              <a:solidFill>
                                <a:srgbClr val="000000"/>
                              </a:solidFill>
                              <a:latin typeface="Cambria Math" panose="02040503050406030204" pitchFamily="18" charset="0"/>
                            </a:rPr>
                          </m:ctrlPr>
                        </m:sSubPr>
                        <m:e>
                          <m:r>
                            <a:rPr lang="en-GB" sz="2800" i="1">
                              <a:solidFill>
                                <a:srgbClr val="000000"/>
                              </a:solidFill>
                              <a:latin typeface="Cambria Math" panose="02040503050406030204" pitchFamily="18" charset="0"/>
                            </a:rPr>
                            <m:t>𝑉</m:t>
                          </m:r>
                        </m:e>
                        <m:sub>
                          <m:r>
                            <m:rPr>
                              <m:nor/>
                            </m:rPr>
                            <a:rPr lang="en-GB" sz="2800" i="0">
                              <a:solidFill>
                                <a:srgbClr val="000000"/>
                              </a:solidFill>
                              <a:latin typeface="Cambria Math" panose="02040503050406030204" pitchFamily="18" charset="0"/>
                            </a:rPr>
                            <m:t>outflows</m:t>
                          </m:r>
                        </m:sub>
                      </m:sSub>
                      <m:r>
                        <a:rPr lang="en-GB" sz="2800" i="1">
                          <a:solidFill>
                            <a:srgbClr val="000000"/>
                          </a:solidFill>
                          <a:latin typeface="Cambria Math" panose="02040503050406030204" pitchFamily="18" charset="0"/>
                        </a:rPr>
                        <m:t>=</m:t>
                      </m:r>
                      <m:f>
                        <m:fPr>
                          <m:ctrlPr>
                            <a:rPr lang="en-GB" sz="2800" i="1">
                              <a:solidFill>
                                <a:srgbClr val="000000"/>
                              </a:solidFill>
                              <a:latin typeface="Cambria Math" panose="02040503050406030204" pitchFamily="18" charset="0"/>
                            </a:rPr>
                          </m:ctrlPr>
                        </m:fPr>
                        <m:num>
                          <m:r>
                            <a:rPr lang="en-GB" sz="2800" i="1">
                              <a:solidFill>
                                <a:srgbClr val="000000"/>
                              </a:solidFill>
                              <a:latin typeface="Cambria Math" panose="02040503050406030204" pitchFamily="18" charset="0"/>
                            </a:rPr>
                            <m:t>𝑇</m:t>
                          </m:r>
                          <m:sSub>
                            <m:sSubPr>
                              <m:ctrlPr>
                                <a:rPr lang="en-GB" sz="2800" i="1">
                                  <a:solidFill>
                                    <a:srgbClr val="000000"/>
                                  </a:solidFill>
                                  <a:latin typeface="Cambria Math" panose="02040503050406030204" pitchFamily="18" charset="0"/>
                                </a:rPr>
                              </m:ctrlPr>
                            </m:sSubPr>
                            <m:e>
                              <m:r>
                                <a:rPr lang="en-GB" sz="2800" i="1">
                                  <a:solidFill>
                                    <a:srgbClr val="000000"/>
                                  </a:solidFill>
                                  <a:latin typeface="Cambria Math" panose="02040503050406030204" pitchFamily="18" charset="0"/>
                                </a:rPr>
                                <m:t>𝑉</m:t>
                              </m:r>
                            </m:e>
                            <m:sub>
                              <m:r>
                                <m:rPr>
                                  <m:nor/>
                                </m:rPr>
                                <a:rPr lang="en-GB" sz="2800" i="0">
                                  <a:solidFill>
                                    <a:srgbClr val="000000"/>
                                  </a:solidFill>
                                  <a:latin typeface="Cambria Math" panose="02040503050406030204" pitchFamily="18" charset="0"/>
                                </a:rPr>
                                <m:t>inflows</m:t>
                              </m:r>
                            </m:sub>
                          </m:sSub>
                        </m:num>
                        <m:den>
                          <m:sSup>
                            <m:sSupPr>
                              <m:ctrlPr>
                                <a:rPr lang="en-GB" sz="2800" i="1">
                                  <a:solidFill>
                                    <a:srgbClr val="000000"/>
                                  </a:solidFill>
                                  <a:latin typeface="Cambria Math" panose="02040503050406030204" pitchFamily="18" charset="0"/>
                                </a:rPr>
                              </m:ctrlPr>
                            </m:sSupPr>
                            <m:e>
                              <m:d>
                                <m:dPr>
                                  <m:ctrlPr>
                                    <a:rPr lang="en-GB" sz="2800" i="1">
                                      <a:solidFill>
                                        <a:srgbClr val="000000"/>
                                      </a:solidFill>
                                      <a:latin typeface="Cambria Math" panose="02040503050406030204" pitchFamily="18" charset="0"/>
                                    </a:rPr>
                                  </m:ctrlPr>
                                </m:dPr>
                                <m:e>
                                  <m:r>
                                    <a:rPr lang="en-GB" sz="2800" i="1">
                                      <a:solidFill>
                                        <a:srgbClr val="000000"/>
                                      </a:solidFill>
                                      <a:latin typeface="Cambria Math" panose="02040503050406030204" pitchFamily="18" charset="0"/>
                                    </a:rPr>
                                    <m:t>1+</m:t>
                                  </m:r>
                                  <m:r>
                                    <a:rPr lang="en-GB" sz="2800" i="1">
                                      <a:solidFill>
                                        <a:srgbClr val="000000"/>
                                      </a:solidFill>
                                      <a:latin typeface="Cambria Math" panose="02040503050406030204" pitchFamily="18" charset="0"/>
                                    </a:rPr>
                                    <m:t>𝑀𝐼𝑅𝑅</m:t>
                                  </m:r>
                                </m:e>
                              </m:d>
                            </m:e>
                            <m:sup>
                              <m:r>
                                <a:rPr lang="en-GB" sz="2800" i="1">
                                  <a:solidFill>
                                    <a:srgbClr val="000000"/>
                                  </a:solidFill>
                                  <a:latin typeface="Cambria Math" panose="02040503050406030204" pitchFamily="18" charset="0"/>
                                </a:rPr>
                                <m:t>𝑛</m:t>
                              </m:r>
                            </m:sup>
                          </m:sSup>
                        </m:den>
                      </m:f>
                    </m:oMath>
                  </m:oMathPara>
                </a14:m>
                <a:endParaRPr lang="en-GB" sz="1400"/>
              </a:p>
              <a:p>
                <a:pPr marL="0" indent="0">
                  <a:buNone/>
                </a:pPr>
                <a:endParaRPr lang="en-US" altLang="en-US" sz="2400">
                  <a:ea typeface="ヒラギノ角ゴ Pro W3" charset="-128"/>
                </a:endParaRP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983432" y="1219200"/>
                <a:ext cx="10297144" cy="2889830"/>
              </a:xfrm>
              <a:blipFill>
                <a:blip r:embed="rId2"/>
                <a:stretch>
                  <a:fillRect l="-770" t="-1477"/>
                </a:stretch>
              </a:blipFill>
            </p:spPr>
            <p:txBody>
              <a:bodyPr/>
              <a:lstStyle/>
              <a:p>
                <a:r>
                  <a:rPr lang="en-US">
                    <a:noFill/>
                  </a:rPr>
                  <a:t> </a:t>
                </a:r>
              </a:p>
            </p:txBody>
          </p:sp>
        </mc:Fallback>
      </mc:AlternateContent>
    </p:spTree>
    <p:extLst>
      <p:ext uri="{BB962C8B-B14F-4D97-AF65-F5344CB8AC3E}">
        <p14:creationId xmlns:p14="http://schemas.microsoft.com/office/powerpoint/2010/main" val="6506124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43100" y="363410"/>
            <a:ext cx="8229600" cy="646331"/>
          </a:xfrm>
        </p:spPr>
        <p:txBody>
          <a:bodyPr>
            <a:spAutoFit/>
          </a:bodyPr>
          <a:lstStyle/>
          <a:p>
            <a:r>
              <a:rPr lang="en-US" altLang="en-US" sz="3600">
                <a:ea typeface="ヒラギノ角ゴ Pro W3" charset="-128"/>
              </a:rPr>
              <a:t>Modified I</a:t>
            </a:r>
            <a:r>
              <a:rPr lang="en-US" altLang="en-US" sz="100">
                <a:ea typeface="ヒラギノ角ゴ Pro W3" charset="-128"/>
              </a:rPr>
              <a:t> </a:t>
            </a:r>
            <a:r>
              <a:rPr lang="en-US" altLang="en-US" sz="3600">
                <a:ea typeface="ヒラギノ角ゴ Pro W3" charset="-128"/>
              </a:rPr>
              <a:t>R</a:t>
            </a:r>
            <a:r>
              <a:rPr lang="en-US" altLang="en-US" sz="100">
                <a:ea typeface="ヒラギノ角ゴ Pro W3" charset="-128"/>
              </a:rPr>
              <a:t> </a:t>
            </a:r>
            <a:r>
              <a:rPr lang="en-US" altLang="en-US" sz="3600">
                <a:ea typeface="ヒラギノ角ゴ Pro W3" charset="-128"/>
              </a:rPr>
              <a:t>R</a:t>
            </a:r>
            <a:endParaRPr lang="en-US" sz="3600"/>
          </a:p>
        </p:txBody>
      </p:sp>
      <p:sp>
        <p:nvSpPr>
          <p:cNvPr id="3" name="Content Placeholder 2"/>
          <p:cNvSpPr>
            <a:spLocks noGrp="1"/>
          </p:cNvSpPr>
          <p:nvPr>
            <p:ph idx="15"/>
          </p:nvPr>
        </p:nvSpPr>
        <p:spPr>
          <a:xfrm>
            <a:off x="839416" y="1219200"/>
            <a:ext cx="10369152" cy="931024"/>
          </a:xfrm>
        </p:spPr>
        <p:txBody>
          <a:bodyPr wrap="square">
            <a:spAutoFit/>
          </a:bodyPr>
          <a:lstStyle/>
          <a:p>
            <a:r>
              <a:rPr lang="en-US" sz="2400"/>
              <a:t>Accept if MIRR</a:t>
            </a:r>
            <a:r>
              <a:rPr lang="en-US" sz="2400" i="1"/>
              <a:t> </a:t>
            </a:r>
            <a:r>
              <a:rPr lang="en-US" altLang="en-US" sz="2400">
                <a:ea typeface="ヒラギノ角ゴ Pro W3" charset="-128"/>
              </a:rPr>
              <a:t>≥</a:t>
            </a:r>
            <a:r>
              <a:rPr lang="en-US" sz="2400" i="1"/>
              <a:t> </a:t>
            </a:r>
            <a:r>
              <a:rPr lang="en-US" sz="2400"/>
              <a:t>required rate of return</a:t>
            </a:r>
            <a:endParaRPr lang="en-US" altLang="en-US" sz="2400">
              <a:ea typeface="ヒラギノ角ゴ Pro W3" charset="-128"/>
            </a:endParaRPr>
          </a:p>
          <a:p>
            <a:r>
              <a:rPr lang="en-US" altLang="en-US" sz="2400">
                <a:ea typeface="ヒラギノ角ゴ Pro W3" charset="-128"/>
              </a:rPr>
              <a:t>Reject if </a:t>
            </a:r>
            <a:r>
              <a:rPr lang="en-US" sz="2400"/>
              <a:t>MIRR</a:t>
            </a:r>
            <a:r>
              <a:rPr lang="en-US" altLang="en-US" sz="2400">
                <a:ea typeface="ヒラギノ角ゴ Pro W3" charset="-128"/>
              </a:rPr>
              <a:t> &lt; required rate of return</a:t>
            </a:r>
            <a:endParaRPr lang="en-US" sz="2400"/>
          </a:p>
        </p:txBody>
      </p:sp>
    </p:spTree>
    <p:extLst>
      <p:ext uri="{BB962C8B-B14F-4D97-AF65-F5344CB8AC3E}">
        <p14:creationId xmlns:p14="http://schemas.microsoft.com/office/powerpoint/2010/main" val="306127596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62150" y="371387"/>
            <a:ext cx="8229600" cy="646331"/>
          </a:xfrm>
        </p:spPr>
        <p:txBody>
          <a:bodyPr>
            <a:spAutoFit/>
          </a:bodyPr>
          <a:lstStyle/>
          <a:p>
            <a:r>
              <a:rPr lang="en-US" altLang="en-US" sz="3600">
                <a:ea typeface="ヒラギノ角ゴ Pro W3" charset="-128"/>
              </a:rPr>
              <a:t>M</a:t>
            </a:r>
            <a:r>
              <a:rPr lang="en-US" altLang="en-US" sz="100">
                <a:ea typeface="ヒラギノ角ゴ Pro W3" charset="-128"/>
              </a:rPr>
              <a:t> </a:t>
            </a:r>
            <a:r>
              <a:rPr lang="en-US" altLang="en-US" sz="3600">
                <a:ea typeface="ヒラギノ角ゴ Pro W3" charset="-128"/>
              </a:rPr>
              <a:t>I</a:t>
            </a:r>
            <a:r>
              <a:rPr lang="en-US" altLang="en-US" sz="100">
                <a:ea typeface="ヒラギノ角ゴ Pro W3" charset="-128"/>
              </a:rPr>
              <a:t> </a:t>
            </a:r>
            <a:r>
              <a:rPr lang="en-US" altLang="en-US" sz="3600">
                <a:ea typeface="ヒラギノ角ゴ Pro W3" charset="-128"/>
              </a:rPr>
              <a:t>R</a:t>
            </a:r>
            <a:r>
              <a:rPr lang="en-US" altLang="en-US" sz="100">
                <a:ea typeface="ヒラギノ角ゴ Pro W3" charset="-128"/>
              </a:rPr>
              <a:t> </a:t>
            </a:r>
            <a:r>
              <a:rPr lang="en-US" altLang="en-US" sz="3600">
                <a:ea typeface="ヒラギノ角ゴ Pro W3" charset="-128"/>
              </a:rPr>
              <a:t>R Example </a:t>
            </a:r>
            <a:r>
              <a:rPr lang="en-US" altLang="en-US" sz="2800">
                <a:ea typeface="ヒラギノ角ゴ Pro W3" charset="-128"/>
              </a:rPr>
              <a:t>(1 of 3)</a:t>
            </a:r>
            <a:endParaRPr lang="en-US" sz="2000"/>
          </a:p>
        </p:txBody>
      </p:sp>
      <p:sp>
        <p:nvSpPr>
          <p:cNvPr id="3" name="Content Placeholder 2"/>
          <p:cNvSpPr>
            <a:spLocks noGrp="1"/>
          </p:cNvSpPr>
          <p:nvPr>
            <p:ph idx="1"/>
          </p:nvPr>
        </p:nvSpPr>
        <p:spPr>
          <a:xfrm>
            <a:off x="911424" y="1219201"/>
            <a:ext cx="10369152" cy="830997"/>
          </a:xfrm>
        </p:spPr>
        <p:txBody>
          <a:bodyPr wrap="square">
            <a:spAutoFit/>
          </a:bodyPr>
          <a:lstStyle/>
          <a:p>
            <a:r>
              <a:rPr lang="en-US" altLang="en-US" sz="2400">
                <a:ea typeface="ヒラギノ角ゴ Pro W3" charset="-128"/>
              </a:rPr>
              <a:t>Project having a 3-year life and a required rate of return of 10 percent with the following free cash flows:</a:t>
            </a:r>
            <a:endParaRPr lang="en-US" sz="2400"/>
          </a:p>
        </p:txBody>
      </p:sp>
      <p:graphicFrame>
        <p:nvGraphicFramePr>
          <p:cNvPr id="4" name="Table 3"/>
          <p:cNvGraphicFramePr>
            <a:graphicFrameLocks noGrp="1"/>
          </p:cNvGraphicFramePr>
          <p:nvPr>
            <p:extLst>
              <p:ext uri="{D42A27DB-BD31-4B8C-83A1-F6EECF244321}">
                <p14:modId xmlns:p14="http://schemas.microsoft.com/office/powerpoint/2010/main" val="2196516406"/>
              </p:ext>
            </p:extLst>
          </p:nvPr>
        </p:nvGraphicFramePr>
        <p:xfrm>
          <a:off x="3486150" y="2132856"/>
          <a:ext cx="5181600" cy="2286000"/>
        </p:xfrm>
        <a:graphic>
          <a:graphicData uri="http://schemas.openxmlformats.org/drawingml/2006/table">
            <a:tbl>
              <a:tblPr firstRow="1" bandRow="1">
                <a:tableStyleId>{3B4B98B0-60AC-42C2-AFA5-B58CD77FA1E5}</a:tableStyleId>
              </a:tblPr>
              <a:tblGrid>
                <a:gridCol w="2362200">
                  <a:extLst>
                    <a:ext uri="{9D8B030D-6E8A-4147-A177-3AD203B41FA5}">
                      <a16:colId xmlns:a16="http://schemas.microsoft.com/office/drawing/2014/main" val="20000"/>
                    </a:ext>
                  </a:extLst>
                </a:gridCol>
                <a:gridCol w="2819400">
                  <a:extLst>
                    <a:ext uri="{9D8B030D-6E8A-4147-A177-3AD203B41FA5}">
                      <a16:colId xmlns:a16="http://schemas.microsoft.com/office/drawing/2014/main" val="20001"/>
                    </a:ext>
                  </a:extLst>
                </a:gridCol>
              </a:tblGrid>
              <a:tr h="273714">
                <a:tc>
                  <a:txBody>
                    <a:bodyPr/>
                    <a:lstStyle/>
                    <a:p>
                      <a:pPr algn="ctr"/>
                      <a:r>
                        <a:rPr lang="en-US" sz="2400">
                          <a:solidFill>
                            <a:srgbClr val="007FA3"/>
                          </a:solidFill>
                        </a:rPr>
                        <a:t>Blank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2400" b="1" i="0" u="none" strike="noStrike" kern="1200" baseline="0">
                          <a:solidFill>
                            <a:schemeClr val="bg1"/>
                          </a:solidFill>
                          <a:latin typeface="+mn-lt"/>
                          <a:ea typeface="+mn-ea"/>
                          <a:cs typeface="+mn-cs"/>
                        </a:rPr>
                        <a:t>Free Cash Flows</a:t>
                      </a:r>
                      <a:endParaRPr lang="en-US" sz="2400" b="1">
                        <a:solidFill>
                          <a:schemeClr val="bg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extLst>
                  <a:ext uri="{0D108BD9-81ED-4DB2-BD59-A6C34878D82A}">
                    <a16:rowId xmlns:a16="http://schemas.microsoft.com/office/drawing/2014/main" val="10000"/>
                  </a:ext>
                </a:extLst>
              </a:tr>
              <a:tr h="365154">
                <a:tc>
                  <a:txBody>
                    <a:bodyPr/>
                    <a:lstStyle/>
                    <a:p>
                      <a:r>
                        <a:rPr lang="en-US" sz="2400" b="0" i="0" u="none" strike="noStrike" kern="1200" baseline="0">
                          <a:solidFill>
                            <a:schemeClr val="tx1"/>
                          </a:solidFill>
                          <a:latin typeface="+mn-lt"/>
                          <a:ea typeface="+mn-ea"/>
                          <a:cs typeface="+mn-cs"/>
                        </a:rPr>
                        <a:t>Initial outlay</a:t>
                      </a:r>
                      <a:endParaRPr lang="en-US" sz="240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2400" b="0" i="0" u="none" strike="noStrike" kern="1200" baseline="0">
                          <a:solidFill>
                            <a:schemeClr val="tx1"/>
                          </a:solidFill>
                          <a:latin typeface="+mn-lt"/>
                          <a:ea typeface="+mn-ea"/>
                          <a:cs typeface="+mn-cs"/>
                        </a:rPr>
                        <a:t>−$6,000</a:t>
                      </a:r>
                      <a:endParaRPr lang="en-US" sz="240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1"/>
                  </a:ext>
                </a:extLst>
              </a:tr>
              <a:tr h="304194">
                <a:tc>
                  <a:txBody>
                    <a:bodyPr/>
                    <a:lstStyle/>
                    <a:p>
                      <a:r>
                        <a:rPr lang="en-US" sz="2400" b="0" i="0" u="none" strike="noStrike" kern="1200" baseline="0">
                          <a:solidFill>
                            <a:schemeClr val="tx1"/>
                          </a:solidFill>
                          <a:latin typeface="+mn-lt"/>
                          <a:ea typeface="+mn-ea"/>
                          <a:cs typeface="+mn-cs"/>
                        </a:rPr>
                        <a:t>Year 1</a:t>
                      </a:r>
                      <a:endParaRPr lang="en-US" sz="240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2400" b="0" i="0" u="none" strike="noStrike" kern="1200" baseline="0">
                          <a:solidFill>
                            <a:schemeClr val="tx1"/>
                          </a:solidFill>
                          <a:latin typeface="+mn-lt"/>
                          <a:ea typeface="+mn-ea"/>
                          <a:cs typeface="+mn-cs"/>
                        </a:rPr>
                        <a:t>   2,000</a:t>
                      </a:r>
                      <a:endParaRPr lang="en-US" sz="240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2"/>
                  </a:ext>
                </a:extLst>
              </a:tr>
              <a:tr h="167034">
                <a:tc>
                  <a:txBody>
                    <a:bodyPr/>
                    <a:lstStyle/>
                    <a:p>
                      <a:r>
                        <a:rPr lang="en-US" sz="2400" b="0" i="0" u="none" strike="noStrike" kern="1200" baseline="0">
                          <a:solidFill>
                            <a:schemeClr val="tx1"/>
                          </a:solidFill>
                          <a:latin typeface="+mn-lt"/>
                          <a:ea typeface="+mn-ea"/>
                          <a:cs typeface="+mn-cs"/>
                        </a:rPr>
                        <a:t>Year 2</a:t>
                      </a:r>
                      <a:endParaRPr lang="en-US" sz="240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2400" b="0" i="0" u="none" strike="noStrike" kern="1200" baseline="0">
                          <a:solidFill>
                            <a:schemeClr val="tx1"/>
                          </a:solidFill>
                          <a:latin typeface="+mn-lt"/>
                          <a:ea typeface="+mn-ea"/>
                          <a:cs typeface="+mn-cs"/>
                        </a:rPr>
                        <a:t>   3,000</a:t>
                      </a:r>
                      <a:endParaRPr lang="en-US" sz="240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3"/>
                  </a:ext>
                </a:extLst>
              </a:tr>
              <a:tr h="334674">
                <a:tc>
                  <a:txBody>
                    <a:bodyPr/>
                    <a:lstStyle/>
                    <a:p>
                      <a:r>
                        <a:rPr lang="en-US" sz="2400" b="0" i="0" u="none" strike="noStrike" kern="1200" baseline="0">
                          <a:solidFill>
                            <a:schemeClr val="tx1"/>
                          </a:solidFill>
                          <a:latin typeface="+mn-lt"/>
                          <a:ea typeface="+mn-ea"/>
                          <a:cs typeface="+mn-cs"/>
                        </a:rPr>
                        <a:t>Year 3</a:t>
                      </a:r>
                      <a:endParaRPr lang="en-US" sz="240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2400" b="0" i="0" u="none" strike="noStrike" kern="1200" baseline="0">
                          <a:solidFill>
                            <a:schemeClr val="tx1"/>
                          </a:solidFill>
                          <a:latin typeface="+mn-lt"/>
                          <a:ea typeface="+mn-ea"/>
                          <a:cs typeface="+mn-cs"/>
                        </a:rPr>
                        <a:t>   4,000</a:t>
                      </a:r>
                      <a:endParaRPr lang="en-US" sz="240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4"/>
                  </a:ext>
                </a:extLst>
              </a:tr>
            </a:tbl>
          </a:graphicData>
        </a:graphic>
      </p:graphicFrame>
      <mc:AlternateContent xmlns:mc="http://schemas.openxmlformats.org/markup-compatibility/2006" xmlns:a14="http://schemas.microsoft.com/office/drawing/2010/main">
        <mc:Choice Requires="a14">
          <p:sp>
            <p:nvSpPr>
              <p:cNvPr id="5" name="TextBox 4">
                <a:extLst>
                  <a:ext uri="{FF2B5EF4-FFF2-40B4-BE49-F238E27FC236}">
                    <a16:creationId xmlns:a16="http://schemas.microsoft.com/office/drawing/2014/main" id="{1DA43202-D831-3B8E-8FFC-17D8E9E27B87}"/>
                  </a:ext>
                </a:extLst>
              </p:cNvPr>
              <p:cNvSpPr txBox="1"/>
              <p:nvPr/>
            </p:nvSpPr>
            <p:spPr>
              <a:xfrm>
                <a:off x="839416" y="4581128"/>
                <a:ext cx="10441160" cy="829907"/>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r>
                        <a:rPr lang="en-GB" sz="2400" i="1">
                          <a:latin typeface="Cambria Math" panose="02040503050406030204" pitchFamily="18" charset="0"/>
                        </a:rPr>
                        <m:t>$6,000</m:t>
                      </m:r>
                      <m:r>
                        <a:rPr lang="en-GB" sz="2400" i="1">
                          <a:latin typeface="Cambria Math" panose="02040503050406030204" pitchFamily="18" charset="0"/>
                          <a:ea typeface="Cambria Math" panose="02040503050406030204" pitchFamily="18" charset="0"/>
                        </a:rPr>
                        <m:t>×</m:t>
                      </m:r>
                      <m:sSup>
                        <m:sSupPr>
                          <m:ctrlPr>
                            <a:rPr lang="en-GB" sz="2400" i="1">
                              <a:latin typeface="Cambria Math" panose="02040503050406030204" pitchFamily="18" charset="0"/>
                              <a:ea typeface="Cambria Math" panose="02040503050406030204" pitchFamily="18" charset="0"/>
                            </a:rPr>
                          </m:ctrlPr>
                        </m:sSupPr>
                        <m:e>
                          <m:d>
                            <m:dPr>
                              <m:ctrlPr>
                                <a:rPr lang="en-GB" sz="2400" i="1">
                                  <a:latin typeface="Cambria Math" panose="02040503050406030204" pitchFamily="18" charset="0"/>
                                  <a:ea typeface="Cambria Math" panose="02040503050406030204" pitchFamily="18" charset="0"/>
                                </a:rPr>
                              </m:ctrlPr>
                            </m:dPr>
                            <m:e>
                              <m:r>
                                <a:rPr lang="en-GB" sz="2400" i="1">
                                  <a:latin typeface="Cambria Math" panose="02040503050406030204" pitchFamily="18" charset="0"/>
                                  <a:ea typeface="Cambria Math" panose="02040503050406030204" pitchFamily="18" charset="0"/>
                                </a:rPr>
                                <m:t>1+</m:t>
                              </m:r>
                              <m:r>
                                <a:rPr lang="en-GB" sz="2400" i="1">
                                  <a:latin typeface="Cambria Math" panose="02040503050406030204" pitchFamily="18" charset="0"/>
                                  <a:ea typeface="Cambria Math" panose="02040503050406030204" pitchFamily="18" charset="0"/>
                                </a:rPr>
                                <m:t>𝑀𝐼𝑅𝑅</m:t>
                              </m:r>
                            </m:e>
                          </m:d>
                        </m:e>
                        <m:sup>
                          <m:r>
                            <a:rPr lang="en-GB" sz="2400" i="1">
                              <a:latin typeface="Cambria Math" panose="02040503050406030204" pitchFamily="18" charset="0"/>
                              <a:ea typeface="Cambria Math" panose="02040503050406030204" pitchFamily="18" charset="0"/>
                            </a:rPr>
                            <m:t>3</m:t>
                          </m:r>
                        </m:sup>
                      </m:sSup>
                      <m:r>
                        <a:rPr lang="en-GB" sz="2400" i="1">
                          <a:latin typeface="Cambria Math" panose="02040503050406030204" pitchFamily="18" charset="0"/>
                          <a:ea typeface="Cambria Math" panose="02040503050406030204" pitchFamily="18" charset="0"/>
                        </a:rPr>
                        <m:t>=$2,000×</m:t>
                      </m:r>
                      <m:sSup>
                        <m:sSupPr>
                          <m:ctrlPr>
                            <a:rPr lang="en-GB" sz="2400" i="1">
                              <a:latin typeface="Cambria Math" panose="02040503050406030204" pitchFamily="18" charset="0"/>
                              <a:ea typeface="Cambria Math" panose="02040503050406030204" pitchFamily="18" charset="0"/>
                            </a:rPr>
                          </m:ctrlPr>
                        </m:sSupPr>
                        <m:e>
                          <m:d>
                            <m:dPr>
                              <m:ctrlPr>
                                <a:rPr lang="en-GB" sz="2400" i="1">
                                  <a:latin typeface="Cambria Math" panose="02040503050406030204" pitchFamily="18" charset="0"/>
                                  <a:ea typeface="Cambria Math" panose="02040503050406030204" pitchFamily="18" charset="0"/>
                                </a:rPr>
                              </m:ctrlPr>
                            </m:dPr>
                            <m:e>
                              <m:r>
                                <a:rPr lang="en-GB" sz="2400" i="1">
                                  <a:latin typeface="Cambria Math" panose="02040503050406030204" pitchFamily="18" charset="0"/>
                                  <a:ea typeface="Cambria Math" panose="02040503050406030204" pitchFamily="18" charset="0"/>
                                </a:rPr>
                                <m:t>1+10%</m:t>
                              </m:r>
                            </m:e>
                          </m:d>
                        </m:e>
                        <m:sup>
                          <m:r>
                            <a:rPr lang="en-GB" sz="2400" i="1">
                              <a:latin typeface="Cambria Math" panose="02040503050406030204" pitchFamily="18" charset="0"/>
                              <a:ea typeface="Cambria Math" panose="02040503050406030204" pitchFamily="18" charset="0"/>
                            </a:rPr>
                            <m:t>2</m:t>
                          </m:r>
                        </m:sup>
                      </m:sSup>
                      <m:r>
                        <a:rPr lang="en-GB" sz="2400" i="1">
                          <a:latin typeface="Cambria Math" panose="02040503050406030204" pitchFamily="18" charset="0"/>
                          <a:ea typeface="Cambria Math" panose="02040503050406030204" pitchFamily="18" charset="0"/>
                        </a:rPr>
                        <m:t>+$3,000×</m:t>
                      </m:r>
                      <m:sSup>
                        <m:sSupPr>
                          <m:ctrlPr>
                            <a:rPr lang="en-GB" sz="2400" i="1">
                              <a:latin typeface="Cambria Math" panose="02040503050406030204" pitchFamily="18" charset="0"/>
                              <a:ea typeface="Cambria Math" panose="02040503050406030204" pitchFamily="18" charset="0"/>
                            </a:rPr>
                          </m:ctrlPr>
                        </m:sSupPr>
                        <m:e>
                          <m:d>
                            <m:dPr>
                              <m:ctrlPr>
                                <a:rPr lang="en-GB" sz="2400" i="1">
                                  <a:latin typeface="Cambria Math" panose="02040503050406030204" pitchFamily="18" charset="0"/>
                                  <a:ea typeface="Cambria Math" panose="02040503050406030204" pitchFamily="18" charset="0"/>
                                </a:rPr>
                              </m:ctrlPr>
                            </m:dPr>
                            <m:e>
                              <m:r>
                                <a:rPr lang="en-GB" sz="2400" i="1">
                                  <a:latin typeface="Cambria Math" panose="02040503050406030204" pitchFamily="18" charset="0"/>
                                  <a:ea typeface="Cambria Math" panose="02040503050406030204" pitchFamily="18" charset="0"/>
                                </a:rPr>
                                <m:t>1+10%</m:t>
                              </m:r>
                            </m:e>
                          </m:d>
                        </m:e>
                        <m:sup>
                          <m:r>
                            <a:rPr lang="en-GB" sz="2400" i="1">
                              <a:latin typeface="Cambria Math" panose="02040503050406030204" pitchFamily="18" charset="0"/>
                              <a:ea typeface="Cambria Math" panose="02040503050406030204" pitchFamily="18" charset="0"/>
                            </a:rPr>
                            <m:t>1</m:t>
                          </m:r>
                        </m:sup>
                      </m:sSup>
                      <m:r>
                        <a:rPr lang="en-GB" sz="2400" i="1">
                          <a:latin typeface="Cambria Math" panose="02040503050406030204" pitchFamily="18" charset="0"/>
                          <a:ea typeface="Cambria Math" panose="02040503050406030204" pitchFamily="18" charset="0"/>
                        </a:rPr>
                        <m:t>+$4,000×</m:t>
                      </m:r>
                      <m:sSup>
                        <m:sSupPr>
                          <m:ctrlPr>
                            <a:rPr lang="en-GB" sz="2400" i="1">
                              <a:latin typeface="Cambria Math" panose="02040503050406030204" pitchFamily="18" charset="0"/>
                              <a:ea typeface="Cambria Math" panose="02040503050406030204" pitchFamily="18" charset="0"/>
                            </a:rPr>
                          </m:ctrlPr>
                        </m:sSupPr>
                        <m:e>
                          <m:d>
                            <m:dPr>
                              <m:ctrlPr>
                                <a:rPr lang="en-GB" sz="2400" i="1">
                                  <a:latin typeface="Cambria Math" panose="02040503050406030204" pitchFamily="18" charset="0"/>
                                  <a:ea typeface="Cambria Math" panose="02040503050406030204" pitchFamily="18" charset="0"/>
                                </a:rPr>
                              </m:ctrlPr>
                            </m:dPr>
                            <m:e>
                              <m:r>
                                <a:rPr lang="en-GB" sz="2400" i="1">
                                  <a:latin typeface="Cambria Math" panose="02040503050406030204" pitchFamily="18" charset="0"/>
                                  <a:ea typeface="Cambria Math" panose="02040503050406030204" pitchFamily="18" charset="0"/>
                                </a:rPr>
                                <m:t>1+10%</m:t>
                              </m:r>
                            </m:e>
                          </m:d>
                        </m:e>
                        <m:sup>
                          <m:r>
                            <a:rPr lang="en-GB" sz="2400" i="1">
                              <a:latin typeface="Cambria Math" panose="02040503050406030204" pitchFamily="18" charset="0"/>
                              <a:ea typeface="Cambria Math" panose="02040503050406030204" pitchFamily="18" charset="0"/>
                            </a:rPr>
                            <m:t>0</m:t>
                          </m:r>
                        </m:sup>
                      </m:sSup>
                    </m:oMath>
                  </m:oMathPara>
                </a14:m>
                <a:endParaRPr lang="en-GB" sz="2400"/>
              </a:p>
            </p:txBody>
          </p:sp>
        </mc:Choice>
        <mc:Fallback xmlns="">
          <p:sp>
            <p:nvSpPr>
              <p:cNvPr id="5" name="TextBox 4">
                <a:extLst>
                  <a:ext uri="{FF2B5EF4-FFF2-40B4-BE49-F238E27FC236}">
                    <a16:creationId xmlns:a16="http://schemas.microsoft.com/office/drawing/2014/main" id="{1DA43202-D831-3B8E-8FFC-17D8E9E27B87}"/>
                  </a:ext>
                </a:extLst>
              </p:cNvPr>
              <p:cNvSpPr txBox="1">
                <a:spLocks noRot="1" noChangeAspect="1" noMove="1" noResize="1" noEditPoints="1" noAdjustHandles="1" noChangeArrowheads="1" noChangeShapeType="1" noTextEdit="1"/>
              </p:cNvSpPr>
              <p:nvPr/>
            </p:nvSpPr>
            <p:spPr>
              <a:xfrm>
                <a:off x="839416" y="4581128"/>
                <a:ext cx="10441160" cy="829907"/>
              </a:xfrm>
              <a:prstGeom prst="rect">
                <a:avLst/>
              </a:prstGeom>
              <a:blipFill>
                <a:blip r:embed="rId2"/>
                <a:stretch>
                  <a:fillRect b="-2190"/>
                </a:stretch>
              </a:blipFill>
            </p:spPr>
            <p:txBody>
              <a:bodyPr/>
              <a:lstStyle/>
              <a:p>
                <a:r>
                  <a:rPr lang="en-US">
                    <a:noFill/>
                  </a:rPr>
                  <a:t> </a:t>
                </a:r>
              </a:p>
            </p:txBody>
          </p:sp>
        </mc:Fallback>
      </mc:AlternateContent>
    </p:spTree>
    <p:extLst>
      <p:ext uri="{BB962C8B-B14F-4D97-AF65-F5344CB8AC3E}">
        <p14:creationId xmlns:p14="http://schemas.microsoft.com/office/powerpoint/2010/main" val="16076062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62150" y="363410"/>
            <a:ext cx="8229600" cy="646331"/>
          </a:xfrm>
        </p:spPr>
        <p:txBody>
          <a:bodyPr>
            <a:spAutoFit/>
          </a:bodyPr>
          <a:lstStyle/>
          <a:p>
            <a:r>
              <a:rPr lang="en-US" altLang="en-US" sz="3600">
                <a:ea typeface="ヒラギノ角ゴ Pro W3" charset="-128"/>
              </a:rPr>
              <a:t>M</a:t>
            </a:r>
            <a:r>
              <a:rPr lang="en-US" altLang="en-US" sz="100">
                <a:ea typeface="ヒラギノ角ゴ Pro W3" charset="-128"/>
              </a:rPr>
              <a:t> </a:t>
            </a:r>
            <a:r>
              <a:rPr lang="en-US" altLang="en-US" sz="3600">
                <a:ea typeface="ヒラギノ角ゴ Pro W3" charset="-128"/>
              </a:rPr>
              <a:t>I</a:t>
            </a:r>
            <a:r>
              <a:rPr lang="en-US" altLang="en-US" sz="100">
                <a:ea typeface="ヒラギノ角ゴ Pro W3" charset="-128"/>
              </a:rPr>
              <a:t> </a:t>
            </a:r>
            <a:r>
              <a:rPr lang="en-US" altLang="en-US" sz="3600">
                <a:ea typeface="ヒラギノ角ゴ Pro W3" charset="-128"/>
              </a:rPr>
              <a:t>R</a:t>
            </a:r>
            <a:r>
              <a:rPr lang="en-US" altLang="en-US" sz="100">
                <a:ea typeface="ヒラギノ角ゴ Pro W3" charset="-128"/>
              </a:rPr>
              <a:t> </a:t>
            </a:r>
            <a:r>
              <a:rPr lang="en-US" altLang="en-US" sz="3600">
                <a:ea typeface="ヒラギノ角ゴ Pro W3" charset="-128"/>
              </a:rPr>
              <a:t>R Example </a:t>
            </a:r>
            <a:r>
              <a:rPr lang="en-US" altLang="en-US" sz="2800">
                <a:ea typeface="ヒラギノ角ゴ Pro W3" charset="-128"/>
              </a:rPr>
              <a:t>(2 of 3)</a:t>
            </a:r>
            <a:endParaRPr lang="en-US" sz="2000"/>
          </a:p>
        </p:txBody>
      </p:sp>
      <p:sp>
        <p:nvSpPr>
          <p:cNvPr id="3" name="Content Placeholder 2"/>
          <p:cNvSpPr>
            <a:spLocks noGrp="1"/>
          </p:cNvSpPr>
          <p:nvPr>
            <p:ph idx="1"/>
          </p:nvPr>
        </p:nvSpPr>
        <p:spPr>
          <a:xfrm>
            <a:off x="911424" y="1257301"/>
            <a:ext cx="10441160" cy="2566857"/>
          </a:xfrm>
        </p:spPr>
        <p:txBody>
          <a:bodyPr wrap="square">
            <a:spAutoFit/>
          </a:bodyPr>
          <a:lstStyle/>
          <a:p>
            <a:pPr>
              <a:lnSpc>
                <a:spcPct val="90000"/>
              </a:lnSpc>
            </a:pPr>
            <a:r>
              <a:rPr lang="en-US" altLang="en-US" sz="2400" b="1">
                <a:ea typeface="ヒラギノ角ゴ Pro W3" charset="-128"/>
              </a:rPr>
              <a:t>Step 1</a:t>
            </a:r>
            <a:r>
              <a:rPr lang="en-US" altLang="en-US" sz="2400">
                <a:ea typeface="ヒラギノ角ゴ Pro W3" charset="-128"/>
              </a:rPr>
              <a:t>: Determine the </a:t>
            </a:r>
            <a:r>
              <a:rPr lang="en-US" altLang="en-US" sz="2400" i="1">
                <a:ea typeface="ヒラギノ角ゴ Pro W3" charset="-128"/>
              </a:rPr>
              <a:t>P</a:t>
            </a:r>
            <a:r>
              <a:rPr lang="en-US" altLang="en-US" sz="100" i="1">
                <a:ea typeface="ヒラギノ角ゴ Pro W3" charset="-128"/>
              </a:rPr>
              <a:t> </a:t>
            </a:r>
            <a:r>
              <a:rPr lang="en-US" altLang="en-US" sz="2400" i="1">
                <a:ea typeface="ヒラギノ角ゴ Pro W3" charset="-128"/>
              </a:rPr>
              <a:t>V</a:t>
            </a:r>
            <a:r>
              <a:rPr lang="en-US" altLang="en-US" sz="2400">
                <a:ea typeface="ヒラギノ角ゴ Pro W3" charset="-128"/>
              </a:rPr>
              <a:t> of the project’s free cash outflows; $6,000 is already at the present.</a:t>
            </a:r>
          </a:p>
          <a:p>
            <a:pPr>
              <a:lnSpc>
                <a:spcPct val="90000"/>
              </a:lnSpc>
            </a:pPr>
            <a:endParaRPr lang="en-US" altLang="en-US" sz="2400">
              <a:ea typeface="ヒラギノ角ゴ Pro W3" charset="-128"/>
            </a:endParaRPr>
          </a:p>
          <a:p>
            <a:pPr>
              <a:lnSpc>
                <a:spcPct val="90000"/>
              </a:lnSpc>
            </a:pPr>
            <a:r>
              <a:rPr lang="en-US" altLang="en-US" sz="2400" b="1">
                <a:ea typeface="ヒラギノ角ゴ Pro W3" charset="-128"/>
              </a:rPr>
              <a:t>Step 2</a:t>
            </a:r>
            <a:r>
              <a:rPr lang="en-US" altLang="en-US" sz="2400">
                <a:ea typeface="ヒラギノ角ゴ Pro W3" charset="-128"/>
              </a:rPr>
              <a:t>: Determine the terminal value of the project’s free cash inflows. To do this, use the project’s required rate of return to calculate the </a:t>
            </a:r>
            <a:r>
              <a:rPr lang="en-US" altLang="en-US" sz="2400" i="1">
                <a:ea typeface="ヒラギノ角ゴ Pro W3" charset="-128"/>
              </a:rPr>
              <a:t>F</a:t>
            </a:r>
            <a:r>
              <a:rPr lang="en-US" altLang="en-US" sz="100" i="1">
                <a:ea typeface="ヒラギノ角ゴ Pro W3" charset="-128"/>
              </a:rPr>
              <a:t> </a:t>
            </a:r>
            <a:r>
              <a:rPr lang="en-US" altLang="en-US" sz="2400" i="1">
                <a:ea typeface="ヒラギノ角ゴ Pro W3" charset="-128"/>
              </a:rPr>
              <a:t>V</a:t>
            </a:r>
            <a:r>
              <a:rPr lang="en-US" altLang="en-US" sz="2400">
                <a:ea typeface="ヒラギノ角ゴ Pro W3" charset="-128"/>
              </a:rPr>
              <a:t> of the project’s three cash inflows. They turn out to be $2,420 + $3,300 + $4,000 = $9,720 for the terminal value.</a:t>
            </a:r>
            <a:endParaRPr lang="en-US" altLang="en-US" sz="2400" i="1" u="sng">
              <a:ea typeface="ヒラギノ角ゴ Pro W3" charset="-128"/>
            </a:endParaRPr>
          </a:p>
        </p:txBody>
      </p:sp>
    </p:spTree>
    <p:extLst>
      <p:ext uri="{BB962C8B-B14F-4D97-AF65-F5344CB8AC3E}">
        <p14:creationId xmlns:p14="http://schemas.microsoft.com/office/powerpoint/2010/main" val="38311406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3234CF-2094-6597-9C6B-A337F64D569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6C23B65-4562-7655-6FE8-38123543C953}"/>
              </a:ext>
            </a:extLst>
          </p:cNvPr>
          <p:cNvSpPr>
            <a:spLocks noGrp="1"/>
          </p:cNvSpPr>
          <p:nvPr>
            <p:ph type="title"/>
          </p:nvPr>
        </p:nvSpPr>
        <p:spPr>
          <a:xfrm>
            <a:off x="1943100" y="371387"/>
            <a:ext cx="8229600" cy="646331"/>
          </a:xfrm>
        </p:spPr>
        <p:txBody>
          <a:bodyPr>
            <a:spAutoFit/>
          </a:bodyPr>
          <a:lstStyle/>
          <a:p>
            <a:r>
              <a:rPr lang="en-US" sz="3600"/>
              <a:t>Figure 10.3 Calculating the </a:t>
            </a:r>
            <a:r>
              <a:rPr lang="en-US" altLang="en-US" sz="3600">
                <a:ea typeface="ヒラギノ角ゴ Pro W3" charset="-128"/>
              </a:rPr>
              <a:t>M</a:t>
            </a:r>
            <a:r>
              <a:rPr lang="en-US" altLang="en-US" sz="100">
                <a:ea typeface="ヒラギノ角ゴ Pro W3" charset="-128"/>
              </a:rPr>
              <a:t> </a:t>
            </a:r>
            <a:r>
              <a:rPr lang="en-US" altLang="en-US" sz="3600">
                <a:ea typeface="ヒラギノ角ゴ Pro W3" charset="-128"/>
              </a:rPr>
              <a:t>I</a:t>
            </a:r>
            <a:r>
              <a:rPr lang="en-US" altLang="en-US" sz="100">
                <a:ea typeface="ヒラギノ角ゴ Pro W3" charset="-128"/>
              </a:rPr>
              <a:t> </a:t>
            </a:r>
            <a:r>
              <a:rPr lang="en-US" altLang="en-US" sz="3600">
                <a:ea typeface="ヒラギノ角ゴ Pro W3" charset="-128"/>
              </a:rPr>
              <a:t>R</a:t>
            </a:r>
            <a:r>
              <a:rPr lang="en-US" altLang="en-US" sz="100">
                <a:ea typeface="ヒラギノ角ゴ Pro W3" charset="-128"/>
              </a:rPr>
              <a:t> </a:t>
            </a:r>
            <a:r>
              <a:rPr lang="en-US" altLang="en-US" sz="3600">
                <a:ea typeface="ヒラギノ角ゴ Pro W3" charset="-128"/>
              </a:rPr>
              <a:t>R</a:t>
            </a:r>
            <a:endParaRPr lang="en-US">
              <a:latin typeface="+mj-lt"/>
            </a:endParaRPr>
          </a:p>
        </p:txBody>
      </p:sp>
      <p:pic>
        <p:nvPicPr>
          <p:cNvPr id="3" name="Picture 2" descr="The figure shows the calculation of MIRR at k equals 10 percent. Cash flow for these years is shown as follows:&#10;Year 0:  minus 6,000&#10;Year 1: 2,000 (future value: 2,420)&#10;Year 2: 3,000 (future value: 3,300)&#10;Year 3: 4,000 (future value: 4,000)&#10;Adding the three future values gives a terminal value of dollar 9,720.&#10;A downward arrow from the Year 0 figure in the timeline reads: PV subscript outflows equals dollar 6,000. &#10;An arrow labeled MIRR equals 17.446 percent also points to the PV subscript outflows equals dollar 6,000 figure from the terminal value figure of dollar 9,720.">
            <a:extLst>
              <a:ext uri="{FF2B5EF4-FFF2-40B4-BE49-F238E27FC236}">
                <a16:creationId xmlns:a16="http://schemas.microsoft.com/office/drawing/2014/main" id="{A3407A77-C013-12C6-E4E8-BCD68D6788D2}"/>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063552" y="1124744"/>
            <a:ext cx="7930896" cy="2907792"/>
          </a:xfrm>
          <a:prstGeom prst="rect">
            <a:avLst/>
          </a:prstGeom>
        </p:spPr>
      </p:pic>
      <mc:AlternateContent xmlns:mc="http://schemas.openxmlformats.org/markup-compatibility/2006" xmlns:a14="http://schemas.microsoft.com/office/drawing/2010/main">
        <mc:Choice Requires="a14">
          <p:sp>
            <p:nvSpPr>
              <p:cNvPr id="4" name="TextBox 3">
                <a:extLst>
                  <a:ext uri="{FF2B5EF4-FFF2-40B4-BE49-F238E27FC236}">
                    <a16:creationId xmlns:a16="http://schemas.microsoft.com/office/drawing/2014/main" id="{DB7132E3-E1DB-2FD1-8F3C-52C454BB6F21}"/>
                  </a:ext>
                </a:extLst>
              </p:cNvPr>
              <p:cNvSpPr txBox="1"/>
              <p:nvPr/>
            </p:nvSpPr>
            <p:spPr>
              <a:xfrm>
                <a:off x="839416" y="4365105"/>
                <a:ext cx="10513168" cy="1125886"/>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r>
                        <a:rPr lang="en-GB" sz="2400" i="1">
                          <a:latin typeface="Cambria Math" panose="02040503050406030204" pitchFamily="18" charset="0"/>
                        </a:rPr>
                        <m:t>𝑀𝐼𝑅𝑅</m:t>
                      </m:r>
                      <m:r>
                        <a:rPr lang="en-GB" sz="2400" i="1">
                          <a:latin typeface="Cambria Math" panose="02040503050406030204" pitchFamily="18" charset="0"/>
                        </a:rPr>
                        <m:t>=</m:t>
                      </m:r>
                      <m:sSup>
                        <m:sSupPr>
                          <m:ctrlPr>
                            <a:rPr lang="en-GB" sz="2400" i="1">
                              <a:latin typeface="Cambria Math" panose="02040503050406030204" pitchFamily="18" charset="0"/>
                            </a:rPr>
                          </m:ctrlPr>
                        </m:sSupPr>
                        <m:e>
                          <m:d>
                            <m:dPr>
                              <m:ctrlPr>
                                <a:rPr lang="en-GB" sz="2400" i="1">
                                  <a:latin typeface="Cambria Math" panose="02040503050406030204" pitchFamily="18" charset="0"/>
                                </a:rPr>
                              </m:ctrlPr>
                            </m:dPr>
                            <m:e>
                              <m:f>
                                <m:fPr>
                                  <m:ctrlPr>
                                    <a:rPr lang="en-GB" sz="2400" i="1">
                                      <a:latin typeface="Cambria Math" panose="02040503050406030204" pitchFamily="18" charset="0"/>
                                    </a:rPr>
                                  </m:ctrlPr>
                                </m:fPr>
                                <m:num>
                                  <m:r>
                                    <a:rPr lang="en-GB" sz="2400" i="1">
                                      <a:latin typeface="Cambria Math" panose="02040503050406030204" pitchFamily="18" charset="0"/>
                                    </a:rPr>
                                    <m:t>9720</m:t>
                                  </m:r>
                                </m:num>
                                <m:den>
                                  <m:r>
                                    <a:rPr lang="en-GB" sz="2400" i="1">
                                      <a:latin typeface="Cambria Math" panose="02040503050406030204" pitchFamily="18" charset="0"/>
                                    </a:rPr>
                                    <m:t>6000</m:t>
                                  </m:r>
                                </m:den>
                              </m:f>
                            </m:e>
                          </m:d>
                        </m:e>
                        <m:sup>
                          <m:f>
                            <m:fPr>
                              <m:ctrlPr>
                                <a:rPr lang="en-GB" sz="2400" i="1">
                                  <a:latin typeface="Cambria Math" panose="02040503050406030204" pitchFamily="18" charset="0"/>
                                </a:rPr>
                              </m:ctrlPr>
                            </m:fPr>
                            <m:num>
                              <m:r>
                                <a:rPr lang="en-GB" sz="2400" i="1">
                                  <a:latin typeface="Cambria Math" panose="02040503050406030204" pitchFamily="18" charset="0"/>
                                </a:rPr>
                                <m:t>1</m:t>
                              </m:r>
                            </m:num>
                            <m:den>
                              <m:r>
                                <a:rPr lang="en-GB" sz="2400" i="1">
                                  <a:latin typeface="Cambria Math" panose="02040503050406030204" pitchFamily="18" charset="0"/>
                                </a:rPr>
                                <m:t>3</m:t>
                              </m:r>
                            </m:den>
                          </m:f>
                        </m:sup>
                      </m:sSup>
                      <m:r>
                        <a:rPr lang="en-GB" sz="2400" i="1">
                          <a:latin typeface="Cambria Math" panose="02040503050406030204" pitchFamily="18" charset="0"/>
                        </a:rPr>
                        <m:t>−1=</m:t>
                      </m:r>
                      <m:sSup>
                        <m:sSupPr>
                          <m:ctrlPr>
                            <a:rPr lang="en-GB" sz="2400" i="1">
                              <a:latin typeface="Cambria Math" panose="02040503050406030204" pitchFamily="18" charset="0"/>
                            </a:rPr>
                          </m:ctrlPr>
                        </m:sSupPr>
                        <m:e>
                          <m:d>
                            <m:dPr>
                              <m:ctrlPr>
                                <a:rPr lang="en-GB" sz="2400" i="1">
                                  <a:latin typeface="Cambria Math" panose="02040503050406030204" pitchFamily="18" charset="0"/>
                                </a:rPr>
                              </m:ctrlPr>
                            </m:dPr>
                            <m:e>
                              <m:r>
                                <a:rPr lang="en-GB" sz="2400" i="1">
                                  <a:latin typeface="Cambria Math" panose="02040503050406030204" pitchFamily="18" charset="0"/>
                                </a:rPr>
                                <m:t>1.62</m:t>
                              </m:r>
                            </m:e>
                          </m:d>
                        </m:e>
                        <m:sup>
                          <m:f>
                            <m:fPr>
                              <m:ctrlPr>
                                <a:rPr lang="en-GB" sz="2400" i="1">
                                  <a:latin typeface="Cambria Math" panose="02040503050406030204" pitchFamily="18" charset="0"/>
                                </a:rPr>
                              </m:ctrlPr>
                            </m:fPr>
                            <m:num>
                              <m:r>
                                <a:rPr lang="en-GB" sz="2400" i="1">
                                  <a:latin typeface="Cambria Math" panose="02040503050406030204" pitchFamily="18" charset="0"/>
                                </a:rPr>
                                <m:t>1</m:t>
                              </m:r>
                            </m:num>
                            <m:den>
                              <m:r>
                                <a:rPr lang="en-GB" sz="2400" i="1">
                                  <a:latin typeface="Cambria Math" panose="02040503050406030204" pitchFamily="18" charset="0"/>
                                </a:rPr>
                                <m:t>3</m:t>
                              </m:r>
                            </m:den>
                          </m:f>
                        </m:sup>
                      </m:sSup>
                      <m:r>
                        <a:rPr lang="en-GB" sz="2400" i="1">
                          <a:latin typeface="Cambria Math" panose="02040503050406030204" pitchFamily="18" charset="0"/>
                        </a:rPr>
                        <m:t>−1</m:t>
                      </m:r>
                      <m:r>
                        <a:rPr lang="en-GB" sz="2400" i="1">
                          <a:latin typeface="Cambria Math" panose="02040503050406030204" pitchFamily="18" charset="0"/>
                          <a:ea typeface="Cambria Math" panose="02040503050406030204" pitchFamily="18" charset="0"/>
                        </a:rPr>
                        <m:t>≈1.17446−1=0.17446=17.466%</m:t>
                      </m:r>
                    </m:oMath>
                  </m:oMathPara>
                </a14:m>
                <a:endParaRPr lang="en-GB" sz="2400"/>
              </a:p>
            </p:txBody>
          </p:sp>
        </mc:Choice>
        <mc:Fallback xmlns="">
          <p:sp>
            <p:nvSpPr>
              <p:cNvPr id="4" name="TextBox 3">
                <a:extLst>
                  <a:ext uri="{FF2B5EF4-FFF2-40B4-BE49-F238E27FC236}">
                    <a16:creationId xmlns:a16="http://schemas.microsoft.com/office/drawing/2014/main" id="{DB7132E3-E1DB-2FD1-8F3C-52C454BB6F21}"/>
                  </a:ext>
                </a:extLst>
              </p:cNvPr>
              <p:cNvSpPr txBox="1">
                <a:spLocks noRot="1" noChangeAspect="1" noMove="1" noResize="1" noEditPoints="1" noAdjustHandles="1" noChangeArrowheads="1" noChangeShapeType="1" noTextEdit="1"/>
              </p:cNvSpPr>
              <p:nvPr/>
            </p:nvSpPr>
            <p:spPr>
              <a:xfrm>
                <a:off x="839416" y="4365105"/>
                <a:ext cx="10513168" cy="1125886"/>
              </a:xfrm>
              <a:prstGeom prst="rect">
                <a:avLst/>
              </a:prstGeom>
              <a:blipFill>
                <a:blip r:embed="rId3"/>
                <a:stretch>
                  <a:fillRect/>
                </a:stretch>
              </a:blipFill>
            </p:spPr>
            <p:txBody>
              <a:bodyPr/>
              <a:lstStyle/>
              <a:p>
                <a:r>
                  <a:rPr lang="en-US">
                    <a:noFill/>
                  </a:rPr>
                  <a:t> </a:t>
                </a:r>
              </a:p>
            </p:txBody>
          </p:sp>
        </mc:Fallback>
      </mc:AlternateContent>
    </p:spTree>
    <p:extLst>
      <p:ext uri="{BB962C8B-B14F-4D97-AF65-F5344CB8AC3E}">
        <p14:creationId xmlns:p14="http://schemas.microsoft.com/office/powerpoint/2010/main" val="184367055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62150" y="371387"/>
            <a:ext cx="8229600" cy="646331"/>
          </a:xfrm>
        </p:spPr>
        <p:txBody>
          <a:bodyPr>
            <a:spAutoFit/>
          </a:bodyPr>
          <a:lstStyle/>
          <a:p>
            <a:r>
              <a:rPr lang="en-US" altLang="en-US" sz="3600">
                <a:ea typeface="ヒラギノ角ゴ Pro W3" charset="-128"/>
              </a:rPr>
              <a:t>M</a:t>
            </a:r>
            <a:r>
              <a:rPr lang="en-US" altLang="en-US" sz="100">
                <a:ea typeface="ヒラギノ角ゴ Pro W3" charset="-128"/>
              </a:rPr>
              <a:t> </a:t>
            </a:r>
            <a:r>
              <a:rPr lang="en-US" altLang="en-US" sz="3600">
                <a:ea typeface="ヒラギノ角ゴ Pro W3" charset="-128"/>
              </a:rPr>
              <a:t>I</a:t>
            </a:r>
            <a:r>
              <a:rPr lang="en-US" altLang="en-US" sz="100">
                <a:ea typeface="ヒラギノ角ゴ Pro W3" charset="-128"/>
              </a:rPr>
              <a:t> </a:t>
            </a:r>
            <a:r>
              <a:rPr lang="en-US" altLang="en-US" sz="3600">
                <a:ea typeface="ヒラギノ角ゴ Pro W3" charset="-128"/>
              </a:rPr>
              <a:t>R</a:t>
            </a:r>
            <a:r>
              <a:rPr lang="en-US" altLang="en-US" sz="100">
                <a:ea typeface="ヒラギノ角ゴ Pro W3" charset="-128"/>
              </a:rPr>
              <a:t> </a:t>
            </a:r>
            <a:r>
              <a:rPr lang="en-US" altLang="en-US" sz="3600">
                <a:ea typeface="ヒラギノ角ゴ Pro W3" charset="-128"/>
              </a:rPr>
              <a:t>R Example </a:t>
            </a:r>
            <a:r>
              <a:rPr lang="en-US" altLang="en-US" sz="2800">
                <a:ea typeface="ヒラギノ角ゴ Pro W3" charset="-128"/>
              </a:rPr>
              <a:t>(3 of 3)</a:t>
            </a:r>
            <a:endParaRPr lang="en-US" sz="2000"/>
          </a:p>
        </p:txBody>
      </p:sp>
      <p:sp>
        <p:nvSpPr>
          <p:cNvPr id="3" name="Content Placeholder 2"/>
          <p:cNvSpPr>
            <a:spLocks noGrp="1"/>
          </p:cNvSpPr>
          <p:nvPr>
            <p:ph idx="1"/>
          </p:nvPr>
        </p:nvSpPr>
        <p:spPr>
          <a:xfrm>
            <a:off x="911424" y="1257300"/>
            <a:ext cx="10369152" cy="1569660"/>
          </a:xfrm>
        </p:spPr>
        <p:txBody>
          <a:bodyPr wrap="square">
            <a:spAutoFit/>
          </a:bodyPr>
          <a:lstStyle/>
          <a:p>
            <a:pPr>
              <a:lnSpc>
                <a:spcPct val="90000"/>
              </a:lnSpc>
            </a:pPr>
            <a:r>
              <a:rPr lang="en-US" altLang="en-US" sz="2400" b="1">
                <a:ea typeface="ヒラギノ角ゴ Pro W3" charset="-128"/>
              </a:rPr>
              <a:t>Step 3</a:t>
            </a:r>
            <a:r>
              <a:rPr lang="en-US" altLang="en-US" sz="2400">
                <a:ea typeface="ヒラギノ角ゴ Pro W3" charset="-128"/>
              </a:rPr>
              <a:t>: Determine the discount rate that equates the </a:t>
            </a:r>
            <a:r>
              <a:rPr lang="en-US" altLang="en-US" sz="2400" i="1">
                <a:ea typeface="ヒラギノ角ゴ Pro W3" charset="-128"/>
              </a:rPr>
              <a:t>P</a:t>
            </a:r>
            <a:r>
              <a:rPr lang="en-US" altLang="en-US" sz="100" i="1">
                <a:ea typeface="ヒラギノ角ゴ Pro W3" charset="-128"/>
              </a:rPr>
              <a:t> </a:t>
            </a:r>
            <a:r>
              <a:rPr lang="en-US" altLang="en-US" sz="2400" i="1">
                <a:ea typeface="ヒラギノ角ゴ Pro W3" charset="-128"/>
              </a:rPr>
              <a:t>V</a:t>
            </a:r>
            <a:r>
              <a:rPr lang="en-US" altLang="en-US" sz="2400">
                <a:ea typeface="ヒラギノ角ゴ Pro W3" charset="-128"/>
              </a:rPr>
              <a:t> of the terminal value and the </a:t>
            </a:r>
            <a:r>
              <a:rPr lang="en-US" altLang="en-US" sz="2400" i="1">
                <a:ea typeface="ヒラギノ角ゴ Pro W3" charset="-128"/>
              </a:rPr>
              <a:t>P</a:t>
            </a:r>
            <a:r>
              <a:rPr lang="en-US" altLang="en-US" sz="100" i="1">
                <a:ea typeface="ヒラギノ角ゴ Pro W3" charset="-128"/>
              </a:rPr>
              <a:t> </a:t>
            </a:r>
            <a:r>
              <a:rPr lang="en-US" altLang="en-US" sz="2400" i="1">
                <a:ea typeface="ヒラギノ角ゴ Pro W3" charset="-128"/>
              </a:rPr>
              <a:t>V</a:t>
            </a:r>
            <a:r>
              <a:rPr lang="en-US" altLang="en-US" sz="2400">
                <a:ea typeface="ヒラギノ角ゴ Pro W3" charset="-128"/>
              </a:rPr>
              <a:t> of the project’s cash outflows. </a:t>
            </a:r>
            <a:r>
              <a:rPr lang="en-US" altLang="en-US" sz="2400" b="1">
                <a:ea typeface="ヒラギノ角ゴ Pro W3" charset="-128"/>
              </a:rPr>
              <a:t>M</a:t>
            </a:r>
            <a:r>
              <a:rPr lang="en-US" altLang="en-US" sz="100" b="1">
                <a:ea typeface="ヒラギノ角ゴ Pro W3" charset="-128"/>
              </a:rPr>
              <a:t> </a:t>
            </a:r>
            <a:r>
              <a:rPr lang="en-US" altLang="en-US" sz="2400" b="1">
                <a:ea typeface="ヒラギノ角ゴ Pro W3" charset="-128"/>
              </a:rPr>
              <a:t>I</a:t>
            </a:r>
            <a:r>
              <a:rPr lang="en-US" altLang="en-US" sz="100" b="1">
                <a:ea typeface="ヒラギノ角ゴ Pro W3" charset="-128"/>
              </a:rPr>
              <a:t> </a:t>
            </a:r>
            <a:r>
              <a:rPr lang="en-US" altLang="en-US" sz="2400" b="1">
                <a:ea typeface="ヒラギノ角ゴ Pro W3" charset="-128"/>
              </a:rPr>
              <a:t>R</a:t>
            </a:r>
            <a:r>
              <a:rPr lang="en-US" altLang="en-US" sz="100" b="1">
                <a:ea typeface="ヒラギノ角ゴ Pro W3" charset="-128"/>
              </a:rPr>
              <a:t> </a:t>
            </a:r>
            <a:r>
              <a:rPr lang="en-US" altLang="en-US" sz="2400" b="1">
                <a:ea typeface="ヒラギノ角ゴ Pro W3" charset="-128"/>
              </a:rPr>
              <a:t>R</a:t>
            </a:r>
            <a:r>
              <a:rPr lang="en-US" altLang="en-US" sz="2400">
                <a:ea typeface="ヒラギノ角ゴ Pro W3" charset="-128"/>
              </a:rPr>
              <a:t> = </a:t>
            </a:r>
            <a:r>
              <a:rPr lang="en-US" altLang="en-US" sz="2400" b="1">
                <a:ea typeface="ヒラギノ角ゴ Pro W3" charset="-128"/>
              </a:rPr>
              <a:t>17.446%</a:t>
            </a:r>
          </a:p>
          <a:p>
            <a:pPr>
              <a:lnSpc>
                <a:spcPct val="90000"/>
              </a:lnSpc>
            </a:pPr>
            <a:endParaRPr lang="en-US" altLang="en-US" sz="2400" b="1">
              <a:ea typeface="ヒラギノ角ゴ Pro W3" charset="-128"/>
            </a:endParaRPr>
          </a:p>
          <a:p>
            <a:pPr>
              <a:lnSpc>
                <a:spcPct val="90000"/>
              </a:lnSpc>
            </a:pPr>
            <a:r>
              <a:rPr lang="en-US" altLang="en-US" sz="2400">
                <a:ea typeface="ヒラギノ角ゴ Pro W3" charset="-128"/>
              </a:rPr>
              <a:t>Decision: M</a:t>
            </a:r>
            <a:r>
              <a:rPr lang="en-US" altLang="en-US" sz="100">
                <a:ea typeface="ヒラギノ角ゴ Pro W3" charset="-128"/>
              </a:rPr>
              <a:t> </a:t>
            </a:r>
            <a:r>
              <a:rPr lang="en-US" altLang="en-US" sz="2400">
                <a:ea typeface="ヒラギノ角ゴ Pro W3" charset="-128"/>
              </a:rPr>
              <a:t>I</a:t>
            </a:r>
            <a:r>
              <a:rPr lang="en-US" altLang="en-US" sz="100">
                <a:ea typeface="ヒラギノ角ゴ Pro W3" charset="-128"/>
              </a:rPr>
              <a:t> </a:t>
            </a:r>
            <a:r>
              <a:rPr lang="en-US" altLang="en-US" sz="2400">
                <a:ea typeface="ヒラギノ角ゴ Pro W3" charset="-128"/>
              </a:rPr>
              <a:t>R</a:t>
            </a:r>
            <a:r>
              <a:rPr lang="en-US" altLang="en-US" sz="100">
                <a:ea typeface="ヒラギノ角ゴ Pro W3" charset="-128"/>
              </a:rPr>
              <a:t> </a:t>
            </a:r>
            <a:r>
              <a:rPr lang="en-US" altLang="en-US" sz="2400">
                <a:ea typeface="ヒラギノ角ゴ Pro W3" charset="-128"/>
              </a:rPr>
              <a:t>R is greater than required rate of return, so accept.</a:t>
            </a:r>
            <a:endParaRPr lang="en-US" altLang="en-US" sz="2400" i="1" u="sng">
              <a:ea typeface="ヒラギノ角ゴ Pro W3" charset="-128"/>
            </a:endParaRPr>
          </a:p>
        </p:txBody>
      </p:sp>
    </p:spTree>
    <p:extLst>
      <p:ext uri="{BB962C8B-B14F-4D97-AF65-F5344CB8AC3E}">
        <p14:creationId xmlns:p14="http://schemas.microsoft.com/office/powerpoint/2010/main" val="201315127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962150" y="2858960"/>
            <a:ext cx="7772400" cy="769441"/>
          </a:xfrm>
        </p:spPr>
        <p:txBody>
          <a:bodyPr>
            <a:spAutoFit/>
          </a:bodyPr>
          <a:lstStyle/>
          <a:p>
            <a:r>
              <a:rPr lang="en-US" altLang="en-US">
                <a:solidFill>
                  <a:srgbClr val="FFFF00"/>
                </a:solidFill>
                <a:latin typeface="+mj-lt"/>
                <a:ea typeface="ヒラギノ角ゴ Pro W3" pitchFamily="-80" charset="-128"/>
              </a:rPr>
              <a:t>Capital Rationing</a:t>
            </a:r>
            <a:endParaRPr lang="en-US" altLang="en-US" sz="1800">
              <a:solidFill>
                <a:srgbClr val="FFFF00"/>
              </a:solidFill>
              <a:ea typeface="ヒラギノ角ゴ Pro W3" pitchFamily="-80" charset="-128"/>
            </a:endParaRPr>
          </a:p>
        </p:txBody>
      </p:sp>
    </p:spTree>
    <p:extLst>
      <p:ext uri="{BB962C8B-B14F-4D97-AF65-F5344CB8AC3E}">
        <p14:creationId xmlns:p14="http://schemas.microsoft.com/office/powerpoint/2010/main" val="256844130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62150" y="380912"/>
            <a:ext cx="8229600" cy="646331"/>
          </a:xfrm>
        </p:spPr>
        <p:txBody>
          <a:bodyPr>
            <a:spAutoFit/>
          </a:bodyPr>
          <a:lstStyle/>
          <a:p>
            <a:r>
              <a:rPr lang="en-US" sz="3600"/>
              <a:t>Capital Rationing </a:t>
            </a:r>
            <a:r>
              <a:rPr lang="en-US" sz="2800"/>
              <a:t>(1 of 2)</a:t>
            </a:r>
            <a:endParaRPr lang="en-US" sz="2000"/>
          </a:p>
        </p:txBody>
      </p:sp>
      <p:sp>
        <p:nvSpPr>
          <p:cNvPr id="3" name="Content Placeholder 2"/>
          <p:cNvSpPr>
            <a:spLocks noGrp="1"/>
          </p:cNvSpPr>
          <p:nvPr>
            <p:ph idx="1"/>
          </p:nvPr>
        </p:nvSpPr>
        <p:spPr>
          <a:xfrm>
            <a:off x="911424" y="1222445"/>
            <a:ext cx="10369152" cy="2529923"/>
          </a:xfrm>
        </p:spPr>
        <p:txBody>
          <a:bodyPr wrap="square">
            <a:spAutoFit/>
          </a:bodyPr>
          <a:lstStyle/>
          <a:p>
            <a:r>
              <a:rPr lang="en-US" altLang="en-US" sz="2400">
                <a:ea typeface="ヒラギノ角ゴ Pro W3" charset="-128"/>
              </a:rPr>
              <a:t>Capital rationing refers to situation where there is a limit on the dollar size of the capital budget. This may be due to the following:</a:t>
            </a:r>
          </a:p>
          <a:p>
            <a:pPr lvl="1"/>
            <a:r>
              <a:rPr lang="en-US" altLang="en-US" sz="2400">
                <a:ea typeface="ヒラギノ角ゴ Pro W3" charset="-128"/>
              </a:rPr>
              <a:t>Temporary adverse conditions in the market</a:t>
            </a:r>
          </a:p>
          <a:p>
            <a:pPr lvl="1"/>
            <a:r>
              <a:rPr lang="en-US" altLang="en-US" sz="2400">
                <a:ea typeface="ヒラギノ角ゴ Pro W3" charset="-128"/>
              </a:rPr>
              <a:t>Shortage of qualified personnel to direct new projects</a:t>
            </a:r>
          </a:p>
          <a:p>
            <a:pPr lvl="1"/>
            <a:r>
              <a:rPr lang="en-US" altLang="en-US" sz="2400">
                <a:ea typeface="ヒラギノ角ゴ Pro W3" charset="-128"/>
              </a:rPr>
              <a:t>Other factors, such as not being willing to take on excess debt to finance new projects</a:t>
            </a:r>
            <a:endParaRPr lang="en-US" sz="2400"/>
          </a:p>
        </p:txBody>
      </p:sp>
    </p:spTree>
    <p:extLst>
      <p:ext uri="{BB962C8B-B14F-4D97-AF65-F5344CB8AC3E}">
        <p14:creationId xmlns:p14="http://schemas.microsoft.com/office/powerpoint/2010/main" val="297216458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62150" y="372935"/>
            <a:ext cx="8229600" cy="646331"/>
          </a:xfrm>
        </p:spPr>
        <p:txBody>
          <a:bodyPr>
            <a:spAutoFit/>
          </a:bodyPr>
          <a:lstStyle/>
          <a:p>
            <a:r>
              <a:rPr lang="en-US" sz="3600"/>
              <a:t>Capital Rationing </a:t>
            </a:r>
            <a:r>
              <a:rPr lang="en-US" sz="2800"/>
              <a:t>(2 of 2)</a:t>
            </a:r>
            <a:endParaRPr lang="en-US" sz="2000"/>
          </a:p>
        </p:txBody>
      </p:sp>
      <p:sp>
        <p:nvSpPr>
          <p:cNvPr id="3" name="Content Placeholder 2"/>
          <p:cNvSpPr>
            <a:spLocks noGrp="1"/>
          </p:cNvSpPr>
          <p:nvPr>
            <p:ph idx="1"/>
          </p:nvPr>
        </p:nvSpPr>
        <p:spPr>
          <a:xfrm>
            <a:off x="839416" y="1219200"/>
            <a:ext cx="10513168" cy="1669688"/>
          </a:xfrm>
        </p:spPr>
        <p:txBody>
          <a:bodyPr wrap="square">
            <a:spAutoFit/>
          </a:bodyPr>
          <a:lstStyle/>
          <a:p>
            <a:r>
              <a:rPr lang="en-US" altLang="en-US" sz="2400" b="1">
                <a:ea typeface="ヒラギノ角ゴ Pro W3" charset="-128"/>
              </a:rPr>
              <a:t>How to select?</a:t>
            </a:r>
            <a:r>
              <a:rPr lang="en-US" altLang="en-US" sz="2400">
                <a:ea typeface="ヒラギノ角ゴ Pro W3" charset="-128"/>
              </a:rPr>
              <a:t> Select a set of projects with the highest N</a:t>
            </a:r>
            <a:r>
              <a:rPr lang="en-US" altLang="en-US" sz="100">
                <a:ea typeface="ヒラギノ角ゴ Pro W3" charset="-128"/>
              </a:rPr>
              <a:t> </a:t>
            </a:r>
            <a:r>
              <a:rPr lang="en-US" altLang="en-US" sz="2400">
                <a:ea typeface="ヒラギノ角ゴ Pro W3" charset="-128"/>
              </a:rPr>
              <a:t>P</a:t>
            </a:r>
            <a:r>
              <a:rPr lang="en-US" altLang="en-US" sz="100">
                <a:ea typeface="ヒラギノ角ゴ Pro W3" charset="-128"/>
              </a:rPr>
              <a:t> </a:t>
            </a:r>
            <a:r>
              <a:rPr lang="en-US" altLang="en-US" sz="2400">
                <a:ea typeface="ヒラギノ角ゴ Pro W3" charset="-128"/>
              </a:rPr>
              <a:t>V—subject to the capital constraint.</a:t>
            </a:r>
          </a:p>
          <a:p>
            <a:r>
              <a:rPr lang="en-US" altLang="en-US" sz="2400">
                <a:ea typeface="ヒラギノ角ゴ Pro W3" charset="-128"/>
              </a:rPr>
              <a:t>Note, using N</a:t>
            </a:r>
            <a:r>
              <a:rPr lang="en-US" altLang="en-US" sz="100">
                <a:ea typeface="ヒラギノ角ゴ Pro W3" charset="-128"/>
              </a:rPr>
              <a:t> </a:t>
            </a:r>
            <a:r>
              <a:rPr lang="en-US" altLang="en-US" sz="2400">
                <a:ea typeface="ヒラギノ角ゴ Pro W3" charset="-128"/>
              </a:rPr>
              <a:t>P</a:t>
            </a:r>
            <a:r>
              <a:rPr lang="en-US" altLang="en-US" sz="100">
                <a:ea typeface="ヒラギノ角ゴ Pro W3" charset="-128"/>
              </a:rPr>
              <a:t> </a:t>
            </a:r>
            <a:r>
              <a:rPr lang="en-US" altLang="en-US" sz="2400">
                <a:ea typeface="ヒラギノ角ゴ Pro W3" charset="-128"/>
              </a:rPr>
              <a:t>V may preclude accepting the highest ranked project in terms of </a:t>
            </a:r>
            <a:r>
              <a:rPr lang="en-US" altLang="en-US" sz="2400" i="1">
                <a:ea typeface="ヒラギノ角ゴ Pro W3" charset="-128"/>
              </a:rPr>
              <a:t>P</a:t>
            </a:r>
            <a:r>
              <a:rPr lang="en-US" altLang="en-US" sz="100" i="1">
                <a:ea typeface="ヒラギノ角ゴ Pro W3" charset="-128"/>
              </a:rPr>
              <a:t> </a:t>
            </a:r>
            <a:r>
              <a:rPr lang="en-US" altLang="en-US" sz="2400" i="1">
                <a:ea typeface="ヒラギノ角ゴ Pro W3" charset="-128"/>
              </a:rPr>
              <a:t>I </a:t>
            </a:r>
            <a:r>
              <a:rPr lang="en-US" altLang="en-US" sz="2400">
                <a:ea typeface="ヒラギノ角ゴ Pro W3" charset="-128"/>
              </a:rPr>
              <a:t>or </a:t>
            </a:r>
            <a:r>
              <a:rPr lang="en-US" altLang="en-US" sz="2400" i="1">
                <a:ea typeface="ヒラギノ角ゴ Pro W3" charset="-128"/>
              </a:rPr>
              <a:t>I</a:t>
            </a:r>
            <a:r>
              <a:rPr lang="en-US" altLang="en-US" sz="100" i="1">
                <a:ea typeface="ヒラギノ角ゴ Pro W3" charset="-128"/>
              </a:rPr>
              <a:t> </a:t>
            </a:r>
            <a:r>
              <a:rPr lang="en-US" altLang="en-US" sz="2400" i="1">
                <a:ea typeface="ヒラギノ角ゴ Pro W3" charset="-128"/>
              </a:rPr>
              <a:t>R</a:t>
            </a:r>
            <a:r>
              <a:rPr lang="en-US" altLang="en-US" sz="100" i="1">
                <a:ea typeface="ヒラギノ角ゴ Pro W3" charset="-128"/>
              </a:rPr>
              <a:t> </a:t>
            </a:r>
            <a:r>
              <a:rPr lang="en-US" altLang="en-US" sz="2400" i="1">
                <a:ea typeface="ヒラギノ角ゴ Pro W3" charset="-128"/>
              </a:rPr>
              <a:t>R</a:t>
            </a:r>
            <a:r>
              <a:rPr lang="en-US" altLang="en-US" sz="2400">
                <a:ea typeface="ヒラギノ角ゴ Pro W3" charset="-128"/>
              </a:rPr>
              <a:t>.</a:t>
            </a:r>
            <a:endParaRPr lang="en-US" sz="2400"/>
          </a:p>
        </p:txBody>
      </p:sp>
    </p:spTree>
    <p:extLst>
      <p:ext uri="{BB962C8B-B14F-4D97-AF65-F5344CB8AC3E}">
        <p14:creationId xmlns:p14="http://schemas.microsoft.com/office/powerpoint/2010/main" val="207875239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43102" y="365672"/>
            <a:ext cx="7810499" cy="1200329"/>
          </a:xfrm>
        </p:spPr>
        <p:txBody>
          <a:bodyPr wrap="square">
            <a:spAutoFit/>
          </a:bodyPr>
          <a:lstStyle/>
          <a:p>
            <a:r>
              <a:rPr lang="en-US" sz="3600"/>
              <a:t>Figure 10.4 Projects Ranked by the I</a:t>
            </a:r>
            <a:r>
              <a:rPr lang="en-US" sz="100"/>
              <a:t> </a:t>
            </a:r>
            <a:r>
              <a:rPr lang="en-US" sz="3600"/>
              <a:t>R</a:t>
            </a:r>
            <a:r>
              <a:rPr lang="en-US" sz="100"/>
              <a:t> </a:t>
            </a:r>
            <a:r>
              <a:rPr lang="en-US" sz="3600"/>
              <a:t>R</a:t>
            </a:r>
          </a:p>
        </p:txBody>
      </p:sp>
      <p:pic>
        <p:nvPicPr>
          <p:cNvPr id="3" name="Picture 2" descr="The graph ranks projects A through J by the IRR. The horizontal axis is Dollars; the vertical axis is IRR in percentage. &#10;The IRR percentage is highest for project A and progressively less through project J. &#10;Two dashed lines intersect in the middle of project D. The horizontal line is the required rate of return (cutoff criterion without capital rationing) while the vertical line, at point dollar X on the horizontal axis, is the dollar budget constraint (cutoff criterion under capital rationing).&#10;"/>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982236" y="1981200"/>
            <a:ext cx="8246578" cy="2854584"/>
          </a:xfrm>
          <a:prstGeom prst="rect">
            <a:avLst/>
          </a:prstGeom>
        </p:spPr>
      </p:pic>
    </p:spTree>
    <p:extLst>
      <p:ext uri="{BB962C8B-B14F-4D97-AF65-F5344CB8AC3E}">
        <p14:creationId xmlns:p14="http://schemas.microsoft.com/office/powerpoint/2010/main" val="16239150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62150" y="626240"/>
            <a:ext cx="8324850" cy="1200329"/>
          </a:xfrm>
        </p:spPr>
        <p:txBody>
          <a:bodyPr wrap="square">
            <a:spAutoFit/>
          </a:bodyPr>
          <a:lstStyle/>
          <a:p>
            <a:r>
              <a:rPr lang="en-US" sz="3600"/>
              <a:t>Table 10.7 Capital Rationing: Choosing Among Five Indivisible Projects</a:t>
            </a:r>
          </a:p>
        </p:txBody>
      </p:sp>
      <p:graphicFrame>
        <p:nvGraphicFramePr>
          <p:cNvPr id="4" name="Table 3"/>
          <p:cNvGraphicFramePr>
            <a:graphicFrameLocks noGrp="1"/>
          </p:cNvGraphicFramePr>
          <p:nvPr>
            <p:extLst>
              <p:ext uri="{D42A27DB-BD31-4B8C-83A1-F6EECF244321}">
                <p14:modId xmlns:p14="http://schemas.microsoft.com/office/powerpoint/2010/main" val="1873738247"/>
              </p:ext>
            </p:extLst>
          </p:nvPr>
        </p:nvGraphicFramePr>
        <p:xfrm>
          <a:off x="2124073" y="2132856"/>
          <a:ext cx="8001004" cy="3184328"/>
        </p:xfrm>
        <a:graphic>
          <a:graphicData uri="http://schemas.openxmlformats.org/drawingml/2006/table">
            <a:tbl>
              <a:tblPr firstRow="1" bandRow="1">
                <a:tableStyleId>{3B4B98B0-60AC-42C2-AFA5-B58CD77FA1E5}</a:tableStyleId>
              </a:tblPr>
              <a:tblGrid>
                <a:gridCol w="2000251">
                  <a:extLst>
                    <a:ext uri="{9D8B030D-6E8A-4147-A177-3AD203B41FA5}">
                      <a16:colId xmlns:a16="http://schemas.microsoft.com/office/drawing/2014/main" val="20000"/>
                    </a:ext>
                  </a:extLst>
                </a:gridCol>
                <a:gridCol w="2000251">
                  <a:extLst>
                    <a:ext uri="{9D8B030D-6E8A-4147-A177-3AD203B41FA5}">
                      <a16:colId xmlns:a16="http://schemas.microsoft.com/office/drawing/2014/main" val="20001"/>
                    </a:ext>
                  </a:extLst>
                </a:gridCol>
                <a:gridCol w="2000251">
                  <a:extLst>
                    <a:ext uri="{9D8B030D-6E8A-4147-A177-3AD203B41FA5}">
                      <a16:colId xmlns:a16="http://schemas.microsoft.com/office/drawing/2014/main" val="20002"/>
                    </a:ext>
                  </a:extLst>
                </a:gridCol>
                <a:gridCol w="2000251">
                  <a:extLst>
                    <a:ext uri="{9D8B030D-6E8A-4147-A177-3AD203B41FA5}">
                      <a16:colId xmlns:a16="http://schemas.microsoft.com/office/drawing/2014/main" val="20003"/>
                    </a:ext>
                  </a:extLst>
                </a:gridCol>
              </a:tblGrid>
              <a:tr h="553785">
                <a:tc>
                  <a:txBody>
                    <a:bodyPr/>
                    <a:lstStyle/>
                    <a:p>
                      <a:pPr algn="ctr"/>
                      <a:r>
                        <a:rPr lang="en-US" sz="2400" b="1" i="0" u="none" strike="noStrike" kern="1200" baseline="0">
                          <a:solidFill>
                            <a:schemeClr val="tx1"/>
                          </a:solidFill>
                          <a:latin typeface="+mn-lt"/>
                          <a:ea typeface="+mn-ea"/>
                          <a:cs typeface="+mn-cs"/>
                        </a:rPr>
                        <a:t>Project</a:t>
                      </a:r>
                      <a:endParaRPr lang="en-US" sz="2400" b="1">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tc>
                  <a:txBody>
                    <a:bodyPr/>
                    <a:lstStyle/>
                    <a:p>
                      <a:pPr algn="ctr"/>
                      <a:r>
                        <a:rPr lang="en-US" sz="2400" b="1" i="0" u="none" strike="noStrike" kern="1200" baseline="0">
                          <a:solidFill>
                            <a:schemeClr val="tx1"/>
                          </a:solidFill>
                          <a:latin typeface="+mn-lt"/>
                          <a:ea typeface="+mn-ea"/>
                          <a:cs typeface="+mn-cs"/>
                        </a:rPr>
                        <a:t>Initial Outlay</a:t>
                      </a:r>
                      <a:endParaRPr lang="en-US" sz="2400" b="1">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tc>
                  <a:txBody>
                    <a:bodyPr/>
                    <a:lstStyle/>
                    <a:p>
                      <a:pPr algn="ctr"/>
                      <a:r>
                        <a:rPr lang="en-US" sz="2400" b="1" i="0" u="none" strike="noStrike" kern="1200" baseline="0">
                          <a:solidFill>
                            <a:schemeClr val="tx1"/>
                          </a:solidFill>
                          <a:latin typeface="+mn-lt"/>
                          <a:ea typeface="+mn-ea"/>
                          <a:cs typeface="+mn-cs"/>
                        </a:rPr>
                        <a:t>Profitability Index</a:t>
                      </a:r>
                      <a:endParaRPr lang="en-US" sz="2400" b="1">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tc>
                  <a:txBody>
                    <a:bodyPr/>
                    <a:lstStyle/>
                    <a:p>
                      <a:pPr algn="ctr"/>
                      <a:r>
                        <a:rPr lang="en-US" sz="2400" b="1" i="0" u="none" strike="noStrike" kern="1200" baseline="0">
                          <a:solidFill>
                            <a:schemeClr val="tx1"/>
                          </a:solidFill>
                          <a:latin typeface="+mn-lt"/>
                          <a:ea typeface="+mn-ea"/>
                          <a:cs typeface="+mn-cs"/>
                        </a:rPr>
                        <a:t>Net Present Value</a:t>
                      </a:r>
                      <a:endParaRPr lang="en-US" sz="2400" b="1">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extLst>
                  <a:ext uri="{0D108BD9-81ED-4DB2-BD59-A6C34878D82A}">
                    <a16:rowId xmlns:a16="http://schemas.microsoft.com/office/drawing/2014/main" val="10000"/>
                  </a:ext>
                </a:extLst>
              </a:tr>
              <a:tr h="476042">
                <a:tc>
                  <a:txBody>
                    <a:bodyPr/>
                    <a:lstStyle/>
                    <a:p>
                      <a:pPr algn="ctr"/>
                      <a:r>
                        <a:rPr lang="en-US" sz="2400"/>
                        <a:t>A</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2400" b="0" i="0" u="none" strike="noStrike" kern="1200" baseline="0">
                          <a:solidFill>
                            <a:schemeClr val="tx1"/>
                          </a:solidFill>
                          <a:latin typeface="+mn-lt"/>
                          <a:ea typeface="+mn-ea"/>
                          <a:cs typeface="+mn-cs"/>
                        </a:rPr>
                        <a:t>$200,000</a:t>
                      </a:r>
                      <a:endParaRPr lang="en-US" sz="240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2400" b="0" i="0" u="none" strike="noStrike" kern="1200" baseline="0">
                          <a:solidFill>
                            <a:schemeClr val="tx1"/>
                          </a:solidFill>
                          <a:latin typeface="+mn-lt"/>
                          <a:ea typeface="+mn-ea"/>
                          <a:cs typeface="+mn-cs"/>
                        </a:rPr>
                        <a:t>2.4</a:t>
                      </a:r>
                      <a:endParaRPr lang="en-US" sz="240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2400" b="0" i="0" u="none" strike="noStrike" kern="1200" baseline="0">
                          <a:solidFill>
                            <a:schemeClr val="tx1"/>
                          </a:solidFill>
                          <a:latin typeface="+mn-lt"/>
                          <a:ea typeface="+mn-ea"/>
                          <a:cs typeface="+mn-cs"/>
                        </a:rPr>
                        <a:t>$280,000</a:t>
                      </a:r>
                      <a:endParaRPr lang="en-US" sz="240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1"/>
                  </a:ext>
                </a:extLst>
              </a:tr>
              <a:tr h="456368">
                <a:tc>
                  <a:txBody>
                    <a:bodyPr/>
                    <a:lstStyle/>
                    <a:p>
                      <a:pPr algn="ctr"/>
                      <a:r>
                        <a:rPr lang="en-US" sz="2400"/>
                        <a:t>B</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2400" b="0" i="0" u="none" strike="noStrike" kern="1200" baseline="0">
                          <a:solidFill>
                            <a:schemeClr val="tx1"/>
                          </a:solidFill>
                          <a:latin typeface="+mn-lt"/>
                          <a:ea typeface="+mn-ea"/>
                          <a:cs typeface="+mn-cs"/>
                        </a:rPr>
                        <a:t>  200,000</a:t>
                      </a:r>
                      <a:endParaRPr lang="en-US" sz="240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2400" b="0" i="0" u="none" strike="noStrike" kern="1200" baseline="0">
                          <a:solidFill>
                            <a:schemeClr val="tx1"/>
                          </a:solidFill>
                          <a:latin typeface="+mn-lt"/>
                          <a:ea typeface="+mn-ea"/>
                          <a:cs typeface="+mn-cs"/>
                        </a:rPr>
                        <a:t>2.3</a:t>
                      </a:r>
                      <a:endParaRPr lang="en-US" sz="240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2400" b="0" i="0" u="none" strike="noStrike" kern="1200" baseline="0">
                          <a:solidFill>
                            <a:schemeClr val="tx1"/>
                          </a:solidFill>
                          <a:latin typeface="+mn-lt"/>
                          <a:ea typeface="+mn-ea"/>
                          <a:cs typeface="+mn-cs"/>
                        </a:rPr>
                        <a:t>  260,000</a:t>
                      </a:r>
                      <a:endParaRPr lang="en-US" sz="240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2"/>
                  </a:ext>
                </a:extLst>
              </a:tr>
              <a:tr h="476042">
                <a:tc>
                  <a:txBody>
                    <a:bodyPr/>
                    <a:lstStyle/>
                    <a:p>
                      <a:pPr algn="ctr"/>
                      <a:r>
                        <a:rPr lang="en-US" sz="2400"/>
                        <a:t>C</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2400" b="0" i="0" u="none" strike="noStrike" kern="1200" baseline="0">
                          <a:solidFill>
                            <a:schemeClr val="tx1"/>
                          </a:solidFill>
                          <a:latin typeface="+mn-lt"/>
                          <a:ea typeface="+mn-ea"/>
                          <a:cs typeface="+mn-cs"/>
                        </a:rPr>
                        <a:t>  800,000</a:t>
                      </a:r>
                      <a:endParaRPr lang="en-US" sz="240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2400" b="0" i="0" u="none" strike="noStrike" kern="1200" baseline="0">
                          <a:solidFill>
                            <a:schemeClr val="tx1"/>
                          </a:solidFill>
                          <a:latin typeface="+mn-lt"/>
                          <a:ea typeface="+mn-ea"/>
                          <a:cs typeface="+mn-cs"/>
                        </a:rPr>
                        <a:t>1.7</a:t>
                      </a:r>
                      <a:endParaRPr lang="en-US" sz="240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2400" b="0" i="0" u="none" strike="noStrike" kern="1200" baseline="0">
                          <a:solidFill>
                            <a:schemeClr val="tx1"/>
                          </a:solidFill>
                          <a:latin typeface="+mn-lt"/>
                          <a:ea typeface="+mn-ea"/>
                          <a:cs typeface="+mn-cs"/>
                        </a:rPr>
                        <a:t>  560,000</a:t>
                      </a:r>
                      <a:endParaRPr lang="en-US" sz="240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3"/>
                  </a:ext>
                </a:extLst>
              </a:tr>
              <a:tr h="476042">
                <a:tc>
                  <a:txBody>
                    <a:bodyPr/>
                    <a:lstStyle/>
                    <a:p>
                      <a:pPr algn="ctr"/>
                      <a:r>
                        <a:rPr lang="en-US" sz="2400"/>
                        <a:t>D</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2400" b="0" i="0" u="none" strike="noStrike" kern="1200" baseline="0">
                          <a:solidFill>
                            <a:schemeClr val="tx1"/>
                          </a:solidFill>
                          <a:latin typeface="+mn-lt"/>
                          <a:ea typeface="+mn-ea"/>
                          <a:cs typeface="+mn-cs"/>
                        </a:rPr>
                        <a:t>  300,000</a:t>
                      </a:r>
                      <a:endParaRPr lang="en-US" sz="240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2400" b="0" i="0" u="none" strike="noStrike" kern="1200" baseline="0">
                          <a:solidFill>
                            <a:schemeClr val="tx1"/>
                          </a:solidFill>
                          <a:latin typeface="+mn-lt"/>
                          <a:ea typeface="+mn-ea"/>
                          <a:cs typeface="+mn-cs"/>
                        </a:rPr>
                        <a:t>1.3</a:t>
                      </a:r>
                      <a:endParaRPr lang="en-US" sz="240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2400" b="0" i="0" u="none" strike="noStrike" kern="1200" baseline="0">
                          <a:solidFill>
                            <a:schemeClr val="tx1"/>
                          </a:solidFill>
                          <a:latin typeface="+mn-lt"/>
                          <a:ea typeface="+mn-ea"/>
                          <a:cs typeface="+mn-cs"/>
                        </a:rPr>
                        <a:t>    90,000</a:t>
                      </a:r>
                      <a:endParaRPr lang="en-US" sz="240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4"/>
                  </a:ext>
                </a:extLst>
              </a:tr>
              <a:tr h="476042">
                <a:tc>
                  <a:txBody>
                    <a:bodyPr/>
                    <a:lstStyle/>
                    <a:p>
                      <a:pPr algn="ctr"/>
                      <a:r>
                        <a:rPr lang="en-US" sz="2400"/>
                        <a:t>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2400" b="0" i="0" u="none" strike="noStrike" kern="1200" baseline="0">
                          <a:solidFill>
                            <a:schemeClr val="tx1"/>
                          </a:solidFill>
                          <a:latin typeface="+mn-lt"/>
                          <a:ea typeface="+mn-ea"/>
                          <a:cs typeface="+mn-cs"/>
                        </a:rPr>
                        <a:t>  300,000</a:t>
                      </a:r>
                      <a:endParaRPr lang="en-US" sz="240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2400" b="0" i="0" u="none" strike="noStrike" kern="1200" baseline="0">
                          <a:solidFill>
                            <a:schemeClr val="tx1"/>
                          </a:solidFill>
                          <a:latin typeface="+mn-lt"/>
                          <a:ea typeface="+mn-ea"/>
                          <a:cs typeface="+mn-cs"/>
                        </a:rPr>
                        <a:t>1.2</a:t>
                      </a:r>
                      <a:endParaRPr lang="en-US" sz="240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2400" b="0" i="0" u="none" strike="noStrike" kern="1200" baseline="0">
                          <a:solidFill>
                            <a:schemeClr val="tx1"/>
                          </a:solidFill>
                          <a:latin typeface="+mn-lt"/>
                          <a:ea typeface="+mn-ea"/>
                          <a:cs typeface="+mn-cs"/>
                        </a:rPr>
                        <a:t>    60,000</a:t>
                      </a:r>
                      <a:endParaRPr lang="en-US" sz="240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276971261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716615-B6E4-217D-A9D6-40A06DB91B9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9E1F00B-4B62-8644-09D5-148E6B7B01CF}"/>
              </a:ext>
            </a:extLst>
          </p:cNvPr>
          <p:cNvSpPr>
            <a:spLocks noGrp="1"/>
          </p:cNvSpPr>
          <p:nvPr>
            <p:ph type="title"/>
          </p:nvPr>
        </p:nvSpPr>
        <p:spPr>
          <a:xfrm>
            <a:off x="1933575" y="332657"/>
            <a:ext cx="8324850" cy="646331"/>
          </a:xfrm>
        </p:spPr>
        <p:txBody>
          <a:bodyPr wrap="square">
            <a:spAutoFit/>
          </a:bodyPr>
          <a:lstStyle/>
          <a:p>
            <a:r>
              <a:rPr lang="en-US" sz="3600"/>
              <a:t>Group Activity</a:t>
            </a:r>
          </a:p>
        </p:txBody>
      </p:sp>
      <p:sp>
        <p:nvSpPr>
          <p:cNvPr id="3" name="TextBox 2">
            <a:extLst>
              <a:ext uri="{FF2B5EF4-FFF2-40B4-BE49-F238E27FC236}">
                <a16:creationId xmlns:a16="http://schemas.microsoft.com/office/drawing/2014/main" id="{B86A8D6D-EBB5-273F-D50F-6350C31F5091}"/>
              </a:ext>
            </a:extLst>
          </p:cNvPr>
          <p:cNvSpPr txBox="1"/>
          <p:nvPr/>
        </p:nvSpPr>
        <p:spPr>
          <a:xfrm>
            <a:off x="623392" y="1182231"/>
            <a:ext cx="10729192" cy="4493538"/>
          </a:xfrm>
          <a:prstGeom prst="rect">
            <a:avLst/>
          </a:prstGeom>
          <a:noFill/>
        </p:spPr>
        <p:txBody>
          <a:bodyPr wrap="square" rtlCol="0">
            <a:spAutoFit/>
          </a:bodyPr>
          <a:lstStyle/>
          <a:p>
            <a:pPr algn="just" rtl="0" fontAlgn="base">
              <a:buNone/>
            </a:pPr>
            <a:r>
              <a:rPr lang="en-GB" sz="2200">
                <a:solidFill>
                  <a:srgbClr val="000000"/>
                </a:solidFill>
              </a:rPr>
              <a:t>Kartman Corporation is evaluating four real estate investments. Management plans to buy the properties today and sell them three years from today. The annual discount rate for these investments is 15%. The following table summarizes the initial cost and the sale price in three years for each property: </a:t>
            </a:r>
          </a:p>
          <a:p>
            <a:pPr algn="just" rtl="0" fontAlgn="base">
              <a:buNone/>
            </a:pPr>
            <a:endParaRPr lang="en-GB" sz="2200">
              <a:solidFill>
                <a:srgbClr val="000000"/>
              </a:solidFill>
            </a:endParaRPr>
          </a:p>
          <a:p>
            <a:pPr algn="just" rtl="0" fontAlgn="base">
              <a:buNone/>
            </a:pPr>
            <a:endParaRPr lang="en-GB" sz="2200">
              <a:solidFill>
                <a:srgbClr val="000000"/>
              </a:solidFill>
            </a:endParaRPr>
          </a:p>
          <a:p>
            <a:pPr algn="just" rtl="0" fontAlgn="base">
              <a:buNone/>
            </a:pPr>
            <a:r>
              <a:rPr lang="en-GB" sz="2200">
                <a:solidFill>
                  <a:srgbClr val="000000"/>
                </a:solidFill>
              </a:rPr>
              <a:t>  </a:t>
            </a:r>
          </a:p>
          <a:p>
            <a:pPr algn="just" rtl="0" fontAlgn="base">
              <a:buNone/>
            </a:pPr>
            <a:endParaRPr lang="en-GB" sz="2200">
              <a:solidFill>
                <a:srgbClr val="000000"/>
              </a:solidFill>
            </a:endParaRPr>
          </a:p>
          <a:p>
            <a:pPr algn="just" rtl="0" fontAlgn="base">
              <a:buNone/>
            </a:pPr>
            <a:endParaRPr lang="en-GB" sz="2200">
              <a:solidFill>
                <a:srgbClr val="000000"/>
              </a:solidFill>
            </a:endParaRPr>
          </a:p>
          <a:p>
            <a:pPr algn="just" rtl="0" fontAlgn="base">
              <a:buNone/>
            </a:pPr>
            <a:r>
              <a:rPr lang="en-GB" sz="2200">
                <a:solidFill>
                  <a:srgbClr val="000000"/>
                </a:solidFill>
              </a:rPr>
              <a:t>Kartman has a total capital budget of £800,000 to invest in properties. Which properties should it choose?  </a:t>
            </a:r>
          </a:p>
          <a:p>
            <a:pPr algn="just" rtl="0" fontAlgn="base"/>
            <a:r>
              <a:rPr lang="en-GB" sz="2200">
                <a:solidFill>
                  <a:srgbClr val="000000"/>
                </a:solidFill>
              </a:rPr>
              <a:t>[</a:t>
            </a:r>
            <a:r>
              <a:rPr lang="en-GB" sz="2200" b="1">
                <a:solidFill>
                  <a:srgbClr val="000000"/>
                </a:solidFill>
              </a:rPr>
              <a:t>Hint:</a:t>
            </a:r>
            <a:r>
              <a:rPr lang="en-GB" sz="2200">
                <a:solidFill>
                  <a:srgbClr val="000000"/>
                </a:solidFill>
              </a:rPr>
              <a:t> Compute the NPV and Profitability Index of each proposed investment. Select the best combination of investments.] </a:t>
            </a:r>
          </a:p>
        </p:txBody>
      </p:sp>
      <p:graphicFrame>
        <p:nvGraphicFramePr>
          <p:cNvPr id="5" name="Table 4">
            <a:extLst>
              <a:ext uri="{FF2B5EF4-FFF2-40B4-BE49-F238E27FC236}">
                <a16:creationId xmlns:a16="http://schemas.microsoft.com/office/drawing/2014/main" id="{2360CBA2-C0E8-5060-7A0C-51FC55AD9EC2}"/>
              </a:ext>
            </a:extLst>
          </p:cNvPr>
          <p:cNvGraphicFramePr>
            <a:graphicFrameLocks noGrp="1"/>
          </p:cNvGraphicFramePr>
          <p:nvPr>
            <p:extLst>
              <p:ext uri="{D42A27DB-BD31-4B8C-83A1-F6EECF244321}">
                <p14:modId xmlns:p14="http://schemas.microsoft.com/office/powerpoint/2010/main" val="4131419025"/>
              </p:ext>
            </p:extLst>
          </p:nvPr>
        </p:nvGraphicFramePr>
        <p:xfrm>
          <a:off x="2459596" y="2636912"/>
          <a:ext cx="7272808" cy="1555750"/>
        </p:xfrm>
        <a:graphic>
          <a:graphicData uri="http://schemas.openxmlformats.org/drawingml/2006/table">
            <a:tbl>
              <a:tblPr>
                <a:tableStyleId>{69CF1AB2-1976-4502-BF36-3FF5EA218861}</a:tableStyleId>
              </a:tblPr>
              <a:tblGrid>
                <a:gridCol w="2867733">
                  <a:extLst>
                    <a:ext uri="{9D8B030D-6E8A-4147-A177-3AD203B41FA5}">
                      <a16:colId xmlns:a16="http://schemas.microsoft.com/office/drawing/2014/main" val="607579476"/>
                    </a:ext>
                  </a:extLst>
                </a:gridCol>
                <a:gridCol w="1685162">
                  <a:extLst>
                    <a:ext uri="{9D8B030D-6E8A-4147-A177-3AD203B41FA5}">
                      <a16:colId xmlns:a16="http://schemas.microsoft.com/office/drawing/2014/main" val="3054918615"/>
                    </a:ext>
                  </a:extLst>
                </a:gridCol>
                <a:gridCol w="2719913">
                  <a:extLst>
                    <a:ext uri="{9D8B030D-6E8A-4147-A177-3AD203B41FA5}">
                      <a16:colId xmlns:a16="http://schemas.microsoft.com/office/drawing/2014/main" val="2669136018"/>
                    </a:ext>
                  </a:extLst>
                </a:gridCol>
              </a:tblGrid>
              <a:tr h="187325">
                <a:tc>
                  <a:txBody>
                    <a:bodyPr/>
                    <a:lstStyle/>
                    <a:p>
                      <a:pPr algn="l" fontAlgn="b"/>
                      <a:r>
                        <a:rPr lang="en-GB" sz="2000" b="1" u="none" strike="noStrike">
                          <a:effectLst/>
                        </a:rPr>
                        <a:t>Project</a:t>
                      </a:r>
                      <a:endParaRPr lang="en-GB" sz="2000" b="1" i="0" u="none" strike="noStrike">
                        <a:solidFill>
                          <a:srgbClr val="000000"/>
                        </a:solidFill>
                        <a:effectLst/>
                        <a:latin typeface="Aptos Narrow" panose="020B0004020202020204" pitchFamily="34" charset="0"/>
                      </a:endParaRPr>
                    </a:p>
                  </a:txBody>
                  <a:tcPr marL="6350" marR="6350" marT="6350" marB="0" anchor="b"/>
                </a:tc>
                <a:tc>
                  <a:txBody>
                    <a:bodyPr/>
                    <a:lstStyle/>
                    <a:p>
                      <a:pPr algn="l" fontAlgn="b"/>
                      <a:r>
                        <a:rPr lang="en-GB" sz="2000" b="1" u="none" strike="noStrike">
                          <a:effectLst/>
                        </a:rPr>
                        <a:t>Cost Today</a:t>
                      </a:r>
                      <a:endParaRPr lang="en-GB" sz="2000" b="1" i="0" u="none" strike="noStrike">
                        <a:solidFill>
                          <a:srgbClr val="000000"/>
                        </a:solidFill>
                        <a:effectLst/>
                        <a:latin typeface="Aptos Narrow" panose="020B0004020202020204" pitchFamily="34" charset="0"/>
                      </a:endParaRPr>
                    </a:p>
                  </a:txBody>
                  <a:tcPr marL="6350" marR="6350" marT="6350" marB="0" anchor="b"/>
                </a:tc>
                <a:tc>
                  <a:txBody>
                    <a:bodyPr/>
                    <a:lstStyle/>
                    <a:p>
                      <a:pPr algn="l" fontAlgn="b"/>
                      <a:r>
                        <a:rPr lang="en-GB" sz="2000" b="1" u="none" strike="noStrike">
                          <a:effectLst/>
                        </a:rPr>
                        <a:t>Sale Price in Year 3</a:t>
                      </a:r>
                      <a:endParaRPr lang="en-GB" sz="2000" b="1" i="0" u="none" strike="noStrike">
                        <a:solidFill>
                          <a:srgbClr val="000000"/>
                        </a:solidFill>
                        <a:effectLst/>
                        <a:latin typeface="Aptos Narrow" panose="020B0004020202020204" pitchFamily="34" charset="0"/>
                      </a:endParaRPr>
                    </a:p>
                  </a:txBody>
                  <a:tcPr marL="6350" marR="6350" marT="6350" marB="0" anchor="b"/>
                </a:tc>
                <a:extLst>
                  <a:ext uri="{0D108BD9-81ED-4DB2-BD59-A6C34878D82A}">
                    <a16:rowId xmlns:a16="http://schemas.microsoft.com/office/drawing/2014/main" val="2669704270"/>
                  </a:ext>
                </a:extLst>
              </a:tr>
              <a:tr h="187325">
                <a:tc>
                  <a:txBody>
                    <a:bodyPr/>
                    <a:lstStyle/>
                    <a:p>
                      <a:pPr algn="l" fontAlgn="b"/>
                      <a:r>
                        <a:rPr lang="en-GB" sz="2000" u="none" strike="noStrike">
                          <a:effectLst/>
                        </a:rPr>
                        <a:t>Parkside Acres</a:t>
                      </a:r>
                      <a:endParaRPr lang="en-GB" sz="2000" b="0" i="0" u="none" strike="noStrike">
                        <a:solidFill>
                          <a:srgbClr val="000000"/>
                        </a:solidFill>
                        <a:effectLst/>
                        <a:latin typeface="Aptos Narrow" panose="020B0004020202020204" pitchFamily="34" charset="0"/>
                      </a:endParaRPr>
                    </a:p>
                  </a:txBody>
                  <a:tcPr marL="6350" marR="6350" marT="6350" marB="0" anchor="b"/>
                </a:tc>
                <a:tc>
                  <a:txBody>
                    <a:bodyPr/>
                    <a:lstStyle/>
                    <a:p>
                      <a:pPr algn="r" fontAlgn="b"/>
                      <a:r>
                        <a:rPr lang="en-GB" sz="2000" u="none" strike="noStrike">
                          <a:effectLst/>
                        </a:rPr>
                        <a:t>£650,000</a:t>
                      </a:r>
                      <a:endParaRPr lang="en-GB" sz="2000" b="0" i="0" u="none" strike="noStrike">
                        <a:solidFill>
                          <a:srgbClr val="000000"/>
                        </a:solidFill>
                        <a:effectLst/>
                        <a:latin typeface="Aptos Narrow" panose="020B0004020202020204" pitchFamily="34" charset="0"/>
                      </a:endParaRPr>
                    </a:p>
                  </a:txBody>
                  <a:tcPr marL="6350" marR="6350" marT="6350" marB="0" anchor="b"/>
                </a:tc>
                <a:tc>
                  <a:txBody>
                    <a:bodyPr/>
                    <a:lstStyle/>
                    <a:p>
                      <a:pPr algn="r" fontAlgn="b"/>
                      <a:r>
                        <a:rPr lang="en-GB" sz="2000" u="none" strike="noStrike">
                          <a:effectLst/>
                        </a:rPr>
                        <a:t>£1,150,000</a:t>
                      </a:r>
                      <a:endParaRPr lang="en-GB" sz="2000" b="0" i="0" u="none" strike="noStrike">
                        <a:solidFill>
                          <a:srgbClr val="000000"/>
                        </a:solidFill>
                        <a:effectLst/>
                        <a:latin typeface="Aptos Narrow" panose="020B0004020202020204" pitchFamily="34" charset="0"/>
                      </a:endParaRPr>
                    </a:p>
                  </a:txBody>
                  <a:tcPr marL="6350" marR="6350" marT="6350" marB="0" anchor="b"/>
                </a:tc>
                <a:extLst>
                  <a:ext uri="{0D108BD9-81ED-4DB2-BD59-A6C34878D82A}">
                    <a16:rowId xmlns:a16="http://schemas.microsoft.com/office/drawing/2014/main" val="1751298466"/>
                  </a:ext>
                </a:extLst>
              </a:tr>
              <a:tr h="187325">
                <a:tc>
                  <a:txBody>
                    <a:bodyPr/>
                    <a:lstStyle/>
                    <a:p>
                      <a:pPr algn="l" fontAlgn="b"/>
                      <a:r>
                        <a:rPr lang="en-GB" sz="2000" u="none" strike="noStrike">
                          <a:effectLst/>
                        </a:rPr>
                        <a:t>Real Property Estates</a:t>
                      </a:r>
                      <a:endParaRPr lang="en-GB" sz="2000" b="0" i="0" u="none" strike="noStrike">
                        <a:solidFill>
                          <a:srgbClr val="000000"/>
                        </a:solidFill>
                        <a:effectLst/>
                        <a:latin typeface="Aptos Narrow" panose="020B0004020202020204" pitchFamily="34" charset="0"/>
                      </a:endParaRPr>
                    </a:p>
                  </a:txBody>
                  <a:tcPr marL="6350" marR="6350" marT="6350" marB="0" anchor="b"/>
                </a:tc>
                <a:tc>
                  <a:txBody>
                    <a:bodyPr/>
                    <a:lstStyle/>
                    <a:p>
                      <a:pPr algn="r" fontAlgn="b"/>
                      <a:r>
                        <a:rPr lang="en-GB" sz="2000" u="none" strike="noStrike">
                          <a:effectLst/>
                        </a:rPr>
                        <a:t>£800,000</a:t>
                      </a:r>
                      <a:endParaRPr lang="en-GB" sz="2000" b="0" i="0" u="none" strike="noStrike">
                        <a:solidFill>
                          <a:srgbClr val="000000"/>
                        </a:solidFill>
                        <a:effectLst/>
                        <a:latin typeface="Aptos Narrow" panose="020B0004020202020204" pitchFamily="34" charset="0"/>
                      </a:endParaRPr>
                    </a:p>
                  </a:txBody>
                  <a:tcPr marL="6350" marR="6350" marT="6350" marB="0" anchor="b"/>
                </a:tc>
                <a:tc>
                  <a:txBody>
                    <a:bodyPr/>
                    <a:lstStyle/>
                    <a:p>
                      <a:pPr algn="r" fontAlgn="b"/>
                      <a:r>
                        <a:rPr lang="en-GB" sz="2000" u="none" strike="noStrike">
                          <a:effectLst/>
                        </a:rPr>
                        <a:t>£1,400,000</a:t>
                      </a:r>
                      <a:endParaRPr lang="en-GB" sz="2000" b="0" i="0" u="none" strike="noStrike">
                        <a:solidFill>
                          <a:srgbClr val="000000"/>
                        </a:solidFill>
                        <a:effectLst/>
                        <a:latin typeface="Aptos Narrow" panose="020B0004020202020204" pitchFamily="34" charset="0"/>
                      </a:endParaRPr>
                    </a:p>
                  </a:txBody>
                  <a:tcPr marL="6350" marR="6350" marT="6350" marB="0" anchor="b"/>
                </a:tc>
                <a:extLst>
                  <a:ext uri="{0D108BD9-81ED-4DB2-BD59-A6C34878D82A}">
                    <a16:rowId xmlns:a16="http://schemas.microsoft.com/office/drawing/2014/main" val="4182241403"/>
                  </a:ext>
                </a:extLst>
              </a:tr>
              <a:tr h="187325">
                <a:tc>
                  <a:txBody>
                    <a:bodyPr/>
                    <a:lstStyle/>
                    <a:p>
                      <a:pPr algn="l" fontAlgn="b"/>
                      <a:r>
                        <a:rPr lang="en-GB" sz="2000" u="none" strike="noStrike">
                          <a:effectLst/>
                        </a:rPr>
                        <a:t>Lost Lake Properties</a:t>
                      </a:r>
                      <a:endParaRPr lang="en-GB" sz="2000" b="0" i="0" u="none" strike="noStrike">
                        <a:solidFill>
                          <a:srgbClr val="000000"/>
                        </a:solidFill>
                        <a:effectLst/>
                        <a:latin typeface="Aptos Narrow" panose="020B0004020202020204" pitchFamily="34" charset="0"/>
                      </a:endParaRPr>
                    </a:p>
                  </a:txBody>
                  <a:tcPr marL="6350" marR="6350" marT="6350" marB="0" anchor="b"/>
                </a:tc>
                <a:tc>
                  <a:txBody>
                    <a:bodyPr/>
                    <a:lstStyle/>
                    <a:p>
                      <a:pPr algn="r" fontAlgn="b"/>
                      <a:r>
                        <a:rPr lang="en-GB" sz="2000" u="none" strike="noStrike">
                          <a:effectLst/>
                        </a:rPr>
                        <a:t>£650,000</a:t>
                      </a:r>
                      <a:endParaRPr lang="en-GB" sz="2000" b="0" i="0" u="none" strike="noStrike">
                        <a:solidFill>
                          <a:srgbClr val="000000"/>
                        </a:solidFill>
                        <a:effectLst/>
                        <a:latin typeface="Aptos Narrow" panose="020B0004020202020204" pitchFamily="34" charset="0"/>
                      </a:endParaRPr>
                    </a:p>
                  </a:txBody>
                  <a:tcPr marL="6350" marR="6350" marT="6350" marB="0" anchor="b"/>
                </a:tc>
                <a:tc>
                  <a:txBody>
                    <a:bodyPr/>
                    <a:lstStyle/>
                    <a:p>
                      <a:pPr algn="r" fontAlgn="b"/>
                      <a:r>
                        <a:rPr lang="en-GB" sz="2000" u="none" strike="noStrike">
                          <a:effectLst/>
                        </a:rPr>
                        <a:t>£1,050,000</a:t>
                      </a:r>
                      <a:endParaRPr lang="en-GB" sz="2000" b="0" i="0" u="none" strike="noStrike">
                        <a:solidFill>
                          <a:srgbClr val="000000"/>
                        </a:solidFill>
                        <a:effectLst/>
                        <a:latin typeface="Aptos Narrow" panose="020B0004020202020204" pitchFamily="34" charset="0"/>
                      </a:endParaRPr>
                    </a:p>
                  </a:txBody>
                  <a:tcPr marL="6350" marR="6350" marT="6350" marB="0" anchor="b"/>
                </a:tc>
                <a:extLst>
                  <a:ext uri="{0D108BD9-81ED-4DB2-BD59-A6C34878D82A}">
                    <a16:rowId xmlns:a16="http://schemas.microsoft.com/office/drawing/2014/main" val="1602399452"/>
                  </a:ext>
                </a:extLst>
              </a:tr>
              <a:tr h="187325">
                <a:tc>
                  <a:txBody>
                    <a:bodyPr/>
                    <a:lstStyle/>
                    <a:p>
                      <a:pPr algn="l" fontAlgn="b"/>
                      <a:r>
                        <a:rPr lang="en-GB" sz="2000" u="none" strike="noStrike">
                          <a:effectLst/>
                        </a:rPr>
                        <a:t>Overlook</a:t>
                      </a:r>
                      <a:endParaRPr lang="en-GB" sz="2000" b="0" i="0" u="none" strike="noStrike">
                        <a:solidFill>
                          <a:srgbClr val="000000"/>
                        </a:solidFill>
                        <a:effectLst/>
                        <a:latin typeface="Aptos Narrow" panose="020B0004020202020204" pitchFamily="34" charset="0"/>
                      </a:endParaRPr>
                    </a:p>
                  </a:txBody>
                  <a:tcPr marL="6350" marR="6350" marT="6350" marB="0" anchor="b"/>
                </a:tc>
                <a:tc>
                  <a:txBody>
                    <a:bodyPr/>
                    <a:lstStyle/>
                    <a:p>
                      <a:pPr algn="r" fontAlgn="b"/>
                      <a:r>
                        <a:rPr lang="en-GB" sz="2000" u="none" strike="noStrike">
                          <a:effectLst/>
                        </a:rPr>
                        <a:t>£150,000</a:t>
                      </a:r>
                      <a:endParaRPr lang="en-GB" sz="2000" b="0" i="0" u="none" strike="noStrike">
                        <a:solidFill>
                          <a:srgbClr val="000000"/>
                        </a:solidFill>
                        <a:effectLst/>
                        <a:latin typeface="Aptos Narrow" panose="020B0004020202020204" pitchFamily="34" charset="0"/>
                      </a:endParaRPr>
                    </a:p>
                  </a:txBody>
                  <a:tcPr marL="6350" marR="6350" marT="6350" marB="0" anchor="b"/>
                </a:tc>
                <a:tc>
                  <a:txBody>
                    <a:bodyPr/>
                    <a:lstStyle/>
                    <a:p>
                      <a:pPr algn="r" fontAlgn="b"/>
                      <a:r>
                        <a:rPr lang="en-GB" sz="2000" u="none" strike="noStrike">
                          <a:effectLst/>
                        </a:rPr>
                        <a:t>£350,000</a:t>
                      </a:r>
                      <a:endParaRPr lang="en-GB" sz="2000" b="0" i="0" u="none" strike="noStrike">
                        <a:solidFill>
                          <a:srgbClr val="000000"/>
                        </a:solidFill>
                        <a:effectLst/>
                        <a:latin typeface="Aptos Narrow" panose="020B0004020202020204" pitchFamily="34" charset="0"/>
                      </a:endParaRPr>
                    </a:p>
                  </a:txBody>
                  <a:tcPr marL="6350" marR="6350" marT="6350" marB="0" anchor="b"/>
                </a:tc>
                <a:extLst>
                  <a:ext uri="{0D108BD9-81ED-4DB2-BD59-A6C34878D82A}">
                    <a16:rowId xmlns:a16="http://schemas.microsoft.com/office/drawing/2014/main" val="2536838840"/>
                  </a:ext>
                </a:extLst>
              </a:tr>
            </a:tbl>
          </a:graphicData>
        </a:graphic>
      </p:graphicFrame>
    </p:spTree>
    <p:extLst>
      <p:ext uri="{BB962C8B-B14F-4D97-AF65-F5344CB8AC3E}">
        <p14:creationId xmlns:p14="http://schemas.microsoft.com/office/powerpoint/2010/main" val="235534206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43100" y="371387"/>
            <a:ext cx="8229600" cy="646331"/>
          </a:xfrm>
        </p:spPr>
        <p:txBody>
          <a:bodyPr>
            <a:spAutoFit/>
          </a:bodyPr>
          <a:lstStyle/>
          <a:p>
            <a:r>
              <a:rPr lang="en-US" altLang="en-US" sz="3600">
                <a:ea typeface="ヒラギノ角ゴ Pro W3" charset="-128"/>
              </a:rPr>
              <a:t>Key Terms</a:t>
            </a:r>
            <a:endParaRPr lang="en-US" sz="3600"/>
          </a:p>
        </p:txBody>
      </p:sp>
      <p:sp>
        <p:nvSpPr>
          <p:cNvPr id="3" name="Content Placeholder 2"/>
          <p:cNvSpPr>
            <a:spLocks noGrp="1"/>
          </p:cNvSpPr>
          <p:nvPr>
            <p:ph idx="1"/>
          </p:nvPr>
        </p:nvSpPr>
        <p:spPr>
          <a:xfrm>
            <a:off x="1971675" y="1238251"/>
            <a:ext cx="8229600" cy="4667945"/>
          </a:xfrm>
        </p:spPr>
        <p:txBody>
          <a:bodyPr>
            <a:normAutofit/>
          </a:bodyPr>
          <a:lstStyle/>
          <a:p>
            <a:pPr>
              <a:spcBef>
                <a:spcPts val="1000"/>
              </a:spcBef>
            </a:pPr>
            <a:r>
              <a:rPr lang="en-US" altLang="en-US" sz="2000">
                <a:ea typeface="ヒラギノ角ゴ Pro W3" charset="-128"/>
              </a:rPr>
              <a:t>Capital budgeting</a:t>
            </a:r>
          </a:p>
          <a:p>
            <a:pPr>
              <a:spcBef>
                <a:spcPts val="1000"/>
              </a:spcBef>
            </a:pPr>
            <a:r>
              <a:rPr lang="en-US" altLang="en-US" sz="2000">
                <a:ea typeface="ヒラギノ角ゴ Pro W3" charset="-128"/>
              </a:rPr>
              <a:t>Capital rationing</a:t>
            </a:r>
          </a:p>
          <a:p>
            <a:pPr>
              <a:spcBef>
                <a:spcPts val="1000"/>
              </a:spcBef>
            </a:pPr>
            <a:r>
              <a:rPr lang="en-US" altLang="en-US" sz="2000">
                <a:ea typeface="ヒラギノ角ゴ Pro W3" charset="-128"/>
              </a:rPr>
              <a:t>Discounted payback period</a:t>
            </a:r>
          </a:p>
          <a:p>
            <a:pPr>
              <a:spcBef>
                <a:spcPts val="1000"/>
              </a:spcBef>
            </a:pPr>
            <a:r>
              <a:rPr lang="en-US" altLang="en-US" sz="2000">
                <a:ea typeface="ヒラギノ角ゴ Pro W3" charset="-128"/>
              </a:rPr>
              <a:t>Internal rate of return (</a:t>
            </a:r>
            <a:r>
              <a:rPr lang="en-US" altLang="en-US" sz="2000" i="1">
                <a:ea typeface="ヒラギノ角ゴ Pro W3" charset="-128"/>
              </a:rPr>
              <a:t>I R R</a:t>
            </a:r>
            <a:r>
              <a:rPr lang="en-US" altLang="en-US" sz="2000">
                <a:ea typeface="ヒラギノ角ゴ Pro W3" charset="-128"/>
              </a:rPr>
              <a:t>)</a:t>
            </a:r>
          </a:p>
          <a:p>
            <a:pPr>
              <a:spcBef>
                <a:spcPts val="1000"/>
              </a:spcBef>
            </a:pPr>
            <a:r>
              <a:rPr lang="en-US" altLang="en-US" sz="2000">
                <a:ea typeface="ヒラギノ角ゴ Pro W3" charset="-128"/>
              </a:rPr>
              <a:t>Modified internal rate of return (</a:t>
            </a:r>
            <a:r>
              <a:rPr lang="en-US" altLang="en-US" sz="2000" i="1">
                <a:ea typeface="ヒラギノ角ゴ Pro W3" charset="-128"/>
              </a:rPr>
              <a:t>M I R R</a:t>
            </a:r>
            <a:r>
              <a:rPr lang="en-US" altLang="en-US" sz="2000">
                <a:ea typeface="ヒラギノ角ゴ Pro W3" charset="-128"/>
              </a:rPr>
              <a:t>)</a:t>
            </a:r>
          </a:p>
          <a:p>
            <a:pPr>
              <a:spcBef>
                <a:spcPts val="1000"/>
              </a:spcBef>
            </a:pPr>
            <a:r>
              <a:rPr lang="en-US" altLang="en-US" sz="2000">
                <a:ea typeface="ヒラギノ角ゴ Pro W3" charset="-128"/>
              </a:rPr>
              <a:t>Mutually exclusive projects</a:t>
            </a:r>
          </a:p>
          <a:p>
            <a:pPr>
              <a:spcBef>
                <a:spcPts val="1000"/>
              </a:spcBef>
            </a:pPr>
            <a:r>
              <a:rPr lang="en-US" altLang="en-US" sz="2000">
                <a:ea typeface="ヒラギノ角ゴ Pro W3" charset="-128"/>
              </a:rPr>
              <a:t>Net present value (N P V)</a:t>
            </a:r>
          </a:p>
          <a:p>
            <a:pPr>
              <a:spcBef>
                <a:spcPts val="1000"/>
              </a:spcBef>
            </a:pPr>
            <a:r>
              <a:rPr lang="en-US" altLang="en-US" sz="2000">
                <a:ea typeface="ヒラギノ角ゴ Pro W3" charset="-128"/>
              </a:rPr>
              <a:t>Net present value profile</a:t>
            </a:r>
          </a:p>
          <a:p>
            <a:pPr>
              <a:spcBef>
                <a:spcPts val="1000"/>
              </a:spcBef>
            </a:pPr>
            <a:r>
              <a:rPr lang="en-US" altLang="en-US" sz="2000">
                <a:ea typeface="ヒラギノ角ゴ Pro W3" charset="-128"/>
              </a:rPr>
              <a:t>Payback period</a:t>
            </a:r>
          </a:p>
          <a:p>
            <a:pPr>
              <a:spcBef>
                <a:spcPts val="1000"/>
              </a:spcBef>
            </a:pPr>
            <a:r>
              <a:rPr lang="en-US" altLang="en-US" sz="2000">
                <a:ea typeface="ヒラギノ角ゴ Pro W3" charset="-128"/>
              </a:rPr>
              <a:t>Profitability index (P I) or benefit-cost ratio</a:t>
            </a:r>
            <a:endParaRPr lang="en-US" sz="2000"/>
          </a:p>
        </p:txBody>
      </p:sp>
    </p:spTree>
    <p:extLst>
      <p:ext uri="{BB962C8B-B14F-4D97-AF65-F5344CB8AC3E}">
        <p14:creationId xmlns:p14="http://schemas.microsoft.com/office/powerpoint/2010/main" val="148242741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66D0B4-3558-72D2-D203-44EB0BFFCEA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571AA63-CE9A-432A-A586-C200008F7D9B}"/>
              </a:ext>
            </a:extLst>
          </p:cNvPr>
          <p:cNvSpPr>
            <a:spLocks noGrp="1"/>
          </p:cNvSpPr>
          <p:nvPr>
            <p:ph type="ctrTitle"/>
          </p:nvPr>
        </p:nvSpPr>
        <p:spPr>
          <a:xfrm>
            <a:off x="1950533" y="2569385"/>
            <a:ext cx="8184067" cy="769441"/>
          </a:xfrm>
        </p:spPr>
        <p:txBody>
          <a:bodyPr wrap="square">
            <a:spAutoFit/>
          </a:bodyPr>
          <a:lstStyle/>
          <a:p>
            <a:r>
              <a:rPr lang="en-IN" dirty="0">
                <a:solidFill>
                  <a:schemeClr val="accent2"/>
                </a:solidFill>
                <a:latin typeface="+mj-lt"/>
              </a:rPr>
              <a:t>I</a:t>
            </a:r>
            <a:r>
              <a:rPr lang="en-US" altLang="zh-CN" dirty="0" err="1">
                <a:solidFill>
                  <a:schemeClr val="accent2"/>
                </a:solidFill>
                <a:latin typeface="+mj-lt"/>
              </a:rPr>
              <a:t>ndependent</a:t>
            </a:r>
            <a:r>
              <a:rPr lang="en-US" altLang="zh-CN" dirty="0">
                <a:solidFill>
                  <a:schemeClr val="accent2"/>
                </a:solidFill>
                <a:latin typeface="+mj-lt"/>
              </a:rPr>
              <a:t> Study</a:t>
            </a:r>
            <a:endParaRPr lang="en-US" dirty="0">
              <a:solidFill>
                <a:schemeClr val="accent2"/>
              </a:solidFill>
              <a:latin typeface="+mj-lt"/>
            </a:endParaRPr>
          </a:p>
        </p:txBody>
      </p:sp>
    </p:spTree>
    <p:extLst>
      <p:ext uri="{BB962C8B-B14F-4D97-AF65-F5344CB8AC3E}">
        <p14:creationId xmlns:p14="http://schemas.microsoft.com/office/powerpoint/2010/main" val="107811749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61E928-3C59-AED8-07C0-5561B0B3A258}"/>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29CCE6D1-8164-23D8-D049-EEF378F62B64}"/>
              </a:ext>
            </a:extLst>
          </p:cNvPr>
          <p:cNvSpPr>
            <a:spLocks noGrp="1"/>
          </p:cNvSpPr>
          <p:nvPr>
            <p:ph type="title"/>
          </p:nvPr>
        </p:nvSpPr>
        <p:spPr/>
        <p:txBody>
          <a:bodyPr/>
          <a:lstStyle/>
          <a:p>
            <a:r>
              <a:rPr lang="en-GB" dirty="0"/>
              <a:t>Task 1</a:t>
            </a:r>
          </a:p>
        </p:txBody>
      </p:sp>
      <p:sp>
        <p:nvSpPr>
          <p:cNvPr id="3" name="Content Placeholder 2">
            <a:extLst>
              <a:ext uri="{FF2B5EF4-FFF2-40B4-BE49-F238E27FC236}">
                <a16:creationId xmlns:a16="http://schemas.microsoft.com/office/drawing/2014/main" id="{B976D0A6-A65A-1533-5AB8-1B06B3E0DCAF}"/>
              </a:ext>
            </a:extLst>
          </p:cNvPr>
          <p:cNvSpPr>
            <a:spLocks noGrp="1"/>
          </p:cNvSpPr>
          <p:nvPr>
            <p:ph idx="1"/>
          </p:nvPr>
        </p:nvSpPr>
        <p:spPr>
          <a:xfrm>
            <a:off x="609600" y="1417638"/>
            <a:ext cx="10972800" cy="3933384"/>
          </a:xfrm>
        </p:spPr>
        <p:txBody>
          <a:bodyPr wrap="square">
            <a:spAutoFit/>
          </a:bodyPr>
          <a:lstStyle/>
          <a:p>
            <a:r>
              <a:rPr lang="en-GB" sz="2400" dirty="0"/>
              <a:t>Extend the Week 8 model: add </a:t>
            </a:r>
            <a:r>
              <a:rPr lang="en-GB" sz="2400" b="1" dirty="0"/>
              <a:t>Profitability Index (PI)</a:t>
            </a:r>
            <a:r>
              <a:rPr lang="en-GB" sz="2400" dirty="0"/>
              <a:t> and </a:t>
            </a:r>
            <a:r>
              <a:rPr lang="en-GB" sz="2400" b="1" dirty="0"/>
              <a:t>IRR</a:t>
            </a:r>
            <a:r>
              <a:rPr lang="en-GB" sz="2400" dirty="0"/>
              <a:t>. Show formulas/functions. Make judgement of which project is recommended. Make </a:t>
            </a:r>
            <a:r>
              <a:rPr lang="en-GB" sz="2400" b="1" dirty="0"/>
              <a:t>capital rationing</a:t>
            </a:r>
            <a:r>
              <a:rPr lang="en-GB" sz="2400" dirty="0"/>
              <a:t> based on </a:t>
            </a:r>
            <a:r>
              <a:rPr lang="en-GB" sz="2400" b="1" dirty="0"/>
              <a:t>NPV</a:t>
            </a:r>
            <a:r>
              <a:rPr lang="en-GB" sz="2400" dirty="0"/>
              <a:t> or </a:t>
            </a:r>
            <a:r>
              <a:rPr lang="en-GB" sz="2400" b="1" dirty="0"/>
              <a:t>IRR</a:t>
            </a:r>
            <a:r>
              <a:rPr lang="en-GB" sz="2400" dirty="0"/>
              <a:t> (which combination of projects is the best one).</a:t>
            </a:r>
          </a:p>
          <a:p>
            <a:pPr lvl="0"/>
            <a:r>
              <a:rPr lang="en-GB" sz="2400" b="1" dirty="0"/>
              <a:t>Submit to </a:t>
            </a:r>
            <a:r>
              <a:rPr lang="en-GB" sz="2400" dirty="0">
                <a:hlinkClick r:id="rId2"/>
              </a:rPr>
              <a:t>Tile: Week 9 - Independent Study | Financial Management (LCMB7002_LON) | Home</a:t>
            </a:r>
            <a:r>
              <a:rPr lang="en-GB" sz="2400" b="1" dirty="0"/>
              <a:t>:</a:t>
            </a:r>
            <a:r>
              <a:rPr lang="en-GB" sz="2400" dirty="0"/>
              <a:t> Update Excel file with the original worksheet named “</a:t>
            </a:r>
            <a:r>
              <a:rPr lang="en-GB" sz="2400" dirty="0" err="1"/>
              <a:t>Investment_Appraisal</a:t>
            </a:r>
            <a:r>
              <a:rPr lang="en-GB" sz="2400" dirty="0"/>
              <a:t>” and a new worksheet named “</a:t>
            </a:r>
            <a:r>
              <a:rPr lang="en-GB" sz="2400" dirty="0" err="1"/>
              <a:t>Capital_Rationing</a:t>
            </a:r>
            <a:r>
              <a:rPr lang="en-GB" sz="2400" dirty="0"/>
              <a:t>”. A written interpretation (max 300 words) of how the decisions make.</a:t>
            </a:r>
          </a:p>
          <a:p>
            <a:r>
              <a:rPr lang="en-GB" sz="2400" b="1" dirty="0"/>
              <a:t>Online text</a:t>
            </a:r>
            <a:r>
              <a:rPr lang="en-GB" sz="2400" dirty="0"/>
              <a:t>: Write a note of AI usage.</a:t>
            </a:r>
          </a:p>
        </p:txBody>
      </p:sp>
    </p:spTree>
    <p:extLst>
      <p:ext uri="{BB962C8B-B14F-4D97-AF65-F5344CB8AC3E}">
        <p14:creationId xmlns:p14="http://schemas.microsoft.com/office/powerpoint/2010/main" val="141496196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07F06-12EB-9608-467D-A77213C47EFC}"/>
              </a:ext>
            </a:extLst>
          </p:cNvPr>
          <p:cNvSpPr>
            <a:spLocks noGrp="1"/>
          </p:cNvSpPr>
          <p:nvPr>
            <p:ph type="title"/>
          </p:nvPr>
        </p:nvSpPr>
        <p:spPr/>
        <p:txBody>
          <a:bodyPr/>
          <a:lstStyle/>
          <a:p>
            <a:r>
              <a:rPr lang="en-GB"/>
              <a:t>References and Reading List</a:t>
            </a:r>
          </a:p>
        </p:txBody>
      </p:sp>
      <p:sp>
        <p:nvSpPr>
          <p:cNvPr id="3" name="Content Placeholder 2">
            <a:extLst>
              <a:ext uri="{FF2B5EF4-FFF2-40B4-BE49-F238E27FC236}">
                <a16:creationId xmlns:a16="http://schemas.microsoft.com/office/drawing/2014/main" id="{A3422455-6EC4-F890-DE80-748132A581B1}"/>
              </a:ext>
            </a:extLst>
          </p:cNvPr>
          <p:cNvSpPr>
            <a:spLocks noGrp="1"/>
          </p:cNvSpPr>
          <p:nvPr>
            <p:ph idx="1"/>
          </p:nvPr>
        </p:nvSpPr>
        <p:spPr/>
        <p:txBody>
          <a:bodyPr/>
          <a:lstStyle/>
          <a:p>
            <a:pPr algn="l" rtl="0" fontAlgn="base">
              <a:buFont typeface="Arial" panose="020B0604020202020204" pitchFamily="34" charset="0"/>
              <a:buChar char="•"/>
            </a:pPr>
            <a:r>
              <a:rPr lang="en-GB" sz="2800" b="0" i="0" u="none" strike="noStrike">
                <a:solidFill>
                  <a:srgbClr val="000000"/>
                </a:solidFill>
                <a:effectLst/>
                <a:latin typeface="Arial" panose="020B0604020202020204" pitchFamily="34" charset="0"/>
              </a:rPr>
              <a:t>Atrill, P., &amp; McLaney, E. (2017). Chapter 10. </a:t>
            </a:r>
            <a:r>
              <a:rPr lang="en-GB" sz="2800" b="0" i="1" u="none" strike="noStrike">
                <a:solidFill>
                  <a:srgbClr val="000000"/>
                </a:solidFill>
                <a:effectLst/>
                <a:latin typeface="Arial" panose="020B0604020202020204" pitchFamily="34" charset="0"/>
              </a:rPr>
              <a:t>Accounting and Finance for Non-Specialists</a:t>
            </a:r>
            <a:r>
              <a:rPr lang="en-GB" sz="2800" b="0" i="0" u="none" strike="noStrike">
                <a:solidFill>
                  <a:srgbClr val="000000"/>
                </a:solidFill>
                <a:effectLst/>
                <a:latin typeface="Arial" panose="020B0604020202020204" pitchFamily="34" charset="0"/>
              </a:rPr>
              <a:t> (10th Edition, pp. 366-407). Pearson Education. ISBN: 9781292135601.</a:t>
            </a:r>
            <a:r>
              <a:rPr lang="en-US" sz="2800" b="0" i="0">
                <a:solidFill>
                  <a:srgbClr val="000000"/>
                </a:solidFill>
                <a:effectLst/>
                <a:latin typeface="Arial" panose="020B0604020202020204" pitchFamily="34" charset="0"/>
              </a:rPr>
              <a:t>​</a:t>
            </a:r>
            <a:endParaRPr lang="en-US" sz="4400" b="0" i="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2800" b="0" i="0" u="none" strike="noStrike">
                <a:solidFill>
                  <a:srgbClr val="000000"/>
                </a:solidFill>
                <a:effectLst/>
                <a:latin typeface="Arial" panose="020B0604020202020204" pitchFamily="34" charset="0"/>
              </a:rPr>
              <a:t>Berk, J. and </a:t>
            </a:r>
            <a:r>
              <a:rPr lang="en-GB" sz="2800" b="0" i="0" u="none" strike="noStrike" err="1">
                <a:solidFill>
                  <a:srgbClr val="000000"/>
                </a:solidFill>
                <a:effectLst/>
                <a:latin typeface="Arial" panose="020B0604020202020204" pitchFamily="34" charset="0"/>
              </a:rPr>
              <a:t>DeMarzo</a:t>
            </a:r>
            <a:r>
              <a:rPr lang="en-GB" sz="2800" b="0" i="0" u="none" strike="noStrike">
                <a:solidFill>
                  <a:srgbClr val="000000"/>
                </a:solidFill>
                <a:effectLst/>
                <a:latin typeface="Arial" panose="020B0604020202020204" pitchFamily="34" charset="0"/>
              </a:rPr>
              <a:t>, P. (2020). </a:t>
            </a:r>
            <a:r>
              <a:rPr lang="en-GB" sz="2800" b="0" i="1" u="none" strike="noStrike">
                <a:solidFill>
                  <a:srgbClr val="000000"/>
                </a:solidFill>
                <a:effectLst/>
                <a:latin typeface="Arial" panose="020B0604020202020204" pitchFamily="34" charset="0"/>
              </a:rPr>
              <a:t>Corporate Finance</a:t>
            </a:r>
            <a:r>
              <a:rPr lang="en-GB" sz="2800" b="0" i="0" u="none" strike="noStrike">
                <a:solidFill>
                  <a:srgbClr val="000000"/>
                </a:solidFill>
                <a:effectLst/>
                <a:latin typeface="Arial" panose="020B0604020202020204" pitchFamily="34" charset="0"/>
              </a:rPr>
              <a:t> (5th Global Edition). Pearson Education. ISBN: 9781292304151. </a:t>
            </a:r>
            <a:r>
              <a:rPr lang="en-US" sz="2800" b="0" i="0">
                <a:solidFill>
                  <a:srgbClr val="000000"/>
                </a:solidFill>
                <a:effectLst/>
                <a:latin typeface="Arial" panose="020B0604020202020204" pitchFamily="34" charset="0"/>
              </a:rPr>
              <a:t>​</a:t>
            </a:r>
            <a:endParaRPr lang="en-US" sz="4400" b="0" i="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2800" b="0" i="0" u="none" strike="noStrike">
                <a:solidFill>
                  <a:srgbClr val="000000"/>
                </a:solidFill>
                <a:effectLst/>
                <a:latin typeface="Arial" panose="020B0604020202020204" pitchFamily="34" charset="0"/>
              </a:rPr>
              <a:t>Keown, A.J., Martin, J.D., and Petty, J.W. (2024). </a:t>
            </a:r>
            <a:r>
              <a:rPr lang="en-GB" sz="2800" b="0" i="1" u="none" strike="noStrike">
                <a:solidFill>
                  <a:srgbClr val="000000"/>
                </a:solidFill>
                <a:effectLst/>
                <a:latin typeface="Arial" panose="020B0604020202020204" pitchFamily="34" charset="0"/>
              </a:rPr>
              <a:t>Foundations of Finance</a:t>
            </a:r>
            <a:r>
              <a:rPr lang="en-GB" sz="2800" b="0" i="0" u="none" strike="noStrike">
                <a:solidFill>
                  <a:srgbClr val="000000"/>
                </a:solidFill>
                <a:effectLst/>
                <a:latin typeface="Arial" panose="020B0604020202020204" pitchFamily="34" charset="0"/>
              </a:rPr>
              <a:t> (10th Global Edition). Pearson Education. ISBN: 9781292742168.</a:t>
            </a:r>
            <a:endParaRPr lang="en-US" sz="4400" b="0" i="0">
              <a:solidFill>
                <a:srgbClr val="000000"/>
              </a:solidFill>
              <a:effectLst/>
              <a:latin typeface="Arial" panose="020B0604020202020204" pitchFamily="34" charset="0"/>
            </a:endParaRPr>
          </a:p>
        </p:txBody>
      </p:sp>
      <p:sp>
        <p:nvSpPr>
          <p:cNvPr id="4" name="Date Placeholder 3">
            <a:extLst>
              <a:ext uri="{FF2B5EF4-FFF2-40B4-BE49-F238E27FC236}">
                <a16:creationId xmlns:a16="http://schemas.microsoft.com/office/drawing/2014/main" id="{1FE3E579-FBA8-0B12-0B80-CA61A4489001}"/>
              </a:ext>
            </a:extLst>
          </p:cNvPr>
          <p:cNvSpPr>
            <a:spLocks noGrp="1"/>
          </p:cNvSpPr>
          <p:nvPr>
            <p:ph type="dt" sz="half" idx="10"/>
          </p:nvPr>
        </p:nvSpPr>
        <p:spPr/>
        <p:txBody>
          <a:bodyPr/>
          <a:lstStyle/>
          <a:p>
            <a:pPr>
              <a:defRPr/>
            </a:pPr>
            <a:fld id="{2303D31F-598B-47EE-BA37-93F097A3D676}" type="datetime1">
              <a:rPr lang="en-GB" altLang="en-US" smtClean="0"/>
              <a:pPr>
                <a:defRPr/>
              </a:pPr>
              <a:t>24/06/2026</a:t>
            </a:fld>
            <a:endParaRPr lang="en-GB" altLang="en-US"/>
          </a:p>
        </p:txBody>
      </p:sp>
      <p:sp>
        <p:nvSpPr>
          <p:cNvPr id="5" name="Slide Number Placeholder 4">
            <a:extLst>
              <a:ext uri="{FF2B5EF4-FFF2-40B4-BE49-F238E27FC236}">
                <a16:creationId xmlns:a16="http://schemas.microsoft.com/office/drawing/2014/main" id="{BFDDE1E6-3068-6092-953E-42ED862D7242}"/>
              </a:ext>
            </a:extLst>
          </p:cNvPr>
          <p:cNvSpPr>
            <a:spLocks noGrp="1"/>
          </p:cNvSpPr>
          <p:nvPr>
            <p:ph type="sldNum" sz="quarter" idx="12"/>
          </p:nvPr>
        </p:nvSpPr>
        <p:spPr/>
        <p:txBody>
          <a:bodyPr/>
          <a:lstStyle/>
          <a:p>
            <a:pPr>
              <a:defRPr/>
            </a:pPr>
            <a:fld id="{6550E941-99E4-4403-A917-B30FF69A9617}" type="slidenum">
              <a:rPr lang="en-GB" altLang="en-US" smtClean="0"/>
              <a:pPr>
                <a:defRPr/>
              </a:pPr>
              <a:t>34</a:t>
            </a:fld>
            <a:endParaRPr lang="en-GB" altLang="en-US"/>
          </a:p>
        </p:txBody>
      </p:sp>
    </p:spTree>
    <p:extLst>
      <p:ext uri="{BB962C8B-B14F-4D97-AF65-F5344CB8AC3E}">
        <p14:creationId xmlns:p14="http://schemas.microsoft.com/office/powerpoint/2010/main" val="153063160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1682</Words>
  <Application>Microsoft Office PowerPoint</Application>
  <PresentationFormat>Widescreen</PresentationFormat>
  <Paragraphs>210</Paragraphs>
  <Slides>34</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34</vt:i4>
      </vt:variant>
    </vt:vector>
  </HeadingPairs>
  <TitlesOfParts>
    <vt:vector size="42" baseType="lpstr">
      <vt:lpstr>Myriad Pro</vt:lpstr>
      <vt:lpstr>ヒラギノ角ゴ Pro W3</vt:lpstr>
      <vt:lpstr>Aptos Narrow</vt:lpstr>
      <vt:lpstr>Arial</vt:lpstr>
      <vt:lpstr>Cambria Math</vt:lpstr>
      <vt:lpstr>Times New Roman</vt:lpstr>
      <vt:lpstr>Verdana</vt:lpstr>
      <vt:lpstr>20140311PresentationUWTSDTemplate</vt:lpstr>
      <vt:lpstr>MBA</vt:lpstr>
      <vt:lpstr>Week Outline</vt:lpstr>
      <vt:lpstr>Profitability Index</vt:lpstr>
      <vt:lpstr>Profitability Index (P I) (Benefit-Cost Ratio) </vt:lpstr>
      <vt:lpstr>Profitability Index</vt:lpstr>
      <vt:lpstr>Profitability Index Example</vt:lpstr>
      <vt:lpstr>Table 10.6 Calculating the P I of an Investment in New Machinery</vt:lpstr>
      <vt:lpstr>N P V and P I</vt:lpstr>
      <vt:lpstr>Internal Rate of Return (I R R)</vt:lpstr>
      <vt:lpstr>Internal Rate of Return</vt:lpstr>
      <vt:lpstr>IRR – Trial and Error</vt:lpstr>
      <vt:lpstr>IRR – Trial and Error</vt:lpstr>
      <vt:lpstr>IRR – Trial and Error</vt:lpstr>
      <vt:lpstr>IRR – Trial and Error</vt:lpstr>
      <vt:lpstr>Figure 10.1 An Example of the Net Present Value Profile of a Project</vt:lpstr>
      <vt:lpstr>I R R and N P V</vt:lpstr>
      <vt:lpstr>Multiple I R R s</vt:lpstr>
      <vt:lpstr>Figure 10.2 Multiple I R R s</vt:lpstr>
      <vt:lpstr>Modified I R R (M I R R)</vt:lpstr>
      <vt:lpstr>Modified I R R</vt:lpstr>
      <vt:lpstr>M I R R Example (1 of 3)</vt:lpstr>
      <vt:lpstr>M I R R Example (2 of 3)</vt:lpstr>
      <vt:lpstr>Figure 10.3 Calculating the M I R R</vt:lpstr>
      <vt:lpstr>M I R R Example (3 of 3)</vt:lpstr>
      <vt:lpstr>Capital Rationing</vt:lpstr>
      <vt:lpstr>Capital Rationing (1 of 2)</vt:lpstr>
      <vt:lpstr>Capital Rationing (2 of 2)</vt:lpstr>
      <vt:lpstr>Figure 10.4 Projects Ranked by the I R R</vt:lpstr>
      <vt:lpstr>Table 10.7 Capital Rationing: Choosing Among Five Indivisible Projects</vt:lpstr>
      <vt:lpstr>Group Activity</vt:lpstr>
      <vt:lpstr>Key Terms</vt:lpstr>
      <vt:lpstr>Independent Study</vt:lpstr>
      <vt:lpstr>Task 1</vt:lpstr>
      <vt:lpstr>References and Reading List</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Shengfeng Mei</cp:lastModifiedBy>
  <cp:revision>6</cp:revision>
  <cp:lastPrinted>2018-07-09T15:27:01Z</cp:lastPrinted>
  <dcterms:created xsi:type="dcterms:W3CDTF">2002-10-07T19:43:58Z</dcterms:created>
  <dcterms:modified xsi:type="dcterms:W3CDTF">2026-06-24T08:33:22Z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55e1b534-098f-4ac8-9223-69712ddf82de_Enabled">
    <vt:lpwstr>true</vt:lpwstr>
  </property>
  <property fmtid="{D5CDD505-2E9C-101B-9397-08002B2CF9AE}" pid="3" name="MSIP_Label_55e1b534-098f-4ac8-9223-69712ddf82de_SetDate">
    <vt:lpwstr>2024-05-31T11:48:15Z</vt:lpwstr>
  </property>
  <property fmtid="{D5CDD505-2E9C-101B-9397-08002B2CF9AE}" pid="4" name="MSIP_Label_55e1b534-098f-4ac8-9223-69712ddf82de_Method">
    <vt:lpwstr>Standard</vt:lpwstr>
  </property>
  <property fmtid="{D5CDD505-2E9C-101B-9397-08002B2CF9AE}" pid="5" name="MSIP_Label_55e1b534-098f-4ac8-9223-69712ddf82de_Name">
    <vt:lpwstr>Public Document</vt:lpwstr>
  </property>
  <property fmtid="{D5CDD505-2E9C-101B-9397-08002B2CF9AE}" pid="6" name="MSIP_Label_55e1b534-098f-4ac8-9223-69712ddf82de_SiteId">
    <vt:lpwstr>c9ef029c-18cf-4016-86d3-93cf8e94ff94</vt:lpwstr>
  </property>
  <property fmtid="{D5CDD505-2E9C-101B-9397-08002B2CF9AE}" pid="7" name="MSIP_Label_55e1b534-098f-4ac8-9223-69712ddf82de_ActionId">
    <vt:lpwstr>4e7031c9-f915-4cb8-9e5a-62dc40a1a4ea</vt:lpwstr>
  </property>
  <property fmtid="{D5CDD505-2E9C-101B-9397-08002B2CF9AE}" pid="8" name="MSIP_Label_55e1b534-098f-4ac8-9223-69712ddf82de_ContentBits">
    <vt:lpwstr>0</vt:lpwstr>
  </property>
</Properties>
</file>