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59" r:id="rId6"/>
    <p:sldId id="262" r:id="rId7"/>
    <p:sldId id="263" r:id="rId8"/>
    <p:sldId id="260"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5" d="100"/>
          <a:sy n="115" d="100"/>
        </p:scale>
        <p:origin x="39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54CC0EB-4FAE-44F5-990D-6E142E8AE7D3}"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295168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4CC0EB-4FAE-44F5-990D-6E142E8AE7D3}"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2945452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4CC0EB-4FAE-44F5-990D-6E142E8AE7D3}"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822353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4CC0EB-4FAE-44F5-990D-6E142E8AE7D3}" type="datetimeFigureOut">
              <a:rPr lang="en-GB" smtClean="0"/>
              <a:t>16/08/2018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1725978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54CC0EB-4FAE-44F5-990D-6E142E8AE7D3}" type="datetimeFigureOut">
              <a:rPr lang="en-GB" smtClean="0"/>
              <a:t>16/08/2018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2473316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54CC0EB-4FAE-44F5-990D-6E142E8AE7D3}" type="datetimeFigureOut">
              <a:rPr lang="en-GB" smtClean="0"/>
              <a:t>16/08/2018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4284367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4CC0EB-4FAE-44F5-990D-6E142E8AE7D3}" type="datetimeFigureOut">
              <a:rPr lang="en-GB" smtClean="0"/>
              <a:t>16/08/2018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4164059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54CC0EB-4FAE-44F5-990D-6E142E8AE7D3}" type="datetimeFigureOut">
              <a:rPr lang="en-GB" smtClean="0"/>
              <a:t>16/08/2018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4284602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54CC0EB-4FAE-44F5-990D-6E142E8AE7D3}" type="datetimeFigureOut">
              <a:rPr lang="en-GB" smtClean="0"/>
              <a:t>16/08/2018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3847156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4CC0EB-4FAE-44F5-990D-6E142E8AE7D3}"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3408427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4CC0EB-4FAE-44F5-990D-6E142E8AE7D3}"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15ECC2-B9D0-4B69-BF13-26872ABEFC7F}"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23582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54CC0EB-4FAE-44F5-990D-6E142E8AE7D3}" type="datetimeFigureOut">
              <a:rPr lang="en-GB" smtClean="0"/>
              <a:t>16/08/2018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29047858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54CC0EB-4FAE-44F5-990D-6E142E8AE7D3}" type="datetimeFigureOut">
              <a:rPr lang="en-GB" smtClean="0"/>
              <a:t>16/08/2018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15ECC2-B9D0-4B69-BF13-26872ABEFC7F}"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207983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054CC0EB-4FAE-44F5-990D-6E142E8AE7D3}" type="datetimeFigureOut">
              <a:rPr lang="en-GB" smtClean="0"/>
              <a:t>16/08/2018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1082197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4CC0EB-4FAE-44F5-990D-6E142E8AE7D3}"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22340960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4CC0EB-4FAE-44F5-990D-6E142E8AE7D3}"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15ECC2-B9D0-4B69-BF13-26872ABEFC7F}" type="slidenum">
              <a:rPr lang="en-GB" smtClean="0"/>
              <a:t>‹#›</a:t>
            </a:fld>
            <a:endParaRPr lang="en-GB"/>
          </a:p>
        </p:txBody>
      </p:sp>
    </p:spTree>
    <p:extLst>
      <p:ext uri="{BB962C8B-B14F-4D97-AF65-F5344CB8AC3E}">
        <p14:creationId xmlns:p14="http://schemas.microsoft.com/office/powerpoint/2010/main" val="1889093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54CC0EB-4FAE-44F5-990D-6E142E8AE7D3}" type="datetimeFigureOut">
              <a:rPr lang="en-GB" smtClean="0"/>
              <a:t>16/08/2018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515ECC2-B9D0-4B69-BF13-26872ABEFC7F}" type="slidenum">
              <a:rPr lang="en-GB" smtClean="0"/>
              <a:t>‹#›</a:t>
            </a:fld>
            <a:endParaRPr lang="en-GB"/>
          </a:p>
        </p:txBody>
      </p:sp>
    </p:spTree>
    <p:extLst>
      <p:ext uri="{BB962C8B-B14F-4D97-AF65-F5344CB8AC3E}">
        <p14:creationId xmlns:p14="http://schemas.microsoft.com/office/powerpoint/2010/main" val="222857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sport/football/44038006" TargetMode="External"/><Relationship Id="rId2" Type="http://schemas.openxmlformats.org/officeDocument/2006/relationships/hyperlink" Target="https://www.sbnation.com/2017/8/26/16141026/new-atlanta-falcons-mercedes-benz-stadium-peach-bowl-sec-championship-playoff" TargetMode="External"/><Relationship Id="rId1" Type="http://schemas.openxmlformats.org/officeDocument/2006/relationships/slideLayout" Target="../slideLayouts/slideLayout2.xml"/><Relationship Id="rId4" Type="http://schemas.openxmlformats.org/officeDocument/2006/relationships/hyperlink" Target="https://www.bbc.co.uk/sport/football/448508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30847" y="3623554"/>
            <a:ext cx="8915399" cy="2262781"/>
          </a:xfrm>
        </p:spPr>
        <p:txBody>
          <a:bodyPr>
            <a:normAutofit fontScale="90000"/>
          </a:bodyPr>
          <a:lstStyle/>
          <a:p>
            <a:r>
              <a:rPr lang="en-GB" b="1" dirty="0"/>
              <a:t>Premier League: 10 of 20 clubs could have made profits in 2016-17 without fans at games</a:t>
            </a:r>
            <a:endParaRPr lang="en-GB" dirty="0"/>
          </a:p>
        </p:txBody>
      </p:sp>
    </p:spTree>
    <p:extLst>
      <p:ext uri="{BB962C8B-B14F-4D97-AF65-F5344CB8AC3E}">
        <p14:creationId xmlns:p14="http://schemas.microsoft.com/office/powerpoint/2010/main" val="40126135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8654" y="4482720"/>
            <a:ext cx="10675603" cy="1854823"/>
          </a:xfrm>
        </p:spPr>
        <p:txBody>
          <a:bodyPr>
            <a:normAutofit fontScale="90000"/>
          </a:bodyPr>
          <a:lstStyle/>
          <a:p>
            <a:r>
              <a:rPr lang="en-GB" dirty="0" smtClean="0"/>
              <a:t>What factors are affecting match day attendance?</a:t>
            </a:r>
            <a:r>
              <a:rPr lang="en-GB" dirty="0"/>
              <a:t/>
            </a:r>
            <a:br>
              <a:rPr lang="en-GB" dirty="0"/>
            </a:br>
            <a:r>
              <a:rPr lang="en-GB" dirty="0" smtClean="0"/>
              <a:t>What about the other 10 clubs, why have they got a higher fan profit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1747" y="680896"/>
            <a:ext cx="9089419" cy="3801824"/>
          </a:xfrm>
        </p:spPr>
      </p:pic>
    </p:spTree>
    <p:extLst>
      <p:ext uri="{BB962C8B-B14F-4D97-AF65-F5344CB8AC3E}">
        <p14:creationId xmlns:p14="http://schemas.microsoft.com/office/powerpoint/2010/main" val="34183835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Football Supporters’ Federation</a:t>
            </a:r>
            <a:endParaRPr lang="en-GB" dirty="0"/>
          </a:p>
        </p:txBody>
      </p:sp>
      <p:sp>
        <p:nvSpPr>
          <p:cNvPr id="3" name="Content Placeholder 2"/>
          <p:cNvSpPr>
            <a:spLocks noGrp="1"/>
          </p:cNvSpPr>
          <p:nvPr>
            <p:ph idx="1"/>
          </p:nvPr>
        </p:nvSpPr>
        <p:spPr>
          <a:xfrm>
            <a:off x="1149518" y="1511030"/>
            <a:ext cx="10796048" cy="3051242"/>
          </a:xfrm>
        </p:spPr>
        <p:txBody>
          <a:bodyPr>
            <a:normAutofit/>
          </a:bodyPr>
          <a:lstStyle/>
          <a:p>
            <a:pPr marL="0" indent="0">
              <a:buNone/>
            </a:pPr>
            <a:r>
              <a:rPr lang="en-GB" sz="2600" dirty="0"/>
              <a:t>"Players and managers come and go, but we are always there. The reason that they can get lucrative TV deals is because the product shows the crowd, the noise, the away fans and the atmosphere - it is all part of </a:t>
            </a:r>
            <a:r>
              <a:rPr lang="en-GB" sz="2600" dirty="0" smtClean="0"/>
              <a:t>it</a:t>
            </a:r>
          </a:p>
          <a:p>
            <a:pPr marL="0" indent="0">
              <a:buNone/>
            </a:pPr>
            <a:r>
              <a:rPr lang="en-GB" sz="2600" dirty="0"/>
              <a:t>On one level they don't need the fans because they have got so much money from broadcasters, but at another level they do need fans to keep an attractive </a:t>
            </a:r>
            <a:r>
              <a:rPr lang="en-GB" sz="2600" dirty="0" smtClean="0"/>
              <a:t>product” (</a:t>
            </a:r>
            <a:r>
              <a:rPr lang="en-GB" sz="2600" dirty="0" err="1" smtClean="0"/>
              <a:t>Aloia</a:t>
            </a:r>
            <a:r>
              <a:rPr lang="en-GB" sz="2600" dirty="0" smtClean="0"/>
              <a:t>, 2018)</a:t>
            </a:r>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p:txBody>
      </p:sp>
      <p:sp>
        <p:nvSpPr>
          <p:cNvPr id="4" name="Content Placeholder 2"/>
          <p:cNvSpPr txBox="1">
            <a:spLocks/>
          </p:cNvSpPr>
          <p:nvPr/>
        </p:nvSpPr>
        <p:spPr>
          <a:xfrm>
            <a:off x="2041220" y="4562272"/>
            <a:ext cx="8915400" cy="202983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sz="2800" dirty="0" smtClean="0"/>
          </a:p>
          <a:p>
            <a:pPr marL="0" indent="0">
              <a:buFont typeface="Wingdings 3" charset="2"/>
              <a:buNone/>
            </a:pPr>
            <a:endParaRPr lang="en-GB" sz="2800" dirty="0" smtClean="0"/>
          </a:p>
          <a:p>
            <a:pPr marL="0" indent="0">
              <a:buFont typeface="Wingdings 3" charset="2"/>
              <a:buNone/>
            </a:pPr>
            <a:endParaRPr lang="en-GB" dirty="0" smtClean="0"/>
          </a:p>
          <a:p>
            <a:pPr marL="0" indent="0">
              <a:buFont typeface="Wingdings 3" charset="2"/>
              <a:buNone/>
            </a:pPr>
            <a:endParaRPr lang="en-GB" dirty="0" smtClean="0"/>
          </a:p>
          <a:p>
            <a:pPr marL="0" indent="0">
              <a:buFont typeface="Wingdings 3" charset="2"/>
              <a:buNone/>
            </a:pPr>
            <a:endParaRPr lang="en-GB" dirty="0" smtClean="0"/>
          </a:p>
          <a:p>
            <a:pPr marL="0" indent="0">
              <a:buFont typeface="Wingdings 3" charset="2"/>
              <a:buNone/>
            </a:pPr>
            <a:endParaRPr lang="en-GB" dirty="0"/>
          </a:p>
        </p:txBody>
      </p:sp>
      <p:sp>
        <p:nvSpPr>
          <p:cNvPr id="5" name="Content Placeholder 2"/>
          <p:cNvSpPr txBox="1">
            <a:spLocks/>
          </p:cNvSpPr>
          <p:nvPr/>
        </p:nvSpPr>
        <p:spPr>
          <a:xfrm>
            <a:off x="1395952" y="4956242"/>
            <a:ext cx="10796048" cy="305124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sz="2000" dirty="0"/>
          </a:p>
        </p:txBody>
      </p:sp>
    </p:spTree>
    <p:extLst>
      <p:ext uri="{BB962C8B-B14F-4D97-AF65-F5344CB8AC3E}">
        <p14:creationId xmlns:p14="http://schemas.microsoft.com/office/powerpoint/2010/main" val="29505395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354" y="1752519"/>
            <a:ext cx="9391552" cy="4920656"/>
          </a:xfrm>
        </p:spPr>
        <p:txBody>
          <a:bodyPr>
            <a:normAutofit/>
          </a:bodyPr>
          <a:lstStyle/>
          <a:p>
            <a:pPr algn="ctr"/>
            <a:r>
              <a:rPr lang="en-GB" sz="4400" dirty="0" smtClean="0"/>
              <a:t>Watching at home </a:t>
            </a:r>
            <a:br>
              <a:rPr lang="en-GB" sz="4400" dirty="0" smtClean="0"/>
            </a:br>
            <a:r>
              <a:rPr lang="en-GB" sz="4400" dirty="0" smtClean="0"/>
              <a:t>vs </a:t>
            </a:r>
            <a:br>
              <a:rPr lang="en-GB" sz="4400" dirty="0" smtClean="0"/>
            </a:br>
            <a:r>
              <a:rPr lang="en-GB" sz="4400" dirty="0" smtClean="0"/>
              <a:t>Watching on a stadium </a:t>
            </a:r>
            <a:endParaRPr lang="en-GB" sz="4400" dirty="0"/>
          </a:p>
        </p:txBody>
      </p:sp>
    </p:spTree>
    <p:extLst>
      <p:ext uri="{BB962C8B-B14F-4D97-AF65-F5344CB8AC3E}">
        <p14:creationId xmlns:p14="http://schemas.microsoft.com/office/powerpoint/2010/main" val="25032158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252525"/>
                </a:solidFill>
                <a:latin typeface="ReithSans"/>
              </a:rPr>
              <a:t>World Cup: Experience World Cup in Virtual Reality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1869" y="1728517"/>
            <a:ext cx="6489125" cy="3650133"/>
          </a:xfrm>
        </p:spPr>
      </p:pic>
      <p:sp>
        <p:nvSpPr>
          <p:cNvPr id="5" name="TextBox 4"/>
          <p:cNvSpPr txBox="1"/>
          <p:nvPr/>
        </p:nvSpPr>
        <p:spPr>
          <a:xfrm>
            <a:off x="7197020" y="1843628"/>
            <a:ext cx="3861566" cy="4093428"/>
          </a:xfrm>
          <a:prstGeom prst="rect">
            <a:avLst/>
          </a:prstGeom>
          <a:noFill/>
        </p:spPr>
        <p:txBody>
          <a:bodyPr wrap="square" rtlCol="0">
            <a:spAutoFit/>
          </a:bodyPr>
          <a:lstStyle/>
          <a:p>
            <a:pPr fontAlgn="base"/>
            <a:r>
              <a:rPr lang="en-GB" sz="2000" dirty="0" smtClean="0"/>
              <a:t>“All </a:t>
            </a:r>
            <a:r>
              <a:rPr lang="en-GB" sz="2000" dirty="0"/>
              <a:t>33 games from the BBC - including the final from Moscow - will be available via the BBC Sport VR 2018 FIFA World Cup app. </a:t>
            </a:r>
          </a:p>
          <a:p>
            <a:pPr fontAlgn="base"/>
            <a:r>
              <a:rPr lang="en-GB" sz="2000" dirty="0"/>
              <a:t>Users will be able to watch the action direct from the stadium in a fully immersive environment - as if you were actually watching from inside the stadium in your own hospitality box</a:t>
            </a:r>
            <a:r>
              <a:rPr lang="en-GB" sz="2000" dirty="0" smtClean="0"/>
              <a:t>.” (BBC Sport, 2018)</a:t>
            </a:r>
            <a:endParaRPr lang="en-GB" sz="2000" dirty="0"/>
          </a:p>
        </p:txBody>
      </p:sp>
    </p:spTree>
    <p:extLst>
      <p:ext uri="{BB962C8B-B14F-4D97-AF65-F5344CB8AC3E}">
        <p14:creationId xmlns:p14="http://schemas.microsoft.com/office/powerpoint/2010/main" val="22553813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Tottenham Hotspurs new stadium</a:t>
            </a:r>
            <a:br>
              <a:rPr lang="en-GB" dirty="0" smtClean="0"/>
            </a:br>
            <a:r>
              <a:rPr lang="en-GB" dirty="0" smtClean="0"/>
              <a:t>(750m stadium)</a:t>
            </a:r>
            <a:endParaRPr lang="en-GB" dirty="0"/>
          </a:p>
        </p:txBody>
      </p:sp>
      <p:sp>
        <p:nvSpPr>
          <p:cNvPr id="3" name="Content Placeholder 2"/>
          <p:cNvSpPr>
            <a:spLocks noGrp="1"/>
          </p:cNvSpPr>
          <p:nvPr>
            <p:ph idx="1"/>
          </p:nvPr>
        </p:nvSpPr>
        <p:spPr/>
        <p:txBody>
          <a:bodyPr/>
          <a:lstStyle/>
          <a:p>
            <a:r>
              <a:rPr lang="en-GB" dirty="0" smtClean="0"/>
              <a:t>61,000 seats</a:t>
            </a:r>
          </a:p>
          <a:p>
            <a:r>
              <a:rPr lang="en-GB" dirty="0" smtClean="0"/>
              <a:t>Microbrewery</a:t>
            </a:r>
          </a:p>
          <a:p>
            <a:r>
              <a:rPr lang="en-GB" dirty="0" smtClean="0"/>
              <a:t>Longest bar in the country</a:t>
            </a:r>
          </a:p>
          <a:p>
            <a:r>
              <a:rPr lang="en-GB" dirty="0" smtClean="0"/>
              <a:t>Heated seats with built-in USB ports</a:t>
            </a:r>
          </a:p>
          <a:p>
            <a:r>
              <a:rPr lang="en-GB" dirty="0" smtClean="0"/>
              <a:t>Glass-walled tunnel</a:t>
            </a:r>
          </a:p>
          <a:p>
            <a:r>
              <a:rPr lang="en-GB" dirty="0" smtClean="0"/>
              <a:t>“Sky Walk” walk over the roof of the arena</a:t>
            </a:r>
          </a:p>
          <a:p>
            <a:r>
              <a:rPr lang="en-GB" dirty="0" smtClean="0"/>
              <a:t>Multi use pitch that slides under the seating stands to reveal a NFL pitch</a:t>
            </a:r>
          </a:p>
          <a:p>
            <a:endParaRPr lang="en-GB" dirty="0"/>
          </a:p>
          <a:p>
            <a:r>
              <a:rPr lang="en-GB" dirty="0" smtClean="0"/>
              <a:t>(Wainwright, 2017)</a:t>
            </a:r>
          </a:p>
          <a:p>
            <a:endParaRPr lang="en-GB" dirty="0"/>
          </a:p>
        </p:txBody>
      </p:sp>
    </p:spTree>
    <p:extLst>
      <p:ext uri="{BB962C8B-B14F-4D97-AF65-F5344CB8AC3E}">
        <p14:creationId xmlns:p14="http://schemas.microsoft.com/office/powerpoint/2010/main" val="32384652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Atlanta Falcons (</a:t>
            </a:r>
            <a:r>
              <a:rPr lang="en-GB" dirty="0"/>
              <a:t>$</a:t>
            </a:r>
            <a:r>
              <a:rPr lang="en-GB" dirty="0" smtClean="0"/>
              <a:t>1.6bn)</a:t>
            </a:r>
            <a:endParaRPr lang="en-GB" dirty="0"/>
          </a:p>
        </p:txBody>
      </p:sp>
      <p:sp>
        <p:nvSpPr>
          <p:cNvPr id="3" name="Content Placeholder 2"/>
          <p:cNvSpPr>
            <a:spLocks noGrp="1"/>
          </p:cNvSpPr>
          <p:nvPr>
            <p:ph idx="1"/>
          </p:nvPr>
        </p:nvSpPr>
        <p:spPr>
          <a:xfrm>
            <a:off x="1091153" y="1686127"/>
            <a:ext cx="8915400" cy="3777622"/>
          </a:xfrm>
        </p:spPr>
        <p:txBody>
          <a:bodyPr>
            <a:noAutofit/>
          </a:bodyPr>
          <a:lstStyle/>
          <a:p>
            <a:r>
              <a:rPr lang="en-GB" dirty="0" smtClean="0"/>
              <a:t>75,000</a:t>
            </a:r>
          </a:p>
          <a:p>
            <a:r>
              <a:rPr lang="en-GB" dirty="0" smtClean="0"/>
              <a:t>190 suites</a:t>
            </a:r>
          </a:p>
          <a:p>
            <a:r>
              <a:rPr lang="en-GB" dirty="0"/>
              <a:t>360-degree video wall, running for 335m around the bowl</a:t>
            </a:r>
          </a:p>
          <a:p>
            <a:r>
              <a:rPr lang="en-GB" dirty="0" smtClean="0"/>
              <a:t>Moving roof</a:t>
            </a:r>
          </a:p>
          <a:p>
            <a:r>
              <a:rPr lang="en-GB" dirty="0" smtClean="0"/>
              <a:t>Over 2500 TVs.</a:t>
            </a:r>
          </a:p>
          <a:p>
            <a:r>
              <a:rPr lang="en-GB" dirty="0" smtClean="0"/>
              <a:t>4000 solar panels</a:t>
            </a:r>
          </a:p>
          <a:p>
            <a:r>
              <a:rPr lang="en-GB" dirty="0" smtClean="0"/>
              <a:t>18000 wireless access points</a:t>
            </a:r>
          </a:p>
          <a:p>
            <a:endParaRPr lang="en-GB" dirty="0"/>
          </a:p>
          <a:p>
            <a:endParaRPr lang="en-GB" dirty="0" smtClean="0"/>
          </a:p>
          <a:p>
            <a:endParaRPr lang="en-GB" dirty="0"/>
          </a:p>
          <a:p>
            <a:endParaRPr lang="en-GB" dirty="0" smtClean="0"/>
          </a:p>
          <a:p>
            <a:r>
              <a:rPr lang="en-GB" dirty="0" smtClean="0"/>
              <a:t>(Moriarty, 2017)</a:t>
            </a:r>
          </a:p>
          <a:p>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2766" y="2908651"/>
            <a:ext cx="5791350" cy="3735421"/>
          </a:xfrm>
          <a:prstGeom prst="rect">
            <a:avLst/>
          </a:prstGeom>
        </p:spPr>
      </p:pic>
    </p:spTree>
    <p:extLst>
      <p:ext uri="{BB962C8B-B14F-4D97-AF65-F5344CB8AC3E}">
        <p14:creationId xmlns:p14="http://schemas.microsoft.com/office/powerpoint/2010/main" val="30591657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Tasks</a:t>
            </a:r>
            <a:endParaRPr lang="en-GB" dirty="0"/>
          </a:p>
        </p:txBody>
      </p:sp>
      <p:sp>
        <p:nvSpPr>
          <p:cNvPr id="3" name="Content Placeholder 2"/>
          <p:cNvSpPr>
            <a:spLocks noGrp="1"/>
          </p:cNvSpPr>
          <p:nvPr>
            <p:ph idx="1"/>
          </p:nvPr>
        </p:nvSpPr>
        <p:spPr>
          <a:xfrm>
            <a:off x="1363527" y="1905000"/>
            <a:ext cx="9745460" cy="5259421"/>
          </a:xfrm>
        </p:spPr>
        <p:txBody>
          <a:bodyPr>
            <a:normAutofit/>
          </a:bodyPr>
          <a:lstStyle/>
          <a:p>
            <a:r>
              <a:rPr lang="en-GB" sz="2400" dirty="0" smtClean="0"/>
              <a:t>What </a:t>
            </a:r>
            <a:r>
              <a:rPr lang="en-GB" sz="2400" dirty="0"/>
              <a:t>innovative ideas can clubs do to try and attract more fans into the stadiums</a:t>
            </a:r>
            <a:r>
              <a:rPr lang="en-GB" sz="2400" dirty="0" smtClean="0"/>
              <a:t>?</a:t>
            </a:r>
          </a:p>
          <a:p>
            <a:r>
              <a:rPr lang="en-GB" sz="2400" dirty="0" smtClean="0"/>
              <a:t> Would fans </a:t>
            </a:r>
            <a:r>
              <a:rPr lang="en-GB" sz="2400" dirty="0"/>
              <a:t>still watch the game at home if the stadiums were empty </a:t>
            </a:r>
            <a:r>
              <a:rPr lang="en-GB" sz="2400" dirty="0" smtClean="0"/>
              <a:t>? Why?</a:t>
            </a:r>
          </a:p>
          <a:p>
            <a:r>
              <a:rPr lang="en-GB" sz="2400" dirty="0"/>
              <a:t>I</a:t>
            </a:r>
            <a:r>
              <a:rPr lang="en-GB" sz="2400" dirty="0" smtClean="0"/>
              <a:t>s virtual reality going to take over real life experience?</a:t>
            </a:r>
          </a:p>
          <a:p>
            <a:r>
              <a:rPr lang="en-GB" sz="2400" dirty="0" smtClean="0"/>
              <a:t>Are Tottenham Hotspurs and Atlanta Falcons going in the right direction for attracting fans? And if so why?</a:t>
            </a:r>
          </a:p>
          <a:p>
            <a:r>
              <a:rPr lang="en-GB" sz="2400" dirty="0" smtClean="0"/>
              <a:t>What could be the likely future trend of supporter attendance?</a:t>
            </a:r>
          </a:p>
          <a:p>
            <a:endParaRPr lang="en-GB" sz="2400" dirty="0" smtClean="0"/>
          </a:p>
          <a:p>
            <a:endParaRPr lang="en-GB" sz="2400" dirty="0" smtClean="0"/>
          </a:p>
          <a:p>
            <a:pPr marL="0" indent="0">
              <a:buNone/>
            </a:pPr>
            <a:endParaRPr lang="en-GB" sz="2400" dirty="0"/>
          </a:p>
        </p:txBody>
      </p:sp>
    </p:spTree>
    <p:extLst>
      <p:ext uri="{BB962C8B-B14F-4D97-AF65-F5344CB8AC3E}">
        <p14:creationId xmlns:p14="http://schemas.microsoft.com/office/powerpoint/2010/main" val="9695185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Moriarty, M. (2017) </a:t>
            </a:r>
            <a:r>
              <a:rPr lang="en-GB" i="1" dirty="0" smtClean="0"/>
              <a:t>The new Atlanta stadium’s 7 wildest features, from the roof to the field .</a:t>
            </a:r>
            <a:r>
              <a:rPr lang="en-GB" dirty="0" smtClean="0"/>
              <a:t>SBNATION. [online</a:t>
            </a:r>
            <a:r>
              <a:rPr lang="en-GB" dirty="0"/>
              <a:t>] Available at: </a:t>
            </a:r>
            <a:r>
              <a:rPr lang="en-GB" dirty="0">
                <a:hlinkClick r:id="rId2"/>
              </a:rPr>
              <a:t>https://</a:t>
            </a:r>
            <a:r>
              <a:rPr lang="en-GB" dirty="0" smtClean="0">
                <a:hlinkClick r:id="rId2"/>
              </a:rPr>
              <a:t>www.sbnation.com/2017/8/26/16141026/new-atlanta-falcons-mercedes-benz-stadium-peach-bowl-sec-championship-playoff</a:t>
            </a:r>
            <a:r>
              <a:rPr lang="en-GB" dirty="0" smtClean="0"/>
              <a:t> [Accessed on 14th Aug, 2018]</a:t>
            </a:r>
          </a:p>
          <a:p>
            <a:r>
              <a:rPr lang="en-GB" dirty="0" smtClean="0"/>
              <a:t>BBC Sport.(2018). </a:t>
            </a:r>
            <a:r>
              <a:rPr lang="en-GB" i="1" dirty="0" smtClean="0"/>
              <a:t>World Cup: Experience World Cup in Virtual Reality.</a:t>
            </a:r>
            <a:r>
              <a:rPr lang="en-GB" dirty="0"/>
              <a:t> </a:t>
            </a:r>
            <a:r>
              <a:rPr lang="en-GB" dirty="0" smtClean="0"/>
              <a:t>BBC Sport. [Online</a:t>
            </a:r>
            <a:r>
              <a:rPr lang="en-GB" dirty="0"/>
              <a:t>] Available at: </a:t>
            </a:r>
            <a:r>
              <a:rPr lang="en-GB" dirty="0">
                <a:hlinkClick r:id="rId3"/>
              </a:rPr>
              <a:t>https://</a:t>
            </a:r>
            <a:r>
              <a:rPr lang="en-GB" dirty="0" smtClean="0">
                <a:hlinkClick r:id="rId3"/>
              </a:rPr>
              <a:t>www.bbc.co.uk/sport/football/44038006</a:t>
            </a:r>
            <a:r>
              <a:rPr lang="en-GB" dirty="0" smtClean="0"/>
              <a:t> [Accessed on 14th Aug. 2018]</a:t>
            </a:r>
          </a:p>
          <a:p>
            <a:r>
              <a:rPr lang="en-GB" dirty="0" err="1" smtClean="0"/>
              <a:t>Aloia</a:t>
            </a:r>
            <a:r>
              <a:rPr lang="en-GB" dirty="0" smtClean="0"/>
              <a:t>, A. (2018). </a:t>
            </a:r>
            <a:r>
              <a:rPr lang="en-GB" i="1" dirty="0" smtClean="0"/>
              <a:t>Premier League: 10 of 20 clubs could have made profits in 2016-17 without fans at games</a:t>
            </a:r>
            <a:r>
              <a:rPr lang="en-GB" dirty="0" smtClean="0"/>
              <a:t>. BBC Sport. [Online</a:t>
            </a:r>
            <a:r>
              <a:rPr lang="en-GB" dirty="0"/>
              <a:t>] Available at: </a:t>
            </a:r>
            <a:r>
              <a:rPr lang="en-GB" dirty="0">
                <a:hlinkClick r:id="rId4"/>
              </a:rPr>
              <a:t>https://</a:t>
            </a:r>
            <a:r>
              <a:rPr lang="en-GB" dirty="0" smtClean="0">
                <a:hlinkClick r:id="rId4"/>
              </a:rPr>
              <a:t>www.bbc.co.uk/sport/football/44850888</a:t>
            </a:r>
            <a:r>
              <a:rPr lang="en-GB" dirty="0" smtClean="0"/>
              <a:t> [Accessed on 14th Aug.2018]</a:t>
            </a:r>
          </a:p>
          <a:p>
            <a:endParaRPr lang="en-GB" dirty="0"/>
          </a:p>
        </p:txBody>
      </p:sp>
    </p:spTree>
    <p:extLst>
      <p:ext uri="{BB962C8B-B14F-4D97-AF65-F5344CB8AC3E}">
        <p14:creationId xmlns:p14="http://schemas.microsoft.com/office/powerpoint/2010/main" val="255363071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79</TotalTime>
  <Words>475</Words>
  <Application>Microsoft Office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ReithSans</vt:lpstr>
      <vt:lpstr>Wingdings 3</vt:lpstr>
      <vt:lpstr>Wisp</vt:lpstr>
      <vt:lpstr>Premier League: 10 of 20 clubs could have made profits in 2016-17 without fans at games</vt:lpstr>
      <vt:lpstr>What factors are affecting match day attendance? What about the other 10 clubs, why have they got a higher fan profit ?</vt:lpstr>
      <vt:lpstr>Football Supporters’ Federation</vt:lpstr>
      <vt:lpstr>Watching at home  vs  Watching on a stadium </vt:lpstr>
      <vt:lpstr>World Cup: Experience World Cup in Virtual Reality</vt:lpstr>
      <vt:lpstr>Tottenham Hotspurs new stadium (750m stadium)</vt:lpstr>
      <vt:lpstr>Atlanta Falcons ($1.6bn)</vt:lpstr>
      <vt:lpstr>Tasks</vt:lpstr>
      <vt:lpstr>References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Premier League: 10 of 20 clubs could have made profits in 2016-17 without fans at games</dc:title>
  <dc:creator>Alice SilvaSurgyPereira (P147900)</dc:creator>
  <cp:lastModifiedBy>Andrew Thomas</cp:lastModifiedBy>
  <cp:revision>10</cp:revision>
  <dcterms:created xsi:type="dcterms:W3CDTF">2018-08-14T11:11:14Z</dcterms:created>
  <dcterms:modified xsi:type="dcterms:W3CDTF">2018-08-16T12:44:51Z</dcterms:modified>
</cp:coreProperties>
</file>