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Lst>
  <p:notesMasterIdLst>
    <p:notesMasterId r:id="rId52"/>
  </p:notesMasterIdLst>
  <p:handoutMasterIdLst>
    <p:handoutMasterId r:id="rId53"/>
  </p:handoutMasterIdLst>
  <p:sldIdLst>
    <p:sldId id="256" r:id="rId20"/>
    <p:sldId id="257" r:id="rId21"/>
    <p:sldId id="261" r:id="rId22"/>
    <p:sldId id="530" r:id="rId23"/>
    <p:sldId id="531" r:id="rId24"/>
    <p:sldId id="532" r:id="rId25"/>
    <p:sldId id="542" r:id="rId26"/>
    <p:sldId id="533" r:id="rId27"/>
    <p:sldId id="534" r:id="rId28"/>
    <p:sldId id="535" r:id="rId29"/>
    <p:sldId id="529" r:id="rId30"/>
    <p:sldId id="536" r:id="rId31"/>
    <p:sldId id="537" r:id="rId32"/>
    <p:sldId id="538" r:id="rId33"/>
    <p:sldId id="543" r:id="rId34"/>
    <p:sldId id="548" r:id="rId35"/>
    <p:sldId id="583" r:id="rId36"/>
    <p:sldId id="539" r:id="rId37"/>
    <p:sldId id="591" r:id="rId38"/>
    <p:sldId id="584" r:id="rId39"/>
    <p:sldId id="540" r:id="rId40"/>
    <p:sldId id="541" r:id="rId41"/>
    <p:sldId id="585" r:id="rId42"/>
    <p:sldId id="586" r:id="rId43"/>
    <p:sldId id="587" r:id="rId44"/>
    <p:sldId id="592" r:id="rId45"/>
    <p:sldId id="581" r:id="rId46"/>
    <p:sldId id="593" r:id="rId47"/>
    <p:sldId id="555" r:id="rId48"/>
    <p:sldId id="551" r:id="rId49"/>
    <p:sldId id="595" r:id="rId50"/>
    <p:sldId id="594" r:id="rId5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2925"/>
  </p:normalViewPr>
  <p:slideViewPr>
    <p:cSldViewPr>
      <p:cViewPr varScale="1">
        <p:scale>
          <a:sx n="91" d="100"/>
          <a:sy n="91" d="100"/>
        </p:scale>
        <p:origin x="1040"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handoutMaster" Target="handoutMasters/handoutMaster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02/10/2021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C4120-7895-0F4C-8FF5-16A10F66ACCE}" type="datetimeFigureOut">
              <a:rPr lang="en-GB" smtClean="0"/>
              <a:t>02/10/2021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2F8FA7-D77C-2B41-9F51-61623A6C21C7}" type="slidenum">
              <a:rPr lang="en-GB" smtClean="0"/>
              <a:t>‹#›</a:t>
            </a:fld>
            <a:endParaRPr lang="en-GB"/>
          </a:p>
        </p:txBody>
      </p:sp>
    </p:spTree>
    <p:extLst>
      <p:ext uri="{BB962C8B-B14F-4D97-AF65-F5344CB8AC3E}">
        <p14:creationId xmlns:p14="http://schemas.microsoft.com/office/powerpoint/2010/main" val="3339360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a:t>
            </a:fld>
            <a:endParaRPr lang="en-GB"/>
          </a:p>
        </p:txBody>
      </p:sp>
    </p:spTree>
    <p:extLst>
      <p:ext uri="{BB962C8B-B14F-4D97-AF65-F5344CB8AC3E}">
        <p14:creationId xmlns:p14="http://schemas.microsoft.com/office/powerpoint/2010/main" val="22891379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5</a:t>
            </a:fld>
            <a:endParaRPr lang="en-GB"/>
          </a:p>
        </p:txBody>
      </p:sp>
    </p:spTree>
    <p:extLst>
      <p:ext uri="{BB962C8B-B14F-4D97-AF65-F5344CB8AC3E}">
        <p14:creationId xmlns:p14="http://schemas.microsoft.com/office/powerpoint/2010/main" val="8341622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6</a:t>
            </a:fld>
            <a:endParaRPr lang="en-GB"/>
          </a:p>
        </p:txBody>
      </p:sp>
    </p:spTree>
    <p:extLst>
      <p:ext uri="{BB962C8B-B14F-4D97-AF65-F5344CB8AC3E}">
        <p14:creationId xmlns:p14="http://schemas.microsoft.com/office/powerpoint/2010/main" val="2336542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7</a:t>
            </a:fld>
            <a:endParaRPr lang="en-GB"/>
          </a:p>
        </p:txBody>
      </p:sp>
    </p:spTree>
    <p:extLst>
      <p:ext uri="{BB962C8B-B14F-4D97-AF65-F5344CB8AC3E}">
        <p14:creationId xmlns:p14="http://schemas.microsoft.com/office/powerpoint/2010/main" val="20635718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8</a:t>
            </a:fld>
            <a:endParaRPr lang="en-GB"/>
          </a:p>
        </p:txBody>
      </p:sp>
    </p:spTree>
    <p:extLst>
      <p:ext uri="{BB962C8B-B14F-4D97-AF65-F5344CB8AC3E}">
        <p14:creationId xmlns:p14="http://schemas.microsoft.com/office/powerpoint/2010/main" val="2291827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9</a:t>
            </a:fld>
            <a:endParaRPr lang="en-GB"/>
          </a:p>
        </p:txBody>
      </p:sp>
    </p:spTree>
    <p:extLst>
      <p:ext uri="{BB962C8B-B14F-4D97-AF65-F5344CB8AC3E}">
        <p14:creationId xmlns:p14="http://schemas.microsoft.com/office/powerpoint/2010/main" val="4010815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10</a:t>
            </a:fld>
            <a:endParaRPr lang="en-GB"/>
          </a:p>
        </p:txBody>
      </p:sp>
    </p:spTree>
    <p:extLst>
      <p:ext uri="{BB962C8B-B14F-4D97-AF65-F5344CB8AC3E}">
        <p14:creationId xmlns:p14="http://schemas.microsoft.com/office/powerpoint/2010/main" val="3798481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11</a:t>
            </a:fld>
            <a:endParaRPr lang="en-GB"/>
          </a:p>
        </p:txBody>
      </p:sp>
    </p:spTree>
    <p:extLst>
      <p:ext uri="{BB962C8B-B14F-4D97-AF65-F5344CB8AC3E}">
        <p14:creationId xmlns:p14="http://schemas.microsoft.com/office/powerpoint/2010/main" val="478555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12</a:t>
            </a:fld>
            <a:endParaRPr lang="en-GB"/>
          </a:p>
        </p:txBody>
      </p:sp>
    </p:spTree>
    <p:extLst>
      <p:ext uri="{BB962C8B-B14F-4D97-AF65-F5344CB8AC3E}">
        <p14:creationId xmlns:p14="http://schemas.microsoft.com/office/powerpoint/2010/main" val="20809080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13</a:t>
            </a:fld>
            <a:endParaRPr lang="en-GB"/>
          </a:p>
        </p:txBody>
      </p:sp>
    </p:spTree>
    <p:extLst>
      <p:ext uri="{BB962C8B-B14F-4D97-AF65-F5344CB8AC3E}">
        <p14:creationId xmlns:p14="http://schemas.microsoft.com/office/powerpoint/2010/main" val="9188273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14</a:t>
            </a:fld>
            <a:endParaRPr lang="en-GB"/>
          </a:p>
        </p:txBody>
      </p:sp>
    </p:spTree>
    <p:extLst>
      <p:ext uri="{BB962C8B-B14F-4D97-AF65-F5344CB8AC3E}">
        <p14:creationId xmlns:p14="http://schemas.microsoft.com/office/powerpoint/2010/main" val="57359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15</a:t>
            </a:fld>
            <a:endParaRPr lang="en-GB"/>
          </a:p>
        </p:txBody>
      </p:sp>
    </p:spTree>
    <p:extLst>
      <p:ext uri="{BB962C8B-B14F-4D97-AF65-F5344CB8AC3E}">
        <p14:creationId xmlns:p14="http://schemas.microsoft.com/office/powerpoint/2010/main" val="2725413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16</a:t>
            </a:fld>
            <a:endParaRPr lang="en-GB"/>
          </a:p>
        </p:txBody>
      </p:sp>
    </p:spTree>
    <p:extLst>
      <p:ext uri="{BB962C8B-B14F-4D97-AF65-F5344CB8AC3E}">
        <p14:creationId xmlns:p14="http://schemas.microsoft.com/office/powerpoint/2010/main" val="17267812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17</a:t>
            </a:fld>
            <a:endParaRPr lang="en-GB"/>
          </a:p>
        </p:txBody>
      </p:sp>
    </p:spTree>
    <p:extLst>
      <p:ext uri="{BB962C8B-B14F-4D97-AF65-F5344CB8AC3E}">
        <p14:creationId xmlns:p14="http://schemas.microsoft.com/office/powerpoint/2010/main" val="13078497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18</a:t>
            </a:fld>
            <a:endParaRPr lang="en-GB"/>
          </a:p>
        </p:txBody>
      </p:sp>
    </p:spTree>
    <p:extLst>
      <p:ext uri="{BB962C8B-B14F-4D97-AF65-F5344CB8AC3E}">
        <p14:creationId xmlns:p14="http://schemas.microsoft.com/office/powerpoint/2010/main" val="8630303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19</a:t>
            </a:fld>
            <a:endParaRPr lang="en-GB"/>
          </a:p>
        </p:txBody>
      </p:sp>
    </p:spTree>
    <p:extLst>
      <p:ext uri="{BB962C8B-B14F-4D97-AF65-F5344CB8AC3E}">
        <p14:creationId xmlns:p14="http://schemas.microsoft.com/office/powerpoint/2010/main" val="42309396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20</a:t>
            </a:fld>
            <a:endParaRPr lang="en-GB"/>
          </a:p>
        </p:txBody>
      </p:sp>
    </p:spTree>
    <p:extLst>
      <p:ext uri="{BB962C8B-B14F-4D97-AF65-F5344CB8AC3E}">
        <p14:creationId xmlns:p14="http://schemas.microsoft.com/office/powerpoint/2010/main" val="33347135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21</a:t>
            </a:fld>
            <a:endParaRPr lang="en-GB"/>
          </a:p>
        </p:txBody>
      </p:sp>
    </p:spTree>
    <p:extLst>
      <p:ext uri="{BB962C8B-B14F-4D97-AF65-F5344CB8AC3E}">
        <p14:creationId xmlns:p14="http://schemas.microsoft.com/office/powerpoint/2010/main" val="31490112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22</a:t>
            </a:fld>
            <a:endParaRPr lang="en-GB"/>
          </a:p>
        </p:txBody>
      </p:sp>
    </p:spTree>
    <p:extLst>
      <p:ext uri="{BB962C8B-B14F-4D97-AF65-F5344CB8AC3E}">
        <p14:creationId xmlns:p14="http://schemas.microsoft.com/office/powerpoint/2010/main" val="6157844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23</a:t>
            </a:fld>
            <a:endParaRPr lang="en-GB"/>
          </a:p>
        </p:txBody>
      </p:sp>
    </p:spTree>
    <p:extLst>
      <p:ext uri="{BB962C8B-B14F-4D97-AF65-F5344CB8AC3E}">
        <p14:creationId xmlns:p14="http://schemas.microsoft.com/office/powerpoint/2010/main" val="8648946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24</a:t>
            </a:fld>
            <a:endParaRPr lang="en-GB"/>
          </a:p>
        </p:txBody>
      </p:sp>
    </p:spTree>
    <p:extLst>
      <p:ext uri="{BB962C8B-B14F-4D97-AF65-F5344CB8AC3E}">
        <p14:creationId xmlns:p14="http://schemas.microsoft.com/office/powerpoint/2010/main" val="13020601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25</a:t>
            </a:fld>
            <a:endParaRPr lang="en-GB"/>
          </a:p>
        </p:txBody>
      </p:sp>
    </p:spTree>
    <p:extLst>
      <p:ext uri="{BB962C8B-B14F-4D97-AF65-F5344CB8AC3E}">
        <p14:creationId xmlns:p14="http://schemas.microsoft.com/office/powerpoint/2010/main" val="7444175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26</a:t>
            </a:fld>
            <a:endParaRPr lang="en-GB"/>
          </a:p>
        </p:txBody>
      </p:sp>
    </p:spTree>
    <p:extLst>
      <p:ext uri="{BB962C8B-B14F-4D97-AF65-F5344CB8AC3E}">
        <p14:creationId xmlns:p14="http://schemas.microsoft.com/office/powerpoint/2010/main" val="42475224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27</a:t>
            </a:fld>
            <a:endParaRPr lang="en-GB"/>
          </a:p>
        </p:txBody>
      </p:sp>
    </p:spTree>
    <p:extLst>
      <p:ext uri="{BB962C8B-B14F-4D97-AF65-F5344CB8AC3E}">
        <p14:creationId xmlns:p14="http://schemas.microsoft.com/office/powerpoint/2010/main" val="190307311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F2F8FA7-D77C-2B41-9F51-61623A6C21C7}" type="slidenum">
              <a:rPr lang="en-GB" smtClean="0"/>
              <a:t>28</a:t>
            </a:fld>
            <a:endParaRPr lang="en-GB"/>
          </a:p>
        </p:txBody>
      </p:sp>
    </p:spTree>
    <p:extLst>
      <p:ext uri="{BB962C8B-B14F-4D97-AF65-F5344CB8AC3E}">
        <p14:creationId xmlns:p14="http://schemas.microsoft.com/office/powerpoint/2010/main" val="5324386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11175E4-0633-4347-BFDD-1613A3C21DD1}" type="slidenum">
              <a:rPr lang="en-GB" smtClean="0"/>
              <a:t>29</a:t>
            </a:fld>
            <a:endParaRPr lang="en-GB"/>
          </a:p>
        </p:txBody>
      </p:sp>
    </p:spTree>
    <p:extLst>
      <p:ext uri="{BB962C8B-B14F-4D97-AF65-F5344CB8AC3E}">
        <p14:creationId xmlns:p14="http://schemas.microsoft.com/office/powerpoint/2010/main" val="13021562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30</a:t>
            </a:fld>
            <a:endParaRPr lang="en-GB"/>
          </a:p>
        </p:txBody>
      </p:sp>
    </p:spTree>
    <p:extLst>
      <p:ext uri="{BB962C8B-B14F-4D97-AF65-F5344CB8AC3E}">
        <p14:creationId xmlns:p14="http://schemas.microsoft.com/office/powerpoint/2010/main" val="1708412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4019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02/10/2021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7880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02/10/2021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5972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759019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460255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919431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36727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168571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251567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233507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4320210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469960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3473811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0742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64102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1529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59175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541795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23412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134921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09730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76221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181717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19976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59334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657371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60052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1862602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7442779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9394912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151572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591059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35456232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5274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5436083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585940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52818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93277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1817210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9799408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1137610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6265621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21909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809048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6767303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938884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6938770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835710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9191813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8034326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4272196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268149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962674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083176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34319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3801371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460901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6820777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8103781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1883468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5757409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52815014"/>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7706548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63542804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334816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38204509"/>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0799166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1536773"/>
      </p:ext>
    </p:extLst>
  </p:cSld>
  <p:clrMap bg1="lt1" tx1="dk1" bg2="lt2" tx2="dk2" accent1="accent1" accent2="accent2" accent3="accent3" accent4="accent4" accent5="accent5" accent6="accent6" hlink="hlink" folHlink="folHlink"/>
  <p:sldLayoutIdLst>
    <p:sldLayoutId id="2147483669" r:id="rId1"/>
    <p:sldLayoutId id="214748373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44814445"/>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430497779"/>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9125718"/>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19601136"/>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1058643"/>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33748589"/>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87079518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50520049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1154505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45805686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564340668"/>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4498574"/>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video" Target="https://www.youtube.com/embed/DMCRwv4-OLQ?feature=oembed" TargetMode="External"/><Relationship Id="rId4" Type="http://schemas.openxmlformats.org/officeDocument/2006/relationships/image" Target="../media/image29.png"/></Relationships>
</file>

<file path=ppt/slides/_rels/slide8.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5.xml"/><Relationship Id="rId1" Type="http://schemas.openxmlformats.org/officeDocument/2006/relationships/video" Target="https://www.youtube.com/embed/p6KdQgkpwNM?feature=oembed" TargetMode="External"/><Relationship Id="rId6" Type="http://schemas.openxmlformats.org/officeDocument/2006/relationships/hyperlink" Target="https://en.wikipedia.org/wiki/Holiday_Inn" TargetMode="External"/><Relationship Id="rId5" Type="http://schemas.openxmlformats.org/officeDocument/2006/relationships/image" Target="../media/image34.png"/><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5.xml"/><Relationship Id="rId1" Type="http://schemas.openxmlformats.org/officeDocument/2006/relationships/video" Target="https://www.youtube.com/embed/ClFxn9YwKRY?feature=oembed" TargetMode="External"/><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8" Type="http://schemas.openxmlformats.org/officeDocument/2006/relationships/hyperlink" Target="https://www.pinterest.com/pin/507499451746093188/" TargetMode="External"/><Relationship Id="rId3" Type="http://schemas.openxmlformats.org/officeDocument/2006/relationships/image" Target="../media/image39.png"/><Relationship Id="rId7" Type="http://schemas.openxmlformats.org/officeDocument/2006/relationships/image" Target="../media/image41.jpg"/><Relationship Id="rId2" Type="http://schemas.openxmlformats.org/officeDocument/2006/relationships/notesSlide" Target="../notesSlides/notesSlide16.xml"/><Relationship Id="rId1" Type="http://schemas.openxmlformats.org/officeDocument/2006/relationships/slideLayout" Target="../slideLayouts/slideLayout15.xml"/><Relationship Id="rId6" Type="http://schemas.openxmlformats.org/officeDocument/2006/relationships/hyperlink" Target="https://www.fattorini-namebadges.co.uk/badge/b3-lightweight-name-badge-matt-black-frame/" TargetMode="External"/><Relationship Id="rId5" Type="http://schemas.openxmlformats.org/officeDocument/2006/relationships/image" Target="../media/image40.png"/><Relationship Id="rId4" Type="http://schemas.openxmlformats.org/officeDocument/2006/relationships/hyperlink" Target="https://www.namebadgesinternational.us/buy/aloft-hotel-name-badges/"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45.tiff"/><Relationship Id="rId2" Type="http://schemas.openxmlformats.org/officeDocument/2006/relationships/notesSlide" Target="../notesSlides/notesSlide20.xml"/><Relationship Id="rId1" Type="http://schemas.openxmlformats.org/officeDocument/2006/relationships/slideLayout" Target="../slideLayouts/slideLayout15.xml"/><Relationship Id="rId5" Type="http://schemas.openxmlformats.org/officeDocument/2006/relationships/image" Target="../media/image47.jpeg"/><Relationship Id="rId4" Type="http://schemas.openxmlformats.org/officeDocument/2006/relationships/image" Target="../media/image46.jpeg"/></Relationships>
</file>

<file path=ppt/slides/_rels/slide2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1.xml"/><Relationship Id="rId1" Type="http://schemas.openxmlformats.org/officeDocument/2006/relationships/slideLayout" Target="../slideLayouts/slideLayout15.xml"/><Relationship Id="rId4" Type="http://schemas.openxmlformats.org/officeDocument/2006/relationships/image" Target="../media/image49.tiff"/></Relationships>
</file>

<file path=ppt/slides/_rels/slide25.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22.xml"/><Relationship Id="rId1" Type="http://schemas.openxmlformats.org/officeDocument/2006/relationships/slideLayout" Target="../slideLayouts/slideLayout15.xml"/><Relationship Id="rId4" Type="http://schemas.openxmlformats.org/officeDocument/2006/relationships/image" Target="../media/image51.jpeg"/></Relationships>
</file>

<file path=ppt/slides/_rels/slide26.xml.rels><?xml version="1.0" encoding="UTF-8" standalone="yes"?>
<Relationships xmlns="http://schemas.openxmlformats.org/package/2006/relationships"><Relationship Id="rId3" Type="http://schemas.openxmlformats.org/officeDocument/2006/relationships/image" Target="../media/image52.jpg"/><Relationship Id="rId2" Type="http://schemas.openxmlformats.org/officeDocument/2006/relationships/notesSlide" Target="../notesSlides/notesSlide23.xml"/><Relationship Id="rId1" Type="http://schemas.openxmlformats.org/officeDocument/2006/relationships/slideLayout" Target="../slideLayouts/slideLayout15.xml"/><Relationship Id="rId4" Type="http://schemas.openxmlformats.org/officeDocument/2006/relationships/hyperlink" Target="https://lodgingmagazine.com/communication-key-revamping-housekeeping-procedures/"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15.xml"/><Relationship Id="rId4" Type="http://schemas.openxmlformats.org/officeDocument/2006/relationships/image" Target="../media/image25.tiff"/></Relationships>
</file>

<file path=ppt/slides/_rels/slide28.xml.rels><?xml version="1.0" encoding="UTF-8" standalone="yes"?>
<Relationships xmlns="http://schemas.openxmlformats.org/package/2006/relationships"><Relationship Id="rId8" Type="http://schemas.openxmlformats.org/officeDocument/2006/relationships/hyperlink" Target="https://www.candolaundryservices.co.uk/housekeeping-tips/" TargetMode="External"/><Relationship Id="rId3" Type="http://schemas.openxmlformats.org/officeDocument/2006/relationships/image" Target="../media/image54.jpeg"/><Relationship Id="rId7" Type="http://schemas.openxmlformats.org/officeDocument/2006/relationships/image" Target="../media/image56.png"/><Relationship Id="rId2" Type="http://schemas.openxmlformats.org/officeDocument/2006/relationships/notesSlide" Target="../notesSlides/notesSlide25.xml"/><Relationship Id="rId1" Type="http://schemas.openxmlformats.org/officeDocument/2006/relationships/slideLayout" Target="../slideLayouts/slideLayout15.xml"/><Relationship Id="rId6" Type="http://schemas.openxmlformats.org/officeDocument/2006/relationships/hyperlink" Target="https://southwestdomestics.org/blog/5-things-housekeepers-always-avoid/" TargetMode="External"/><Relationship Id="rId5" Type="http://schemas.openxmlformats.org/officeDocument/2006/relationships/image" Target="../media/image55.jpg"/><Relationship Id="rId4" Type="http://schemas.openxmlformats.org/officeDocument/2006/relationships/hyperlink" Target="http://www.gettyimages.ae/photos/house-cleaning-uniform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26.xml"/><Relationship Id="rId1" Type="http://schemas.openxmlformats.org/officeDocument/2006/relationships/slideLayout" Target="../slideLayouts/slideLayout15.xml"/><Relationship Id="rId5" Type="http://schemas.openxmlformats.org/officeDocument/2006/relationships/image" Target="../media/image59.tiff"/><Relationship Id="rId4" Type="http://schemas.openxmlformats.org/officeDocument/2006/relationships/image" Target="../media/image58.sv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5.xml"/><Relationship Id="rId1" Type="http://schemas.openxmlformats.org/officeDocument/2006/relationships/video" Target="https://www.youtube.com/embed/Wog__QrreTM?feature=oembed" TargetMode="External"/><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5039051"/>
            <a:ext cx="7992888" cy="1470025"/>
          </a:xfrm>
        </p:spPr>
        <p:txBody>
          <a:bodyPr>
            <a:normAutofit fontScale="90000"/>
          </a:bodyPr>
          <a:lstStyle/>
          <a:p>
            <a:pPr algn="r"/>
            <a:r>
              <a:rPr lang="en-GB" b="1" i="1" dirty="0">
                <a:solidFill>
                  <a:schemeClr val="bg1"/>
                </a:solidFill>
              </a:rPr>
              <a:t>Operating</a:t>
            </a:r>
            <a:br>
              <a:rPr lang="en-GB" b="1" i="1" dirty="0">
                <a:solidFill>
                  <a:schemeClr val="bg1"/>
                </a:solidFill>
              </a:rPr>
            </a:br>
            <a:r>
              <a:rPr lang="en-GB" b="1" i="1" dirty="0">
                <a:solidFill>
                  <a:schemeClr val="bg1"/>
                </a:solidFill>
              </a:rPr>
              <a:t>Hotel</a:t>
            </a:r>
            <a:br>
              <a:rPr lang="en-GB" b="1" i="1" dirty="0">
                <a:solidFill>
                  <a:schemeClr val="bg1"/>
                </a:solidFill>
              </a:rPr>
            </a:br>
            <a:r>
              <a:rPr lang="en-GB" b="1" i="1" dirty="0">
                <a:solidFill>
                  <a:schemeClr val="bg1"/>
                </a:solidFill>
              </a:rPr>
              <a:t>Facilities</a:t>
            </a: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Week 3</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0" y="1248263"/>
            <a:ext cx="4361474" cy="4361474"/>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Content / Week 3</a:t>
            </a:r>
          </a:p>
        </p:txBody>
      </p:sp>
      <p:sp>
        <p:nvSpPr>
          <p:cNvPr id="3" name="Content Placeholder 2"/>
          <p:cNvSpPr>
            <a:spLocks noGrp="1"/>
          </p:cNvSpPr>
          <p:nvPr>
            <p:ph idx="1"/>
          </p:nvPr>
        </p:nvSpPr>
        <p:spPr>
          <a:xfrm>
            <a:off x="457200" y="1552001"/>
            <a:ext cx="7550496" cy="3965231"/>
          </a:xfrm>
        </p:spPr>
        <p:txBody>
          <a:bodyPr>
            <a:normAutofit fontScale="85000" lnSpcReduction="20000"/>
          </a:bodyPr>
          <a:lstStyle/>
          <a:p>
            <a:r>
              <a:rPr lang="en-GB" dirty="0"/>
              <a:t>Module Learning Outcomes</a:t>
            </a:r>
          </a:p>
          <a:p>
            <a:r>
              <a:rPr lang="en-GB" dirty="0"/>
              <a:t>The different roles in the housekeeping department</a:t>
            </a:r>
          </a:p>
          <a:p>
            <a:r>
              <a:rPr lang="en-GB" dirty="0"/>
              <a:t>The importance of personal hygiene</a:t>
            </a:r>
          </a:p>
          <a:p>
            <a:r>
              <a:rPr lang="en-GB" dirty="0"/>
              <a:t>Common WHS risks faced in housekeeping</a:t>
            </a:r>
          </a:p>
          <a:p>
            <a:r>
              <a:rPr lang="en-GB" dirty="0"/>
              <a:t>What and how to use housekeeping cleaning agents</a:t>
            </a:r>
          </a:p>
          <a:p>
            <a:r>
              <a:rPr lang="en-GB" dirty="0"/>
              <a:t>What and how to use housekeeping equipment</a:t>
            </a:r>
          </a:p>
          <a:p>
            <a:r>
              <a:rPr lang="en-GB" dirty="0"/>
              <a:t>What items to include on a housekeeping cart</a:t>
            </a:r>
          </a:p>
          <a:p>
            <a:r>
              <a:rPr lang="en-GB" dirty="0"/>
              <a:t>Best practice rules for cleaning</a:t>
            </a:r>
          </a:p>
          <a:p>
            <a:r>
              <a:rPr lang="en-GB" dirty="0"/>
              <a:t>Best practices for entering guest rooms</a:t>
            </a:r>
          </a:p>
          <a:p>
            <a:r>
              <a:rPr lang="en-GB" dirty="0"/>
              <a:t>HK issues that damage profits</a:t>
            </a:r>
          </a:p>
          <a:p>
            <a:pPr marL="0" indent="0">
              <a:buNone/>
            </a:pPr>
            <a:endParaRPr lang="en-GB" dirty="0"/>
          </a:p>
        </p:txBody>
      </p:sp>
      <p:pic>
        <p:nvPicPr>
          <p:cNvPr id="5" name="Picture 4">
            <a:extLst>
              <a:ext uri="{FF2B5EF4-FFF2-40B4-BE49-F238E27FC236}">
                <a16:creationId xmlns:a16="http://schemas.microsoft.com/office/drawing/2014/main" id="{9AE8851C-D90B-8F4A-889B-BB05D7496BF8}"/>
              </a:ext>
            </a:extLst>
          </p:cNvPr>
          <p:cNvPicPr>
            <a:picLocks noChangeAspect="1"/>
          </p:cNvPicPr>
          <p:nvPr/>
        </p:nvPicPr>
        <p:blipFill>
          <a:blip r:embed="rId2"/>
          <a:stretch>
            <a:fillRect/>
          </a:stretch>
        </p:blipFill>
        <p:spPr>
          <a:xfrm>
            <a:off x="6372200" y="3429000"/>
            <a:ext cx="2527300" cy="2527300"/>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2D395B-F8BC-174A-9C25-38B053C61E66}"/>
              </a:ext>
            </a:extLst>
          </p:cNvPr>
          <p:cNvSpPr>
            <a:spLocks noGrp="1"/>
          </p:cNvSpPr>
          <p:nvPr>
            <p:ph type="title"/>
          </p:nvPr>
        </p:nvSpPr>
        <p:spPr>
          <a:xfrm>
            <a:off x="302840" y="70855"/>
            <a:ext cx="8229600" cy="1143000"/>
          </a:xfrm>
        </p:spPr>
        <p:txBody>
          <a:bodyPr/>
          <a:lstStyle/>
          <a:p>
            <a:pPr algn="l"/>
            <a:r>
              <a:rPr lang="en-GB" b="1" dirty="0"/>
              <a:t>Module Learning Outcomes</a:t>
            </a:r>
          </a:p>
        </p:txBody>
      </p:sp>
      <p:sp>
        <p:nvSpPr>
          <p:cNvPr id="8" name="Content Placeholder 2">
            <a:extLst>
              <a:ext uri="{FF2B5EF4-FFF2-40B4-BE49-F238E27FC236}">
                <a16:creationId xmlns:a16="http://schemas.microsoft.com/office/drawing/2014/main" id="{A0DF1CB7-78AF-4CD3-BD05-454513C961E2}"/>
              </a:ext>
            </a:extLst>
          </p:cNvPr>
          <p:cNvSpPr>
            <a:spLocks noGrp="1"/>
          </p:cNvSpPr>
          <p:nvPr>
            <p:ph idx="1"/>
          </p:nvPr>
        </p:nvSpPr>
        <p:spPr>
          <a:xfrm>
            <a:off x="323528" y="1101600"/>
            <a:ext cx="8424936" cy="3263504"/>
          </a:xfrm>
        </p:spPr>
        <p:txBody>
          <a:bodyPr>
            <a:noAutofit/>
          </a:bodyPr>
          <a:lstStyle/>
          <a:p>
            <a:pPr algn="just"/>
            <a:endParaRPr lang="en-GB" sz="1600" dirty="0"/>
          </a:p>
          <a:p>
            <a:pPr marL="0" indent="0" algn="just">
              <a:buNone/>
            </a:pPr>
            <a:r>
              <a:rPr lang="en-GB" sz="1600" dirty="0"/>
              <a:t>Upon the successful completion of this module, you should be able to demonstrate the ability to:</a:t>
            </a:r>
          </a:p>
          <a:p>
            <a:pPr marL="0" indent="0" algn="just">
              <a:buNone/>
            </a:pPr>
            <a:endParaRPr lang="en-GB" sz="1600" dirty="0"/>
          </a:p>
          <a:p>
            <a:pPr algn="just"/>
            <a:r>
              <a:rPr lang="en-GB" sz="1600" dirty="0"/>
              <a:t>Understand the variety of different positions within facilities management and appreciate the importance of the work based key skills within this area of hotel operation.</a:t>
            </a:r>
          </a:p>
          <a:p>
            <a:pPr algn="just"/>
            <a:endParaRPr lang="en-GB" sz="1600" dirty="0"/>
          </a:p>
          <a:p>
            <a:pPr algn="just"/>
            <a:r>
              <a:rPr lang="en-GB" sz="1600" dirty="0"/>
              <a:t>Develop knowledge of guest service skills and competencies appropriate to each departmental area of operation – and which meet organisation standards and requirements.</a:t>
            </a:r>
          </a:p>
          <a:p>
            <a:pPr algn="just"/>
            <a:endParaRPr lang="en-GB" sz="1600" dirty="0"/>
          </a:p>
          <a:p>
            <a:pPr algn="just"/>
            <a:r>
              <a:rPr lang="en-GB" sz="1600" dirty="0"/>
              <a:t>Understand issues relating to Facilities service delivery such as resource allocation, need for technical knowledge, industry standards, programme management, planning and organisation, management styles, health and safety. </a:t>
            </a:r>
          </a:p>
          <a:p>
            <a:pPr algn="just"/>
            <a:endParaRPr lang="en-GB" sz="1600" dirty="0"/>
          </a:p>
        </p:txBody>
      </p:sp>
    </p:spTree>
    <p:extLst>
      <p:ext uri="{BB962C8B-B14F-4D97-AF65-F5344CB8AC3E}">
        <p14:creationId xmlns:p14="http://schemas.microsoft.com/office/powerpoint/2010/main" val="4196395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ow Hotels Are Redefining Cleanliness and Safety in the Covid-19 Era – Robb  Report">
            <a:extLst>
              <a:ext uri="{FF2B5EF4-FFF2-40B4-BE49-F238E27FC236}">
                <a16:creationId xmlns:a16="http://schemas.microsoft.com/office/drawing/2014/main" id="{4F28B20D-FC66-E248-8DE6-C227CED1CA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203"/>
          <a:stretch/>
        </p:blipFill>
        <p:spPr bwMode="auto">
          <a:xfrm>
            <a:off x="0" y="0"/>
            <a:ext cx="9144000" cy="573325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F057236-C4A5-614D-8C5D-28CD69C72F69}"/>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0" y="0"/>
            <a:ext cx="3169760" cy="2467868"/>
          </a:xfrm>
          <a:prstGeom prst="rect">
            <a:avLst/>
          </a:prstGeom>
        </p:spPr>
      </p:pic>
      <p:pic>
        <p:nvPicPr>
          <p:cNvPr id="6" name="Picture 5">
            <a:extLst>
              <a:ext uri="{FF2B5EF4-FFF2-40B4-BE49-F238E27FC236}">
                <a16:creationId xmlns:a16="http://schemas.microsoft.com/office/drawing/2014/main" id="{DBC4BDCC-D9C0-4743-A820-6B555F6E2D93}"/>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0" y="1915088"/>
            <a:ext cx="3169760" cy="2467868"/>
          </a:xfrm>
          <a:prstGeom prst="rect">
            <a:avLst/>
          </a:prstGeom>
        </p:spPr>
      </p:pic>
      <p:pic>
        <p:nvPicPr>
          <p:cNvPr id="8" name="Picture 7">
            <a:extLst>
              <a:ext uri="{FF2B5EF4-FFF2-40B4-BE49-F238E27FC236}">
                <a16:creationId xmlns:a16="http://schemas.microsoft.com/office/drawing/2014/main" id="{FD04DB85-BD6E-E34D-B825-110413531802}"/>
              </a:ext>
            </a:extLst>
          </p:cNvPr>
          <p:cNvPicPr>
            <a:picLocks noChangeAspect="1"/>
          </p:cNvPicPr>
          <p:nvPr/>
        </p:nvPicPr>
        <p:blipFill rotWithShape="1">
          <a:blip r:embed="rId4">
            <a:extLst>
              <a:ext uri="{28A0092B-C50C-407E-A947-70E740481C1C}">
                <a14:useLocalDpi xmlns:a14="http://schemas.microsoft.com/office/drawing/2010/main" val="0"/>
              </a:ext>
            </a:extLst>
          </a:blip>
          <a:srcRect r="94695" b="88512"/>
          <a:stretch/>
        </p:blipFill>
        <p:spPr>
          <a:xfrm>
            <a:off x="-10924" y="3247136"/>
            <a:ext cx="3169760" cy="2467868"/>
          </a:xfrm>
          <a:prstGeom prst="rect">
            <a:avLst/>
          </a:prstGeom>
        </p:spPr>
      </p:pic>
      <p:pic>
        <p:nvPicPr>
          <p:cNvPr id="13" name="Picture 12">
            <a:extLst>
              <a:ext uri="{FF2B5EF4-FFF2-40B4-BE49-F238E27FC236}">
                <a16:creationId xmlns:a16="http://schemas.microsoft.com/office/drawing/2014/main" id="{C8B3F404-87FE-7544-893B-EA01B2D8C688}"/>
              </a:ext>
            </a:extLst>
          </p:cNvPr>
          <p:cNvPicPr>
            <a:picLocks noChangeAspect="1"/>
          </p:cNvPicPr>
          <p:nvPr/>
        </p:nvPicPr>
        <p:blipFill rotWithShape="1">
          <a:blip r:embed="rId4">
            <a:extLst>
              <a:ext uri="{28A0092B-C50C-407E-A947-70E740481C1C}">
                <a14:useLocalDpi xmlns:a14="http://schemas.microsoft.com/office/drawing/2010/main" val="0"/>
              </a:ext>
            </a:extLst>
          </a:blip>
          <a:srcRect r="73859"/>
          <a:stretch/>
        </p:blipFill>
        <p:spPr>
          <a:xfrm>
            <a:off x="332072" y="1915088"/>
            <a:ext cx="2483768" cy="3416235"/>
          </a:xfrm>
          <a:prstGeom prst="rect">
            <a:avLst/>
          </a:prstGeom>
        </p:spPr>
      </p:pic>
      <p:sp>
        <p:nvSpPr>
          <p:cNvPr id="7" name="Rectangle 6">
            <a:extLst>
              <a:ext uri="{FF2B5EF4-FFF2-40B4-BE49-F238E27FC236}">
                <a16:creationId xmlns:a16="http://schemas.microsoft.com/office/drawing/2014/main" id="{95C470F1-916D-8F41-8325-4BB994E230AB}"/>
              </a:ext>
            </a:extLst>
          </p:cNvPr>
          <p:cNvSpPr/>
          <p:nvPr/>
        </p:nvSpPr>
        <p:spPr>
          <a:xfrm>
            <a:off x="21811" y="303976"/>
            <a:ext cx="3286989" cy="1261884"/>
          </a:xfrm>
          <a:prstGeom prst="rect">
            <a:avLst/>
          </a:prstGeom>
        </p:spPr>
        <p:txBody>
          <a:bodyPr wrap="none">
            <a:spAutoFit/>
          </a:bodyPr>
          <a:lstStyle/>
          <a:p>
            <a:r>
              <a:rPr lang="en-GB" sz="3800" dirty="0">
                <a:solidFill>
                  <a:srgbClr val="FF0055"/>
                </a:solidFill>
                <a:latin typeface="Brown-Regular-S"/>
              </a:rPr>
              <a:t>Introduction to </a:t>
            </a:r>
          </a:p>
          <a:p>
            <a:r>
              <a:rPr lang="en-GB" sz="3800" dirty="0">
                <a:solidFill>
                  <a:srgbClr val="FF0055"/>
                </a:solidFill>
                <a:latin typeface="Brown-Regular-S"/>
              </a:rPr>
              <a:t>Housekeeping</a:t>
            </a:r>
            <a:endParaRPr lang="en-GB" sz="3800" b="0" i="0" u="none" strike="noStrike" dirty="0">
              <a:solidFill>
                <a:srgbClr val="FF0055"/>
              </a:solidFill>
              <a:effectLst/>
              <a:latin typeface="Brown-Regular-S"/>
            </a:endParaRPr>
          </a:p>
        </p:txBody>
      </p:sp>
    </p:spTree>
    <p:extLst>
      <p:ext uri="{BB962C8B-B14F-4D97-AF65-F5344CB8AC3E}">
        <p14:creationId xmlns:p14="http://schemas.microsoft.com/office/powerpoint/2010/main" val="508314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29362"/>
            <a:ext cx="7886700" cy="994172"/>
          </a:xfrm>
        </p:spPr>
        <p:txBody>
          <a:bodyPr>
            <a:normAutofit fontScale="90000"/>
          </a:bodyPr>
          <a:lstStyle/>
          <a:p>
            <a:r>
              <a:rPr lang="en-GB" b="1" dirty="0"/>
              <a:t>Positions in the Housekeeping Department</a:t>
            </a:r>
          </a:p>
        </p:txBody>
      </p:sp>
      <p:pic>
        <p:nvPicPr>
          <p:cNvPr id="6" name="Content Placeholder 5" descr="A screenshot of a cell phone&#10;&#10;Description automatically generated">
            <a:extLst>
              <a:ext uri="{FF2B5EF4-FFF2-40B4-BE49-F238E27FC236}">
                <a16:creationId xmlns:a16="http://schemas.microsoft.com/office/drawing/2014/main" id="{72C51552-21B1-F543-BEB8-CF89335D8D6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67830" y="1528056"/>
            <a:ext cx="8352641" cy="3989175"/>
          </a:xfrm>
        </p:spPr>
      </p:pic>
    </p:spTree>
    <p:extLst>
      <p:ext uri="{BB962C8B-B14F-4D97-AF65-F5344CB8AC3E}">
        <p14:creationId xmlns:p14="http://schemas.microsoft.com/office/powerpoint/2010/main" val="3107694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74588"/>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51520" y="1556792"/>
            <a:ext cx="8496944" cy="3960440"/>
          </a:xfrm>
        </p:spPr>
        <p:txBody>
          <a:bodyPr>
            <a:normAutofit/>
          </a:bodyPr>
          <a:lstStyle/>
          <a:p>
            <a:pPr marL="0" indent="0" algn="just">
              <a:buNone/>
            </a:pPr>
            <a:r>
              <a:rPr lang="en-GB" b="1" dirty="0"/>
              <a:t>The Executive Housekeeper </a:t>
            </a:r>
          </a:p>
          <a:p>
            <a:pPr marL="0" indent="0" algn="just">
              <a:buNone/>
            </a:pPr>
            <a:r>
              <a:rPr lang="en-GB" sz="2300" dirty="0"/>
              <a:t>This is the person overall in charge of the housekeeping department in a medium to large hotel and will report directly to the general manager or to the Rooms Division manager. </a:t>
            </a:r>
          </a:p>
          <a:p>
            <a:pPr marL="0" indent="0" algn="just">
              <a:buNone/>
            </a:pPr>
            <a:endParaRPr lang="en-GB" dirty="0"/>
          </a:p>
          <a:p>
            <a:pPr marL="0" indent="0" algn="just">
              <a:buNone/>
            </a:pPr>
            <a:r>
              <a:rPr lang="en-GB" b="1" dirty="0"/>
              <a:t>Job Summary</a:t>
            </a:r>
          </a:p>
          <a:p>
            <a:pPr marL="0" indent="0" algn="just">
              <a:buNone/>
            </a:pPr>
            <a:r>
              <a:rPr lang="en-GB" sz="2300" dirty="0"/>
              <a:t>Supervises all housekeeping employees, has the authority to hire &amp; manage employees, plans and assigns work assignments, informs new employees of regulations, inspects housekeeping personnel work assignments, requisitions supplies and can source new suppliers. </a:t>
            </a:r>
          </a:p>
          <a:p>
            <a:pPr marL="0" indent="0" algn="just">
              <a:buNone/>
            </a:pPr>
            <a:endParaRPr lang="en-GB" dirty="0"/>
          </a:p>
        </p:txBody>
      </p:sp>
    </p:spTree>
    <p:extLst>
      <p:ext uri="{BB962C8B-B14F-4D97-AF65-F5344CB8AC3E}">
        <p14:creationId xmlns:p14="http://schemas.microsoft.com/office/powerpoint/2010/main" val="789990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141684" y="74740"/>
            <a:ext cx="7886700" cy="994172"/>
          </a:xfrm>
        </p:spPr>
        <p:txBody>
          <a:bodyPr/>
          <a:lstStyle/>
          <a:p>
            <a:pPr algn="l"/>
            <a:r>
              <a:rPr lang="en-GB" b="1" dirty="0">
                <a:solidFill>
                  <a:schemeClr val="accent1">
                    <a:lumMod val="75000"/>
                  </a:schemeClr>
                </a:solidFill>
              </a:rPr>
              <a:t>Executive Housekeeper</a:t>
            </a:r>
          </a:p>
        </p:txBody>
      </p:sp>
      <p:pic>
        <p:nvPicPr>
          <p:cNvPr id="8" name="Online Media 7" descr="Heading Up the Housekeeping Department at Waldorf Astoria">
            <a:hlinkClick r:id="" action="ppaction://media"/>
            <a:extLst>
              <a:ext uri="{FF2B5EF4-FFF2-40B4-BE49-F238E27FC236}">
                <a16:creationId xmlns:a16="http://schemas.microsoft.com/office/drawing/2014/main" id="{8EFB44E0-D9EA-0247-A995-0DF9E591BCBB}"/>
              </a:ext>
            </a:extLst>
          </p:cNvPr>
          <p:cNvPicPr>
            <a:picLocks noRot="1" noChangeAspect="1"/>
          </p:cNvPicPr>
          <p:nvPr>
            <a:videoFile r:link="rId1"/>
          </p:nvPr>
        </p:nvPicPr>
        <p:blipFill>
          <a:blip r:embed="rId4"/>
          <a:stretch>
            <a:fillRect/>
          </a:stretch>
        </p:blipFill>
        <p:spPr>
          <a:xfrm>
            <a:off x="234713" y="980728"/>
            <a:ext cx="8208410" cy="4617230"/>
          </a:xfrm>
          <a:prstGeom prst="rect">
            <a:avLst/>
          </a:prstGeom>
        </p:spPr>
      </p:pic>
    </p:spTree>
    <p:extLst>
      <p:ext uri="{BB962C8B-B14F-4D97-AF65-F5344CB8AC3E}">
        <p14:creationId xmlns:p14="http://schemas.microsoft.com/office/powerpoint/2010/main" val="2594989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107504" y="116632"/>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107504" y="1268760"/>
            <a:ext cx="8479633" cy="3960440"/>
          </a:xfrm>
        </p:spPr>
        <p:txBody>
          <a:bodyPr>
            <a:normAutofit fontScale="92500" lnSpcReduction="20000"/>
          </a:bodyPr>
          <a:lstStyle/>
          <a:p>
            <a:pPr marL="0" indent="0" algn="just">
              <a:buNone/>
            </a:pPr>
            <a:r>
              <a:rPr lang="en-GB" b="1" dirty="0"/>
              <a:t>Assistant Housekeeper </a:t>
            </a:r>
            <a:endParaRPr lang="en-GB" dirty="0"/>
          </a:p>
          <a:p>
            <a:pPr marL="0" indent="0" algn="just">
              <a:buNone/>
            </a:pPr>
            <a:r>
              <a:rPr lang="en-GB" dirty="0"/>
              <a:t>Responsible for the overall housekeeping department and carries out work delegated by the executive housekeeper in his/her absence. The assistant housekeeper supervises all housekeeping employees, has the authority to hire / manage, plans and assigns work assignments, informs new employees of regulations, inspects housekeeping personnel work assignments and requisitions supplies. </a:t>
            </a:r>
          </a:p>
          <a:p>
            <a:pPr marL="0" indent="0" algn="just">
              <a:buNone/>
            </a:pPr>
            <a:endParaRPr lang="en-GB" dirty="0"/>
          </a:p>
          <a:p>
            <a:pPr marL="0" indent="0" algn="just">
              <a:buNone/>
            </a:pPr>
            <a:r>
              <a:rPr lang="en-GB" dirty="0"/>
              <a:t>All the duties and responsibilities of assistant housekeeper will be as same as that of executive housekeeper in his/her absence. </a:t>
            </a:r>
          </a:p>
          <a:p>
            <a:pPr marL="0" indent="0" algn="just">
              <a:buNone/>
            </a:pPr>
            <a:endParaRPr lang="en-GB" dirty="0"/>
          </a:p>
        </p:txBody>
      </p:sp>
      <p:pic>
        <p:nvPicPr>
          <p:cNvPr id="5" name="Picture 4">
            <a:extLst>
              <a:ext uri="{FF2B5EF4-FFF2-40B4-BE49-F238E27FC236}">
                <a16:creationId xmlns:a16="http://schemas.microsoft.com/office/drawing/2014/main" id="{B155D5BC-EAAC-7C46-86F7-2D4156AF1C05}"/>
              </a:ext>
            </a:extLst>
          </p:cNvPr>
          <p:cNvPicPr>
            <a:picLocks noChangeAspect="1"/>
          </p:cNvPicPr>
          <p:nvPr/>
        </p:nvPicPr>
        <p:blipFill>
          <a:blip r:embed="rId3"/>
          <a:stretch>
            <a:fillRect/>
          </a:stretch>
        </p:blipFill>
        <p:spPr>
          <a:xfrm>
            <a:off x="6438490" y="4653136"/>
            <a:ext cx="2430477" cy="1447944"/>
          </a:xfrm>
          <a:prstGeom prst="rect">
            <a:avLst/>
          </a:prstGeom>
        </p:spPr>
      </p:pic>
    </p:spTree>
    <p:extLst>
      <p:ext uri="{BB962C8B-B14F-4D97-AF65-F5344CB8AC3E}">
        <p14:creationId xmlns:p14="http://schemas.microsoft.com/office/powerpoint/2010/main" val="21910761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30387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6673230" cy="4272135"/>
          </a:xfrm>
        </p:spPr>
        <p:txBody>
          <a:bodyPr>
            <a:normAutofit fontScale="62500" lnSpcReduction="20000"/>
          </a:bodyPr>
          <a:lstStyle/>
          <a:p>
            <a:pPr marL="0" indent="0">
              <a:buNone/>
            </a:pPr>
            <a:r>
              <a:rPr lang="en-GB" b="1" dirty="0"/>
              <a:t>Housekeeping Supervisor duties and responsibilities:</a:t>
            </a:r>
          </a:p>
          <a:p>
            <a:pPr marL="0" indent="0">
              <a:buNone/>
            </a:pPr>
            <a:endParaRPr lang="en-GB" dirty="0"/>
          </a:p>
          <a:p>
            <a:r>
              <a:rPr lang="en-GB" dirty="0"/>
              <a:t>Supervise housekeeping staff when they are performing their duties </a:t>
            </a:r>
          </a:p>
          <a:p>
            <a:r>
              <a:rPr lang="en-GB" dirty="0"/>
              <a:t>Supervise laundry staff duties </a:t>
            </a:r>
          </a:p>
          <a:p>
            <a:r>
              <a:rPr lang="en-GB" dirty="0"/>
              <a:t>Stock and maintain any housekeeping supply rooms </a:t>
            </a:r>
          </a:p>
          <a:p>
            <a:r>
              <a:rPr lang="en-GB" dirty="0"/>
              <a:t>Determine and process all guest complaints </a:t>
            </a:r>
          </a:p>
          <a:p>
            <a:r>
              <a:rPr lang="en-GB" dirty="0"/>
              <a:t>Check all guest rooms are ready for arrival </a:t>
            </a:r>
          </a:p>
          <a:p>
            <a:r>
              <a:rPr lang="en-GB" dirty="0"/>
              <a:t>Check that all common areas are hazard free and ready for guests </a:t>
            </a:r>
          </a:p>
          <a:p>
            <a:r>
              <a:rPr lang="en-GB" dirty="0"/>
              <a:t>Conduct daily morning meeting with housekeeping staff and organise all staff daily </a:t>
            </a:r>
          </a:p>
          <a:p>
            <a:r>
              <a:rPr lang="en-GB" dirty="0"/>
              <a:t>Ensure high level of customer service is maintained at all times </a:t>
            </a:r>
          </a:p>
          <a:p>
            <a:r>
              <a:rPr lang="en-GB" dirty="0"/>
              <a:t>Assist guests with all questions and reasonable requests </a:t>
            </a:r>
          </a:p>
          <a:p>
            <a:r>
              <a:rPr lang="en-GB" dirty="0"/>
              <a:t>Maintain clean and tidy work area </a:t>
            </a:r>
          </a:p>
          <a:p>
            <a:pPr marL="0" indent="0">
              <a:buNone/>
            </a:pPr>
            <a:endParaRPr lang="en-GB" dirty="0"/>
          </a:p>
        </p:txBody>
      </p:sp>
      <p:pic>
        <p:nvPicPr>
          <p:cNvPr id="9" name="Picture 8">
            <a:extLst>
              <a:ext uri="{FF2B5EF4-FFF2-40B4-BE49-F238E27FC236}">
                <a16:creationId xmlns:a16="http://schemas.microsoft.com/office/drawing/2014/main" id="{1C58D512-A359-DA49-89BF-A3E2D977F3E3}"/>
              </a:ext>
            </a:extLst>
          </p:cNvPr>
          <p:cNvPicPr>
            <a:picLocks noChangeAspect="1"/>
          </p:cNvPicPr>
          <p:nvPr/>
        </p:nvPicPr>
        <p:blipFill>
          <a:blip r:embed="rId3"/>
          <a:stretch>
            <a:fillRect/>
          </a:stretch>
        </p:blipFill>
        <p:spPr>
          <a:xfrm>
            <a:off x="7080646" y="2636912"/>
            <a:ext cx="2162175" cy="3048000"/>
          </a:xfrm>
          <a:prstGeom prst="rect">
            <a:avLst/>
          </a:prstGeom>
        </p:spPr>
      </p:pic>
    </p:spTree>
    <p:extLst>
      <p:ext uri="{BB962C8B-B14F-4D97-AF65-F5344CB8AC3E}">
        <p14:creationId xmlns:p14="http://schemas.microsoft.com/office/powerpoint/2010/main" val="3082087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05634"/>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63511"/>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4" y="1412776"/>
            <a:ext cx="8479633" cy="4320479"/>
          </a:xfrm>
        </p:spPr>
        <p:txBody>
          <a:bodyPr>
            <a:normAutofit fontScale="62500" lnSpcReduction="20000"/>
          </a:bodyPr>
          <a:lstStyle/>
          <a:p>
            <a:pPr marL="0" indent="0" algn="just">
              <a:buNone/>
            </a:pPr>
            <a:r>
              <a:rPr lang="en-GB" b="1" dirty="0"/>
              <a:t>Floor Supervisor Duties and responsibilities:</a:t>
            </a:r>
          </a:p>
          <a:p>
            <a:pPr marL="0" indent="0" algn="just">
              <a:buNone/>
            </a:pPr>
            <a:r>
              <a:rPr lang="en-GB" b="1" dirty="0"/>
              <a:t> </a:t>
            </a:r>
            <a:endParaRPr lang="en-GB" dirty="0"/>
          </a:p>
          <a:p>
            <a:pPr lvl="1" algn="just"/>
            <a:r>
              <a:rPr lang="en-GB" dirty="0"/>
              <a:t>Assign duties to the housekeepers. </a:t>
            </a:r>
          </a:p>
          <a:p>
            <a:pPr lvl="1" algn="just"/>
            <a:r>
              <a:rPr lang="en-GB" dirty="0"/>
              <a:t>Inspect each room completed by Housekeepers, according to specified room checklist and ensure that they meet the standards of the establishment in terms of cleaning, functional and aesthetic value. </a:t>
            </a:r>
          </a:p>
          <a:p>
            <a:pPr lvl="1" algn="just"/>
            <a:r>
              <a:rPr lang="en-GB" dirty="0"/>
              <a:t>Check stocks of linen and guest supplies and cleaning supplies on floors and ensure timely delivery of soiled linen to laundry and requisition for fresh linen from linen room and guest supplies / cleaning supplies from the stores. </a:t>
            </a:r>
          </a:p>
          <a:p>
            <a:pPr lvl="1" algn="just"/>
            <a:r>
              <a:rPr lang="en-GB" dirty="0"/>
              <a:t>Train Housekeepers and Housemen for maximum productivity and standards of efficiency. </a:t>
            </a:r>
          </a:p>
          <a:p>
            <a:pPr lvl="1" algn="just"/>
            <a:r>
              <a:rPr lang="en-GB" dirty="0"/>
              <a:t>Submit performance appraisals periodically for each staff under his / her control. </a:t>
            </a:r>
          </a:p>
          <a:p>
            <a:pPr lvl="1" algn="just"/>
            <a:r>
              <a:rPr lang="en-GB" dirty="0"/>
              <a:t>Check all safety systems on the allotted floors. </a:t>
            </a:r>
          </a:p>
          <a:p>
            <a:pPr lvl="1" algn="just"/>
            <a:r>
              <a:rPr lang="en-GB" dirty="0"/>
              <a:t>Liaise with security on security aspects on guest floors. </a:t>
            </a:r>
          </a:p>
          <a:p>
            <a:pPr lvl="1" algn="just"/>
            <a:r>
              <a:rPr lang="en-GB" dirty="0"/>
              <a:t>Account for movement of linen from his or her floors. </a:t>
            </a:r>
          </a:p>
          <a:p>
            <a:pPr lvl="1" algn="just"/>
            <a:r>
              <a:rPr lang="en-GB" dirty="0"/>
              <a:t>Prepare housekeeping occupancy lists for front Office. </a:t>
            </a:r>
          </a:p>
          <a:p>
            <a:pPr lvl="1" algn="just"/>
            <a:r>
              <a:rPr lang="en-GB" dirty="0"/>
              <a:t>Check all maids’ carts to ensure it is well stocked with linen and supplies and as per standards stipulated. </a:t>
            </a:r>
          </a:p>
          <a:p>
            <a:pPr lvl="1" algn="just"/>
            <a:r>
              <a:rPr lang="en-GB" dirty="0"/>
              <a:t>Follow upon maintenance orders sent to Engineering. </a:t>
            </a:r>
          </a:p>
          <a:p>
            <a:pPr marL="0" indent="0" algn="just">
              <a:buNone/>
            </a:pPr>
            <a:endParaRPr lang="en-GB" dirty="0"/>
          </a:p>
        </p:txBody>
      </p:sp>
    </p:spTree>
    <p:extLst>
      <p:ext uri="{BB962C8B-B14F-4D97-AF65-F5344CB8AC3E}">
        <p14:creationId xmlns:p14="http://schemas.microsoft.com/office/powerpoint/2010/main" val="3485539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043581CB-65B8-1F46-89D7-24F540D186A6}"/>
              </a:ext>
            </a:extLst>
          </p:cNvPr>
          <p:cNvSpPr>
            <a:spLocks noGrp="1" noChangeArrowheads="1"/>
          </p:cNvSpPr>
          <p:nvPr>
            <p:ph type="title"/>
          </p:nvPr>
        </p:nvSpPr>
        <p:spPr>
          <a:xfrm>
            <a:off x="417399" y="1339850"/>
            <a:ext cx="8408194" cy="558627"/>
          </a:xfrm>
        </p:spPr>
        <p:txBody>
          <a:bodyPr vert="horz" lIns="68580" tIns="34290" rIns="68580" bIns="34290" rtlCol="0" anchor="ctr">
            <a:normAutofit/>
          </a:bodyPr>
          <a:lstStyle/>
          <a:p>
            <a:pPr algn="ctr"/>
            <a:r>
              <a:rPr lang="en-US" altLang="en-US" sz="2400" b="1" dirty="0">
                <a:solidFill>
                  <a:schemeClr val="bg1"/>
                </a:solidFill>
              </a:rPr>
              <a:t>HOUSEKEEPING – ROOM CHECKING</a:t>
            </a:r>
          </a:p>
        </p:txBody>
      </p:sp>
      <p:pic>
        <p:nvPicPr>
          <p:cNvPr id="2" name="Online Media 1" descr="Holiday Inn London West Housekeeping">
            <a:hlinkClick r:id="" action="ppaction://media"/>
            <a:extLst>
              <a:ext uri="{FF2B5EF4-FFF2-40B4-BE49-F238E27FC236}">
                <a16:creationId xmlns:a16="http://schemas.microsoft.com/office/drawing/2014/main" id="{0B42A428-D7F6-4C4B-82C1-B26B777F923E}"/>
              </a:ext>
            </a:extLst>
          </p:cNvPr>
          <p:cNvPicPr>
            <a:picLocks noRot="1" noChangeAspect="1"/>
          </p:cNvPicPr>
          <p:nvPr>
            <a:videoFile r:link="rId1"/>
          </p:nvPr>
        </p:nvPicPr>
        <p:blipFill>
          <a:blip r:embed="rId4"/>
          <a:stretch>
            <a:fillRect/>
          </a:stretch>
        </p:blipFill>
        <p:spPr>
          <a:xfrm>
            <a:off x="59825" y="261566"/>
            <a:ext cx="7013872" cy="5256584"/>
          </a:xfrm>
          <a:prstGeom prst="rect">
            <a:avLst/>
          </a:prstGeom>
        </p:spPr>
      </p:pic>
      <p:pic>
        <p:nvPicPr>
          <p:cNvPr id="5" name="Picture 4" descr="Logo&#10;&#10;Description automatically generated">
            <a:extLst>
              <a:ext uri="{FF2B5EF4-FFF2-40B4-BE49-F238E27FC236}">
                <a16:creationId xmlns:a16="http://schemas.microsoft.com/office/drawing/2014/main" id="{A9E1203A-353F-E842-AB0D-2CDDD5F573D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156470" y="261566"/>
            <a:ext cx="1948019" cy="1556792"/>
          </a:xfrm>
          <a:prstGeom prst="rect">
            <a:avLst/>
          </a:prstGeom>
        </p:spPr>
      </p:pic>
    </p:spTree>
    <p:extLst>
      <p:ext uri="{BB962C8B-B14F-4D97-AF65-F5344CB8AC3E}">
        <p14:creationId xmlns:p14="http://schemas.microsoft.com/office/powerpoint/2010/main" val="3507254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57150" y="317225"/>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755576" y="235925"/>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700808"/>
            <a:ext cx="8479633" cy="4172188"/>
          </a:xfrm>
        </p:spPr>
        <p:txBody>
          <a:bodyPr>
            <a:normAutofit fontScale="77500" lnSpcReduction="20000"/>
          </a:bodyPr>
          <a:lstStyle/>
          <a:p>
            <a:pPr marL="0" indent="0" algn="just">
              <a:buNone/>
            </a:pPr>
            <a:r>
              <a:rPr lang="en-GB" b="1" dirty="0"/>
              <a:t>Public Area attendant </a:t>
            </a:r>
            <a:endParaRPr lang="en-GB" dirty="0"/>
          </a:p>
          <a:p>
            <a:pPr algn="just"/>
            <a:r>
              <a:rPr lang="en-GB" dirty="0"/>
              <a:t>This person keeps all lobbies and public facilities (such as lobby restrooms, telephone areas, the front desk and offices) clean and tidy. </a:t>
            </a:r>
          </a:p>
          <a:p>
            <a:pPr marL="0" indent="0" algn="just">
              <a:buNone/>
            </a:pPr>
            <a:endParaRPr lang="en-GB" dirty="0"/>
          </a:p>
          <a:p>
            <a:pPr marL="0" indent="0" algn="just">
              <a:buNone/>
            </a:pPr>
            <a:r>
              <a:rPr lang="en-GB" b="1" dirty="0"/>
              <a:t>Duties and responsibilities: </a:t>
            </a:r>
            <a:endParaRPr lang="en-GB" dirty="0"/>
          </a:p>
          <a:p>
            <a:pPr algn="just"/>
            <a:r>
              <a:rPr lang="en-GB" dirty="0"/>
              <a:t>Cleans and maintains all lobbies and public restrooms </a:t>
            </a:r>
          </a:p>
          <a:p>
            <a:pPr algn="just"/>
            <a:r>
              <a:rPr lang="en-GB" dirty="0"/>
              <a:t>Sweeps carpets </a:t>
            </a:r>
          </a:p>
          <a:p>
            <a:pPr algn="just"/>
            <a:r>
              <a:rPr lang="en-GB" dirty="0"/>
              <a:t>Empties ashtrays and rubbish bins </a:t>
            </a:r>
          </a:p>
          <a:p>
            <a:pPr algn="just"/>
            <a:r>
              <a:rPr lang="en-GB" dirty="0"/>
              <a:t>Polishes furniture and fixtures </a:t>
            </a:r>
          </a:p>
          <a:p>
            <a:pPr algn="just"/>
            <a:r>
              <a:rPr lang="en-GB" dirty="0"/>
              <a:t>Vacuums and polishes elevators </a:t>
            </a:r>
          </a:p>
          <a:p>
            <a:pPr algn="just"/>
            <a:r>
              <a:rPr lang="en-GB" dirty="0"/>
              <a:t>Keeps the front of the hotel free from rubbish </a:t>
            </a:r>
          </a:p>
          <a:p>
            <a:pPr marL="0" indent="0" algn="just">
              <a:buNone/>
            </a:pPr>
            <a:endParaRPr lang="en-GB" dirty="0"/>
          </a:p>
        </p:txBody>
      </p:sp>
    </p:spTree>
    <p:extLst>
      <p:ext uri="{BB962C8B-B14F-4D97-AF65-F5344CB8AC3E}">
        <p14:creationId xmlns:p14="http://schemas.microsoft.com/office/powerpoint/2010/main" val="21423131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DAB64FE-C76B-AB47-8FA7-F3C9B650AA29}"/>
              </a:ext>
            </a:extLst>
          </p:cNvPr>
          <p:cNvPicPr>
            <a:picLocks noChangeAspect="1"/>
          </p:cNvPicPr>
          <p:nvPr/>
        </p:nvPicPr>
        <p:blipFill>
          <a:blip r:embed="rId3">
            <a:alphaModFix amt="20000"/>
          </a:blip>
          <a:stretch>
            <a:fillRect/>
          </a:stretch>
        </p:blipFill>
        <p:spPr>
          <a:xfrm>
            <a:off x="0" y="332656"/>
            <a:ext cx="9144000" cy="5267739"/>
          </a:xfrm>
          <a:prstGeom prst="rect">
            <a:avLst/>
          </a:prstGeom>
        </p:spPr>
      </p:pic>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7150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75033" y="1772816"/>
            <a:ext cx="8479633" cy="4118893"/>
          </a:xfrm>
        </p:spPr>
        <p:txBody>
          <a:bodyPr>
            <a:normAutofit fontScale="70000" lnSpcReduction="20000"/>
          </a:bodyPr>
          <a:lstStyle/>
          <a:p>
            <a:pPr marL="0" indent="0" algn="just">
              <a:buNone/>
            </a:pPr>
            <a:r>
              <a:rPr lang="en-GB" b="1" dirty="0"/>
              <a:t>Linen and Uniform Attendant </a:t>
            </a:r>
            <a:endParaRPr lang="en-GB" dirty="0"/>
          </a:p>
          <a:p>
            <a:pPr algn="just"/>
            <a:r>
              <a:rPr lang="en-GB" dirty="0"/>
              <a:t>This person is responsible for storing and issuing uniforms, bed linen and table linen. He or she also takes stock and maintains linen room supplies.</a:t>
            </a:r>
          </a:p>
          <a:p>
            <a:pPr marL="0" indent="0" algn="just">
              <a:buNone/>
            </a:pPr>
            <a:r>
              <a:rPr lang="en-GB" dirty="0"/>
              <a:t> </a:t>
            </a:r>
          </a:p>
          <a:p>
            <a:pPr marL="0" indent="0" algn="just">
              <a:buNone/>
            </a:pPr>
            <a:r>
              <a:rPr lang="en-GB" b="1" dirty="0"/>
              <a:t>Duties and responsibilities: </a:t>
            </a:r>
            <a:endParaRPr lang="en-GB" dirty="0"/>
          </a:p>
          <a:p>
            <a:pPr lvl="1" algn="just"/>
            <a:r>
              <a:rPr lang="en-GB" dirty="0"/>
              <a:t>Sorts items and counts and records number if items soiled </a:t>
            </a:r>
          </a:p>
          <a:p>
            <a:pPr lvl="1" algn="just"/>
            <a:r>
              <a:rPr lang="en-GB" dirty="0"/>
              <a:t>Places linen and uniforms in containers for transport to laundry </a:t>
            </a:r>
          </a:p>
          <a:p>
            <a:pPr lvl="1" algn="just"/>
            <a:r>
              <a:rPr lang="en-GB" dirty="0"/>
              <a:t>Examines laundered items to ensure cleanliness and serviceability </a:t>
            </a:r>
          </a:p>
          <a:p>
            <a:pPr lvl="1" algn="just"/>
            <a:r>
              <a:rPr lang="en-GB" dirty="0"/>
              <a:t>Sends torn articles to the seamstress for repair </a:t>
            </a:r>
          </a:p>
          <a:p>
            <a:pPr lvl="1" algn="just"/>
            <a:r>
              <a:rPr lang="en-GB" dirty="0"/>
              <a:t>Stores laundered linen and uniforms on shelves after verifying numbers and type of articles </a:t>
            </a:r>
          </a:p>
          <a:p>
            <a:pPr lvl="1" algn="just"/>
            <a:r>
              <a:rPr lang="en-GB" dirty="0"/>
              <a:t>Issues linen and uniforms, which are both to be exchanged on a clean-for-soiled basis only </a:t>
            </a:r>
          </a:p>
          <a:p>
            <a:pPr lvl="1" algn="just"/>
            <a:r>
              <a:rPr lang="en-GB" dirty="0"/>
              <a:t>Counts and records linen to fill requisitions </a:t>
            </a:r>
          </a:p>
          <a:p>
            <a:pPr marL="0" indent="0" algn="just">
              <a:buNone/>
            </a:pPr>
            <a:endParaRPr lang="en-GB" dirty="0"/>
          </a:p>
        </p:txBody>
      </p:sp>
    </p:spTree>
    <p:extLst>
      <p:ext uri="{BB962C8B-B14F-4D97-AF65-F5344CB8AC3E}">
        <p14:creationId xmlns:p14="http://schemas.microsoft.com/office/powerpoint/2010/main" val="485072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628650" y="234457"/>
            <a:ext cx="7886700" cy="994172"/>
          </a:xfrm>
        </p:spPr>
        <p:txBody>
          <a:bodyPr>
            <a:normAutofit fontScale="90000"/>
          </a:bodyPr>
          <a:lstStyle/>
          <a:p>
            <a:r>
              <a:rPr lang="en-GB" b="1" dirty="0">
                <a:solidFill>
                  <a:schemeClr val="accent1">
                    <a:lumMod val="75000"/>
                  </a:schemeClr>
                </a:solidFill>
              </a:rPr>
              <a:t>Positions in the Housekeeping Department</a:t>
            </a:r>
          </a:p>
        </p:txBody>
      </p:sp>
      <p:sp>
        <p:nvSpPr>
          <p:cNvPr id="4" name="Content Placeholder 3">
            <a:extLst>
              <a:ext uri="{FF2B5EF4-FFF2-40B4-BE49-F238E27FC236}">
                <a16:creationId xmlns:a16="http://schemas.microsoft.com/office/drawing/2014/main" id="{72D0BC8D-85F8-5642-A140-60C0C3B4DFCF}"/>
              </a:ext>
            </a:extLst>
          </p:cNvPr>
          <p:cNvSpPr>
            <a:spLocks noGrp="1"/>
          </p:cNvSpPr>
          <p:nvPr>
            <p:ph idx="1"/>
          </p:nvPr>
        </p:nvSpPr>
        <p:spPr>
          <a:xfrm>
            <a:off x="251520" y="1556792"/>
            <a:ext cx="8479633" cy="4248472"/>
          </a:xfrm>
        </p:spPr>
        <p:txBody>
          <a:bodyPr>
            <a:normAutofit fontScale="85000" lnSpcReduction="20000"/>
          </a:bodyPr>
          <a:lstStyle/>
          <a:p>
            <a:pPr marL="0" indent="0" algn="just">
              <a:buNone/>
            </a:pPr>
            <a:r>
              <a:rPr lang="en-GB" b="1" dirty="0"/>
              <a:t>The Room Attendant </a:t>
            </a:r>
            <a:endParaRPr lang="en-GB" dirty="0"/>
          </a:p>
          <a:p>
            <a:pPr algn="just"/>
            <a:r>
              <a:rPr lang="en-GB" dirty="0"/>
              <a:t>The Housekeeper/Room Attendant performs routine duties in cleaning and servicing guest rooms and bathrooms under the supervision of a housekeeping supervisor. </a:t>
            </a:r>
          </a:p>
          <a:p>
            <a:pPr marL="0" indent="0" algn="just">
              <a:buNone/>
            </a:pPr>
            <a:r>
              <a:rPr lang="en-GB" b="1" dirty="0"/>
              <a:t>Duties and responsibilities: </a:t>
            </a:r>
            <a:endParaRPr lang="en-GB" dirty="0"/>
          </a:p>
          <a:p>
            <a:pPr lvl="1" algn="just"/>
            <a:r>
              <a:rPr lang="en-GB" dirty="0"/>
              <a:t>Enters and prepares the room for cleaning </a:t>
            </a:r>
          </a:p>
          <a:p>
            <a:pPr lvl="1" algn="just"/>
            <a:r>
              <a:rPr lang="en-GB" dirty="0"/>
              <a:t>Makes the bed </a:t>
            </a:r>
          </a:p>
          <a:p>
            <a:pPr lvl="1" algn="just"/>
            <a:r>
              <a:rPr lang="en-GB" dirty="0"/>
              <a:t>Dusts the room and furniture </a:t>
            </a:r>
          </a:p>
          <a:p>
            <a:pPr lvl="1" algn="just"/>
            <a:r>
              <a:rPr lang="en-GB" dirty="0"/>
              <a:t>Replenishes guest room and bath supplies </a:t>
            </a:r>
          </a:p>
          <a:p>
            <a:pPr lvl="1" algn="just"/>
            <a:r>
              <a:rPr lang="en-GB" dirty="0"/>
              <a:t>Cleans the bathroom </a:t>
            </a:r>
          </a:p>
          <a:p>
            <a:pPr lvl="1" algn="just"/>
            <a:r>
              <a:rPr lang="en-GB" dirty="0"/>
              <a:t>Cleans the closet </a:t>
            </a:r>
          </a:p>
          <a:p>
            <a:pPr lvl="1" algn="just"/>
            <a:r>
              <a:rPr lang="en-GB" dirty="0"/>
              <a:t>Vacuums the carpet </a:t>
            </a:r>
          </a:p>
          <a:p>
            <a:pPr lvl="1" algn="just"/>
            <a:r>
              <a:rPr lang="en-GB" dirty="0"/>
              <a:t>Checks and secures the room </a:t>
            </a:r>
          </a:p>
          <a:p>
            <a:pPr marL="0" indent="0" algn="just">
              <a:buNone/>
            </a:pPr>
            <a:endParaRPr lang="en-GB" dirty="0"/>
          </a:p>
        </p:txBody>
      </p:sp>
      <p:pic>
        <p:nvPicPr>
          <p:cNvPr id="3" name="Picture 2">
            <a:extLst>
              <a:ext uri="{FF2B5EF4-FFF2-40B4-BE49-F238E27FC236}">
                <a16:creationId xmlns:a16="http://schemas.microsoft.com/office/drawing/2014/main" id="{2FBF13FF-6161-6149-BFDB-3E3BDE01419D}"/>
              </a:ext>
            </a:extLst>
          </p:cNvPr>
          <p:cNvPicPr>
            <a:picLocks noChangeAspect="1"/>
          </p:cNvPicPr>
          <p:nvPr/>
        </p:nvPicPr>
        <p:blipFill>
          <a:blip r:embed="rId3"/>
          <a:stretch>
            <a:fillRect/>
          </a:stretch>
        </p:blipFill>
        <p:spPr>
          <a:xfrm>
            <a:off x="5796136" y="2664242"/>
            <a:ext cx="3347864" cy="3347864"/>
          </a:xfrm>
          <a:prstGeom prst="rect">
            <a:avLst/>
          </a:prstGeom>
        </p:spPr>
      </p:pic>
    </p:spTree>
    <p:extLst>
      <p:ext uri="{BB962C8B-B14F-4D97-AF65-F5344CB8AC3E}">
        <p14:creationId xmlns:p14="http://schemas.microsoft.com/office/powerpoint/2010/main" val="483373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107504" y="116632"/>
            <a:ext cx="7886700" cy="994172"/>
          </a:xfrm>
        </p:spPr>
        <p:txBody>
          <a:bodyPr/>
          <a:lstStyle/>
          <a:p>
            <a:r>
              <a:rPr lang="en-GB" b="1" dirty="0">
                <a:solidFill>
                  <a:schemeClr val="accent1">
                    <a:lumMod val="75000"/>
                  </a:schemeClr>
                </a:solidFill>
              </a:rPr>
              <a:t>Room Attendants</a:t>
            </a:r>
          </a:p>
        </p:txBody>
      </p:sp>
      <p:pic>
        <p:nvPicPr>
          <p:cNvPr id="9" name="Online Media 8" descr="A Day in the Life - Housekeeping">
            <a:hlinkClick r:id="" action="ppaction://media"/>
            <a:extLst>
              <a:ext uri="{FF2B5EF4-FFF2-40B4-BE49-F238E27FC236}">
                <a16:creationId xmlns:a16="http://schemas.microsoft.com/office/drawing/2014/main" id="{61CBE1FE-330E-5A4A-8EB4-F3B1D4975C6B}"/>
              </a:ext>
            </a:extLst>
          </p:cNvPr>
          <p:cNvPicPr>
            <a:picLocks noRot="1" noChangeAspect="1"/>
          </p:cNvPicPr>
          <p:nvPr>
            <a:videoFile r:link="rId1"/>
          </p:nvPr>
        </p:nvPicPr>
        <p:blipFill>
          <a:blip r:embed="rId4"/>
          <a:stretch>
            <a:fillRect/>
          </a:stretch>
        </p:blipFill>
        <p:spPr>
          <a:xfrm>
            <a:off x="245119" y="764704"/>
            <a:ext cx="8653761" cy="4867740"/>
          </a:xfrm>
          <a:prstGeom prst="rect">
            <a:avLst/>
          </a:prstGeom>
        </p:spPr>
      </p:pic>
    </p:spTree>
    <p:extLst>
      <p:ext uri="{BB962C8B-B14F-4D97-AF65-F5344CB8AC3E}">
        <p14:creationId xmlns:p14="http://schemas.microsoft.com/office/powerpoint/2010/main" val="170582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game&#10;&#10;Description automatically generated">
            <a:extLst>
              <a:ext uri="{FF2B5EF4-FFF2-40B4-BE49-F238E27FC236}">
                <a16:creationId xmlns:a16="http://schemas.microsoft.com/office/drawing/2014/main" id="{BC23F97D-AE55-F940-AF01-3A85E46B39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636" y="1047026"/>
            <a:ext cx="7836438" cy="4642440"/>
          </a:xfrm>
          <a:prstGeom prst="rect">
            <a:avLst/>
          </a:prstGeom>
        </p:spPr>
      </p:pic>
      <p:sp>
        <p:nvSpPr>
          <p:cNvPr id="6" name="Rectangle 5">
            <a:extLst>
              <a:ext uri="{FF2B5EF4-FFF2-40B4-BE49-F238E27FC236}">
                <a16:creationId xmlns:a16="http://schemas.microsoft.com/office/drawing/2014/main" id="{52F2B8FA-8766-3C4B-BCE8-CAD401C7B044}"/>
              </a:ext>
            </a:extLst>
          </p:cNvPr>
          <p:cNvSpPr/>
          <p:nvPr/>
        </p:nvSpPr>
        <p:spPr>
          <a:xfrm>
            <a:off x="899592" y="1022487"/>
            <a:ext cx="660400" cy="29209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7" name="Title 1">
            <a:extLst>
              <a:ext uri="{FF2B5EF4-FFF2-40B4-BE49-F238E27FC236}">
                <a16:creationId xmlns:a16="http://schemas.microsoft.com/office/drawing/2014/main" id="{2E5663A6-D2FD-C24D-85FC-07491CDE2ADB}"/>
              </a:ext>
            </a:extLst>
          </p:cNvPr>
          <p:cNvSpPr>
            <a:spLocks noGrp="1"/>
          </p:cNvSpPr>
          <p:nvPr>
            <p:ph type="title"/>
          </p:nvPr>
        </p:nvSpPr>
        <p:spPr>
          <a:xfrm>
            <a:off x="275033" y="52853"/>
            <a:ext cx="4045020" cy="994172"/>
          </a:xfrm>
        </p:spPr>
        <p:txBody>
          <a:bodyPr>
            <a:normAutofit/>
          </a:bodyPr>
          <a:lstStyle/>
          <a:p>
            <a:r>
              <a:rPr lang="en-GB" b="1" dirty="0"/>
              <a:t>Characteristics</a:t>
            </a:r>
          </a:p>
        </p:txBody>
      </p:sp>
    </p:spTree>
    <p:extLst>
      <p:ext uri="{BB962C8B-B14F-4D97-AF65-F5344CB8AC3E}">
        <p14:creationId xmlns:p14="http://schemas.microsoft.com/office/powerpoint/2010/main" val="607094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517476F-74C8-354F-9FC7-28D73D06B560}"/>
              </a:ext>
            </a:extLst>
          </p:cNvPr>
          <p:cNvSpPr/>
          <p:nvPr/>
        </p:nvSpPr>
        <p:spPr>
          <a:xfrm>
            <a:off x="366254" y="128826"/>
            <a:ext cx="5573898" cy="707886"/>
          </a:xfrm>
          <a:prstGeom prst="rect">
            <a:avLst/>
          </a:prstGeom>
        </p:spPr>
        <p:txBody>
          <a:bodyPr wrap="none">
            <a:spAutoFit/>
          </a:bodyPr>
          <a:lstStyle/>
          <a:p>
            <a:r>
              <a:rPr lang="en-GB" sz="4000" dirty="0">
                <a:solidFill>
                  <a:srgbClr val="FF0055"/>
                </a:solidFill>
                <a:latin typeface="Brown-Regular-S"/>
              </a:rPr>
              <a:t>The housekeeper mindset</a:t>
            </a:r>
            <a:endParaRPr lang="en-GB" sz="4000" b="0" i="0" u="none" strike="noStrike" dirty="0">
              <a:solidFill>
                <a:srgbClr val="FF0055"/>
              </a:solidFill>
              <a:effectLst/>
              <a:latin typeface="Brown-Regular-S"/>
            </a:endParaRPr>
          </a:p>
        </p:txBody>
      </p:sp>
      <p:pic>
        <p:nvPicPr>
          <p:cNvPr id="6" name="Picture 5">
            <a:extLst>
              <a:ext uri="{FF2B5EF4-FFF2-40B4-BE49-F238E27FC236}">
                <a16:creationId xmlns:a16="http://schemas.microsoft.com/office/drawing/2014/main" id="{07F7998A-A0CC-6F4F-B254-E682AA2637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764704"/>
            <a:ext cx="7078315" cy="4916997"/>
          </a:xfrm>
          <a:prstGeom prst="rect">
            <a:avLst/>
          </a:prstGeom>
        </p:spPr>
      </p:pic>
      <p:sp>
        <p:nvSpPr>
          <p:cNvPr id="7" name="Rectangle 6">
            <a:extLst>
              <a:ext uri="{FF2B5EF4-FFF2-40B4-BE49-F238E27FC236}">
                <a16:creationId xmlns:a16="http://schemas.microsoft.com/office/drawing/2014/main" id="{2B21FBC1-1572-2D42-BB20-4A07849B4ADC}"/>
              </a:ext>
            </a:extLst>
          </p:cNvPr>
          <p:cNvSpPr/>
          <p:nvPr/>
        </p:nvSpPr>
        <p:spPr>
          <a:xfrm>
            <a:off x="6804248" y="476672"/>
            <a:ext cx="1224136" cy="648072"/>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2905616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A5A7C75-7C7D-7141-B6FD-C93384E9C757}"/>
              </a:ext>
            </a:extLst>
          </p:cNvPr>
          <p:cNvSpPr>
            <a:spLocks noGrp="1"/>
          </p:cNvSpPr>
          <p:nvPr>
            <p:ph type="title"/>
          </p:nvPr>
        </p:nvSpPr>
        <p:spPr>
          <a:xfrm>
            <a:off x="275033" y="3284984"/>
            <a:ext cx="2468165" cy="1839515"/>
          </a:xfrm>
        </p:spPr>
        <p:txBody>
          <a:bodyPr vert="horz" lIns="68580" tIns="34290" rIns="68580" bIns="34290" rtlCol="0" anchor="ctr">
            <a:normAutofit/>
          </a:bodyPr>
          <a:lstStyle/>
          <a:p>
            <a:r>
              <a:rPr lang="en-US" sz="2700" b="1" dirty="0"/>
              <a:t>Attributes and qualities of a </a:t>
            </a:r>
            <a:br>
              <a:rPr lang="en-US" sz="2700" b="1" dirty="0"/>
            </a:br>
            <a:r>
              <a:rPr lang="en-US" sz="2700" b="1" dirty="0"/>
              <a:t>HK Team</a:t>
            </a:r>
          </a:p>
        </p:txBody>
      </p:sp>
      <p:pic>
        <p:nvPicPr>
          <p:cNvPr id="8" name="Picture 7">
            <a:extLst>
              <a:ext uri="{FF2B5EF4-FFF2-40B4-BE49-F238E27FC236}">
                <a16:creationId xmlns:a16="http://schemas.microsoft.com/office/drawing/2014/main" id="{D0656D04-3FF2-E341-9882-ABACBC250F52}"/>
              </a:ext>
            </a:extLst>
          </p:cNvPr>
          <p:cNvPicPr>
            <a:picLocks noChangeAspect="1"/>
          </p:cNvPicPr>
          <p:nvPr/>
        </p:nvPicPr>
        <p:blipFill rotWithShape="1">
          <a:blip r:embed="rId3"/>
          <a:srcRect t="21920" b="32485"/>
          <a:stretch/>
        </p:blipFill>
        <p:spPr>
          <a:xfrm>
            <a:off x="0" y="0"/>
            <a:ext cx="9143985" cy="278295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Rectangle 5">
            <a:extLst>
              <a:ext uri="{FF2B5EF4-FFF2-40B4-BE49-F238E27FC236}">
                <a16:creationId xmlns:a16="http://schemas.microsoft.com/office/drawing/2014/main" id="{ABF73B51-189B-B74B-8D6E-7134F6E89A5D}"/>
              </a:ext>
            </a:extLst>
          </p:cNvPr>
          <p:cNvSpPr/>
          <p:nvPr/>
        </p:nvSpPr>
        <p:spPr>
          <a:xfrm>
            <a:off x="3254907" y="3429000"/>
            <a:ext cx="5614060" cy="1839515"/>
          </a:xfrm>
          <a:prstGeom prst="rect">
            <a:avLst/>
          </a:prstGeom>
        </p:spPr>
        <p:txBody>
          <a:bodyPr vert="horz" lIns="68580" tIns="34290" rIns="68580" bIns="34290" rtlCol="0" anchor="ctr">
            <a:normAutofit/>
          </a:bodyPr>
          <a:lstStyle/>
          <a:p>
            <a:pPr>
              <a:lnSpc>
                <a:spcPct val="90000"/>
              </a:lnSpc>
              <a:spcAft>
                <a:spcPts val="450"/>
              </a:spcAft>
            </a:pPr>
            <a:r>
              <a:rPr lang="en-US" sz="1275" b="1" dirty="0"/>
              <a:t>Dress Codes and Uniforms of house keeping </a:t>
            </a:r>
            <a:endParaRPr lang="en-US" sz="1275" dirty="0"/>
          </a:p>
          <a:p>
            <a:pPr indent="-171450">
              <a:lnSpc>
                <a:spcPct val="90000"/>
              </a:lnSpc>
              <a:spcAft>
                <a:spcPts val="450"/>
              </a:spcAft>
              <a:buFont typeface="Arial" panose="020B0604020202020204" pitchFamily="34" charset="0"/>
              <a:buChar char="•"/>
            </a:pPr>
            <a:r>
              <a:rPr lang="en-US" sz="1275" dirty="0"/>
              <a:t>Most establishments provide their staff with uniforms. You must always wear this uniform with pride. Your uniform serves several purposes and benefits: </a:t>
            </a:r>
          </a:p>
          <a:p>
            <a:pPr indent="-171450">
              <a:lnSpc>
                <a:spcPct val="90000"/>
              </a:lnSpc>
              <a:spcAft>
                <a:spcPts val="450"/>
              </a:spcAft>
              <a:buFont typeface="Arial" panose="020B0604020202020204" pitchFamily="34" charset="0"/>
              <a:buChar char="•"/>
            </a:pPr>
            <a:r>
              <a:rPr lang="en-US" sz="1275" dirty="0"/>
              <a:t>It makes you easily-identifiable to guests </a:t>
            </a:r>
          </a:p>
          <a:p>
            <a:pPr indent="-171450">
              <a:lnSpc>
                <a:spcPct val="90000"/>
              </a:lnSpc>
              <a:spcAft>
                <a:spcPts val="450"/>
              </a:spcAft>
              <a:buFont typeface="Arial" panose="020B0604020202020204" pitchFamily="34" charset="0"/>
              <a:buChar char="•"/>
            </a:pPr>
            <a:r>
              <a:rPr lang="en-US" sz="1275" dirty="0"/>
              <a:t>It protects your own clothing from getting dirty or damaged </a:t>
            </a:r>
          </a:p>
          <a:p>
            <a:pPr indent="-171450">
              <a:lnSpc>
                <a:spcPct val="90000"/>
              </a:lnSpc>
              <a:spcAft>
                <a:spcPts val="450"/>
              </a:spcAft>
              <a:buFont typeface="Arial" panose="020B0604020202020204" pitchFamily="34" charset="0"/>
              <a:buChar char="•"/>
            </a:pPr>
            <a:r>
              <a:rPr lang="en-US" sz="1275" dirty="0"/>
              <a:t>It may protect you from chemicals and other related materials you work with </a:t>
            </a:r>
          </a:p>
          <a:p>
            <a:pPr indent="-171450">
              <a:lnSpc>
                <a:spcPct val="90000"/>
              </a:lnSpc>
              <a:spcAft>
                <a:spcPts val="450"/>
              </a:spcAft>
              <a:buFont typeface="Arial" panose="020B0604020202020204" pitchFamily="34" charset="0"/>
              <a:buChar char="•"/>
            </a:pPr>
            <a:r>
              <a:rPr lang="en-US" sz="1275" dirty="0"/>
              <a:t>It ensures that you look smart and professional – improving the image of the housekeeping department and the establishment it. </a:t>
            </a:r>
          </a:p>
        </p:txBody>
      </p:sp>
    </p:spTree>
    <p:extLst>
      <p:ext uri="{BB962C8B-B14F-4D97-AF65-F5344CB8AC3E}">
        <p14:creationId xmlns:p14="http://schemas.microsoft.com/office/powerpoint/2010/main" val="3732038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06DFF-EC95-D942-A46E-B3A1938F135D}"/>
              </a:ext>
            </a:extLst>
          </p:cNvPr>
          <p:cNvSpPr>
            <a:spLocks noGrp="1"/>
          </p:cNvSpPr>
          <p:nvPr>
            <p:ph type="title"/>
          </p:nvPr>
        </p:nvSpPr>
        <p:spPr/>
        <p:txBody>
          <a:bodyPr/>
          <a:lstStyle/>
          <a:p>
            <a:pPr algn="l"/>
            <a:r>
              <a:rPr lang="en-GB" b="1" dirty="0"/>
              <a:t>Name Badges</a:t>
            </a:r>
          </a:p>
        </p:txBody>
      </p:sp>
      <p:sp>
        <p:nvSpPr>
          <p:cNvPr id="3" name="Content Placeholder 2">
            <a:extLst>
              <a:ext uri="{FF2B5EF4-FFF2-40B4-BE49-F238E27FC236}">
                <a16:creationId xmlns:a16="http://schemas.microsoft.com/office/drawing/2014/main" id="{E0630CA3-F71D-AD4B-AFE8-4CAEA35389CD}"/>
              </a:ext>
            </a:extLst>
          </p:cNvPr>
          <p:cNvSpPr>
            <a:spLocks noGrp="1"/>
          </p:cNvSpPr>
          <p:nvPr>
            <p:ph idx="1"/>
          </p:nvPr>
        </p:nvSpPr>
        <p:spPr>
          <a:xfrm>
            <a:off x="457200" y="1600201"/>
            <a:ext cx="5080000" cy="3917032"/>
          </a:xfrm>
        </p:spPr>
        <p:txBody>
          <a:bodyPr/>
          <a:lstStyle/>
          <a:p>
            <a:r>
              <a:rPr lang="en-GB" dirty="0"/>
              <a:t>Why do we wear them? What are the benefits?</a:t>
            </a:r>
          </a:p>
        </p:txBody>
      </p:sp>
      <p:pic>
        <p:nvPicPr>
          <p:cNvPr id="5" name="Picture 4" descr="Graphical user interface&#10;&#10;Description automatically generated">
            <a:extLst>
              <a:ext uri="{FF2B5EF4-FFF2-40B4-BE49-F238E27FC236}">
                <a16:creationId xmlns:a16="http://schemas.microsoft.com/office/drawing/2014/main" id="{C6FB3BF3-31B3-5446-AEAA-D9F0B8A48B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64000" y="3585112"/>
            <a:ext cx="5080000" cy="1968500"/>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4E2FEDBE-38B4-0441-BB17-F28732E0886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5134" y="3272888"/>
            <a:ext cx="5228702" cy="2614351"/>
          </a:xfrm>
          <a:prstGeom prst="rect">
            <a:avLst/>
          </a:prstGeom>
        </p:spPr>
      </p:pic>
      <p:pic>
        <p:nvPicPr>
          <p:cNvPr id="9" name="Picture 8" descr="Diagram&#10;&#10;Description automatically generated with medium confidence">
            <a:extLst>
              <a:ext uri="{FF2B5EF4-FFF2-40B4-BE49-F238E27FC236}">
                <a16:creationId xmlns:a16="http://schemas.microsoft.com/office/drawing/2014/main" id="{F03F4DD9-6FE6-9146-8B86-0585AB0041A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155129" y="846138"/>
            <a:ext cx="3695328" cy="2771496"/>
          </a:xfrm>
          <a:prstGeom prst="rect">
            <a:avLst/>
          </a:prstGeom>
        </p:spPr>
      </p:pic>
    </p:spTree>
    <p:extLst>
      <p:ext uri="{BB962C8B-B14F-4D97-AF65-F5344CB8AC3E}">
        <p14:creationId xmlns:p14="http://schemas.microsoft.com/office/powerpoint/2010/main" val="15082174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website&#10;&#10;Description automatically generated">
            <a:extLst>
              <a:ext uri="{FF2B5EF4-FFF2-40B4-BE49-F238E27FC236}">
                <a16:creationId xmlns:a16="http://schemas.microsoft.com/office/drawing/2014/main" id="{EC0248DF-76C9-5944-8029-6A01BDCF18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96" y="-171400"/>
            <a:ext cx="9036496" cy="5838185"/>
          </a:xfrm>
          <a:prstGeom prst="rect">
            <a:avLst/>
          </a:prstGeom>
        </p:spPr>
      </p:pic>
      <p:sp>
        <p:nvSpPr>
          <p:cNvPr id="2" name="Rectangle 1">
            <a:extLst>
              <a:ext uri="{FF2B5EF4-FFF2-40B4-BE49-F238E27FC236}">
                <a16:creationId xmlns:a16="http://schemas.microsoft.com/office/drawing/2014/main" id="{0DC9EB5B-38E9-5F4F-8B7A-D06E664CAEF5}"/>
              </a:ext>
            </a:extLst>
          </p:cNvPr>
          <p:cNvSpPr/>
          <p:nvPr/>
        </p:nvSpPr>
        <p:spPr>
          <a:xfrm>
            <a:off x="3641810" y="3429000"/>
            <a:ext cx="5106654" cy="523220"/>
          </a:xfrm>
          <a:prstGeom prst="rect">
            <a:avLst/>
          </a:prstGeom>
        </p:spPr>
        <p:txBody>
          <a:bodyPr wrap="none">
            <a:spAutoFit/>
          </a:bodyPr>
          <a:lstStyle/>
          <a:p>
            <a:r>
              <a:rPr lang="en-GB" sz="2800" dirty="0">
                <a:solidFill>
                  <a:srgbClr val="FF0055"/>
                </a:solidFill>
                <a:latin typeface="Brown-Regular-S"/>
              </a:rPr>
              <a:t>Personal hygiene in housekeeping</a:t>
            </a:r>
            <a:endParaRPr lang="en-GB" sz="2800" b="0" i="0" u="none" strike="noStrike" dirty="0">
              <a:solidFill>
                <a:srgbClr val="FF0055"/>
              </a:solidFill>
              <a:effectLst/>
              <a:latin typeface="Brown-Regular-S"/>
            </a:endParaRPr>
          </a:p>
        </p:txBody>
      </p:sp>
    </p:spTree>
    <p:extLst>
      <p:ext uri="{BB962C8B-B14F-4D97-AF65-F5344CB8AC3E}">
        <p14:creationId xmlns:p14="http://schemas.microsoft.com/office/powerpoint/2010/main" val="2594916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AE70E-65F1-3743-989D-B1F06EFED882}"/>
              </a:ext>
            </a:extLst>
          </p:cNvPr>
          <p:cNvSpPr>
            <a:spLocks noGrp="1"/>
          </p:cNvSpPr>
          <p:nvPr>
            <p:ph type="title"/>
          </p:nvPr>
        </p:nvSpPr>
        <p:spPr>
          <a:xfrm>
            <a:off x="221386" y="260648"/>
            <a:ext cx="4045020" cy="994172"/>
          </a:xfrm>
        </p:spPr>
        <p:txBody>
          <a:bodyPr>
            <a:normAutofit/>
          </a:bodyPr>
          <a:lstStyle/>
          <a:p>
            <a:r>
              <a:rPr lang="en-GB" b="1" dirty="0"/>
              <a:t>Hair and nails</a:t>
            </a:r>
          </a:p>
        </p:txBody>
      </p:sp>
      <p:sp>
        <p:nvSpPr>
          <p:cNvPr id="3" name="Content Placeholder 2">
            <a:extLst>
              <a:ext uri="{FF2B5EF4-FFF2-40B4-BE49-F238E27FC236}">
                <a16:creationId xmlns:a16="http://schemas.microsoft.com/office/drawing/2014/main" id="{A4C5E05F-204B-5940-BA04-4C5621CF9C74}"/>
              </a:ext>
            </a:extLst>
          </p:cNvPr>
          <p:cNvSpPr>
            <a:spLocks noGrp="1"/>
          </p:cNvSpPr>
          <p:nvPr>
            <p:ph idx="1"/>
          </p:nvPr>
        </p:nvSpPr>
        <p:spPr>
          <a:xfrm>
            <a:off x="233566" y="1412776"/>
            <a:ext cx="4828635" cy="3802856"/>
          </a:xfrm>
        </p:spPr>
        <p:txBody>
          <a:bodyPr>
            <a:noAutofit/>
          </a:bodyPr>
          <a:lstStyle/>
          <a:p>
            <a:pPr marL="0" indent="0" algn="just">
              <a:buNone/>
            </a:pPr>
            <a:r>
              <a:rPr lang="en-GB" sz="1200" dirty="0"/>
              <a:t>Your establishment will make mention of this in the personal appearance policy. </a:t>
            </a:r>
          </a:p>
          <a:p>
            <a:pPr marL="0" indent="0" algn="just">
              <a:buNone/>
            </a:pPr>
            <a:r>
              <a:rPr lang="en-GB" sz="1200" b="1" dirty="0"/>
              <a:t>You must at all times: </a:t>
            </a:r>
            <a:endParaRPr lang="en-GB" sz="1200" dirty="0"/>
          </a:p>
          <a:p>
            <a:pPr lvl="1" algn="just"/>
            <a:r>
              <a:rPr lang="en-GB" sz="1200" dirty="0"/>
              <a:t>Have clean, well-kept hair </a:t>
            </a:r>
          </a:p>
          <a:p>
            <a:pPr lvl="1" algn="just"/>
            <a:r>
              <a:rPr lang="en-GB" sz="1200" dirty="0"/>
              <a:t>Wear your hair in such a way that it does not interfere with doing your job properly, for example hang in your eyes and prevent full sight. </a:t>
            </a:r>
          </a:p>
          <a:p>
            <a:pPr lvl="1" algn="just"/>
            <a:r>
              <a:rPr lang="en-GB" sz="1200" dirty="0"/>
              <a:t>Ensure, in the event that that your hair falls out a lot, that you wear something to prevent it being distributed all over a guest room, for example. </a:t>
            </a:r>
          </a:p>
          <a:p>
            <a:pPr lvl="1" algn="just"/>
            <a:r>
              <a:rPr lang="en-GB" sz="1200" dirty="0"/>
              <a:t>Some establishments may require you to wear a head scarf or bandanna with your uniform. </a:t>
            </a:r>
          </a:p>
          <a:p>
            <a:pPr lvl="1" algn="just"/>
            <a:r>
              <a:rPr lang="en-GB" sz="1200" dirty="0"/>
              <a:t>Make sure that your nails are tidy at all times. Your nails must not be long enough to damage items in the line of work e.g. catch on linen or scratch other items. Some establishments require short, unpolished nails. This will be indicated by the establishment’s policy. </a:t>
            </a:r>
          </a:p>
          <a:p>
            <a:pPr lvl="1" algn="just"/>
            <a:r>
              <a:rPr lang="en-GB" sz="1200" dirty="0"/>
              <a:t>If your nails are long, it is difficult to clean them and you may collect and transfer dirt and bacteria, which may cause yourself, your colleagues and guests to become sick. </a:t>
            </a:r>
          </a:p>
          <a:p>
            <a:pPr algn="just"/>
            <a:endParaRPr lang="en-GB" sz="1200" dirty="0"/>
          </a:p>
        </p:txBody>
      </p:sp>
      <p:pic>
        <p:nvPicPr>
          <p:cNvPr id="6" name="Picture 5" descr="A close up of a logo&#10;&#10;Description automatically generated">
            <a:extLst>
              <a:ext uri="{FF2B5EF4-FFF2-40B4-BE49-F238E27FC236}">
                <a16:creationId xmlns:a16="http://schemas.microsoft.com/office/drawing/2014/main" id="{BC3B3BE5-50EB-AE41-BFFD-5D11C021D261}"/>
              </a:ext>
            </a:extLst>
          </p:cNvPr>
          <p:cNvPicPr>
            <a:picLocks noChangeAspect="1"/>
          </p:cNvPicPr>
          <p:nvPr/>
        </p:nvPicPr>
        <p:blipFill rotWithShape="1">
          <a:blip r:embed="rId3"/>
          <a:srcRect t="2421" r="-2" b="4720"/>
          <a:stretch/>
        </p:blipFill>
        <p:spPr>
          <a:xfrm>
            <a:off x="5107578" y="957276"/>
            <a:ext cx="3802856" cy="380285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398885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9738A15-228A-844F-8D84-2AA0F5BB1C52}"/>
              </a:ext>
            </a:extLst>
          </p:cNvPr>
          <p:cNvSpPr/>
          <p:nvPr/>
        </p:nvSpPr>
        <p:spPr>
          <a:xfrm>
            <a:off x="467544" y="360153"/>
            <a:ext cx="7886699" cy="2377574"/>
          </a:xfrm>
          <a:prstGeom prst="rect">
            <a:avLst/>
          </a:prstGeom>
        </p:spPr>
        <p:txBody>
          <a:bodyPr wrap="square">
            <a:spAutoFit/>
          </a:bodyPr>
          <a:lstStyle/>
          <a:p>
            <a:pPr algn="just"/>
            <a:r>
              <a:rPr lang="en-GB" sz="1350" b="1" dirty="0">
                <a:latin typeface="LevenimMT"/>
              </a:rPr>
              <a:t>Jewellery and Cosmetics </a:t>
            </a:r>
            <a:endParaRPr lang="en-GB" sz="1350" dirty="0"/>
          </a:p>
          <a:p>
            <a:pPr algn="just"/>
            <a:r>
              <a:rPr lang="en-GB" sz="1350" dirty="0">
                <a:latin typeface="LevenimMT"/>
              </a:rPr>
              <a:t>Once again the requirements will differ from one establishment to the next. Most establishments adhere to the following basic standards: </a:t>
            </a:r>
            <a:endParaRPr lang="en-GB" sz="1350" dirty="0"/>
          </a:p>
          <a:p>
            <a:pPr marL="557213" lvl="1" indent="-214313" algn="just">
              <a:buFont typeface="Arial" panose="020B0604020202020204" pitchFamily="34" charset="0"/>
              <a:buChar char="•"/>
            </a:pPr>
            <a:r>
              <a:rPr lang="en-GB" sz="1350" dirty="0">
                <a:latin typeface="LevenimMT"/>
              </a:rPr>
              <a:t>No jewellery, except for a wedding band and possibly a watch is allowed </a:t>
            </a:r>
          </a:p>
          <a:p>
            <a:pPr marL="557213" lvl="1" indent="-214313" algn="just">
              <a:buFont typeface="Arial" panose="020B0604020202020204" pitchFamily="34" charset="0"/>
              <a:buChar char="•"/>
            </a:pPr>
            <a:r>
              <a:rPr lang="en-GB" sz="1350" dirty="0">
                <a:latin typeface="LevenimMT"/>
              </a:rPr>
              <a:t>A watch may be quite a handy tool for a housekeeper to assist him/her with time keeping </a:t>
            </a:r>
          </a:p>
          <a:p>
            <a:pPr marL="557213" lvl="1" indent="-214313" algn="just">
              <a:buFont typeface="Arial" panose="020B0604020202020204" pitchFamily="34" charset="0"/>
              <a:buChar char="•"/>
            </a:pPr>
            <a:r>
              <a:rPr lang="en-GB" sz="1350" dirty="0">
                <a:latin typeface="LevenimMT"/>
              </a:rPr>
              <a:t>Chains around the neck, dangling earrings and loose bracelets are usually not allowed, as they may pose a safety risk. </a:t>
            </a:r>
          </a:p>
          <a:p>
            <a:pPr marL="557213" lvl="1" indent="-214313" algn="just">
              <a:buFont typeface="Arial" panose="020B0604020202020204" pitchFamily="34" charset="0"/>
              <a:buChar char="•"/>
            </a:pPr>
            <a:r>
              <a:rPr lang="en-GB" sz="1350" dirty="0">
                <a:latin typeface="LevenimMT"/>
              </a:rPr>
              <a:t>Some establishments only allow basic day make-up to be worn by housekeepers – for the sole purpose of looking neat and tidy </a:t>
            </a:r>
          </a:p>
          <a:p>
            <a:pPr marL="557213" lvl="1" indent="-214313" algn="just">
              <a:buFont typeface="Arial" panose="020B0604020202020204" pitchFamily="34" charset="0"/>
              <a:buChar char="•"/>
            </a:pPr>
            <a:r>
              <a:rPr lang="en-GB" sz="1350" dirty="0">
                <a:latin typeface="LevenimMT"/>
              </a:rPr>
              <a:t>Be careful of very strong smelling perfume as the smell may hover in the guest room long after you have left and may not necessary be pleasant to the guest. </a:t>
            </a:r>
          </a:p>
        </p:txBody>
      </p:sp>
      <p:pic>
        <p:nvPicPr>
          <p:cNvPr id="7" name="Picture 6" descr="A screenshot of a cell phone&#10;&#10;Description automatically generated">
            <a:extLst>
              <a:ext uri="{FF2B5EF4-FFF2-40B4-BE49-F238E27FC236}">
                <a16:creationId xmlns:a16="http://schemas.microsoft.com/office/drawing/2014/main" id="{1AF927E7-0E2F-E04F-AE69-BD6339AEA4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66792" y="3276424"/>
            <a:ext cx="5743460" cy="1752600"/>
          </a:xfrm>
          <a:prstGeom prst="rect">
            <a:avLst/>
          </a:prstGeom>
        </p:spPr>
      </p:pic>
      <p:sp>
        <p:nvSpPr>
          <p:cNvPr id="8" name="TextBox 7">
            <a:extLst>
              <a:ext uri="{FF2B5EF4-FFF2-40B4-BE49-F238E27FC236}">
                <a16:creationId xmlns:a16="http://schemas.microsoft.com/office/drawing/2014/main" id="{AB5D8717-BFA4-3140-AFB1-E69FDC5BC997}"/>
              </a:ext>
            </a:extLst>
          </p:cNvPr>
          <p:cNvSpPr txBox="1"/>
          <p:nvPr/>
        </p:nvSpPr>
        <p:spPr>
          <a:xfrm>
            <a:off x="433748" y="3820192"/>
            <a:ext cx="2016899" cy="300082"/>
          </a:xfrm>
          <a:prstGeom prst="rect">
            <a:avLst/>
          </a:prstGeom>
          <a:noFill/>
        </p:spPr>
        <p:txBody>
          <a:bodyPr wrap="none" rtlCol="0">
            <a:spAutoFit/>
          </a:bodyPr>
          <a:lstStyle/>
          <a:p>
            <a:r>
              <a:rPr lang="en-GB" sz="1350" dirty="0"/>
              <a:t>Example of good practice</a:t>
            </a:r>
          </a:p>
        </p:txBody>
      </p:sp>
      <p:sp>
        <p:nvSpPr>
          <p:cNvPr id="9" name="Right Arrow 8">
            <a:extLst>
              <a:ext uri="{FF2B5EF4-FFF2-40B4-BE49-F238E27FC236}">
                <a16:creationId xmlns:a16="http://schemas.microsoft.com/office/drawing/2014/main" id="{A46B1ED9-9629-8F42-8CC2-584F9B404765}"/>
              </a:ext>
            </a:extLst>
          </p:cNvPr>
          <p:cNvSpPr/>
          <p:nvPr/>
        </p:nvSpPr>
        <p:spPr>
          <a:xfrm>
            <a:off x="786672" y="4152724"/>
            <a:ext cx="1206500" cy="330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5104375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E1F683-133B-2442-A416-5906E8E941EF}"/>
              </a:ext>
            </a:extLst>
          </p:cNvPr>
          <p:cNvPicPr>
            <a:picLocks noChangeAspect="1"/>
          </p:cNvPicPr>
          <p:nvPr/>
        </p:nvPicPr>
        <p:blipFill>
          <a:blip r:embed="rId3"/>
          <a:stretch>
            <a:fillRect/>
          </a:stretch>
        </p:blipFill>
        <p:spPr>
          <a:xfrm>
            <a:off x="2185876" y="908720"/>
            <a:ext cx="4772248" cy="4772248"/>
          </a:xfrm>
          <a:prstGeom prst="rect">
            <a:avLst/>
          </a:prstGeom>
        </p:spPr>
      </p:pic>
      <p:sp>
        <p:nvSpPr>
          <p:cNvPr id="6" name="Rectangle 5">
            <a:extLst>
              <a:ext uri="{FF2B5EF4-FFF2-40B4-BE49-F238E27FC236}">
                <a16:creationId xmlns:a16="http://schemas.microsoft.com/office/drawing/2014/main" id="{DBDCF3CB-BA0D-C141-B75E-A40EFCA544C4}"/>
              </a:ext>
            </a:extLst>
          </p:cNvPr>
          <p:cNvSpPr/>
          <p:nvPr/>
        </p:nvSpPr>
        <p:spPr>
          <a:xfrm>
            <a:off x="827584" y="188640"/>
            <a:ext cx="7848872" cy="1323439"/>
          </a:xfrm>
          <a:prstGeom prst="rect">
            <a:avLst/>
          </a:prstGeom>
        </p:spPr>
        <p:txBody>
          <a:bodyPr wrap="square">
            <a:spAutoFit/>
          </a:bodyPr>
          <a:lstStyle/>
          <a:p>
            <a:pPr algn="ctr"/>
            <a:r>
              <a:rPr lang="en-GB" sz="4000" dirty="0">
                <a:solidFill>
                  <a:srgbClr val="FF0055"/>
                </a:solidFill>
                <a:latin typeface="Brown-Regular-S"/>
              </a:rPr>
              <a:t>Workplace health &amp; safety (WH&amp;S) in housekeeping</a:t>
            </a:r>
            <a:endParaRPr lang="en-GB" sz="4000" b="0" i="0" u="none" strike="noStrike" dirty="0">
              <a:solidFill>
                <a:srgbClr val="FF0055"/>
              </a:solidFill>
              <a:effectLst/>
              <a:latin typeface="Brown-Regular-S"/>
            </a:endParaRPr>
          </a:p>
        </p:txBody>
      </p:sp>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026" name="Picture 2" descr="COSHH Assessment (Risk Assessment) for Hazardous Substances">
            <a:extLst>
              <a:ext uri="{FF2B5EF4-FFF2-40B4-BE49-F238E27FC236}">
                <a16:creationId xmlns:a16="http://schemas.microsoft.com/office/drawing/2014/main" id="{3A7A7335-BE52-F948-BCA4-6332B2CBD8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4" y="1512079"/>
            <a:ext cx="3068960" cy="30689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SHH Awareness (Open Course) - Health and Safety Training in Scotland">
            <a:extLst>
              <a:ext uri="{FF2B5EF4-FFF2-40B4-BE49-F238E27FC236}">
                <a16:creationId xmlns:a16="http://schemas.microsoft.com/office/drawing/2014/main" id="{BE0D3CDD-BA9F-5D40-90C6-D8EE460EC4E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9934" y="1544340"/>
            <a:ext cx="3068960"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2784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asis Pro - Housekeeping Program: Ecolab Deutschland GmbH - CMS Berlin -">
            <a:extLst>
              <a:ext uri="{FF2B5EF4-FFF2-40B4-BE49-F238E27FC236}">
                <a16:creationId xmlns:a16="http://schemas.microsoft.com/office/drawing/2014/main" id="{09EA7AFA-B668-3D49-80B0-F22865669B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4896"/>
          <a:stretch/>
        </p:blipFill>
        <p:spPr bwMode="auto">
          <a:xfrm>
            <a:off x="3566353" y="1571650"/>
            <a:ext cx="5445224" cy="4089598"/>
          </a:xfrm>
          <a:prstGeom prst="rect">
            <a:avLst/>
          </a:prstGeom>
          <a:noFill/>
          <a:extLst>
            <a:ext uri="{909E8E84-426E-40DD-AFC4-6F175D3DCCD1}">
              <a14:hiddenFill xmlns:a14="http://schemas.microsoft.com/office/drawing/2010/main">
                <a:solidFill>
                  <a:srgbClr val="FFFFFF"/>
                </a:solidFill>
              </a14:hiddenFill>
            </a:ext>
          </a:extLst>
        </p:spPr>
      </p:pic>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437313" y="237207"/>
            <a:ext cx="5108386" cy="1015663"/>
          </a:xfrm>
          <a:prstGeom prst="rect">
            <a:avLst/>
          </a:prstGeom>
        </p:spPr>
        <p:txBody>
          <a:bodyPr wrap="none">
            <a:spAutoFit/>
          </a:bodyPr>
          <a:lstStyle/>
          <a:p>
            <a:r>
              <a:rPr lang="en-GB" sz="6000" dirty="0">
                <a:solidFill>
                  <a:srgbClr val="FF0055"/>
                </a:solidFill>
                <a:latin typeface="Brown-Regular-S"/>
              </a:rPr>
              <a:t>Cleaning agents</a:t>
            </a:r>
            <a:endParaRPr lang="en-GB" sz="6000" b="0" i="0" u="none" strike="noStrike" dirty="0">
              <a:solidFill>
                <a:srgbClr val="FF0055"/>
              </a:solidFill>
              <a:effectLst/>
              <a:latin typeface="Brown-Regular-S"/>
            </a:endParaRPr>
          </a:p>
        </p:txBody>
      </p:sp>
      <p:pic>
        <p:nvPicPr>
          <p:cNvPr id="3" name="Picture 2">
            <a:extLst>
              <a:ext uri="{FF2B5EF4-FFF2-40B4-BE49-F238E27FC236}">
                <a16:creationId xmlns:a16="http://schemas.microsoft.com/office/drawing/2014/main" id="{9B43480C-B446-6342-A5F4-7A13E1704845}"/>
              </a:ext>
            </a:extLst>
          </p:cNvPr>
          <p:cNvPicPr>
            <a:picLocks noChangeAspect="1"/>
          </p:cNvPicPr>
          <p:nvPr/>
        </p:nvPicPr>
        <p:blipFill>
          <a:blip r:embed="rId4"/>
          <a:stretch>
            <a:fillRect/>
          </a:stretch>
        </p:blipFill>
        <p:spPr>
          <a:xfrm>
            <a:off x="0" y="2060848"/>
            <a:ext cx="3888432" cy="3888432"/>
          </a:xfrm>
          <a:prstGeom prst="rect">
            <a:avLst/>
          </a:prstGeom>
        </p:spPr>
      </p:pic>
    </p:spTree>
    <p:extLst>
      <p:ext uri="{BB962C8B-B14F-4D97-AF65-F5344CB8AC3E}">
        <p14:creationId xmlns:p14="http://schemas.microsoft.com/office/powerpoint/2010/main" val="1260196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437313" y="237207"/>
            <a:ext cx="8193397" cy="1015663"/>
          </a:xfrm>
          <a:prstGeom prst="rect">
            <a:avLst/>
          </a:prstGeom>
        </p:spPr>
        <p:txBody>
          <a:bodyPr wrap="none">
            <a:spAutoFit/>
          </a:bodyPr>
          <a:lstStyle/>
          <a:p>
            <a:r>
              <a:rPr lang="en-GB" sz="6000" dirty="0">
                <a:solidFill>
                  <a:srgbClr val="FF0055"/>
                </a:solidFill>
                <a:latin typeface="Brown-Regular-S"/>
              </a:rPr>
              <a:t>Housekeeping equipment</a:t>
            </a:r>
            <a:endParaRPr lang="en-GB" sz="6000" b="0" i="0" u="none" strike="noStrike" dirty="0">
              <a:solidFill>
                <a:srgbClr val="FF0055"/>
              </a:solidFill>
              <a:effectLst/>
              <a:latin typeface="Brown-Regular-S"/>
            </a:endParaRPr>
          </a:p>
        </p:txBody>
      </p:sp>
      <p:pic>
        <p:nvPicPr>
          <p:cNvPr id="4" name="Picture 3">
            <a:extLst>
              <a:ext uri="{FF2B5EF4-FFF2-40B4-BE49-F238E27FC236}">
                <a16:creationId xmlns:a16="http://schemas.microsoft.com/office/drawing/2014/main" id="{FD9186D3-8E53-4D4A-B6E0-718E891EFBA3}"/>
              </a:ext>
            </a:extLst>
          </p:cNvPr>
          <p:cNvPicPr>
            <a:picLocks noChangeAspect="1"/>
          </p:cNvPicPr>
          <p:nvPr/>
        </p:nvPicPr>
        <p:blipFill>
          <a:blip r:embed="rId3"/>
          <a:stretch>
            <a:fillRect/>
          </a:stretch>
        </p:blipFill>
        <p:spPr>
          <a:xfrm>
            <a:off x="5220072" y="2053828"/>
            <a:ext cx="3607420" cy="3607420"/>
          </a:xfrm>
          <a:prstGeom prst="rect">
            <a:avLst/>
          </a:prstGeom>
        </p:spPr>
      </p:pic>
      <p:pic>
        <p:nvPicPr>
          <p:cNvPr id="5122" name="Picture 2" descr="Housekeeping: SOP Hotel Housekeeping Trolley or Maids Cart Setting">
            <a:extLst>
              <a:ext uri="{FF2B5EF4-FFF2-40B4-BE49-F238E27FC236}">
                <a16:creationId xmlns:a16="http://schemas.microsoft.com/office/drawing/2014/main" id="{8C632489-72C2-EC4B-A0E3-9EE654CDCB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2192" y="1404156"/>
            <a:ext cx="4149080" cy="41490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77977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4180375" cy="1015663"/>
          </a:xfrm>
          <a:prstGeom prst="rect">
            <a:avLst/>
          </a:prstGeom>
        </p:spPr>
        <p:txBody>
          <a:bodyPr wrap="none">
            <a:spAutoFit/>
          </a:bodyPr>
          <a:lstStyle/>
          <a:p>
            <a:r>
              <a:rPr lang="en-GB" sz="6000" dirty="0">
                <a:solidFill>
                  <a:srgbClr val="FF0055"/>
                </a:solidFill>
                <a:latin typeface="Brown-Regular-S"/>
              </a:rPr>
              <a:t>Cleaning tips</a:t>
            </a:r>
            <a:endParaRPr lang="en-GB" sz="6000" b="0" i="0" u="none" strike="noStrike" dirty="0">
              <a:solidFill>
                <a:srgbClr val="FF0055"/>
              </a:solidFill>
              <a:effectLst/>
              <a:latin typeface="Brown-Regular-S"/>
            </a:endParaRPr>
          </a:p>
        </p:txBody>
      </p:sp>
      <p:pic>
        <p:nvPicPr>
          <p:cNvPr id="8" name="Picture 7" descr="A picture containing text&#10;&#10;Description automatically generated">
            <a:extLst>
              <a:ext uri="{FF2B5EF4-FFF2-40B4-BE49-F238E27FC236}">
                <a16:creationId xmlns:a16="http://schemas.microsoft.com/office/drawing/2014/main" id="{388DD195-216E-C442-AFB6-23CCC9B494D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1873" y="1350126"/>
            <a:ext cx="7874000" cy="4191000"/>
          </a:xfrm>
          <a:prstGeom prst="rect">
            <a:avLst/>
          </a:prstGeom>
        </p:spPr>
      </p:pic>
    </p:spTree>
    <p:extLst>
      <p:ext uri="{BB962C8B-B14F-4D97-AF65-F5344CB8AC3E}">
        <p14:creationId xmlns:p14="http://schemas.microsoft.com/office/powerpoint/2010/main" val="1983637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text, application, email&#10;&#10;Description automatically generated">
            <a:extLst>
              <a:ext uri="{FF2B5EF4-FFF2-40B4-BE49-F238E27FC236}">
                <a16:creationId xmlns:a16="http://schemas.microsoft.com/office/drawing/2014/main" id="{6B433ED6-C388-8442-8AD0-2190C5B767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36774"/>
            <a:ext cx="8262664" cy="5653045"/>
          </a:xfrm>
          <a:prstGeom prst="rect">
            <a:avLst/>
          </a:prstGeom>
        </p:spPr>
      </p:pic>
      <p:pic>
        <p:nvPicPr>
          <p:cNvPr id="5" name="Picture 4">
            <a:extLst>
              <a:ext uri="{FF2B5EF4-FFF2-40B4-BE49-F238E27FC236}">
                <a16:creationId xmlns:a16="http://schemas.microsoft.com/office/drawing/2014/main" id="{06FA9D90-A5A6-7E47-A212-411968163126}"/>
              </a:ext>
            </a:extLst>
          </p:cNvPr>
          <p:cNvPicPr>
            <a:picLocks noChangeAspect="1"/>
          </p:cNvPicPr>
          <p:nvPr/>
        </p:nvPicPr>
        <p:blipFill>
          <a:blip r:embed="rId4"/>
          <a:stretch>
            <a:fillRect/>
          </a:stretch>
        </p:blipFill>
        <p:spPr>
          <a:xfrm>
            <a:off x="467544" y="3429000"/>
            <a:ext cx="2527300" cy="2527300"/>
          </a:xfrm>
          <a:prstGeom prst="rect">
            <a:avLst/>
          </a:prstGeom>
        </p:spPr>
      </p:pic>
    </p:spTree>
    <p:extLst>
      <p:ext uri="{BB962C8B-B14F-4D97-AF65-F5344CB8AC3E}">
        <p14:creationId xmlns:p14="http://schemas.microsoft.com/office/powerpoint/2010/main" val="3028089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03316140-75D9-E341-8E25-49EBDC6306A7}"/>
              </a:ext>
            </a:extLst>
          </p:cNvPr>
          <p:cNvSpPr/>
          <p:nvPr/>
        </p:nvSpPr>
        <p:spPr>
          <a:xfrm>
            <a:off x="2185876" y="5445224"/>
            <a:ext cx="216024" cy="216024"/>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Rectangle 1">
            <a:extLst>
              <a:ext uri="{FF2B5EF4-FFF2-40B4-BE49-F238E27FC236}">
                <a16:creationId xmlns:a16="http://schemas.microsoft.com/office/drawing/2014/main" id="{2F3C258C-7BA6-8644-A1BC-8405DA0E98F6}"/>
              </a:ext>
            </a:extLst>
          </p:cNvPr>
          <p:cNvSpPr/>
          <p:nvPr/>
        </p:nvSpPr>
        <p:spPr>
          <a:xfrm>
            <a:off x="311712" y="134432"/>
            <a:ext cx="2701381" cy="1015663"/>
          </a:xfrm>
          <a:prstGeom prst="rect">
            <a:avLst/>
          </a:prstGeom>
        </p:spPr>
        <p:txBody>
          <a:bodyPr wrap="none">
            <a:spAutoFit/>
          </a:bodyPr>
          <a:lstStyle/>
          <a:p>
            <a:r>
              <a:rPr lang="en-GB" sz="6000" dirty="0">
                <a:solidFill>
                  <a:srgbClr val="FF0055"/>
                </a:solidFill>
                <a:latin typeface="Brown-Regular-S"/>
              </a:rPr>
              <a:t>Security</a:t>
            </a:r>
            <a:endParaRPr lang="en-GB" sz="6000" b="0" i="0" u="none" strike="noStrike" dirty="0">
              <a:solidFill>
                <a:srgbClr val="FF0055"/>
              </a:solidFill>
              <a:effectLst/>
              <a:latin typeface="Brown-Regular-S"/>
            </a:endParaRPr>
          </a:p>
        </p:txBody>
      </p:sp>
      <p:pic>
        <p:nvPicPr>
          <p:cNvPr id="4" name="Picture 3" descr="A picture containing wall, person, indoor&#10;&#10;Description automatically generated">
            <a:extLst>
              <a:ext uri="{FF2B5EF4-FFF2-40B4-BE49-F238E27FC236}">
                <a16:creationId xmlns:a16="http://schemas.microsoft.com/office/drawing/2014/main" id="{3DBAFECD-244F-1F48-A71F-D096CE746D1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44900" y="2520950"/>
            <a:ext cx="1854200" cy="1816100"/>
          </a:xfrm>
          <a:prstGeom prst="rect">
            <a:avLst/>
          </a:prstGeom>
        </p:spPr>
      </p:pic>
      <p:pic>
        <p:nvPicPr>
          <p:cNvPr id="6" name="Picture 5" descr="A picture containing wall, indoor, yellow&#10;&#10;Description automatically generated">
            <a:extLst>
              <a:ext uri="{FF2B5EF4-FFF2-40B4-BE49-F238E27FC236}">
                <a16:creationId xmlns:a16="http://schemas.microsoft.com/office/drawing/2014/main" id="{68B923EF-60D2-5942-8CB0-31E494DE4DA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11712" y="1857096"/>
            <a:ext cx="7176256" cy="3588128"/>
          </a:xfrm>
          <a:prstGeom prst="rect">
            <a:avLst/>
          </a:prstGeom>
        </p:spPr>
      </p:pic>
      <p:pic>
        <p:nvPicPr>
          <p:cNvPr id="10" name="Picture 9" descr="A picture containing text, electronics&#10;&#10;Description automatically generated">
            <a:extLst>
              <a:ext uri="{FF2B5EF4-FFF2-40B4-BE49-F238E27FC236}">
                <a16:creationId xmlns:a16="http://schemas.microsoft.com/office/drawing/2014/main" id="{A3F6E794-08F4-3146-B9DD-8386C509A1B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220072" y="195742"/>
            <a:ext cx="3730288" cy="1300938"/>
          </a:xfrm>
          <a:prstGeom prst="rect">
            <a:avLst/>
          </a:prstGeom>
        </p:spPr>
      </p:pic>
    </p:spTree>
    <p:extLst>
      <p:ext uri="{BB962C8B-B14F-4D97-AF65-F5344CB8AC3E}">
        <p14:creationId xmlns:p14="http://schemas.microsoft.com/office/powerpoint/2010/main" val="4146187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113CBD1-4DFE-7B4F-9A50-6FBEA26EE276}"/>
              </a:ext>
            </a:extLst>
          </p:cNvPr>
          <p:cNvSpPr/>
          <p:nvPr/>
        </p:nvSpPr>
        <p:spPr>
          <a:xfrm>
            <a:off x="3964199" y="2996952"/>
            <a:ext cx="4784265" cy="2308324"/>
          </a:xfrm>
          <a:prstGeom prst="rect">
            <a:avLst/>
          </a:prstGeom>
        </p:spPr>
        <p:txBody>
          <a:bodyPr wrap="square">
            <a:spAutoFit/>
          </a:bodyPr>
          <a:lstStyle/>
          <a:p>
            <a:pPr algn="ctr"/>
            <a:r>
              <a:rPr lang="en-GB" sz="3600" b="1" dirty="0">
                <a:latin typeface=".SFNS"/>
              </a:rPr>
              <a:t>Can you think of Common Housekeeping Issues That Damage Hotel Profits? </a:t>
            </a:r>
            <a:endParaRPr lang="en-GB" sz="3600" dirty="0"/>
          </a:p>
        </p:txBody>
      </p:sp>
      <p:pic>
        <p:nvPicPr>
          <p:cNvPr id="7" name="Graphic 6" descr="Head with gears">
            <a:extLst>
              <a:ext uri="{FF2B5EF4-FFF2-40B4-BE49-F238E27FC236}">
                <a16:creationId xmlns:a16="http://schemas.microsoft.com/office/drawing/2014/main" id="{9EEC49E4-E51C-684F-B263-296DAF68B7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66447" y="548680"/>
            <a:ext cx="2779767" cy="2779767"/>
          </a:xfrm>
          <a:prstGeom prst="rect">
            <a:avLst/>
          </a:prstGeom>
        </p:spPr>
      </p:pic>
      <p:pic>
        <p:nvPicPr>
          <p:cNvPr id="2" name="Picture 1">
            <a:extLst>
              <a:ext uri="{FF2B5EF4-FFF2-40B4-BE49-F238E27FC236}">
                <a16:creationId xmlns:a16="http://schemas.microsoft.com/office/drawing/2014/main" id="{8854A024-63AB-F74E-B9B9-D91CF61F61F4}"/>
              </a:ext>
            </a:extLst>
          </p:cNvPr>
          <p:cNvPicPr>
            <a:picLocks noChangeAspect="1"/>
          </p:cNvPicPr>
          <p:nvPr/>
        </p:nvPicPr>
        <p:blipFill>
          <a:blip r:embed="rId5"/>
          <a:stretch>
            <a:fillRect/>
          </a:stretch>
        </p:blipFill>
        <p:spPr>
          <a:xfrm>
            <a:off x="260989" y="1170068"/>
            <a:ext cx="3472524" cy="3472524"/>
          </a:xfrm>
          <a:prstGeom prst="rect">
            <a:avLst/>
          </a:prstGeom>
        </p:spPr>
      </p:pic>
      <p:sp>
        <p:nvSpPr>
          <p:cNvPr id="6" name="Title 1">
            <a:extLst>
              <a:ext uri="{FF2B5EF4-FFF2-40B4-BE49-F238E27FC236}">
                <a16:creationId xmlns:a16="http://schemas.microsoft.com/office/drawing/2014/main" id="{8A2A8267-4120-A647-950E-FA31884F49DD}"/>
              </a:ext>
            </a:extLst>
          </p:cNvPr>
          <p:cNvSpPr>
            <a:spLocks noGrp="1"/>
          </p:cNvSpPr>
          <p:nvPr>
            <p:ph type="title"/>
          </p:nvPr>
        </p:nvSpPr>
        <p:spPr/>
        <p:txBody>
          <a:bodyPr/>
          <a:lstStyle/>
          <a:p>
            <a:pPr algn="l"/>
            <a:r>
              <a:rPr lang="en-GB" b="1" dirty="0"/>
              <a:t>Next week…</a:t>
            </a:r>
          </a:p>
        </p:txBody>
      </p:sp>
    </p:spTree>
    <p:extLst>
      <p:ext uri="{BB962C8B-B14F-4D97-AF65-F5344CB8AC3E}">
        <p14:creationId xmlns:p14="http://schemas.microsoft.com/office/powerpoint/2010/main" val="36419363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DC7CF-B227-FA48-B257-E4390C133F00}"/>
              </a:ext>
            </a:extLst>
          </p:cNvPr>
          <p:cNvSpPr>
            <a:spLocks noGrp="1"/>
          </p:cNvSpPr>
          <p:nvPr>
            <p:ph type="title"/>
          </p:nvPr>
        </p:nvSpPr>
        <p:spPr>
          <a:xfrm>
            <a:off x="5868" y="26218"/>
            <a:ext cx="7886700" cy="994172"/>
          </a:xfrm>
        </p:spPr>
        <p:txBody>
          <a:bodyPr/>
          <a:lstStyle/>
          <a:p>
            <a:pPr algn="l"/>
            <a:r>
              <a:rPr lang="en-GB" b="1" dirty="0">
                <a:solidFill>
                  <a:schemeClr val="accent1">
                    <a:lumMod val="75000"/>
                  </a:schemeClr>
                </a:solidFill>
              </a:rPr>
              <a:t>The Life of Housekeeping…</a:t>
            </a:r>
          </a:p>
        </p:txBody>
      </p:sp>
      <p:pic>
        <p:nvPicPr>
          <p:cNvPr id="3" name="Online Media 2" descr="Life of A Housekeeper">
            <a:hlinkClick r:id="" action="ppaction://media"/>
            <a:extLst>
              <a:ext uri="{FF2B5EF4-FFF2-40B4-BE49-F238E27FC236}">
                <a16:creationId xmlns:a16="http://schemas.microsoft.com/office/drawing/2014/main" id="{BC98E6A6-28E7-3A4D-8638-8148D885D977}"/>
              </a:ext>
            </a:extLst>
          </p:cNvPr>
          <p:cNvPicPr>
            <a:picLocks noRot="1" noChangeAspect="1"/>
          </p:cNvPicPr>
          <p:nvPr>
            <a:videoFile r:link="rId1"/>
          </p:nvPr>
        </p:nvPicPr>
        <p:blipFill>
          <a:blip r:embed="rId4"/>
          <a:stretch>
            <a:fillRect/>
          </a:stretch>
        </p:blipFill>
        <p:spPr>
          <a:xfrm>
            <a:off x="107504" y="908720"/>
            <a:ext cx="8385600" cy="4716900"/>
          </a:xfrm>
          <a:prstGeom prst="rect">
            <a:avLst/>
          </a:prstGeom>
        </p:spPr>
      </p:pic>
    </p:spTree>
    <p:extLst>
      <p:ext uri="{BB962C8B-B14F-4D97-AF65-F5344CB8AC3E}">
        <p14:creationId xmlns:p14="http://schemas.microsoft.com/office/powerpoint/2010/main" val="424472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7781724-5DBF-B14C-9A14-4581124D11B2}"/>
              </a:ext>
            </a:extLst>
          </p:cNvPr>
          <p:cNvSpPr txBox="1">
            <a:spLocks/>
          </p:cNvSpPr>
          <p:nvPr/>
        </p:nvSpPr>
        <p:spPr>
          <a:xfrm>
            <a:off x="247973" y="366339"/>
            <a:ext cx="3438144" cy="1124712"/>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t>Assignment 1:</a:t>
            </a:r>
            <a:br>
              <a:rPr lang="en-US" sz="4000" b="1"/>
            </a:br>
            <a:r>
              <a:rPr lang="en-US" sz="4000" b="1"/>
              <a:t>Student Journal</a:t>
            </a:r>
            <a:endParaRPr lang="en-US" sz="4000" b="1" dirty="0"/>
          </a:p>
        </p:txBody>
      </p:sp>
      <p:sp>
        <p:nvSpPr>
          <p:cNvPr id="5" name="TextBox 4">
            <a:extLst>
              <a:ext uri="{FF2B5EF4-FFF2-40B4-BE49-F238E27FC236}">
                <a16:creationId xmlns:a16="http://schemas.microsoft.com/office/drawing/2014/main" id="{99B2831F-4CC1-1B45-9F48-118858FD81C5}"/>
              </a:ext>
            </a:extLst>
          </p:cNvPr>
          <p:cNvSpPr txBox="1"/>
          <p:nvPr/>
        </p:nvSpPr>
        <p:spPr>
          <a:xfrm>
            <a:off x="135238" y="2719046"/>
            <a:ext cx="4349079" cy="2862322"/>
          </a:xfrm>
          <a:prstGeom prst="rect">
            <a:avLst/>
          </a:prstGeom>
          <a:noFill/>
        </p:spPr>
        <p:txBody>
          <a:bodyPr wrap="square" rtlCol="0">
            <a:spAutoFit/>
          </a:bodyPr>
          <a:lstStyle/>
          <a:p>
            <a:pPr marL="285750" indent="-285750" algn="just">
              <a:buFont typeface="Arial" panose="020B0604020202020204" pitchFamily="34" charset="0"/>
              <a:buChar char="•"/>
            </a:pPr>
            <a:r>
              <a:rPr lang="en-GB" dirty="0"/>
              <a:t>Summarise </a:t>
            </a:r>
            <a:r>
              <a:rPr lang="en-GB" b="1" u="sng" dirty="0"/>
              <a:t>briefly</a:t>
            </a:r>
          </a:p>
          <a:p>
            <a:pPr marL="285750" indent="-285750" algn="just">
              <a:buFont typeface="Arial" panose="020B0604020202020204" pitchFamily="34" charset="0"/>
              <a:buChar char="•"/>
            </a:pPr>
            <a:r>
              <a:rPr lang="en-GB" dirty="0"/>
              <a:t>Expand with further knowledge through wider reading. </a:t>
            </a:r>
          </a:p>
          <a:p>
            <a:pPr marL="285750" indent="-285750" algn="just">
              <a:buFont typeface="Arial" panose="020B0604020202020204" pitchFamily="34" charset="0"/>
              <a:buChar char="•"/>
            </a:pPr>
            <a:r>
              <a:rPr lang="en-GB" dirty="0"/>
              <a:t>Include personal reflections. </a:t>
            </a:r>
          </a:p>
          <a:p>
            <a:pPr marL="285750" indent="-285750" algn="just">
              <a:buFont typeface="Arial" panose="020B0604020202020204" pitchFamily="34" charset="0"/>
              <a:buChar char="•"/>
            </a:pPr>
            <a:r>
              <a:rPr lang="en-GB" dirty="0"/>
              <a:t>Why is housekeeping referred to as the backbone of a hotel offering?</a:t>
            </a:r>
          </a:p>
          <a:p>
            <a:pPr marL="285750" indent="-285750" algn="just">
              <a:buFont typeface="Arial" panose="020B0604020202020204" pitchFamily="34" charset="0"/>
              <a:buChar char="•"/>
            </a:pPr>
            <a:r>
              <a:rPr lang="en-GB" dirty="0"/>
              <a:t>Do you have any experience within HK? Would you consider a role in this department?</a:t>
            </a:r>
          </a:p>
          <a:p>
            <a:pPr marL="285750" indent="-285750" algn="just">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E6F18625-5384-8749-943B-72709E082CCC}"/>
              </a:ext>
            </a:extLst>
          </p:cNvPr>
          <p:cNvSpPr txBox="1"/>
          <p:nvPr/>
        </p:nvSpPr>
        <p:spPr>
          <a:xfrm>
            <a:off x="247973" y="1491051"/>
            <a:ext cx="2838469" cy="646331"/>
          </a:xfrm>
          <a:prstGeom prst="rect">
            <a:avLst/>
          </a:prstGeom>
          <a:noFill/>
        </p:spPr>
        <p:txBody>
          <a:bodyPr wrap="none" rtlCol="0">
            <a:spAutoFit/>
          </a:bodyPr>
          <a:lstStyle/>
          <a:p>
            <a:r>
              <a:rPr lang="en-GB" dirty="0"/>
              <a:t>Due: 21</a:t>
            </a:r>
            <a:r>
              <a:rPr lang="en-GB" baseline="30000" dirty="0"/>
              <a:t>st</a:t>
            </a:r>
            <a:r>
              <a:rPr lang="en-GB" dirty="0"/>
              <a:t> October 2021 4pm</a:t>
            </a:r>
          </a:p>
          <a:p>
            <a:r>
              <a:rPr lang="en-GB" dirty="0"/>
              <a:t>750 words (+/- 10%)</a:t>
            </a:r>
          </a:p>
        </p:txBody>
      </p:sp>
      <p:pic>
        <p:nvPicPr>
          <p:cNvPr id="7" name="Picture 6" descr="Graphical user interface&#10;&#10;Description automatically generated">
            <a:extLst>
              <a:ext uri="{FF2B5EF4-FFF2-40B4-BE49-F238E27FC236}">
                <a16:creationId xmlns:a16="http://schemas.microsoft.com/office/drawing/2014/main" id="{C0A7833B-3D48-464E-98F9-B774D5DD8618}"/>
              </a:ext>
            </a:extLst>
          </p:cNvPr>
          <p:cNvPicPr>
            <a:picLocks noChangeAspect="1"/>
          </p:cNvPicPr>
          <p:nvPr/>
        </p:nvPicPr>
        <p:blipFill>
          <a:blip r:embed="rId2"/>
          <a:stretch>
            <a:fillRect/>
          </a:stretch>
        </p:blipFill>
        <p:spPr>
          <a:xfrm>
            <a:off x="4788024" y="365432"/>
            <a:ext cx="3966342" cy="5197005"/>
          </a:xfrm>
          <a:prstGeom prst="rect">
            <a:avLst/>
          </a:prstGeom>
        </p:spPr>
      </p:pic>
    </p:spTree>
    <p:extLst>
      <p:ext uri="{BB962C8B-B14F-4D97-AF65-F5344CB8AC3E}">
        <p14:creationId xmlns:p14="http://schemas.microsoft.com/office/powerpoint/2010/main" val="30054845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4869160"/>
            <a:ext cx="7992888" cy="1470025"/>
          </a:xfrm>
        </p:spPr>
        <p:txBody>
          <a:bodyPr>
            <a:normAutofit fontScale="90000"/>
          </a:bodyPr>
          <a:lstStyle/>
          <a:p>
            <a:pPr algn="r"/>
            <a:r>
              <a:rPr lang="en-GB" b="1" i="1" dirty="0">
                <a:solidFill>
                  <a:schemeClr val="bg1"/>
                </a:solidFill>
              </a:rPr>
              <a:t>Operating</a:t>
            </a:r>
            <a:br>
              <a:rPr lang="en-GB" b="1" i="1" dirty="0">
                <a:solidFill>
                  <a:schemeClr val="bg1"/>
                </a:solidFill>
              </a:rPr>
            </a:br>
            <a:r>
              <a:rPr lang="en-GB" b="1" i="1" dirty="0">
                <a:solidFill>
                  <a:schemeClr val="bg1"/>
                </a:solidFill>
              </a:rPr>
              <a:t>Hotel</a:t>
            </a:r>
            <a:br>
              <a:rPr lang="en-GB" b="1" i="1" dirty="0">
                <a:solidFill>
                  <a:schemeClr val="bg1"/>
                </a:solidFill>
              </a:rPr>
            </a:br>
            <a:r>
              <a:rPr lang="en-GB" b="1" i="1" dirty="0">
                <a:solidFill>
                  <a:schemeClr val="bg1"/>
                </a:solidFill>
              </a:rPr>
              <a:t>Facilities</a:t>
            </a:r>
            <a:br>
              <a:rPr lang="en-GB" i="1" dirty="0">
                <a:solidFill>
                  <a:schemeClr val="bg1"/>
                </a:solidFill>
              </a:rPr>
            </a:br>
            <a:r>
              <a:rPr lang="en-GB" i="1" dirty="0">
                <a:solidFill>
                  <a:schemeClr val="bg1"/>
                </a:solidFill>
              </a:rPr>
              <a:t>BMIH4006</a:t>
            </a:r>
            <a:br>
              <a:rPr lang="en-GB" i="1" dirty="0">
                <a:solidFill>
                  <a:schemeClr val="bg1"/>
                </a:solidFill>
              </a:rPr>
            </a:br>
            <a:br>
              <a:rPr lang="en-GB" i="1" dirty="0">
                <a:solidFill>
                  <a:schemeClr val="bg1"/>
                </a:solidFill>
              </a:rPr>
            </a:br>
            <a:r>
              <a:rPr lang="en-GB" i="1" dirty="0">
                <a:solidFill>
                  <a:schemeClr val="bg1"/>
                </a:solidFill>
              </a:rPr>
              <a:t>Week 3</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149514" y="1340768"/>
            <a:ext cx="4361474" cy="4361474"/>
          </a:xfrm>
          <a:prstGeom prst="rect">
            <a:avLst/>
          </a:prstGeom>
        </p:spPr>
      </p:pic>
    </p:spTree>
    <p:extLst>
      <p:ext uri="{BB962C8B-B14F-4D97-AF65-F5344CB8AC3E}">
        <p14:creationId xmlns:p14="http://schemas.microsoft.com/office/powerpoint/2010/main" val="78682454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303dbf9b-b85b-46a0-94f1-894078c07ecd"/>
    <ds:schemaRef ds:uri="http://schemas.openxmlformats.org/package/2006/metadata/core-properties"/>
    <ds:schemaRef ds:uri="http://schemas.microsoft.com/office/2006/metadata/properties"/>
    <ds:schemaRef ds:uri="http://purl.org/dc/terms/"/>
    <ds:schemaRef ds:uri="http://purl.org/dc/elements/1.1/"/>
    <ds:schemaRef ds:uri="http://schemas.microsoft.com/office/2006/documentManagement/types"/>
    <ds:schemaRef ds:uri="http://schemas.microsoft.com/office/infopath/2007/PartnerControls"/>
    <ds:schemaRef ds:uri="211f9404-bca0-4bcf-9c1d-965ccb6f8d2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1930</TotalTime>
  <Words>1483</Words>
  <Application>Microsoft Macintosh PowerPoint</Application>
  <PresentationFormat>On-screen Show (4:3)</PresentationFormat>
  <Paragraphs>176</Paragraphs>
  <Slides>32</Slides>
  <Notes>27</Notes>
  <HiddenSlides>0</HiddenSlides>
  <MMClips>4</MMClips>
  <ScaleCrop>false</ScaleCrop>
  <HeadingPairs>
    <vt:vector size="6" baseType="variant">
      <vt:variant>
        <vt:lpstr>Fonts Used</vt:lpstr>
      </vt:variant>
      <vt:variant>
        <vt:i4>6</vt:i4>
      </vt:variant>
      <vt:variant>
        <vt:lpstr>Theme</vt:lpstr>
      </vt:variant>
      <vt:variant>
        <vt:i4>16</vt:i4>
      </vt:variant>
      <vt:variant>
        <vt:lpstr>Slide Titles</vt:lpstr>
      </vt:variant>
      <vt:variant>
        <vt:i4>32</vt:i4>
      </vt:variant>
    </vt:vector>
  </HeadingPairs>
  <TitlesOfParts>
    <vt:vector size="54" baseType="lpstr">
      <vt:lpstr>.SFNS</vt:lpstr>
      <vt:lpstr>Arial</vt:lpstr>
      <vt:lpstr>Brown-Regular-S</vt:lpstr>
      <vt:lpstr>Calibri</vt:lpstr>
      <vt:lpstr>Calibri Light</vt:lpstr>
      <vt:lpstr>LevenimMT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3 Housekeeping</vt:lpstr>
      <vt:lpstr>Content / Week 3</vt:lpstr>
      <vt:lpstr>Module Learning Outcomes</vt:lpstr>
      <vt:lpstr>PowerPoint Presentation</vt:lpstr>
      <vt:lpstr>Positions in the Housekeeping Department</vt:lpstr>
      <vt:lpstr>Positions in the Housekeeping Department</vt:lpstr>
      <vt:lpstr>Executive Housekeeper</vt:lpstr>
      <vt:lpstr>Positions in the Housekeeping Department</vt:lpstr>
      <vt:lpstr>Positions in the Housekeeping Department</vt:lpstr>
      <vt:lpstr>Positions in the Housekeeping Department</vt:lpstr>
      <vt:lpstr>HOUSEKEEPING – ROOM CHECKING</vt:lpstr>
      <vt:lpstr>Positions in the Housekeeping Department</vt:lpstr>
      <vt:lpstr>Positions in the Housekeeping Department</vt:lpstr>
      <vt:lpstr>Positions in the Housekeeping Department</vt:lpstr>
      <vt:lpstr>Room Attendants</vt:lpstr>
      <vt:lpstr>Characteristics</vt:lpstr>
      <vt:lpstr>PowerPoint Presentation</vt:lpstr>
      <vt:lpstr>Attributes and qualities of a  HK Team</vt:lpstr>
      <vt:lpstr>Name Badges</vt:lpstr>
      <vt:lpstr>PowerPoint Presentation</vt:lpstr>
      <vt:lpstr>Hair and nails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Next week…</vt:lpstr>
      <vt:lpstr>The Life of Housekeeping…</vt:lpstr>
      <vt:lpstr>PowerPoint Presentation</vt:lpstr>
      <vt:lpstr>Operating Hotel Facilities BMIH4006  Week 3 Housekeeping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8</cp:revision>
  <dcterms:created xsi:type="dcterms:W3CDTF">2015-04-14T15:21:28Z</dcterms:created>
  <dcterms:modified xsi:type="dcterms:W3CDTF">2021-10-02T16:20:58Z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