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officeDocument/2006/relationships/officeDocument" Target="ppt/presentation.xml"/><Relationship Id="rId1" Type="http://schemas.microsoft.com/office/2011/relationships/webextensiontaskpanes" Target="ppt/webextensions/taskpanes.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3"/>
  </p:sldMasterIdLst>
  <p:notesMasterIdLst>
    <p:notesMasterId r:id="rId82"/>
  </p:notesMasterIdLst>
  <p:sldIdLst>
    <p:sldId id="726" r:id="rId4"/>
    <p:sldId id="698" r:id="rId5"/>
    <p:sldId id="721" r:id="rId6"/>
    <p:sldId id="652" r:id="rId7"/>
    <p:sldId id="644" r:id="rId8"/>
    <p:sldId id="645" r:id="rId9"/>
    <p:sldId id="727" r:id="rId10"/>
    <p:sldId id="707" r:id="rId11"/>
    <p:sldId id="752" r:id="rId12"/>
    <p:sldId id="753" r:id="rId13"/>
    <p:sldId id="754" r:id="rId14"/>
    <p:sldId id="755" r:id="rId15"/>
    <p:sldId id="265" r:id="rId16"/>
    <p:sldId id="266" r:id="rId17"/>
    <p:sldId id="267" r:id="rId18"/>
    <p:sldId id="268" r:id="rId19"/>
    <p:sldId id="269" r:id="rId20"/>
    <p:sldId id="270" r:id="rId21"/>
    <p:sldId id="273" r:id="rId22"/>
    <p:sldId id="643" r:id="rId23"/>
    <p:sldId id="713" r:id="rId24"/>
    <p:sldId id="275" r:id="rId25"/>
    <p:sldId id="663" r:id="rId26"/>
    <p:sldId id="276" r:id="rId27"/>
    <p:sldId id="641" r:id="rId28"/>
    <p:sldId id="701" r:id="rId29"/>
    <p:sldId id="702" r:id="rId30"/>
    <p:sldId id="277" r:id="rId31"/>
    <p:sldId id="278" r:id="rId32"/>
    <p:sldId id="279" r:id="rId33"/>
    <p:sldId id="280" r:id="rId34"/>
    <p:sldId id="281" r:id="rId35"/>
    <p:sldId id="714" r:id="rId36"/>
    <p:sldId id="715" r:id="rId37"/>
    <p:sldId id="716" r:id="rId38"/>
    <p:sldId id="289" r:id="rId39"/>
    <p:sldId id="757" r:id="rId40"/>
    <p:sldId id="650" r:id="rId41"/>
    <p:sldId id="704" r:id="rId42"/>
    <p:sldId id="731" r:id="rId43"/>
    <p:sldId id="733" r:id="rId44"/>
    <p:sldId id="294" r:id="rId45"/>
    <p:sldId id="295" r:id="rId46"/>
    <p:sldId id="758" r:id="rId47"/>
    <p:sldId id="760" r:id="rId48"/>
    <p:sldId id="761" r:id="rId49"/>
    <p:sldId id="762" r:id="rId50"/>
    <p:sldId id="763" r:id="rId51"/>
    <p:sldId id="764" r:id="rId52"/>
    <p:sldId id="739" r:id="rId53"/>
    <p:sldId id="661" r:id="rId54"/>
    <p:sldId id="740" r:id="rId55"/>
    <p:sldId id="299" r:id="rId56"/>
    <p:sldId id="301" r:id="rId57"/>
    <p:sldId id="302" r:id="rId58"/>
    <p:sldId id="303" r:id="rId59"/>
    <p:sldId id="706" r:id="rId60"/>
    <p:sldId id="749" r:id="rId61"/>
    <p:sldId id="750" r:id="rId62"/>
    <p:sldId id="748" r:id="rId63"/>
    <p:sldId id="742" r:id="rId64"/>
    <p:sldId id="744" r:id="rId65"/>
    <p:sldId id="746" r:id="rId66"/>
    <p:sldId id="307" r:id="rId67"/>
    <p:sldId id="308" r:id="rId68"/>
    <p:sldId id="309" r:id="rId69"/>
    <p:sldId id="310" r:id="rId70"/>
    <p:sldId id="311" r:id="rId71"/>
    <p:sldId id="312" r:id="rId72"/>
    <p:sldId id="314" r:id="rId73"/>
    <p:sldId id="315" r:id="rId74"/>
    <p:sldId id="316" r:id="rId75"/>
    <p:sldId id="319" r:id="rId76"/>
    <p:sldId id="320" r:id="rId77"/>
    <p:sldId id="321" r:id="rId78"/>
    <p:sldId id="322" r:id="rId79"/>
    <p:sldId id="323" r:id="rId80"/>
    <p:sldId id="708" r:id="rId81"/>
  </p:sldIdLst>
  <p:sldSz cx="12192000" cy="6858000"/>
  <p:notesSz cx="6858000" cy="9144000"/>
  <p:defaultTextStyle>
    <a:defPPr>
      <a:defRPr lang="en-US"/>
    </a:defPPr>
    <a:lvl1pPr algn="l" rtl="0" eaLnBrk="0" fontAlgn="base" hangingPunct="0">
      <a:spcBef>
        <a:spcPct val="0"/>
      </a:spcBef>
      <a:spcAft>
        <a:spcPct val="0"/>
      </a:spcAft>
      <a:defRPr kern="1200">
        <a:solidFill>
          <a:schemeClr val="tx1"/>
        </a:solidFill>
        <a:latin typeface="Calibri" panose="020F0502020204030204" pitchFamily="34" charset="0"/>
        <a:ea typeface="+mn-ea"/>
        <a:cs typeface="+mn-cs"/>
      </a:defRPr>
    </a:lvl1pPr>
    <a:lvl2pPr marL="457200" algn="l" rtl="0" eaLnBrk="0" fontAlgn="base" hangingPunct="0">
      <a:spcBef>
        <a:spcPct val="0"/>
      </a:spcBef>
      <a:spcAft>
        <a:spcPct val="0"/>
      </a:spcAft>
      <a:defRPr kern="1200">
        <a:solidFill>
          <a:schemeClr val="tx1"/>
        </a:solidFill>
        <a:latin typeface="Calibri" panose="020F0502020204030204" pitchFamily="34" charset="0"/>
        <a:ea typeface="+mn-ea"/>
        <a:cs typeface="+mn-cs"/>
      </a:defRPr>
    </a:lvl2pPr>
    <a:lvl3pPr marL="914400" algn="l" rtl="0" eaLnBrk="0" fontAlgn="base" hangingPunct="0">
      <a:spcBef>
        <a:spcPct val="0"/>
      </a:spcBef>
      <a:spcAft>
        <a:spcPct val="0"/>
      </a:spcAft>
      <a:defRPr kern="1200">
        <a:solidFill>
          <a:schemeClr val="tx1"/>
        </a:solidFill>
        <a:latin typeface="Calibri" panose="020F0502020204030204" pitchFamily="34" charset="0"/>
        <a:ea typeface="+mn-ea"/>
        <a:cs typeface="+mn-cs"/>
      </a:defRPr>
    </a:lvl3pPr>
    <a:lvl4pPr marL="1371600" algn="l" rtl="0" eaLnBrk="0" fontAlgn="base" hangingPunct="0">
      <a:spcBef>
        <a:spcPct val="0"/>
      </a:spcBef>
      <a:spcAft>
        <a:spcPct val="0"/>
      </a:spcAft>
      <a:defRPr kern="1200">
        <a:solidFill>
          <a:schemeClr val="tx1"/>
        </a:solidFill>
        <a:latin typeface="Calibri" panose="020F0502020204030204" pitchFamily="34" charset="0"/>
        <a:ea typeface="+mn-ea"/>
        <a:cs typeface="+mn-cs"/>
      </a:defRPr>
    </a:lvl4pPr>
    <a:lvl5pPr marL="1828800" algn="l" rtl="0" eaLnBrk="0" fontAlgn="base" hangingPunct="0">
      <a:spcBef>
        <a:spcPct val="0"/>
      </a:spcBef>
      <a:spcAft>
        <a:spcPct val="0"/>
      </a:spcAft>
      <a:defRPr kern="1200">
        <a:solidFill>
          <a:schemeClr val="tx1"/>
        </a:solidFill>
        <a:latin typeface="Calibri" panose="020F0502020204030204" pitchFamily="34" charset="0"/>
        <a:ea typeface="+mn-ea"/>
        <a:cs typeface="+mn-cs"/>
      </a:defRPr>
    </a:lvl5pPr>
    <a:lvl6pPr marL="2286000" algn="l" defTabSz="914400" rtl="0" eaLnBrk="1" latinLnBrk="0" hangingPunct="1">
      <a:defRPr kern="1200">
        <a:solidFill>
          <a:schemeClr val="tx1"/>
        </a:solidFill>
        <a:latin typeface="Calibri" panose="020F0502020204030204" pitchFamily="34" charset="0"/>
        <a:ea typeface="+mn-ea"/>
        <a:cs typeface="+mn-cs"/>
      </a:defRPr>
    </a:lvl6pPr>
    <a:lvl7pPr marL="2743200" algn="l" defTabSz="914400" rtl="0" eaLnBrk="1" latinLnBrk="0" hangingPunct="1">
      <a:defRPr kern="1200">
        <a:solidFill>
          <a:schemeClr val="tx1"/>
        </a:solidFill>
        <a:latin typeface="Calibri" panose="020F0502020204030204" pitchFamily="34" charset="0"/>
        <a:ea typeface="+mn-ea"/>
        <a:cs typeface="+mn-cs"/>
      </a:defRPr>
    </a:lvl7pPr>
    <a:lvl8pPr marL="3200400" algn="l" defTabSz="914400" rtl="0" eaLnBrk="1" latinLnBrk="0" hangingPunct="1">
      <a:defRPr kern="1200">
        <a:solidFill>
          <a:schemeClr val="tx1"/>
        </a:solidFill>
        <a:latin typeface="Calibri" panose="020F0502020204030204" pitchFamily="34" charset="0"/>
        <a:ea typeface="+mn-ea"/>
        <a:cs typeface="+mn-cs"/>
      </a:defRPr>
    </a:lvl8pPr>
    <a:lvl9pPr marL="3657600" algn="l" defTabSz="914400" rtl="0" eaLnBrk="1" latinLnBrk="0" hangingPunct="1">
      <a:defRPr kern="1200">
        <a:solidFill>
          <a:schemeClr val="tx1"/>
        </a:solidFill>
        <a:latin typeface="Calibri" panose="020F0502020204030204" pitchFamily="34" charset="0"/>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6186" autoAdjust="0"/>
  </p:normalViewPr>
  <p:slideViewPr>
    <p:cSldViewPr snapToGrid="0">
      <p:cViewPr varScale="1">
        <p:scale>
          <a:sx n="58" d="100"/>
          <a:sy n="58" d="100"/>
        </p:scale>
        <p:origin x="36" y="32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3.xml"/><Relationship Id="rId21" Type="http://schemas.openxmlformats.org/officeDocument/2006/relationships/slide" Target="slides/slide18.xml"/><Relationship Id="rId42" Type="http://schemas.openxmlformats.org/officeDocument/2006/relationships/slide" Target="slides/slide39.xml"/><Relationship Id="rId47" Type="http://schemas.openxmlformats.org/officeDocument/2006/relationships/slide" Target="slides/slide44.xml"/><Relationship Id="rId63" Type="http://schemas.openxmlformats.org/officeDocument/2006/relationships/slide" Target="slides/slide60.xml"/><Relationship Id="rId68" Type="http://schemas.openxmlformats.org/officeDocument/2006/relationships/slide" Target="slides/slide65.xml"/><Relationship Id="rId84" Type="http://schemas.openxmlformats.org/officeDocument/2006/relationships/viewProps" Target="viewProps.xml"/><Relationship Id="rId16" Type="http://schemas.openxmlformats.org/officeDocument/2006/relationships/slide" Target="slides/slide13.xml"/><Relationship Id="rId11" Type="http://schemas.openxmlformats.org/officeDocument/2006/relationships/slide" Target="slides/slide8.xml"/><Relationship Id="rId32" Type="http://schemas.openxmlformats.org/officeDocument/2006/relationships/slide" Target="slides/slide29.xml"/><Relationship Id="rId37" Type="http://schemas.openxmlformats.org/officeDocument/2006/relationships/slide" Target="slides/slide34.xml"/><Relationship Id="rId53" Type="http://schemas.openxmlformats.org/officeDocument/2006/relationships/slide" Target="slides/slide50.xml"/><Relationship Id="rId58" Type="http://schemas.openxmlformats.org/officeDocument/2006/relationships/slide" Target="slides/slide55.xml"/><Relationship Id="rId74" Type="http://schemas.openxmlformats.org/officeDocument/2006/relationships/slide" Target="slides/slide71.xml"/><Relationship Id="rId79" Type="http://schemas.openxmlformats.org/officeDocument/2006/relationships/slide" Target="slides/slide76.xml"/><Relationship Id="rId5" Type="http://schemas.openxmlformats.org/officeDocument/2006/relationships/slide" Target="slides/slide2.xml"/><Relationship Id="rId19" Type="http://schemas.openxmlformats.org/officeDocument/2006/relationships/slide" Target="slides/slide1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43" Type="http://schemas.openxmlformats.org/officeDocument/2006/relationships/slide" Target="slides/slide40.xml"/><Relationship Id="rId48" Type="http://schemas.openxmlformats.org/officeDocument/2006/relationships/slide" Target="slides/slide45.xml"/><Relationship Id="rId56" Type="http://schemas.openxmlformats.org/officeDocument/2006/relationships/slide" Target="slides/slide53.xml"/><Relationship Id="rId64" Type="http://schemas.openxmlformats.org/officeDocument/2006/relationships/slide" Target="slides/slide61.xml"/><Relationship Id="rId69" Type="http://schemas.openxmlformats.org/officeDocument/2006/relationships/slide" Target="slides/slide66.xml"/><Relationship Id="rId77" Type="http://schemas.openxmlformats.org/officeDocument/2006/relationships/slide" Target="slides/slide74.xml"/><Relationship Id="rId8" Type="http://schemas.openxmlformats.org/officeDocument/2006/relationships/slide" Target="slides/slide5.xml"/><Relationship Id="rId51" Type="http://schemas.openxmlformats.org/officeDocument/2006/relationships/slide" Target="slides/slide48.xml"/><Relationship Id="rId72" Type="http://schemas.openxmlformats.org/officeDocument/2006/relationships/slide" Target="slides/slide69.xml"/><Relationship Id="rId80" Type="http://schemas.openxmlformats.org/officeDocument/2006/relationships/slide" Target="slides/slide77.xml"/><Relationship Id="rId85" Type="http://schemas.openxmlformats.org/officeDocument/2006/relationships/theme" Target="theme/theme1.xml"/><Relationship Id="rId3" Type="http://schemas.openxmlformats.org/officeDocument/2006/relationships/slideMaster" Target="slideMasters/slideMaster1.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slide" Target="slides/slide35.xml"/><Relationship Id="rId46" Type="http://schemas.openxmlformats.org/officeDocument/2006/relationships/slide" Target="slides/slide43.xml"/><Relationship Id="rId59" Type="http://schemas.openxmlformats.org/officeDocument/2006/relationships/slide" Target="slides/slide56.xml"/><Relationship Id="rId67" Type="http://schemas.openxmlformats.org/officeDocument/2006/relationships/slide" Target="slides/slide64.xml"/><Relationship Id="rId20" Type="http://schemas.openxmlformats.org/officeDocument/2006/relationships/slide" Target="slides/slide17.xml"/><Relationship Id="rId41" Type="http://schemas.openxmlformats.org/officeDocument/2006/relationships/slide" Target="slides/slide38.xml"/><Relationship Id="rId54" Type="http://schemas.openxmlformats.org/officeDocument/2006/relationships/slide" Target="slides/slide51.xml"/><Relationship Id="rId62" Type="http://schemas.openxmlformats.org/officeDocument/2006/relationships/slide" Target="slides/slide59.xml"/><Relationship Id="rId70" Type="http://schemas.openxmlformats.org/officeDocument/2006/relationships/slide" Target="slides/slide67.xml"/><Relationship Id="rId75" Type="http://schemas.openxmlformats.org/officeDocument/2006/relationships/slide" Target="slides/slide72.xml"/><Relationship Id="rId83"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3.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49" Type="http://schemas.openxmlformats.org/officeDocument/2006/relationships/slide" Target="slides/slide46.xml"/><Relationship Id="rId57" Type="http://schemas.openxmlformats.org/officeDocument/2006/relationships/slide" Target="slides/slide54.xml"/><Relationship Id="rId10" Type="http://schemas.openxmlformats.org/officeDocument/2006/relationships/slide" Target="slides/slide7.xml"/><Relationship Id="rId31" Type="http://schemas.openxmlformats.org/officeDocument/2006/relationships/slide" Target="slides/slide28.xml"/><Relationship Id="rId44" Type="http://schemas.openxmlformats.org/officeDocument/2006/relationships/slide" Target="slides/slide41.xml"/><Relationship Id="rId52" Type="http://schemas.openxmlformats.org/officeDocument/2006/relationships/slide" Target="slides/slide49.xml"/><Relationship Id="rId60" Type="http://schemas.openxmlformats.org/officeDocument/2006/relationships/slide" Target="slides/slide57.xml"/><Relationship Id="rId65" Type="http://schemas.openxmlformats.org/officeDocument/2006/relationships/slide" Target="slides/slide62.xml"/><Relationship Id="rId73" Type="http://schemas.openxmlformats.org/officeDocument/2006/relationships/slide" Target="slides/slide70.xml"/><Relationship Id="rId78" Type="http://schemas.openxmlformats.org/officeDocument/2006/relationships/slide" Target="slides/slide75.xml"/><Relationship Id="rId81" Type="http://schemas.openxmlformats.org/officeDocument/2006/relationships/slide" Target="slides/slide78.xml"/><Relationship Id="rId86" Type="http://schemas.openxmlformats.org/officeDocument/2006/relationships/tableStyles" Target="tableStyles.xml"/><Relationship Id="rId4" Type="http://schemas.openxmlformats.org/officeDocument/2006/relationships/slide" Target="slides/slide1.xml"/><Relationship Id="rId9" Type="http://schemas.openxmlformats.org/officeDocument/2006/relationships/slide" Target="slides/slide6.xml"/><Relationship Id="rId13" Type="http://schemas.openxmlformats.org/officeDocument/2006/relationships/slide" Target="slides/slide10.xml"/><Relationship Id="rId18" Type="http://schemas.openxmlformats.org/officeDocument/2006/relationships/slide" Target="slides/slide15.xml"/><Relationship Id="rId39" Type="http://schemas.openxmlformats.org/officeDocument/2006/relationships/slide" Target="slides/slide36.xml"/><Relationship Id="rId34" Type="http://schemas.openxmlformats.org/officeDocument/2006/relationships/slide" Target="slides/slide31.xml"/><Relationship Id="rId50" Type="http://schemas.openxmlformats.org/officeDocument/2006/relationships/slide" Target="slides/slide47.xml"/><Relationship Id="rId55" Type="http://schemas.openxmlformats.org/officeDocument/2006/relationships/slide" Target="slides/slide52.xml"/><Relationship Id="rId76" Type="http://schemas.openxmlformats.org/officeDocument/2006/relationships/slide" Target="slides/slide73.xml"/><Relationship Id="rId7" Type="http://schemas.openxmlformats.org/officeDocument/2006/relationships/slide" Target="slides/slide4.xml"/><Relationship Id="rId71" Type="http://schemas.openxmlformats.org/officeDocument/2006/relationships/slide" Target="slides/slide68.xml"/><Relationship Id="rId2" Type="http://schemas.openxmlformats.org/officeDocument/2006/relationships/customXml" Target="../customXml/item2.xml"/><Relationship Id="rId29" Type="http://schemas.openxmlformats.org/officeDocument/2006/relationships/slide" Target="slides/slide26.xml"/><Relationship Id="rId24" Type="http://schemas.openxmlformats.org/officeDocument/2006/relationships/slide" Target="slides/slide21.xml"/><Relationship Id="rId40" Type="http://schemas.openxmlformats.org/officeDocument/2006/relationships/slide" Target="slides/slide37.xml"/><Relationship Id="rId45" Type="http://schemas.openxmlformats.org/officeDocument/2006/relationships/slide" Target="slides/slide42.xml"/><Relationship Id="rId66" Type="http://schemas.openxmlformats.org/officeDocument/2006/relationships/slide" Target="slides/slide63.xml"/><Relationship Id="rId61" Type="http://schemas.openxmlformats.org/officeDocument/2006/relationships/slide" Target="slides/slide58.xml"/><Relationship Id="rId82"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5A863C7-E3CB-4AA1-9E92-95DA97BD8FF5}" type="doc">
      <dgm:prSet loTypeId="urn:microsoft.com/office/officeart/2005/8/layout/hList1" loCatId="list" qsTypeId="urn:microsoft.com/office/officeart/2005/8/quickstyle/simple1" qsCatId="simple" csTypeId="urn:microsoft.com/office/officeart/2005/8/colors/colorful5" csCatId="colorful"/>
      <dgm:spPr/>
      <dgm:t>
        <a:bodyPr/>
        <a:lstStyle/>
        <a:p>
          <a:endParaRPr lang="en-US"/>
        </a:p>
      </dgm:t>
    </dgm:pt>
    <dgm:pt modelId="{E00FC6E6-ED50-4A90-807B-5E259E53E98B}">
      <dgm:prSet/>
      <dgm:spPr/>
      <dgm:t>
        <a:bodyPr/>
        <a:lstStyle/>
        <a:p>
          <a:r>
            <a:rPr lang="en-GB" b="0" i="0"/>
            <a:t>The Belmont Report (1979)</a:t>
          </a:r>
          <a:endParaRPr lang="en-US"/>
        </a:p>
      </dgm:t>
    </dgm:pt>
    <dgm:pt modelId="{2F184048-7CFD-4F26-9956-A7393EF1EC3C}" type="parTrans" cxnId="{FDFF5A1A-A0C8-4515-84CF-AE0A0EEECD58}">
      <dgm:prSet/>
      <dgm:spPr/>
      <dgm:t>
        <a:bodyPr/>
        <a:lstStyle/>
        <a:p>
          <a:endParaRPr lang="en-US"/>
        </a:p>
      </dgm:t>
    </dgm:pt>
    <dgm:pt modelId="{30BAA9DA-78EE-4CD3-80F7-1537BB2AF764}" type="sibTrans" cxnId="{FDFF5A1A-A0C8-4515-84CF-AE0A0EEECD58}">
      <dgm:prSet/>
      <dgm:spPr/>
      <dgm:t>
        <a:bodyPr/>
        <a:lstStyle/>
        <a:p>
          <a:endParaRPr lang="en-US"/>
        </a:p>
      </dgm:t>
    </dgm:pt>
    <dgm:pt modelId="{8A7E7AFA-605A-4C63-8997-210C7FDDBD17}">
      <dgm:prSet/>
      <dgm:spPr/>
      <dgm:t>
        <a:bodyPr/>
        <a:lstStyle/>
        <a:p>
          <a:r>
            <a:rPr lang="en-GB" b="0" i="0"/>
            <a:t>Respect for persons (informed consent)</a:t>
          </a:r>
          <a:endParaRPr lang="en-US"/>
        </a:p>
      </dgm:t>
    </dgm:pt>
    <dgm:pt modelId="{2BACD55C-D9BA-48F2-8BAE-69D2B9E6BCD7}" type="parTrans" cxnId="{1F6F3B01-2EAD-427C-9FF7-42CCABC8C39F}">
      <dgm:prSet/>
      <dgm:spPr/>
      <dgm:t>
        <a:bodyPr/>
        <a:lstStyle/>
        <a:p>
          <a:endParaRPr lang="en-US"/>
        </a:p>
      </dgm:t>
    </dgm:pt>
    <dgm:pt modelId="{A6E20224-142C-4CF6-91DC-AB0059B07BA0}" type="sibTrans" cxnId="{1F6F3B01-2EAD-427C-9FF7-42CCABC8C39F}">
      <dgm:prSet/>
      <dgm:spPr/>
      <dgm:t>
        <a:bodyPr/>
        <a:lstStyle/>
        <a:p>
          <a:endParaRPr lang="en-US"/>
        </a:p>
      </dgm:t>
    </dgm:pt>
    <dgm:pt modelId="{E93BBDC3-5FBA-4393-A42D-8A977FDC9222}">
      <dgm:prSet/>
      <dgm:spPr/>
      <dgm:t>
        <a:bodyPr/>
        <a:lstStyle/>
        <a:p>
          <a:r>
            <a:rPr lang="en-GB" b="0" i="0"/>
            <a:t>Beneficence</a:t>
          </a:r>
          <a:endParaRPr lang="en-US"/>
        </a:p>
      </dgm:t>
    </dgm:pt>
    <dgm:pt modelId="{E43A581C-C6BD-4CB4-8580-4F24C3C0D1F3}" type="parTrans" cxnId="{F2EADA97-CE95-461D-8927-B745B6C31AF1}">
      <dgm:prSet/>
      <dgm:spPr/>
      <dgm:t>
        <a:bodyPr/>
        <a:lstStyle/>
        <a:p>
          <a:endParaRPr lang="en-US"/>
        </a:p>
      </dgm:t>
    </dgm:pt>
    <dgm:pt modelId="{59138F5B-5EE4-442B-B0C6-0590C1D0875C}" type="sibTrans" cxnId="{F2EADA97-CE95-461D-8927-B745B6C31AF1}">
      <dgm:prSet/>
      <dgm:spPr/>
      <dgm:t>
        <a:bodyPr/>
        <a:lstStyle/>
        <a:p>
          <a:endParaRPr lang="en-US"/>
        </a:p>
      </dgm:t>
    </dgm:pt>
    <dgm:pt modelId="{9B2B3A54-4921-4EA5-944A-E7744709FCF0}">
      <dgm:prSet/>
      <dgm:spPr/>
      <dgm:t>
        <a:bodyPr/>
        <a:lstStyle/>
        <a:p>
          <a:r>
            <a:rPr lang="en-GB" b="0" i="0"/>
            <a:t>Justice (equitable distribution of benefits/burdens)</a:t>
          </a:r>
          <a:endParaRPr lang="en-US"/>
        </a:p>
      </dgm:t>
    </dgm:pt>
    <dgm:pt modelId="{12CE9A34-5E43-4254-B1F7-42F5D1B14050}" type="parTrans" cxnId="{890F0A68-E2DA-4DE2-908E-FE727875C34D}">
      <dgm:prSet/>
      <dgm:spPr/>
      <dgm:t>
        <a:bodyPr/>
        <a:lstStyle/>
        <a:p>
          <a:endParaRPr lang="en-US"/>
        </a:p>
      </dgm:t>
    </dgm:pt>
    <dgm:pt modelId="{F531B8A4-4D79-4C9D-A6CE-0E85BC6795DC}" type="sibTrans" cxnId="{890F0A68-E2DA-4DE2-908E-FE727875C34D}">
      <dgm:prSet/>
      <dgm:spPr/>
      <dgm:t>
        <a:bodyPr/>
        <a:lstStyle/>
        <a:p>
          <a:endParaRPr lang="en-US"/>
        </a:p>
      </dgm:t>
    </dgm:pt>
    <dgm:pt modelId="{3185EF35-1A06-4550-A532-FE20AB39C793}">
      <dgm:prSet/>
      <dgm:spPr/>
      <dgm:t>
        <a:bodyPr/>
        <a:lstStyle/>
        <a:p>
          <a:r>
            <a:rPr lang="en-GB" b="0" i="0"/>
            <a:t>Common Rule (1991 in the United States)</a:t>
          </a:r>
          <a:endParaRPr lang="en-US"/>
        </a:p>
      </dgm:t>
    </dgm:pt>
    <dgm:pt modelId="{BF404722-C694-4B68-B757-C8323B0A1D53}" type="parTrans" cxnId="{42551458-678F-4950-9F96-1C9BAAD1F9E8}">
      <dgm:prSet/>
      <dgm:spPr/>
      <dgm:t>
        <a:bodyPr/>
        <a:lstStyle/>
        <a:p>
          <a:endParaRPr lang="en-US"/>
        </a:p>
      </dgm:t>
    </dgm:pt>
    <dgm:pt modelId="{545C0376-777B-4760-883B-07A02805E41B}" type="sibTrans" cxnId="{42551458-678F-4950-9F96-1C9BAAD1F9E8}">
      <dgm:prSet/>
      <dgm:spPr/>
      <dgm:t>
        <a:bodyPr/>
        <a:lstStyle/>
        <a:p>
          <a:endParaRPr lang="en-US"/>
        </a:p>
      </dgm:t>
    </dgm:pt>
    <dgm:pt modelId="{38529256-BA39-445A-912E-15CE22BA8750}">
      <dgm:prSet/>
      <dgm:spPr/>
      <dgm:t>
        <a:bodyPr/>
        <a:lstStyle/>
        <a:p>
          <a:r>
            <a:rPr lang="en-GB" b="0" i="0"/>
            <a:t>Oversight requirements (Institutional Review Boards)</a:t>
          </a:r>
          <a:endParaRPr lang="en-US"/>
        </a:p>
      </dgm:t>
    </dgm:pt>
    <dgm:pt modelId="{F01F96FC-A7AE-476B-8280-E9984A5C8F80}" type="parTrans" cxnId="{E33CD4E6-AC82-4A52-A167-1B9984202696}">
      <dgm:prSet/>
      <dgm:spPr/>
      <dgm:t>
        <a:bodyPr/>
        <a:lstStyle/>
        <a:p>
          <a:endParaRPr lang="en-US"/>
        </a:p>
      </dgm:t>
    </dgm:pt>
    <dgm:pt modelId="{D6B40A9C-880E-4B19-94C2-BDCA4FE385E8}" type="sibTrans" cxnId="{E33CD4E6-AC82-4A52-A167-1B9984202696}">
      <dgm:prSet/>
      <dgm:spPr/>
      <dgm:t>
        <a:bodyPr/>
        <a:lstStyle/>
        <a:p>
          <a:endParaRPr lang="en-US"/>
        </a:p>
      </dgm:t>
    </dgm:pt>
    <dgm:pt modelId="{35454311-C2F4-43AA-BE06-FA4F6993582F}">
      <dgm:prSet/>
      <dgm:spPr/>
      <dgm:t>
        <a:bodyPr/>
        <a:lstStyle/>
        <a:p>
          <a:r>
            <a:rPr lang="en-GB" b="0" i="0"/>
            <a:t>Informed consent procedures</a:t>
          </a:r>
          <a:endParaRPr lang="en-US"/>
        </a:p>
      </dgm:t>
    </dgm:pt>
    <dgm:pt modelId="{B2507D45-C9FC-4E96-9921-F2772278E086}" type="parTrans" cxnId="{03CB574E-0363-444F-B098-D91EE04B4E59}">
      <dgm:prSet/>
      <dgm:spPr/>
      <dgm:t>
        <a:bodyPr/>
        <a:lstStyle/>
        <a:p>
          <a:endParaRPr lang="en-US"/>
        </a:p>
      </dgm:t>
    </dgm:pt>
    <dgm:pt modelId="{502F50B9-CB79-43DC-AC11-8B091B7116BA}" type="sibTrans" cxnId="{03CB574E-0363-444F-B098-D91EE04B4E59}">
      <dgm:prSet/>
      <dgm:spPr/>
      <dgm:t>
        <a:bodyPr/>
        <a:lstStyle/>
        <a:p>
          <a:endParaRPr lang="en-US"/>
        </a:p>
      </dgm:t>
    </dgm:pt>
    <dgm:pt modelId="{85B0ECAA-C9DD-48C6-A1F4-06CBB5F1FBBC}">
      <dgm:prSet/>
      <dgm:spPr/>
      <dgm:t>
        <a:bodyPr/>
        <a:lstStyle/>
        <a:p>
          <a:r>
            <a:rPr lang="en-GB" b="0" i="0"/>
            <a:t>Determining and minimizing risk</a:t>
          </a:r>
          <a:endParaRPr lang="en-US"/>
        </a:p>
      </dgm:t>
    </dgm:pt>
    <dgm:pt modelId="{C4AB7DAD-B0C4-49DD-84D4-B84B85AECDBD}" type="parTrans" cxnId="{C7E7D869-162F-472F-A37D-48BD9E61AAFB}">
      <dgm:prSet/>
      <dgm:spPr/>
      <dgm:t>
        <a:bodyPr/>
        <a:lstStyle/>
        <a:p>
          <a:endParaRPr lang="en-US"/>
        </a:p>
      </dgm:t>
    </dgm:pt>
    <dgm:pt modelId="{AFDBA44E-F166-4312-9D15-14B987D0EC43}" type="sibTrans" cxnId="{C7E7D869-162F-472F-A37D-48BD9E61AAFB}">
      <dgm:prSet/>
      <dgm:spPr/>
      <dgm:t>
        <a:bodyPr/>
        <a:lstStyle/>
        <a:p>
          <a:endParaRPr lang="en-US"/>
        </a:p>
      </dgm:t>
    </dgm:pt>
    <dgm:pt modelId="{22BB2389-C67C-487E-A889-19AD93F0C981}">
      <dgm:prSet/>
      <dgm:spPr/>
      <dgm:t>
        <a:bodyPr/>
        <a:lstStyle/>
        <a:p>
          <a:r>
            <a:rPr lang="en-GB" b="0" i="0"/>
            <a:t>Special protections for vulnerable groups</a:t>
          </a:r>
          <a:endParaRPr lang="en-US"/>
        </a:p>
      </dgm:t>
    </dgm:pt>
    <dgm:pt modelId="{8AACEBC8-9493-406A-A41C-58A56BB13B02}" type="parTrans" cxnId="{BC7C5FCF-E2CA-44D0-9470-B94E3F875E06}">
      <dgm:prSet/>
      <dgm:spPr/>
      <dgm:t>
        <a:bodyPr/>
        <a:lstStyle/>
        <a:p>
          <a:endParaRPr lang="en-US"/>
        </a:p>
      </dgm:t>
    </dgm:pt>
    <dgm:pt modelId="{B6837C9A-75F6-4638-B506-EA9B1BA71344}" type="sibTrans" cxnId="{BC7C5FCF-E2CA-44D0-9470-B94E3F875E06}">
      <dgm:prSet/>
      <dgm:spPr/>
      <dgm:t>
        <a:bodyPr/>
        <a:lstStyle/>
        <a:p>
          <a:endParaRPr lang="en-US"/>
        </a:p>
      </dgm:t>
    </dgm:pt>
    <dgm:pt modelId="{8C459834-C38D-4B6D-9AFC-93C6404CDCA1}">
      <dgm:prSet/>
      <dgm:spPr/>
      <dgm:t>
        <a:bodyPr/>
        <a:lstStyle/>
        <a:p>
          <a:r>
            <a:rPr lang="en-GB" b="0" i="0"/>
            <a:t>Declaration of Helsinki (1964)</a:t>
          </a:r>
          <a:endParaRPr lang="en-US"/>
        </a:p>
      </dgm:t>
    </dgm:pt>
    <dgm:pt modelId="{6F8A8B95-3E13-4BD4-926B-08D16E1690A6}" type="parTrans" cxnId="{BFE9DF44-F882-4BA8-AD5B-285810FF9FB1}">
      <dgm:prSet/>
      <dgm:spPr/>
      <dgm:t>
        <a:bodyPr/>
        <a:lstStyle/>
        <a:p>
          <a:endParaRPr lang="en-US"/>
        </a:p>
      </dgm:t>
    </dgm:pt>
    <dgm:pt modelId="{F8F4B821-1066-4E39-8BF2-F75B9CA407BE}" type="sibTrans" cxnId="{BFE9DF44-F882-4BA8-AD5B-285810FF9FB1}">
      <dgm:prSet/>
      <dgm:spPr/>
      <dgm:t>
        <a:bodyPr/>
        <a:lstStyle/>
        <a:p>
          <a:endParaRPr lang="en-US"/>
        </a:p>
      </dgm:t>
    </dgm:pt>
    <dgm:pt modelId="{8B826D53-2A4F-4ECB-B8E7-360836F17551}">
      <dgm:prSet/>
      <dgm:spPr/>
      <dgm:t>
        <a:bodyPr/>
        <a:lstStyle/>
        <a:p>
          <a:r>
            <a:rPr lang="en-GB" b="0" i="0"/>
            <a:t>Participant wellbeing as the priority</a:t>
          </a:r>
          <a:endParaRPr lang="en-US"/>
        </a:p>
      </dgm:t>
    </dgm:pt>
    <dgm:pt modelId="{165388A5-CBE3-48BB-B48F-5DC6EAA07563}" type="parTrans" cxnId="{512A516F-6AB0-430F-AD1E-CCC191981351}">
      <dgm:prSet/>
      <dgm:spPr/>
      <dgm:t>
        <a:bodyPr/>
        <a:lstStyle/>
        <a:p>
          <a:endParaRPr lang="en-US"/>
        </a:p>
      </dgm:t>
    </dgm:pt>
    <dgm:pt modelId="{8881F699-3588-4C5A-832E-A33D99441A7B}" type="sibTrans" cxnId="{512A516F-6AB0-430F-AD1E-CCC191981351}">
      <dgm:prSet/>
      <dgm:spPr/>
      <dgm:t>
        <a:bodyPr/>
        <a:lstStyle/>
        <a:p>
          <a:endParaRPr lang="en-US"/>
        </a:p>
      </dgm:t>
    </dgm:pt>
    <dgm:pt modelId="{1EA97072-CE17-4A6F-B3C5-2E00A904E15F}">
      <dgm:prSet/>
      <dgm:spPr/>
      <dgm:t>
        <a:bodyPr/>
        <a:lstStyle/>
        <a:p>
          <a:r>
            <a:rPr lang="en-GB" b="0" i="0"/>
            <a:t>Research protocols to ensure informed consent</a:t>
          </a:r>
          <a:endParaRPr lang="en-US"/>
        </a:p>
      </dgm:t>
    </dgm:pt>
    <dgm:pt modelId="{BE53E7EF-A6E0-43F9-AF8F-F859E7B9AB87}" type="parTrans" cxnId="{9CE888DC-7CBC-42B5-B616-BA55FFBF1C77}">
      <dgm:prSet/>
      <dgm:spPr/>
      <dgm:t>
        <a:bodyPr/>
        <a:lstStyle/>
        <a:p>
          <a:endParaRPr lang="en-US"/>
        </a:p>
      </dgm:t>
    </dgm:pt>
    <dgm:pt modelId="{CA7A7583-FF93-4BDB-9FF8-E817F50DA33D}" type="sibTrans" cxnId="{9CE888DC-7CBC-42B5-B616-BA55FFBF1C77}">
      <dgm:prSet/>
      <dgm:spPr/>
      <dgm:t>
        <a:bodyPr/>
        <a:lstStyle/>
        <a:p>
          <a:endParaRPr lang="en-US"/>
        </a:p>
      </dgm:t>
    </dgm:pt>
    <dgm:pt modelId="{0307AC64-A5B7-42EE-ABC7-2F88B7A0C495}">
      <dgm:prSet/>
      <dgm:spPr/>
      <dgm:t>
        <a:bodyPr/>
        <a:lstStyle/>
        <a:p>
          <a:r>
            <a:rPr lang="en-GB" b="0" i="0"/>
            <a:t>Guidelines for medical research conduct</a:t>
          </a:r>
          <a:endParaRPr lang="en-US"/>
        </a:p>
      </dgm:t>
    </dgm:pt>
    <dgm:pt modelId="{116029A4-850E-4D46-82C4-F7E9E7FBBF38}" type="parTrans" cxnId="{8E383CFB-7C8E-4443-B1F7-9AAC2292A8CF}">
      <dgm:prSet/>
      <dgm:spPr/>
      <dgm:t>
        <a:bodyPr/>
        <a:lstStyle/>
        <a:p>
          <a:endParaRPr lang="en-US"/>
        </a:p>
      </dgm:t>
    </dgm:pt>
    <dgm:pt modelId="{12EE70F4-EF91-4B60-B92C-3EDAB86E8A76}" type="sibTrans" cxnId="{8E383CFB-7C8E-4443-B1F7-9AAC2292A8CF}">
      <dgm:prSet/>
      <dgm:spPr/>
      <dgm:t>
        <a:bodyPr/>
        <a:lstStyle/>
        <a:p>
          <a:endParaRPr lang="en-US"/>
        </a:p>
      </dgm:t>
    </dgm:pt>
    <dgm:pt modelId="{F577D643-404B-430F-9766-B109C82310D9}">
      <dgm:prSet/>
      <dgm:spPr/>
      <dgm:t>
        <a:bodyPr/>
        <a:lstStyle/>
        <a:p>
          <a:r>
            <a:rPr lang="en-GB" b="0" i="0"/>
            <a:t>Protecting research subject privacy and confidentiality</a:t>
          </a:r>
          <a:endParaRPr lang="en-US"/>
        </a:p>
      </dgm:t>
    </dgm:pt>
    <dgm:pt modelId="{00E044D1-994A-49FD-A8D5-E17DE172CEA1}" type="parTrans" cxnId="{35A708E3-C044-4A60-A8C9-A5A34F15E272}">
      <dgm:prSet/>
      <dgm:spPr/>
      <dgm:t>
        <a:bodyPr/>
        <a:lstStyle/>
        <a:p>
          <a:endParaRPr lang="en-US"/>
        </a:p>
      </dgm:t>
    </dgm:pt>
    <dgm:pt modelId="{CD6C4674-25C7-455B-A2F1-17EA3B54FB55}" type="sibTrans" cxnId="{35A708E3-C044-4A60-A8C9-A5A34F15E272}">
      <dgm:prSet/>
      <dgm:spPr/>
      <dgm:t>
        <a:bodyPr/>
        <a:lstStyle/>
        <a:p>
          <a:endParaRPr lang="en-US"/>
        </a:p>
      </dgm:t>
    </dgm:pt>
    <dgm:pt modelId="{E808A850-F78C-495B-A989-BB27842B3624}">
      <dgm:prSet/>
      <dgm:spPr/>
      <dgm:t>
        <a:bodyPr/>
        <a:lstStyle/>
        <a:p>
          <a:r>
            <a:rPr lang="en-GB" b="0" i="0"/>
            <a:t>Standards for safety and post-trial access</a:t>
          </a:r>
          <a:endParaRPr lang="en-US"/>
        </a:p>
      </dgm:t>
    </dgm:pt>
    <dgm:pt modelId="{ABD6809F-A81B-4F19-AAD3-A783BF8C53EC}" type="parTrans" cxnId="{4A1A8720-A9A4-4B6E-8A10-4B17FA96AE1D}">
      <dgm:prSet/>
      <dgm:spPr/>
      <dgm:t>
        <a:bodyPr/>
        <a:lstStyle/>
        <a:p>
          <a:endParaRPr lang="en-US"/>
        </a:p>
      </dgm:t>
    </dgm:pt>
    <dgm:pt modelId="{714F215B-4D00-4630-BF11-E76A3E46C490}" type="sibTrans" cxnId="{4A1A8720-A9A4-4B6E-8A10-4B17FA96AE1D}">
      <dgm:prSet/>
      <dgm:spPr/>
      <dgm:t>
        <a:bodyPr/>
        <a:lstStyle/>
        <a:p>
          <a:endParaRPr lang="en-US"/>
        </a:p>
      </dgm:t>
    </dgm:pt>
    <dgm:pt modelId="{9380DBA2-B093-4C83-B81A-64D5DD8393EB}">
      <dgm:prSet/>
      <dgm:spPr/>
      <dgm:t>
        <a:bodyPr/>
        <a:lstStyle/>
        <a:p>
          <a:r>
            <a:rPr lang="en-GB" b="0" i="0"/>
            <a:t>Nuremberg Code (1947)</a:t>
          </a:r>
          <a:endParaRPr lang="en-US"/>
        </a:p>
      </dgm:t>
    </dgm:pt>
    <dgm:pt modelId="{237F14D9-B36A-4EAA-9E15-4E7203C6FE5A}" type="parTrans" cxnId="{3C6EFE84-0F6E-4424-B3C1-C67B208811FC}">
      <dgm:prSet/>
      <dgm:spPr/>
      <dgm:t>
        <a:bodyPr/>
        <a:lstStyle/>
        <a:p>
          <a:endParaRPr lang="en-US"/>
        </a:p>
      </dgm:t>
    </dgm:pt>
    <dgm:pt modelId="{404D3867-86E5-4381-85B2-D4A88A01A823}" type="sibTrans" cxnId="{3C6EFE84-0F6E-4424-B3C1-C67B208811FC}">
      <dgm:prSet/>
      <dgm:spPr/>
      <dgm:t>
        <a:bodyPr/>
        <a:lstStyle/>
        <a:p>
          <a:endParaRPr lang="en-US"/>
        </a:p>
      </dgm:t>
    </dgm:pt>
    <dgm:pt modelId="{11DC631A-A5FC-457C-94F1-BFFF3A2C8ABA}">
      <dgm:prSet/>
      <dgm:spPr/>
      <dgm:t>
        <a:bodyPr/>
        <a:lstStyle/>
        <a:p>
          <a:r>
            <a:rPr lang="en-GB" b="0" i="0"/>
            <a:t>Mandatory voluntary informed consent</a:t>
          </a:r>
          <a:endParaRPr lang="en-US"/>
        </a:p>
      </dgm:t>
    </dgm:pt>
    <dgm:pt modelId="{8A8EAB7F-1557-4DAD-AFAC-66B8100BAFFD}" type="parTrans" cxnId="{BC1F715E-2FF9-45B8-A337-28FD1E684235}">
      <dgm:prSet/>
      <dgm:spPr/>
      <dgm:t>
        <a:bodyPr/>
        <a:lstStyle/>
        <a:p>
          <a:endParaRPr lang="en-US"/>
        </a:p>
      </dgm:t>
    </dgm:pt>
    <dgm:pt modelId="{526BA13B-1389-46BF-B3FE-F0C393FD6D1C}" type="sibTrans" cxnId="{BC1F715E-2FF9-45B8-A337-28FD1E684235}">
      <dgm:prSet/>
      <dgm:spPr/>
      <dgm:t>
        <a:bodyPr/>
        <a:lstStyle/>
        <a:p>
          <a:endParaRPr lang="en-US"/>
        </a:p>
      </dgm:t>
    </dgm:pt>
    <dgm:pt modelId="{2197A7B2-5B4B-45DF-A3D3-F41EA5DD6D3E}">
      <dgm:prSet/>
      <dgm:spPr/>
      <dgm:t>
        <a:bodyPr/>
        <a:lstStyle/>
        <a:p>
          <a:r>
            <a:rPr lang="en-GB" b="0" i="0"/>
            <a:t>Right of participants to withdraw</a:t>
          </a:r>
          <a:endParaRPr lang="en-US"/>
        </a:p>
      </dgm:t>
    </dgm:pt>
    <dgm:pt modelId="{674F9F99-E08D-40E9-AE94-2BE23FA494A4}" type="parTrans" cxnId="{2490DC63-6B80-4A27-8C92-C0AD04591E74}">
      <dgm:prSet/>
      <dgm:spPr/>
      <dgm:t>
        <a:bodyPr/>
        <a:lstStyle/>
        <a:p>
          <a:endParaRPr lang="en-US"/>
        </a:p>
      </dgm:t>
    </dgm:pt>
    <dgm:pt modelId="{53A386E6-BF13-460A-8AA7-E1B0A4E88E3C}" type="sibTrans" cxnId="{2490DC63-6B80-4A27-8C92-C0AD04591E74}">
      <dgm:prSet/>
      <dgm:spPr/>
      <dgm:t>
        <a:bodyPr/>
        <a:lstStyle/>
        <a:p>
          <a:endParaRPr lang="en-US"/>
        </a:p>
      </dgm:t>
    </dgm:pt>
    <dgm:pt modelId="{9DEEBA15-E09A-400D-ACF9-7D564EDB92B2}">
      <dgm:prSet/>
      <dgm:spPr/>
      <dgm:t>
        <a:bodyPr/>
        <a:lstStyle/>
        <a:p>
          <a:r>
            <a:rPr lang="en-GB" b="0" i="0"/>
            <a:t>Research avoidance of unnecessary physical/mental suffering</a:t>
          </a:r>
          <a:endParaRPr lang="en-US"/>
        </a:p>
      </dgm:t>
    </dgm:pt>
    <dgm:pt modelId="{A65DCE36-A6FF-4531-B9EE-6FB56A42A49F}" type="parTrans" cxnId="{57D5BBB2-8A25-4736-8663-8EB37F2CC777}">
      <dgm:prSet/>
      <dgm:spPr/>
      <dgm:t>
        <a:bodyPr/>
        <a:lstStyle/>
        <a:p>
          <a:endParaRPr lang="en-US"/>
        </a:p>
      </dgm:t>
    </dgm:pt>
    <dgm:pt modelId="{502A2EDF-C58A-4A09-9E72-EC6D88D13E2B}" type="sibTrans" cxnId="{57D5BBB2-8A25-4736-8663-8EB37F2CC777}">
      <dgm:prSet/>
      <dgm:spPr/>
      <dgm:t>
        <a:bodyPr/>
        <a:lstStyle/>
        <a:p>
          <a:endParaRPr lang="en-US"/>
        </a:p>
      </dgm:t>
    </dgm:pt>
    <dgm:pt modelId="{A7E8A82B-3661-48A2-8291-BC95D838BAE0}">
      <dgm:prSet/>
      <dgm:spPr/>
      <dgm:t>
        <a:bodyPr/>
        <a:lstStyle/>
        <a:p>
          <a:r>
            <a:rPr lang="en-GB" b="0" i="0"/>
            <a:t>Guidelines to prevent another Holocaust abuse</a:t>
          </a:r>
          <a:endParaRPr lang="en-US"/>
        </a:p>
      </dgm:t>
    </dgm:pt>
    <dgm:pt modelId="{1E32B17B-5B00-4310-A4FF-360A5609AE08}" type="parTrans" cxnId="{CD4D7153-FF88-4F09-8FBB-078DEA22DFD9}">
      <dgm:prSet/>
      <dgm:spPr/>
      <dgm:t>
        <a:bodyPr/>
        <a:lstStyle/>
        <a:p>
          <a:endParaRPr lang="en-US"/>
        </a:p>
      </dgm:t>
    </dgm:pt>
    <dgm:pt modelId="{6ABBBD24-F33A-4384-8B23-59CABCE85976}" type="sibTrans" cxnId="{CD4D7153-FF88-4F09-8FBB-078DEA22DFD9}">
      <dgm:prSet/>
      <dgm:spPr/>
      <dgm:t>
        <a:bodyPr/>
        <a:lstStyle/>
        <a:p>
          <a:endParaRPr lang="en-US"/>
        </a:p>
      </dgm:t>
    </dgm:pt>
    <dgm:pt modelId="{22DA525E-8BF7-4CB3-B0FB-D0F3BE0CDABB}">
      <dgm:prSet/>
      <dgm:spPr/>
      <dgm:t>
        <a:bodyPr/>
        <a:lstStyle/>
        <a:p>
          <a:r>
            <a:rPr lang="en-GB" b="0" i="0"/>
            <a:t>CIOMS/WHO Ethical Guidelines</a:t>
          </a:r>
          <a:endParaRPr lang="en-US"/>
        </a:p>
      </dgm:t>
    </dgm:pt>
    <dgm:pt modelId="{673590A0-212E-410C-AFB5-0CD62DA854A6}" type="parTrans" cxnId="{8EFDD3AB-3073-4580-A39B-F2F84C42E9BE}">
      <dgm:prSet/>
      <dgm:spPr/>
      <dgm:t>
        <a:bodyPr/>
        <a:lstStyle/>
        <a:p>
          <a:endParaRPr lang="en-US"/>
        </a:p>
      </dgm:t>
    </dgm:pt>
    <dgm:pt modelId="{7444A9C3-07A5-4E28-A47C-A3E9CA4DF09B}" type="sibTrans" cxnId="{8EFDD3AB-3073-4580-A39B-F2F84C42E9BE}">
      <dgm:prSet/>
      <dgm:spPr/>
      <dgm:t>
        <a:bodyPr/>
        <a:lstStyle/>
        <a:p>
          <a:endParaRPr lang="en-US"/>
        </a:p>
      </dgm:t>
    </dgm:pt>
    <dgm:pt modelId="{B2D44367-02F9-4B7C-A48E-C38CA1EF04B8}">
      <dgm:prSet/>
      <dgm:spPr/>
      <dgm:t>
        <a:bodyPr/>
        <a:lstStyle/>
        <a:p>
          <a:r>
            <a:rPr lang="en-GB" b="0" i="0"/>
            <a:t>Standards for scientific validity</a:t>
          </a:r>
          <a:endParaRPr lang="en-US"/>
        </a:p>
      </dgm:t>
    </dgm:pt>
    <dgm:pt modelId="{8347A38E-C789-4D3C-9252-757E45044B3E}" type="parTrans" cxnId="{8F46BCC7-AA76-4E6C-9EF7-2025AC55F814}">
      <dgm:prSet/>
      <dgm:spPr/>
      <dgm:t>
        <a:bodyPr/>
        <a:lstStyle/>
        <a:p>
          <a:endParaRPr lang="en-US"/>
        </a:p>
      </dgm:t>
    </dgm:pt>
    <dgm:pt modelId="{A2C19442-1C5A-40ED-86E1-A28333CF7541}" type="sibTrans" cxnId="{8F46BCC7-AA76-4E6C-9EF7-2025AC55F814}">
      <dgm:prSet/>
      <dgm:spPr/>
      <dgm:t>
        <a:bodyPr/>
        <a:lstStyle/>
        <a:p>
          <a:endParaRPr lang="en-US"/>
        </a:p>
      </dgm:t>
    </dgm:pt>
    <dgm:pt modelId="{B4088E78-7A56-4F0B-91E9-A510FCE23245}">
      <dgm:prSet/>
      <dgm:spPr/>
      <dgm:t>
        <a:bodyPr/>
        <a:lstStyle/>
        <a:p>
          <a:r>
            <a:rPr lang="en-GB" b="0" i="0"/>
            <a:t>Principles like respect for participants, minors, vulnerable groups</a:t>
          </a:r>
          <a:endParaRPr lang="en-US"/>
        </a:p>
      </dgm:t>
    </dgm:pt>
    <dgm:pt modelId="{ED071386-4E2F-4F6B-884E-19B369079C30}" type="parTrans" cxnId="{2C28016D-7B7B-42D4-862F-DBA3E9F54E3E}">
      <dgm:prSet/>
      <dgm:spPr/>
      <dgm:t>
        <a:bodyPr/>
        <a:lstStyle/>
        <a:p>
          <a:endParaRPr lang="en-US"/>
        </a:p>
      </dgm:t>
    </dgm:pt>
    <dgm:pt modelId="{8B9C1D73-51FE-4C35-93B9-EF653B1E3EED}" type="sibTrans" cxnId="{2C28016D-7B7B-42D4-862F-DBA3E9F54E3E}">
      <dgm:prSet/>
      <dgm:spPr/>
      <dgm:t>
        <a:bodyPr/>
        <a:lstStyle/>
        <a:p>
          <a:endParaRPr lang="en-US"/>
        </a:p>
      </dgm:t>
    </dgm:pt>
    <dgm:pt modelId="{0D7CEA06-1596-4A36-8DEC-15F6328335E5}">
      <dgm:prSet/>
      <dgm:spPr/>
      <dgm:t>
        <a:bodyPr/>
        <a:lstStyle/>
        <a:p>
          <a:r>
            <a:rPr lang="en-GB" b="0" i="0"/>
            <a:t>Independent ethics review procedures</a:t>
          </a:r>
          <a:endParaRPr lang="en-US"/>
        </a:p>
      </dgm:t>
    </dgm:pt>
    <dgm:pt modelId="{539BC8F7-F2FB-4F68-A567-7B3D73FE6E8C}" type="parTrans" cxnId="{D5774EBA-0C6F-4620-9E6D-6915EB45A9C1}">
      <dgm:prSet/>
      <dgm:spPr/>
      <dgm:t>
        <a:bodyPr/>
        <a:lstStyle/>
        <a:p>
          <a:endParaRPr lang="en-US"/>
        </a:p>
      </dgm:t>
    </dgm:pt>
    <dgm:pt modelId="{5E53D56C-69DF-4520-B508-6D468F375D05}" type="sibTrans" cxnId="{D5774EBA-0C6F-4620-9E6D-6915EB45A9C1}">
      <dgm:prSet/>
      <dgm:spPr/>
      <dgm:t>
        <a:bodyPr/>
        <a:lstStyle/>
        <a:p>
          <a:endParaRPr lang="en-US"/>
        </a:p>
      </dgm:t>
    </dgm:pt>
    <dgm:pt modelId="{40FA993F-DF97-429D-86C9-BFF3D8540E49}">
      <dgm:prSet/>
      <dgm:spPr/>
      <dgm:t>
        <a:bodyPr/>
        <a:lstStyle/>
        <a:p>
          <a:r>
            <a:rPr lang="en-GB" b="0" i="0"/>
            <a:t>Risk/benefit assessment</a:t>
          </a:r>
          <a:endParaRPr lang="en-US"/>
        </a:p>
      </dgm:t>
    </dgm:pt>
    <dgm:pt modelId="{2B610926-3CE9-4766-B8B3-D666AD8E1157}" type="parTrans" cxnId="{97C5C0B5-1820-4E42-9943-2566FA04B423}">
      <dgm:prSet/>
      <dgm:spPr/>
      <dgm:t>
        <a:bodyPr/>
        <a:lstStyle/>
        <a:p>
          <a:endParaRPr lang="en-US"/>
        </a:p>
      </dgm:t>
    </dgm:pt>
    <dgm:pt modelId="{DA328A58-F2A4-401E-AE59-44A4C7FC9489}" type="sibTrans" cxnId="{97C5C0B5-1820-4E42-9943-2566FA04B423}">
      <dgm:prSet/>
      <dgm:spPr/>
      <dgm:t>
        <a:bodyPr/>
        <a:lstStyle/>
        <a:p>
          <a:endParaRPr lang="en-US"/>
        </a:p>
      </dgm:t>
    </dgm:pt>
    <dgm:pt modelId="{B88FC88C-828B-48F0-9DF9-BBFC2623DA28}">
      <dgm:prSet/>
      <dgm:spPr/>
      <dgm:t>
        <a:bodyPr/>
        <a:lstStyle/>
        <a:p>
          <a:r>
            <a:rPr lang="en-GB" b="0" i="0"/>
            <a:t>Monitoring guidance</a:t>
          </a:r>
          <a:endParaRPr lang="en-US"/>
        </a:p>
      </dgm:t>
    </dgm:pt>
    <dgm:pt modelId="{0920B768-74B6-4D71-ACC4-85CB6693B210}" type="parTrans" cxnId="{9ECFB4FC-964E-4590-A75A-A40881EAA168}">
      <dgm:prSet/>
      <dgm:spPr/>
      <dgm:t>
        <a:bodyPr/>
        <a:lstStyle/>
        <a:p>
          <a:endParaRPr lang="en-US"/>
        </a:p>
      </dgm:t>
    </dgm:pt>
    <dgm:pt modelId="{9982E97B-B68B-414B-A090-7AF3A81E180E}" type="sibTrans" cxnId="{9ECFB4FC-964E-4590-A75A-A40881EAA168}">
      <dgm:prSet/>
      <dgm:spPr/>
      <dgm:t>
        <a:bodyPr/>
        <a:lstStyle/>
        <a:p>
          <a:endParaRPr lang="en-US"/>
        </a:p>
      </dgm:t>
    </dgm:pt>
    <dgm:pt modelId="{2B679918-E9DD-415C-BB2F-2112C0DD0009}">
      <dgm:prSet/>
      <dgm:spPr/>
      <dgm:t>
        <a:bodyPr/>
        <a:lstStyle/>
        <a:p>
          <a:r>
            <a:rPr lang="en-GB" b="0" i="0"/>
            <a:t>Conflicts of interest stipulations</a:t>
          </a:r>
          <a:endParaRPr lang="en-US"/>
        </a:p>
      </dgm:t>
    </dgm:pt>
    <dgm:pt modelId="{628363D7-8BDE-4500-8F6B-E12D15DA3513}" type="parTrans" cxnId="{13F39948-15AE-4143-B781-FCD505BBE4E3}">
      <dgm:prSet/>
      <dgm:spPr/>
      <dgm:t>
        <a:bodyPr/>
        <a:lstStyle/>
        <a:p>
          <a:endParaRPr lang="en-US"/>
        </a:p>
      </dgm:t>
    </dgm:pt>
    <dgm:pt modelId="{01F856DE-F5EC-4FCA-8D26-E1A658B961AC}" type="sibTrans" cxnId="{13F39948-15AE-4143-B781-FCD505BBE4E3}">
      <dgm:prSet/>
      <dgm:spPr/>
      <dgm:t>
        <a:bodyPr/>
        <a:lstStyle/>
        <a:p>
          <a:endParaRPr lang="en-US"/>
        </a:p>
      </dgm:t>
    </dgm:pt>
    <dgm:pt modelId="{EF5C1841-2536-4221-A66B-09FE64B6E0CD}" type="pres">
      <dgm:prSet presAssocID="{75A863C7-E3CB-4AA1-9E92-95DA97BD8FF5}" presName="Name0" presStyleCnt="0">
        <dgm:presLayoutVars>
          <dgm:dir/>
          <dgm:animLvl val="lvl"/>
          <dgm:resizeHandles val="exact"/>
        </dgm:presLayoutVars>
      </dgm:prSet>
      <dgm:spPr/>
    </dgm:pt>
    <dgm:pt modelId="{67DBE6D9-C4A8-44C1-A9CA-ECA9D5F96556}" type="pres">
      <dgm:prSet presAssocID="{E00FC6E6-ED50-4A90-807B-5E259E53E98B}" presName="composite" presStyleCnt="0"/>
      <dgm:spPr/>
    </dgm:pt>
    <dgm:pt modelId="{A7F12478-28B6-4939-A9F7-47E14E3D31C7}" type="pres">
      <dgm:prSet presAssocID="{E00FC6E6-ED50-4A90-807B-5E259E53E98B}" presName="parTx" presStyleLbl="alignNode1" presStyleIdx="0" presStyleCnt="5">
        <dgm:presLayoutVars>
          <dgm:chMax val="0"/>
          <dgm:chPref val="0"/>
          <dgm:bulletEnabled val="1"/>
        </dgm:presLayoutVars>
      </dgm:prSet>
      <dgm:spPr/>
    </dgm:pt>
    <dgm:pt modelId="{9F94F2E7-235C-422E-AFFF-DA6C050D52F1}" type="pres">
      <dgm:prSet presAssocID="{E00FC6E6-ED50-4A90-807B-5E259E53E98B}" presName="desTx" presStyleLbl="alignAccFollowNode1" presStyleIdx="0" presStyleCnt="5">
        <dgm:presLayoutVars>
          <dgm:bulletEnabled val="1"/>
        </dgm:presLayoutVars>
      </dgm:prSet>
      <dgm:spPr/>
    </dgm:pt>
    <dgm:pt modelId="{A227BF10-69D6-47F4-9B49-25B634F1C540}" type="pres">
      <dgm:prSet presAssocID="{30BAA9DA-78EE-4CD3-80F7-1537BB2AF764}" presName="space" presStyleCnt="0"/>
      <dgm:spPr/>
    </dgm:pt>
    <dgm:pt modelId="{31A22CA4-5A5B-4F46-B816-67F2FEBD55D2}" type="pres">
      <dgm:prSet presAssocID="{38529256-BA39-445A-912E-15CE22BA8750}" presName="composite" presStyleCnt="0"/>
      <dgm:spPr/>
    </dgm:pt>
    <dgm:pt modelId="{4860DE74-0C24-40DC-9386-A0CD69CD6907}" type="pres">
      <dgm:prSet presAssocID="{38529256-BA39-445A-912E-15CE22BA8750}" presName="parTx" presStyleLbl="alignNode1" presStyleIdx="1" presStyleCnt="5">
        <dgm:presLayoutVars>
          <dgm:chMax val="0"/>
          <dgm:chPref val="0"/>
          <dgm:bulletEnabled val="1"/>
        </dgm:presLayoutVars>
      </dgm:prSet>
      <dgm:spPr/>
    </dgm:pt>
    <dgm:pt modelId="{34CFD468-8106-4728-A9FD-CBFAC882A43D}" type="pres">
      <dgm:prSet presAssocID="{38529256-BA39-445A-912E-15CE22BA8750}" presName="desTx" presStyleLbl="alignAccFollowNode1" presStyleIdx="1" presStyleCnt="5">
        <dgm:presLayoutVars>
          <dgm:bulletEnabled val="1"/>
        </dgm:presLayoutVars>
      </dgm:prSet>
      <dgm:spPr/>
    </dgm:pt>
    <dgm:pt modelId="{32260C07-B91C-4E22-BA12-E5E722DEDF2A}" type="pres">
      <dgm:prSet presAssocID="{D6B40A9C-880E-4B19-94C2-BDCA4FE385E8}" presName="space" presStyleCnt="0"/>
      <dgm:spPr/>
    </dgm:pt>
    <dgm:pt modelId="{918083AD-B886-47A4-939D-27BB301C13DC}" type="pres">
      <dgm:prSet presAssocID="{8C459834-C38D-4B6D-9AFC-93C6404CDCA1}" presName="composite" presStyleCnt="0"/>
      <dgm:spPr/>
    </dgm:pt>
    <dgm:pt modelId="{217140F3-F1BF-4486-8F0B-ADE97439182B}" type="pres">
      <dgm:prSet presAssocID="{8C459834-C38D-4B6D-9AFC-93C6404CDCA1}" presName="parTx" presStyleLbl="alignNode1" presStyleIdx="2" presStyleCnt="5">
        <dgm:presLayoutVars>
          <dgm:chMax val="0"/>
          <dgm:chPref val="0"/>
          <dgm:bulletEnabled val="1"/>
        </dgm:presLayoutVars>
      </dgm:prSet>
      <dgm:spPr/>
    </dgm:pt>
    <dgm:pt modelId="{8B570057-29E7-4476-8F44-69639DFCFAF6}" type="pres">
      <dgm:prSet presAssocID="{8C459834-C38D-4B6D-9AFC-93C6404CDCA1}" presName="desTx" presStyleLbl="alignAccFollowNode1" presStyleIdx="2" presStyleCnt="5">
        <dgm:presLayoutVars>
          <dgm:bulletEnabled val="1"/>
        </dgm:presLayoutVars>
      </dgm:prSet>
      <dgm:spPr/>
    </dgm:pt>
    <dgm:pt modelId="{7DA1DBA9-1045-4F21-BA61-3A4E28175E66}" type="pres">
      <dgm:prSet presAssocID="{F8F4B821-1066-4E39-8BF2-F75B9CA407BE}" presName="space" presStyleCnt="0"/>
      <dgm:spPr/>
    </dgm:pt>
    <dgm:pt modelId="{E08524B8-1871-49F1-AC84-1C141E623304}" type="pres">
      <dgm:prSet presAssocID="{9380DBA2-B093-4C83-B81A-64D5DD8393EB}" presName="composite" presStyleCnt="0"/>
      <dgm:spPr/>
    </dgm:pt>
    <dgm:pt modelId="{91EA46D0-2DE4-4D98-A851-35046AC1620D}" type="pres">
      <dgm:prSet presAssocID="{9380DBA2-B093-4C83-B81A-64D5DD8393EB}" presName="parTx" presStyleLbl="alignNode1" presStyleIdx="3" presStyleCnt="5">
        <dgm:presLayoutVars>
          <dgm:chMax val="0"/>
          <dgm:chPref val="0"/>
          <dgm:bulletEnabled val="1"/>
        </dgm:presLayoutVars>
      </dgm:prSet>
      <dgm:spPr/>
    </dgm:pt>
    <dgm:pt modelId="{43C6E992-1A17-4820-9209-867202F28C9A}" type="pres">
      <dgm:prSet presAssocID="{9380DBA2-B093-4C83-B81A-64D5DD8393EB}" presName="desTx" presStyleLbl="alignAccFollowNode1" presStyleIdx="3" presStyleCnt="5">
        <dgm:presLayoutVars>
          <dgm:bulletEnabled val="1"/>
        </dgm:presLayoutVars>
      </dgm:prSet>
      <dgm:spPr/>
    </dgm:pt>
    <dgm:pt modelId="{8DEF8118-36BD-45BA-907D-8A7C874EC0DE}" type="pres">
      <dgm:prSet presAssocID="{404D3867-86E5-4381-85B2-D4A88A01A823}" presName="space" presStyleCnt="0"/>
      <dgm:spPr/>
    </dgm:pt>
    <dgm:pt modelId="{94D3B34F-DB26-4591-8471-8DE0A2FC2CD0}" type="pres">
      <dgm:prSet presAssocID="{22DA525E-8BF7-4CB3-B0FB-D0F3BE0CDABB}" presName="composite" presStyleCnt="0"/>
      <dgm:spPr/>
    </dgm:pt>
    <dgm:pt modelId="{C52BBB9C-F992-488A-B98D-B36CB8CC2826}" type="pres">
      <dgm:prSet presAssocID="{22DA525E-8BF7-4CB3-B0FB-D0F3BE0CDABB}" presName="parTx" presStyleLbl="alignNode1" presStyleIdx="4" presStyleCnt="5">
        <dgm:presLayoutVars>
          <dgm:chMax val="0"/>
          <dgm:chPref val="0"/>
          <dgm:bulletEnabled val="1"/>
        </dgm:presLayoutVars>
      </dgm:prSet>
      <dgm:spPr/>
    </dgm:pt>
    <dgm:pt modelId="{DF8FC533-6998-4B9D-B5D3-C7C056117D12}" type="pres">
      <dgm:prSet presAssocID="{22DA525E-8BF7-4CB3-B0FB-D0F3BE0CDABB}" presName="desTx" presStyleLbl="alignAccFollowNode1" presStyleIdx="4" presStyleCnt="5">
        <dgm:presLayoutVars>
          <dgm:bulletEnabled val="1"/>
        </dgm:presLayoutVars>
      </dgm:prSet>
      <dgm:spPr/>
    </dgm:pt>
  </dgm:ptLst>
  <dgm:cxnLst>
    <dgm:cxn modelId="{1F6F3B01-2EAD-427C-9FF7-42CCABC8C39F}" srcId="{E00FC6E6-ED50-4A90-807B-5E259E53E98B}" destId="{8A7E7AFA-605A-4C63-8997-210C7FDDBD17}" srcOrd="0" destOrd="0" parTransId="{2BACD55C-D9BA-48F2-8BAE-69D2B9E6BCD7}" sibTransId="{A6E20224-142C-4CF6-91DC-AB0059B07BA0}"/>
    <dgm:cxn modelId="{96533416-1BA2-4A03-9C64-D5DCE7C01ECE}" type="presOf" srcId="{8B826D53-2A4F-4ECB-B8E7-360836F17551}" destId="{8B570057-29E7-4476-8F44-69639DFCFAF6}" srcOrd="0" destOrd="0" presId="urn:microsoft.com/office/officeart/2005/8/layout/hList1"/>
    <dgm:cxn modelId="{721F9518-0A59-4B6F-A1BB-1778A343AF16}" type="presOf" srcId="{35454311-C2F4-43AA-BE06-FA4F6993582F}" destId="{34CFD468-8106-4728-A9FD-CBFAC882A43D}" srcOrd="0" destOrd="0" presId="urn:microsoft.com/office/officeart/2005/8/layout/hList1"/>
    <dgm:cxn modelId="{FDFF5A1A-A0C8-4515-84CF-AE0A0EEECD58}" srcId="{75A863C7-E3CB-4AA1-9E92-95DA97BD8FF5}" destId="{E00FC6E6-ED50-4A90-807B-5E259E53E98B}" srcOrd="0" destOrd="0" parTransId="{2F184048-7CFD-4F26-9956-A7393EF1EC3C}" sibTransId="{30BAA9DA-78EE-4CD3-80F7-1537BB2AF764}"/>
    <dgm:cxn modelId="{4A1A8720-A9A4-4B6E-8A10-4B17FA96AE1D}" srcId="{8C459834-C38D-4B6D-9AFC-93C6404CDCA1}" destId="{E808A850-F78C-495B-A989-BB27842B3624}" srcOrd="4" destOrd="0" parTransId="{ABD6809F-A81B-4F19-AAD3-A783BF8C53EC}" sibTransId="{714F215B-4D00-4630-BF11-E76A3E46C490}"/>
    <dgm:cxn modelId="{D55A2B22-7BEE-4D80-A1C2-724421ACA9EC}" type="presOf" srcId="{22DA525E-8BF7-4CB3-B0FB-D0F3BE0CDABB}" destId="{C52BBB9C-F992-488A-B98D-B36CB8CC2826}" srcOrd="0" destOrd="0" presId="urn:microsoft.com/office/officeart/2005/8/layout/hList1"/>
    <dgm:cxn modelId="{91F7E22B-887D-4FF9-B431-9E7344AAE6D6}" type="presOf" srcId="{75A863C7-E3CB-4AA1-9E92-95DA97BD8FF5}" destId="{EF5C1841-2536-4221-A66B-09FE64B6E0CD}" srcOrd="0" destOrd="0" presId="urn:microsoft.com/office/officeart/2005/8/layout/hList1"/>
    <dgm:cxn modelId="{EA6A6135-5D26-4358-82F6-7A73C73D1977}" type="presOf" srcId="{38529256-BA39-445A-912E-15CE22BA8750}" destId="{4860DE74-0C24-40DC-9386-A0CD69CD6907}" srcOrd="0" destOrd="0" presId="urn:microsoft.com/office/officeart/2005/8/layout/hList1"/>
    <dgm:cxn modelId="{5DFC0B37-219E-49C3-BB3B-E3E5E85F726C}" type="presOf" srcId="{22BB2389-C67C-487E-A889-19AD93F0C981}" destId="{34CFD468-8106-4728-A9FD-CBFAC882A43D}" srcOrd="0" destOrd="2" presId="urn:microsoft.com/office/officeart/2005/8/layout/hList1"/>
    <dgm:cxn modelId="{BC1F715E-2FF9-45B8-A337-28FD1E684235}" srcId="{9380DBA2-B093-4C83-B81A-64D5DD8393EB}" destId="{11DC631A-A5FC-457C-94F1-BFFF3A2C8ABA}" srcOrd="0" destOrd="0" parTransId="{8A8EAB7F-1557-4DAD-AFAC-66B8100BAFFD}" sibTransId="{526BA13B-1389-46BF-B3FE-F0C393FD6D1C}"/>
    <dgm:cxn modelId="{2490DC63-6B80-4A27-8C92-C0AD04591E74}" srcId="{9380DBA2-B093-4C83-B81A-64D5DD8393EB}" destId="{2197A7B2-5B4B-45DF-A3D3-F41EA5DD6D3E}" srcOrd="1" destOrd="0" parTransId="{674F9F99-E08D-40E9-AE94-2BE23FA494A4}" sibTransId="{53A386E6-BF13-460A-8AA7-E1B0A4E88E3C}"/>
    <dgm:cxn modelId="{BFE9DF44-F882-4BA8-AD5B-285810FF9FB1}" srcId="{75A863C7-E3CB-4AA1-9E92-95DA97BD8FF5}" destId="{8C459834-C38D-4B6D-9AFC-93C6404CDCA1}" srcOrd="2" destOrd="0" parTransId="{6F8A8B95-3E13-4BD4-926B-08D16E1690A6}" sibTransId="{F8F4B821-1066-4E39-8BF2-F75B9CA407BE}"/>
    <dgm:cxn modelId="{F7B26A46-DD27-47DC-BD77-22CEBC8AFF87}" type="presOf" srcId="{3185EF35-1A06-4550-A532-FE20AB39C793}" destId="{9F94F2E7-235C-422E-AFFF-DA6C050D52F1}" srcOrd="0" destOrd="3" presId="urn:microsoft.com/office/officeart/2005/8/layout/hList1"/>
    <dgm:cxn modelId="{890F0A68-E2DA-4DE2-908E-FE727875C34D}" srcId="{E00FC6E6-ED50-4A90-807B-5E259E53E98B}" destId="{9B2B3A54-4921-4EA5-944A-E7744709FCF0}" srcOrd="2" destOrd="0" parTransId="{12CE9A34-5E43-4254-B1F7-42F5D1B14050}" sibTransId="{F531B8A4-4D79-4C9D-A6CE-0E85BC6795DC}"/>
    <dgm:cxn modelId="{7FBD6768-FC59-4906-A7EC-AC5E27FBD122}" type="presOf" srcId="{2197A7B2-5B4B-45DF-A3D3-F41EA5DD6D3E}" destId="{43C6E992-1A17-4820-9209-867202F28C9A}" srcOrd="0" destOrd="1" presId="urn:microsoft.com/office/officeart/2005/8/layout/hList1"/>
    <dgm:cxn modelId="{13F39948-15AE-4143-B781-FCD505BBE4E3}" srcId="{22DA525E-8BF7-4CB3-B0FB-D0F3BE0CDABB}" destId="{2B679918-E9DD-415C-BB2F-2112C0DD0009}" srcOrd="5" destOrd="0" parTransId="{628363D7-8BDE-4500-8F6B-E12D15DA3513}" sibTransId="{01F856DE-F5EC-4FCA-8D26-E1A658B961AC}"/>
    <dgm:cxn modelId="{21328149-6428-4CBB-8790-F3FBD1869422}" type="presOf" srcId="{8C459834-C38D-4B6D-9AFC-93C6404CDCA1}" destId="{217140F3-F1BF-4486-8F0B-ADE97439182B}" srcOrd="0" destOrd="0" presId="urn:microsoft.com/office/officeart/2005/8/layout/hList1"/>
    <dgm:cxn modelId="{C7E7D869-162F-472F-A37D-48BD9E61AAFB}" srcId="{38529256-BA39-445A-912E-15CE22BA8750}" destId="{85B0ECAA-C9DD-48C6-A1F4-06CBB5F1FBBC}" srcOrd="1" destOrd="0" parTransId="{C4AB7DAD-B0C4-49DD-84D4-B84B85AECDBD}" sibTransId="{AFDBA44E-F166-4312-9D15-14B987D0EC43}"/>
    <dgm:cxn modelId="{25BDD44B-883A-46E6-846A-97CF39D6FD46}" type="presOf" srcId="{0D7CEA06-1596-4A36-8DEC-15F6328335E5}" destId="{DF8FC533-6998-4B9D-B5D3-C7C056117D12}" srcOrd="0" destOrd="2" presId="urn:microsoft.com/office/officeart/2005/8/layout/hList1"/>
    <dgm:cxn modelId="{2C28016D-7B7B-42D4-862F-DBA3E9F54E3E}" srcId="{22DA525E-8BF7-4CB3-B0FB-D0F3BE0CDABB}" destId="{B4088E78-7A56-4F0B-91E9-A510FCE23245}" srcOrd="1" destOrd="0" parTransId="{ED071386-4E2F-4F6B-884E-19B369079C30}" sibTransId="{8B9C1D73-51FE-4C35-93B9-EF653B1E3EED}"/>
    <dgm:cxn modelId="{03CB574E-0363-444F-B098-D91EE04B4E59}" srcId="{38529256-BA39-445A-912E-15CE22BA8750}" destId="{35454311-C2F4-43AA-BE06-FA4F6993582F}" srcOrd="0" destOrd="0" parTransId="{B2507D45-C9FC-4E96-9921-F2772278E086}" sibTransId="{502F50B9-CB79-43DC-AC11-8B091B7116BA}"/>
    <dgm:cxn modelId="{512A516F-6AB0-430F-AD1E-CCC191981351}" srcId="{8C459834-C38D-4B6D-9AFC-93C6404CDCA1}" destId="{8B826D53-2A4F-4ECB-B8E7-360836F17551}" srcOrd="0" destOrd="0" parTransId="{165388A5-CBE3-48BB-B48F-5DC6EAA07563}" sibTransId="{8881F699-3588-4C5A-832E-A33D99441A7B}"/>
    <dgm:cxn modelId="{2BE9936F-F1EB-4E05-8E79-C9F953A61CDE}" type="presOf" srcId="{8A7E7AFA-605A-4C63-8997-210C7FDDBD17}" destId="{9F94F2E7-235C-422E-AFFF-DA6C050D52F1}" srcOrd="0" destOrd="0" presId="urn:microsoft.com/office/officeart/2005/8/layout/hList1"/>
    <dgm:cxn modelId="{CD4D7153-FF88-4F09-8FBB-078DEA22DFD9}" srcId="{9380DBA2-B093-4C83-B81A-64D5DD8393EB}" destId="{A7E8A82B-3661-48A2-8291-BC95D838BAE0}" srcOrd="3" destOrd="0" parTransId="{1E32B17B-5B00-4310-A4FF-360A5609AE08}" sibTransId="{6ABBBD24-F33A-4384-8B23-59CABCE85976}"/>
    <dgm:cxn modelId="{484CE854-DAED-4E3B-A841-C6F561D93CA7}" type="presOf" srcId="{1EA97072-CE17-4A6F-B3C5-2E00A904E15F}" destId="{8B570057-29E7-4476-8F44-69639DFCFAF6}" srcOrd="0" destOrd="1" presId="urn:microsoft.com/office/officeart/2005/8/layout/hList1"/>
    <dgm:cxn modelId="{9B0A7375-25EF-4309-9ADB-714436797049}" type="presOf" srcId="{11DC631A-A5FC-457C-94F1-BFFF3A2C8ABA}" destId="{43C6E992-1A17-4820-9209-867202F28C9A}" srcOrd="0" destOrd="0" presId="urn:microsoft.com/office/officeart/2005/8/layout/hList1"/>
    <dgm:cxn modelId="{DC7A3276-AE66-43B9-A10D-1EF24B1D5A4C}" type="presOf" srcId="{85B0ECAA-C9DD-48C6-A1F4-06CBB5F1FBBC}" destId="{34CFD468-8106-4728-A9FD-CBFAC882A43D}" srcOrd="0" destOrd="1" presId="urn:microsoft.com/office/officeart/2005/8/layout/hList1"/>
    <dgm:cxn modelId="{42551458-678F-4950-9F96-1C9BAAD1F9E8}" srcId="{E00FC6E6-ED50-4A90-807B-5E259E53E98B}" destId="{3185EF35-1A06-4550-A532-FE20AB39C793}" srcOrd="3" destOrd="0" parTransId="{BF404722-C694-4B68-B757-C8323B0A1D53}" sibTransId="{545C0376-777B-4760-883B-07A02805E41B}"/>
    <dgm:cxn modelId="{3C6EFE84-0F6E-4424-B3C1-C67B208811FC}" srcId="{75A863C7-E3CB-4AA1-9E92-95DA97BD8FF5}" destId="{9380DBA2-B093-4C83-B81A-64D5DD8393EB}" srcOrd="3" destOrd="0" parTransId="{237F14D9-B36A-4EAA-9E15-4E7203C6FE5A}" sibTransId="{404D3867-86E5-4381-85B2-D4A88A01A823}"/>
    <dgm:cxn modelId="{8B3BC485-9B58-46BE-8AED-773427FB82D6}" type="presOf" srcId="{F577D643-404B-430F-9766-B109C82310D9}" destId="{8B570057-29E7-4476-8F44-69639DFCFAF6}" srcOrd="0" destOrd="3" presId="urn:microsoft.com/office/officeart/2005/8/layout/hList1"/>
    <dgm:cxn modelId="{69EACB8A-4E18-4A45-9462-81EBFE70042C}" type="presOf" srcId="{9DEEBA15-E09A-400D-ACF9-7D564EDB92B2}" destId="{43C6E992-1A17-4820-9209-867202F28C9A}" srcOrd="0" destOrd="2" presId="urn:microsoft.com/office/officeart/2005/8/layout/hList1"/>
    <dgm:cxn modelId="{DDAD828D-23FD-42DC-A07E-6BEEEE98B5CE}" type="presOf" srcId="{B4088E78-7A56-4F0B-91E9-A510FCE23245}" destId="{DF8FC533-6998-4B9D-B5D3-C7C056117D12}" srcOrd="0" destOrd="1" presId="urn:microsoft.com/office/officeart/2005/8/layout/hList1"/>
    <dgm:cxn modelId="{DAE60E90-DD70-4A0F-AEDC-B75B9367048C}" type="presOf" srcId="{E808A850-F78C-495B-A989-BB27842B3624}" destId="{8B570057-29E7-4476-8F44-69639DFCFAF6}" srcOrd="0" destOrd="4" presId="urn:microsoft.com/office/officeart/2005/8/layout/hList1"/>
    <dgm:cxn modelId="{2D80DF90-C0B9-49DA-A0FE-34F0BC240488}" type="presOf" srcId="{A7E8A82B-3661-48A2-8291-BC95D838BAE0}" destId="{43C6E992-1A17-4820-9209-867202F28C9A}" srcOrd="0" destOrd="3" presId="urn:microsoft.com/office/officeart/2005/8/layout/hList1"/>
    <dgm:cxn modelId="{D3645F91-2E74-4EB6-872A-87F6A60F04E5}" type="presOf" srcId="{2B679918-E9DD-415C-BB2F-2112C0DD0009}" destId="{DF8FC533-6998-4B9D-B5D3-C7C056117D12}" srcOrd="0" destOrd="5" presId="urn:microsoft.com/office/officeart/2005/8/layout/hList1"/>
    <dgm:cxn modelId="{F2EADA97-CE95-461D-8927-B745B6C31AF1}" srcId="{E00FC6E6-ED50-4A90-807B-5E259E53E98B}" destId="{E93BBDC3-5FBA-4393-A42D-8A977FDC9222}" srcOrd="1" destOrd="0" parTransId="{E43A581C-C6BD-4CB4-8580-4F24C3C0D1F3}" sibTransId="{59138F5B-5EE4-442B-B0C6-0590C1D0875C}"/>
    <dgm:cxn modelId="{8EFDD3AB-3073-4580-A39B-F2F84C42E9BE}" srcId="{75A863C7-E3CB-4AA1-9E92-95DA97BD8FF5}" destId="{22DA525E-8BF7-4CB3-B0FB-D0F3BE0CDABB}" srcOrd="4" destOrd="0" parTransId="{673590A0-212E-410C-AFB5-0CD62DA854A6}" sibTransId="{7444A9C3-07A5-4E28-A47C-A3E9CA4DF09B}"/>
    <dgm:cxn modelId="{57D5BBB2-8A25-4736-8663-8EB37F2CC777}" srcId="{9380DBA2-B093-4C83-B81A-64D5DD8393EB}" destId="{9DEEBA15-E09A-400D-ACF9-7D564EDB92B2}" srcOrd="2" destOrd="0" parTransId="{A65DCE36-A6FF-4531-B9EE-6FB56A42A49F}" sibTransId="{502A2EDF-C58A-4A09-9E72-EC6D88D13E2B}"/>
    <dgm:cxn modelId="{161FF6B2-CDF6-4421-ABE5-B30E40B28E9A}" type="presOf" srcId="{9B2B3A54-4921-4EA5-944A-E7744709FCF0}" destId="{9F94F2E7-235C-422E-AFFF-DA6C050D52F1}" srcOrd="0" destOrd="2" presId="urn:microsoft.com/office/officeart/2005/8/layout/hList1"/>
    <dgm:cxn modelId="{500F30B5-DA57-496C-B696-5B5A517B1DF5}" type="presOf" srcId="{E00FC6E6-ED50-4A90-807B-5E259E53E98B}" destId="{A7F12478-28B6-4939-A9F7-47E14E3D31C7}" srcOrd="0" destOrd="0" presId="urn:microsoft.com/office/officeart/2005/8/layout/hList1"/>
    <dgm:cxn modelId="{97C5C0B5-1820-4E42-9943-2566FA04B423}" srcId="{22DA525E-8BF7-4CB3-B0FB-D0F3BE0CDABB}" destId="{40FA993F-DF97-429D-86C9-BFF3D8540E49}" srcOrd="3" destOrd="0" parTransId="{2B610926-3CE9-4766-B8B3-D666AD8E1157}" sibTransId="{DA328A58-F2A4-401E-AE59-44A4C7FC9489}"/>
    <dgm:cxn modelId="{D5774EBA-0C6F-4620-9E6D-6915EB45A9C1}" srcId="{22DA525E-8BF7-4CB3-B0FB-D0F3BE0CDABB}" destId="{0D7CEA06-1596-4A36-8DEC-15F6328335E5}" srcOrd="2" destOrd="0" parTransId="{539BC8F7-F2FB-4F68-A567-7B3D73FE6E8C}" sibTransId="{5E53D56C-69DF-4520-B508-6D468F375D05}"/>
    <dgm:cxn modelId="{8F46BCC7-AA76-4E6C-9EF7-2025AC55F814}" srcId="{22DA525E-8BF7-4CB3-B0FB-D0F3BE0CDABB}" destId="{B2D44367-02F9-4B7C-A48E-C38CA1EF04B8}" srcOrd="0" destOrd="0" parTransId="{8347A38E-C789-4D3C-9252-757E45044B3E}" sibTransId="{A2C19442-1C5A-40ED-86E1-A28333CF7541}"/>
    <dgm:cxn modelId="{BC7C5FCF-E2CA-44D0-9470-B94E3F875E06}" srcId="{38529256-BA39-445A-912E-15CE22BA8750}" destId="{22BB2389-C67C-487E-A889-19AD93F0C981}" srcOrd="2" destOrd="0" parTransId="{8AACEBC8-9493-406A-A41C-58A56BB13B02}" sibTransId="{B6837C9A-75F6-4638-B506-EA9B1BA71344}"/>
    <dgm:cxn modelId="{F8E991D4-4CBD-401E-B728-7CB7DC63C7A1}" type="presOf" srcId="{B2D44367-02F9-4B7C-A48E-C38CA1EF04B8}" destId="{DF8FC533-6998-4B9D-B5D3-C7C056117D12}" srcOrd="0" destOrd="0" presId="urn:microsoft.com/office/officeart/2005/8/layout/hList1"/>
    <dgm:cxn modelId="{0651E1DA-26DA-4DD5-8A38-0B0871DC6872}" type="presOf" srcId="{40FA993F-DF97-429D-86C9-BFF3D8540E49}" destId="{DF8FC533-6998-4B9D-B5D3-C7C056117D12}" srcOrd="0" destOrd="3" presId="urn:microsoft.com/office/officeart/2005/8/layout/hList1"/>
    <dgm:cxn modelId="{9CE888DC-7CBC-42B5-B616-BA55FFBF1C77}" srcId="{8C459834-C38D-4B6D-9AFC-93C6404CDCA1}" destId="{1EA97072-CE17-4A6F-B3C5-2E00A904E15F}" srcOrd="1" destOrd="0" parTransId="{BE53E7EF-A6E0-43F9-AF8F-F859E7B9AB87}" sibTransId="{CA7A7583-FF93-4BDB-9FF8-E817F50DA33D}"/>
    <dgm:cxn modelId="{35A708E3-C044-4A60-A8C9-A5A34F15E272}" srcId="{8C459834-C38D-4B6D-9AFC-93C6404CDCA1}" destId="{F577D643-404B-430F-9766-B109C82310D9}" srcOrd="3" destOrd="0" parTransId="{00E044D1-994A-49FD-A8D5-E17DE172CEA1}" sibTransId="{CD6C4674-25C7-455B-A2F1-17EA3B54FB55}"/>
    <dgm:cxn modelId="{6007E0E5-7C6D-4A44-99AE-19C9B06F54A6}" type="presOf" srcId="{E93BBDC3-5FBA-4393-A42D-8A977FDC9222}" destId="{9F94F2E7-235C-422E-AFFF-DA6C050D52F1}" srcOrd="0" destOrd="1" presId="urn:microsoft.com/office/officeart/2005/8/layout/hList1"/>
    <dgm:cxn modelId="{E33CD4E6-AC82-4A52-A167-1B9984202696}" srcId="{75A863C7-E3CB-4AA1-9E92-95DA97BD8FF5}" destId="{38529256-BA39-445A-912E-15CE22BA8750}" srcOrd="1" destOrd="0" parTransId="{F01F96FC-A7AE-476B-8280-E9984A5C8F80}" sibTransId="{D6B40A9C-880E-4B19-94C2-BDCA4FE385E8}"/>
    <dgm:cxn modelId="{0D7644EA-10DF-43C4-95FF-5C8D3C40EA4B}" type="presOf" srcId="{0307AC64-A5B7-42EE-ABC7-2F88B7A0C495}" destId="{8B570057-29E7-4476-8F44-69639DFCFAF6}" srcOrd="0" destOrd="2" presId="urn:microsoft.com/office/officeart/2005/8/layout/hList1"/>
    <dgm:cxn modelId="{AB9792EF-179A-44B9-B2F7-46343BC25440}" type="presOf" srcId="{9380DBA2-B093-4C83-B81A-64D5DD8393EB}" destId="{91EA46D0-2DE4-4D98-A851-35046AC1620D}" srcOrd="0" destOrd="0" presId="urn:microsoft.com/office/officeart/2005/8/layout/hList1"/>
    <dgm:cxn modelId="{8E383CFB-7C8E-4443-B1F7-9AAC2292A8CF}" srcId="{8C459834-C38D-4B6D-9AFC-93C6404CDCA1}" destId="{0307AC64-A5B7-42EE-ABC7-2F88B7A0C495}" srcOrd="2" destOrd="0" parTransId="{116029A4-850E-4D46-82C4-F7E9E7FBBF38}" sibTransId="{12EE70F4-EF91-4B60-B92C-3EDAB86E8A76}"/>
    <dgm:cxn modelId="{9ECFB4FC-964E-4590-A75A-A40881EAA168}" srcId="{22DA525E-8BF7-4CB3-B0FB-D0F3BE0CDABB}" destId="{B88FC88C-828B-48F0-9DF9-BBFC2623DA28}" srcOrd="4" destOrd="0" parTransId="{0920B768-74B6-4D71-ACC4-85CB6693B210}" sibTransId="{9982E97B-B68B-414B-A090-7AF3A81E180E}"/>
    <dgm:cxn modelId="{ADCFF3FF-68EE-406D-BAFE-4B8AE4FED0A9}" type="presOf" srcId="{B88FC88C-828B-48F0-9DF9-BBFC2623DA28}" destId="{DF8FC533-6998-4B9D-B5D3-C7C056117D12}" srcOrd="0" destOrd="4" presId="urn:microsoft.com/office/officeart/2005/8/layout/hList1"/>
    <dgm:cxn modelId="{E7C78950-44DB-4293-B0A2-15EAE9162A5B}" type="presParOf" srcId="{EF5C1841-2536-4221-A66B-09FE64B6E0CD}" destId="{67DBE6D9-C4A8-44C1-A9CA-ECA9D5F96556}" srcOrd="0" destOrd="0" presId="urn:microsoft.com/office/officeart/2005/8/layout/hList1"/>
    <dgm:cxn modelId="{D1D0AB11-CC85-4C52-B70F-8945ACFC3A53}" type="presParOf" srcId="{67DBE6D9-C4A8-44C1-A9CA-ECA9D5F96556}" destId="{A7F12478-28B6-4939-A9F7-47E14E3D31C7}" srcOrd="0" destOrd="0" presId="urn:microsoft.com/office/officeart/2005/8/layout/hList1"/>
    <dgm:cxn modelId="{E2B40219-9C6B-4519-950C-E9763A4E9B7E}" type="presParOf" srcId="{67DBE6D9-C4A8-44C1-A9CA-ECA9D5F96556}" destId="{9F94F2E7-235C-422E-AFFF-DA6C050D52F1}" srcOrd="1" destOrd="0" presId="urn:microsoft.com/office/officeart/2005/8/layout/hList1"/>
    <dgm:cxn modelId="{901D3D08-D195-4969-831A-4B0BEA784EA2}" type="presParOf" srcId="{EF5C1841-2536-4221-A66B-09FE64B6E0CD}" destId="{A227BF10-69D6-47F4-9B49-25B634F1C540}" srcOrd="1" destOrd="0" presId="urn:microsoft.com/office/officeart/2005/8/layout/hList1"/>
    <dgm:cxn modelId="{DB8AF033-BC0F-4D5B-B55E-0C671DBDBC85}" type="presParOf" srcId="{EF5C1841-2536-4221-A66B-09FE64B6E0CD}" destId="{31A22CA4-5A5B-4F46-B816-67F2FEBD55D2}" srcOrd="2" destOrd="0" presId="urn:microsoft.com/office/officeart/2005/8/layout/hList1"/>
    <dgm:cxn modelId="{F46EC4B9-6C73-4416-9791-7AF9BD360041}" type="presParOf" srcId="{31A22CA4-5A5B-4F46-B816-67F2FEBD55D2}" destId="{4860DE74-0C24-40DC-9386-A0CD69CD6907}" srcOrd="0" destOrd="0" presId="urn:microsoft.com/office/officeart/2005/8/layout/hList1"/>
    <dgm:cxn modelId="{CAD16191-9669-4B5D-8B3E-128D97608EC9}" type="presParOf" srcId="{31A22CA4-5A5B-4F46-B816-67F2FEBD55D2}" destId="{34CFD468-8106-4728-A9FD-CBFAC882A43D}" srcOrd="1" destOrd="0" presId="urn:microsoft.com/office/officeart/2005/8/layout/hList1"/>
    <dgm:cxn modelId="{B8D2ABBC-70C3-4AA4-88A5-CE6ABA8A4996}" type="presParOf" srcId="{EF5C1841-2536-4221-A66B-09FE64B6E0CD}" destId="{32260C07-B91C-4E22-BA12-E5E722DEDF2A}" srcOrd="3" destOrd="0" presId="urn:microsoft.com/office/officeart/2005/8/layout/hList1"/>
    <dgm:cxn modelId="{398DD25E-B0E6-4643-86A5-76F28A4AFDF9}" type="presParOf" srcId="{EF5C1841-2536-4221-A66B-09FE64B6E0CD}" destId="{918083AD-B886-47A4-939D-27BB301C13DC}" srcOrd="4" destOrd="0" presId="urn:microsoft.com/office/officeart/2005/8/layout/hList1"/>
    <dgm:cxn modelId="{9DA51112-44E3-42C2-AF8C-FD570AC51EAF}" type="presParOf" srcId="{918083AD-B886-47A4-939D-27BB301C13DC}" destId="{217140F3-F1BF-4486-8F0B-ADE97439182B}" srcOrd="0" destOrd="0" presId="urn:microsoft.com/office/officeart/2005/8/layout/hList1"/>
    <dgm:cxn modelId="{F26A5250-F054-4600-9DAB-3703B6A93ACC}" type="presParOf" srcId="{918083AD-B886-47A4-939D-27BB301C13DC}" destId="{8B570057-29E7-4476-8F44-69639DFCFAF6}" srcOrd="1" destOrd="0" presId="urn:microsoft.com/office/officeart/2005/8/layout/hList1"/>
    <dgm:cxn modelId="{20BEE903-9A73-4B07-9AC6-726AF21A465A}" type="presParOf" srcId="{EF5C1841-2536-4221-A66B-09FE64B6E0CD}" destId="{7DA1DBA9-1045-4F21-BA61-3A4E28175E66}" srcOrd="5" destOrd="0" presId="urn:microsoft.com/office/officeart/2005/8/layout/hList1"/>
    <dgm:cxn modelId="{AD1B92B3-0C09-4DA9-AEB3-1FD5F69B71F7}" type="presParOf" srcId="{EF5C1841-2536-4221-A66B-09FE64B6E0CD}" destId="{E08524B8-1871-49F1-AC84-1C141E623304}" srcOrd="6" destOrd="0" presId="urn:microsoft.com/office/officeart/2005/8/layout/hList1"/>
    <dgm:cxn modelId="{9F0F9F5E-3B31-4896-930E-C7FC625A63B3}" type="presParOf" srcId="{E08524B8-1871-49F1-AC84-1C141E623304}" destId="{91EA46D0-2DE4-4D98-A851-35046AC1620D}" srcOrd="0" destOrd="0" presId="urn:microsoft.com/office/officeart/2005/8/layout/hList1"/>
    <dgm:cxn modelId="{425880F5-9589-444F-B7AB-EB84F9600344}" type="presParOf" srcId="{E08524B8-1871-49F1-AC84-1C141E623304}" destId="{43C6E992-1A17-4820-9209-867202F28C9A}" srcOrd="1" destOrd="0" presId="urn:microsoft.com/office/officeart/2005/8/layout/hList1"/>
    <dgm:cxn modelId="{7D65C817-1EE4-4002-9400-3725D5B75106}" type="presParOf" srcId="{EF5C1841-2536-4221-A66B-09FE64B6E0CD}" destId="{8DEF8118-36BD-45BA-907D-8A7C874EC0DE}" srcOrd="7" destOrd="0" presId="urn:microsoft.com/office/officeart/2005/8/layout/hList1"/>
    <dgm:cxn modelId="{580DE93C-E00F-49C1-AA4B-EAE5713B6D25}" type="presParOf" srcId="{EF5C1841-2536-4221-A66B-09FE64B6E0CD}" destId="{94D3B34F-DB26-4591-8471-8DE0A2FC2CD0}" srcOrd="8" destOrd="0" presId="urn:microsoft.com/office/officeart/2005/8/layout/hList1"/>
    <dgm:cxn modelId="{E59A6796-B972-4BA3-A700-1505F2305542}" type="presParOf" srcId="{94D3B34F-DB26-4591-8471-8DE0A2FC2CD0}" destId="{C52BBB9C-F992-488A-B98D-B36CB8CC2826}" srcOrd="0" destOrd="0" presId="urn:microsoft.com/office/officeart/2005/8/layout/hList1"/>
    <dgm:cxn modelId="{288FE74D-1A6A-4310-9503-FEABD806B9F8}" type="presParOf" srcId="{94D3B34F-DB26-4591-8471-8DE0A2FC2CD0}" destId="{DF8FC533-6998-4B9D-B5D3-C7C056117D12}" srcOrd="1" destOrd="0" presId="urn:microsoft.com/office/officeart/2005/8/layout/h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5A863C7-E3CB-4AA1-9E92-95DA97BD8FF5}" type="doc">
      <dgm:prSet loTypeId="urn:microsoft.com/office/officeart/2005/8/layout/hList1" loCatId="list" qsTypeId="urn:microsoft.com/office/officeart/2005/8/quickstyle/simple1" qsCatId="simple" csTypeId="urn:microsoft.com/office/officeart/2005/8/colors/colorful1" csCatId="colorful" phldr="1"/>
      <dgm:spPr/>
      <dgm:t>
        <a:bodyPr/>
        <a:lstStyle/>
        <a:p>
          <a:endParaRPr lang="en-US"/>
        </a:p>
      </dgm:t>
    </dgm:pt>
    <dgm:pt modelId="{E00FC6E6-ED50-4A90-807B-5E259E53E98B}">
      <dgm:prSet/>
      <dgm:spPr/>
      <dgm:t>
        <a:bodyPr/>
        <a:lstStyle/>
        <a:p>
          <a:r>
            <a:rPr lang="en-GB" b="0" i="0" dirty="0"/>
            <a:t>Nuremberg Code (1947) </a:t>
          </a:r>
          <a:endParaRPr lang="en-US" dirty="0"/>
        </a:p>
      </dgm:t>
    </dgm:pt>
    <dgm:pt modelId="{2F184048-7CFD-4F26-9956-A7393EF1EC3C}" type="parTrans" cxnId="{FDFF5A1A-A0C8-4515-84CF-AE0A0EEECD58}">
      <dgm:prSet/>
      <dgm:spPr/>
      <dgm:t>
        <a:bodyPr/>
        <a:lstStyle/>
        <a:p>
          <a:endParaRPr lang="en-US"/>
        </a:p>
      </dgm:t>
    </dgm:pt>
    <dgm:pt modelId="{30BAA9DA-78EE-4CD3-80F7-1537BB2AF764}" type="sibTrans" cxnId="{FDFF5A1A-A0C8-4515-84CF-AE0A0EEECD58}">
      <dgm:prSet/>
      <dgm:spPr/>
      <dgm:t>
        <a:bodyPr/>
        <a:lstStyle/>
        <a:p>
          <a:endParaRPr lang="en-US"/>
        </a:p>
      </dgm:t>
    </dgm:pt>
    <dgm:pt modelId="{8A7E7AFA-605A-4C63-8997-210C7FDDBD17}">
      <dgm:prSet/>
      <dgm:spPr/>
      <dgm:t>
        <a:bodyPr/>
        <a:lstStyle/>
        <a:p>
          <a:r>
            <a:rPr lang="en-GB" b="0" i="0" dirty="0"/>
            <a:t>Mandatory voluntary informed consent</a:t>
          </a:r>
          <a:endParaRPr lang="en-US" dirty="0"/>
        </a:p>
      </dgm:t>
    </dgm:pt>
    <dgm:pt modelId="{2BACD55C-D9BA-48F2-8BAE-69D2B9E6BCD7}" type="parTrans" cxnId="{1F6F3B01-2EAD-427C-9FF7-42CCABC8C39F}">
      <dgm:prSet/>
      <dgm:spPr/>
      <dgm:t>
        <a:bodyPr/>
        <a:lstStyle/>
        <a:p>
          <a:endParaRPr lang="en-US"/>
        </a:p>
      </dgm:t>
    </dgm:pt>
    <dgm:pt modelId="{A6E20224-142C-4CF6-91DC-AB0059B07BA0}" type="sibTrans" cxnId="{1F6F3B01-2EAD-427C-9FF7-42CCABC8C39F}">
      <dgm:prSet/>
      <dgm:spPr/>
      <dgm:t>
        <a:bodyPr/>
        <a:lstStyle/>
        <a:p>
          <a:endParaRPr lang="en-US"/>
        </a:p>
      </dgm:t>
    </dgm:pt>
    <dgm:pt modelId="{8C459834-C38D-4B6D-9AFC-93C6404CDCA1}">
      <dgm:prSet/>
      <dgm:spPr/>
      <dgm:t>
        <a:bodyPr/>
        <a:lstStyle/>
        <a:p>
          <a:r>
            <a:rPr lang="en-GB" b="0" i="0"/>
            <a:t>Declaration of Helsinki (1964)</a:t>
          </a:r>
          <a:endParaRPr lang="en-US"/>
        </a:p>
      </dgm:t>
    </dgm:pt>
    <dgm:pt modelId="{6F8A8B95-3E13-4BD4-926B-08D16E1690A6}" type="parTrans" cxnId="{BFE9DF44-F882-4BA8-AD5B-285810FF9FB1}">
      <dgm:prSet/>
      <dgm:spPr/>
      <dgm:t>
        <a:bodyPr/>
        <a:lstStyle/>
        <a:p>
          <a:endParaRPr lang="en-US"/>
        </a:p>
      </dgm:t>
    </dgm:pt>
    <dgm:pt modelId="{F8F4B821-1066-4E39-8BF2-F75B9CA407BE}" type="sibTrans" cxnId="{BFE9DF44-F882-4BA8-AD5B-285810FF9FB1}">
      <dgm:prSet/>
      <dgm:spPr/>
      <dgm:t>
        <a:bodyPr/>
        <a:lstStyle/>
        <a:p>
          <a:endParaRPr lang="en-US"/>
        </a:p>
      </dgm:t>
    </dgm:pt>
    <dgm:pt modelId="{8B826D53-2A4F-4ECB-B8E7-360836F17551}">
      <dgm:prSet/>
      <dgm:spPr/>
      <dgm:t>
        <a:bodyPr/>
        <a:lstStyle/>
        <a:p>
          <a:r>
            <a:rPr lang="en-GB" b="0" i="0"/>
            <a:t>Participant wellbeing as the priority</a:t>
          </a:r>
          <a:endParaRPr lang="en-US"/>
        </a:p>
      </dgm:t>
    </dgm:pt>
    <dgm:pt modelId="{165388A5-CBE3-48BB-B48F-5DC6EAA07563}" type="parTrans" cxnId="{512A516F-6AB0-430F-AD1E-CCC191981351}">
      <dgm:prSet/>
      <dgm:spPr/>
      <dgm:t>
        <a:bodyPr/>
        <a:lstStyle/>
        <a:p>
          <a:endParaRPr lang="en-US"/>
        </a:p>
      </dgm:t>
    </dgm:pt>
    <dgm:pt modelId="{8881F699-3588-4C5A-832E-A33D99441A7B}" type="sibTrans" cxnId="{512A516F-6AB0-430F-AD1E-CCC191981351}">
      <dgm:prSet/>
      <dgm:spPr/>
      <dgm:t>
        <a:bodyPr/>
        <a:lstStyle/>
        <a:p>
          <a:endParaRPr lang="en-US"/>
        </a:p>
      </dgm:t>
    </dgm:pt>
    <dgm:pt modelId="{1EA97072-CE17-4A6F-B3C5-2E00A904E15F}">
      <dgm:prSet/>
      <dgm:spPr/>
      <dgm:t>
        <a:bodyPr/>
        <a:lstStyle/>
        <a:p>
          <a:r>
            <a:rPr lang="en-GB" b="0" i="0"/>
            <a:t>Research protocols to ensure informed consent</a:t>
          </a:r>
          <a:endParaRPr lang="en-US"/>
        </a:p>
      </dgm:t>
    </dgm:pt>
    <dgm:pt modelId="{BE53E7EF-A6E0-43F9-AF8F-F859E7B9AB87}" type="parTrans" cxnId="{9CE888DC-7CBC-42B5-B616-BA55FFBF1C77}">
      <dgm:prSet/>
      <dgm:spPr/>
      <dgm:t>
        <a:bodyPr/>
        <a:lstStyle/>
        <a:p>
          <a:endParaRPr lang="en-US"/>
        </a:p>
      </dgm:t>
    </dgm:pt>
    <dgm:pt modelId="{CA7A7583-FF93-4BDB-9FF8-E817F50DA33D}" type="sibTrans" cxnId="{9CE888DC-7CBC-42B5-B616-BA55FFBF1C77}">
      <dgm:prSet/>
      <dgm:spPr/>
      <dgm:t>
        <a:bodyPr/>
        <a:lstStyle/>
        <a:p>
          <a:endParaRPr lang="en-US"/>
        </a:p>
      </dgm:t>
    </dgm:pt>
    <dgm:pt modelId="{0307AC64-A5B7-42EE-ABC7-2F88B7A0C495}">
      <dgm:prSet/>
      <dgm:spPr/>
      <dgm:t>
        <a:bodyPr/>
        <a:lstStyle/>
        <a:p>
          <a:r>
            <a:rPr lang="en-GB" b="0" i="0"/>
            <a:t>Guidelines for medical research conduct</a:t>
          </a:r>
          <a:endParaRPr lang="en-US"/>
        </a:p>
      </dgm:t>
    </dgm:pt>
    <dgm:pt modelId="{116029A4-850E-4D46-82C4-F7E9E7FBBF38}" type="parTrans" cxnId="{8E383CFB-7C8E-4443-B1F7-9AAC2292A8CF}">
      <dgm:prSet/>
      <dgm:spPr/>
      <dgm:t>
        <a:bodyPr/>
        <a:lstStyle/>
        <a:p>
          <a:endParaRPr lang="en-US"/>
        </a:p>
      </dgm:t>
    </dgm:pt>
    <dgm:pt modelId="{12EE70F4-EF91-4B60-B92C-3EDAB86E8A76}" type="sibTrans" cxnId="{8E383CFB-7C8E-4443-B1F7-9AAC2292A8CF}">
      <dgm:prSet/>
      <dgm:spPr/>
      <dgm:t>
        <a:bodyPr/>
        <a:lstStyle/>
        <a:p>
          <a:endParaRPr lang="en-US"/>
        </a:p>
      </dgm:t>
    </dgm:pt>
    <dgm:pt modelId="{F577D643-404B-430F-9766-B109C82310D9}">
      <dgm:prSet/>
      <dgm:spPr/>
      <dgm:t>
        <a:bodyPr/>
        <a:lstStyle/>
        <a:p>
          <a:r>
            <a:rPr lang="en-GB" b="0" i="0"/>
            <a:t>Protecting research subject privacy and confidentiality</a:t>
          </a:r>
          <a:endParaRPr lang="en-US"/>
        </a:p>
      </dgm:t>
    </dgm:pt>
    <dgm:pt modelId="{00E044D1-994A-49FD-A8D5-E17DE172CEA1}" type="parTrans" cxnId="{35A708E3-C044-4A60-A8C9-A5A34F15E272}">
      <dgm:prSet/>
      <dgm:spPr/>
      <dgm:t>
        <a:bodyPr/>
        <a:lstStyle/>
        <a:p>
          <a:endParaRPr lang="en-US"/>
        </a:p>
      </dgm:t>
    </dgm:pt>
    <dgm:pt modelId="{CD6C4674-25C7-455B-A2F1-17EA3B54FB55}" type="sibTrans" cxnId="{35A708E3-C044-4A60-A8C9-A5A34F15E272}">
      <dgm:prSet/>
      <dgm:spPr/>
      <dgm:t>
        <a:bodyPr/>
        <a:lstStyle/>
        <a:p>
          <a:endParaRPr lang="en-US"/>
        </a:p>
      </dgm:t>
    </dgm:pt>
    <dgm:pt modelId="{E808A850-F78C-495B-A989-BB27842B3624}">
      <dgm:prSet/>
      <dgm:spPr/>
      <dgm:t>
        <a:bodyPr/>
        <a:lstStyle/>
        <a:p>
          <a:r>
            <a:rPr lang="en-GB" b="0" i="0"/>
            <a:t>Standards for safety and post-trial access</a:t>
          </a:r>
          <a:endParaRPr lang="en-US"/>
        </a:p>
      </dgm:t>
    </dgm:pt>
    <dgm:pt modelId="{ABD6809F-A81B-4F19-AAD3-A783BF8C53EC}" type="parTrans" cxnId="{4A1A8720-A9A4-4B6E-8A10-4B17FA96AE1D}">
      <dgm:prSet/>
      <dgm:spPr/>
      <dgm:t>
        <a:bodyPr/>
        <a:lstStyle/>
        <a:p>
          <a:endParaRPr lang="en-US"/>
        </a:p>
      </dgm:t>
    </dgm:pt>
    <dgm:pt modelId="{714F215B-4D00-4630-BF11-E76A3E46C490}" type="sibTrans" cxnId="{4A1A8720-A9A4-4B6E-8A10-4B17FA96AE1D}">
      <dgm:prSet/>
      <dgm:spPr/>
      <dgm:t>
        <a:bodyPr/>
        <a:lstStyle/>
        <a:p>
          <a:endParaRPr lang="en-US"/>
        </a:p>
      </dgm:t>
    </dgm:pt>
    <dgm:pt modelId="{9380DBA2-B093-4C83-B81A-64D5DD8393EB}">
      <dgm:prSet/>
      <dgm:spPr/>
      <dgm:t>
        <a:bodyPr/>
        <a:lstStyle/>
        <a:p>
          <a:r>
            <a:rPr lang="en-GB" b="0" i="0" dirty="0"/>
            <a:t>The Belmont Report (1979)</a:t>
          </a:r>
          <a:endParaRPr lang="en-US" dirty="0"/>
        </a:p>
      </dgm:t>
    </dgm:pt>
    <dgm:pt modelId="{237F14D9-B36A-4EAA-9E15-4E7203C6FE5A}" type="parTrans" cxnId="{3C6EFE84-0F6E-4424-B3C1-C67B208811FC}">
      <dgm:prSet/>
      <dgm:spPr/>
      <dgm:t>
        <a:bodyPr/>
        <a:lstStyle/>
        <a:p>
          <a:endParaRPr lang="en-US"/>
        </a:p>
      </dgm:t>
    </dgm:pt>
    <dgm:pt modelId="{404D3867-86E5-4381-85B2-D4A88A01A823}" type="sibTrans" cxnId="{3C6EFE84-0F6E-4424-B3C1-C67B208811FC}">
      <dgm:prSet/>
      <dgm:spPr/>
      <dgm:t>
        <a:bodyPr/>
        <a:lstStyle/>
        <a:p>
          <a:endParaRPr lang="en-US"/>
        </a:p>
      </dgm:t>
    </dgm:pt>
    <dgm:pt modelId="{11DC631A-A5FC-457C-94F1-BFFF3A2C8ABA}">
      <dgm:prSet/>
      <dgm:spPr/>
      <dgm:t>
        <a:bodyPr/>
        <a:lstStyle/>
        <a:p>
          <a:r>
            <a:rPr lang="en-GB" b="0" i="0" dirty="0"/>
            <a:t>Respect for persons (informed consent)</a:t>
          </a:r>
          <a:endParaRPr lang="en-US" dirty="0"/>
        </a:p>
      </dgm:t>
    </dgm:pt>
    <dgm:pt modelId="{8A8EAB7F-1557-4DAD-AFAC-66B8100BAFFD}" type="parTrans" cxnId="{BC1F715E-2FF9-45B8-A337-28FD1E684235}">
      <dgm:prSet/>
      <dgm:spPr/>
      <dgm:t>
        <a:bodyPr/>
        <a:lstStyle/>
        <a:p>
          <a:endParaRPr lang="en-US"/>
        </a:p>
      </dgm:t>
    </dgm:pt>
    <dgm:pt modelId="{526BA13B-1389-46BF-B3FE-F0C393FD6D1C}" type="sibTrans" cxnId="{BC1F715E-2FF9-45B8-A337-28FD1E684235}">
      <dgm:prSet/>
      <dgm:spPr/>
      <dgm:t>
        <a:bodyPr/>
        <a:lstStyle/>
        <a:p>
          <a:endParaRPr lang="en-US"/>
        </a:p>
      </dgm:t>
    </dgm:pt>
    <dgm:pt modelId="{859C23AF-1E28-4B0E-B336-2A607E2CE529}">
      <dgm:prSet/>
      <dgm:spPr/>
      <dgm:t>
        <a:bodyPr/>
        <a:lstStyle/>
        <a:p>
          <a:r>
            <a:rPr lang="en-GB" b="0" i="0"/>
            <a:t>Right of participants to withdraw</a:t>
          </a:r>
          <a:endParaRPr lang="en-US" dirty="0"/>
        </a:p>
      </dgm:t>
    </dgm:pt>
    <dgm:pt modelId="{BBDD385B-0672-4F9A-A57E-811D13A1E8FB}" type="parTrans" cxnId="{47342413-672C-4CDA-AB2D-E3989B499EA9}">
      <dgm:prSet/>
      <dgm:spPr/>
      <dgm:t>
        <a:bodyPr/>
        <a:lstStyle/>
        <a:p>
          <a:endParaRPr lang="en-GB"/>
        </a:p>
      </dgm:t>
    </dgm:pt>
    <dgm:pt modelId="{1E2D5833-BCBB-4E7B-A342-AA44DF726913}" type="sibTrans" cxnId="{47342413-672C-4CDA-AB2D-E3989B499EA9}">
      <dgm:prSet/>
      <dgm:spPr/>
      <dgm:t>
        <a:bodyPr/>
        <a:lstStyle/>
        <a:p>
          <a:endParaRPr lang="en-GB"/>
        </a:p>
      </dgm:t>
    </dgm:pt>
    <dgm:pt modelId="{36C4C00E-E7AA-4283-B82B-9BCE31FC5C4B}">
      <dgm:prSet/>
      <dgm:spPr/>
      <dgm:t>
        <a:bodyPr/>
        <a:lstStyle/>
        <a:p>
          <a:r>
            <a:rPr lang="en-GB" b="0" i="0"/>
            <a:t>Research avoidance of unnecessary physical/mental suffering</a:t>
          </a:r>
          <a:endParaRPr lang="en-US" dirty="0"/>
        </a:p>
      </dgm:t>
    </dgm:pt>
    <dgm:pt modelId="{370A9FF7-7359-4107-AA0F-965BB84DDF1F}" type="parTrans" cxnId="{8D1BA860-B931-4607-987F-4AFB589E696F}">
      <dgm:prSet/>
      <dgm:spPr/>
      <dgm:t>
        <a:bodyPr/>
        <a:lstStyle/>
        <a:p>
          <a:endParaRPr lang="en-GB"/>
        </a:p>
      </dgm:t>
    </dgm:pt>
    <dgm:pt modelId="{301B0E4C-3CB1-4D7B-A5E7-702E1D0672AE}" type="sibTrans" cxnId="{8D1BA860-B931-4607-987F-4AFB589E696F}">
      <dgm:prSet/>
      <dgm:spPr/>
      <dgm:t>
        <a:bodyPr/>
        <a:lstStyle/>
        <a:p>
          <a:endParaRPr lang="en-GB"/>
        </a:p>
      </dgm:t>
    </dgm:pt>
    <dgm:pt modelId="{32DE147F-BD2A-49B4-A2C0-B7C08AFE4528}">
      <dgm:prSet/>
      <dgm:spPr/>
      <dgm:t>
        <a:bodyPr/>
        <a:lstStyle/>
        <a:p>
          <a:r>
            <a:rPr lang="en-GB" b="0" i="0"/>
            <a:t>Guidelines to prevent another Holocaust abuse</a:t>
          </a:r>
          <a:endParaRPr lang="en-US" dirty="0"/>
        </a:p>
      </dgm:t>
    </dgm:pt>
    <dgm:pt modelId="{F75033A4-6AAE-48EC-8584-2893B34C3773}" type="parTrans" cxnId="{5873A70A-8DCA-487F-8DA2-83DF06544713}">
      <dgm:prSet/>
      <dgm:spPr/>
      <dgm:t>
        <a:bodyPr/>
        <a:lstStyle/>
        <a:p>
          <a:endParaRPr lang="en-GB"/>
        </a:p>
      </dgm:t>
    </dgm:pt>
    <dgm:pt modelId="{6E26F19F-85BE-4B7E-B979-BAB0724543BD}" type="sibTrans" cxnId="{5873A70A-8DCA-487F-8DA2-83DF06544713}">
      <dgm:prSet/>
      <dgm:spPr/>
      <dgm:t>
        <a:bodyPr/>
        <a:lstStyle/>
        <a:p>
          <a:endParaRPr lang="en-GB"/>
        </a:p>
      </dgm:t>
    </dgm:pt>
    <dgm:pt modelId="{C77B0CF4-746B-48F2-AB23-CCBE0E3D3047}">
      <dgm:prSet/>
      <dgm:spPr/>
      <dgm:t>
        <a:bodyPr/>
        <a:lstStyle/>
        <a:p>
          <a:r>
            <a:rPr lang="en-GB" b="0" i="0"/>
            <a:t>Beneficence</a:t>
          </a:r>
          <a:endParaRPr lang="en-US" dirty="0"/>
        </a:p>
      </dgm:t>
    </dgm:pt>
    <dgm:pt modelId="{169D91A8-0B12-484F-AFE5-D85D5E249000}" type="parTrans" cxnId="{7F43FB58-4AA4-47F4-83E5-E93B85BAC778}">
      <dgm:prSet/>
      <dgm:spPr/>
      <dgm:t>
        <a:bodyPr/>
        <a:lstStyle/>
        <a:p>
          <a:endParaRPr lang="en-GB"/>
        </a:p>
      </dgm:t>
    </dgm:pt>
    <dgm:pt modelId="{DCDDCFD4-F8E5-4B15-890A-CB82EA2282EB}" type="sibTrans" cxnId="{7F43FB58-4AA4-47F4-83E5-E93B85BAC778}">
      <dgm:prSet/>
      <dgm:spPr/>
      <dgm:t>
        <a:bodyPr/>
        <a:lstStyle/>
        <a:p>
          <a:endParaRPr lang="en-GB"/>
        </a:p>
      </dgm:t>
    </dgm:pt>
    <dgm:pt modelId="{CCD87146-5E89-4833-AD7F-175BFF7188DA}">
      <dgm:prSet/>
      <dgm:spPr/>
      <dgm:t>
        <a:bodyPr/>
        <a:lstStyle/>
        <a:p>
          <a:r>
            <a:rPr lang="en-GB" b="0" i="0"/>
            <a:t>Justice (equitable distribution of benefits/burdens)</a:t>
          </a:r>
          <a:endParaRPr lang="en-US" dirty="0"/>
        </a:p>
      </dgm:t>
    </dgm:pt>
    <dgm:pt modelId="{8508FADC-77C1-4D4C-A67B-E5D817A0CFB8}" type="parTrans" cxnId="{6059213B-A36E-4DDF-8AA0-9481A2569161}">
      <dgm:prSet/>
      <dgm:spPr/>
      <dgm:t>
        <a:bodyPr/>
        <a:lstStyle/>
        <a:p>
          <a:endParaRPr lang="en-GB"/>
        </a:p>
      </dgm:t>
    </dgm:pt>
    <dgm:pt modelId="{A54D16F5-4B12-4055-811F-992A5AD23FD0}" type="sibTrans" cxnId="{6059213B-A36E-4DDF-8AA0-9481A2569161}">
      <dgm:prSet/>
      <dgm:spPr/>
      <dgm:t>
        <a:bodyPr/>
        <a:lstStyle/>
        <a:p>
          <a:endParaRPr lang="en-GB"/>
        </a:p>
      </dgm:t>
    </dgm:pt>
    <dgm:pt modelId="{80F1AAF4-6E6B-4530-9ED8-21F413968143}">
      <dgm:prSet/>
      <dgm:spPr/>
      <dgm:t>
        <a:bodyPr/>
        <a:lstStyle/>
        <a:p>
          <a:r>
            <a:rPr lang="en-GB" b="0" i="0"/>
            <a:t>Common Rule (1991 in the United States)</a:t>
          </a:r>
          <a:endParaRPr lang="en-US" dirty="0"/>
        </a:p>
      </dgm:t>
    </dgm:pt>
    <dgm:pt modelId="{9F3362B1-B99A-44AD-8157-0BB92A6B2084}" type="parTrans" cxnId="{3A691306-58FB-4D5D-92A4-99EC73A929D4}">
      <dgm:prSet/>
      <dgm:spPr/>
      <dgm:t>
        <a:bodyPr/>
        <a:lstStyle/>
        <a:p>
          <a:endParaRPr lang="en-GB"/>
        </a:p>
      </dgm:t>
    </dgm:pt>
    <dgm:pt modelId="{DE413188-A9B3-4EC7-82B6-9D853621FF55}" type="sibTrans" cxnId="{3A691306-58FB-4D5D-92A4-99EC73A929D4}">
      <dgm:prSet/>
      <dgm:spPr/>
      <dgm:t>
        <a:bodyPr/>
        <a:lstStyle/>
        <a:p>
          <a:endParaRPr lang="en-GB"/>
        </a:p>
      </dgm:t>
    </dgm:pt>
    <dgm:pt modelId="{657AA7FB-9017-426B-8A95-2B736EF91F93}" type="pres">
      <dgm:prSet presAssocID="{75A863C7-E3CB-4AA1-9E92-95DA97BD8FF5}" presName="Name0" presStyleCnt="0">
        <dgm:presLayoutVars>
          <dgm:dir/>
          <dgm:animLvl val="lvl"/>
          <dgm:resizeHandles val="exact"/>
        </dgm:presLayoutVars>
      </dgm:prSet>
      <dgm:spPr/>
    </dgm:pt>
    <dgm:pt modelId="{711B0F4C-A710-4EE9-8A6D-CCF757737E6D}" type="pres">
      <dgm:prSet presAssocID="{E00FC6E6-ED50-4A90-807B-5E259E53E98B}" presName="composite" presStyleCnt="0"/>
      <dgm:spPr/>
    </dgm:pt>
    <dgm:pt modelId="{5253543A-0D1C-4528-9B42-239CB0468D9A}" type="pres">
      <dgm:prSet presAssocID="{E00FC6E6-ED50-4A90-807B-5E259E53E98B}" presName="parTx" presStyleLbl="alignNode1" presStyleIdx="0" presStyleCnt="3">
        <dgm:presLayoutVars>
          <dgm:chMax val="0"/>
          <dgm:chPref val="0"/>
          <dgm:bulletEnabled val="1"/>
        </dgm:presLayoutVars>
      </dgm:prSet>
      <dgm:spPr/>
    </dgm:pt>
    <dgm:pt modelId="{4EBBF3AA-F110-42F6-870F-EF0B398C3E53}" type="pres">
      <dgm:prSet presAssocID="{E00FC6E6-ED50-4A90-807B-5E259E53E98B}" presName="desTx" presStyleLbl="alignAccFollowNode1" presStyleIdx="0" presStyleCnt="3">
        <dgm:presLayoutVars>
          <dgm:bulletEnabled val="1"/>
        </dgm:presLayoutVars>
      </dgm:prSet>
      <dgm:spPr/>
    </dgm:pt>
    <dgm:pt modelId="{1DE75151-6808-4F84-886C-FC2757CA35F2}" type="pres">
      <dgm:prSet presAssocID="{30BAA9DA-78EE-4CD3-80F7-1537BB2AF764}" presName="space" presStyleCnt="0"/>
      <dgm:spPr/>
    </dgm:pt>
    <dgm:pt modelId="{8124E758-2321-4248-9A84-8D941D612B44}" type="pres">
      <dgm:prSet presAssocID="{8C459834-C38D-4B6D-9AFC-93C6404CDCA1}" presName="composite" presStyleCnt="0"/>
      <dgm:spPr/>
    </dgm:pt>
    <dgm:pt modelId="{BD2CED20-C012-4F43-B3CA-CA493377321C}" type="pres">
      <dgm:prSet presAssocID="{8C459834-C38D-4B6D-9AFC-93C6404CDCA1}" presName="parTx" presStyleLbl="alignNode1" presStyleIdx="1" presStyleCnt="3">
        <dgm:presLayoutVars>
          <dgm:chMax val="0"/>
          <dgm:chPref val="0"/>
          <dgm:bulletEnabled val="1"/>
        </dgm:presLayoutVars>
      </dgm:prSet>
      <dgm:spPr/>
    </dgm:pt>
    <dgm:pt modelId="{0F5C5B11-B83B-4D52-B9A1-1A4C514A8603}" type="pres">
      <dgm:prSet presAssocID="{8C459834-C38D-4B6D-9AFC-93C6404CDCA1}" presName="desTx" presStyleLbl="alignAccFollowNode1" presStyleIdx="1" presStyleCnt="3">
        <dgm:presLayoutVars>
          <dgm:bulletEnabled val="1"/>
        </dgm:presLayoutVars>
      </dgm:prSet>
      <dgm:spPr/>
    </dgm:pt>
    <dgm:pt modelId="{1ECBFAC3-ED9F-4512-AD3D-36DDB1A3AE7A}" type="pres">
      <dgm:prSet presAssocID="{F8F4B821-1066-4E39-8BF2-F75B9CA407BE}" presName="space" presStyleCnt="0"/>
      <dgm:spPr/>
    </dgm:pt>
    <dgm:pt modelId="{26FC7CA4-3CFB-4D40-9F5A-000D58E2228E}" type="pres">
      <dgm:prSet presAssocID="{9380DBA2-B093-4C83-B81A-64D5DD8393EB}" presName="composite" presStyleCnt="0"/>
      <dgm:spPr/>
    </dgm:pt>
    <dgm:pt modelId="{2C278C72-70A6-4317-AF17-E49595C7D02F}" type="pres">
      <dgm:prSet presAssocID="{9380DBA2-B093-4C83-B81A-64D5DD8393EB}" presName="parTx" presStyleLbl="alignNode1" presStyleIdx="2" presStyleCnt="3">
        <dgm:presLayoutVars>
          <dgm:chMax val="0"/>
          <dgm:chPref val="0"/>
          <dgm:bulletEnabled val="1"/>
        </dgm:presLayoutVars>
      </dgm:prSet>
      <dgm:spPr/>
    </dgm:pt>
    <dgm:pt modelId="{7E97F483-AE66-4A40-B050-5E0913E4DB00}" type="pres">
      <dgm:prSet presAssocID="{9380DBA2-B093-4C83-B81A-64D5DD8393EB}" presName="desTx" presStyleLbl="alignAccFollowNode1" presStyleIdx="2" presStyleCnt="3">
        <dgm:presLayoutVars>
          <dgm:bulletEnabled val="1"/>
        </dgm:presLayoutVars>
      </dgm:prSet>
      <dgm:spPr/>
    </dgm:pt>
  </dgm:ptLst>
  <dgm:cxnLst>
    <dgm:cxn modelId="{1F6F3B01-2EAD-427C-9FF7-42CCABC8C39F}" srcId="{E00FC6E6-ED50-4A90-807B-5E259E53E98B}" destId="{8A7E7AFA-605A-4C63-8997-210C7FDDBD17}" srcOrd="0" destOrd="0" parTransId="{2BACD55C-D9BA-48F2-8BAE-69D2B9E6BCD7}" sibTransId="{A6E20224-142C-4CF6-91DC-AB0059B07BA0}"/>
    <dgm:cxn modelId="{3A691306-58FB-4D5D-92A4-99EC73A929D4}" srcId="{9380DBA2-B093-4C83-B81A-64D5DD8393EB}" destId="{80F1AAF4-6E6B-4530-9ED8-21F413968143}" srcOrd="3" destOrd="0" parTransId="{9F3362B1-B99A-44AD-8157-0BB92A6B2084}" sibTransId="{DE413188-A9B3-4EC7-82B6-9D853621FF55}"/>
    <dgm:cxn modelId="{5873A70A-8DCA-487F-8DA2-83DF06544713}" srcId="{E00FC6E6-ED50-4A90-807B-5E259E53E98B}" destId="{32DE147F-BD2A-49B4-A2C0-B7C08AFE4528}" srcOrd="3" destOrd="0" parTransId="{F75033A4-6AAE-48EC-8584-2893B34C3773}" sibTransId="{6E26F19F-85BE-4B7E-B979-BAB0724543BD}"/>
    <dgm:cxn modelId="{47342413-672C-4CDA-AB2D-E3989B499EA9}" srcId="{E00FC6E6-ED50-4A90-807B-5E259E53E98B}" destId="{859C23AF-1E28-4B0E-B336-2A607E2CE529}" srcOrd="1" destOrd="0" parTransId="{BBDD385B-0672-4F9A-A57E-811D13A1E8FB}" sibTransId="{1E2D5833-BCBB-4E7B-A342-AA44DF726913}"/>
    <dgm:cxn modelId="{FDFF5A1A-A0C8-4515-84CF-AE0A0EEECD58}" srcId="{75A863C7-E3CB-4AA1-9E92-95DA97BD8FF5}" destId="{E00FC6E6-ED50-4A90-807B-5E259E53E98B}" srcOrd="0" destOrd="0" parTransId="{2F184048-7CFD-4F26-9956-A7393EF1EC3C}" sibTransId="{30BAA9DA-78EE-4CD3-80F7-1537BB2AF764}"/>
    <dgm:cxn modelId="{4A1A8720-A9A4-4B6E-8A10-4B17FA96AE1D}" srcId="{8C459834-C38D-4B6D-9AFC-93C6404CDCA1}" destId="{E808A850-F78C-495B-A989-BB27842B3624}" srcOrd="4" destOrd="0" parTransId="{ABD6809F-A81B-4F19-AAD3-A783BF8C53EC}" sibTransId="{714F215B-4D00-4630-BF11-E76A3E46C490}"/>
    <dgm:cxn modelId="{7DD93622-6F40-43F2-B13F-A4BAB8519879}" type="presOf" srcId="{0307AC64-A5B7-42EE-ABC7-2F88B7A0C495}" destId="{0F5C5B11-B83B-4D52-B9A1-1A4C514A8603}" srcOrd="0" destOrd="2" presId="urn:microsoft.com/office/officeart/2005/8/layout/hList1"/>
    <dgm:cxn modelId="{08C4CC2C-D1D0-40A2-B060-8EA83ABD34D8}" type="presOf" srcId="{E808A850-F78C-495B-A989-BB27842B3624}" destId="{0F5C5B11-B83B-4D52-B9A1-1A4C514A8603}" srcOrd="0" destOrd="4" presId="urn:microsoft.com/office/officeart/2005/8/layout/hList1"/>
    <dgm:cxn modelId="{781B4035-2747-4E66-AD1E-5A52DA45E094}" type="presOf" srcId="{36C4C00E-E7AA-4283-B82B-9BCE31FC5C4B}" destId="{4EBBF3AA-F110-42F6-870F-EF0B398C3E53}" srcOrd="0" destOrd="2" presId="urn:microsoft.com/office/officeart/2005/8/layout/hList1"/>
    <dgm:cxn modelId="{6059213B-A36E-4DDF-8AA0-9481A2569161}" srcId="{9380DBA2-B093-4C83-B81A-64D5DD8393EB}" destId="{CCD87146-5E89-4833-AD7F-175BFF7188DA}" srcOrd="2" destOrd="0" parTransId="{8508FADC-77C1-4D4C-A67B-E5D817A0CFB8}" sibTransId="{A54D16F5-4B12-4055-811F-992A5AD23FD0}"/>
    <dgm:cxn modelId="{BC1F715E-2FF9-45B8-A337-28FD1E684235}" srcId="{9380DBA2-B093-4C83-B81A-64D5DD8393EB}" destId="{11DC631A-A5FC-457C-94F1-BFFF3A2C8ABA}" srcOrd="0" destOrd="0" parTransId="{8A8EAB7F-1557-4DAD-AFAC-66B8100BAFFD}" sibTransId="{526BA13B-1389-46BF-B3FE-F0C393FD6D1C}"/>
    <dgm:cxn modelId="{8D1BA860-B931-4607-987F-4AFB589E696F}" srcId="{E00FC6E6-ED50-4A90-807B-5E259E53E98B}" destId="{36C4C00E-E7AA-4283-B82B-9BCE31FC5C4B}" srcOrd="2" destOrd="0" parTransId="{370A9FF7-7359-4107-AA0F-965BB84DDF1F}" sibTransId="{301B0E4C-3CB1-4D7B-A5E7-702E1D0672AE}"/>
    <dgm:cxn modelId="{421EB060-37A1-43EA-88BB-983CC33156DD}" type="presOf" srcId="{9380DBA2-B093-4C83-B81A-64D5DD8393EB}" destId="{2C278C72-70A6-4317-AF17-E49595C7D02F}" srcOrd="0" destOrd="0" presId="urn:microsoft.com/office/officeart/2005/8/layout/hList1"/>
    <dgm:cxn modelId="{BFE9DF44-F882-4BA8-AD5B-285810FF9FB1}" srcId="{75A863C7-E3CB-4AA1-9E92-95DA97BD8FF5}" destId="{8C459834-C38D-4B6D-9AFC-93C6404CDCA1}" srcOrd="1" destOrd="0" parTransId="{6F8A8B95-3E13-4BD4-926B-08D16E1690A6}" sibTransId="{F8F4B821-1066-4E39-8BF2-F75B9CA407BE}"/>
    <dgm:cxn modelId="{8C2E9B46-A02F-4029-8BB3-65F4BDC0B5CB}" type="presOf" srcId="{75A863C7-E3CB-4AA1-9E92-95DA97BD8FF5}" destId="{657AA7FB-9017-426B-8A95-2B736EF91F93}" srcOrd="0" destOrd="0" presId="urn:microsoft.com/office/officeart/2005/8/layout/hList1"/>
    <dgm:cxn modelId="{39B95A4C-B2BD-4F13-B72E-7F50DD2C49B5}" type="presOf" srcId="{11DC631A-A5FC-457C-94F1-BFFF3A2C8ABA}" destId="{7E97F483-AE66-4A40-B050-5E0913E4DB00}" srcOrd="0" destOrd="0" presId="urn:microsoft.com/office/officeart/2005/8/layout/hList1"/>
    <dgm:cxn modelId="{512A516F-6AB0-430F-AD1E-CCC191981351}" srcId="{8C459834-C38D-4B6D-9AFC-93C6404CDCA1}" destId="{8B826D53-2A4F-4ECB-B8E7-360836F17551}" srcOrd="0" destOrd="0" parTransId="{165388A5-CBE3-48BB-B48F-5DC6EAA07563}" sibTransId="{8881F699-3588-4C5A-832E-A33D99441A7B}"/>
    <dgm:cxn modelId="{7F43FB58-4AA4-47F4-83E5-E93B85BAC778}" srcId="{9380DBA2-B093-4C83-B81A-64D5DD8393EB}" destId="{C77B0CF4-746B-48F2-AB23-CCBE0E3D3047}" srcOrd="1" destOrd="0" parTransId="{169D91A8-0B12-484F-AFE5-D85D5E249000}" sibTransId="{DCDDCFD4-F8E5-4B15-890A-CB82EA2282EB}"/>
    <dgm:cxn modelId="{FD0E4A59-DC36-474F-9167-566051765720}" type="presOf" srcId="{8B826D53-2A4F-4ECB-B8E7-360836F17551}" destId="{0F5C5B11-B83B-4D52-B9A1-1A4C514A8603}" srcOrd="0" destOrd="0" presId="urn:microsoft.com/office/officeart/2005/8/layout/hList1"/>
    <dgm:cxn modelId="{DF095A59-E312-43D0-9F69-C19273EA5496}" type="presOf" srcId="{E00FC6E6-ED50-4A90-807B-5E259E53E98B}" destId="{5253543A-0D1C-4528-9B42-239CB0468D9A}" srcOrd="0" destOrd="0" presId="urn:microsoft.com/office/officeart/2005/8/layout/hList1"/>
    <dgm:cxn modelId="{2837A17A-7175-4E99-A19D-2A482FAB1259}" type="presOf" srcId="{8A7E7AFA-605A-4C63-8997-210C7FDDBD17}" destId="{4EBBF3AA-F110-42F6-870F-EF0B398C3E53}" srcOrd="0" destOrd="0" presId="urn:microsoft.com/office/officeart/2005/8/layout/hList1"/>
    <dgm:cxn modelId="{BD77657E-942B-4FE6-8874-C2AD788C1763}" type="presOf" srcId="{F577D643-404B-430F-9766-B109C82310D9}" destId="{0F5C5B11-B83B-4D52-B9A1-1A4C514A8603}" srcOrd="0" destOrd="3" presId="urn:microsoft.com/office/officeart/2005/8/layout/hList1"/>
    <dgm:cxn modelId="{3C6EFE84-0F6E-4424-B3C1-C67B208811FC}" srcId="{75A863C7-E3CB-4AA1-9E92-95DA97BD8FF5}" destId="{9380DBA2-B093-4C83-B81A-64D5DD8393EB}" srcOrd="2" destOrd="0" parTransId="{237F14D9-B36A-4EAA-9E15-4E7203C6FE5A}" sibTransId="{404D3867-86E5-4381-85B2-D4A88A01A823}"/>
    <dgm:cxn modelId="{81CE2A8F-CAB1-47D4-99C2-F8A7C8DAA220}" type="presOf" srcId="{859C23AF-1E28-4B0E-B336-2A607E2CE529}" destId="{4EBBF3AA-F110-42F6-870F-EF0B398C3E53}" srcOrd="0" destOrd="1" presId="urn:microsoft.com/office/officeart/2005/8/layout/hList1"/>
    <dgm:cxn modelId="{113D8F9D-DD98-4587-B154-A01FA9293867}" type="presOf" srcId="{C77B0CF4-746B-48F2-AB23-CCBE0E3D3047}" destId="{7E97F483-AE66-4A40-B050-5E0913E4DB00}" srcOrd="0" destOrd="1" presId="urn:microsoft.com/office/officeart/2005/8/layout/hList1"/>
    <dgm:cxn modelId="{13290FA9-C712-4140-B9E5-03BD6A573B58}" type="presOf" srcId="{8C459834-C38D-4B6D-9AFC-93C6404CDCA1}" destId="{BD2CED20-C012-4F43-B3CA-CA493377321C}" srcOrd="0" destOrd="0" presId="urn:microsoft.com/office/officeart/2005/8/layout/hList1"/>
    <dgm:cxn modelId="{536C66BB-5EB9-4A61-B7C5-31FED6CD867E}" type="presOf" srcId="{80F1AAF4-6E6B-4530-9ED8-21F413968143}" destId="{7E97F483-AE66-4A40-B050-5E0913E4DB00}" srcOrd="0" destOrd="3" presId="urn:microsoft.com/office/officeart/2005/8/layout/hList1"/>
    <dgm:cxn modelId="{85205DCE-462F-4D47-8B58-2140BF059E1A}" type="presOf" srcId="{1EA97072-CE17-4A6F-B3C5-2E00A904E15F}" destId="{0F5C5B11-B83B-4D52-B9A1-1A4C514A8603}" srcOrd="0" destOrd="1" presId="urn:microsoft.com/office/officeart/2005/8/layout/hList1"/>
    <dgm:cxn modelId="{82F889D6-3644-41B4-9EAD-6B06DE96F4DA}" type="presOf" srcId="{CCD87146-5E89-4833-AD7F-175BFF7188DA}" destId="{7E97F483-AE66-4A40-B050-5E0913E4DB00}" srcOrd="0" destOrd="2" presId="urn:microsoft.com/office/officeart/2005/8/layout/hList1"/>
    <dgm:cxn modelId="{9CE888DC-7CBC-42B5-B616-BA55FFBF1C77}" srcId="{8C459834-C38D-4B6D-9AFC-93C6404CDCA1}" destId="{1EA97072-CE17-4A6F-B3C5-2E00A904E15F}" srcOrd="1" destOrd="0" parTransId="{BE53E7EF-A6E0-43F9-AF8F-F859E7B9AB87}" sibTransId="{CA7A7583-FF93-4BDB-9FF8-E817F50DA33D}"/>
    <dgm:cxn modelId="{35A708E3-C044-4A60-A8C9-A5A34F15E272}" srcId="{8C459834-C38D-4B6D-9AFC-93C6404CDCA1}" destId="{F577D643-404B-430F-9766-B109C82310D9}" srcOrd="3" destOrd="0" parTransId="{00E044D1-994A-49FD-A8D5-E17DE172CEA1}" sibTransId="{CD6C4674-25C7-455B-A2F1-17EA3B54FB55}"/>
    <dgm:cxn modelId="{B96876F7-94F1-4B32-8C77-59B22BD0E95F}" type="presOf" srcId="{32DE147F-BD2A-49B4-A2C0-B7C08AFE4528}" destId="{4EBBF3AA-F110-42F6-870F-EF0B398C3E53}" srcOrd="0" destOrd="3" presId="urn:microsoft.com/office/officeart/2005/8/layout/hList1"/>
    <dgm:cxn modelId="{8E383CFB-7C8E-4443-B1F7-9AAC2292A8CF}" srcId="{8C459834-C38D-4B6D-9AFC-93C6404CDCA1}" destId="{0307AC64-A5B7-42EE-ABC7-2F88B7A0C495}" srcOrd="2" destOrd="0" parTransId="{116029A4-850E-4D46-82C4-F7E9E7FBBF38}" sibTransId="{12EE70F4-EF91-4B60-B92C-3EDAB86E8A76}"/>
    <dgm:cxn modelId="{7B4A4B77-0E6F-4B31-ACB0-7E69B7CE8104}" type="presParOf" srcId="{657AA7FB-9017-426B-8A95-2B736EF91F93}" destId="{711B0F4C-A710-4EE9-8A6D-CCF757737E6D}" srcOrd="0" destOrd="0" presId="urn:microsoft.com/office/officeart/2005/8/layout/hList1"/>
    <dgm:cxn modelId="{93057C66-8C4F-4CF2-A5F1-A198CD5E0248}" type="presParOf" srcId="{711B0F4C-A710-4EE9-8A6D-CCF757737E6D}" destId="{5253543A-0D1C-4528-9B42-239CB0468D9A}" srcOrd="0" destOrd="0" presId="urn:microsoft.com/office/officeart/2005/8/layout/hList1"/>
    <dgm:cxn modelId="{7F18E4EC-227B-493E-9C96-E317F7DF2B85}" type="presParOf" srcId="{711B0F4C-A710-4EE9-8A6D-CCF757737E6D}" destId="{4EBBF3AA-F110-42F6-870F-EF0B398C3E53}" srcOrd="1" destOrd="0" presId="urn:microsoft.com/office/officeart/2005/8/layout/hList1"/>
    <dgm:cxn modelId="{8B923DB7-01CD-47FA-A9E5-C2476DEC7311}" type="presParOf" srcId="{657AA7FB-9017-426B-8A95-2B736EF91F93}" destId="{1DE75151-6808-4F84-886C-FC2757CA35F2}" srcOrd="1" destOrd="0" presId="urn:microsoft.com/office/officeart/2005/8/layout/hList1"/>
    <dgm:cxn modelId="{5D4AFB08-CA1C-4B8F-BB68-F0FD49D9E52B}" type="presParOf" srcId="{657AA7FB-9017-426B-8A95-2B736EF91F93}" destId="{8124E758-2321-4248-9A84-8D941D612B44}" srcOrd="2" destOrd="0" presId="urn:microsoft.com/office/officeart/2005/8/layout/hList1"/>
    <dgm:cxn modelId="{193AE110-DCB8-4DC1-AE4B-7107819D87E0}" type="presParOf" srcId="{8124E758-2321-4248-9A84-8D941D612B44}" destId="{BD2CED20-C012-4F43-B3CA-CA493377321C}" srcOrd="0" destOrd="0" presId="urn:microsoft.com/office/officeart/2005/8/layout/hList1"/>
    <dgm:cxn modelId="{85814511-A303-4E03-962D-FBD47248FD7D}" type="presParOf" srcId="{8124E758-2321-4248-9A84-8D941D612B44}" destId="{0F5C5B11-B83B-4D52-B9A1-1A4C514A8603}" srcOrd="1" destOrd="0" presId="urn:microsoft.com/office/officeart/2005/8/layout/hList1"/>
    <dgm:cxn modelId="{07AE8B2B-52F2-4264-8355-9224CF81E2AE}" type="presParOf" srcId="{657AA7FB-9017-426B-8A95-2B736EF91F93}" destId="{1ECBFAC3-ED9F-4512-AD3D-36DDB1A3AE7A}" srcOrd="3" destOrd="0" presId="urn:microsoft.com/office/officeart/2005/8/layout/hList1"/>
    <dgm:cxn modelId="{57A8F54A-A7A8-4A75-8675-984983F44E65}" type="presParOf" srcId="{657AA7FB-9017-426B-8A95-2B736EF91F93}" destId="{26FC7CA4-3CFB-4D40-9F5A-000D58E2228E}" srcOrd="4" destOrd="0" presId="urn:microsoft.com/office/officeart/2005/8/layout/hList1"/>
    <dgm:cxn modelId="{DC87B8D2-847D-4CA6-985D-8F4D0FE3737C}" type="presParOf" srcId="{26FC7CA4-3CFB-4D40-9F5A-000D58E2228E}" destId="{2C278C72-70A6-4317-AF17-E49595C7D02F}" srcOrd="0" destOrd="0" presId="urn:microsoft.com/office/officeart/2005/8/layout/hList1"/>
    <dgm:cxn modelId="{D02C86EE-849E-499B-AB61-392DDE5E957E}" type="presParOf" srcId="{26FC7CA4-3CFB-4D40-9F5A-000D58E2228E}" destId="{7E97F483-AE66-4A40-B050-5E0913E4DB00}" srcOrd="1" destOrd="0" presId="urn:microsoft.com/office/officeart/2005/8/layout/h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41E6F4E-8A47-457F-B914-4882902A5D51}" type="doc">
      <dgm:prSet loTypeId="urn:microsoft.com/office/officeart/2008/layout/LinedList" loCatId="list" qsTypeId="urn:microsoft.com/office/officeart/2005/8/quickstyle/simple4" qsCatId="simple" csTypeId="urn:microsoft.com/office/officeart/2005/8/colors/accent1_2" csCatId="accent1"/>
      <dgm:spPr/>
      <dgm:t>
        <a:bodyPr/>
        <a:lstStyle/>
        <a:p>
          <a:endParaRPr lang="en-US"/>
        </a:p>
      </dgm:t>
    </dgm:pt>
    <dgm:pt modelId="{8094B8CC-9B96-47CD-9AD7-BF78E25C166B}">
      <dgm:prSet/>
      <dgm:spPr/>
      <dgm:t>
        <a:bodyPr/>
        <a:lstStyle/>
        <a:p>
          <a:r>
            <a:rPr lang="en-GB" dirty="0"/>
            <a:t>Those who are relatively or absolutely incapable of protecting their own interests.</a:t>
          </a:r>
          <a:endParaRPr lang="en-US" dirty="0"/>
        </a:p>
      </dgm:t>
    </dgm:pt>
    <dgm:pt modelId="{C4D0DCF7-EABD-4B61-964E-682FFD54F957}" type="parTrans" cxnId="{E61A32A9-C7C1-477C-9AD1-B989CFCA9C7E}">
      <dgm:prSet/>
      <dgm:spPr/>
      <dgm:t>
        <a:bodyPr/>
        <a:lstStyle/>
        <a:p>
          <a:endParaRPr lang="en-US"/>
        </a:p>
      </dgm:t>
    </dgm:pt>
    <dgm:pt modelId="{87B760BF-F7B1-4309-A8C0-E0C6868DC3F5}" type="sibTrans" cxnId="{E61A32A9-C7C1-477C-9AD1-B989CFCA9C7E}">
      <dgm:prSet/>
      <dgm:spPr/>
      <dgm:t>
        <a:bodyPr/>
        <a:lstStyle/>
        <a:p>
          <a:endParaRPr lang="en-US"/>
        </a:p>
      </dgm:t>
    </dgm:pt>
    <dgm:pt modelId="{E9DCA2EB-2F9D-4201-A9FE-9CCF769557B7}">
      <dgm:prSet/>
      <dgm:spPr/>
      <dgm:t>
        <a:bodyPr/>
        <a:lstStyle/>
        <a:p>
          <a:r>
            <a:rPr lang="en-GB" dirty="0"/>
            <a:t>Special characteristics of such research participants.</a:t>
          </a:r>
          <a:endParaRPr lang="en-US" dirty="0"/>
        </a:p>
      </dgm:t>
    </dgm:pt>
    <dgm:pt modelId="{2865F0E0-FA21-421D-A0C3-FCE87F8CB2C7}" type="parTrans" cxnId="{02694493-A66A-4AF6-ABAC-7631F65CA7CA}">
      <dgm:prSet/>
      <dgm:spPr/>
      <dgm:t>
        <a:bodyPr/>
        <a:lstStyle/>
        <a:p>
          <a:endParaRPr lang="en-US"/>
        </a:p>
      </dgm:t>
    </dgm:pt>
    <dgm:pt modelId="{7EBD67DC-E06E-4D3A-987E-22182741CAC3}" type="sibTrans" cxnId="{02694493-A66A-4AF6-ABAC-7631F65CA7CA}">
      <dgm:prSet/>
      <dgm:spPr/>
      <dgm:t>
        <a:bodyPr/>
        <a:lstStyle/>
        <a:p>
          <a:endParaRPr lang="en-US"/>
        </a:p>
      </dgm:t>
    </dgm:pt>
    <dgm:pt modelId="{A9B47298-BDDC-4D89-ADD7-036FCB252E66}">
      <dgm:prSet/>
      <dgm:spPr/>
      <dgm:t>
        <a:bodyPr/>
        <a:lstStyle/>
        <a:p>
          <a:r>
            <a:rPr lang="en-GB"/>
            <a:t>Requires considered justification and additional safeguards.</a:t>
          </a:r>
          <a:endParaRPr lang="en-US"/>
        </a:p>
      </dgm:t>
    </dgm:pt>
    <dgm:pt modelId="{F15E66CB-0925-4397-8C42-DF926B747420}" type="parTrans" cxnId="{89D4F053-40A4-465F-B550-BE946073ABDD}">
      <dgm:prSet/>
      <dgm:spPr/>
      <dgm:t>
        <a:bodyPr/>
        <a:lstStyle/>
        <a:p>
          <a:endParaRPr lang="en-US"/>
        </a:p>
      </dgm:t>
    </dgm:pt>
    <dgm:pt modelId="{93206209-2C20-4FA9-8917-ED3E23300F4C}" type="sibTrans" cxnId="{89D4F053-40A4-465F-B550-BE946073ABDD}">
      <dgm:prSet/>
      <dgm:spPr/>
      <dgm:t>
        <a:bodyPr/>
        <a:lstStyle/>
        <a:p>
          <a:endParaRPr lang="en-US"/>
        </a:p>
      </dgm:t>
    </dgm:pt>
    <dgm:pt modelId="{CC2FDF01-0F03-4DEB-88F1-89FC6C2F27F9}" type="pres">
      <dgm:prSet presAssocID="{D41E6F4E-8A47-457F-B914-4882902A5D51}" presName="vert0" presStyleCnt="0">
        <dgm:presLayoutVars>
          <dgm:dir/>
          <dgm:animOne val="branch"/>
          <dgm:animLvl val="lvl"/>
        </dgm:presLayoutVars>
      </dgm:prSet>
      <dgm:spPr/>
    </dgm:pt>
    <dgm:pt modelId="{AD2A5C49-27A1-4B51-971F-DD09794848CE}" type="pres">
      <dgm:prSet presAssocID="{8094B8CC-9B96-47CD-9AD7-BF78E25C166B}" presName="thickLine" presStyleLbl="alignNode1" presStyleIdx="0" presStyleCnt="3"/>
      <dgm:spPr/>
    </dgm:pt>
    <dgm:pt modelId="{079D148D-C7DE-4DEC-9468-B426FF49CB3A}" type="pres">
      <dgm:prSet presAssocID="{8094B8CC-9B96-47CD-9AD7-BF78E25C166B}" presName="horz1" presStyleCnt="0"/>
      <dgm:spPr/>
    </dgm:pt>
    <dgm:pt modelId="{B22462F9-6454-4EE6-8ECF-48B3D82A36F1}" type="pres">
      <dgm:prSet presAssocID="{8094B8CC-9B96-47CD-9AD7-BF78E25C166B}" presName="tx1" presStyleLbl="revTx" presStyleIdx="0" presStyleCnt="3"/>
      <dgm:spPr/>
    </dgm:pt>
    <dgm:pt modelId="{23159E6B-819B-4494-B710-E8E2CE7EF861}" type="pres">
      <dgm:prSet presAssocID="{8094B8CC-9B96-47CD-9AD7-BF78E25C166B}" presName="vert1" presStyleCnt="0"/>
      <dgm:spPr/>
    </dgm:pt>
    <dgm:pt modelId="{7380C4AE-FE3C-4141-A85A-B9D30038FD20}" type="pres">
      <dgm:prSet presAssocID="{E9DCA2EB-2F9D-4201-A9FE-9CCF769557B7}" presName="thickLine" presStyleLbl="alignNode1" presStyleIdx="1" presStyleCnt="3"/>
      <dgm:spPr/>
    </dgm:pt>
    <dgm:pt modelId="{8F4AC904-EB48-4AF5-A0CB-5999B718E9BE}" type="pres">
      <dgm:prSet presAssocID="{E9DCA2EB-2F9D-4201-A9FE-9CCF769557B7}" presName="horz1" presStyleCnt="0"/>
      <dgm:spPr/>
    </dgm:pt>
    <dgm:pt modelId="{64524FBE-62FF-4EFD-8E1F-BAA21219C32A}" type="pres">
      <dgm:prSet presAssocID="{E9DCA2EB-2F9D-4201-A9FE-9CCF769557B7}" presName="tx1" presStyleLbl="revTx" presStyleIdx="1" presStyleCnt="3"/>
      <dgm:spPr/>
    </dgm:pt>
    <dgm:pt modelId="{5FA4504B-EC07-4C59-B37E-B1A93DBB9C31}" type="pres">
      <dgm:prSet presAssocID="{E9DCA2EB-2F9D-4201-A9FE-9CCF769557B7}" presName="vert1" presStyleCnt="0"/>
      <dgm:spPr/>
    </dgm:pt>
    <dgm:pt modelId="{8311CE51-00A1-4E63-8D16-49A4902FFDE3}" type="pres">
      <dgm:prSet presAssocID="{A9B47298-BDDC-4D89-ADD7-036FCB252E66}" presName="thickLine" presStyleLbl="alignNode1" presStyleIdx="2" presStyleCnt="3"/>
      <dgm:spPr/>
    </dgm:pt>
    <dgm:pt modelId="{4E111407-771F-484D-B9BD-0B1FC67C669A}" type="pres">
      <dgm:prSet presAssocID="{A9B47298-BDDC-4D89-ADD7-036FCB252E66}" presName="horz1" presStyleCnt="0"/>
      <dgm:spPr/>
    </dgm:pt>
    <dgm:pt modelId="{FD567F2A-B4BC-41B9-B357-F5C674A92B64}" type="pres">
      <dgm:prSet presAssocID="{A9B47298-BDDC-4D89-ADD7-036FCB252E66}" presName="tx1" presStyleLbl="revTx" presStyleIdx="2" presStyleCnt="3"/>
      <dgm:spPr/>
    </dgm:pt>
    <dgm:pt modelId="{21CF7232-DE46-45E1-A22B-EB72D23BD5CF}" type="pres">
      <dgm:prSet presAssocID="{A9B47298-BDDC-4D89-ADD7-036FCB252E66}" presName="vert1" presStyleCnt="0"/>
      <dgm:spPr/>
    </dgm:pt>
  </dgm:ptLst>
  <dgm:cxnLst>
    <dgm:cxn modelId="{AC6E3723-D18C-4C1C-AB73-9C6B107B3745}" type="presOf" srcId="{D41E6F4E-8A47-457F-B914-4882902A5D51}" destId="{CC2FDF01-0F03-4DEB-88F1-89FC6C2F27F9}" srcOrd="0" destOrd="0" presId="urn:microsoft.com/office/officeart/2008/layout/LinedList"/>
    <dgm:cxn modelId="{79CAB05D-E1CE-4C65-994A-D7382D8C307E}" type="presOf" srcId="{8094B8CC-9B96-47CD-9AD7-BF78E25C166B}" destId="{B22462F9-6454-4EE6-8ECF-48B3D82A36F1}" srcOrd="0" destOrd="0" presId="urn:microsoft.com/office/officeart/2008/layout/LinedList"/>
    <dgm:cxn modelId="{CD3F9749-D5C6-4205-AC52-1337A72DCB2C}" type="presOf" srcId="{E9DCA2EB-2F9D-4201-A9FE-9CCF769557B7}" destId="{64524FBE-62FF-4EFD-8E1F-BAA21219C32A}" srcOrd="0" destOrd="0" presId="urn:microsoft.com/office/officeart/2008/layout/LinedList"/>
    <dgm:cxn modelId="{89D4F053-40A4-465F-B550-BE946073ABDD}" srcId="{D41E6F4E-8A47-457F-B914-4882902A5D51}" destId="{A9B47298-BDDC-4D89-ADD7-036FCB252E66}" srcOrd="2" destOrd="0" parTransId="{F15E66CB-0925-4397-8C42-DF926B747420}" sibTransId="{93206209-2C20-4FA9-8917-ED3E23300F4C}"/>
    <dgm:cxn modelId="{02694493-A66A-4AF6-ABAC-7631F65CA7CA}" srcId="{D41E6F4E-8A47-457F-B914-4882902A5D51}" destId="{E9DCA2EB-2F9D-4201-A9FE-9CCF769557B7}" srcOrd="1" destOrd="0" parTransId="{2865F0E0-FA21-421D-A0C3-FCE87F8CB2C7}" sibTransId="{7EBD67DC-E06E-4D3A-987E-22182741CAC3}"/>
    <dgm:cxn modelId="{E61A32A9-C7C1-477C-9AD1-B989CFCA9C7E}" srcId="{D41E6F4E-8A47-457F-B914-4882902A5D51}" destId="{8094B8CC-9B96-47CD-9AD7-BF78E25C166B}" srcOrd="0" destOrd="0" parTransId="{C4D0DCF7-EABD-4B61-964E-682FFD54F957}" sibTransId="{87B760BF-F7B1-4309-A8C0-E0C6868DC3F5}"/>
    <dgm:cxn modelId="{ACC883E3-B140-4C26-8B2B-AE63D8AEBA8E}" type="presOf" srcId="{A9B47298-BDDC-4D89-ADD7-036FCB252E66}" destId="{FD567F2A-B4BC-41B9-B357-F5C674A92B64}" srcOrd="0" destOrd="0" presId="urn:microsoft.com/office/officeart/2008/layout/LinedList"/>
    <dgm:cxn modelId="{9ED1B732-57BA-4003-9C3A-958C9EC690D6}" type="presParOf" srcId="{CC2FDF01-0F03-4DEB-88F1-89FC6C2F27F9}" destId="{AD2A5C49-27A1-4B51-971F-DD09794848CE}" srcOrd="0" destOrd="0" presId="urn:microsoft.com/office/officeart/2008/layout/LinedList"/>
    <dgm:cxn modelId="{21929BA7-8E09-446F-AD3F-EA1F7DB9CCFB}" type="presParOf" srcId="{CC2FDF01-0F03-4DEB-88F1-89FC6C2F27F9}" destId="{079D148D-C7DE-4DEC-9468-B426FF49CB3A}" srcOrd="1" destOrd="0" presId="urn:microsoft.com/office/officeart/2008/layout/LinedList"/>
    <dgm:cxn modelId="{38C185BD-C6D5-4CDA-922B-846B9C56AD01}" type="presParOf" srcId="{079D148D-C7DE-4DEC-9468-B426FF49CB3A}" destId="{B22462F9-6454-4EE6-8ECF-48B3D82A36F1}" srcOrd="0" destOrd="0" presId="urn:microsoft.com/office/officeart/2008/layout/LinedList"/>
    <dgm:cxn modelId="{0680DDE9-EACF-4BA2-B9EC-8B092CBD47A6}" type="presParOf" srcId="{079D148D-C7DE-4DEC-9468-B426FF49CB3A}" destId="{23159E6B-819B-4494-B710-E8E2CE7EF861}" srcOrd="1" destOrd="0" presId="urn:microsoft.com/office/officeart/2008/layout/LinedList"/>
    <dgm:cxn modelId="{7A4D827D-F0A7-4BAC-9839-91CE955942BD}" type="presParOf" srcId="{CC2FDF01-0F03-4DEB-88F1-89FC6C2F27F9}" destId="{7380C4AE-FE3C-4141-A85A-B9D30038FD20}" srcOrd="2" destOrd="0" presId="urn:microsoft.com/office/officeart/2008/layout/LinedList"/>
    <dgm:cxn modelId="{8CB61669-1040-4FE6-A54E-749738A29310}" type="presParOf" srcId="{CC2FDF01-0F03-4DEB-88F1-89FC6C2F27F9}" destId="{8F4AC904-EB48-4AF5-A0CB-5999B718E9BE}" srcOrd="3" destOrd="0" presId="urn:microsoft.com/office/officeart/2008/layout/LinedList"/>
    <dgm:cxn modelId="{F000ACA3-A4A1-4573-9AA7-4BDBACDBF41F}" type="presParOf" srcId="{8F4AC904-EB48-4AF5-A0CB-5999B718E9BE}" destId="{64524FBE-62FF-4EFD-8E1F-BAA21219C32A}" srcOrd="0" destOrd="0" presId="urn:microsoft.com/office/officeart/2008/layout/LinedList"/>
    <dgm:cxn modelId="{BCE285F1-4F8A-4B28-BA87-E4280C7DB0C9}" type="presParOf" srcId="{8F4AC904-EB48-4AF5-A0CB-5999B718E9BE}" destId="{5FA4504B-EC07-4C59-B37E-B1A93DBB9C31}" srcOrd="1" destOrd="0" presId="urn:microsoft.com/office/officeart/2008/layout/LinedList"/>
    <dgm:cxn modelId="{FB952CB6-C63A-47F7-B8EA-763701F3B615}" type="presParOf" srcId="{CC2FDF01-0F03-4DEB-88F1-89FC6C2F27F9}" destId="{8311CE51-00A1-4E63-8D16-49A4902FFDE3}" srcOrd="4" destOrd="0" presId="urn:microsoft.com/office/officeart/2008/layout/LinedList"/>
    <dgm:cxn modelId="{1E6C497D-D745-43AE-948E-C6DC322EFB1F}" type="presParOf" srcId="{CC2FDF01-0F03-4DEB-88F1-89FC6C2F27F9}" destId="{4E111407-771F-484D-B9BD-0B1FC67C669A}" srcOrd="5" destOrd="0" presId="urn:microsoft.com/office/officeart/2008/layout/LinedList"/>
    <dgm:cxn modelId="{CF76F827-1053-442B-99C6-8FAAA83643C4}" type="presParOf" srcId="{4E111407-771F-484D-B9BD-0B1FC67C669A}" destId="{FD567F2A-B4BC-41B9-B357-F5C674A92B64}" srcOrd="0" destOrd="0" presId="urn:microsoft.com/office/officeart/2008/layout/LinedList"/>
    <dgm:cxn modelId="{63AF49E3-09D4-4950-B5A6-41350A7924F6}" type="presParOf" srcId="{4E111407-771F-484D-B9BD-0B1FC67C669A}" destId="{21CF7232-DE46-45E1-A22B-EB72D23BD5CF}"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3BAFBC4-6050-234D-9D12-7B3DE50A5D82}" type="doc">
      <dgm:prSet loTypeId="urn:microsoft.com/office/officeart/2005/8/layout/pyramid1" loCatId="pyramid" qsTypeId="urn:microsoft.com/office/officeart/2005/8/quickstyle/simple1" qsCatId="simple" csTypeId="urn:microsoft.com/office/officeart/2005/8/colors/accent1_2" csCatId="accent1" phldr="1"/>
      <dgm:spPr/>
    </dgm:pt>
    <dgm:pt modelId="{29C54CCC-4DED-2844-A8C1-41D3A3F1B99B}">
      <dgm:prSet phldrT="[Text]"/>
      <dgm:spPr>
        <a:xfrm>
          <a:off x="1876491" y="0"/>
          <a:ext cx="1250994" cy="1043291"/>
        </a:xfrm>
      </dgm:spPr>
      <dgm:t>
        <a:bodyPr/>
        <a:lstStyle/>
        <a:p>
          <a:pPr>
            <a:buNone/>
          </a:pPr>
          <a:r>
            <a:rPr lang="en-US">
              <a:latin typeface="Cambria"/>
              <a:ea typeface="+mn-ea"/>
              <a:cs typeface="+mn-cs"/>
            </a:rPr>
            <a:t>Individuals</a:t>
          </a:r>
        </a:p>
      </dgm:t>
    </dgm:pt>
    <dgm:pt modelId="{084C11E9-3CBE-2B40-A5EE-B43110D64A80}" type="parTrans" cxnId="{78E28D64-62A2-8447-A495-1661C016F221}">
      <dgm:prSet/>
      <dgm:spPr/>
      <dgm:t>
        <a:bodyPr/>
        <a:lstStyle/>
        <a:p>
          <a:pPr algn="ctr"/>
          <a:endParaRPr lang="en-US"/>
        </a:p>
      </dgm:t>
    </dgm:pt>
    <dgm:pt modelId="{4466F070-F136-3142-8AD2-A8BC09E50B88}" type="sibTrans" cxnId="{78E28D64-62A2-8447-A495-1661C016F221}">
      <dgm:prSet/>
      <dgm:spPr/>
      <dgm:t>
        <a:bodyPr/>
        <a:lstStyle/>
        <a:p>
          <a:endParaRPr lang="en-US"/>
        </a:p>
      </dgm:t>
    </dgm:pt>
    <dgm:pt modelId="{B6B5944C-45F8-4D47-81CF-8D7A99B7929D}">
      <dgm:prSet phldrT="[Text]"/>
      <dgm:spPr>
        <a:xfrm>
          <a:off x="625496" y="2086583"/>
          <a:ext cx="3752982" cy="1043291"/>
        </a:xfrm>
      </dgm:spPr>
      <dgm:t>
        <a:bodyPr/>
        <a:lstStyle/>
        <a:p>
          <a:pPr>
            <a:buNone/>
          </a:pPr>
          <a:r>
            <a:rPr lang="en-US">
              <a:latin typeface="Cambria"/>
              <a:ea typeface="+mn-ea"/>
              <a:cs typeface="+mn-cs"/>
            </a:rPr>
            <a:t>Consequential Layer</a:t>
          </a:r>
        </a:p>
      </dgm:t>
    </dgm:pt>
    <dgm:pt modelId="{912AF2BB-F490-6C4F-8672-CC6C71B7DA01}" type="parTrans" cxnId="{1B8369AF-7C84-4445-8907-E923CE307B40}">
      <dgm:prSet/>
      <dgm:spPr/>
      <dgm:t>
        <a:bodyPr/>
        <a:lstStyle/>
        <a:p>
          <a:pPr algn="ctr"/>
          <a:endParaRPr lang="en-US"/>
        </a:p>
      </dgm:t>
    </dgm:pt>
    <dgm:pt modelId="{29E5D4F0-8B23-F441-8EBE-65165F78CEB2}" type="sibTrans" cxnId="{1B8369AF-7C84-4445-8907-E923CE307B40}">
      <dgm:prSet/>
      <dgm:spPr/>
      <dgm:t>
        <a:bodyPr/>
        <a:lstStyle/>
        <a:p>
          <a:endParaRPr lang="en-US"/>
        </a:p>
      </dgm:t>
    </dgm:pt>
    <dgm:pt modelId="{9A767FDF-EBF7-1742-8E30-2D0F02502C38}">
      <dgm:prSet phldrT="[Text]"/>
      <dgm:spPr>
        <a:xfrm>
          <a:off x="0" y="3111481"/>
          <a:ext cx="5003976" cy="1043291"/>
        </a:xfrm>
      </dgm:spPr>
      <dgm:t>
        <a:bodyPr anchor="ctr"/>
        <a:lstStyle/>
        <a:p>
          <a:pPr>
            <a:buNone/>
          </a:pPr>
          <a:r>
            <a:rPr lang="en-US">
              <a:latin typeface="Cambria"/>
              <a:ea typeface="+mn-ea"/>
              <a:cs typeface="+mn-cs"/>
            </a:rPr>
            <a:t>External Considerations</a:t>
          </a:r>
        </a:p>
      </dgm:t>
    </dgm:pt>
    <dgm:pt modelId="{41036B13-36D2-6A48-84DC-832A20E44BBB}" type="parTrans" cxnId="{6A63EDE8-32B8-3443-9CE1-9A9D873ED71C}">
      <dgm:prSet/>
      <dgm:spPr/>
      <dgm:t>
        <a:bodyPr/>
        <a:lstStyle/>
        <a:p>
          <a:pPr algn="ctr"/>
          <a:endParaRPr lang="en-US"/>
        </a:p>
      </dgm:t>
    </dgm:pt>
    <dgm:pt modelId="{A2C1FCBC-5429-5A48-85F5-40E83D4AA38A}" type="sibTrans" cxnId="{6A63EDE8-32B8-3443-9CE1-9A9D873ED71C}">
      <dgm:prSet/>
      <dgm:spPr/>
      <dgm:t>
        <a:bodyPr/>
        <a:lstStyle/>
        <a:p>
          <a:endParaRPr lang="en-US"/>
        </a:p>
      </dgm:t>
    </dgm:pt>
    <dgm:pt modelId="{74AA7D43-A893-7346-BBE3-5D2E682DA012}">
      <dgm:prSet/>
      <dgm:spPr>
        <a:xfrm>
          <a:off x="1250994" y="1043291"/>
          <a:ext cx="2501988" cy="1043291"/>
        </a:xfrm>
      </dgm:spPr>
      <dgm:t>
        <a:bodyPr/>
        <a:lstStyle/>
        <a:p>
          <a:pPr>
            <a:buNone/>
          </a:pPr>
          <a:r>
            <a:rPr lang="en-US">
              <a:latin typeface="Cambria"/>
              <a:ea typeface="+mn-ea"/>
              <a:cs typeface="+mn-cs"/>
            </a:rPr>
            <a:t>Duties and Motives</a:t>
          </a:r>
        </a:p>
      </dgm:t>
    </dgm:pt>
    <dgm:pt modelId="{67CFE732-316F-9945-B9A9-AB1FA5B64D8E}" type="parTrans" cxnId="{A4DDCB7B-1AE3-E145-B18B-777CD6FCD53F}">
      <dgm:prSet/>
      <dgm:spPr/>
      <dgm:t>
        <a:bodyPr/>
        <a:lstStyle/>
        <a:p>
          <a:pPr algn="ctr"/>
          <a:endParaRPr lang="en-GB"/>
        </a:p>
      </dgm:t>
    </dgm:pt>
    <dgm:pt modelId="{783EC200-1343-D640-A248-A1103A10881A}" type="sibTrans" cxnId="{A4DDCB7B-1AE3-E145-B18B-777CD6FCD53F}">
      <dgm:prSet/>
      <dgm:spPr/>
      <dgm:t>
        <a:bodyPr/>
        <a:lstStyle/>
        <a:p>
          <a:endParaRPr lang="en-GB"/>
        </a:p>
      </dgm:t>
    </dgm:pt>
    <dgm:pt modelId="{6C121C65-075A-43D4-83F3-3A0399B1510F}" type="pres">
      <dgm:prSet presAssocID="{E3BAFBC4-6050-234D-9D12-7B3DE50A5D82}" presName="Name0" presStyleCnt="0">
        <dgm:presLayoutVars>
          <dgm:dir/>
          <dgm:animLvl val="lvl"/>
          <dgm:resizeHandles val="exact"/>
        </dgm:presLayoutVars>
      </dgm:prSet>
      <dgm:spPr/>
    </dgm:pt>
    <dgm:pt modelId="{93E23377-49AC-40A6-8F2F-2732015411E6}" type="pres">
      <dgm:prSet presAssocID="{29C54CCC-4DED-2844-A8C1-41D3A3F1B99B}" presName="Name8" presStyleCnt="0"/>
      <dgm:spPr/>
    </dgm:pt>
    <dgm:pt modelId="{14DDFE21-FCAA-47A9-9B50-F393CA24CBC2}" type="pres">
      <dgm:prSet presAssocID="{29C54CCC-4DED-2844-A8C1-41D3A3F1B99B}" presName="level" presStyleLbl="node1" presStyleIdx="0" presStyleCnt="4">
        <dgm:presLayoutVars>
          <dgm:chMax val="1"/>
          <dgm:bulletEnabled val="1"/>
        </dgm:presLayoutVars>
      </dgm:prSet>
      <dgm:spPr>
        <a:prstGeom prst="trapezoid">
          <a:avLst>
            <a:gd name="adj" fmla="val 64003"/>
          </a:avLst>
        </a:prstGeom>
      </dgm:spPr>
    </dgm:pt>
    <dgm:pt modelId="{0E8F28CA-73EB-4655-A74B-05E7B6AE0057}" type="pres">
      <dgm:prSet presAssocID="{29C54CCC-4DED-2844-A8C1-41D3A3F1B99B}" presName="levelTx" presStyleLbl="revTx" presStyleIdx="0" presStyleCnt="0">
        <dgm:presLayoutVars>
          <dgm:chMax val="1"/>
          <dgm:bulletEnabled val="1"/>
        </dgm:presLayoutVars>
      </dgm:prSet>
      <dgm:spPr/>
    </dgm:pt>
    <dgm:pt modelId="{B6E54A3B-3036-4311-B046-5B159DF60774}" type="pres">
      <dgm:prSet presAssocID="{74AA7D43-A893-7346-BBE3-5D2E682DA012}" presName="Name8" presStyleCnt="0"/>
      <dgm:spPr/>
    </dgm:pt>
    <dgm:pt modelId="{4478E35C-7A85-4613-A9E0-19E913658053}" type="pres">
      <dgm:prSet presAssocID="{74AA7D43-A893-7346-BBE3-5D2E682DA012}" presName="level" presStyleLbl="node1" presStyleIdx="1" presStyleCnt="4">
        <dgm:presLayoutVars>
          <dgm:chMax val="1"/>
          <dgm:bulletEnabled val="1"/>
        </dgm:presLayoutVars>
      </dgm:prSet>
      <dgm:spPr>
        <a:prstGeom prst="trapezoid">
          <a:avLst>
            <a:gd name="adj" fmla="val 64003"/>
          </a:avLst>
        </a:prstGeom>
      </dgm:spPr>
    </dgm:pt>
    <dgm:pt modelId="{B8361A89-3ED6-4744-BF28-81A0FC41485F}" type="pres">
      <dgm:prSet presAssocID="{74AA7D43-A893-7346-BBE3-5D2E682DA012}" presName="levelTx" presStyleLbl="revTx" presStyleIdx="0" presStyleCnt="0">
        <dgm:presLayoutVars>
          <dgm:chMax val="1"/>
          <dgm:bulletEnabled val="1"/>
        </dgm:presLayoutVars>
      </dgm:prSet>
      <dgm:spPr/>
    </dgm:pt>
    <dgm:pt modelId="{8451E0DB-88A5-4B8B-AE06-79DA229F48C9}" type="pres">
      <dgm:prSet presAssocID="{B6B5944C-45F8-4D47-81CF-8D7A99B7929D}" presName="Name8" presStyleCnt="0"/>
      <dgm:spPr/>
    </dgm:pt>
    <dgm:pt modelId="{46B178D0-1382-4FA7-AAB1-6F24896ACE28}" type="pres">
      <dgm:prSet presAssocID="{B6B5944C-45F8-4D47-81CF-8D7A99B7929D}" presName="level" presStyleLbl="node1" presStyleIdx="2" presStyleCnt="4">
        <dgm:presLayoutVars>
          <dgm:chMax val="1"/>
          <dgm:bulletEnabled val="1"/>
        </dgm:presLayoutVars>
      </dgm:prSet>
      <dgm:spPr>
        <a:prstGeom prst="trapezoid">
          <a:avLst>
            <a:gd name="adj" fmla="val 64003"/>
          </a:avLst>
        </a:prstGeom>
      </dgm:spPr>
    </dgm:pt>
    <dgm:pt modelId="{862F59B0-F0DA-4CBE-A758-1360D08726FA}" type="pres">
      <dgm:prSet presAssocID="{B6B5944C-45F8-4D47-81CF-8D7A99B7929D}" presName="levelTx" presStyleLbl="revTx" presStyleIdx="0" presStyleCnt="0">
        <dgm:presLayoutVars>
          <dgm:chMax val="1"/>
          <dgm:bulletEnabled val="1"/>
        </dgm:presLayoutVars>
      </dgm:prSet>
      <dgm:spPr/>
    </dgm:pt>
    <dgm:pt modelId="{68833C73-D4D6-44AE-AC87-ED79DB0B214B}" type="pres">
      <dgm:prSet presAssocID="{9A767FDF-EBF7-1742-8E30-2D0F02502C38}" presName="Name8" presStyleCnt="0"/>
      <dgm:spPr/>
    </dgm:pt>
    <dgm:pt modelId="{553A4D43-2FF1-476A-8D7D-DD7A503E05C3}" type="pres">
      <dgm:prSet presAssocID="{9A767FDF-EBF7-1742-8E30-2D0F02502C38}" presName="level" presStyleLbl="node1" presStyleIdx="3" presStyleCnt="4">
        <dgm:presLayoutVars>
          <dgm:chMax val="1"/>
          <dgm:bulletEnabled val="1"/>
        </dgm:presLayoutVars>
      </dgm:prSet>
      <dgm:spPr>
        <a:prstGeom prst="trapezoid">
          <a:avLst>
            <a:gd name="adj" fmla="val 64003"/>
          </a:avLst>
        </a:prstGeom>
      </dgm:spPr>
    </dgm:pt>
    <dgm:pt modelId="{48AFB118-14D5-40F4-9123-9E6A204B7C6D}" type="pres">
      <dgm:prSet presAssocID="{9A767FDF-EBF7-1742-8E30-2D0F02502C38}" presName="levelTx" presStyleLbl="revTx" presStyleIdx="0" presStyleCnt="0">
        <dgm:presLayoutVars>
          <dgm:chMax val="1"/>
          <dgm:bulletEnabled val="1"/>
        </dgm:presLayoutVars>
      </dgm:prSet>
      <dgm:spPr/>
    </dgm:pt>
  </dgm:ptLst>
  <dgm:cxnLst>
    <dgm:cxn modelId="{CFC26A0E-20F2-405F-9189-0ABDE86663BB}" type="presOf" srcId="{74AA7D43-A893-7346-BBE3-5D2E682DA012}" destId="{B8361A89-3ED6-4744-BF28-81A0FC41485F}" srcOrd="1" destOrd="0" presId="urn:microsoft.com/office/officeart/2005/8/layout/pyramid1"/>
    <dgm:cxn modelId="{EB5E1210-5D00-4F78-BB0F-4BF69E5FAAA1}" type="presOf" srcId="{9A767FDF-EBF7-1742-8E30-2D0F02502C38}" destId="{553A4D43-2FF1-476A-8D7D-DD7A503E05C3}" srcOrd="0" destOrd="0" presId="urn:microsoft.com/office/officeart/2005/8/layout/pyramid1"/>
    <dgm:cxn modelId="{DA1AFB27-1803-4B72-93BC-C4662E48313C}" type="presOf" srcId="{E3BAFBC4-6050-234D-9D12-7B3DE50A5D82}" destId="{6C121C65-075A-43D4-83F3-3A0399B1510F}" srcOrd="0" destOrd="0" presId="urn:microsoft.com/office/officeart/2005/8/layout/pyramid1"/>
    <dgm:cxn modelId="{6F7B662F-BE53-4AC9-A63E-722E7064A1C5}" type="presOf" srcId="{B6B5944C-45F8-4D47-81CF-8D7A99B7929D}" destId="{862F59B0-F0DA-4CBE-A758-1360D08726FA}" srcOrd="1" destOrd="0" presId="urn:microsoft.com/office/officeart/2005/8/layout/pyramid1"/>
    <dgm:cxn modelId="{B94CC55E-96D2-4626-8C04-7D511244CF4E}" type="presOf" srcId="{74AA7D43-A893-7346-BBE3-5D2E682DA012}" destId="{4478E35C-7A85-4613-A9E0-19E913658053}" srcOrd="0" destOrd="0" presId="urn:microsoft.com/office/officeart/2005/8/layout/pyramid1"/>
    <dgm:cxn modelId="{78E28D64-62A2-8447-A495-1661C016F221}" srcId="{E3BAFBC4-6050-234D-9D12-7B3DE50A5D82}" destId="{29C54CCC-4DED-2844-A8C1-41D3A3F1B99B}" srcOrd="0" destOrd="0" parTransId="{084C11E9-3CBE-2B40-A5EE-B43110D64A80}" sibTransId="{4466F070-F136-3142-8AD2-A8BC09E50B88}"/>
    <dgm:cxn modelId="{F1382E54-852F-4DF5-BE93-DC4F5C1AE511}" type="presOf" srcId="{29C54CCC-4DED-2844-A8C1-41D3A3F1B99B}" destId="{14DDFE21-FCAA-47A9-9B50-F393CA24CBC2}" srcOrd="0" destOrd="0" presId="urn:microsoft.com/office/officeart/2005/8/layout/pyramid1"/>
    <dgm:cxn modelId="{A4DDCB7B-1AE3-E145-B18B-777CD6FCD53F}" srcId="{E3BAFBC4-6050-234D-9D12-7B3DE50A5D82}" destId="{74AA7D43-A893-7346-BBE3-5D2E682DA012}" srcOrd="1" destOrd="0" parTransId="{67CFE732-316F-9945-B9A9-AB1FA5B64D8E}" sibTransId="{783EC200-1343-D640-A248-A1103A10881A}"/>
    <dgm:cxn modelId="{1B8369AF-7C84-4445-8907-E923CE307B40}" srcId="{E3BAFBC4-6050-234D-9D12-7B3DE50A5D82}" destId="{B6B5944C-45F8-4D47-81CF-8D7A99B7929D}" srcOrd="2" destOrd="0" parTransId="{912AF2BB-F490-6C4F-8672-CC6C71B7DA01}" sibTransId="{29E5D4F0-8B23-F441-8EBE-65165F78CEB2}"/>
    <dgm:cxn modelId="{B77107D7-ACD5-4942-875A-6C7AA9BB408C}" type="presOf" srcId="{9A767FDF-EBF7-1742-8E30-2D0F02502C38}" destId="{48AFB118-14D5-40F4-9123-9E6A204B7C6D}" srcOrd="1" destOrd="0" presId="urn:microsoft.com/office/officeart/2005/8/layout/pyramid1"/>
    <dgm:cxn modelId="{DAE0B8DB-2AB3-4379-A161-DEB153EFB633}" type="presOf" srcId="{29C54CCC-4DED-2844-A8C1-41D3A3F1B99B}" destId="{0E8F28CA-73EB-4655-A74B-05E7B6AE0057}" srcOrd="1" destOrd="0" presId="urn:microsoft.com/office/officeart/2005/8/layout/pyramid1"/>
    <dgm:cxn modelId="{2F5D5BE1-1EDC-457A-8C9E-6CCEF135E778}" type="presOf" srcId="{B6B5944C-45F8-4D47-81CF-8D7A99B7929D}" destId="{46B178D0-1382-4FA7-AAB1-6F24896ACE28}" srcOrd="0" destOrd="0" presId="urn:microsoft.com/office/officeart/2005/8/layout/pyramid1"/>
    <dgm:cxn modelId="{6A63EDE8-32B8-3443-9CE1-9A9D873ED71C}" srcId="{E3BAFBC4-6050-234D-9D12-7B3DE50A5D82}" destId="{9A767FDF-EBF7-1742-8E30-2D0F02502C38}" srcOrd="3" destOrd="0" parTransId="{41036B13-36D2-6A48-84DC-832A20E44BBB}" sibTransId="{A2C1FCBC-5429-5A48-85F5-40E83D4AA38A}"/>
    <dgm:cxn modelId="{A75CB484-05F7-4A0E-B7C3-A951AA57C455}" type="presParOf" srcId="{6C121C65-075A-43D4-83F3-3A0399B1510F}" destId="{93E23377-49AC-40A6-8F2F-2732015411E6}" srcOrd="0" destOrd="0" presId="urn:microsoft.com/office/officeart/2005/8/layout/pyramid1"/>
    <dgm:cxn modelId="{7D23A27A-7380-4D5E-A2D5-4EAED74BA553}" type="presParOf" srcId="{93E23377-49AC-40A6-8F2F-2732015411E6}" destId="{14DDFE21-FCAA-47A9-9B50-F393CA24CBC2}" srcOrd="0" destOrd="0" presId="urn:microsoft.com/office/officeart/2005/8/layout/pyramid1"/>
    <dgm:cxn modelId="{B9BB6DAE-B3F2-45E6-92B0-E1D6A442C8C3}" type="presParOf" srcId="{93E23377-49AC-40A6-8F2F-2732015411E6}" destId="{0E8F28CA-73EB-4655-A74B-05E7B6AE0057}" srcOrd="1" destOrd="0" presId="urn:microsoft.com/office/officeart/2005/8/layout/pyramid1"/>
    <dgm:cxn modelId="{B35B0FB4-838D-4428-B02E-81142F47CFCF}" type="presParOf" srcId="{6C121C65-075A-43D4-83F3-3A0399B1510F}" destId="{B6E54A3B-3036-4311-B046-5B159DF60774}" srcOrd="1" destOrd="0" presId="urn:microsoft.com/office/officeart/2005/8/layout/pyramid1"/>
    <dgm:cxn modelId="{6C6E8E0D-941C-4684-A879-9900BA0D20B2}" type="presParOf" srcId="{B6E54A3B-3036-4311-B046-5B159DF60774}" destId="{4478E35C-7A85-4613-A9E0-19E913658053}" srcOrd="0" destOrd="0" presId="urn:microsoft.com/office/officeart/2005/8/layout/pyramid1"/>
    <dgm:cxn modelId="{1AEAA931-EAF1-4403-BF8A-E7F33A191078}" type="presParOf" srcId="{B6E54A3B-3036-4311-B046-5B159DF60774}" destId="{B8361A89-3ED6-4744-BF28-81A0FC41485F}" srcOrd="1" destOrd="0" presId="urn:microsoft.com/office/officeart/2005/8/layout/pyramid1"/>
    <dgm:cxn modelId="{44A84985-3F34-458C-A7DD-585AF584BBA7}" type="presParOf" srcId="{6C121C65-075A-43D4-83F3-3A0399B1510F}" destId="{8451E0DB-88A5-4B8B-AE06-79DA229F48C9}" srcOrd="2" destOrd="0" presId="urn:microsoft.com/office/officeart/2005/8/layout/pyramid1"/>
    <dgm:cxn modelId="{843AFBCD-65A4-413E-8235-F0D19D41D9C3}" type="presParOf" srcId="{8451E0DB-88A5-4B8B-AE06-79DA229F48C9}" destId="{46B178D0-1382-4FA7-AAB1-6F24896ACE28}" srcOrd="0" destOrd="0" presId="urn:microsoft.com/office/officeart/2005/8/layout/pyramid1"/>
    <dgm:cxn modelId="{BC71851F-A37F-4E05-8EDE-2BA786D61918}" type="presParOf" srcId="{8451E0DB-88A5-4B8B-AE06-79DA229F48C9}" destId="{862F59B0-F0DA-4CBE-A758-1360D08726FA}" srcOrd="1" destOrd="0" presId="urn:microsoft.com/office/officeart/2005/8/layout/pyramid1"/>
    <dgm:cxn modelId="{CE2571E5-F231-4097-81EA-5E094398B122}" type="presParOf" srcId="{6C121C65-075A-43D4-83F3-3A0399B1510F}" destId="{68833C73-D4D6-44AE-AC87-ED79DB0B214B}" srcOrd="3" destOrd="0" presId="urn:microsoft.com/office/officeart/2005/8/layout/pyramid1"/>
    <dgm:cxn modelId="{7C027291-F1F0-4849-95FB-43AECF4F70A0}" type="presParOf" srcId="{68833C73-D4D6-44AE-AC87-ED79DB0B214B}" destId="{553A4D43-2FF1-476A-8D7D-DD7A503E05C3}" srcOrd="0" destOrd="0" presId="urn:microsoft.com/office/officeart/2005/8/layout/pyramid1"/>
    <dgm:cxn modelId="{EC7052E0-2E3B-473A-8415-6BBB92557135}" type="presParOf" srcId="{68833C73-D4D6-44AE-AC87-ED79DB0B214B}" destId="{48AFB118-14D5-40F4-9123-9E6A204B7C6D}" srcOrd="1" destOrd="0" presId="urn:microsoft.com/office/officeart/2005/8/layout/pyramid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7F12478-28B6-4939-A9F7-47E14E3D31C7}">
      <dsp:nvSpPr>
        <dsp:cNvPr id="0" name=""/>
        <dsp:cNvSpPr/>
      </dsp:nvSpPr>
      <dsp:spPr>
        <a:xfrm>
          <a:off x="4929" y="590752"/>
          <a:ext cx="1889521" cy="657476"/>
        </a:xfrm>
        <a:prstGeom prst="rect">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2456" tIns="52832" rIns="92456" bIns="52832" numCol="1" spcCol="1270" anchor="ctr" anchorCtr="0">
          <a:noAutofit/>
        </a:bodyPr>
        <a:lstStyle/>
        <a:p>
          <a:pPr marL="0" lvl="0" indent="0" algn="ctr" defTabSz="577850">
            <a:lnSpc>
              <a:spcPct val="90000"/>
            </a:lnSpc>
            <a:spcBef>
              <a:spcPct val="0"/>
            </a:spcBef>
            <a:spcAft>
              <a:spcPct val="35000"/>
            </a:spcAft>
            <a:buNone/>
          </a:pPr>
          <a:r>
            <a:rPr lang="en-GB" sz="1300" b="0" i="0" kern="1200"/>
            <a:t>The Belmont Report (1979)</a:t>
          </a:r>
          <a:endParaRPr lang="en-US" sz="1300" kern="1200"/>
        </a:p>
      </dsp:txBody>
      <dsp:txXfrm>
        <a:off x="4929" y="590752"/>
        <a:ext cx="1889521" cy="657476"/>
      </dsp:txXfrm>
    </dsp:sp>
    <dsp:sp modelId="{9F94F2E7-235C-422E-AFFF-DA6C050D52F1}">
      <dsp:nvSpPr>
        <dsp:cNvPr id="0" name=""/>
        <dsp:cNvSpPr/>
      </dsp:nvSpPr>
      <dsp:spPr>
        <a:xfrm>
          <a:off x="4929" y="1248229"/>
          <a:ext cx="1889521" cy="2513562"/>
        </a:xfrm>
        <a:prstGeom prst="rect">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9342" tIns="69342" rIns="92456" bIns="104013" numCol="1" spcCol="1270" anchor="t" anchorCtr="0">
          <a:noAutofit/>
        </a:bodyPr>
        <a:lstStyle/>
        <a:p>
          <a:pPr marL="114300" lvl="1" indent="-114300" algn="l" defTabSz="577850">
            <a:lnSpc>
              <a:spcPct val="90000"/>
            </a:lnSpc>
            <a:spcBef>
              <a:spcPct val="0"/>
            </a:spcBef>
            <a:spcAft>
              <a:spcPct val="15000"/>
            </a:spcAft>
            <a:buChar char="•"/>
          </a:pPr>
          <a:r>
            <a:rPr lang="en-GB" sz="1300" b="0" i="0" kern="1200"/>
            <a:t>Respect for persons (informed consent)</a:t>
          </a:r>
          <a:endParaRPr lang="en-US" sz="1300" kern="1200"/>
        </a:p>
        <a:p>
          <a:pPr marL="114300" lvl="1" indent="-114300" algn="l" defTabSz="577850">
            <a:lnSpc>
              <a:spcPct val="90000"/>
            </a:lnSpc>
            <a:spcBef>
              <a:spcPct val="0"/>
            </a:spcBef>
            <a:spcAft>
              <a:spcPct val="15000"/>
            </a:spcAft>
            <a:buChar char="•"/>
          </a:pPr>
          <a:r>
            <a:rPr lang="en-GB" sz="1300" b="0" i="0" kern="1200"/>
            <a:t>Beneficence</a:t>
          </a:r>
          <a:endParaRPr lang="en-US" sz="1300" kern="1200"/>
        </a:p>
        <a:p>
          <a:pPr marL="114300" lvl="1" indent="-114300" algn="l" defTabSz="577850">
            <a:lnSpc>
              <a:spcPct val="90000"/>
            </a:lnSpc>
            <a:spcBef>
              <a:spcPct val="0"/>
            </a:spcBef>
            <a:spcAft>
              <a:spcPct val="15000"/>
            </a:spcAft>
            <a:buChar char="•"/>
          </a:pPr>
          <a:r>
            <a:rPr lang="en-GB" sz="1300" b="0" i="0" kern="1200"/>
            <a:t>Justice (equitable distribution of benefits/burdens)</a:t>
          </a:r>
          <a:endParaRPr lang="en-US" sz="1300" kern="1200"/>
        </a:p>
        <a:p>
          <a:pPr marL="114300" lvl="1" indent="-114300" algn="l" defTabSz="577850">
            <a:lnSpc>
              <a:spcPct val="90000"/>
            </a:lnSpc>
            <a:spcBef>
              <a:spcPct val="0"/>
            </a:spcBef>
            <a:spcAft>
              <a:spcPct val="15000"/>
            </a:spcAft>
            <a:buChar char="•"/>
          </a:pPr>
          <a:r>
            <a:rPr lang="en-GB" sz="1300" b="0" i="0" kern="1200"/>
            <a:t>Common Rule (1991 in the United States)</a:t>
          </a:r>
          <a:endParaRPr lang="en-US" sz="1300" kern="1200"/>
        </a:p>
      </dsp:txBody>
      <dsp:txXfrm>
        <a:off x="4929" y="1248229"/>
        <a:ext cx="1889521" cy="2513562"/>
      </dsp:txXfrm>
    </dsp:sp>
    <dsp:sp modelId="{4860DE74-0C24-40DC-9386-A0CD69CD6907}">
      <dsp:nvSpPr>
        <dsp:cNvPr id="0" name=""/>
        <dsp:cNvSpPr/>
      </dsp:nvSpPr>
      <dsp:spPr>
        <a:xfrm>
          <a:off x="2158984" y="590752"/>
          <a:ext cx="1889521" cy="657476"/>
        </a:xfrm>
        <a:prstGeom prst="rect">
          <a:avLst/>
        </a:prstGeom>
        <a:solidFill>
          <a:schemeClr val="accent5">
            <a:hueOff val="-482880"/>
            <a:satOff val="0"/>
            <a:lumOff val="-1275"/>
            <a:alphaOff val="0"/>
          </a:schemeClr>
        </a:solidFill>
        <a:ln w="12700" cap="flat" cmpd="sng" algn="ctr">
          <a:solidFill>
            <a:schemeClr val="accent5">
              <a:hueOff val="-482880"/>
              <a:satOff val="0"/>
              <a:lumOff val="-127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2456" tIns="52832" rIns="92456" bIns="52832" numCol="1" spcCol="1270" anchor="ctr" anchorCtr="0">
          <a:noAutofit/>
        </a:bodyPr>
        <a:lstStyle/>
        <a:p>
          <a:pPr marL="0" lvl="0" indent="0" algn="ctr" defTabSz="577850">
            <a:lnSpc>
              <a:spcPct val="90000"/>
            </a:lnSpc>
            <a:spcBef>
              <a:spcPct val="0"/>
            </a:spcBef>
            <a:spcAft>
              <a:spcPct val="35000"/>
            </a:spcAft>
            <a:buNone/>
          </a:pPr>
          <a:r>
            <a:rPr lang="en-GB" sz="1300" b="0" i="0" kern="1200"/>
            <a:t>Oversight requirements (Institutional Review Boards)</a:t>
          </a:r>
          <a:endParaRPr lang="en-US" sz="1300" kern="1200"/>
        </a:p>
      </dsp:txBody>
      <dsp:txXfrm>
        <a:off x="2158984" y="590752"/>
        <a:ext cx="1889521" cy="657476"/>
      </dsp:txXfrm>
    </dsp:sp>
    <dsp:sp modelId="{34CFD468-8106-4728-A9FD-CBFAC882A43D}">
      <dsp:nvSpPr>
        <dsp:cNvPr id="0" name=""/>
        <dsp:cNvSpPr/>
      </dsp:nvSpPr>
      <dsp:spPr>
        <a:xfrm>
          <a:off x="2158984" y="1248229"/>
          <a:ext cx="1889521" cy="2513562"/>
        </a:xfrm>
        <a:prstGeom prst="rect">
          <a:avLst/>
        </a:prstGeom>
        <a:solidFill>
          <a:schemeClr val="accent5">
            <a:tint val="40000"/>
            <a:alpha val="90000"/>
            <a:hueOff val="-454540"/>
            <a:satOff val="-3773"/>
            <a:lumOff val="-395"/>
            <a:alphaOff val="0"/>
          </a:schemeClr>
        </a:solidFill>
        <a:ln w="12700" cap="flat" cmpd="sng" algn="ctr">
          <a:solidFill>
            <a:schemeClr val="accent5">
              <a:tint val="40000"/>
              <a:alpha val="90000"/>
              <a:hueOff val="-454540"/>
              <a:satOff val="-3773"/>
              <a:lumOff val="-39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9342" tIns="69342" rIns="92456" bIns="104013" numCol="1" spcCol="1270" anchor="t" anchorCtr="0">
          <a:noAutofit/>
        </a:bodyPr>
        <a:lstStyle/>
        <a:p>
          <a:pPr marL="114300" lvl="1" indent="-114300" algn="l" defTabSz="577850">
            <a:lnSpc>
              <a:spcPct val="90000"/>
            </a:lnSpc>
            <a:spcBef>
              <a:spcPct val="0"/>
            </a:spcBef>
            <a:spcAft>
              <a:spcPct val="15000"/>
            </a:spcAft>
            <a:buChar char="•"/>
          </a:pPr>
          <a:r>
            <a:rPr lang="en-GB" sz="1300" b="0" i="0" kern="1200"/>
            <a:t>Informed consent procedures</a:t>
          </a:r>
          <a:endParaRPr lang="en-US" sz="1300" kern="1200"/>
        </a:p>
        <a:p>
          <a:pPr marL="114300" lvl="1" indent="-114300" algn="l" defTabSz="577850">
            <a:lnSpc>
              <a:spcPct val="90000"/>
            </a:lnSpc>
            <a:spcBef>
              <a:spcPct val="0"/>
            </a:spcBef>
            <a:spcAft>
              <a:spcPct val="15000"/>
            </a:spcAft>
            <a:buChar char="•"/>
          </a:pPr>
          <a:r>
            <a:rPr lang="en-GB" sz="1300" b="0" i="0" kern="1200"/>
            <a:t>Determining and minimizing risk</a:t>
          </a:r>
          <a:endParaRPr lang="en-US" sz="1300" kern="1200"/>
        </a:p>
        <a:p>
          <a:pPr marL="114300" lvl="1" indent="-114300" algn="l" defTabSz="577850">
            <a:lnSpc>
              <a:spcPct val="90000"/>
            </a:lnSpc>
            <a:spcBef>
              <a:spcPct val="0"/>
            </a:spcBef>
            <a:spcAft>
              <a:spcPct val="15000"/>
            </a:spcAft>
            <a:buChar char="•"/>
          </a:pPr>
          <a:r>
            <a:rPr lang="en-GB" sz="1300" b="0" i="0" kern="1200"/>
            <a:t>Special protections for vulnerable groups</a:t>
          </a:r>
          <a:endParaRPr lang="en-US" sz="1300" kern="1200"/>
        </a:p>
      </dsp:txBody>
      <dsp:txXfrm>
        <a:off x="2158984" y="1248229"/>
        <a:ext cx="1889521" cy="2513562"/>
      </dsp:txXfrm>
    </dsp:sp>
    <dsp:sp modelId="{217140F3-F1BF-4486-8F0B-ADE97439182B}">
      <dsp:nvSpPr>
        <dsp:cNvPr id="0" name=""/>
        <dsp:cNvSpPr/>
      </dsp:nvSpPr>
      <dsp:spPr>
        <a:xfrm>
          <a:off x="4313039" y="590752"/>
          <a:ext cx="1889521" cy="657476"/>
        </a:xfrm>
        <a:prstGeom prst="rect">
          <a:avLst/>
        </a:prstGeom>
        <a:solidFill>
          <a:schemeClr val="accent5">
            <a:hueOff val="-965760"/>
            <a:satOff val="0"/>
            <a:lumOff val="-2549"/>
            <a:alphaOff val="0"/>
          </a:schemeClr>
        </a:solidFill>
        <a:ln w="12700" cap="flat" cmpd="sng" algn="ctr">
          <a:solidFill>
            <a:schemeClr val="accent5">
              <a:hueOff val="-965760"/>
              <a:satOff val="0"/>
              <a:lumOff val="-254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2456" tIns="52832" rIns="92456" bIns="52832" numCol="1" spcCol="1270" anchor="ctr" anchorCtr="0">
          <a:noAutofit/>
        </a:bodyPr>
        <a:lstStyle/>
        <a:p>
          <a:pPr marL="0" lvl="0" indent="0" algn="ctr" defTabSz="577850">
            <a:lnSpc>
              <a:spcPct val="90000"/>
            </a:lnSpc>
            <a:spcBef>
              <a:spcPct val="0"/>
            </a:spcBef>
            <a:spcAft>
              <a:spcPct val="35000"/>
            </a:spcAft>
            <a:buNone/>
          </a:pPr>
          <a:r>
            <a:rPr lang="en-GB" sz="1300" b="0" i="0" kern="1200"/>
            <a:t>Declaration of Helsinki (1964)</a:t>
          </a:r>
          <a:endParaRPr lang="en-US" sz="1300" kern="1200"/>
        </a:p>
      </dsp:txBody>
      <dsp:txXfrm>
        <a:off x="4313039" y="590752"/>
        <a:ext cx="1889521" cy="657476"/>
      </dsp:txXfrm>
    </dsp:sp>
    <dsp:sp modelId="{8B570057-29E7-4476-8F44-69639DFCFAF6}">
      <dsp:nvSpPr>
        <dsp:cNvPr id="0" name=""/>
        <dsp:cNvSpPr/>
      </dsp:nvSpPr>
      <dsp:spPr>
        <a:xfrm>
          <a:off x="4313039" y="1248229"/>
          <a:ext cx="1889521" cy="2513562"/>
        </a:xfrm>
        <a:prstGeom prst="rect">
          <a:avLst/>
        </a:prstGeom>
        <a:solidFill>
          <a:schemeClr val="accent5">
            <a:tint val="40000"/>
            <a:alpha val="90000"/>
            <a:hueOff val="-909080"/>
            <a:satOff val="-7547"/>
            <a:lumOff val="-789"/>
            <a:alphaOff val="0"/>
          </a:schemeClr>
        </a:solidFill>
        <a:ln w="12700" cap="flat" cmpd="sng" algn="ctr">
          <a:solidFill>
            <a:schemeClr val="accent5">
              <a:tint val="40000"/>
              <a:alpha val="90000"/>
              <a:hueOff val="-909080"/>
              <a:satOff val="-7547"/>
              <a:lumOff val="-78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9342" tIns="69342" rIns="92456" bIns="104013" numCol="1" spcCol="1270" anchor="t" anchorCtr="0">
          <a:noAutofit/>
        </a:bodyPr>
        <a:lstStyle/>
        <a:p>
          <a:pPr marL="114300" lvl="1" indent="-114300" algn="l" defTabSz="577850">
            <a:lnSpc>
              <a:spcPct val="90000"/>
            </a:lnSpc>
            <a:spcBef>
              <a:spcPct val="0"/>
            </a:spcBef>
            <a:spcAft>
              <a:spcPct val="15000"/>
            </a:spcAft>
            <a:buChar char="•"/>
          </a:pPr>
          <a:r>
            <a:rPr lang="en-GB" sz="1300" b="0" i="0" kern="1200"/>
            <a:t>Participant wellbeing as the priority</a:t>
          </a:r>
          <a:endParaRPr lang="en-US" sz="1300" kern="1200"/>
        </a:p>
        <a:p>
          <a:pPr marL="114300" lvl="1" indent="-114300" algn="l" defTabSz="577850">
            <a:lnSpc>
              <a:spcPct val="90000"/>
            </a:lnSpc>
            <a:spcBef>
              <a:spcPct val="0"/>
            </a:spcBef>
            <a:spcAft>
              <a:spcPct val="15000"/>
            </a:spcAft>
            <a:buChar char="•"/>
          </a:pPr>
          <a:r>
            <a:rPr lang="en-GB" sz="1300" b="0" i="0" kern="1200"/>
            <a:t>Research protocols to ensure informed consent</a:t>
          </a:r>
          <a:endParaRPr lang="en-US" sz="1300" kern="1200"/>
        </a:p>
        <a:p>
          <a:pPr marL="114300" lvl="1" indent="-114300" algn="l" defTabSz="577850">
            <a:lnSpc>
              <a:spcPct val="90000"/>
            </a:lnSpc>
            <a:spcBef>
              <a:spcPct val="0"/>
            </a:spcBef>
            <a:spcAft>
              <a:spcPct val="15000"/>
            </a:spcAft>
            <a:buChar char="•"/>
          </a:pPr>
          <a:r>
            <a:rPr lang="en-GB" sz="1300" b="0" i="0" kern="1200"/>
            <a:t>Guidelines for medical research conduct</a:t>
          </a:r>
          <a:endParaRPr lang="en-US" sz="1300" kern="1200"/>
        </a:p>
        <a:p>
          <a:pPr marL="114300" lvl="1" indent="-114300" algn="l" defTabSz="577850">
            <a:lnSpc>
              <a:spcPct val="90000"/>
            </a:lnSpc>
            <a:spcBef>
              <a:spcPct val="0"/>
            </a:spcBef>
            <a:spcAft>
              <a:spcPct val="15000"/>
            </a:spcAft>
            <a:buChar char="•"/>
          </a:pPr>
          <a:r>
            <a:rPr lang="en-GB" sz="1300" b="0" i="0" kern="1200"/>
            <a:t>Protecting research subject privacy and confidentiality</a:t>
          </a:r>
          <a:endParaRPr lang="en-US" sz="1300" kern="1200"/>
        </a:p>
        <a:p>
          <a:pPr marL="114300" lvl="1" indent="-114300" algn="l" defTabSz="577850">
            <a:lnSpc>
              <a:spcPct val="90000"/>
            </a:lnSpc>
            <a:spcBef>
              <a:spcPct val="0"/>
            </a:spcBef>
            <a:spcAft>
              <a:spcPct val="15000"/>
            </a:spcAft>
            <a:buChar char="•"/>
          </a:pPr>
          <a:r>
            <a:rPr lang="en-GB" sz="1300" b="0" i="0" kern="1200"/>
            <a:t>Standards for safety and post-trial access</a:t>
          </a:r>
          <a:endParaRPr lang="en-US" sz="1300" kern="1200"/>
        </a:p>
      </dsp:txBody>
      <dsp:txXfrm>
        <a:off x="4313039" y="1248229"/>
        <a:ext cx="1889521" cy="2513562"/>
      </dsp:txXfrm>
    </dsp:sp>
    <dsp:sp modelId="{91EA46D0-2DE4-4D98-A851-35046AC1620D}">
      <dsp:nvSpPr>
        <dsp:cNvPr id="0" name=""/>
        <dsp:cNvSpPr/>
      </dsp:nvSpPr>
      <dsp:spPr>
        <a:xfrm>
          <a:off x="6467094" y="590752"/>
          <a:ext cx="1889521" cy="657476"/>
        </a:xfrm>
        <a:prstGeom prst="rect">
          <a:avLst/>
        </a:prstGeom>
        <a:solidFill>
          <a:schemeClr val="accent5">
            <a:hueOff val="-1448640"/>
            <a:satOff val="0"/>
            <a:lumOff val="-3824"/>
            <a:alphaOff val="0"/>
          </a:schemeClr>
        </a:solidFill>
        <a:ln w="12700" cap="flat" cmpd="sng" algn="ctr">
          <a:solidFill>
            <a:schemeClr val="accent5">
              <a:hueOff val="-1448640"/>
              <a:satOff val="0"/>
              <a:lumOff val="-382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2456" tIns="52832" rIns="92456" bIns="52832" numCol="1" spcCol="1270" anchor="ctr" anchorCtr="0">
          <a:noAutofit/>
        </a:bodyPr>
        <a:lstStyle/>
        <a:p>
          <a:pPr marL="0" lvl="0" indent="0" algn="ctr" defTabSz="577850">
            <a:lnSpc>
              <a:spcPct val="90000"/>
            </a:lnSpc>
            <a:spcBef>
              <a:spcPct val="0"/>
            </a:spcBef>
            <a:spcAft>
              <a:spcPct val="35000"/>
            </a:spcAft>
            <a:buNone/>
          </a:pPr>
          <a:r>
            <a:rPr lang="en-GB" sz="1300" b="0" i="0" kern="1200"/>
            <a:t>Nuremberg Code (1947)</a:t>
          </a:r>
          <a:endParaRPr lang="en-US" sz="1300" kern="1200"/>
        </a:p>
      </dsp:txBody>
      <dsp:txXfrm>
        <a:off x="6467094" y="590752"/>
        <a:ext cx="1889521" cy="657476"/>
      </dsp:txXfrm>
    </dsp:sp>
    <dsp:sp modelId="{43C6E992-1A17-4820-9209-867202F28C9A}">
      <dsp:nvSpPr>
        <dsp:cNvPr id="0" name=""/>
        <dsp:cNvSpPr/>
      </dsp:nvSpPr>
      <dsp:spPr>
        <a:xfrm>
          <a:off x="6467094" y="1248229"/>
          <a:ext cx="1889521" cy="2513562"/>
        </a:xfrm>
        <a:prstGeom prst="rect">
          <a:avLst/>
        </a:prstGeom>
        <a:solidFill>
          <a:schemeClr val="accent5">
            <a:tint val="40000"/>
            <a:alpha val="90000"/>
            <a:hueOff val="-1363620"/>
            <a:satOff val="-11320"/>
            <a:lumOff val="-1184"/>
            <a:alphaOff val="0"/>
          </a:schemeClr>
        </a:solidFill>
        <a:ln w="12700" cap="flat" cmpd="sng" algn="ctr">
          <a:solidFill>
            <a:schemeClr val="accent5">
              <a:tint val="40000"/>
              <a:alpha val="90000"/>
              <a:hueOff val="-1363620"/>
              <a:satOff val="-11320"/>
              <a:lumOff val="-1184"/>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9342" tIns="69342" rIns="92456" bIns="104013" numCol="1" spcCol="1270" anchor="t" anchorCtr="0">
          <a:noAutofit/>
        </a:bodyPr>
        <a:lstStyle/>
        <a:p>
          <a:pPr marL="114300" lvl="1" indent="-114300" algn="l" defTabSz="577850">
            <a:lnSpc>
              <a:spcPct val="90000"/>
            </a:lnSpc>
            <a:spcBef>
              <a:spcPct val="0"/>
            </a:spcBef>
            <a:spcAft>
              <a:spcPct val="15000"/>
            </a:spcAft>
            <a:buChar char="•"/>
          </a:pPr>
          <a:r>
            <a:rPr lang="en-GB" sz="1300" b="0" i="0" kern="1200"/>
            <a:t>Mandatory voluntary informed consent</a:t>
          </a:r>
          <a:endParaRPr lang="en-US" sz="1300" kern="1200"/>
        </a:p>
        <a:p>
          <a:pPr marL="114300" lvl="1" indent="-114300" algn="l" defTabSz="577850">
            <a:lnSpc>
              <a:spcPct val="90000"/>
            </a:lnSpc>
            <a:spcBef>
              <a:spcPct val="0"/>
            </a:spcBef>
            <a:spcAft>
              <a:spcPct val="15000"/>
            </a:spcAft>
            <a:buChar char="•"/>
          </a:pPr>
          <a:r>
            <a:rPr lang="en-GB" sz="1300" b="0" i="0" kern="1200"/>
            <a:t>Right of participants to withdraw</a:t>
          </a:r>
          <a:endParaRPr lang="en-US" sz="1300" kern="1200"/>
        </a:p>
        <a:p>
          <a:pPr marL="114300" lvl="1" indent="-114300" algn="l" defTabSz="577850">
            <a:lnSpc>
              <a:spcPct val="90000"/>
            </a:lnSpc>
            <a:spcBef>
              <a:spcPct val="0"/>
            </a:spcBef>
            <a:spcAft>
              <a:spcPct val="15000"/>
            </a:spcAft>
            <a:buChar char="•"/>
          </a:pPr>
          <a:r>
            <a:rPr lang="en-GB" sz="1300" b="0" i="0" kern="1200"/>
            <a:t>Research avoidance of unnecessary physical/mental suffering</a:t>
          </a:r>
          <a:endParaRPr lang="en-US" sz="1300" kern="1200"/>
        </a:p>
        <a:p>
          <a:pPr marL="114300" lvl="1" indent="-114300" algn="l" defTabSz="577850">
            <a:lnSpc>
              <a:spcPct val="90000"/>
            </a:lnSpc>
            <a:spcBef>
              <a:spcPct val="0"/>
            </a:spcBef>
            <a:spcAft>
              <a:spcPct val="15000"/>
            </a:spcAft>
            <a:buChar char="•"/>
          </a:pPr>
          <a:r>
            <a:rPr lang="en-GB" sz="1300" b="0" i="0" kern="1200"/>
            <a:t>Guidelines to prevent another Holocaust abuse</a:t>
          </a:r>
          <a:endParaRPr lang="en-US" sz="1300" kern="1200"/>
        </a:p>
      </dsp:txBody>
      <dsp:txXfrm>
        <a:off x="6467094" y="1248229"/>
        <a:ext cx="1889521" cy="2513562"/>
      </dsp:txXfrm>
    </dsp:sp>
    <dsp:sp modelId="{C52BBB9C-F992-488A-B98D-B36CB8CC2826}">
      <dsp:nvSpPr>
        <dsp:cNvPr id="0" name=""/>
        <dsp:cNvSpPr/>
      </dsp:nvSpPr>
      <dsp:spPr>
        <a:xfrm>
          <a:off x="8621148" y="590752"/>
          <a:ext cx="1889521" cy="657476"/>
        </a:xfrm>
        <a:prstGeom prst="rect">
          <a:avLst/>
        </a:prstGeom>
        <a:solidFill>
          <a:schemeClr val="accent5">
            <a:hueOff val="-1931520"/>
            <a:satOff val="0"/>
            <a:lumOff val="-5098"/>
            <a:alphaOff val="0"/>
          </a:schemeClr>
        </a:solidFill>
        <a:ln w="12700" cap="flat" cmpd="sng" algn="ctr">
          <a:solidFill>
            <a:schemeClr val="accent5">
              <a:hueOff val="-1931520"/>
              <a:satOff val="0"/>
              <a:lumOff val="-509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2456" tIns="52832" rIns="92456" bIns="52832" numCol="1" spcCol="1270" anchor="ctr" anchorCtr="0">
          <a:noAutofit/>
        </a:bodyPr>
        <a:lstStyle/>
        <a:p>
          <a:pPr marL="0" lvl="0" indent="0" algn="ctr" defTabSz="577850">
            <a:lnSpc>
              <a:spcPct val="90000"/>
            </a:lnSpc>
            <a:spcBef>
              <a:spcPct val="0"/>
            </a:spcBef>
            <a:spcAft>
              <a:spcPct val="35000"/>
            </a:spcAft>
            <a:buNone/>
          </a:pPr>
          <a:r>
            <a:rPr lang="en-GB" sz="1300" b="0" i="0" kern="1200"/>
            <a:t>CIOMS/WHO Ethical Guidelines</a:t>
          </a:r>
          <a:endParaRPr lang="en-US" sz="1300" kern="1200"/>
        </a:p>
      </dsp:txBody>
      <dsp:txXfrm>
        <a:off x="8621148" y="590752"/>
        <a:ext cx="1889521" cy="657476"/>
      </dsp:txXfrm>
    </dsp:sp>
    <dsp:sp modelId="{DF8FC533-6998-4B9D-B5D3-C7C056117D12}">
      <dsp:nvSpPr>
        <dsp:cNvPr id="0" name=""/>
        <dsp:cNvSpPr/>
      </dsp:nvSpPr>
      <dsp:spPr>
        <a:xfrm>
          <a:off x="8621148" y="1248229"/>
          <a:ext cx="1889521" cy="2513562"/>
        </a:xfrm>
        <a:prstGeom prst="rect">
          <a:avLst/>
        </a:prstGeom>
        <a:solidFill>
          <a:schemeClr val="accent5">
            <a:tint val="40000"/>
            <a:alpha val="90000"/>
            <a:hueOff val="-1818160"/>
            <a:satOff val="-15094"/>
            <a:lumOff val="-1578"/>
            <a:alphaOff val="0"/>
          </a:schemeClr>
        </a:solidFill>
        <a:ln w="12700" cap="flat" cmpd="sng" algn="ctr">
          <a:solidFill>
            <a:schemeClr val="accent5">
              <a:tint val="40000"/>
              <a:alpha val="90000"/>
              <a:hueOff val="-1818160"/>
              <a:satOff val="-15094"/>
              <a:lumOff val="-1578"/>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9342" tIns="69342" rIns="92456" bIns="104013" numCol="1" spcCol="1270" anchor="t" anchorCtr="0">
          <a:noAutofit/>
        </a:bodyPr>
        <a:lstStyle/>
        <a:p>
          <a:pPr marL="114300" lvl="1" indent="-114300" algn="l" defTabSz="577850">
            <a:lnSpc>
              <a:spcPct val="90000"/>
            </a:lnSpc>
            <a:spcBef>
              <a:spcPct val="0"/>
            </a:spcBef>
            <a:spcAft>
              <a:spcPct val="15000"/>
            </a:spcAft>
            <a:buChar char="•"/>
          </a:pPr>
          <a:r>
            <a:rPr lang="en-GB" sz="1300" b="0" i="0" kern="1200"/>
            <a:t>Standards for scientific validity</a:t>
          </a:r>
          <a:endParaRPr lang="en-US" sz="1300" kern="1200"/>
        </a:p>
        <a:p>
          <a:pPr marL="114300" lvl="1" indent="-114300" algn="l" defTabSz="577850">
            <a:lnSpc>
              <a:spcPct val="90000"/>
            </a:lnSpc>
            <a:spcBef>
              <a:spcPct val="0"/>
            </a:spcBef>
            <a:spcAft>
              <a:spcPct val="15000"/>
            </a:spcAft>
            <a:buChar char="•"/>
          </a:pPr>
          <a:r>
            <a:rPr lang="en-GB" sz="1300" b="0" i="0" kern="1200"/>
            <a:t>Principles like respect for participants, minors, vulnerable groups</a:t>
          </a:r>
          <a:endParaRPr lang="en-US" sz="1300" kern="1200"/>
        </a:p>
        <a:p>
          <a:pPr marL="114300" lvl="1" indent="-114300" algn="l" defTabSz="577850">
            <a:lnSpc>
              <a:spcPct val="90000"/>
            </a:lnSpc>
            <a:spcBef>
              <a:spcPct val="0"/>
            </a:spcBef>
            <a:spcAft>
              <a:spcPct val="15000"/>
            </a:spcAft>
            <a:buChar char="•"/>
          </a:pPr>
          <a:r>
            <a:rPr lang="en-GB" sz="1300" b="0" i="0" kern="1200"/>
            <a:t>Independent ethics review procedures</a:t>
          </a:r>
          <a:endParaRPr lang="en-US" sz="1300" kern="1200"/>
        </a:p>
        <a:p>
          <a:pPr marL="114300" lvl="1" indent="-114300" algn="l" defTabSz="577850">
            <a:lnSpc>
              <a:spcPct val="90000"/>
            </a:lnSpc>
            <a:spcBef>
              <a:spcPct val="0"/>
            </a:spcBef>
            <a:spcAft>
              <a:spcPct val="15000"/>
            </a:spcAft>
            <a:buChar char="•"/>
          </a:pPr>
          <a:r>
            <a:rPr lang="en-GB" sz="1300" b="0" i="0" kern="1200"/>
            <a:t>Risk/benefit assessment</a:t>
          </a:r>
          <a:endParaRPr lang="en-US" sz="1300" kern="1200"/>
        </a:p>
        <a:p>
          <a:pPr marL="114300" lvl="1" indent="-114300" algn="l" defTabSz="577850">
            <a:lnSpc>
              <a:spcPct val="90000"/>
            </a:lnSpc>
            <a:spcBef>
              <a:spcPct val="0"/>
            </a:spcBef>
            <a:spcAft>
              <a:spcPct val="15000"/>
            </a:spcAft>
            <a:buChar char="•"/>
          </a:pPr>
          <a:r>
            <a:rPr lang="en-GB" sz="1300" b="0" i="0" kern="1200"/>
            <a:t>Monitoring guidance</a:t>
          </a:r>
          <a:endParaRPr lang="en-US" sz="1300" kern="1200"/>
        </a:p>
        <a:p>
          <a:pPr marL="114300" lvl="1" indent="-114300" algn="l" defTabSz="577850">
            <a:lnSpc>
              <a:spcPct val="90000"/>
            </a:lnSpc>
            <a:spcBef>
              <a:spcPct val="0"/>
            </a:spcBef>
            <a:spcAft>
              <a:spcPct val="15000"/>
            </a:spcAft>
            <a:buChar char="•"/>
          </a:pPr>
          <a:r>
            <a:rPr lang="en-GB" sz="1300" b="0" i="0" kern="1200"/>
            <a:t>Conflicts of interest stipulations</a:t>
          </a:r>
          <a:endParaRPr lang="en-US" sz="1300" kern="1200"/>
        </a:p>
      </dsp:txBody>
      <dsp:txXfrm>
        <a:off x="8621148" y="1248229"/>
        <a:ext cx="1889521" cy="251356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253543A-0D1C-4528-9B42-239CB0468D9A}">
      <dsp:nvSpPr>
        <dsp:cNvPr id="0" name=""/>
        <dsp:cNvSpPr/>
      </dsp:nvSpPr>
      <dsp:spPr>
        <a:xfrm>
          <a:off x="3286" y="4545"/>
          <a:ext cx="3203971" cy="730347"/>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81280" rIns="142240" bIns="81280" numCol="1" spcCol="1270" anchor="ctr" anchorCtr="0">
          <a:noAutofit/>
        </a:bodyPr>
        <a:lstStyle/>
        <a:p>
          <a:pPr marL="0" lvl="0" indent="0" algn="ctr" defTabSz="889000">
            <a:lnSpc>
              <a:spcPct val="90000"/>
            </a:lnSpc>
            <a:spcBef>
              <a:spcPct val="0"/>
            </a:spcBef>
            <a:spcAft>
              <a:spcPct val="35000"/>
            </a:spcAft>
            <a:buNone/>
          </a:pPr>
          <a:r>
            <a:rPr lang="en-GB" sz="2000" b="0" i="0" kern="1200" dirty="0"/>
            <a:t>Nuremberg Code (1947) </a:t>
          </a:r>
          <a:endParaRPr lang="en-US" sz="2000" kern="1200" dirty="0"/>
        </a:p>
      </dsp:txBody>
      <dsp:txXfrm>
        <a:off x="3286" y="4545"/>
        <a:ext cx="3203971" cy="730347"/>
      </dsp:txXfrm>
    </dsp:sp>
    <dsp:sp modelId="{4EBBF3AA-F110-42F6-870F-EF0B398C3E53}">
      <dsp:nvSpPr>
        <dsp:cNvPr id="0" name=""/>
        <dsp:cNvSpPr/>
      </dsp:nvSpPr>
      <dsp:spPr>
        <a:xfrm>
          <a:off x="3286" y="734892"/>
          <a:ext cx="3203971" cy="3613106"/>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6680" tIns="106680" rIns="142240" bIns="160020" numCol="1" spcCol="1270" anchor="t" anchorCtr="0">
          <a:noAutofit/>
        </a:bodyPr>
        <a:lstStyle/>
        <a:p>
          <a:pPr marL="228600" lvl="1" indent="-228600" algn="l" defTabSz="889000">
            <a:lnSpc>
              <a:spcPct val="90000"/>
            </a:lnSpc>
            <a:spcBef>
              <a:spcPct val="0"/>
            </a:spcBef>
            <a:spcAft>
              <a:spcPct val="15000"/>
            </a:spcAft>
            <a:buChar char="•"/>
          </a:pPr>
          <a:r>
            <a:rPr lang="en-GB" sz="2000" b="0" i="0" kern="1200" dirty="0"/>
            <a:t>Mandatory voluntary informed consent</a:t>
          </a:r>
          <a:endParaRPr lang="en-US" sz="2000" kern="1200" dirty="0"/>
        </a:p>
        <a:p>
          <a:pPr marL="228600" lvl="1" indent="-228600" algn="l" defTabSz="889000">
            <a:lnSpc>
              <a:spcPct val="90000"/>
            </a:lnSpc>
            <a:spcBef>
              <a:spcPct val="0"/>
            </a:spcBef>
            <a:spcAft>
              <a:spcPct val="15000"/>
            </a:spcAft>
            <a:buChar char="•"/>
          </a:pPr>
          <a:r>
            <a:rPr lang="en-GB" sz="2000" b="0" i="0" kern="1200"/>
            <a:t>Right of participants to withdraw</a:t>
          </a:r>
          <a:endParaRPr lang="en-US" sz="2000" kern="1200" dirty="0"/>
        </a:p>
        <a:p>
          <a:pPr marL="228600" lvl="1" indent="-228600" algn="l" defTabSz="889000">
            <a:lnSpc>
              <a:spcPct val="90000"/>
            </a:lnSpc>
            <a:spcBef>
              <a:spcPct val="0"/>
            </a:spcBef>
            <a:spcAft>
              <a:spcPct val="15000"/>
            </a:spcAft>
            <a:buChar char="•"/>
          </a:pPr>
          <a:r>
            <a:rPr lang="en-GB" sz="2000" b="0" i="0" kern="1200"/>
            <a:t>Research avoidance of unnecessary physical/mental suffering</a:t>
          </a:r>
          <a:endParaRPr lang="en-US" sz="2000" kern="1200" dirty="0"/>
        </a:p>
        <a:p>
          <a:pPr marL="228600" lvl="1" indent="-228600" algn="l" defTabSz="889000">
            <a:lnSpc>
              <a:spcPct val="90000"/>
            </a:lnSpc>
            <a:spcBef>
              <a:spcPct val="0"/>
            </a:spcBef>
            <a:spcAft>
              <a:spcPct val="15000"/>
            </a:spcAft>
            <a:buChar char="•"/>
          </a:pPr>
          <a:r>
            <a:rPr lang="en-GB" sz="2000" b="0" i="0" kern="1200"/>
            <a:t>Guidelines to prevent another Holocaust abuse</a:t>
          </a:r>
          <a:endParaRPr lang="en-US" sz="2000" kern="1200" dirty="0"/>
        </a:p>
      </dsp:txBody>
      <dsp:txXfrm>
        <a:off x="3286" y="734892"/>
        <a:ext cx="3203971" cy="3613106"/>
      </dsp:txXfrm>
    </dsp:sp>
    <dsp:sp modelId="{BD2CED20-C012-4F43-B3CA-CA493377321C}">
      <dsp:nvSpPr>
        <dsp:cNvPr id="0" name=""/>
        <dsp:cNvSpPr/>
      </dsp:nvSpPr>
      <dsp:spPr>
        <a:xfrm>
          <a:off x="3655814" y="4545"/>
          <a:ext cx="3203971" cy="730347"/>
        </a:xfrm>
        <a:prstGeom prst="rect">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81280" rIns="142240" bIns="81280" numCol="1" spcCol="1270" anchor="ctr" anchorCtr="0">
          <a:noAutofit/>
        </a:bodyPr>
        <a:lstStyle/>
        <a:p>
          <a:pPr marL="0" lvl="0" indent="0" algn="ctr" defTabSz="889000">
            <a:lnSpc>
              <a:spcPct val="90000"/>
            </a:lnSpc>
            <a:spcBef>
              <a:spcPct val="0"/>
            </a:spcBef>
            <a:spcAft>
              <a:spcPct val="35000"/>
            </a:spcAft>
            <a:buNone/>
          </a:pPr>
          <a:r>
            <a:rPr lang="en-GB" sz="2000" b="0" i="0" kern="1200"/>
            <a:t>Declaration of Helsinki (1964)</a:t>
          </a:r>
          <a:endParaRPr lang="en-US" sz="2000" kern="1200"/>
        </a:p>
      </dsp:txBody>
      <dsp:txXfrm>
        <a:off x="3655814" y="4545"/>
        <a:ext cx="3203971" cy="730347"/>
      </dsp:txXfrm>
    </dsp:sp>
    <dsp:sp modelId="{0F5C5B11-B83B-4D52-B9A1-1A4C514A8603}">
      <dsp:nvSpPr>
        <dsp:cNvPr id="0" name=""/>
        <dsp:cNvSpPr/>
      </dsp:nvSpPr>
      <dsp:spPr>
        <a:xfrm>
          <a:off x="3655814" y="734892"/>
          <a:ext cx="3203971" cy="3613106"/>
        </a:xfrm>
        <a:prstGeom prst="rect">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6680" tIns="106680" rIns="142240" bIns="160020" numCol="1" spcCol="1270" anchor="t" anchorCtr="0">
          <a:noAutofit/>
        </a:bodyPr>
        <a:lstStyle/>
        <a:p>
          <a:pPr marL="228600" lvl="1" indent="-228600" algn="l" defTabSz="889000">
            <a:lnSpc>
              <a:spcPct val="90000"/>
            </a:lnSpc>
            <a:spcBef>
              <a:spcPct val="0"/>
            </a:spcBef>
            <a:spcAft>
              <a:spcPct val="15000"/>
            </a:spcAft>
            <a:buChar char="•"/>
          </a:pPr>
          <a:r>
            <a:rPr lang="en-GB" sz="2000" b="0" i="0" kern="1200"/>
            <a:t>Participant wellbeing as the priority</a:t>
          </a:r>
          <a:endParaRPr lang="en-US" sz="2000" kern="1200"/>
        </a:p>
        <a:p>
          <a:pPr marL="228600" lvl="1" indent="-228600" algn="l" defTabSz="889000">
            <a:lnSpc>
              <a:spcPct val="90000"/>
            </a:lnSpc>
            <a:spcBef>
              <a:spcPct val="0"/>
            </a:spcBef>
            <a:spcAft>
              <a:spcPct val="15000"/>
            </a:spcAft>
            <a:buChar char="•"/>
          </a:pPr>
          <a:r>
            <a:rPr lang="en-GB" sz="2000" b="0" i="0" kern="1200"/>
            <a:t>Research protocols to ensure informed consent</a:t>
          </a:r>
          <a:endParaRPr lang="en-US" sz="2000" kern="1200"/>
        </a:p>
        <a:p>
          <a:pPr marL="228600" lvl="1" indent="-228600" algn="l" defTabSz="889000">
            <a:lnSpc>
              <a:spcPct val="90000"/>
            </a:lnSpc>
            <a:spcBef>
              <a:spcPct val="0"/>
            </a:spcBef>
            <a:spcAft>
              <a:spcPct val="15000"/>
            </a:spcAft>
            <a:buChar char="•"/>
          </a:pPr>
          <a:r>
            <a:rPr lang="en-GB" sz="2000" b="0" i="0" kern="1200"/>
            <a:t>Guidelines for medical research conduct</a:t>
          </a:r>
          <a:endParaRPr lang="en-US" sz="2000" kern="1200"/>
        </a:p>
        <a:p>
          <a:pPr marL="228600" lvl="1" indent="-228600" algn="l" defTabSz="889000">
            <a:lnSpc>
              <a:spcPct val="90000"/>
            </a:lnSpc>
            <a:spcBef>
              <a:spcPct val="0"/>
            </a:spcBef>
            <a:spcAft>
              <a:spcPct val="15000"/>
            </a:spcAft>
            <a:buChar char="•"/>
          </a:pPr>
          <a:r>
            <a:rPr lang="en-GB" sz="2000" b="0" i="0" kern="1200"/>
            <a:t>Protecting research subject privacy and confidentiality</a:t>
          </a:r>
          <a:endParaRPr lang="en-US" sz="2000" kern="1200"/>
        </a:p>
        <a:p>
          <a:pPr marL="228600" lvl="1" indent="-228600" algn="l" defTabSz="889000">
            <a:lnSpc>
              <a:spcPct val="90000"/>
            </a:lnSpc>
            <a:spcBef>
              <a:spcPct val="0"/>
            </a:spcBef>
            <a:spcAft>
              <a:spcPct val="15000"/>
            </a:spcAft>
            <a:buChar char="•"/>
          </a:pPr>
          <a:r>
            <a:rPr lang="en-GB" sz="2000" b="0" i="0" kern="1200"/>
            <a:t>Standards for safety and post-trial access</a:t>
          </a:r>
          <a:endParaRPr lang="en-US" sz="2000" kern="1200"/>
        </a:p>
      </dsp:txBody>
      <dsp:txXfrm>
        <a:off x="3655814" y="734892"/>
        <a:ext cx="3203971" cy="3613106"/>
      </dsp:txXfrm>
    </dsp:sp>
    <dsp:sp modelId="{2C278C72-70A6-4317-AF17-E49595C7D02F}">
      <dsp:nvSpPr>
        <dsp:cNvPr id="0" name=""/>
        <dsp:cNvSpPr/>
      </dsp:nvSpPr>
      <dsp:spPr>
        <a:xfrm>
          <a:off x="7308342" y="4545"/>
          <a:ext cx="3203971" cy="730347"/>
        </a:xfrm>
        <a:prstGeom prst="rect">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81280" rIns="142240" bIns="81280" numCol="1" spcCol="1270" anchor="ctr" anchorCtr="0">
          <a:noAutofit/>
        </a:bodyPr>
        <a:lstStyle/>
        <a:p>
          <a:pPr marL="0" lvl="0" indent="0" algn="ctr" defTabSz="889000">
            <a:lnSpc>
              <a:spcPct val="90000"/>
            </a:lnSpc>
            <a:spcBef>
              <a:spcPct val="0"/>
            </a:spcBef>
            <a:spcAft>
              <a:spcPct val="35000"/>
            </a:spcAft>
            <a:buNone/>
          </a:pPr>
          <a:r>
            <a:rPr lang="en-GB" sz="2000" b="0" i="0" kern="1200" dirty="0"/>
            <a:t>The Belmont Report (1979)</a:t>
          </a:r>
          <a:endParaRPr lang="en-US" sz="2000" kern="1200" dirty="0"/>
        </a:p>
      </dsp:txBody>
      <dsp:txXfrm>
        <a:off x="7308342" y="4545"/>
        <a:ext cx="3203971" cy="730347"/>
      </dsp:txXfrm>
    </dsp:sp>
    <dsp:sp modelId="{7E97F483-AE66-4A40-B050-5E0913E4DB00}">
      <dsp:nvSpPr>
        <dsp:cNvPr id="0" name=""/>
        <dsp:cNvSpPr/>
      </dsp:nvSpPr>
      <dsp:spPr>
        <a:xfrm>
          <a:off x="7308342" y="734892"/>
          <a:ext cx="3203971" cy="3613106"/>
        </a:xfrm>
        <a:prstGeom prst="rect">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6680" tIns="106680" rIns="142240" bIns="160020" numCol="1" spcCol="1270" anchor="t" anchorCtr="0">
          <a:noAutofit/>
        </a:bodyPr>
        <a:lstStyle/>
        <a:p>
          <a:pPr marL="228600" lvl="1" indent="-228600" algn="l" defTabSz="889000">
            <a:lnSpc>
              <a:spcPct val="90000"/>
            </a:lnSpc>
            <a:spcBef>
              <a:spcPct val="0"/>
            </a:spcBef>
            <a:spcAft>
              <a:spcPct val="15000"/>
            </a:spcAft>
            <a:buChar char="•"/>
          </a:pPr>
          <a:r>
            <a:rPr lang="en-GB" sz="2000" b="0" i="0" kern="1200" dirty="0"/>
            <a:t>Respect for persons (informed consent)</a:t>
          </a:r>
          <a:endParaRPr lang="en-US" sz="2000" kern="1200" dirty="0"/>
        </a:p>
        <a:p>
          <a:pPr marL="228600" lvl="1" indent="-228600" algn="l" defTabSz="889000">
            <a:lnSpc>
              <a:spcPct val="90000"/>
            </a:lnSpc>
            <a:spcBef>
              <a:spcPct val="0"/>
            </a:spcBef>
            <a:spcAft>
              <a:spcPct val="15000"/>
            </a:spcAft>
            <a:buChar char="•"/>
          </a:pPr>
          <a:r>
            <a:rPr lang="en-GB" sz="2000" b="0" i="0" kern="1200"/>
            <a:t>Beneficence</a:t>
          </a:r>
          <a:endParaRPr lang="en-US" sz="2000" kern="1200" dirty="0"/>
        </a:p>
        <a:p>
          <a:pPr marL="228600" lvl="1" indent="-228600" algn="l" defTabSz="889000">
            <a:lnSpc>
              <a:spcPct val="90000"/>
            </a:lnSpc>
            <a:spcBef>
              <a:spcPct val="0"/>
            </a:spcBef>
            <a:spcAft>
              <a:spcPct val="15000"/>
            </a:spcAft>
            <a:buChar char="•"/>
          </a:pPr>
          <a:r>
            <a:rPr lang="en-GB" sz="2000" b="0" i="0" kern="1200"/>
            <a:t>Justice (equitable distribution of benefits/burdens)</a:t>
          </a:r>
          <a:endParaRPr lang="en-US" sz="2000" kern="1200" dirty="0"/>
        </a:p>
        <a:p>
          <a:pPr marL="228600" lvl="1" indent="-228600" algn="l" defTabSz="889000">
            <a:lnSpc>
              <a:spcPct val="90000"/>
            </a:lnSpc>
            <a:spcBef>
              <a:spcPct val="0"/>
            </a:spcBef>
            <a:spcAft>
              <a:spcPct val="15000"/>
            </a:spcAft>
            <a:buChar char="•"/>
          </a:pPr>
          <a:r>
            <a:rPr lang="en-GB" sz="2000" b="0" i="0" kern="1200"/>
            <a:t>Common Rule (1991 in the United States)</a:t>
          </a:r>
          <a:endParaRPr lang="en-US" sz="2000" kern="1200" dirty="0"/>
        </a:p>
      </dsp:txBody>
      <dsp:txXfrm>
        <a:off x="7308342" y="734892"/>
        <a:ext cx="3203971" cy="361310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D2A5C49-27A1-4B51-971F-DD09794848CE}">
      <dsp:nvSpPr>
        <dsp:cNvPr id="0" name=""/>
        <dsp:cNvSpPr/>
      </dsp:nvSpPr>
      <dsp:spPr>
        <a:xfrm>
          <a:off x="0" y="2124"/>
          <a:ext cx="10515600" cy="0"/>
        </a:xfrm>
        <a:prstGeom prst="lin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B22462F9-6454-4EE6-8ECF-48B3D82A36F1}">
      <dsp:nvSpPr>
        <dsp:cNvPr id="0" name=""/>
        <dsp:cNvSpPr/>
      </dsp:nvSpPr>
      <dsp:spPr>
        <a:xfrm>
          <a:off x="0" y="2124"/>
          <a:ext cx="10515600" cy="14490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0" tIns="152400" rIns="152400" bIns="152400" numCol="1" spcCol="1270" anchor="t" anchorCtr="0">
          <a:noAutofit/>
        </a:bodyPr>
        <a:lstStyle/>
        <a:p>
          <a:pPr marL="0" lvl="0" indent="0" algn="l" defTabSz="1778000">
            <a:lnSpc>
              <a:spcPct val="90000"/>
            </a:lnSpc>
            <a:spcBef>
              <a:spcPct val="0"/>
            </a:spcBef>
            <a:spcAft>
              <a:spcPct val="35000"/>
            </a:spcAft>
            <a:buNone/>
          </a:pPr>
          <a:r>
            <a:rPr lang="en-GB" sz="4000" kern="1200" dirty="0"/>
            <a:t>Those who are relatively or absolutely incapable of protecting their own interests.</a:t>
          </a:r>
          <a:endParaRPr lang="en-US" sz="4000" kern="1200" dirty="0"/>
        </a:p>
      </dsp:txBody>
      <dsp:txXfrm>
        <a:off x="0" y="2124"/>
        <a:ext cx="10515600" cy="1449029"/>
      </dsp:txXfrm>
    </dsp:sp>
    <dsp:sp modelId="{7380C4AE-FE3C-4141-A85A-B9D30038FD20}">
      <dsp:nvSpPr>
        <dsp:cNvPr id="0" name=""/>
        <dsp:cNvSpPr/>
      </dsp:nvSpPr>
      <dsp:spPr>
        <a:xfrm>
          <a:off x="0" y="1451154"/>
          <a:ext cx="10515600" cy="0"/>
        </a:xfrm>
        <a:prstGeom prst="lin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64524FBE-62FF-4EFD-8E1F-BAA21219C32A}">
      <dsp:nvSpPr>
        <dsp:cNvPr id="0" name=""/>
        <dsp:cNvSpPr/>
      </dsp:nvSpPr>
      <dsp:spPr>
        <a:xfrm>
          <a:off x="0" y="1451154"/>
          <a:ext cx="10515600" cy="14490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0" tIns="152400" rIns="152400" bIns="152400" numCol="1" spcCol="1270" anchor="t" anchorCtr="0">
          <a:noAutofit/>
        </a:bodyPr>
        <a:lstStyle/>
        <a:p>
          <a:pPr marL="0" lvl="0" indent="0" algn="l" defTabSz="1778000">
            <a:lnSpc>
              <a:spcPct val="90000"/>
            </a:lnSpc>
            <a:spcBef>
              <a:spcPct val="0"/>
            </a:spcBef>
            <a:spcAft>
              <a:spcPct val="35000"/>
            </a:spcAft>
            <a:buNone/>
          </a:pPr>
          <a:r>
            <a:rPr lang="en-GB" sz="4000" kern="1200" dirty="0"/>
            <a:t>Special characteristics of such research participants.</a:t>
          </a:r>
          <a:endParaRPr lang="en-US" sz="4000" kern="1200" dirty="0"/>
        </a:p>
      </dsp:txBody>
      <dsp:txXfrm>
        <a:off x="0" y="1451154"/>
        <a:ext cx="10515600" cy="1449029"/>
      </dsp:txXfrm>
    </dsp:sp>
    <dsp:sp modelId="{8311CE51-00A1-4E63-8D16-49A4902FFDE3}">
      <dsp:nvSpPr>
        <dsp:cNvPr id="0" name=""/>
        <dsp:cNvSpPr/>
      </dsp:nvSpPr>
      <dsp:spPr>
        <a:xfrm>
          <a:off x="0" y="2900183"/>
          <a:ext cx="10515600" cy="0"/>
        </a:xfrm>
        <a:prstGeom prst="lin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FD567F2A-B4BC-41B9-B357-F5C674A92B64}">
      <dsp:nvSpPr>
        <dsp:cNvPr id="0" name=""/>
        <dsp:cNvSpPr/>
      </dsp:nvSpPr>
      <dsp:spPr>
        <a:xfrm>
          <a:off x="0" y="2900183"/>
          <a:ext cx="10515600" cy="14490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0" tIns="152400" rIns="152400" bIns="152400" numCol="1" spcCol="1270" anchor="t" anchorCtr="0">
          <a:noAutofit/>
        </a:bodyPr>
        <a:lstStyle/>
        <a:p>
          <a:pPr marL="0" lvl="0" indent="0" algn="l" defTabSz="1778000">
            <a:lnSpc>
              <a:spcPct val="90000"/>
            </a:lnSpc>
            <a:spcBef>
              <a:spcPct val="0"/>
            </a:spcBef>
            <a:spcAft>
              <a:spcPct val="35000"/>
            </a:spcAft>
            <a:buNone/>
          </a:pPr>
          <a:r>
            <a:rPr lang="en-GB" sz="4000" kern="1200"/>
            <a:t>Requires considered justification and additional safeguards.</a:t>
          </a:r>
          <a:endParaRPr lang="en-US" sz="4000" kern="1200"/>
        </a:p>
      </dsp:txBody>
      <dsp:txXfrm>
        <a:off x="0" y="2900183"/>
        <a:ext cx="10515600" cy="144902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4DDFE21-FCAA-47A9-9B50-F393CA24CBC2}">
      <dsp:nvSpPr>
        <dsp:cNvPr id="0" name=""/>
        <dsp:cNvSpPr/>
      </dsp:nvSpPr>
      <dsp:spPr>
        <a:xfrm>
          <a:off x="2348865" y="0"/>
          <a:ext cx="1565910" cy="1376171"/>
        </a:xfrm>
        <a:prstGeom prst="trapezoid">
          <a:avLst>
            <a:gd name="adj" fmla="val 64003"/>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US" sz="2400" kern="1200">
              <a:latin typeface="Cambria"/>
              <a:ea typeface="+mn-ea"/>
              <a:cs typeface="+mn-cs"/>
            </a:rPr>
            <a:t>Individuals</a:t>
          </a:r>
        </a:p>
      </dsp:txBody>
      <dsp:txXfrm>
        <a:off x="2348865" y="0"/>
        <a:ext cx="1565910" cy="1376171"/>
      </dsp:txXfrm>
    </dsp:sp>
    <dsp:sp modelId="{4478E35C-7A85-4613-A9E0-19E913658053}">
      <dsp:nvSpPr>
        <dsp:cNvPr id="0" name=""/>
        <dsp:cNvSpPr/>
      </dsp:nvSpPr>
      <dsp:spPr>
        <a:xfrm>
          <a:off x="1565910" y="1376171"/>
          <a:ext cx="3131820" cy="1376171"/>
        </a:xfrm>
        <a:prstGeom prst="trapezoid">
          <a:avLst>
            <a:gd name="adj" fmla="val 64003"/>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US" sz="2400" kern="1200">
              <a:latin typeface="Cambria"/>
              <a:ea typeface="+mn-ea"/>
              <a:cs typeface="+mn-cs"/>
            </a:rPr>
            <a:t>Duties and Motives</a:t>
          </a:r>
        </a:p>
      </dsp:txBody>
      <dsp:txXfrm>
        <a:off x="2113978" y="1376171"/>
        <a:ext cx="2035683" cy="1376171"/>
      </dsp:txXfrm>
    </dsp:sp>
    <dsp:sp modelId="{46B178D0-1382-4FA7-AAB1-6F24896ACE28}">
      <dsp:nvSpPr>
        <dsp:cNvPr id="0" name=""/>
        <dsp:cNvSpPr/>
      </dsp:nvSpPr>
      <dsp:spPr>
        <a:xfrm>
          <a:off x="782955" y="2752343"/>
          <a:ext cx="4697730" cy="1376171"/>
        </a:xfrm>
        <a:prstGeom prst="trapezoid">
          <a:avLst>
            <a:gd name="adj" fmla="val 64003"/>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US" sz="2400" kern="1200">
              <a:latin typeface="Cambria"/>
              <a:ea typeface="+mn-ea"/>
              <a:cs typeface="+mn-cs"/>
            </a:rPr>
            <a:t>Consequential Layer</a:t>
          </a:r>
        </a:p>
      </dsp:txBody>
      <dsp:txXfrm>
        <a:off x="1605057" y="2752343"/>
        <a:ext cx="3053524" cy="1376171"/>
      </dsp:txXfrm>
    </dsp:sp>
    <dsp:sp modelId="{553A4D43-2FF1-476A-8D7D-DD7A503E05C3}">
      <dsp:nvSpPr>
        <dsp:cNvPr id="0" name=""/>
        <dsp:cNvSpPr/>
      </dsp:nvSpPr>
      <dsp:spPr>
        <a:xfrm>
          <a:off x="0" y="4128516"/>
          <a:ext cx="6263640" cy="1376171"/>
        </a:xfrm>
        <a:prstGeom prst="trapezoid">
          <a:avLst>
            <a:gd name="adj" fmla="val 64003"/>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US" sz="2400" kern="1200">
              <a:latin typeface="Cambria"/>
              <a:ea typeface="+mn-ea"/>
              <a:cs typeface="+mn-cs"/>
            </a:rPr>
            <a:t>External Considerations</a:t>
          </a:r>
        </a:p>
      </dsp:txBody>
      <dsp:txXfrm>
        <a:off x="1096136" y="4128516"/>
        <a:ext cx="4071366" cy="1376171"/>
      </dsp:txXfrm>
    </dsp:sp>
  </dsp:spTree>
</dsp:drawing>
</file>

<file path=ppt/diagrams/layout1.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5/8/layout/pyramid1">
  <dgm:title val=""/>
  <dgm:desc val=""/>
  <dgm:catLst>
    <dgm:cat type="pyramid" pri="1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pyra">
          <dgm:param type="linDir" val="fromB"/>
          <dgm:param type="txDir" val="fromT"/>
          <dgm:param type="pyraAcctPos" val="aft"/>
          <dgm:param type="pyraAcctTxMar" val="step"/>
          <dgm:param type="pyraAcctBkgdNode" val="acctBkgd"/>
          <dgm:param type="pyraAcctTxNode" val="acctTx"/>
          <dgm:param type="pyraLvlNode" val="level"/>
        </dgm:alg>
      </dgm:if>
      <dgm:else name="Name3">
        <dgm:alg type="pyra">
          <dgm:param type="linDir" val="fromB"/>
          <dgm:param type="txDir" val="fromT"/>
          <dgm:param type="pyraAcctPos" val="bef"/>
          <dgm:param type="pyraAcctTxMar" val="step"/>
          <dgm:param type="pyraAcctBkgdNode" val="acctBkgd"/>
          <dgm:param type="pyraAcctTxNode" val="acctTx"/>
          <dgm:param type="pyraLvlNode" val="level"/>
        </dgm:alg>
      </dgm:else>
    </dgm:choose>
    <dgm:shape xmlns:r="http://schemas.openxmlformats.org/officeDocument/2006/relationships" r:blip="">
      <dgm:adjLst/>
    </dgm:shape>
    <dgm:presOf/>
    <dgm:choose name="Name4">
      <dgm:if name="Name5" axis="root des" ptType="all node" func="maxDepth" op="gte" val="2">
        <dgm:constrLst>
          <dgm:constr type="primFontSz" for="des" forName="levelTx" op="equ"/>
          <dgm:constr type="secFontSz" for="des" forName="acctTx" op="equ"/>
          <dgm:constr type="pyraAcctRatio" val="0.32"/>
        </dgm:constrLst>
      </dgm:if>
      <dgm:else name="Name6">
        <dgm:constrLst>
          <dgm:constr type="primFontSz" for="des" forName="levelTx" op="equ"/>
          <dgm:constr type="secFontSz" for="des" forName="acctTx" op="equ"/>
          <dgm:constr type="pyraAcctRatio"/>
        </dgm:constrLst>
      </dgm:else>
    </dgm:choose>
    <dgm:ruleLst/>
    <dgm:forEach name="Name7" axis="ch" ptType="node">
      <dgm:layoutNode name="Name8">
        <dgm:alg type="composite">
          <dgm:param type="horzAlign" val="none"/>
        </dgm:alg>
        <dgm:shape xmlns:r="http://schemas.openxmlformats.org/officeDocument/2006/relationships" r:blip="">
          <dgm:adjLst/>
        </dgm:shape>
        <dgm:presOf/>
        <dgm:choose name="Name9">
          <dgm:if name="Name10" axis="self" ptType="node" func="pos" op="equ" val="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dgm:constr type="h" for="ch" forName="levelTx" refType="h" refFor="ch" refForName="level"/>
            </dgm:constrLst>
          </dgm:if>
          <dgm:else name="Name1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fact="0.65"/>
              <dgm:constr type="h" for="ch" forName="levelTx" refType="h" refFor="ch" refForName="level"/>
            </dgm:constrLst>
          </dgm:else>
        </dgm:choose>
        <dgm:ruleLst/>
        <dgm:choose name="Name12">
          <dgm:if name="Name13" axis="ch" ptType="node" func="cnt" op="gte" val="1">
            <dgm:layoutNode name="acctBkgd" styleLbl="alignAcc1">
              <dgm:alg type="sp"/>
              <dgm:shape xmlns:r="http://schemas.openxmlformats.org/officeDocument/2006/relationships" type="nonIsoscelesTrapezoid" r:blip="">
                <dgm:adjLst/>
              </dgm:shape>
              <dgm:presOf axis="des" ptType="node"/>
              <dgm:constrLst/>
              <dgm:ruleLst/>
            </dgm:layoutNode>
            <dgm:layoutNode name="acctTx" styleLbl="alignAcc1">
              <dgm:varLst>
                <dgm:bulletEnabled val="1"/>
              </dgm:varLst>
              <dgm:alg type="tx">
                <dgm:param type="stBulletLvl" val="1"/>
                <dgm:param type="txAnchorVertCh" val="mid"/>
              </dgm:alg>
              <dgm:shape xmlns:r="http://schemas.openxmlformats.org/officeDocument/2006/relationships" type="nonIsoscelesTrapezoid" r:blip="" hideGeom="1">
                <dgm:adjLst/>
              </dgm:shape>
              <dgm:presOf axis="des" ptType="node"/>
              <dgm:constrLst>
                <dgm:constr type="secFontSz" val="65"/>
                <dgm:constr type="primFontSz" refType="secFontSz"/>
                <dgm:constr type="tMarg" refType="secFontSz" fact="0.3"/>
                <dgm:constr type="bMarg" refType="secFontSz" fact="0.3"/>
                <dgm:constr type="lMarg" refType="secFontSz" fact="0.3"/>
                <dgm:constr type="rMarg" refType="secFontSz" fact="0.3"/>
              </dgm:constrLst>
              <dgm:ruleLst>
                <dgm:rule type="secFontSz" val="5" fact="NaN" max="NaN"/>
              </dgm:ruleLst>
            </dgm:layoutNode>
          </dgm:if>
          <dgm:else name="Name14"/>
        </dgm:choose>
        <dgm:layoutNode name="level">
          <dgm:varLst>
            <dgm:chMax val="1"/>
            <dgm:bulletEnabled val="1"/>
          </dgm:varLst>
          <dgm:alg type="sp"/>
          <dgm:shape xmlns:r="http://schemas.openxmlformats.org/officeDocument/2006/relationships" type="trapezoid" r:blip="">
            <dgm:adjLst/>
          </dgm:shape>
          <dgm:presOf axis="self"/>
          <dgm:constrLst>
            <dgm:constr type="h" val="500"/>
            <dgm:constr type="w" val="1"/>
          </dgm:constrLst>
          <dgm:ruleLst/>
        </dgm:layoutNode>
        <dgm:layoutNode name="levelTx" styleLbl="revTx">
          <dgm:varLst>
            <dgm:chMax val="1"/>
            <dgm:bulletEnabled val="1"/>
          </dgm:varLst>
          <dgm:alg type="tx"/>
          <dgm:shape xmlns:r="http://schemas.openxmlformats.org/officeDocument/2006/relationships" type="rect" r:blip="" hideGeom="1">
            <dgm:adjLst/>
          </dgm:shape>
          <dgm:presOf axis="self"/>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C80E652F-F72E-F7FC-61A4-61D19CD66230}"/>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eaLnBrk="1" fontAlgn="auto" hangingPunct="1">
              <a:spcBef>
                <a:spcPts val="0"/>
              </a:spcBef>
              <a:spcAft>
                <a:spcPts val="0"/>
              </a:spcAft>
              <a:defRPr sz="1200">
                <a:latin typeface="+mn-lt"/>
              </a:defRPr>
            </a:lvl1pPr>
          </a:lstStyle>
          <a:p>
            <a:pPr>
              <a:defRPr/>
            </a:pPr>
            <a:endParaRPr lang="en-GB"/>
          </a:p>
        </p:txBody>
      </p:sp>
      <p:sp>
        <p:nvSpPr>
          <p:cNvPr id="3" name="Date Placeholder 2">
            <a:extLst>
              <a:ext uri="{FF2B5EF4-FFF2-40B4-BE49-F238E27FC236}">
                <a16:creationId xmlns:a16="http://schemas.microsoft.com/office/drawing/2014/main" id="{B42E40A2-1DF6-7623-8571-FB6FE05DBC13}"/>
              </a:ext>
            </a:extLst>
          </p:cNvPr>
          <p:cNvSpPr>
            <a:spLocks noGrp="1"/>
          </p:cNvSpPr>
          <p:nvPr>
            <p:ph type="dt" idx="1"/>
          </p:nvPr>
        </p:nvSpPr>
        <p:spPr>
          <a:xfrm>
            <a:off x="3884613" y="0"/>
            <a:ext cx="2971800" cy="458788"/>
          </a:xfrm>
          <a:prstGeom prst="rect">
            <a:avLst/>
          </a:prstGeom>
        </p:spPr>
        <p:txBody>
          <a:bodyPr vert="horz" lIns="91440" tIns="45720" rIns="91440" bIns="45720" rtlCol="0"/>
          <a:lstStyle>
            <a:lvl1pPr algn="r" eaLnBrk="1" fontAlgn="auto" hangingPunct="1">
              <a:spcBef>
                <a:spcPts val="0"/>
              </a:spcBef>
              <a:spcAft>
                <a:spcPts val="0"/>
              </a:spcAft>
              <a:defRPr sz="1200">
                <a:latin typeface="+mn-lt"/>
              </a:defRPr>
            </a:lvl1pPr>
          </a:lstStyle>
          <a:p>
            <a:pPr>
              <a:defRPr/>
            </a:pPr>
            <a:fld id="{0A0F540A-322C-42CB-BE37-08BC1C73DCD8}" type="datetimeFigureOut">
              <a:rPr lang="en-GB"/>
              <a:pPr>
                <a:defRPr/>
              </a:pPr>
              <a:t>03/01/2026</a:t>
            </a:fld>
            <a:endParaRPr lang="en-GB"/>
          </a:p>
        </p:txBody>
      </p:sp>
      <p:sp>
        <p:nvSpPr>
          <p:cNvPr id="4" name="Slide Image Placeholder 3">
            <a:extLst>
              <a:ext uri="{FF2B5EF4-FFF2-40B4-BE49-F238E27FC236}">
                <a16:creationId xmlns:a16="http://schemas.microsoft.com/office/drawing/2014/main" id="{785201C5-15E2-BBCD-11A9-968E01E5B65C}"/>
              </a:ext>
            </a:extLst>
          </p:cNvPr>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a:extLst>
              <a:ext uri="{FF2B5EF4-FFF2-40B4-BE49-F238E27FC236}">
                <a16:creationId xmlns:a16="http://schemas.microsoft.com/office/drawing/2014/main" id="{3FDD8F46-6D74-8AFA-F96E-1D75AF414F49}"/>
              </a:ext>
            </a:extLst>
          </p:cNvPr>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a:extLst>
              <a:ext uri="{FF2B5EF4-FFF2-40B4-BE49-F238E27FC236}">
                <a16:creationId xmlns:a16="http://schemas.microsoft.com/office/drawing/2014/main" id="{B2156D3C-9BB1-F798-DAF2-3CFD345A4AAD}"/>
              </a:ext>
            </a:extLst>
          </p:cNvPr>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eaLnBrk="1" fontAlgn="auto" hangingPunct="1">
              <a:spcBef>
                <a:spcPts val="0"/>
              </a:spcBef>
              <a:spcAft>
                <a:spcPts val="0"/>
              </a:spcAft>
              <a:defRPr sz="1200">
                <a:latin typeface="+mn-lt"/>
              </a:defRPr>
            </a:lvl1pPr>
          </a:lstStyle>
          <a:p>
            <a:pPr>
              <a:defRPr/>
            </a:pPr>
            <a:endParaRPr lang="en-GB"/>
          </a:p>
        </p:txBody>
      </p:sp>
      <p:sp>
        <p:nvSpPr>
          <p:cNvPr id="7" name="Slide Number Placeholder 6">
            <a:extLst>
              <a:ext uri="{FF2B5EF4-FFF2-40B4-BE49-F238E27FC236}">
                <a16:creationId xmlns:a16="http://schemas.microsoft.com/office/drawing/2014/main" id="{D19766FF-188B-BFF7-8F7A-AFDC0CBB839E}"/>
              </a:ext>
            </a:extLst>
          </p:cNvPr>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eaLnBrk="1" fontAlgn="auto" hangingPunct="1">
              <a:spcBef>
                <a:spcPts val="0"/>
              </a:spcBef>
              <a:spcAft>
                <a:spcPts val="0"/>
              </a:spcAft>
              <a:defRPr sz="1200">
                <a:latin typeface="+mn-lt"/>
              </a:defRPr>
            </a:lvl1pPr>
          </a:lstStyle>
          <a:p>
            <a:pPr>
              <a:defRPr/>
            </a:pPr>
            <a:fld id="{628C5422-0D3E-4EBC-9C27-7730CF539948}" type="slidenum">
              <a:rPr lang="en-GB"/>
              <a:pPr>
                <a:defRPr/>
              </a:pPr>
              <a:t>‹#›</a:t>
            </a:fld>
            <a:endParaRPr lang="en-GB"/>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72.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73.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74.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75.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76.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7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5D5FBBA-A1AF-3AF7-58AE-A8B70A3DB0E6}"/>
            </a:ext>
          </a:extLst>
        </p:cNvPr>
        <p:cNvGrpSpPr/>
        <p:nvPr/>
      </p:nvGrpSpPr>
      <p:grpSpPr>
        <a:xfrm>
          <a:off x="0" y="0"/>
          <a:ext cx="0" cy="0"/>
          <a:chOff x="0" y="0"/>
          <a:chExt cx="0" cy="0"/>
        </a:xfrm>
      </p:grpSpPr>
      <p:sp>
        <p:nvSpPr>
          <p:cNvPr id="5122" name="Slide Image Placeholder 1">
            <a:extLst>
              <a:ext uri="{FF2B5EF4-FFF2-40B4-BE49-F238E27FC236}">
                <a16:creationId xmlns:a16="http://schemas.microsoft.com/office/drawing/2014/main" id="{FF6705DC-F6D1-7A62-6C5B-4B2D63D7E90C}"/>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123" name="Notes Placeholder 2">
            <a:extLst>
              <a:ext uri="{FF2B5EF4-FFF2-40B4-BE49-F238E27FC236}">
                <a16:creationId xmlns:a16="http://schemas.microsoft.com/office/drawing/2014/main" id="{0FD858B4-8D7B-B118-B204-217F6C03127F}"/>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r>
              <a:rPr lang="en-GB" altLang="en-US" dirty="0"/>
              <a:t> For him is Paradise packed with bounties, pleasure and delight and spiritual sustenance and comforts</a:t>
            </a:r>
          </a:p>
        </p:txBody>
      </p:sp>
      <p:sp>
        <p:nvSpPr>
          <p:cNvPr id="4" name="Slide Number Placeholder 3">
            <a:extLst>
              <a:ext uri="{FF2B5EF4-FFF2-40B4-BE49-F238E27FC236}">
                <a16:creationId xmlns:a16="http://schemas.microsoft.com/office/drawing/2014/main" id="{19F22B10-B130-22BC-6DF2-8D0068C7C3CD}"/>
              </a:ext>
            </a:extLst>
          </p:cNvPr>
          <p:cNvSpPr>
            <a:spLocks noGrp="1"/>
          </p:cNvSpPr>
          <p:nvPr>
            <p:ph type="sldNum" sz="quarter" idx="5"/>
          </p:nvPr>
        </p:nvSpPr>
        <p:spPr/>
        <p:txBody>
          <a:bodyPr/>
          <a:lstStyle/>
          <a:p>
            <a:pPr>
              <a:defRPr/>
            </a:pPr>
            <a:fld id="{03260756-46EA-499F-B488-7477F9284CE7}" type="slidenum">
              <a:rPr lang="en-GB" smtClean="0"/>
              <a:pPr>
                <a:defRPr/>
              </a:pPr>
              <a:t>2</a:t>
            </a:fld>
            <a:endParaRPr lang="en-GB"/>
          </a:p>
        </p:txBody>
      </p:sp>
    </p:spTree>
    <p:extLst>
      <p:ext uri="{BB962C8B-B14F-4D97-AF65-F5344CB8AC3E}">
        <p14:creationId xmlns:p14="http://schemas.microsoft.com/office/powerpoint/2010/main" val="257797765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0CF153A-B407-923E-FA60-B9A405F16CCE}"/>
            </a:ext>
          </a:extLst>
        </p:cNvPr>
        <p:cNvGrpSpPr/>
        <p:nvPr/>
      </p:nvGrpSpPr>
      <p:grpSpPr>
        <a:xfrm>
          <a:off x="0" y="0"/>
          <a:ext cx="0" cy="0"/>
          <a:chOff x="0" y="0"/>
          <a:chExt cx="0" cy="0"/>
        </a:xfrm>
      </p:grpSpPr>
      <p:sp>
        <p:nvSpPr>
          <p:cNvPr id="9218" name="Slide Image Placeholder 1">
            <a:extLst>
              <a:ext uri="{FF2B5EF4-FFF2-40B4-BE49-F238E27FC236}">
                <a16:creationId xmlns:a16="http://schemas.microsoft.com/office/drawing/2014/main" id="{0039D13A-4B40-2474-33C9-EC9EEE9D6B18}"/>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9219" name="Notes Placeholder 2">
            <a:extLst>
              <a:ext uri="{FF2B5EF4-FFF2-40B4-BE49-F238E27FC236}">
                <a16:creationId xmlns:a16="http://schemas.microsoft.com/office/drawing/2014/main" id="{C1AED84F-84F8-D793-4490-268EF71C8830}"/>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9220" name="Slide Number Placeholder 3">
            <a:extLst>
              <a:ext uri="{FF2B5EF4-FFF2-40B4-BE49-F238E27FC236}">
                <a16:creationId xmlns:a16="http://schemas.microsoft.com/office/drawing/2014/main" id="{34691D4A-5B3C-B414-0C2A-ABD167AABE7A}"/>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fontAlgn="base">
              <a:spcBef>
                <a:spcPct val="0"/>
              </a:spcBef>
              <a:spcAft>
                <a:spcPct val="0"/>
              </a:spcAft>
            </a:pPr>
            <a:fld id="{B8BE4652-737E-498D-BEBC-3798CE124DC7}" type="slidenum">
              <a:rPr lang="en-GB" altLang="en-US" smtClean="0"/>
              <a:pPr fontAlgn="base">
                <a:spcBef>
                  <a:spcPct val="0"/>
                </a:spcBef>
                <a:spcAft>
                  <a:spcPct val="0"/>
                </a:spcAft>
              </a:pPr>
              <a:t>4</a:t>
            </a:fld>
            <a:endParaRPr lang="en-GB" altLang="en-US"/>
          </a:p>
        </p:txBody>
      </p:sp>
    </p:spTree>
    <p:extLst>
      <p:ext uri="{BB962C8B-B14F-4D97-AF65-F5344CB8AC3E}">
        <p14:creationId xmlns:p14="http://schemas.microsoft.com/office/powerpoint/2010/main" val="107962616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D9A1374-645B-21EE-B3A5-466B954B34D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61DC6B0-2E40-2F9E-BB27-8EAA5CB3764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769930A-9774-842B-3B0B-49AC80B370BB}"/>
              </a:ext>
            </a:extLst>
          </p:cNvPr>
          <p:cNvSpPr>
            <a:spLocks noGrp="1"/>
          </p:cNvSpPr>
          <p:nvPr>
            <p:ph type="body" idx="1"/>
          </p:nvPr>
        </p:nvSpPr>
        <p:spPr/>
        <p:txBody>
          <a:bodyPr/>
          <a:lstStyle/>
          <a:p>
            <a:r>
              <a:rPr lang="en-GB" dirty="0"/>
              <a:t>Academic fraud - involves the intentional misrepresentation of what has been done. This would include making up data and/or results from the data or purposefully putting forward conclusions that are not accurate. </a:t>
            </a:r>
          </a:p>
          <a:p>
            <a:endParaRPr lang="en-GB" dirty="0"/>
          </a:p>
        </p:txBody>
      </p:sp>
      <p:sp>
        <p:nvSpPr>
          <p:cNvPr id="4" name="Slide Number Placeholder 3">
            <a:extLst>
              <a:ext uri="{FF2B5EF4-FFF2-40B4-BE49-F238E27FC236}">
                <a16:creationId xmlns:a16="http://schemas.microsoft.com/office/drawing/2014/main" id="{6E029F3A-ABFD-D1E3-36FC-87B0B0A44582}"/>
              </a:ext>
            </a:extLst>
          </p:cNvPr>
          <p:cNvSpPr>
            <a:spLocks noGrp="1"/>
          </p:cNvSpPr>
          <p:nvPr>
            <p:ph type="sldNum" sz="quarter" idx="5"/>
          </p:nvPr>
        </p:nvSpPr>
        <p:spPr/>
        <p:txBody>
          <a:bodyPr/>
          <a:lstStyle/>
          <a:p>
            <a:pPr>
              <a:defRPr/>
            </a:pPr>
            <a:fld id="{628C5422-0D3E-4EBC-9C27-7730CF539948}" type="slidenum">
              <a:rPr lang="en-GB" smtClean="0"/>
              <a:pPr>
                <a:defRPr/>
              </a:pPr>
              <a:t>5</a:t>
            </a:fld>
            <a:endParaRPr lang="en-GB"/>
          </a:p>
        </p:txBody>
      </p:sp>
    </p:spTree>
    <p:extLst>
      <p:ext uri="{BB962C8B-B14F-4D97-AF65-F5344CB8AC3E}">
        <p14:creationId xmlns:p14="http://schemas.microsoft.com/office/powerpoint/2010/main" val="370939698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488DCCE-1A19-20D2-B3CA-2A8065961DE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CDEF211-D392-0FBB-B5BA-E6D02413C3C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029F337-C5CD-62BC-0230-8814375F34EC}"/>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E229E315-3EA4-A70F-9489-B64A7D50F201}"/>
              </a:ext>
            </a:extLst>
          </p:cNvPr>
          <p:cNvSpPr>
            <a:spLocks noGrp="1"/>
          </p:cNvSpPr>
          <p:nvPr>
            <p:ph type="sldNum" sz="quarter" idx="10"/>
          </p:nvPr>
        </p:nvSpPr>
        <p:spPr/>
        <p:txBody>
          <a:bodyPr/>
          <a:lstStyle/>
          <a:p>
            <a:fld id="{F7021451-1387-4CA6-816F-3879F97B5CBC}" type="slidenum">
              <a:rPr lang="en-US"/>
              <a:t>24</a:t>
            </a:fld>
            <a:endParaRPr lang="en-US"/>
          </a:p>
        </p:txBody>
      </p:sp>
    </p:spTree>
    <p:extLst>
      <p:ext uri="{BB962C8B-B14F-4D97-AF65-F5344CB8AC3E}">
        <p14:creationId xmlns:p14="http://schemas.microsoft.com/office/powerpoint/2010/main" val="176591285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5EB9C2D-6C81-1261-B794-922AD393905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4EBE1F9-E4D0-657C-EF6D-4A07E70B3B3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A9EE4FF-937C-BB2A-4743-2A0C54C220AF}"/>
              </a:ext>
            </a:extLst>
          </p:cNvPr>
          <p:cNvSpPr>
            <a:spLocks noGrp="1"/>
          </p:cNvSpPr>
          <p:nvPr>
            <p:ph type="body" idx="1"/>
          </p:nvPr>
        </p:nvSpPr>
        <p:spPr/>
        <p:txBody>
          <a:bodyPr/>
          <a:lstStyle/>
          <a:p>
            <a:r>
              <a:rPr lang="en-GB" dirty="0"/>
              <a:t>The Nuremberg Code (1947)</a:t>
            </a:r>
          </a:p>
          <a:p>
            <a:r>
              <a:rPr lang="en-GB" dirty="0"/>
              <a:t>Developed after the Nuremberg trials, it constitutes required researcher codes to obtain voluntary, informed consent. Lays groundwork affirming participant rights and welfare priorities. </a:t>
            </a:r>
          </a:p>
          <a:p>
            <a:r>
              <a:rPr lang="en-GB" dirty="0"/>
              <a:t>Declaration of Helsinki (1964 and amendments)  </a:t>
            </a:r>
          </a:p>
          <a:p>
            <a:r>
              <a:rPr lang="en-GB" dirty="0"/>
              <a:t>A foundational global code developed by World Medical Association outlining researcher duties and protocols to protect research participants. Details specific safeguards and processes.</a:t>
            </a:r>
          </a:p>
          <a:p>
            <a:r>
              <a:rPr lang="en-GB" dirty="0"/>
              <a:t>The Belmont Report (1979)</a:t>
            </a:r>
          </a:p>
          <a:p>
            <a:r>
              <a:rPr lang="en-GB" dirty="0"/>
              <a:t>Lays out ethical principles and guidelines for human subjects research including respect for persons, beneficence, and justice. Serves as basis for later policies and U.S. legislation. </a:t>
            </a:r>
          </a:p>
          <a:p>
            <a:r>
              <a:rPr lang="en-GB" dirty="0"/>
              <a:t>International Ethical Guidelines for Health-related Research Involving Humans (1982 and 5 updates as of 2021)</a:t>
            </a:r>
          </a:p>
          <a:p>
            <a:r>
              <a:rPr lang="en-GB" dirty="0"/>
              <a:t>Created by the Council for International Organizations of Medical Sciences in collaboration with the World Health Organization, these research protections have been translated into 15 languages.</a:t>
            </a:r>
          </a:p>
          <a:p>
            <a:r>
              <a:rPr lang="en-GB" dirty="0"/>
              <a:t>The Common Rule </a:t>
            </a:r>
          </a:p>
          <a:p>
            <a:r>
              <a:rPr lang="en-GB" dirty="0"/>
              <a:t>U.S. Federal regulations (1991) governing researcher oversight, informed consent, assessment of risk and protections for special populations. Updated recently in 2018.</a:t>
            </a:r>
          </a:p>
          <a:p>
            <a:r>
              <a:rPr lang="en-GB" dirty="0"/>
              <a:t>These seminal policies and regulations establish formal mechanisms spanning oversight review, researcher responsibilities, participant protections and informed consent procedures to uphold ethics and prevent recurrence of research abuse. Later policies also emerged specific to social sciences, public health and qualitative inquiries.</a:t>
            </a:r>
          </a:p>
          <a:p>
            <a:endParaRPr lang="en-GB" dirty="0"/>
          </a:p>
        </p:txBody>
      </p:sp>
      <p:sp>
        <p:nvSpPr>
          <p:cNvPr id="4" name="Slide Number Placeholder 3">
            <a:extLst>
              <a:ext uri="{FF2B5EF4-FFF2-40B4-BE49-F238E27FC236}">
                <a16:creationId xmlns:a16="http://schemas.microsoft.com/office/drawing/2014/main" id="{84B22DF5-FC0F-7106-DED1-D6706A3292EF}"/>
              </a:ext>
            </a:extLst>
          </p:cNvPr>
          <p:cNvSpPr>
            <a:spLocks noGrp="1"/>
          </p:cNvSpPr>
          <p:nvPr>
            <p:ph type="sldNum" sz="quarter" idx="5"/>
          </p:nvPr>
        </p:nvSpPr>
        <p:spPr/>
        <p:txBody>
          <a:bodyPr/>
          <a:lstStyle/>
          <a:p>
            <a:pPr>
              <a:defRPr/>
            </a:pPr>
            <a:fld id="{628C5422-0D3E-4EBC-9C27-7730CF539948}" type="slidenum">
              <a:rPr lang="en-GB" smtClean="0"/>
              <a:pPr>
                <a:defRPr/>
              </a:pPr>
              <a:t>33</a:t>
            </a:fld>
            <a:endParaRPr lang="en-GB"/>
          </a:p>
        </p:txBody>
      </p:sp>
    </p:spTree>
    <p:extLst>
      <p:ext uri="{BB962C8B-B14F-4D97-AF65-F5344CB8AC3E}">
        <p14:creationId xmlns:p14="http://schemas.microsoft.com/office/powerpoint/2010/main" val="244635117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77</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CFD2E1D-FD59-6756-3B0A-6F6D12A9EB39}"/>
              </a:ext>
            </a:extLst>
          </p:cNvPr>
          <p:cNvSpPr>
            <a:spLocks noGrp="1"/>
          </p:cNvSpPr>
          <p:nvPr>
            <p:ph type="dt" sz="half" idx="10"/>
          </p:nvPr>
        </p:nvSpPr>
        <p:spPr/>
        <p:txBody>
          <a:bodyPr/>
          <a:lstStyle>
            <a:lvl1pPr>
              <a:defRPr/>
            </a:lvl1pPr>
          </a:lstStyle>
          <a:p>
            <a:pPr>
              <a:defRPr/>
            </a:pPr>
            <a:fld id="{88F602CE-A144-42CC-B4C7-EB4609A79444}" type="datetime1">
              <a:rPr lang="en-GB"/>
              <a:pPr>
                <a:defRPr/>
              </a:pPr>
              <a:t>03/01/2026</a:t>
            </a:fld>
            <a:endParaRPr lang="en-GB"/>
          </a:p>
        </p:txBody>
      </p:sp>
      <p:sp>
        <p:nvSpPr>
          <p:cNvPr id="5" name="Footer Placeholder 4">
            <a:extLst>
              <a:ext uri="{FF2B5EF4-FFF2-40B4-BE49-F238E27FC236}">
                <a16:creationId xmlns:a16="http://schemas.microsoft.com/office/drawing/2014/main" id="{E06A70CA-AAC5-6930-38B4-A3FFC0A82171}"/>
              </a:ext>
            </a:extLst>
          </p:cNvPr>
          <p:cNvSpPr>
            <a:spLocks noGrp="1"/>
          </p:cNvSpPr>
          <p:nvPr>
            <p:ph type="ftr" sz="quarter" idx="11"/>
          </p:nvPr>
        </p:nvSpPr>
        <p:spPr/>
        <p:txBody>
          <a:bodyPr/>
          <a:lstStyle>
            <a:lvl1pPr>
              <a:defRPr/>
            </a:lvl1pPr>
          </a:lstStyle>
          <a:p>
            <a:pPr>
              <a:defRPr/>
            </a:pPr>
            <a:r>
              <a:rPr lang="en-GB"/>
              <a:t>Zhao et al., Making Sense of Social Research Methodology, First Edition © SAGE Publications Inc., 2021.</a:t>
            </a:r>
          </a:p>
        </p:txBody>
      </p:sp>
      <p:sp>
        <p:nvSpPr>
          <p:cNvPr id="6" name="Slide Number Placeholder 5">
            <a:extLst>
              <a:ext uri="{FF2B5EF4-FFF2-40B4-BE49-F238E27FC236}">
                <a16:creationId xmlns:a16="http://schemas.microsoft.com/office/drawing/2014/main" id="{F5766564-1F09-DE86-D0F5-72074BAD4B97}"/>
              </a:ext>
            </a:extLst>
          </p:cNvPr>
          <p:cNvSpPr>
            <a:spLocks noGrp="1"/>
          </p:cNvSpPr>
          <p:nvPr>
            <p:ph type="sldNum" sz="quarter" idx="12"/>
          </p:nvPr>
        </p:nvSpPr>
        <p:spPr/>
        <p:txBody>
          <a:bodyPr/>
          <a:lstStyle>
            <a:lvl1pPr>
              <a:defRPr/>
            </a:lvl1pPr>
          </a:lstStyle>
          <a:p>
            <a:pPr>
              <a:defRPr/>
            </a:pPr>
            <a:fld id="{E6E86EBE-59DA-441A-881C-178FEE585B82}" type="slidenum">
              <a:rPr lang="en-GB"/>
              <a:pPr>
                <a:defRPr/>
              </a:pPr>
              <a:t>‹#›</a:t>
            </a:fld>
            <a:endParaRPr lang="en-GB"/>
          </a:p>
        </p:txBody>
      </p:sp>
    </p:spTree>
    <p:extLst>
      <p:ext uri="{BB962C8B-B14F-4D97-AF65-F5344CB8AC3E}">
        <p14:creationId xmlns:p14="http://schemas.microsoft.com/office/powerpoint/2010/main" val="136096535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43EC174-EB22-BA8B-C846-C720541BE0DC}"/>
              </a:ext>
            </a:extLst>
          </p:cNvPr>
          <p:cNvSpPr>
            <a:spLocks noGrp="1"/>
          </p:cNvSpPr>
          <p:nvPr>
            <p:ph type="dt" sz="half" idx="10"/>
          </p:nvPr>
        </p:nvSpPr>
        <p:spPr/>
        <p:txBody>
          <a:bodyPr/>
          <a:lstStyle>
            <a:lvl1pPr>
              <a:defRPr/>
            </a:lvl1pPr>
          </a:lstStyle>
          <a:p>
            <a:pPr>
              <a:defRPr/>
            </a:pPr>
            <a:fld id="{CC271770-BFBD-4ADE-BFD8-7957AEF4C443}" type="datetime1">
              <a:rPr lang="en-GB"/>
              <a:pPr>
                <a:defRPr/>
              </a:pPr>
              <a:t>03/01/2026</a:t>
            </a:fld>
            <a:endParaRPr lang="en-GB"/>
          </a:p>
        </p:txBody>
      </p:sp>
      <p:sp>
        <p:nvSpPr>
          <p:cNvPr id="5" name="Footer Placeholder 4">
            <a:extLst>
              <a:ext uri="{FF2B5EF4-FFF2-40B4-BE49-F238E27FC236}">
                <a16:creationId xmlns:a16="http://schemas.microsoft.com/office/drawing/2014/main" id="{12D6C6BC-27D8-DB68-BE71-F4E1AB0CFD0E}"/>
              </a:ext>
            </a:extLst>
          </p:cNvPr>
          <p:cNvSpPr>
            <a:spLocks noGrp="1"/>
          </p:cNvSpPr>
          <p:nvPr>
            <p:ph type="ftr" sz="quarter" idx="11"/>
          </p:nvPr>
        </p:nvSpPr>
        <p:spPr/>
        <p:txBody>
          <a:bodyPr/>
          <a:lstStyle>
            <a:lvl1pPr>
              <a:defRPr/>
            </a:lvl1pPr>
          </a:lstStyle>
          <a:p>
            <a:pPr>
              <a:defRPr/>
            </a:pPr>
            <a:r>
              <a:rPr lang="en-GB"/>
              <a:t>Zhao et al., Making Sense of Social Research Methodology, First Edition © SAGE Publications Inc., 2021.</a:t>
            </a:r>
          </a:p>
        </p:txBody>
      </p:sp>
      <p:sp>
        <p:nvSpPr>
          <p:cNvPr id="6" name="Slide Number Placeholder 5">
            <a:extLst>
              <a:ext uri="{FF2B5EF4-FFF2-40B4-BE49-F238E27FC236}">
                <a16:creationId xmlns:a16="http://schemas.microsoft.com/office/drawing/2014/main" id="{51600405-9365-C7E8-5581-282990CA776C}"/>
              </a:ext>
            </a:extLst>
          </p:cNvPr>
          <p:cNvSpPr>
            <a:spLocks noGrp="1"/>
          </p:cNvSpPr>
          <p:nvPr>
            <p:ph type="sldNum" sz="quarter" idx="12"/>
          </p:nvPr>
        </p:nvSpPr>
        <p:spPr/>
        <p:txBody>
          <a:bodyPr/>
          <a:lstStyle>
            <a:lvl1pPr>
              <a:defRPr/>
            </a:lvl1pPr>
          </a:lstStyle>
          <a:p>
            <a:pPr>
              <a:defRPr/>
            </a:pPr>
            <a:fld id="{962718CD-73D1-4839-8A81-97F23D1842AC}" type="slidenum">
              <a:rPr lang="en-GB"/>
              <a:pPr>
                <a:defRPr/>
              </a:pPr>
              <a:t>‹#›</a:t>
            </a:fld>
            <a:endParaRPr lang="en-GB"/>
          </a:p>
        </p:txBody>
      </p:sp>
    </p:spTree>
    <p:extLst>
      <p:ext uri="{BB962C8B-B14F-4D97-AF65-F5344CB8AC3E}">
        <p14:creationId xmlns:p14="http://schemas.microsoft.com/office/powerpoint/2010/main" val="24067723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CEC02A4-92DC-C55C-B3AC-819650973485}"/>
              </a:ext>
            </a:extLst>
          </p:cNvPr>
          <p:cNvSpPr>
            <a:spLocks noGrp="1"/>
          </p:cNvSpPr>
          <p:nvPr>
            <p:ph type="dt" sz="half" idx="10"/>
          </p:nvPr>
        </p:nvSpPr>
        <p:spPr/>
        <p:txBody>
          <a:bodyPr/>
          <a:lstStyle>
            <a:lvl1pPr>
              <a:defRPr/>
            </a:lvl1pPr>
          </a:lstStyle>
          <a:p>
            <a:pPr>
              <a:defRPr/>
            </a:pPr>
            <a:fld id="{A2C04D4B-8DF2-444C-A4BB-28EDCFEF9533}" type="datetime1">
              <a:rPr lang="en-GB"/>
              <a:pPr>
                <a:defRPr/>
              </a:pPr>
              <a:t>03/01/2026</a:t>
            </a:fld>
            <a:endParaRPr lang="en-GB"/>
          </a:p>
        </p:txBody>
      </p:sp>
      <p:sp>
        <p:nvSpPr>
          <p:cNvPr id="5" name="Footer Placeholder 4">
            <a:extLst>
              <a:ext uri="{FF2B5EF4-FFF2-40B4-BE49-F238E27FC236}">
                <a16:creationId xmlns:a16="http://schemas.microsoft.com/office/drawing/2014/main" id="{4A150E51-85E8-94EB-93C4-5983E7F5CA6B}"/>
              </a:ext>
            </a:extLst>
          </p:cNvPr>
          <p:cNvSpPr>
            <a:spLocks noGrp="1"/>
          </p:cNvSpPr>
          <p:nvPr>
            <p:ph type="ftr" sz="quarter" idx="11"/>
          </p:nvPr>
        </p:nvSpPr>
        <p:spPr/>
        <p:txBody>
          <a:bodyPr/>
          <a:lstStyle>
            <a:lvl1pPr>
              <a:defRPr/>
            </a:lvl1pPr>
          </a:lstStyle>
          <a:p>
            <a:pPr>
              <a:defRPr/>
            </a:pPr>
            <a:r>
              <a:rPr lang="en-GB"/>
              <a:t>Zhao et al., Making Sense of Social Research Methodology, First Edition © SAGE Publications Inc., 2021.</a:t>
            </a:r>
          </a:p>
        </p:txBody>
      </p:sp>
      <p:sp>
        <p:nvSpPr>
          <p:cNvPr id="6" name="Slide Number Placeholder 5">
            <a:extLst>
              <a:ext uri="{FF2B5EF4-FFF2-40B4-BE49-F238E27FC236}">
                <a16:creationId xmlns:a16="http://schemas.microsoft.com/office/drawing/2014/main" id="{5E2C1488-5EC5-B902-2ADF-581C96612EA8}"/>
              </a:ext>
            </a:extLst>
          </p:cNvPr>
          <p:cNvSpPr>
            <a:spLocks noGrp="1"/>
          </p:cNvSpPr>
          <p:nvPr>
            <p:ph type="sldNum" sz="quarter" idx="12"/>
          </p:nvPr>
        </p:nvSpPr>
        <p:spPr/>
        <p:txBody>
          <a:bodyPr/>
          <a:lstStyle>
            <a:lvl1pPr>
              <a:defRPr/>
            </a:lvl1pPr>
          </a:lstStyle>
          <a:p>
            <a:pPr>
              <a:defRPr/>
            </a:pPr>
            <a:fld id="{CC991612-2DB1-4758-ABE5-9ACF80C26D45}" type="slidenum">
              <a:rPr lang="en-GB"/>
              <a:pPr>
                <a:defRPr/>
              </a:pPr>
              <a:t>‹#›</a:t>
            </a:fld>
            <a:endParaRPr lang="en-GB"/>
          </a:p>
        </p:txBody>
      </p:sp>
    </p:spTree>
    <p:extLst>
      <p:ext uri="{BB962C8B-B14F-4D97-AF65-F5344CB8AC3E}">
        <p14:creationId xmlns:p14="http://schemas.microsoft.com/office/powerpoint/2010/main" val="166874073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CCF5D29B-4A0A-403B-2429-BCE34990D941}"/>
              </a:ext>
            </a:extLst>
          </p:cNvPr>
          <p:cNvSpPr>
            <a:spLocks noGrp="1"/>
          </p:cNvSpPr>
          <p:nvPr>
            <p:ph type="dt" sz="half" idx="10"/>
          </p:nvPr>
        </p:nvSpPr>
        <p:spPr/>
        <p:txBody>
          <a:bodyPr/>
          <a:lstStyle>
            <a:lvl1pPr>
              <a:defRPr/>
            </a:lvl1pPr>
          </a:lstStyle>
          <a:p>
            <a:pPr>
              <a:defRPr/>
            </a:pPr>
            <a:fld id="{85F78D35-1246-45D1-9C5B-735BA5C2E88E}" type="datetime1">
              <a:rPr lang="en-GB"/>
              <a:pPr>
                <a:defRPr/>
              </a:pPr>
              <a:t>03/01/2026</a:t>
            </a:fld>
            <a:endParaRPr lang="en-GB"/>
          </a:p>
        </p:txBody>
      </p:sp>
      <p:sp>
        <p:nvSpPr>
          <p:cNvPr id="6" name="Footer Placeholder 4">
            <a:extLst>
              <a:ext uri="{FF2B5EF4-FFF2-40B4-BE49-F238E27FC236}">
                <a16:creationId xmlns:a16="http://schemas.microsoft.com/office/drawing/2014/main" id="{46F1BB1B-1FAD-245E-6885-6627C536A4B4}"/>
              </a:ext>
            </a:extLst>
          </p:cNvPr>
          <p:cNvSpPr>
            <a:spLocks noGrp="1"/>
          </p:cNvSpPr>
          <p:nvPr>
            <p:ph type="ftr" sz="quarter" idx="11"/>
          </p:nvPr>
        </p:nvSpPr>
        <p:spPr/>
        <p:txBody>
          <a:bodyPr/>
          <a:lstStyle>
            <a:lvl1pPr>
              <a:defRPr/>
            </a:lvl1pPr>
          </a:lstStyle>
          <a:p>
            <a:pPr>
              <a:defRPr/>
            </a:pPr>
            <a:r>
              <a:rPr lang="en-GB"/>
              <a:t>Zhao et al., Making Sense of Social Research Methodology, First Edition © SAGE Publications Inc., 2021.</a:t>
            </a:r>
          </a:p>
        </p:txBody>
      </p:sp>
      <p:sp>
        <p:nvSpPr>
          <p:cNvPr id="7" name="Slide Number Placeholder 5">
            <a:extLst>
              <a:ext uri="{FF2B5EF4-FFF2-40B4-BE49-F238E27FC236}">
                <a16:creationId xmlns:a16="http://schemas.microsoft.com/office/drawing/2014/main" id="{8EEF62F0-E930-04ED-32CE-9EDFF7ED9763}"/>
              </a:ext>
            </a:extLst>
          </p:cNvPr>
          <p:cNvSpPr>
            <a:spLocks noGrp="1"/>
          </p:cNvSpPr>
          <p:nvPr>
            <p:ph type="sldNum" sz="quarter" idx="12"/>
          </p:nvPr>
        </p:nvSpPr>
        <p:spPr/>
        <p:txBody>
          <a:bodyPr/>
          <a:lstStyle>
            <a:lvl1pPr>
              <a:defRPr/>
            </a:lvl1pPr>
          </a:lstStyle>
          <a:p>
            <a:pPr>
              <a:defRPr/>
            </a:pPr>
            <a:fld id="{E551A44F-3B12-4A1D-99DD-60764AE9951D}" type="slidenum">
              <a:rPr lang="en-GB"/>
              <a:pPr>
                <a:defRPr/>
              </a:pPr>
              <a:t>‹#›</a:t>
            </a:fld>
            <a:endParaRPr lang="en-GB"/>
          </a:p>
        </p:txBody>
      </p:sp>
    </p:spTree>
    <p:extLst>
      <p:ext uri="{BB962C8B-B14F-4D97-AF65-F5344CB8AC3E}">
        <p14:creationId xmlns:p14="http://schemas.microsoft.com/office/powerpoint/2010/main" val="78265406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63A2D9EA-ECF1-8A82-E041-8DCC5537CBF3}"/>
              </a:ext>
            </a:extLst>
          </p:cNvPr>
          <p:cNvSpPr>
            <a:spLocks noGrp="1"/>
          </p:cNvSpPr>
          <p:nvPr>
            <p:ph type="dt" sz="half" idx="10"/>
          </p:nvPr>
        </p:nvSpPr>
        <p:spPr/>
        <p:txBody>
          <a:bodyPr/>
          <a:lstStyle>
            <a:lvl1pPr>
              <a:defRPr/>
            </a:lvl1pPr>
          </a:lstStyle>
          <a:p>
            <a:pPr>
              <a:defRPr/>
            </a:pPr>
            <a:fld id="{B2491685-D803-4A4E-8142-9DF31DCDF715}" type="datetime1">
              <a:rPr lang="en-GB"/>
              <a:pPr>
                <a:defRPr/>
              </a:pPr>
              <a:t>03/01/2026</a:t>
            </a:fld>
            <a:endParaRPr lang="en-GB"/>
          </a:p>
        </p:txBody>
      </p:sp>
      <p:sp>
        <p:nvSpPr>
          <p:cNvPr id="8" name="Footer Placeholder 4">
            <a:extLst>
              <a:ext uri="{FF2B5EF4-FFF2-40B4-BE49-F238E27FC236}">
                <a16:creationId xmlns:a16="http://schemas.microsoft.com/office/drawing/2014/main" id="{62ADDED7-32D4-82F4-CA32-269951C57A0A}"/>
              </a:ext>
            </a:extLst>
          </p:cNvPr>
          <p:cNvSpPr>
            <a:spLocks noGrp="1"/>
          </p:cNvSpPr>
          <p:nvPr>
            <p:ph type="ftr" sz="quarter" idx="11"/>
          </p:nvPr>
        </p:nvSpPr>
        <p:spPr/>
        <p:txBody>
          <a:bodyPr/>
          <a:lstStyle>
            <a:lvl1pPr>
              <a:defRPr/>
            </a:lvl1pPr>
          </a:lstStyle>
          <a:p>
            <a:pPr>
              <a:defRPr/>
            </a:pPr>
            <a:r>
              <a:rPr lang="en-GB"/>
              <a:t>Zhao et al., Making Sense of Social Research Methodology, First Edition © SAGE Publications Inc., 2021.</a:t>
            </a:r>
          </a:p>
        </p:txBody>
      </p:sp>
      <p:sp>
        <p:nvSpPr>
          <p:cNvPr id="9" name="Slide Number Placeholder 5">
            <a:extLst>
              <a:ext uri="{FF2B5EF4-FFF2-40B4-BE49-F238E27FC236}">
                <a16:creationId xmlns:a16="http://schemas.microsoft.com/office/drawing/2014/main" id="{E1B3C88D-E43B-3E98-5B5F-4B1FAC7D417D}"/>
              </a:ext>
            </a:extLst>
          </p:cNvPr>
          <p:cNvSpPr>
            <a:spLocks noGrp="1"/>
          </p:cNvSpPr>
          <p:nvPr>
            <p:ph type="sldNum" sz="quarter" idx="12"/>
          </p:nvPr>
        </p:nvSpPr>
        <p:spPr/>
        <p:txBody>
          <a:bodyPr/>
          <a:lstStyle>
            <a:lvl1pPr>
              <a:defRPr/>
            </a:lvl1pPr>
          </a:lstStyle>
          <a:p>
            <a:pPr>
              <a:defRPr/>
            </a:pPr>
            <a:fld id="{2909590F-64EB-44FE-B6B7-1A0603DB5CC7}" type="slidenum">
              <a:rPr lang="en-GB"/>
              <a:pPr>
                <a:defRPr/>
              </a:pPr>
              <a:t>‹#›</a:t>
            </a:fld>
            <a:endParaRPr lang="en-GB"/>
          </a:p>
        </p:txBody>
      </p:sp>
    </p:spTree>
    <p:extLst>
      <p:ext uri="{BB962C8B-B14F-4D97-AF65-F5344CB8AC3E}">
        <p14:creationId xmlns:p14="http://schemas.microsoft.com/office/powerpoint/2010/main" val="23527500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590E89FA-97A6-3338-59E7-90C4D468E677}"/>
              </a:ext>
            </a:extLst>
          </p:cNvPr>
          <p:cNvSpPr>
            <a:spLocks noGrp="1"/>
          </p:cNvSpPr>
          <p:nvPr>
            <p:ph type="dt" sz="half" idx="10"/>
          </p:nvPr>
        </p:nvSpPr>
        <p:spPr/>
        <p:txBody>
          <a:bodyPr/>
          <a:lstStyle>
            <a:lvl1pPr>
              <a:defRPr/>
            </a:lvl1pPr>
          </a:lstStyle>
          <a:p>
            <a:pPr>
              <a:defRPr/>
            </a:pPr>
            <a:fld id="{AFB5F9AD-8457-4ACC-9B9A-3E98BBF985E7}" type="datetime1">
              <a:rPr lang="en-GB"/>
              <a:pPr>
                <a:defRPr/>
              </a:pPr>
              <a:t>03/01/2026</a:t>
            </a:fld>
            <a:endParaRPr lang="en-GB"/>
          </a:p>
        </p:txBody>
      </p:sp>
      <p:sp>
        <p:nvSpPr>
          <p:cNvPr id="4" name="Footer Placeholder 4">
            <a:extLst>
              <a:ext uri="{FF2B5EF4-FFF2-40B4-BE49-F238E27FC236}">
                <a16:creationId xmlns:a16="http://schemas.microsoft.com/office/drawing/2014/main" id="{34909987-84A7-FDEA-ACE7-E3CEACEEC4CD}"/>
              </a:ext>
            </a:extLst>
          </p:cNvPr>
          <p:cNvSpPr>
            <a:spLocks noGrp="1"/>
          </p:cNvSpPr>
          <p:nvPr>
            <p:ph type="ftr" sz="quarter" idx="11"/>
          </p:nvPr>
        </p:nvSpPr>
        <p:spPr/>
        <p:txBody>
          <a:bodyPr/>
          <a:lstStyle>
            <a:lvl1pPr>
              <a:defRPr/>
            </a:lvl1pPr>
          </a:lstStyle>
          <a:p>
            <a:pPr>
              <a:defRPr/>
            </a:pPr>
            <a:r>
              <a:rPr lang="en-GB"/>
              <a:t>Zhao et al., Making Sense of Social Research Methodology, First Edition © SAGE Publications Inc., 2021.</a:t>
            </a:r>
          </a:p>
        </p:txBody>
      </p:sp>
      <p:sp>
        <p:nvSpPr>
          <p:cNvPr id="5" name="Slide Number Placeholder 5">
            <a:extLst>
              <a:ext uri="{FF2B5EF4-FFF2-40B4-BE49-F238E27FC236}">
                <a16:creationId xmlns:a16="http://schemas.microsoft.com/office/drawing/2014/main" id="{E35FDC1D-3159-611A-EF62-815A21569BC1}"/>
              </a:ext>
            </a:extLst>
          </p:cNvPr>
          <p:cNvSpPr>
            <a:spLocks noGrp="1"/>
          </p:cNvSpPr>
          <p:nvPr>
            <p:ph type="sldNum" sz="quarter" idx="12"/>
          </p:nvPr>
        </p:nvSpPr>
        <p:spPr/>
        <p:txBody>
          <a:bodyPr/>
          <a:lstStyle>
            <a:lvl1pPr>
              <a:defRPr/>
            </a:lvl1pPr>
          </a:lstStyle>
          <a:p>
            <a:pPr>
              <a:defRPr/>
            </a:pPr>
            <a:fld id="{80A92101-96C1-4C31-B11E-C4F65C4C4263}" type="slidenum">
              <a:rPr lang="en-GB"/>
              <a:pPr>
                <a:defRPr/>
              </a:pPr>
              <a:t>‹#›</a:t>
            </a:fld>
            <a:endParaRPr lang="en-GB"/>
          </a:p>
        </p:txBody>
      </p:sp>
    </p:spTree>
    <p:extLst>
      <p:ext uri="{BB962C8B-B14F-4D97-AF65-F5344CB8AC3E}">
        <p14:creationId xmlns:p14="http://schemas.microsoft.com/office/powerpoint/2010/main" val="24093947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6E51CC0D-13C9-4FCF-02FB-255404DB873C}"/>
              </a:ext>
            </a:extLst>
          </p:cNvPr>
          <p:cNvSpPr>
            <a:spLocks noGrp="1"/>
          </p:cNvSpPr>
          <p:nvPr>
            <p:ph type="dt" sz="half" idx="10"/>
          </p:nvPr>
        </p:nvSpPr>
        <p:spPr/>
        <p:txBody>
          <a:bodyPr/>
          <a:lstStyle>
            <a:lvl1pPr>
              <a:defRPr/>
            </a:lvl1pPr>
          </a:lstStyle>
          <a:p>
            <a:pPr>
              <a:defRPr/>
            </a:pPr>
            <a:fld id="{7184DB84-DF5D-4EA4-BE2F-CD6BE0A9D57A}" type="datetime1">
              <a:rPr lang="en-GB"/>
              <a:pPr>
                <a:defRPr/>
              </a:pPr>
              <a:t>03/01/2026</a:t>
            </a:fld>
            <a:endParaRPr lang="en-GB"/>
          </a:p>
        </p:txBody>
      </p:sp>
      <p:sp>
        <p:nvSpPr>
          <p:cNvPr id="3" name="Footer Placeholder 4">
            <a:extLst>
              <a:ext uri="{FF2B5EF4-FFF2-40B4-BE49-F238E27FC236}">
                <a16:creationId xmlns:a16="http://schemas.microsoft.com/office/drawing/2014/main" id="{71608BEA-A603-1084-D5D3-FF6A0BA9E40A}"/>
              </a:ext>
            </a:extLst>
          </p:cNvPr>
          <p:cNvSpPr>
            <a:spLocks noGrp="1"/>
          </p:cNvSpPr>
          <p:nvPr>
            <p:ph type="ftr" sz="quarter" idx="11"/>
          </p:nvPr>
        </p:nvSpPr>
        <p:spPr/>
        <p:txBody>
          <a:bodyPr/>
          <a:lstStyle>
            <a:lvl1pPr>
              <a:defRPr/>
            </a:lvl1pPr>
          </a:lstStyle>
          <a:p>
            <a:pPr>
              <a:defRPr/>
            </a:pPr>
            <a:r>
              <a:rPr lang="en-GB"/>
              <a:t>Zhao et al., Making Sense of Social Research Methodology, First Edition © SAGE Publications Inc., 2021.</a:t>
            </a:r>
          </a:p>
        </p:txBody>
      </p:sp>
      <p:sp>
        <p:nvSpPr>
          <p:cNvPr id="4" name="Slide Number Placeholder 5">
            <a:extLst>
              <a:ext uri="{FF2B5EF4-FFF2-40B4-BE49-F238E27FC236}">
                <a16:creationId xmlns:a16="http://schemas.microsoft.com/office/drawing/2014/main" id="{91A817DF-D261-0D32-A60D-AC3B5A58F199}"/>
              </a:ext>
            </a:extLst>
          </p:cNvPr>
          <p:cNvSpPr>
            <a:spLocks noGrp="1"/>
          </p:cNvSpPr>
          <p:nvPr>
            <p:ph type="sldNum" sz="quarter" idx="12"/>
          </p:nvPr>
        </p:nvSpPr>
        <p:spPr/>
        <p:txBody>
          <a:bodyPr/>
          <a:lstStyle>
            <a:lvl1pPr>
              <a:defRPr/>
            </a:lvl1pPr>
          </a:lstStyle>
          <a:p>
            <a:pPr>
              <a:defRPr/>
            </a:pPr>
            <a:fld id="{0BEBA613-B685-4F43-B9B1-C20CC876AFBD}" type="slidenum">
              <a:rPr lang="en-GB"/>
              <a:pPr>
                <a:defRPr/>
              </a:pPr>
              <a:t>‹#›</a:t>
            </a:fld>
            <a:endParaRPr lang="en-GB"/>
          </a:p>
        </p:txBody>
      </p:sp>
    </p:spTree>
    <p:extLst>
      <p:ext uri="{BB962C8B-B14F-4D97-AF65-F5344CB8AC3E}">
        <p14:creationId xmlns:p14="http://schemas.microsoft.com/office/powerpoint/2010/main" val="190379405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3">
            <a:extLst>
              <a:ext uri="{FF2B5EF4-FFF2-40B4-BE49-F238E27FC236}">
                <a16:creationId xmlns:a16="http://schemas.microsoft.com/office/drawing/2014/main" id="{2CF2F466-9B7E-380B-2C06-5563ED41A285}"/>
              </a:ext>
            </a:extLst>
          </p:cNvPr>
          <p:cNvSpPr>
            <a:spLocks noGrp="1"/>
          </p:cNvSpPr>
          <p:nvPr>
            <p:ph type="dt" sz="half" idx="10"/>
          </p:nvPr>
        </p:nvSpPr>
        <p:spPr/>
        <p:txBody>
          <a:bodyPr/>
          <a:lstStyle>
            <a:lvl1pPr>
              <a:defRPr/>
            </a:lvl1pPr>
          </a:lstStyle>
          <a:p>
            <a:pPr>
              <a:defRPr/>
            </a:pPr>
            <a:fld id="{D8447021-FD64-4C1A-99F2-C85A5C5D6E1C}" type="datetime1">
              <a:rPr lang="en-GB"/>
              <a:pPr>
                <a:defRPr/>
              </a:pPr>
              <a:t>03/01/2026</a:t>
            </a:fld>
            <a:endParaRPr lang="en-GB"/>
          </a:p>
        </p:txBody>
      </p:sp>
      <p:sp>
        <p:nvSpPr>
          <p:cNvPr id="6" name="Footer Placeholder 4">
            <a:extLst>
              <a:ext uri="{FF2B5EF4-FFF2-40B4-BE49-F238E27FC236}">
                <a16:creationId xmlns:a16="http://schemas.microsoft.com/office/drawing/2014/main" id="{C4628164-9965-3E5A-3165-4129F7876D06}"/>
              </a:ext>
            </a:extLst>
          </p:cNvPr>
          <p:cNvSpPr>
            <a:spLocks noGrp="1"/>
          </p:cNvSpPr>
          <p:nvPr>
            <p:ph type="ftr" sz="quarter" idx="11"/>
          </p:nvPr>
        </p:nvSpPr>
        <p:spPr/>
        <p:txBody>
          <a:bodyPr/>
          <a:lstStyle>
            <a:lvl1pPr>
              <a:defRPr/>
            </a:lvl1pPr>
          </a:lstStyle>
          <a:p>
            <a:pPr>
              <a:defRPr/>
            </a:pPr>
            <a:r>
              <a:rPr lang="en-GB"/>
              <a:t>Zhao et al., Making Sense of Social Research Methodology, First Edition © SAGE Publications Inc., 2021.</a:t>
            </a:r>
          </a:p>
        </p:txBody>
      </p:sp>
      <p:sp>
        <p:nvSpPr>
          <p:cNvPr id="7" name="Slide Number Placeholder 5">
            <a:extLst>
              <a:ext uri="{FF2B5EF4-FFF2-40B4-BE49-F238E27FC236}">
                <a16:creationId xmlns:a16="http://schemas.microsoft.com/office/drawing/2014/main" id="{16763DD9-9569-28E5-5C13-7330646539F0}"/>
              </a:ext>
            </a:extLst>
          </p:cNvPr>
          <p:cNvSpPr>
            <a:spLocks noGrp="1"/>
          </p:cNvSpPr>
          <p:nvPr>
            <p:ph type="sldNum" sz="quarter" idx="12"/>
          </p:nvPr>
        </p:nvSpPr>
        <p:spPr/>
        <p:txBody>
          <a:bodyPr/>
          <a:lstStyle>
            <a:lvl1pPr>
              <a:defRPr/>
            </a:lvl1pPr>
          </a:lstStyle>
          <a:p>
            <a:pPr>
              <a:defRPr/>
            </a:pPr>
            <a:fld id="{156020CA-EF4E-43F0-97AB-3D7B46B7BADB}" type="slidenum">
              <a:rPr lang="en-GB"/>
              <a:pPr>
                <a:defRPr/>
              </a:pPr>
              <a:t>‹#›</a:t>
            </a:fld>
            <a:endParaRPr lang="en-GB"/>
          </a:p>
        </p:txBody>
      </p:sp>
    </p:spTree>
    <p:extLst>
      <p:ext uri="{BB962C8B-B14F-4D97-AF65-F5344CB8AC3E}">
        <p14:creationId xmlns:p14="http://schemas.microsoft.com/office/powerpoint/2010/main" val="23621136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3">
            <a:extLst>
              <a:ext uri="{FF2B5EF4-FFF2-40B4-BE49-F238E27FC236}">
                <a16:creationId xmlns:a16="http://schemas.microsoft.com/office/drawing/2014/main" id="{8CFF1C77-2538-27AC-6862-CF0BE94CB683}"/>
              </a:ext>
            </a:extLst>
          </p:cNvPr>
          <p:cNvSpPr>
            <a:spLocks noGrp="1"/>
          </p:cNvSpPr>
          <p:nvPr>
            <p:ph type="dt" sz="half" idx="10"/>
          </p:nvPr>
        </p:nvSpPr>
        <p:spPr/>
        <p:txBody>
          <a:bodyPr/>
          <a:lstStyle>
            <a:lvl1pPr>
              <a:defRPr/>
            </a:lvl1pPr>
          </a:lstStyle>
          <a:p>
            <a:pPr>
              <a:defRPr/>
            </a:pPr>
            <a:fld id="{FEB7FC64-8DAC-4A4B-BE8E-028F2B0F7C40}" type="datetime1">
              <a:rPr lang="en-GB"/>
              <a:pPr>
                <a:defRPr/>
              </a:pPr>
              <a:t>03/01/2026</a:t>
            </a:fld>
            <a:endParaRPr lang="en-GB"/>
          </a:p>
        </p:txBody>
      </p:sp>
      <p:sp>
        <p:nvSpPr>
          <p:cNvPr id="6" name="Footer Placeholder 4">
            <a:extLst>
              <a:ext uri="{FF2B5EF4-FFF2-40B4-BE49-F238E27FC236}">
                <a16:creationId xmlns:a16="http://schemas.microsoft.com/office/drawing/2014/main" id="{E9D9C529-AAC9-866A-3FB4-DDEB5B8FA963}"/>
              </a:ext>
            </a:extLst>
          </p:cNvPr>
          <p:cNvSpPr>
            <a:spLocks noGrp="1"/>
          </p:cNvSpPr>
          <p:nvPr>
            <p:ph type="ftr" sz="quarter" idx="11"/>
          </p:nvPr>
        </p:nvSpPr>
        <p:spPr/>
        <p:txBody>
          <a:bodyPr/>
          <a:lstStyle>
            <a:lvl1pPr>
              <a:defRPr/>
            </a:lvl1pPr>
          </a:lstStyle>
          <a:p>
            <a:pPr>
              <a:defRPr/>
            </a:pPr>
            <a:r>
              <a:rPr lang="en-GB"/>
              <a:t>Zhao et al., Making Sense of Social Research Methodology, First Edition © SAGE Publications Inc., 2021.</a:t>
            </a:r>
          </a:p>
        </p:txBody>
      </p:sp>
      <p:sp>
        <p:nvSpPr>
          <p:cNvPr id="7" name="Slide Number Placeholder 5">
            <a:extLst>
              <a:ext uri="{FF2B5EF4-FFF2-40B4-BE49-F238E27FC236}">
                <a16:creationId xmlns:a16="http://schemas.microsoft.com/office/drawing/2014/main" id="{8FB9F283-9AB3-8398-822D-25366F383F37}"/>
              </a:ext>
            </a:extLst>
          </p:cNvPr>
          <p:cNvSpPr>
            <a:spLocks noGrp="1"/>
          </p:cNvSpPr>
          <p:nvPr>
            <p:ph type="sldNum" sz="quarter" idx="12"/>
          </p:nvPr>
        </p:nvSpPr>
        <p:spPr/>
        <p:txBody>
          <a:bodyPr/>
          <a:lstStyle>
            <a:lvl1pPr>
              <a:defRPr/>
            </a:lvl1pPr>
          </a:lstStyle>
          <a:p>
            <a:pPr>
              <a:defRPr/>
            </a:pPr>
            <a:fld id="{E0D3C419-B65E-4FCE-BB0A-A9D5C174F013}" type="slidenum">
              <a:rPr lang="en-GB"/>
              <a:pPr>
                <a:defRPr/>
              </a:pPr>
              <a:t>‹#›</a:t>
            </a:fld>
            <a:endParaRPr lang="en-GB"/>
          </a:p>
        </p:txBody>
      </p:sp>
    </p:spTree>
    <p:extLst>
      <p:ext uri="{BB962C8B-B14F-4D97-AF65-F5344CB8AC3E}">
        <p14:creationId xmlns:p14="http://schemas.microsoft.com/office/powerpoint/2010/main" val="3992619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4219677-ABA4-E3BA-6764-7D5D61483104}"/>
              </a:ext>
            </a:extLst>
          </p:cNvPr>
          <p:cNvSpPr>
            <a:spLocks noGrp="1"/>
          </p:cNvSpPr>
          <p:nvPr>
            <p:ph type="dt" sz="half" idx="10"/>
          </p:nvPr>
        </p:nvSpPr>
        <p:spPr/>
        <p:txBody>
          <a:bodyPr/>
          <a:lstStyle>
            <a:lvl1pPr>
              <a:defRPr/>
            </a:lvl1pPr>
          </a:lstStyle>
          <a:p>
            <a:pPr>
              <a:defRPr/>
            </a:pPr>
            <a:fld id="{700A9FEE-A9F4-48B4-A118-C0B3FB93B44A}" type="datetime1">
              <a:rPr lang="en-GB"/>
              <a:pPr>
                <a:defRPr/>
              </a:pPr>
              <a:t>03/01/2026</a:t>
            </a:fld>
            <a:endParaRPr lang="en-GB"/>
          </a:p>
        </p:txBody>
      </p:sp>
      <p:sp>
        <p:nvSpPr>
          <p:cNvPr id="5" name="Footer Placeholder 4">
            <a:extLst>
              <a:ext uri="{FF2B5EF4-FFF2-40B4-BE49-F238E27FC236}">
                <a16:creationId xmlns:a16="http://schemas.microsoft.com/office/drawing/2014/main" id="{57A57869-0E19-AE29-2265-6381FEB16722}"/>
              </a:ext>
            </a:extLst>
          </p:cNvPr>
          <p:cNvSpPr>
            <a:spLocks noGrp="1"/>
          </p:cNvSpPr>
          <p:nvPr>
            <p:ph type="ftr" sz="quarter" idx="11"/>
          </p:nvPr>
        </p:nvSpPr>
        <p:spPr/>
        <p:txBody>
          <a:bodyPr/>
          <a:lstStyle>
            <a:lvl1pPr>
              <a:defRPr/>
            </a:lvl1pPr>
          </a:lstStyle>
          <a:p>
            <a:pPr>
              <a:defRPr/>
            </a:pPr>
            <a:r>
              <a:rPr lang="en-GB"/>
              <a:t>Zhao et al., Making Sense of Social Research Methodology, First Edition © SAGE Publications Inc., 2021.</a:t>
            </a:r>
          </a:p>
        </p:txBody>
      </p:sp>
      <p:sp>
        <p:nvSpPr>
          <p:cNvPr id="6" name="Slide Number Placeholder 5">
            <a:extLst>
              <a:ext uri="{FF2B5EF4-FFF2-40B4-BE49-F238E27FC236}">
                <a16:creationId xmlns:a16="http://schemas.microsoft.com/office/drawing/2014/main" id="{EF3DA52D-DE3A-C3DB-6075-5F7EAAF2A014}"/>
              </a:ext>
            </a:extLst>
          </p:cNvPr>
          <p:cNvSpPr>
            <a:spLocks noGrp="1"/>
          </p:cNvSpPr>
          <p:nvPr>
            <p:ph type="sldNum" sz="quarter" idx="12"/>
          </p:nvPr>
        </p:nvSpPr>
        <p:spPr/>
        <p:txBody>
          <a:bodyPr/>
          <a:lstStyle>
            <a:lvl1pPr>
              <a:defRPr/>
            </a:lvl1pPr>
          </a:lstStyle>
          <a:p>
            <a:pPr>
              <a:defRPr/>
            </a:pPr>
            <a:fld id="{4A34AC7C-198B-4925-9E39-604285B44D49}" type="slidenum">
              <a:rPr lang="en-GB"/>
              <a:pPr>
                <a:defRPr/>
              </a:pPr>
              <a:t>‹#›</a:t>
            </a:fld>
            <a:endParaRPr lang="en-GB"/>
          </a:p>
        </p:txBody>
      </p:sp>
    </p:spTree>
    <p:extLst>
      <p:ext uri="{BB962C8B-B14F-4D97-AF65-F5344CB8AC3E}">
        <p14:creationId xmlns:p14="http://schemas.microsoft.com/office/powerpoint/2010/main" val="5486246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6777698-EE42-9305-5231-0339AC4DD19B}"/>
              </a:ext>
            </a:extLst>
          </p:cNvPr>
          <p:cNvSpPr>
            <a:spLocks noGrp="1"/>
          </p:cNvSpPr>
          <p:nvPr>
            <p:ph type="dt" sz="half" idx="10"/>
          </p:nvPr>
        </p:nvSpPr>
        <p:spPr/>
        <p:txBody>
          <a:bodyPr/>
          <a:lstStyle>
            <a:lvl1pPr>
              <a:defRPr/>
            </a:lvl1pPr>
          </a:lstStyle>
          <a:p>
            <a:pPr>
              <a:defRPr/>
            </a:pPr>
            <a:fld id="{0F953809-A721-45D1-9369-13D0D11A9924}" type="datetime1">
              <a:rPr lang="en-GB"/>
              <a:pPr>
                <a:defRPr/>
              </a:pPr>
              <a:t>03/01/2026</a:t>
            </a:fld>
            <a:endParaRPr lang="en-GB"/>
          </a:p>
        </p:txBody>
      </p:sp>
      <p:sp>
        <p:nvSpPr>
          <p:cNvPr id="5" name="Footer Placeholder 4">
            <a:extLst>
              <a:ext uri="{FF2B5EF4-FFF2-40B4-BE49-F238E27FC236}">
                <a16:creationId xmlns:a16="http://schemas.microsoft.com/office/drawing/2014/main" id="{97EAED0B-EB8C-44FD-ED7E-CB4BD638266D}"/>
              </a:ext>
            </a:extLst>
          </p:cNvPr>
          <p:cNvSpPr>
            <a:spLocks noGrp="1"/>
          </p:cNvSpPr>
          <p:nvPr>
            <p:ph type="ftr" sz="quarter" idx="11"/>
          </p:nvPr>
        </p:nvSpPr>
        <p:spPr/>
        <p:txBody>
          <a:bodyPr/>
          <a:lstStyle>
            <a:lvl1pPr>
              <a:defRPr/>
            </a:lvl1pPr>
          </a:lstStyle>
          <a:p>
            <a:pPr>
              <a:defRPr/>
            </a:pPr>
            <a:r>
              <a:rPr lang="en-GB"/>
              <a:t>Zhao et al., Making Sense of Social Research Methodology, First Edition © SAGE Publications Inc., 2021.</a:t>
            </a:r>
          </a:p>
        </p:txBody>
      </p:sp>
      <p:sp>
        <p:nvSpPr>
          <p:cNvPr id="6" name="Slide Number Placeholder 5">
            <a:extLst>
              <a:ext uri="{FF2B5EF4-FFF2-40B4-BE49-F238E27FC236}">
                <a16:creationId xmlns:a16="http://schemas.microsoft.com/office/drawing/2014/main" id="{0155CF7E-9A86-9C79-E0A7-098E7D7963F8}"/>
              </a:ext>
            </a:extLst>
          </p:cNvPr>
          <p:cNvSpPr>
            <a:spLocks noGrp="1"/>
          </p:cNvSpPr>
          <p:nvPr>
            <p:ph type="sldNum" sz="quarter" idx="12"/>
          </p:nvPr>
        </p:nvSpPr>
        <p:spPr/>
        <p:txBody>
          <a:bodyPr/>
          <a:lstStyle>
            <a:lvl1pPr>
              <a:defRPr/>
            </a:lvl1pPr>
          </a:lstStyle>
          <a:p>
            <a:pPr>
              <a:defRPr/>
            </a:pPr>
            <a:fld id="{B658DC74-6B1D-4C2E-9C44-47DC8156254B}" type="slidenum">
              <a:rPr lang="en-GB"/>
              <a:pPr>
                <a:defRPr/>
              </a:pPr>
              <a:t>‹#›</a:t>
            </a:fld>
            <a:endParaRPr lang="en-GB"/>
          </a:p>
        </p:txBody>
      </p:sp>
    </p:spTree>
    <p:extLst>
      <p:ext uri="{BB962C8B-B14F-4D97-AF65-F5344CB8AC3E}">
        <p14:creationId xmlns:p14="http://schemas.microsoft.com/office/powerpoint/2010/main" val="90879889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DEFAULT">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12742343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05A28704-E195-E022-3943-19826D9727CE}"/>
              </a:ext>
            </a:extLst>
          </p:cNvPr>
          <p:cNvSpPr>
            <a:spLocks noGrp="1" noChangeArrowheads="1"/>
          </p:cNvSpPr>
          <p:nvPr>
            <p:ph type="title"/>
          </p:nvPr>
        </p:nvSpPr>
        <p:spPr bwMode="auto">
          <a:xfrm>
            <a:off x="838200" y="365125"/>
            <a:ext cx="10515600" cy="1325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3E1CA76B-AACF-CE7D-B1F3-36253A3115D4}"/>
              </a:ext>
            </a:extLst>
          </p:cNvPr>
          <p:cNvSpPr>
            <a:spLocks noGrp="1" noChangeArrowheads="1"/>
          </p:cNvSpPr>
          <p:nvPr>
            <p:ph type="body" idx="1"/>
          </p:nvPr>
        </p:nvSpPr>
        <p:spPr bwMode="auto">
          <a:xfrm>
            <a:off x="838200" y="1825625"/>
            <a:ext cx="10515600" cy="4351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F472C18B-FF19-44AD-21F5-4C55E5A1C43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eaLnBrk="1" fontAlgn="auto" hangingPunct="1">
              <a:spcBef>
                <a:spcPts val="0"/>
              </a:spcBef>
              <a:spcAft>
                <a:spcPts val="0"/>
              </a:spcAft>
              <a:defRPr sz="1200">
                <a:solidFill>
                  <a:schemeClr val="tx1">
                    <a:tint val="75000"/>
                  </a:schemeClr>
                </a:solidFill>
                <a:latin typeface="+mn-lt"/>
              </a:defRPr>
            </a:lvl1pPr>
          </a:lstStyle>
          <a:p>
            <a:pPr>
              <a:defRPr/>
            </a:pPr>
            <a:fld id="{38762C80-3E99-483D-AFE8-5A7D1CFCAAA6}" type="datetime1">
              <a:rPr lang="en-GB"/>
              <a:pPr>
                <a:defRPr/>
              </a:pPr>
              <a:t>03/01/2026</a:t>
            </a:fld>
            <a:endParaRPr lang="en-GB"/>
          </a:p>
        </p:txBody>
      </p:sp>
      <p:sp>
        <p:nvSpPr>
          <p:cNvPr id="5" name="Footer Placeholder 4">
            <a:extLst>
              <a:ext uri="{FF2B5EF4-FFF2-40B4-BE49-F238E27FC236}">
                <a16:creationId xmlns:a16="http://schemas.microsoft.com/office/drawing/2014/main" id="{B505D187-0631-0737-8B68-400F6F338D8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eaLnBrk="1" fontAlgn="auto" hangingPunct="1">
              <a:spcBef>
                <a:spcPts val="0"/>
              </a:spcBef>
              <a:spcAft>
                <a:spcPts val="0"/>
              </a:spcAft>
              <a:defRPr sz="1200">
                <a:solidFill>
                  <a:schemeClr val="tx1">
                    <a:tint val="75000"/>
                  </a:schemeClr>
                </a:solidFill>
                <a:latin typeface="+mn-lt"/>
              </a:defRPr>
            </a:lvl1pPr>
          </a:lstStyle>
          <a:p>
            <a:pPr>
              <a:defRPr/>
            </a:pPr>
            <a:r>
              <a:rPr lang="en-GB"/>
              <a:t>Zhao et al., Making Sense of Social Research Methodology, First Edition © SAGE Publications Inc., 2021.</a:t>
            </a:r>
          </a:p>
        </p:txBody>
      </p:sp>
      <p:sp>
        <p:nvSpPr>
          <p:cNvPr id="6" name="Slide Number Placeholder 5">
            <a:extLst>
              <a:ext uri="{FF2B5EF4-FFF2-40B4-BE49-F238E27FC236}">
                <a16:creationId xmlns:a16="http://schemas.microsoft.com/office/drawing/2014/main" id="{19A5834D-499D-4C02-F51F-1C727E60BFB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eaLnBrk="1" fontAlgn="auto" hangingPunct="1">
              <a:spcBef>
                <a:spcPts val="0"/>
              </a:spcBef>
              <a:spcAft>
                <a:spcPts val="0"/>
              </a:spcAft>
              <a:defRPr sz="1200">
                <a:solidFill>
                  <a:schemeClr val="tx1">
                    <a:tint val="75000"/>
                  </a:schemeClr>
                </a:solidFill>
                <a:latin typeface="+mn-lt"/>
              </a:defRPr>
            </a:lvl1pPr>
          </a:lstStyle>
          <a:p>
            <a:pPr>
              <a:defRPr/>
            </a:pPr>
            <a:fld id="{AB05367D-BAC7-433A-9274-B399C1C7EB1B}" type="slidenum">
              <a:rPr lang="en-GB"/>
              <a:pPr>
                <a:defRPr/>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hf sldNum="0" hdr="0" ftr="0" dt="0"/>
  <p:txStyles>
    <p:titleStyle>
      <a:lvl1pPr algn="l" rtl="0" eaLnBrk="0" fontAlgn="base" hangingPunct="0">
        <a:lnSpc>
          <a:spcPct val="90000"/>
        </a:lnSpc>
        <a:spcBef>
          <a:spcPct val="0"/>
        </a:spcBef>
        <a:spcAft>
          <a:spcPct val="0"/>
        </a:spcAft>
        <a:defRPr sz="4400" kern="1200">
          <a:solidFill>
            <a:schemeClr val="tx1"/>
          </a:solidFill>
          <a:latin typeface="+mj-lt"/>
          <a:ea typeface="+mj-ea"/>
          <a:cs typeface="+mj-cs"/>
        </a:defRPr>
      </a:lvl1pPr>
      <a:lvl2pPr algn="l" rtl="0" eaLnBrk="0" fontAlgn="base" hangingPunct="0">
        <a:lnSpc>
          <a:spcPct val="90000"/>
        </a:lnSpc>
        <a:spcBef>
          <a:spcPct val="0"/>
        </a:spcBef>
        <a:spcAft>
          <a:spcPct val="0"/>
        </a:spcAft>
        <a:defRPr sz="4400">
          <a:solidFill>
            <a:schemeClr val="tx1"/>
          </a:solidFill>
          <a:latin typeface="Calibri Light" panose="020F0302020204030204" pitchFamily="34" charset="0"/>
        </a:defRPr>
      </a:lvl2pPr>
      <a:lvl3pPr algn="l" rtl="0" eaLnBrk="0" fontAlgn="base" hangingPunct="0">
        <a:lnSpc>
          <a:spcPct val="90000"/>
        </a:lnSpc>
        <a:spcBef>
          <a:spcPct val="0"/>
        </a:spcBef>
        <a:spcAft>
          <a:spcPct val="0"/>
        </a:spcAft>
        <a:defRPr sz="4400">
          <a:solidFill>
            <a:schemeClr val="tx1"/>
          </a:solidFill>
          <a:latin typeface="Calibri Light" panose="020F0302020204030204" pitchFamily="34" charset="0"/>
        </a:defRPr>
      </a:lvl3pPr>
      <a:lvl4pPr algn="l" rtl="0" eaLnBrk="0" fontAlgn="base" hangingPunct="0">
        <a:lnSpc>
          <a:spcPct val="90000"/>
        </a:lnSpc>
        <a:spcBef>
          <a:spcPct val="0"/>
        </a:spcBef>
        <a:spcAft>
          <a:spcPct val="0"/>
        </a:spcAft>
        <a:defRPr sz="4400">
          <a:solidFill>
            <a:schemeClr val="tx1"/>
          </a:solidFill>
          <a:latin typeface="Calibri Light" panose="020F0302020204030204" pitchFamily="34" charset="0"/>
        </a:defRPr>
      </a:lvl4pPr>
      <a:lvl5pPr algn="l" rtl="0" eaLnBrk="0" fontAlgn="base" hangingPunct="0">
        <a:lnSpc>
          <a:spcPct val="90000"/>
        </a:lnSpc>
        <a:spcBef>
          <a:spcPct val="0"/>
        </a:spcBef>
        <a:spcAft>
          <a:spcPct val="0"/>
        </a:spcAft>
        <a:defRPr sz="4400">
          <a:solidFill>
            <a:schemeClr val="tx1"/>
          </a:solidFill>
          <a:latin typeface="Calibri Light" panose="020F0302020204030204" pitchFamily="34" charset="0"/>
        </a:defRPr>
      </a:lvl5pPr>
      <a:lvl6pPr marL="457200" algn="l" rtl="0" fontAlgn="base">
        <a:lnSpc>
          <a:spcPct val="90000"/>
        </a:lnSpc>
        <a:spcBef>
          <a:spcPct val="0"/>
        </a:spcBef>
        <a:spcAft>
          <a:spcPct val="0"/>
        </a:spcAft>
        <a:defRPr sz="4400">
          <a:solidFill>
            <a:schemeClr val="tx1"/>
          </a:solidFill>
          <a:latin typeface="Calibri Light" panose="020F0302020204030204" pitchFamily="34" charset="0"/>
        </a:defRPr>
      </a:lvl6pPr>
      <a:lvl7pPr marL="914400" algn="l" rtl="0" fontAlgn="base">
        <a:lnSpc>
          <a:spcPct val="90000"/>
        </a:lnSpc>
        <a:spcBef>
          <a:spcPct val="0"/>
        </a:spcBef>
        <a:spcAft>
          <a:spcPct val="0"/>
        </a:spcAft>
        <a:defRPr sz="4400">
          <a:solidFill>
            <a:schemeClr val="tx1"/>
          </a:solidFill>
          <a:latin typeface="Calibri Light" panose="020F0302020204030204" pitchFamily="34" charset="0"/>
        </a:defRPr>
      </a:lvl7pPr>
      <a:lvl8pPr marL="1371600" algn="l" rtl="0" fontAlgn="base">
        <a:lnSpc>
          <a:spcPct val="90000"/>
        </a:lnSpc>
        <a:spcBef>
          <a:spcPct val="0"/>
        </a:spcBef>
        <a:spcAft>
          <a:spcPct val="0"/>
        </a:spcAft>
        <a:defRPr sz="4400">
          <a:solidFill>
            <a:schemeClr val="tx1"/>
          </a:solidFill>
          <a:latin typeface="Calibri Light" panose="020F0302020204030204" pitchFamily="34" charset="0"/>
        </a:defRPr>
      </a:lvl8pPr>
      <a:lvl9pPr marL="1828800" algn="l" rtl="0" fontAlgn="base">
        <a:lnSpc>
          <a:spcPct val="90000"/>
        </a:lnSpc>
        <a:spcBef>
          <a:spcPct val="0"/>
        </a:spcBef>
        <a:spcAft>
          <a:spcPct val="0"/>
        </a:spcAft>
        <a:defRPr sz="4400">
          <a:solidFill>
            <a:schemeClr val="tx1"/>
          </a:solidFill>
          <a:latin typeface="Calibri Light" panose="020F0302020204030204" pitchFamily="34" charset="0"/>
        </a:defRPr>
      </a:lvl9pPr>
    </p:titleStyle>
    <p:bodyStyle>
      <a:lvl1pPr marL="228600" indent="-228600" algn="l" rtl="0" eaLnBrk="0" fontAlgn="base" hangingPunct="0">
        <a:lnSpc>
          <a:spcPct val="90000"/>
        </a:lnSpc>
        <a:spcBef>
          <a:spcPts val="1000"/>
        </a:spcBef>
        <a:spcAft>
          <a:spcPct val="0"/>
        </a:spcAft>
        <a:buFont typeface="Arial" panose="020B0604020202020204" pitchFamily="34" charset="0"/>
        <a:buChar char="•"/>
        <a:defRPr sz="2800" kern="1200">
          <a:solidFill>
            <a:schemeClr val="tx1"/>
          </a:solidFill>
          <a:latin typeface="+mn-lt"/>
          <a:ea typeface="+mn-ea"/>
          <a:cs typeface="+mn-cs"/>
        </a:defRPr>
      </a:lvl1pPr>
      <a:lvl2pPr marL="685800" indent="-228600" algn="l" rtl="0" eaLnBrk="0" fontAlgn="base" hangingPunct="0">
        <a:lnSpc>
          <a:spcPct val="90000"/>
        </a:lnSpc>
        <a:spcBef>
          <a:spcPts val="500"/>
        </a:spcBef>
        <a:spcAft>
          <a:spcPct val="0"/>
        </a:spcAft>
        <a:buFont typeface="Arial" panose="020B0604020202020204" pitchFamily="34" charset="0"/>
        <a:buChar char="•"/>
        <a:defRPr sz="2400" kern="1200">
          <a:solidFill>
            <a:schemeClr val="tx1"/>
          </a:solidFill>
          <a:latin typeface="+mn-lt"/>
          <a:ea typeface="+mn-ea"/>
          <a:cs typeface="+mn-cs"/>
        </a:defRPr>
      </a:lvl2pPr>
      <a:lvl3pPr marL="1143000" indent="-228600" algn="l" rtl="0" eaLnBrk="0" fontAlgn="base" hangingPunct="0">
        <a:lnSpc>
          <a:spcPct val="90000"/>
        </a:lnSpc>
        <a:spcBef>
          <a:spcPts val="500"/>
        </a:spcBef>
        <a:spcAft>
          <a:spcPct val="0"/>
        </a:spcAft>
        <a:buFont typeface="Arial" panose="020B0604020202020204" pitchFamily="34" charset="0"/>
        <a:buChar char="•"/>
        <a:defRPr sz="2000" kern="1200">
          <a:solidFill>
            <a:schemeClr val="tx1"/>
          </a:solidFill>
          <a:latin typeface="+mn-lt"/>
          <a:ea typeface="+mn-ea"/>
          <a:cs typeface="+mn-cs"/>
        </a:defRPr>
      </a:lvl3pPr>
      <a:lvl4pPr marL="1600200" indent="-228600" algn="l" rtl="0" eaLnBrk="0" fontAlgn="base" hangingPunct="0">
        <a:lnSpc>
          <a:spcPct val="90000"/>
        </a:lnSpc>
        <a:spcBef>
          <a:spcPts val="500"/>
        </a:spcBef>
        <a:spcAft>
          <a:spcPct val="0"/>
        </a:spcAft>
        <a:buFont typeface="Arial" panose="020B0604020202020204" pitchFamily="34" charset="0"/>
        <a:buChar char="•"/>
        <a:defRPr kern="1200">
          <a:solidFill>
            <a:schemeClr val="tx1"/>
          </a:solidFill>
          <a:latin typeface="+mn-lt"/>
          <a:ea typeface="+mn-ea"/>
          <a:cs typeface="+mn-cs"/>
        </a:defRPr>
      </a:lvl4pPr>
      <a:lvl5pPr marL="2057400" indent="-228600" algn="l" rtl="0" eaLnBrk="0" fontAlgn="base" hangingPunct="0">
        <a:lnSpc>
          <a:spcPct val="90000"/>
        </a:lnSpc>
        <a:spcBef>
          <a:spcPts val="500"/>
        </a:spcBef>
        <a:spcAft>
          <a:spcPct val="0"/>
        </a:spcAft>
        <a:buFont typeface="Arial" panose="020B0604020202020204" pitchFamily="34" charset="0"/>
        <a:buChar char="•"/>
        <a:defRPr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6.jpe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2.xml"/></Relationships>
</file>

<file path=ppt/slides/_rels/slide2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2.xml"/></Relationships>
</file>

<file path=ppt/slides/_rels/slide23.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2.xml"/></Relationships>
</file>

<file path=ppt/slides/_rels/slide25.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6.xml"/></Relationships>
</file>

<file path=ppt/slides/_rels/slide26.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12.xml"/></Relationships>
</file>

<file path=ppt/slides/_rels/slide38.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15.pn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40.xml.rels><?xml version="1.0" encoding="UTF-8" standalone="yes"?>
<Relationships xmlns="http://schemas.openxmlformats.org/package/2006/relationships"><Relationship Id="rId2" Type="http://schemas.openxmlformats.org/officeDocument/2006/relationships/hyperlink" Target="https://health-policy-systems.biomedcentral.com/articles/10.1186/s12961-016-0164-6" TargetMode="External"/><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2" Type="http://schemas.openxmlformats.org/officeDocument/2006/relationships/hyperlink" Target="https://health-policy-systems.biomedcentral.com/articles/10.1186/s12961-016-0164-6" TargetMode="External"/><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12.xml"/></Relationships>
</file>

<file path=ppt/slides/_rels/slide43.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7.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7.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12.xml"/></Relationships>
</file>

<file path=ppt/slides/_rels/slide54.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12.xml"/></Relationships>
</file>

<file path=ppt/slides/_rels/slide55.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12.xml"/></Relationships>
</file>

<file path=ppt/slides/_rels/slide56.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12.xml"/></Relationships>
</file>

<file path=ppt/slides/_rels/slide57.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6.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1.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12.xml"/></Relationships>
</file>

<file path=ppt/slides/_rels/slide65.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12.xml"/></Relationships>
</file>

<file path=ppt/slides/_rels/slide66.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12.xml"/></Relationships>
</file>

<file path=ppt/slides/_rels/slide67.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12.xml"/></Relationships>
</file>

<file path=ppt/slides/_rels/slide68.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12.xml"/></Relationships>
</file>

<file path=ppt/slides/_rels/slide69.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12.xml"/></Relationships>
</file>

<file path=ppt/slides/_rels/slide70.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12.xml"/></Relationships>
</file>

<file path=ppt/slides/_rels/slide71.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12.xml"/></Relationships>
</file>

<file path=ppt/slides/_rels/slide72.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12.xml"/></Relationships>
</file>

<file path=ppt/slides/_rels/slide73.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12.xml"/></Relationships>
</file>

<file path=ppt/slides/_rels/slide74.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12.xml"/></Relationships>
</file>

<file path=ppt/slides/_rels/slide75.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12.xml"/></Relationships>
</file>

<file path=ppt/slides/_rels/slide76.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12.xml"/></Relationships>
</file>

<file path=ppt/slides/_rels/slide77.xml.rels><?xml version="1.0" encoding="UTF-8" standalone="yes"?>
<Relationships xmlns="http://schemas.openxmlformats.org/package/2006/relationships"><Relationship Id="rId2" Type="http://schemas.openxmlformats.org/officeDocument/2006/relationships/notesSlide" Target="../notesSlides/notesSlide44.xml"/><Relationship Id="rId1" Type="http://schemas.openxmlformats.org/officeDocument/2006/relationships/slideLayout" Target="../slideLayouts/slideLayout12.xml"/></Relationships>
</file>

<file path=ppt/slides/_rels/slide7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ADF701B3-C949-85BC-F7FD-A188DDA5FFD6}"/>
              </a:ext>
            </a:extLst>
          </p:cNvPr>
          <p:cNvSpPr>
            <a:spLocks noGrp="1"/>
          </p:cNvSpPr>
          <p:nvPr>
            <p:ph type="title"/>
          </p:nvPr>
        </p:nvSpPr>
        <p:spPr>
          <a:xfrm>
            <a:off x="6790414" y="640080"/>
            <a:ext cx="4758458" cy="3566160"/>
          </a:xfrm>
        </p:spPr>
        <p:txBody>
          <a:bodyPr vert="horz" lIns="91440" tIns="45720" rIns="91440" bIns="45720" rtlCol="0" anchor="b">
            <a:normAutofit fontScale="90000"/>
          </a:bodyPr>
          <a:lstStyle/>
          <a:p>
            <a:pPr eaLnBrk="1" hangingPunct="1"/>
            <a:r>
              <a:rPr lang="en-US" sz="4100" dirty="0"/>
              <a:t>DBA </a:t>
            </a:r>
            <a:br>
              <a:rPr lang="en-US" sz="4100" dirty="0"/>
            </a:br>
            <a:r>
              <a:rPr lang="en-US" sz="4100" dirty="0"/>
              <a:t>RESEARCH PRINCIPLES AND PHILOSOPHY</a:t>
            </a:r>
            <a:br>
              <a:rPr lang="en-US" sz="4100" dirty="0"/>
            </a:br>
            <a:r>
              <a:rPr lang="en-US" sz="4100" dirty="0"/>
              <a:t>DR CAROLINE JAWAD 2023</a:t>
            </a:r>
            <a:br>
              <a:rPr lang="en-US" sz="4100" dirty="0"/>
            </a:br>
            <a:br>
              <a:rPr lang="en-US" sz="4100" dirty="0"/>
            </a:br>
            <a:r>
              <a:rPr lang="en-US" sz="6700" b="1" dirty="0"/>
              <a:t>RESEARCH ETHICS</a:t>
            </a:r>
          </a:p>
        </p:txBody>
      </p:sp>
      <p:pic>
        <p:nvPicPr>
          <p:cNvPr id="5" name="Picture 4" descr="A drawing of a person holding a watermelon&#10;&#10;Description automatically generated">
            <a:extLst>
              <a:ext uri="{FF2B5EF4-FFF2-40B4-BE49-F238E27FC236}">
                <a16:creationId xmlns:a16="http://schemas.microsoft.com/office/drawing/2014/main" id="{A316307B-B0D1-B515-5797-8F702826D21F}"/>
              </a:ext>
            </a:extLst>
          </p:cNvPr>
          <p:cNvPicPr>
            <a:picLocks noChangeAspect="1"/>
          </p:cNvPicPr>
          <p:nvPr/>
        </p:nvPicPr>
        <p:blipFill rotWithShape="1">
          <a:blip r:embed="rId2"/>
          <a:srcRect l="10711"/>
          <a:stretch/>
        </p:blipFill>
        <p:spPr>
          <a:xfrm>
            <a:off x="20" y="10"/>
            <a:ext cx="6108141" cy="6857990"/>
          </a:xfrm>
          <a:custGeom>
            <a:avLst/>
            <a:gdLst/>
            <a:ahLst/>
            <a:cxnLst/>
            <a:rect l="l" t="t" r="r" b="b"/>
            <a:pathLst>
              <a:path w="6108161" h="6858000">
                <a:moveTo>
                  <a:pt x="0" y="0"/>
                </a:moveTo>
                <a:lnTo>
                  <a:pt x="2058355" y="0"/>
                </a:lnTo>
                <a:lnTo>
                  <a:pt x="3299791" y="0"/>
                </a:lnTo>
                <a:lnTo>
                  <a:pt x="6076880" y="0"/>
                </a:lnTo>
                <a:lnTo>
                  <a:pt x="6078171" y="10931"/>
                </a:lnTo>
                <a:cubicBezTo>
                  <a:pt x="6093300" y="94836"/>
                  <a:pt x="6090630" y="179884"/>
                  <a:pt x="6094698" y="264297"/>
                </a:cubicBezTo>
                <a:cubicBezTo>
                  <a:pt x="6099656" y="367652"/>
                  <a:pt x="6093427" y="471135"/>
                  <a:pt x="6091266" y="574617"/>
                </a:cubicBezTo>
                <a:cubicBezTo>
                  <a:pt x="6089359" y="662717"/>
                  <a:pt x="6080587" y="750690"/>
                  <a:pt x="6083384" y="838916"/>
                </a:cubicBezTo>
                <a:cubicBezTo>
                  <a:pt x="6083384" y="841968"/>
                  <a:pt x="6083384" y="845019"/>
                  <a:pt x="6083384" y="848070"/>
                </a:cubicBezTo>
                <a:cubicBezTo>
                  <a:pt x="6075375" y="945068"/>
                  <a:pt x="6075375" y="1042576"/>
                  <a:pt x="6083384" y="1139574"/>
                </a:cubicBezTo>
                <a:cubicBezTo>
                  <a:pt x="6085964" y="1179950"/>
                  <a:pt x="6085240" y="1220466"/>
                  <a:pt x="6081223" y="1260728"/>
                </a:cubicBezTo>
                <a:cubicBezTo>
                  <a:pt x="6077409" y="1311960"/>
                  <a:pt x="6065204" y="1364083"/>
                  <a:pt x="6073976" y="1414934"/>
                </a:cubicBezTo>
                <a:cubicBezTo>
                  <a:pt x="6079722" y="1456784"/>
                  <a:pt x="6082913" y="1498940"/>
                  <a:pt x="6083511" y="1541172"/>
                </a:cubicBezTo>
                <a:cubicBezTo>
                  <a:pt x="6087833" y="1635755"/>
                  <a:pt x="6083638" y="1730847"/>
                  <a:pt x="6082112" y="1825685"/>
                </a:cubicBezTo>
                <a:cubicBezTo>
                  <a:pt x="6080205" y="1936286"/>
                  <a:pt x="6083002" y="2046634"/>
                  <a:pt x="6074103" y="2157235"/>
                </a:cubicBezTo>
                <a:cubicBezTo>
                  <a:pt x="6069145" y="2246581"/>
                  <a:pt x="6069145" y="2336130"/>
                  <a:pt x="6074103" y="2425476"/>
                </a:cubicBezTo>
                <a:cubicBezTo>
                  <a:pt x="6076519" y="2507473"/>
                  <a:pt x="6088850" y="2588454"/>
                  <a:pt x="6086816" y="2671214"/>
                </a:cubicBezTo>
                <a:cubicBezTo>
                  <a:pt x="6084401" y="2767832"/>
                  <a:pt x="6072959" y="2863940"/>
                  <a:pt x="6076519" y="2960685"/>
                </a:cubicBezTo>
                <a:cubicBezTo>
                  <a:pt x="6078171" y="3006832"/>
                  <a:pt x="6078299" y="3052980"/>
                  <a:pt x="6079316" y="3099127"/>
                </a:cubicBezTo>
                <a:cubicBezTo>
                  <a:pt x="6080333" y="3154682"/>
                  <a:pt x="6090376" y="3210110"/>
                  <a:pt x="6084782" y="3265665"/>
                </a:cubicBezTo>
                <a:cubicBezTo>
                  <a:pt x="6075502" y="3358087"/>
                  <a:pt x="6051475" y="3448857"/>
                  <a:pt x="6066476" y="3543567"/>
                </a:cubicBezTo>
                <a:cubicBezTo>
                  <a:pt x="6074739" y="3595690"/>
                  <a:pt x="6084146" y="3647940"/>
                  <a:pt x="6088850" y="3700571"/>
                </a:cubicBezTo>
                <a:cubicBezTo>
                  <a:pt x="6093045" y="3747608"/>
                  <a:pt x="6103724" y="3795408"/>
                  <a:pt x="6095588" y="3842191"/>
                </a:cubicBezTo>
                <a:cubicBezTo>
                  <a:pt x="6088723" y="3882237"/>
                  <a:pt x="6092410" y="3922282"/>
                  <a:pt x="6087070" y="3962327"/>
                </a:cubicBezTo>
                <a:cubicBezTo>
                  <a:pt x="6080078" y="4014831"/>
                  <a:pt x="6076265" y="4068352"/>
                  <a:pt x="6071052" y="4121111"/>
                </a:cubicBezTo>
                <a:cubicBezTo>
                  <a:pt x="6066221" y="4169038"/>
                  <a:pt x="6062662" y="4216838"/>
                  <a:pt x="6075375" y="4261841"/>
                </a:cubicBezTo>
                <a:cubicBezTo>
                  <a:pt x="6106394" y="4375112"/>
                  <a:pt x="6089359" y="4487748"/>
                  <a:pt x="6077663" y="4600257"/>
                </a:cubicBezTo>
                <a:cubicBezTo>
                  <a:pt x="6071942" y="4655049"/>
                  <a:pt x="6063552" y="4712765"/>
                  <a:pt x="6076265" y="4762853"/>
                </a:cubicBezTo>
                <a:cubicBezTo>
                  <a:pt x="6099783" y="4851716"/>
                  <a:pt x="6081350" y="4936764"/>
                  <a:pt x="6071179" y="5021432"/>
                </a:cubicBezTo>
                <a:cubicBezTo>
                  <a:pt x="6061009" y="5106099"/>
                  <a:pt x="6058594" y="5189495"/>
                  <a:pt x="6076392" y="5272637"/>
                </a:cubicBezTo>
                <a:cubicBezTo>
                  <a:pt x="6088850" y="5331116"/>
                  <a:pt x="6088850" y="5390612"/>
                  <a:pt x="6090376" y="5449600"/>
                </a:cubicBezTo>
                <a:cubicBezTo>
                  <a:pt x="6091266" y="5486339"/>
                  <a:pt x="6077663" y="5523842"/>
                  <a:pt x="6068637" y="5560582"/>
                </a:cubicBezTo>
                <a:cubicBezTo>
                  <a:pt x="6052364" y="5626943"/>
                  <a:pt x="6046517" y="5694321"/>
                  <a:pt x="6068637" y="5759029"/>
                </a:cubicBezTo>
                <a:cubicBezTo>
                  <a:pt x="6099148" y="5848655"/>
                  <a:pt x="6116691" y="5938407"/>
                  <a:pt x="6103978" y="6033117"/>
                </a:cubicBezTo>
                <a:cubicBezTo>
                  <a:pt x="6096732" y="6091724"/>
                  <a:pt x="6094952" y="6151347"/>
                  <a:pt x="6084019" y="6209190"/>
                </a:cubicBezTo>
                <a:cubicBezTo>
                  <a:pt x="6065713" y="6304790"/>
                  <a:pt x="6072196" y="6399882"/>
                  <a:pt x="6086816" y="6494211"/>
                </a:cubicBezTo>
                <a:cubicBezTo>
                  <a:pt x="6096897" y="6573081"/>
                  <a:pt x="6097965" y="6652829"/>
                  <a:pt x="6089994" y="6731941"/>
                </a:cubicBezTo>
                <a:lnTo>
                  <a:pt x="6081268" y="6858000"/>
                </a:lnTo>
                <a:lnTo>
                  <a:pt x="3299791" y="6858000"/>
                </a:lnTo>
                <a:lnTo>
                  <a:pt x="2058355" y="6858000"/>
                </a:lnTo>
                <a:lnTo>
                  <a:pt x="0" y="6858000"/>
                </a:lnTo>
                <a:close/>
              </a:path>
            </a:pathLst>
          </a:custGeom>
        </p:spPr>
      </p:pic>
      <p:sp>
        <p:nvSpPr>
          <p:cNvPr id="12" name="sketchy line">
            <a:extLst>
              <a:ext uri="{FF2B5EF4-FFF2-40B4-BE49-F238E27FC236}">
                <a16:creationId xmlns:a16="http://schemas.microsoft.com/office/drawing/2014/main" id="{82580482-BA80-420A-8A05-C58E97F2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1142" y="4409267"/>
            <a:ext cx="4242816" cy="18288"/>
          </a:xfrm>
          <a:custGeom>
            <a:avLst/>
            <a:gdLst>
              <a:gd name="csX0" fmla="*/ 0 w 4242816"/>
              <a:gd name="csY0" fmla="*/ 0 h 18288"/>
              <a:gd name="csX1" fmla="*/ 690973 w 4242816"/>
              <a:gd name="csY1" fmla="*/ 0 h 18288"/>
              <a:gd name="csX2" fmla="*/ 1212233 w 4242816"/>
              <a:gd name="csY2" fmla="*/ 0 h 18288"/>
              <a:gd name="csX3" fmla="*/ 1860778 w 4242816"/>
              <a:gd name="csY3" fmla="*/ 0 h 18288"/>
              <a:gd name="csX4" fmla="*/ 2424466 w 4242816"/>
              <a:gd name="csY4" fmla="*/ 0 h 18288"/>
              <a:gd name="csX5" fmla="*/ 3115439 w 4242816"/>
              <a:gd name="csY5" fmla="*/ 0 h 18288"/>
              <a:gd name="csX6" fmla="*/ 3636699 w 4242816"/>
              <a:gd name="csY6" fmla="*/ 0 h 18288"/>
              <a:gd name="csX7" fmla="*/ 4242816 w 4242816"/>
              <a:gd name="csY7" fmla="*/ 0 h 18288"/>
              <a:gd name="csX8" fmla="*/ 4242816 w 4242816"/>
              <a:gd name="csY8" fmla="*/ 18288 h 18288"/>
              <a:gd name="csX9" fmla="*/ 3636699 w 4242816"/>
              <a:gd name="csY9" fmla="*/ 18288 h 18288"/>
              <a:gd name="csX10" fmla="*/ 3030583 w 4242816"/>
              <a:gd name="csY10" fmla="*/ 18288 h 18288"/>
              <a:gd name="csX11" fmla="*/ 2466894 w 4242816"/>
              <a:gd name="csY11" fmla="*/ 18288 h 18288"/>
              <a:gd name="csX12" fmla="*/ 1988062 w 4242816"/>
              <a:gd name="csY12" fmla="*/ 18288 h 18288"/>
              <a:gd name="csX13" fmla="*/ 1466802 w 4242816"/>
              <a:gd name="csY13" fmla="*/ 18288 h 18288"/>
              <a:gd name="csX14" fmla="*/ 860686 w 4242816"/>
              <a:gd name="csY14" fmla="*/ 18288 h 18288"/>
              <a:gd name="csX15" fmla="*/ 0 w 4242816"/>
              <a:gd name="csY15" fmla="*/ 18288 h 18288"/>
              <a:gd name="csX16" fmla="*/ 0 w 4242816"/>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2816" h="18288" fill="none" extrusionOk="0">
                <a:moveTo>
                  <a:pt x="0" y="0"/>
                </a:moveTo>
                <a:cubicBezTo>
                  <a:pt x="249934" y="1471"/>
                  <a:pt x="379877" y="-29444"/>
                  <a:pt x="690973" y="0"/>
                </a:cubicBezTo>
                <a:cubicBezTo>
                  <a:pt x="1002069" y="29444"/>
                  <a:pt x="1021583" y="17501"/>
                  <a:pt x="1212233" y="0"/>
                </a:cubicBezTo>
                <a:cubicBezTo>
                  <a:pt x="1402883" y="-17501"/>
                  <a:pt x="1678760" y="5386"/>
                  <a:pt x="1860778" y="0"/>
                </a:cubicBezTo>
                <a:cubicBezTo>
                  <a:pt x="2042796" y="-5386"/>
                  <a:pt x="2245608" y="-22401"/>
                  <a:pt x="2424466" y="0"/>
                </a:cubicBezTo>
                <a:cubicBezTo>
                  <a:pt x="2603324" y="22401"/>
                  <a:pt x="2890020" y="33806"/>
                  <a:pt x="3115439" y="0"/>
                </a:cubicBezTo>
                <a:cubicBezTo>
                  <a:pt x="3340858" y="-33806"/>
                  <a:pt x="3428300" y="18628"/>
                  <a:pt x="3636699" y="0"/>
                </a:cubicBezTo>
                <a:cubicBezTo>
                  <a:pt x="3845098" y="-18628"/>
                  <a:pt x="4108824" y="5541"/>
                  <a:pt x="4242816" y="0"/>
                </a:cubicBezTo>
                <a:cubicBezTo>
                  <a:pt x="4242066" y="4160"/>
                  <a:pt x="4243125" y="10356"/>
                  <a:pt x="4242816" y="18288"/>
                </a:cubicBezTo>
                <a:cubicBezTo>
                  <a:pt x="4113424" y="32735"/>
                  <a:pt x="3768327" y="47567"/>
                  <a:pt x="3636699" y="18288"/>
                </a:cubicBezTo>
                <a:cubicBezTo>
                  <a:pt x="3505071" y="-10991"/>
                  <a:pt x="3294208" y="-4990"/>
                  <a:pt x="3030583" y="18288"/>
                </a:cubicBezTo>
                <a:cubicBezTo>
                  <a:pt x="2766958" y="41566"/>
                  <a:pt x="2649277" y="20974"/>
                  <a:pt x="2466894" y="18288"/>
                </a:cubicBezTo>
                <a:cubicBezTo>
                  <a:pt x="2284511" y="15602"/>
                  <a:pt x="2151277" y="1154"/>
                  <a:pt x="1988062" y="18288"/>
                </a:cubicBezTo>
                <a:cubicBezTo>
                  <a:pt x="1824847" y="35422"/>
                  <a:pt x="1691359" y="9265"/>
                  <a:pt x="1466802" y="18288"/>
                </a:cubicBezTo>
                <a:cubicBezTo>
                  <a:pt x="1242245" y="27311"/>
                  <a:pt x="1006161" y="36605"/>
                  <a:pt x="860686" y="18288"/>
                </a:cubicBezTo>
                <a:cubicBezTo>
                  <a:pt x="715211" y="-29"/>
                  <a:pt x="242774" y="46538"/>
                  <a:pt x="0" y="18288"/>
                </a:cubicBezTo>
                <a:cubicBezTo>
                  <a:pt x="-146" y="11482"/>
                  <a:pt x="-422" y="5192"/>
                  <a:pt x="0" y="0"/>
                </a:cubicBezTo>
                <a:close/>
              </a:path>
              <a:path w="4242816" h="18288" stroke="0" extrusionOk="0">
                <a:moveTo>
                  <a:pt x="0" y="0"/>
                </a:moveTo>
                <a:cubicBezTo>
                  <a:pt x="259751" y="-14018"/>
                  <a:pt x="356632" y="-15007"/>
                  <a:pt x="521260" y="0"/>
                </a:cubicBezTo>
                <a:cubicBezTo>
                  <a:pt x="685888" y="15007"/>
                  <a:pt x="885786" y="5167"/>
                  <a:pt x="1212233" y="0"/>
                </a:cubicBezTo>
                <a:cubicBezTo>
                  <a:pt x="1538680" y="-5167"/>
                  <a:pt x="1458849" y="7951"/>
                  <a:pt x="1691065" y="0"/>
                </a:cubicBezTo>
                <a:cubicBezTo>
                  <a:pt x="1923281" y="-7951"/>
                  <a:pt x="1985780" y="-16303"/>
                  <a:pt x="2169897" y="0"/>
                </a:cubicBezTo>
                <a:cubicBezTo>
                  <a:pt x="2354014" y="16303"/>
                  <a:pt x="2633054" y="-2739"/>
                  <a:pt x="2776014" y="0"/>
                </a:cubicBezTo>
                <a:cubicBezTo>
                  <a:pt x="2918974" y="2739"/>
                  <a:pt x="3112688" y="-15682"/>
                  <a:pt x="3339702" y="0"/>
                </a:cubicBezTo>
                <a:cubicBezTo>
                  <a:pt x="3566716" y="15682"/>
                  <a:pt x="4015278" y="-28467"/>
                  <a:pt x="4242816" y="0"/>
                </a:cubicBezTo>
                <a:cubicBezTo>
                  <a:pt x="4243501" y="7633"/>
                  <a:pt x="4242294" y="10002"/>
                  <a:pt x="4242816" y="18288"/>
                </a:cubicBezTo>
                <a:cubicBezTo>
                  <a:pt x="3924964" y="16283"/>
                  <a:pt x="3746362" y="-1805"/>
                  <a:pt x="3551843" y="18288"/>
                </a:cubicBezTo>
                <a:cubicBezTo>
                  <a:pt x="3357324" y="38381"/>
                  <a:pt x="3126422" y="47156"/>
                  <a:pt x="2860870" y="18288"/>
                </a:cubicBezTo>
                <a:cubicBezTo>
                  <a:pt x="2595318" y="-10580"/>
                  <a:pt x="2572437" y="11441"/>
                  <a:pt x="2297182" y="18288"/>
                </a:cubicBezTo>
                <a:cubicBezTo>
                  <a:pt x="2021927" y="25135"/>
                  <a:pt x="1916908" y="33601"/>
                  <a:pt x="1733493" y="18288"/>
                </a:cubicBezTo>
                <a:cubicBezTo>
                  <a:pt x="1550078" y="2975"/>
                  <a:pt x="1412440" y="27896"/>
                  <a:pt x="1212233" y="18288"/>
                </a:cubicBezTo>
                <a:cubicBezTo>
                  <a:pt x="1012026" y="8680"/>
                  <a:pt x="914386" y="13859"/>
                  <a:pt x="648545" y="18288"/>
                </a:cubicBezTo>
                <a:cubicBezTo>
                  <a:pt x="382704" y="22717"/>
                  <a:pt x="233522" y="39342"/>
                  <a:pt x="0" y="18288"/>
                </a:cubicBezTo>
                <a:cubicBezTo>
                  <a:pt x="-772" y="13661"/>
                  <a:pt x="-839" y="849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3025938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7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FF36F5F-7295-65B9-5883-F94C9C1E3A04}"/>
            </a:ext>
          </a:extLst>
        </p:cNvPr>
        <p:cNvGrpSpPr/>
        <p:nvPr/>
      </p:nvGrpSpPr>
      <p:grpSpPr>
        <a:xfrm>
          <a:off x="0" y="0"/>
          <a:ext cx="0" cy="0"/>
          <a:chOff x="0" y="0"/>
          <a:chExt cx="0" cy="0"/>
        </a:xfrm>
      </p:grpSpPr>
      <p:sp useBgFill="1">
        <p:nvSpPr>
          <p:cNvPr id="4105" name="Rectangle 4104">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99" name="Title 1">
            <a:extLst>
              <a:ext uri="{FF2B5EF4-FFF2-40B4-BE49-F238E27FC236}">
                <a16:creationId xmlns:a16="http://schemas.microsoft.com/office/drawing/2014/main" id="{C1CB5BFA-AA9C-BE88-0691-EE34BD2C0731}"/>
              </a:ext>
            </a:extLst>
          </p:cNvPr>
          <p:cNvSpPr>
            <a:spLocks noGrp="1" noChangeArrowheads="1"/>
          </p:cNvSpPr>
          <p:nvPr>
            <p:ph type="title"/>
          </p:nvPr>
        </p:nvSpPr>
        <p:spPr>
          <a:xfrm>
            <a:off x="572493" y="238539"/>
            <a:ext cx="11018520" cy="1434415"/>
          </a:xfrm>
        </p:spPr>
        <p:txBody>
          <a:bodyPr anchor="b">
            <a:normAutofit/>
          </a:bodyPr>
          <a:lstStyle/>
          <a:p>
            <a:pPr eaLnBrk="1" hangingPunct="1"/>
            <a:r>
              <a:rPr lang="en-GB" altLang="en-US" sz="5400"/>
              <a:t>Please note</a:t>
            </a:r>
          </a:p>
        </p:txBody>
      </p:sp>
      <p:sp>
        <p:nvSpPr>
          <p:cNvPr id="4107"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00" name="Content Placeholder 2">
            <a:extLst>
              <a:ext uri="{FF2B5EF4-FFF2-40B4-BE49-F238E27FC236}">
                <a16:creationId xmlns:a16="http://schemas.microsoft.com/office/drawing/2014/main" id="{2CA00261-CE5C-E2A0-1FEC-DA444E1A887F}"/>
              </a:ext>
            </a:extLst>
          </p:cNvPr>
          <p:cNvSpPr>
            <a:spLocks noGrp="1" noChangeArrowheads="1"/>
          </p:cNvSpPr>
          <p:nvPr>
            <p:ph idx="1"/>
          </p:nvPr>
        </p:nvSpPr>
        <p:spPr>
          <a:xfrm>
            <a:off x="572493" y="2071316"/>
            <a:ext cx="6713552" cy="4119172"/>
          </a:xfrm>
        </p:spPr>
        <p:txBody>
          <a:bodyPr anchor="t">
            <a:normAutofit/>
          </a:bodyPr>
          <a:lstStyle/>
          <a:p>
            <a:pPr eaLnBrk="1" hangingPunct="1"/>
            <a:r>
              <a:rPr lang="en-GB" altLang="en-US" sz="2200"/>
              <a:t>This presentation will introduce you to some aspects of research methods – but it is NOT intended to replace key reading, such as Bryman, Denscombe, Creswell, Maxwell, Guba and Lincoln and Cohen etc.  </a:t>
            </a:r>
          </a:p>
          <a:p>
            <a:pPr eaLnBrk="1" hangingPunct="1"/>
            <a:r>
              <a:rPr lang="en-GB" altLang="en-US" sz="2200"/>
              <a:t>You must read key texts and beyond at doctoral level that cover the method and for this you may have to go beyond your modules reading list.</a:t>
            </a:r>
          </a:p>
          <a:p>
            <a:pPr eaLnBrk="1" hangingPunct="1"/>
            <a:r>
              <a:rPr lang="en-GB" altLang="en-US" sz="2200"/>
              <a:t>Again some slides will not be focused on and you are expected at this doctoral level to be motivated, engaged and understand the areas you need to explore.</a:t>
            </a:r>
          </a:p>
          <a:p>
            <a:pPr eaLnBrk="1" hangingPunct="1"/>
            <a:endParaRPr lang="en-GB" altLang="en-US" sz="2200"/>
          </a:p>
        </p:txBody>
      </p:sp>
      <p:pic>
        <p:nvPicPr>
          <p:cNvPr id="4098" name="Picture 3">
            <a:extLst>
              <a:ext uri="{FF2B5EF4-FFF2-40B4-BE49-F238E27FC236}">
                <a16:creationId xmlns:a16="http://schemas.microsoft.com/office/drawing/2014/main" id="{B7F15420-A8E1-3680-ECE7-709C24E2D924}"/>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4688" r="24703"/>
          <a:stretch>
            <a:fillRect/>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22943133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0253DE2-213F-AF20-DBB2-FB6A7AB8EB22}"/>
            </a:ext>
          </a:extLst>
        </p:cNvPr>
        <p:cNvGrpSpPr/>
        <p:nvPr/>
      </p:nvGrpSpPr>
      <p:grpSpPr>
        <a:xfrm>
          <a:off x="0" y="0"/>
          <a:ext cx="0" cy="0"/>
          <a:chOff x="0" y="0"/>
          <a:chExt cx="0" cy="0"/>
        </a:xfrm>
      </p:grpSpPr>
      <p:pic>
        <p:nvPicPr>
          <p:cNvPr id="4" name="Picture 3">
            <a:extLst>
              <a:ext uri="{FF2B5EF4-FFF2-40B4-BE49-F238E27FC236}">
                <a16:creationId xmlns:a16="http://schemas.microsoft.com/office/drawing/2014/main" id="{35078FF7-C7FD-3E48-9A02-A92EA178E981}"/>
              </a:ext>
            </a:extLst>
          </p:cNvPr>
          <p:cNvPicPr>
            <a:picLocks noChangeAspect="1"/>
          </p:cNvPicPr>
          <p:nvPr/>
        </p:nvPicPr>
        <p:blipFill>
          <a:blip r:embed="rId2"/>
          <a:stretch>
            <a:fillRect/>
          </a:stretch>
        </p:blipFill>
        <p:spPr>
          <a:xfrm>
            <a:off x="3310466" y="643466"/>
            <a:ext cx="5571067" cy="5571067"/>
          </a:xfrm>
          <a:prstGeom prst="rect">
            <a:avLst/>
          </a:prstGeom>
        </p:spPr>
      </p:pic>
    </p:spTree>
    <p:extLst>
      <p:ext uri="{BB962C8B-B14F-4D97-AF65-F5344CB8AC3E}">
        <p14:creationId xmlns:p14="http://schemas.microsoft.com/office/powerpoint/2010/main" val="426760465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F2677E9-E5E4-C68E-6A0B-35D88FE5C016}"/>
            </a:ext>
          </a:extLst>
        </p:cNvPr>
        <p:cNvGrpSpPr/>
        <p:nvPr/>
      </p:nvGrpSpPr>
      <p:grpSpPr>
        <a:xfrm>
          <a:off x="0" y="0"/>
          <a:ext cx="0" cy="0"/>
          <a:chOff x="0" y="0"/>
          <a:chExt cx="0" cy="0"/>
        </a:xfrm>
      </p:grpSpPr>
      <p:sp>
        <p:nvSpPr>
          <p:cNvPr id="9" name="Rectangle 8">
            <a:extLst>
              <a:ext uri="{FF2B5EF4-FFF2-40B4-BE49-F238E27FC236}">
                <a16:creationId xmlns:a16="http://schemas.microsoft.com/office/drawing/2014/main" id="{56E059F1-74B9-1DB9-5282-51DB887AC91D}"/>
              </a:ext>
            </a:extLst>
          </p:cNvPr>
          <p:cNvSpPr>
            <a:spLocks noGrp="1" noRot="1" noChangeAspect="1" noMove="1" noResize="1" noEditPoints="1" noAdjustHandles="1" noChangeArrowheads="1" noChangeShapeType="1" noTextEdit="1"/>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a:p>
        </p:txBody>
      </p:sp>
      <p:sp>
        <p:nvSpPr>
          <p:cNvPr id="11" name="Rectangle 10">
            <a:extLst>
              <a:ext uri="{FF2B5EF4-FFF2-40B4-BE49-F238E27FC236}">
                <a16:creationId xmlns:a16="http://schemas.microsoft.com/office/drawing/2014/main" id="{6CADB8E5-DF19-48E4-1952-4ED3270FB493}"/>
              </a:ext>
            </a:extLst>
          </p:cNvPr>
          <p:cNvSpPr>
            <a:spLocks noGrp="1" noRot="1" noChangeAspect="1" noMove="1" noResize="1" noEditPoints="1" noAdjustHandles="1" noChangeArrowheads="1" noChangeShapeType="1" noTextEdit="1"/>
          </p:cNvSpPr>
          <p:nvPr/>
        </p:nvSpPr>
        <p:spPr>
          <a:xfrm>
            <a:off x="476250" y="479425"/>
            <a:ext cx="11239500" cy="589915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a:p>
        </p:txBody>
      </p:sp>
      <p:pic>
        <p:nvPicPr>
          <p:cNvPr id="8196" name="Picture 3">
            <a:extLst>
              <a:ext uri="{FF2B5EF4-FFF2-40B4-BE49-F238E27FC236}">
                <a16:creationId xmlns:a16="http://schemas.microsoft.com/office/drawing/2014/main" id="{7150300B-E1DF-C5B2-7887-01251DDCD5C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381250" y="642938"/>
            <a:ext cx="7429500" cy="5572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24614380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DC6CE26-5A20-4A10-78A5-872CFEDAAF31}"/>
            </a:ext>
          </a:extLst>
        </p:cNvPr>
        <p:cNvGrpSpPr/>
        <p:nvPr/>
      </p:nvGrpSpPr>
      <p:grpSpPr>
        <a:xfrm>
          <a:off x="0" y="0"/>
          <a:ext cx="0" cy="0"/>
          <a:chOff x="0" y="0"/>
          <a:chExt cx="0" cy="0"/>
        </a:xfrm>
      </p:grpSpPr>
      <p:sp>
        <p:nvSpPr>
          <p:cNvPr id="9" name="Rectangle 8">
            <a:extLst>
              <a:ext uri="{FF2B5EF4-FFF2-40B4-BE49-F238E27FC236}">
                <a16:creationId xmlns:a16="http://schemas.microsoft.com/office/drawing/2014/main" id="{BF746F63-115C-74A8-F82A-34B5513BE6FF}"/>
              </a:ext>
            </a:extLst>
          </p:cNvPr>
          <p:cNvSpPr>
            <a:spLocks noGrp="1" noRot="1" noChangeAspect="1" noMove="1" noResize="1" noEditPoints="1" noAdjustHandles="1" noChangeArrowheads="1" noChangeShapeType="1" noTextEdit="1"/>
          </p:cNvSpPr>
          <p:nvPr/>
        </p:nvSpPr>
        <p:spPr bwMode="white">
          <a:xfrm>
            <a:off x="1588" y="0"/>
            <a:ext cx="12188825"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fontAlgn="auto">
              <a:spcBef>
                <a:spcPts val="0"/>
              </a:spcBef>
              <a:spcAft>
                <a:spcPts val="0"/>
              </a:spcAft>
              <a:defRPr/>
            </a:pPr>
            <a:endParaRPr lang="en-US"/>
          </a:p>
        </p:txBody>
      </p:sp>
      <p:pic>
        <p:nvPicPr>
          <p:cNvPr id="6147" name="Picture 3">
            <a:extLst>
              <a:ext uri="{FF2B5EF4-FFF2-40B4-BE49-F238E27FC236}">
                <a16:creationId xmlns:a16="http://schemas.microsoft.com/office/drawing/2014/main" id="{78E5AB48-307C-18A2-E2B7-1108A878EEA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t="26631" b="3938"/>
          <a:stretch>
            <a:fillRect/>
          </a:stretch>
        </p:blipFill>
        <p:spPr bwMode="auto">
          <a:xfrm>
            <a:off x="0" y="1588"/>
            <a:ext cx="12192000" cy="68564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93554774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2125FA8-A326-743D-25C8-E55DEEF91FAE}"/>
            </a:ext>
          </a:extLst>
        </p:cNvPr>
        <p:cNvGrpSpPr/>
        <p:nvPr/>
      </p:nvGrpSpPr>
      <p:grpSpPr>
        <a:xfrm>
          <a:off x="0" y="0"/>
          <a:ext cx="0" cy="0"/>
          <a:chOff x="0" y="0"/>
          <a:chExt cx="0" cy="0"/>
        </a:xfrm>
      </p:grpSpPr>
      <p:sp>
        <p:nvSpPr>
          <p:cNvPr id="8" name="Rectangle 8">
            <a:extLst>
              <a:ext uri="{FF2B5EF4-FFF2-40B4-BE49-F238E27FC236}">
                <a16:creationId xmlns:a16="http://schemas.microsoft.com/office/drawing/2014/main" id="{39247BA5-7B5C-6B81-3F12-522EAF884CB0}"/>
              </a:ext>
            </a:extLst>
          </p:cNvPr>
          <p:cNvSpPr>
            <a:spLocks noGrp="1" noRot="1" noChangeAspect="1" noMove="1" noResize="1" noEditPoints="1" noAdjustHandles="1" noChangeArrowheads="1" noChangeShapeType="1" noTextEdit="1"/>
          </p:cNvSpPr>
          <p:nvPr/>
        </p:nvSpPr>
        <p:spPr>
          <a:xfrm>
            <a:off x="0" y="0"/>
            <a:ext cx="12192000"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a:p>
        </p:txBody>
      </p:sp>
      <p:sp>
        <p:nvSpPr>
          <p:cNvPr id="11" name="Rectangle 10">
            <a:extLst>
              <a:ext uri="{FF2B5EF4-FFF2-40B4-BE49-F238E27FC236}">
                <a16:creationId xmlns:a16="http://schemas.microsoft.com/office/drawing/2014/main" id="{6BC7DF71-496C-02C3-E650-ACB49D10B833}"/>
              </a:ext>
            </a:extLst>
          </p:cNvPr>
          <p:cNvSpPr>
            <a:spLocks noGrp="1" noRot="1" noChangeAspect="1" noMove="1" noResize="1" noEditPoints="1" noAdjustHandles="1" noChangeArrowheads="1" noChangeShapeType="1" noTextEdit="1"/>
          </p:cNvSpPr>
          <p:nvPr/>
        </p:nvSpPr>
        <p:spPr>
          <a:xfrm>
            <a:off x="476250" y="479425"/>
            <a:ext cx="11239500" cy="5899150"/>
          </a:xfrm>
          <a:prstGeom prst="rect">
            <a:avLst/>
          </a:prstGeom>
          <a:noFill/>
          <a:ln>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a:p>
        </p:txBody>
      </p:sp>
      <p:pic>
        <p:nvPicPr>
          <p:cNvPr id="7172" name="Picture 2" descr="A picture containing text, clipart&#10;&#10;Description automatically generated">
            <a:extLst>
              <a:ext uri="{FF2B5EF4-FFF2-40B4-BE49-F238E27FC236}">
                <a16:creationId xmlns:a16="http://schemas.microsoft.com/office/drawing/2014/main" id="{F30ED576-957B-53E9-BD16-2855AB451C9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2698" r="2563" b="2"/>
          <a:stretch>
            <a:fillRect/>
          </a:stretch>
        </p:blipFill>
        <p:spPr bwMode="auto">
          <a:xfrm>
            <a:off x="642938" y="642938"/>
            <a:ext cx="5372100" cy="5572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173" name="Picture 3">
            <a:extLst>
              <a:ext uri="{FF2B5EF4-FFF2-40B4-BE49-F238E27FC236}">
                <a16:creationId xmlns:a16="http://schemas.microsoft.com/office/drawing/2014/main" id="{3F28F95E-BD2E-9217-BD48-4EDE4566540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r="21893" b="2"/>
          <a:stretch>
            <a:fillRect/>
          </a:stretch>
        </p:blipFill>
        <p:spPr bwMode="auto">
          <a:xfrm>
            <a:off x="6176963" y="642938"/>
            <a:ext cx="5372100" cy="5572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54005173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5B06D6B-9CEC-D5E4-1E78-76C37624263C}"/>
            </a:ext>
          </a:extLst>
        </p:cNvPr>
        <p:cNvGrpSpPr/>
        <p:nvPr/>
      </p:nvGrpSpPr>
      <p:grpSpPr>
        <a:xfrm>
          <a:off x="0" y="0"/>
          <a:ext cx="0" cy="0"/>
          <a:chOff x="0" y="0"/>
          <a:chExt cx="0" cy="0"/>
        </a:xfrm>
      </p:grpSpPr>
      <p:pic>
        <p:nvPicPr>
          <p:cNvPr id="2" name="Picture 1">
            <a:extLst>
              <a:ext uri="{FF2B5EF4-FFF2-40B4-BE49-F238E27FC236}">
                <a16:creationId xmlns:a16="http://schemas.microsoft.com/office/drawing/2014/main" id="{FAAA5EBD-8C9A-D33D-ACFE-F543EEE5522C}"/>
              </a:ext>
            </a:extLst>
          </p:cNvPr>
          <p:cNvPicPr>
            <a:picLocks noChangeAspect="1"/>
          </p:cNvPicPr>
          <p:nvPr/>
        </p:nvPicPr>
        <p:blipFill rotWithShape="1">
          <a:blip r:embed="rId2"/>
          <a:srcRect t="15824" b="23453"/>
          <a:stretch/>
        </p:blipFill>
        <p:spPr>
          <a:xfrm>
            <a:off x="643467" y="978904"/>
            <a:ext cx="10905066" cy="4900192"/>
          </a:xfrm>
          <a:prstGeom prst="rect">
            <a:avLst/>
          </a:prstGeom>
        </p:spPr>
      </p:pic>
    </p:spTree>
    <p:extLst>
      <p:ext uri="{BB962C8B-B14F-4D97-AF65-F5344CB8AC3E}">
        <p14:creationId xmlns:p14="http://schemas.microsoft.com/office/powerpoint/2010/main" val="299283512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6BC2FC8-C091-22E6-5F0C-ED4007D039C9}"/>
            </a:ext>
          </a:extLst>
        </p:cNvPr>
        <p:cNvGrpSpPr/>
        <p:nvPr/>
      </p:nvGrpSpPr>
      <p:grpSpPr>
        <a:xfrm>
          <a:off x="0" y="0"/>
          <a:ext cx="0" cy="0"/>
          <a:chOff x="0" y="0"/>
          <a:chExt cx="0" cy="0"/>
        </a:xfrm>
      </p:grpSpPr>
      <p:pic>
        <p:nvPicPr>
          <p:cNvPr id="4" name="Picture 3">
            <a:extLst>
              <a:ext uri="{FF2B5EF4-FFF2-40B4-BE49-F238E27FC236}">
                <a16:creationId xmlns:a16="http://schemas.microsoft.com/office/drawing/2014/main" id="{D5059CE3-B6F6-796D-99EA-9A1C8BD145B0}"/>
              </a:ext>
            </a:extLst>
          </p:cNvPr>
          <p:cNvPicPr>
            <a:picLocks noChangeAspect="1"/>
          </p:cNvPicPr>
          <p:nvPr/>
        </p:nvPicPr>
        <p:blipFill rotWithShape="1">
          <a:blip r:embed="rId2"/>
          <a:srcRect b="15730"/>
          <a:stretch/>
        </p:blipFill>
        <p:spPr>
          <a:xfrm>
            <a:off x="20" y="10"/>
            <a:ext cx="12191980" cy="6857990"/>
          </a:xfrm>
          <a:prstGeom prst="rect">
            <a:avLst/>
          </a:prstGeom>
        </p:spPr>
      </p:pic>
      <p:sp>
        <p:nvSpPr>
          <p:cNvPr id="2" name="Title 1">
            <a:extLst>
              <a:ext uri="{FF2B5EF4-FFF2-40B4-BE49-F238E27FC236}">
                <a16:creationId xmlns:a16="http://schemas.microsoft.com/office/drawing/2014/main" id="{04D990C6-B9A1-5A53-6EF2-5DF6E6EB6C31}"/>
              </a:ext>
            </a:extLst>
          </p:cNvPr>
          <p:cNvSpPr>
            <a:spLocks noGrp="1"/>
          </p:cNvSpPr>
          <p:nvPr>
            <p:ph type="title"/>
          </p:nvPr>
        </p:nvSpPr>
        <p:spPr>
          <a:xfrm>
            <a:off x="523875" y="5317240"/>
            <a:ext cx="11210925" cy="744836"/>
          </a:xfrm>
        </p:spPr>
        <p:txBody>
          <a:bodyPr>
            <a:normAutofit/>
          </a:bodyPr>
          <a:lstStyle/>
          <a:p>
            <a:pPr algn="ctr"/>
            <a:r>
              <a:rPr lang="en-GB" sz="3600">
                <a:solidFill>
                  <a:schemeClr val="tx1">
                    <a:lumMod val="85000"/>
                    <a:lumOff val="15000"/>
                  </a:schemeClr>
                </a:solidFill>
              </a:rPr>
              <a:t>Privilege Walk </a:t>
            </a:r>
          </a:p>
        </p:txBody>
      </p:sp>
    </p:spTree>
    <p:extLst>
      <p:ext uri="{BB962C8B-B14F-4D97-AF65-F5344CB8AC3E}">
        <p14:creationId xmlns:p14="http://schemas.microsoft.com/office/powerpoint/2010/main" val="20364478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 0"/>
          <p:cNvSpPr/>
          <p:nvPr/>
        </p:nvSpPr>
        <p:spPr>
          <a:xfrm>
            <a:off x="838200" y="365125"/>
            <a:ext cx="10515600" cy="1325563"/>
          </a:xfrm>
          <a:prstGeom prst="rect">
            <a:avLst/>
          </a:prstGeom>
        </p:spPr>
        <p:txBody>
          <a:bodyPr vert="horz" lIns="91440" tIns="45720" rIns="91440" bIns="45720" rtlCol="0" anchor="ctr">
            <a:normAutofit/>
          </a:bodyPr>
          <a:lstStyle/>
          <a:p>
            <a:pPr eaLnBrk="1" hangingPunct="1">
              <a:lnSpc>
                <a:spcPct val="90000"/>
              </a:lnSpc>
              <a:spcAft>
                <a:spcPts val="600"/>
              </a:spcAft>
            </a:pPr>
            <a:r>
              <a:rPr lang="en-US" sz="5400" b="1" kern="1200">
                <a:solidFill>
                  <a:schemeClr val="tx1"/>
                </a:solidFill>
                <a:latin typeface="+mj-lt"/>
                <a:ea typeface="+mj-ea"/>
                <a:cs typeface="+mj-cs"/>
              </a:rPr>
              <a:t>Privilege Walk: Step FORWARD If...</a:t>
            </a:r>
            <a:endParaRPr lang="en-US" sz="5400" kern="1200">
              <a:solidFill>
                <a:schemeClr val="tx1"/>
              </a:solidFill>
              <a:latin typeface="+mj-lt"/>
              <a:ea typeface="+mj-ea"/>
              <a:cs typeface="+mj-cs"/>
            </a:endParaRPr>
          </a:p>
        </p:txBody>
      </p:sp>
      <p:sp>
        <p:nvSpPr>
          <p:cNvPr id="11"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 1"/>
          <p:cNvSpPr/>
          <p:nvPr/>
        </p:nvSpPr>
        <p:spPr>
          <a:xfrm>
            <a:off x="838200" y="1929384"/>
            <a:ext cx="10515600" cy="4251960"/>
          </a:xfrm>
          <a:prstGeom prst="rect">
            <a:avLst/>
          </a:prstGeom>
        </p:spPr>
        <p:txBody>
          <a:bodyPr vert="horz" lIns="91440" tIns="45720" rIns="91440" bIns="45720" rtlCol="0">
            <a:normAutofit/>
          </a:bodyPr>
          <a:lstStyle/>
          <a:p>
            <a:pPr marL="152396" indent="-228600" eaLnBrk="1" hangingPunct="1">
              <a:lnSpc>
                <a:spcPct val="90000"/>
              </a:lnSpc>
              <a:spcAft>
                <a:spcPts val="600"/>
              </a:spcAft>
              <a:buSzPct val="100000"/>
              <a:buFont typeface="Arial" panose="020B0604020202020204" pitchFamily="34" charset="0"/>
              <a:buChar char="•"/>
            </a:pPr>
            <a:r>
              <a:rPr lang="en-US" sz="2200">
                <a:latin typeface="+mn-lt"/>
              </a:rPr>
              <a:t>Have doctoral degree or pursuing one</a:t>
            </a:r>
          </a:p>
          <a:p>
            <a:pPr marL="152396" indent="-228600" eaLnBrk="1" hangingPunct="1">
              <a:lnSpc>
                <a:spcPct val="90000"/>
              </a:lnSpc>
              <a:spcAft>
                <a:spcPts val="600"/>
              </a:spcAft>
              <a:buSzPct val="100000"/>
              <a:buFont typeface="Arial" panose="020B0604020202020204" pitchFamily="34" charset="0"/>
              <a:buChar char="•"/>
            </a:pPr>
            <a:r>
              <a:rPr lang="en-US" sz="2200">
                <a:latin typeface="+mn-lt"/>
              </a:rPr>
              <a:t>Never worried participants would misunderstand accent</a:t>
            </a:r>
          </a:p>
          <a:p>
            <a:pPr marL="152396" indent="-228600" eaLnBrk="1" hangingPunct="1">
              <a:lnSpc>
                <a:spcPct val="90000"/>
              </a:lnSpc>
              <a:spcAft>
                <a:spcPts val="600"/>
              </a:spcAft>
              <a:buSzPct val="100000"/>
              <a:buFont typeface="Arial" panose="020B0604020202020204" pitchFamily="34" charset="0"/>
              <a:buChar char="•"/>
            </a:pPr>
            <a:r>
              <a:rPr lang="en-US" sz="2200">
                <a:latin typeface="+mn-lt"/>
              </a:rPr>
              <a:t>Access to institutional resources whenever needed</a:t>
            </a:r>
          </a:p>
          <a:p>
            <a:pPr marL="152396" indent="-228600" eaLnBrk="1" hangingPunct="1">
              <a:lnSpc>
                <a:spcPct val="90000"/>
              </a:lnSpc>
              <a:spcAft>
                <a:spcPts val="600"/>
              </a:spcAft>
              <a:buSzPct val="100000"/>
              <a:buFont typeface="Arial" panose="020B0604020202020204" pitchFamily="34" charset="0"/>
              <a:buChar char="•"/>
            </a:pPr>
            <a:r>
              <a:rPr lang="en-US" sz="2200">
                <a:latin typeface="+mn-lt"/>
              </a:rPr>
              <a:t>Can research in native language</a:t>
            </a:r>
          </a:p>
          <a:p>
            <a:pPr marL="152396" indent="-228600" eaLnBrk="1" hangingPunct="1">
              <a:lnSpc>
                <a:spcPct val="90000"/>
              </a:lnSpc>
              <a:spcAft>
                <a:spcPts val="600"/>
              </a:spcAft>
              <a:buSzPct val="100000"/>
              <a:buFont typeface="Arial" panose="020B0604020202020204" pitchFamily="34" charset="0"/>
              <a:buChar char="•"/>
            </a:pPr>
            <a:r>
              <a:rPr lang="en-US" sz="2200">
                <a:latin typeface="+mn-lt"/>
              </a:rPr>
              <a:t>Gender identity matches professional expectations</a:t>
            </a:r>
          </a:p>
          <a:p>
            <a:pPr marL="152396" indent="-228600" eaLnBrk="1" hangingPunct="1">
              <a:lnSpc>
                <a:spcPct val="90000"/>
              </a:lnSpc>
              <a:spcAft>
                <a:spcPts val="600"/>
              </a:spcAft>
              <a:buSzPct val="100000"/>
              <a:buFont typeface="Arial" panose="020B0604020202020204" pitchFamily="34" charset="0"/>
              <a:buChar char="•"/>
            </a:pPr>
            <a:r>
              <a:rPr lang="en-US" sz="2200">
                <a:latin typeface="+mn-lt"/>
              </a:rPr>
              <a:t>Never only person of race/ethnicity in research settings</a:t>
            </a:r>
          </a:p>
          <a:p>
            <a:pPr marL="152396" indent="-228600" eaLnBrk="1" hangingPunct="1">
              <a:lnSpc>
                <a:spcPct val="90000"/>
              </a:lnSpc>
              <a:spcAft>
                <a:spcPts val="600"/>
              </a:spcAft>
              <a:buSzPct val="100000"/>
              <a:buFont typeface="Arial" panose="020B0604020202020204" pitchFamily="34" charset="0"/>
              <a:buChar char="•"/>
            </a:pPr>
            <a:r>
              <a:rPr lang="en-US" sz="2200">
                <a:latin typeface="+mn-lt"/>
              </a:rPr>
              <a:t>Economic security for unfunded research</a:t>
            </a:r>
          </a:p>
          <a:p>
            <a:pPr marL="152396" indent="-228600" eaLnBrk="1" hangingPunct="1">
              <a:lnSpc>
                <a:spcPct val="90000"/>
              </a:lnSpc>
              <a:spcAft>
                <a:spcPts val="600"/>
              </a:spcAft>
              <a:buSzPct val="100000"/>
              <a:buFont typeface="Arial" panose="020B0604020202020204" pitchFamily="34" charset="0"/>
              <a:buChar char="•"/>
            </a:pPr>
            <a:r>
              <a:rPr lang="en-US" sz="2200">
                <a:latin typeface="+mn-lt"/>
              </a:rPr>
              <a:t>Research topic considered mainstream</a:t>
            </a:r>
          </a:p>
          <a:p>
            <a:pPr marL="152396" indent="-228600" eaLnBrk="1" hangingPunct="1">
              <a:lnSpc>
                <a:spcPct val="90000"/>
              </a:lnSpc>
              <a:spcAft>
                <a:spcPts val="600"/>
              </a:spcAft>
              <a:buSzPct val="100000"/>
              <a:buFont typeface="Arial" panose="020B0604020202020204" pitchFamily="34" charset="0"/>
              <a:buChar char="•"/>
            </a:pPr>
            <a:r>
              <a:rPr lang="en-US" sz="2200">
                <a:latin typeface="+mn-lt"/>
              </a:rPr>
              <a:t>Professional networks facilitate access</a:t>
            </a:r>
          </a:p>
        </p:txBody>
      </p:sp>
      <p:sp>
        <p:nvSpPr>
          <p:cNvPr id="4" name="Text 2"/>
          <p:cNvSpPr/>
          <p:nvPr/>
        </p:nvSpPr>
        <p:spPr>
          <a:xfrm>
            <a:off x="508000" y="6350000"/>
            <a:ext cx="2905541" cy="203200"/>
          </a:xfrm>
          <a:prstGeom prst="rect">
            <a:avLst/>
          </a:prstGeom>
          <a:noFill/>
          <a:ln/>
        </p:spPr>
        <p:txBody>
          <a:bodyPr wrap="square" lIns="0" tIns="0" rIns="0" bIns="0" rtlCol="0" anchor="t"/>
          <a:lstStyle/>
          <a:p>
            <a:pPr>
              <a:lnSpc>
                <a:spcPts val="1600"/>
              </a:lnSpc>
              <a:spcBef>
                <a:spcPts val="400"/>
              </a:spcBef>
              <a:spcAft>
                <a:spcPts val="400"/>
              </a:spcAft>
            </a:pPr>
            <a:r>
              <a:rPr lang="en-US" sz="1200" dirty="0">
                <a:solidFill>
                  <a:srgbClr val="737373"/>
                </a:solidFill>
                <a:latin typeface="Arial" pitchFamily="34" charset="0"/>
                <a:ea typeface="Arial" pitchFamily="34" charset="-122"/>
                <a:cs typeface="Arial" pitchFamily="34" charset="-120"/>
              </a:rPr>
              <a:t>DBA Research Ethics • Dr Caroline Jawad</a:t>
            </a:r>
            <a:endParaRPr lang="en-US" sz="12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 0"/>
          <p:cNvSpPr/>
          <p:nvPr/>
        </p:nvSpPr>
        <p:spPr>
          <a:xfrm>
            <a:off x="838200" y="365125"/>
            <a:ext cx="10515600" cy="1325563"/>
          </a:xfrm>
          <a:prstGeom prst="rect">
            <a:avLst/>
          </a:prstGeom>
        </p:spPr>
        <p:txBody>
          <a:bodyPr vert="horz" lIns="91440" tIns="45720" rIns="91440" bIns="45720" rtlCol="0" anchor="ctr">
            <a:normAutofit/>
          </a:bodyPr>
          <a:lstStyle/>
          <a:p>
            <a:pPr eaLnBrk="1" hangingPunct="1">
              <a:lnSpc>
                <a:spcPct val="90000"/>
              </a:lnSpc>
              <a:spcAft>
                <a:spcPts val="600"/>
              </a:spcAft>
            </a:pPr>
            <a:r>
              <a:rPr lang="en-US" sz="5400" b="1" kern="1200">
                <a:solidFill>
                  <a:schemeClr val="tx1"/>
                </a:solidFill>
                <a:latin typeface="+mj-lt"/>
                <a:ea typeface="+mj-ea"/>
                <a:cs typeface="+mj-cs"/>
              </a:rPr>
              <a:t>Privilege Walk: Step BACKWARD If...</a:t>
            </a:r>
            <a:endParaRPr lang="en-US" sz="5400" kern="1200">
              <a:solidFill>
                <a:schemeClr val="tx1"/>
              </a:solidFill>
              <a:latin typeface="+mj-lt"/>
              <a:ea typeface="+mj-ea"/>
              <a:cs typeface="+mj-cs"/>
            </a:endParaRPr>
          </a:p>
        </p:txBody>
      </p:sp>
      <p:sp>
        <p:nvSpPr>
          <p:cNvPr id="11"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 1"/>
          <p:cNvSpPr/>
          <p:nvPr/>
        </p:nvSpPr>
        <p:spPr>
          <a:xfrm>
            <a:off x="838200" y="1929384"/>
            <a:ext cx="10515600" cy="4251960"/>
          </a:xfrm>
          <a:prstGeom prst="rect">
            <a:avLst/>
          </a:prstGeom>
        </p:spPr>
        <p:txBody>
          <a:bodyPr vert="horz" lIns="91440" tIns="45720" rIns="91440" bIns="45720" rtlCol="0">
            <a:normAutofit/>
          </a:bodyPr>
          <a:lstStyle/>
          <a:p>
            <a:pPr marL="152396" indent="-228600" eaLnBrk="1" hangingPunct="1">
              <a:lnSpc>
                <a:spcPct val="90000"/>
              </a:lnSpc>
              <a:spcAft>
                <a:spcPts val="600"/>
              </a:spcAft>
              <a:buSzPct val="100000"/>
              <a:buFont typeface="Arial" panose="020B0604020202020204" pitchFamily="34" charset="0"/>
              <a:buChar char="•"/>
            </a:pPr>
            <a:r>
              <a:rPr lang="en-US" sz="2200">
                <a:latin typeface="+mn-lt"/>
              </a:rPr>
              <a:t>Experienced discrimination affecting perceptions</a:t>
            </a:r>
          </a:p>
          <a:p>
            <a:pPr marL="152396" indent="-228600" eaLnBrk="1" hangingPunct="1">
              <a:lnSpc>
                <a:spcPct val="90000"/>
              </a:lnSpc>
              <a:spcAft>
                <a:spcPts val="600"/>
              </a:spcAft>
              <a:buSzPct val="100000"/>
              <a:buFont typeface="Arial" panose="020B0604020202020204" pitchFamily="34" charset="0"/>
              <a:buChar char="•"/>
            </a:pPr>
            <a:r>
              <a:rPr lang="en-US" sz="2200">
                <a:latin typeface="+mn-lt"/>
              </a:rPr>
              <a:t>Worried about physical safety during fieldwork</a:t>
            </a:r>
          </a:p>
          <a:p>
            <a:pPr marL="152396" indent="-228600" eaLnBrk="1" hangingPunct="1">
              <a:lnSpc>
                <a:spcPct val="90000"/>
              </a:lnSpc>
              <a:spcAft>
                <a:spcPts val="600"/>
              </a:spcAft>
              <a:buSzPct val="100000"/>
              <a:buFont typeface="Arial" panose="020B0604020202020204" pitchFamily="34" charset="0"/>
              <a:buChar char="•"/>
            </a:pPr>
            <a:r>
              <a:rPr lang="en-US" sz="2200">
                <a:latin typeface="+mn-lt"/>
              </a:rPr>
              <a:t>Self-funded significant research portions</a:t>
            </a:r>
          </a:p>
          <a:p>
            <a:pPr marL="152396" indent="-228600" eaLnBrk="1" hangingPunct="1">
              <a:lnSpc>
                <a:spcPct val="90000"/>
              </a:lnSpc>
              <a:spcAft>
                <a:spcPts val="600"/>
              </a:spcAft>
              <a:buSzPct val="100000"/>
              <a:buFont typeface="Arial" panose="020B0604020202020204" pitchFamily="34" charset="0"/>
              <a:buChar char="•"/>
            </a:pPr>
            <a:r>
              <a:rPr lang="en-US" sz="2200">
                <a:latin typeface="+mn-lt"/>
              </a:rPr>
              <a:t>English not first language but thesis must be in English</a:t>
            </a:r>
          </a:p>
          <a:p>
            <a:pPr marL="152396" indent="-228600" eaLnBrk="1" hangingPunct="1">
              <a:lnSpc>
                <a:spcPct val="90000"/>
              </a:lnSpc>
              <a:spcAft>
                <a:spcPts val="600"/>
              </a:spcAft>
              <a:buSzPct val="100000"/>
              <a:buFont typeface="Arial" panose="020B0604020202020204" pitchFamily="34" charset="0"/>
              <a:buChar char="•"/>
            </a:pPr>
            <a:r>
              <a:rPr lang="en-US" sz="2200">
                <a:latin typeface="+mn-lt"/>
              </a:rPr>
              <a:t>Caring responsibilities limit research time</a:t>
            </a:r>
          </a:p>
          <a:p>
            <a:pPr marL="152396" indent="-228600" eaLnBrk="1" hangingPunct="1">
              <a:lnSpc>
                <a:spcPct val="90000"/>
              </a:lnSpc>
              <a:spcAft>
                <a:spcPts val="600"/>
              </a:spcAft>
              <a:buSzPct val="100000"/>
              <a:buFont typeface="Arial" panose="020B0604020202020204" pitchFamily="34" charset="0"/>
              <a:buChar char="•"/>
            </a:pPr>
            <a:r>
              <a:rPr lang="en-US" sz="2200">
                <a:latin typeface="+mn-lt"/>
              </a:rPr>
              <a:t>Told research topic too niche</a:t>
            </a:r>
          </a:p>
          <a:p>
            <a:pPr marL="152396" indent="-228600" eaLnBrk="1" hangingPunct="1">
              <a:lnSpc>
                <a:spcPct val="90000"/>
              </a:lnSpc>
              <a:spcAft>
                <a:spcPts val="600"/>
              </a:spcAft>
              <a:buSzPct val="100000"/>
              <a:buFont typeface="Arial" panose="020B0604020202020204" pitchFamily="34" charset="0"/>
              <a:buChar char="•"/>
            </a:pPr>
            <a:r>
              <a:rPr lang="en-US" sz="2200">
                <a:latin typeface="+mn-lt"/>
              </a:rPr>
              <a:t>Experienced imposter syndrome</a:t>
            </a:r>
          </a:p>
          <a:p>
            <a:pPr marL="152396" indent="-228600" eaLnBrk="1" hangingPunct="1">
              <a:lnSpc>
                <a:spcPct val="90000"/>
              </a:lnSpc>
              <a:spcAft>
                <a:spcPts val="600"/>
              </a:spcAft>
              <a:buSzPct val="100000"/>
              <a:buFont typeface="Arial" panose="020B0604020202020204" pitchFamily="34" charset="0"/>
              <a:buChar char="•"/>
            </a:pPr>
            <a:r>
              <a:rPr lang="en-US" sz="2200">
                <a:latin typeface="+mn-lt"/>
              </a:rPr>
              <a:t>Work full-time whilst completing doctorate</a:t>
            </a:r>
          </a:p>
          <a:p>
            <a:pPr marL="152396" indent="-228600" eaLnBrk="1" hangingPunct="1">
              <a:lnSpc>
                <a:spcPct val="90000"/>
              </a:lnSpc>
              <a:spcAft>
                <a:spcPts val="600"/>
              </a:spcAft>
              <a:buSzPct val="100000"/>
              <a:buFont typeface="Arial" panose="020B0604020202020204" pitchFamily="34" charset="0"/>
              <a:buChar char="•"/>
            </a:pPr>
            <a:r>
              <a:rPr lang="en-US" sz="2200">
                <a:latin typeface="+mn-lt"/>
              </a:rPr>
              <a:t>Faced barriers accessing research sites</a:t>
            </a:r>
          </a:p>
        </p:txBody>
      </p:sp>
      <p:sp>
        <p:nvSpPr>
          <p:cNvPr id="4" name="Text 2"/>
          <p:cNvSpPr/>
          <p:nvPr/>
        </p:nvSpPr>
        <p:spPr>
          <a:xfrm>
            <a:off x="508000" y="6350000"/>
            <a:ext cx="2905541" cy="203200"/>
          </a:xfrm>
          <a:prstGeom prst="rect">
            <a:avLst/>
          </a:prstGeom>
          <a:noFill/>
          <a:ln/>
        </p:spPr>
        <p:txBody>
          <a:bodyPr wrap="square" lIns="0" tIns="0" rIns="0" bIns="0" rtlCol="0" anchor="t"/>
          <a:lstStyle/>
          <a:p>
            <a:pPr>
              <a:lnSpc>
                <a:spcPts val="1600"/>
              </a:lnSpc>
              <a:spcBef>
                <a:spcPts val="400"/>
              </a:spcBef>
              <a:spcAft>
                <a:spcPts val="400"/>
              </a:spcAft>
            </a:pPr>
            <a:r>
              <a:rPr lang="en-US" sz="1200" dirty="0">
                <a:solidFill>
                  <a:srgbClr val="737373"/>
                </a:solidFill>
                <a:latin typeface="Arial" pitchFamily="34" charset="0"/>
                <a:ea typeface="Arial" pitchFamily="34" charset="-122"/>
                <a:cs typeface="Arial" pitchFamily="34" charset="-120"/>
              </a:rPr>
              <a:t>DBA Research Ethics • Dr Caroline Jawad</a:t>
            </a:r>
            <a:endParaRPr lang="en-US" sz="12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 0"/>
          <p:cNvSpPr/>
          <p:nvPr/>
        </p:nvSpPr>
        <p:spPr>
          <a:xfrm>
            <a:off x="838200" y="365125"/>
            <a:ext cx="10515600" cy="1325563"/>
          </a:xfrm>
          <a:prstGeom prst="rect">
            <a:avLst/>
          </a:prstGeom>
        </p:spPr>
        <p:txBody>
          <a:bodyPr vert="horz" lIns="91440" tIns="45720" rIns="91440" bIns="45720" rtlCol="0" anchor="ctr">
            <a:normAutofit/>
          </a:bodyPr>
          <a:lstStyle/>
          <a:p>
            <a:pPr eaLnBrk="1" hangingPunct="1">
              <a:lnSpc>
                <a:spcPct val="90000"/>
              </a:lnSpc>
              <a:spcAft>
                <a:spcPts val="600"/>
              </a:spcAft>
            </a:pPr>
            <a:r>
              <a:rPr lang="en-US" sz="5400" b="1" kern="1200">
                <a:solidFill>
                  <a:schemeClr val="tx1"/>
                </a:solidFill>
                <a:latin typeface="+mj-lt"/>
                <a:ea typeface="+mj-ea"/>
                <a:cs typeface="+mj-cs"/>
              </a:rPr>
              <a:t>Privilege Walk: Debrief Discussion</a:t>
            </a:r>
            <a:endParaRPr lang="en-US" sz="5400" kern="1200">
              <a:solidFill>
                <a:schemeClr val="tx1"/>
              </a:solidFill>
              <a:latin typeface="+mj-lt"/>
              <a:ea typeface="+mj-ea"/>
              <a:cs typeface="+mj-cs"/>
            </a:endParaRPr>
          </a:p>
        </p:txBody>
      </p:sp>
      <p:sp>
        <p:nvSpPr>
          <p:cNvPr id="11"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 1"/>
          <p:cNvSpPr/>
          <p:nvPr/>
        </p:nvSpPr>
        <p:spPr>
          <a:xfrm>
            <a:off x="838200" y="1929384"/>
            <a:ext cx="10515600" cy="4251960"/>
          </a:xfrm>
          <a:prstGeom prst="rect">
            <a:avLst/>
          </a:prstGeom>
        </p:spPr>
        <p:txBody>
          <a:bodyPr vert="horz" lIns="91440" tIns="45720" rIns="91440" bIns="45720" rtlCol="0">
            <a:normAutofit/>
          </a:bodyPr>
          <a:lstStyle/>
          <a:p>
            <a:pPr marL="152396" indent="-228600" eaLnBrk="1" hangingPunct="1">
              <a:lnSpc>
                <a:spcPct val="90000"/>
              </a:lnSpc>
              <a:spcAft>
                <a:spcPts val="600"/>
              </a:spcAft>
              <a:buSzPct val="100000"/>
              <a:buFont typeface="Arial" panose="020B0604020202020204" pitchFamily="34" charset="0"/>
              <a:buChar char="•"/>
            </a:pPr>
            <a:r>
              <a:rPr lang="en-US" sz="2200">
                <a:latin typeface="+mn-lt"/>
              </a:rPr>
              <a:t>What did you notice? How did it feel? Which surprised you?</a:t>
            </a:r>
          </a:p>
          <a:p>
            <a:pPr marL="152396" indent="-228600" eaLnBrk="1" hangingPunct="1">
              <a:lnSpc>
                <a:spcPct val="90000"/>
              </a:lnSpc>
              <a:spcAft>
                <a:spcPts val="600"/>
              </a:spcAft>
              <a:buSzPct val="100000"/>
              <a:buFont typeface="Arial" panose="020B0604020202020204" pitchFamily="34" charset="0"/>
              <a:buChar char="•"/>
            </a:pPr>
            <a:r>
              <a:rPr lang="en-US" sz="2200">
                <a:latin typeface="+mn-lt"/>
              </a:rPr>
              <a:t>How does privilege relate to ethics? What responsibilities do we have? How can awareness improve practice?</a:t>
            </a:r>
          </a:p>
        </p:txBody>
      </p:sp>
      <p:sp>
        <p:nvSpPr>
          <p:cNvPr id="4" name="Text 2"/>
          <p:cNvSpPr/>
          <p:nvPr/>
        </p:nvSpPr>
        <p:spPr>
          <a:xfrm>
            <a:off x="508000" y="6350000"/>
            <a:ext cx="2905541" cy="203200"/>
          </a:xfrm>
          <a:prstGeom prst="rect">
            <a:avLst/>
          </a:prstGeom>
          <a:noFill/>
          <a:ln/>
        </p:spPr>
        <p:txBody>
          <a:bodyPr wrap="square" lIns="0" tIns="0" rIns="0" bIns="0" rtlCol="0" anchor="t"/>
          <a:lstStyle/>
          <a:p>
            <a:pPr>
              <a:lnSpc>
                <a:spcPts val="1600"/>
              </a:lnSpc>
              <a:spcBef>
                <a:spcPts val="400"/>
              </a:spcBef>
              <a:spcAft>
                <a:spcPts val="400"/>
              </a:spcAft>
            </a:pPr>
            <a:r>
              <a:rPr lang="en-US" sz="1200" dirty="0">
                <a:solidFill>
                  <a:srgbClr val="737373"/>
                </a:solidFill>
                <a:latin typeface="Arial" pitchFamily="34" charset="0"/>
                <a:ea typeface="Arial" pitchFamily="34" charset="-122"/>
                <a:cs typeface="Arial" pitchFamily="34" charset="-120"/>
              </a:rPr>
              <a:t>DBA Research Ethics • Dr Caroline Jawad</a:t>
            </a:r>
            <a:endParaRPr lang="en-US" sz="12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 0"/>
          <p:cNvSpPr/>
          <p:nvPr/>
        </p:nvSpPr>
        <p:spPr>
          <a:xfrm>
            <a:off x="838200" y="365125"/>
            <a:ext cx="10515600" cy="1325563"/>
          </a:xfrm>
          <a:prstGeom prst="rect">
            <a:avLst/>
          </a:prstGeom>
        </p:spPr>
        <p:txBody>
          <a:bodyPr vert="horz" lIns="91440" tIns="45720" rIns="91440" bIns="45720" rtlCol="0" anchor="ctr">
            <a:normAutofit/>
          </a:bodyPr>
          <a:lstStyle/>
          <a:p>
            <a:pPr eaLnBrk="1" hangingPunct="1">
              <a:lnSpc>
                <a:spcPct val="90000"/>
              </a:lnSpc>
              <a:spcAft>
                <a:spcPts val="600"/>
              </a:spcAft>
            </a:pPr>
            <a:r>
              <a:rPr lang="en-US" sz="5400" b="1" kern="1200">
                <a:solidFill>
                  <a:schemeClr val="tx1"/>
                </a:solidFill>
                <a:latin typeface="+mj-lt"/>
                <a:ea typeface="+mj-ea"/>
                <a:cs typeface="+mj-cs"/>
              </a:rPr>
              <a:t>Privilege Walk: Ethical Connections</a:t>
            </a:r>
            <a:endParaRPr lang="en-US" sz="5400" kern="1200">
              <a:solidFill>
                <a:schemeClr val="tx1"/>
              </a:solidFill>
              <a:latin typeface="+mj-lt"/>
              <a:ea typeface="+mj-ea"/>
              <a:cs typeface="+mj-cs"/>
            </a:endParaRPr>
          </a:p>
        </p:txBody>
      </p:sp>
      <p:sp>
        <p:nvSpPr>
          <p:cNvPr id="11"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 1"/>
          <p:cNvSpPr/>
          <p:nvPr/>
        </p:nvSpPr>
        <p:spPr>
          <a:xfrm>
            <a:off x="838200" y="1929384"/>
            <a:ext cx="10515600" cy="4251960"/>
          </a:xfrm>
          <a:prstGeom prst="rect">
            <a:avLst/>
          </a:prstGeom>
        </p:spPr>
        <p:txBody>
          <a:bodyPr vert="horz" lIns="91440" tIns="45720" rIns="91440" bIns="45720" rtlCol="0">
            <a:normAutofit/>
          </a:bodyPr>
          <a:lstStyle/>
          <a:p>
            <a:pPr marL="152396" indent="-228600" eaLnBrk="1" hangingPunct="1">
              <a:lnSpc>
                <a:spcPct val="90000"/>
              </a:lnSpc>
              <a:spcAft>
                <a:spcPts val="600"/>
              </a:spcAft>
              <a:buSzPct val="100000"/>
              <a:buFont typeface="Arial" panose="020B0604020202020204" pitchFamily="34" charset="0"/>
              <a:buChar char="•"/>
            </a:pPr>
            <a:r>
              <a:rPr lang="en-US" sz="2200">
                <a:latin typeface="+mn-lt"/>
              </a:rPr>
              <a:t>Surfacing power dynamics confronts unseen privileges</a:t>
            </a:r>
          </a:p>
          <a:p>
            <a:pPr marL="152396" indent="-228600" eaLnBrk="1" hangingPunct="1">
              <a:lnSpc>
                <a:spcPct val="90000"/>
              </a:lnSpc>
              <a:spcAft>
                <a:spcPts val="600"/>
              </a:spcAft>
              <a:buSzPct val="100000"/>
              <a:buFont typeface="Arial" panose="020B0604020202020204" pitchFamily="34" charset="0"/>
              <a:buChar char="•"/>
            </a:pPr>
            <a:r>
              <a:rPr lang="en-US" sz="2200">
                <a:latin typeface="+mn-lt"/>
              </a:rPr>
              <a:t>Critical reflexivity provokes self-awareness</a:t>
            </a:r>
          </a:p>
          <a:p>
            <a:pPr marL="152396" indent="-228600" eaLnBrk="1" hangingPunct="1">
              <a:lnSpc>
                <a:spcPct val="90000"/>
              </a:lnSpc>
              <a:spcAft>
                <a:spcPts val="600"/>
              </a:spcAft>
              <a:buSzPct val="100000"/>
              <a:buFont typeface="Arial" panose="020B0604020202020204" pitchFamily="34" charset="0"/>
              <a:buChar char="•"/>
            </a:pPr>
            <a:r>
              <a:rPr lang="en-US" sz="2200">
                <a:latin typeface="+mn-lt"/>
              </a:rPr>
              <a:t>Emphasises participant voices must be co-constructed</a:t>
            </a:r>
          </a:p>
          <a:p>
            <a:pPr marL="152396" indent="-228600" eaLnBrk="1" hangingPunct="1">
              <a:lnSpc>
                <a:spcPct val="90000"/>
              </a:lnSpc>
              <a:spcAft>
                <a:spcPts val="600"/>
              </a:spcAft>
              <a:buSzPct val="100000"/>
              <a:buFont typeface="Arial" panose="020B0604020202020204" pitchFamily="34" charset="0"/>
              <a:buChar char="•"/>
            </a:pPr>
            <a:r>
              <a:rPr lang="en-US" sz="2200">
                <a:latin typeface="+mn-lt"/>
              </a:rPr>
              <a:t>Embeds ethics into identity through experiential learning</a:t>
            </a:r>
          </a:p>
        </p:txBody>
      </p:sp>
      <p:sp>
        <p:nvSpPr>
          <p:cNvPr id="4" name="Text 2"/>
          <p:cNvSpPr/>
          <p:nvPr/>
        </p:nvSpPr>
        <p:spPr>
          <a:xfrm>
            <a:off x="508000" y="6350000"/>
            <a:ext cx="2905541" cy="203200"/>
          </a:xfrm>
          <a:prstGeom prst="rect">
            <a:avLst/>
          </a:prstGeom>
          <a:noFill/>
          <a:ln/>
        </p:spPr>
        <p:txBody>
          <a:bodyPr wrap="square" lIns="0" tIns="0" rIns="0" bIns="0" rtlCol="0" anchor="t"/>
          <a:lstStyle/>
          <a:p>
            <a:pPr>
              <a:lnSpc>
                <a:spcPts val="1600"/>
              </a:lnSpc>
              <a:spcBef>
                <a:spcPts val="400"/>
              </a:spcBef>
              <a:spcAft>
                <a:spcPts val="400"/>
              </a:spcAft>
            </a:pPr>
            <a:r>
              <a:rPr lang="en-US" sz="1200" dirty="0">
                <a:solidFill>
                  <a:srgbClr val="737373"/>
                </a:solidFill>
                <a:latin typeface="Arial" pitchFamily="34" charset="0"/>
                <a:ea typeface="Arial" pitchFamily="34" charset="-122"/>
                <a:cs typeface="Arial" pitchFamily="34" charset="-120"/>
              </a:rPr>
              <a:t>DBA Research Ethics • Dr Caroline Jawad</a:t>
            </a:r>
            <a:endParaRPr lang="en-US" sz="12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 0"/>
          <p:cNvSpPr/>
          <p:nvPr/>
        </p:nvSpPr>
        <p:spPr>
          <a:xfrm>
            <a:off x="838200" y="365125"/>
            <a:ext cx="10515600" cy="1325563"/>
          </a:xfrm>
          <a:prstGeom prst="rect">
            <a:avLst/>
          </a:prstGeom>
        </p:spPr>
        <p:txBody>
          <a:bodyPr vert="horz" lIns="91440" tIns="45720" rIns="91440" bIns="45720" rtlCol="0" anchor="ctr">
            <a:normAutofit/>
          </a:bodyPr>
          <a:lstStyle/>
          <a:p>
            <a:pPr eaLnBrk="1" hangingPunct="1">
              <a:lnSpc>
                <a:spcPct val="90000"/>
              </a:lnSpc>
              <a:spcAft>
                <a:spcPts val="600"/>
              </a:spcAft>
            </a:pPr>
            <a:r>
              <a:rPr lang="en-US" sz="5400" b="1" kern="1200">
                <a:solidFill>
                  <a:schemeClr val="tx1"/>
                </a:solidFill>
                <a:latin typeface="+mj-lt"/>
                <a:ea typeface="+mj-ea"/>
                <a:cs typeface="+mj-cs"/>
              </a:rPr>
              <a:t>Activity 2: Ethical Vignettes</a:t>
            </a:r>
            <a:endParaRPr lang="en-US" sz="5400" kern="1200">
              <a:solidFill>
                <a:schemeClr val="tx1"/>
              </a:solidFill>
              <a:latin typeface="+mj-lt"/>
              <a:ea typeface="+mj-ea"/>
              <a:cs typeface="+mj-cs"/>
            </a:endParaRPr>
          </a:p>
        </p:txBody>
      </p:sp>
      <p:sp>
        <p:nvSpPr>
          <p:cNvPr id="11"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 1"/>
          <p:cNvSpPr/>
          <p:nvPr/>
        </p:nvSpPr>
        <p:spPr>
          <a:xfrm>
            <a:off x="838200" y="1929384"/>
            <a:ext cx="10515600" cy="4251960"/>
          </a:xfrm>
          <a:prstGeom prst="rect">
            <a:avLst/>
          </a:prstGeom>
        </p:spPr>
        <p:txBody>
          <a:bodyPr vert="horz" lIns="91440" tIns="45720" rIns="91440" bIns="45720" rtlCol="0">
            <a:normAutofit/>
          </a:bodyPr>
          <a:lstStyle/>
          <a:p>
            <a:pPr marL="152396" indent="-228600" eaLnBrk="1" hangingPunct="1">
              <a:lnSpc>
                <a:spcPct val="90000"/>
              </a:lnSpc>
              <a:spcAft>
                <a:spcPts val="600"/>
              </a:spcAft>
              <a:buSzPct val="100000"/>
              <a:buFont typeface="Arial" panose="020B0604020202020204" pitchFamily="34" charset="0"/>
              <a:buChar char="•"/>
            </a:pPr>
            <a:r>
              <a:rPr lang="en-US" sz="2200">
                <a:latin typeface="+mn-lt"/>
              </a:rPr>
              <a:t>Purpose: Identify ethical tensions before applying frameworks Read all four vignettes individually (5 min)</a:t>
            </a:r>
          </a:p>
          <a:p>
            <a:pPr marL="152396" indent="-228600" eaLnBrk="1" hangingPunct="1">
              <a:lnSpc>
                <a:spcPct val="90000"/>
              </a:lnSpc>
              <a:spcAft>
                <a:spcPts val="600"/>
              </a:spcAft>
              <a:buSzPct val="100000"/>
              <a:buFont typeface="Arial" panose="020B0604020202020204" pitchFamily="34" charset="0"/>
              <a:buChar char="•"/>
            </a:pPr>
            <a:r>
              <a:rPr lang="en-US" sz="2200">
                <a:latin typeface="+mn-lt"/>
              </a:rPr>
              <a:t>In pairs, identify tensions </a:t>
            </a:r>
          </a:p>
          <a:p>
            <a:pPr marL="152396" indent="-228600" eaLnBrk="1" hangingPunct="1">
              <a:lnSpc>
                <a:spcPct val="90000"/>
              </a:lnSpc>
              <a:spcAft>
                <a:spcPts val="600"/>
              </a:spcAft>
              <a:buSzPct val="100000"/>
              <a:buFont typeface="Arial" panose="020B0604020202020204" pitchFamily="34" charset="0"/>
              <a:buChar char="•"/>
            </a:pPr>
            <a:r>
              <a:rPr lang="en-US" sz="2200">
                <a:latin typeface="+mn-lt"/>
              </a:rPr>
              <a:t>Consider: What would YOU do? Why? </a:t>
            </a:r>
          </a:p>
        </p:txBody>
      </p:sp>
      <p:sp>
        <p:nvSpPr>
          <p:cNvPr id="4" name="Text 2"/>
          <p:cNvSpPr/>
          <p:nvPr/>
        </p:nvSpPr>
        <p:spPr>
          <a:xfrm>
            <a:off x="508000" y="6350000"/>
            <a:ext cx="2905541" cy="203200"/>
          </a:xfrm>
          <a:prstGeom prst="rect">
            <a:avLst/>
          </a:prstGeom>
          <a:noFill/>
          <a:ln/>
        </p:spPr>
        <p:txBody>
          <a:bodyPr wrap="square" lIns="0" tIns="0" rIns="0" bIns="0" rtlCol="0" anchor="t"/>
          <a:lstStyle/>
          <a:p>
            <a:pPr>
              <a:lnSpc>
                <a:spcPts val="1600"/>
              </a:lnSpc>
              <a:spcBef>
                <a:spcPts val="400"/>
              </a:spcBef>
              <a:spcAft>
                <a:spcPts val="400"/>
              </a:spcAft>
            </a:pPr>
            <a:r>
              <a:rPr lang="en-US" sz="1200" dirty="0">
                <a:solidFill>
                  <a:srgbClr val="737373"/>
                </a:solidFill>
                <a:latin typeface="Arial" pitchFamily="34" charset="0"/>
                <a:ea typeface="Arial" pitchFamily="34" charset="-122"/>
                <a:cs typeface="Arial" pitchFamily="34" charset="-120"/>
              </a:rPr>
              <a:t>DBA Research Ethics • Dr Caroline Jawad</a:t>
            </a:r>
            <a:endParaRPr lang="en-US" sz="12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 0"/>
          <p:cNvSpPr/>
          <p:nvPr/>
        </p:nvSpPr>
        <p:spPr>
          <a:xfrm>
            <a:off x="838200" y="365125"/>
            <a:ext cx="10515600" cy="1325563"/>
          </a:xfrm>
          <a:prstGeom prst="rect">
            <a:avLst/>
          </a:prstGeom>
        </p:spPr>
        <p:txBody>
          <a:bodyPr vert="horz" lIns="91440" tIns="45720" rIns="91440" bIns="45720" rtlCol="0" anchor="ctr">
            <a:normAutofit/>
          </a:bodyPr>
          <a:lstStyle/>
          <a:p>
            <a:pPr eaLnBrk="1" hangingPunct="1">
              <a:lnSpc>
                <a:spcPct val="90000"/>
              </a:lnSpc>
              <a:spcAft>
                <a:spcPts val="600"/>
              </a:spcAft>
            </a:pPr>
            <a:r>
              <a:rPr lang="en-US" sz="5400" b="1" kern="1200">
                <a:solidFill>
                  <a:schemeClr val="tx1"/>
                </a:solidFill>
                <a:latin typeface="+mj-lt"/>
                <a:ea typeface="+mj-ea"/>
                <a:cs typeface="+mj-cs"/>
              </a:rPr>
              <a:t>Vignette 1: Data Destruction vs Rigour</a:t>
            </a:r>
            <a:endParaRPr lang="en-US" sz="5400" kern="1200">
              <a:solidFill>
                <a:schemeClr val="tx1"/>
              </a:solidFill>
              <a:latin typeface="+mj-lt"/>
              <a:ea typeface="+mj-ea"/>
              <a:cs typeface="+mj-cs"/>
            </a:endParaRPr>
          </a:p>
        </p:txBody>
      </p:sp>
      <p:sp>
        <p:nvSpPr>
          <p:cNvPr id="11"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 1"/>
          <p:cNvSpPr/>
          <p:nvPr/>
        </p:nvSpPr>
        <p:spPr>
          <a:xfrm>
            <a:off x="838200" y="1929384"/>
            <a:ext cx="10515600" cy="4251960"/>
          </a:xfrm>
          <a:prstGeom prst="rect">
            <a:avLst/>
          </a:prstGeom>
        </p:spPr>
        <p:txBody>
          <a:bodyPr vert="horz" lIns="91440" tIns="45720" rIns="91440" bIns="45720" rtlCol="0">
            <a:normAutofit/>
          </a:bodyPr>
          <a:lstStyle/>
          <a:p>
            <a:pPr marL="152396" indent="-228600" eaLnBrk="1" hangingPunct="1">
              <a:lnSpc>
                <a:spcPct val="90000"/>
              </a:lnSpc>
              <a:spcAft>
                <a:spcPts val="600"/>
              </a:spcAft>
              <a:buSzPct val="100000"/>
              <a:buFont typeface="Arial" panose="020B0604020202020204" pitchFamily="34" charset="0"/>
              <a:buChar char="•"/>
            </a:pPr>
            <a:r>
              <a:rPr lang="en-US" sz="2200">
                <a:latin typeface="+mn-lt"/>
              </a:rPr>
              <a:t>Detailed content for Vignette 1: Data Destruction vs Rigour</a:t>
            </a:r>
          </a:p>
          <a:p>
            <a:pPr marL="152396" indent="-228600" eaLnBrk="1" hangingPunct="1">
              <a:lnSpc>
                <a:spcPct val="90000"/>
              </a:lnSpc>
              <a:spcAft>
                <a:spcPts val="600"/>
              </a:spcAft>
              <a:buSzPct val="100000"/>
              <a:buFont typeface="Arial" panose="020B0604020202020204" pitchFamily="34" charset="0"/>
              <a:buChar char="•"/>
            </a:pPr>
            <a:r>
              <a:rPr lang="en-US" sz="2200">
                <a:latin typeface="+mn-lt"/>
              </a:rPr>
              <a:t>See student activities workbook for comprehensive materials</a:t>
            </a:r>
          </a:p>
          <a:p>
            <a:pPr marL="152396" indent="-228600" eaLnBrk="1" hangingPunct="1">
              <a:lnSpc>
                <a:spcPct val="90000"/>
              </a:lnSpc>
              <a:spcAft>
                <a:spcPts val="600"/>
              </a:spcAft>
              <a:buSzPct val="100000"/>
              <a:buFont typeface="Arial" panose="020B0604020202020204" pitchFamily="34" charset="0"/>
              <a:buChar char="•"/>
            </a:pPr>
            <a:r>
              <a:rPr lang="en-US" sz="2200">
                <a:latin typeface="+mn-lt"/>
              </a:rPr>
              <a:t>Interactive discussion and group exercises</a:t>
            </a:r>
          </a:p>
        </p:txBody>
      </p:sp>
      <p:sp>
        <p:nvSpPr>
          <p:cNvPr id="4" name="Text 2"/>
          <p:cNvSpPr/>
          <p:nvPr/>
        </p:nvSpPr>
        <p:spPr>
          <a:xfrm>
            <a:off x="508000" y="6350000"/>
            <a:ext cx="2905541" cy="203200"/>
          </a:xfrm>
          <a:prstGeom prst="rect">
            <a:avLst/>
          </a:prstGeom>
          <a:noFill/>
          <a:ln/>
        </p:spPr>
        <p:txBody>
          <a:bodyPr wrap="square" lIns="0" tIns="0" rIns="0" bIns="0" rtlCol="0" anchor="t"/>
          <a:lstStyle/>
          <a:p>
            <a:pPr>
              <a:lnSpc>
                <a:spcPts val="1600"/>
              </a:lnSpc>
              <a:spcBef>
                <a:spcPts val="400"/>
              </a:spcBef>
              <a:spcAft>
                <a:spcPts val="400"/>
              </a:spcAft>
            </a:pPr>
            <a:r>
              <a:rPr lang="en-US" sz="1200" dirty="0">
                <a:solidFill>
                  <a:srgbClr val="737373"/>
                </a:solidFill>
                <a:latin typeface="Arial" pitchFamily="34" charset="0"/>
                <a:ea typeface="Arial" pitchFamily="34" charset="-122"/>
                <a:cs typeface="Arial" pitchFamily="34" charset="-120"/>
              </a:rPr>
              <a:t>DBA Research Ethics • Dr Caroline Jawad</a:t>
            </a:r>
            <a:endParaRPr lang="en-US" sz="120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 0"/>
          <p:cNvSpPr/>
          <p:nvPr/>
        </p:nvSpPr>
        <p:spPr>
          <a:xfrm>
            <a:off x="838200" y="365125"/>
            <a:ext cx="10515600" cy="1325563"/>
          </a:xfrm>
          <a:prstGeom prst="rect">
            <a:avLst/>
          </a:prstGeom>
        </p:spPr>
        <p:txBody>
          <a:bodyPr vert="horz" lIns="91440" tIns="45720" rIns="91440" bIns="45720" rtlCol="0" anchor="ctr">
            <a:normAutofit/>
          </a:bodyPr>
          <a:lstStyle/>
          <a:p>
            <a:pPr eaLnBrk="1" hangingPunct="1">
              <a:lnSpc>
                <a:spcPct val="90000"/>
              </a:lnSpc>
              <a:spcAft>
                <a:spcPts val="600"/>
              </a:spcAft>
            </a:pPr>
            <a:r>
              <a:rPr lang="en-US" sz="5400" b="1" kern="1200">
                <a:solidFill>
                  <a:schemeClr val="tx1"/>
                </a:solidFill>
                <a:latin typeface="+mj-lt"/>
                <a:ea typeface="+mj-ea"/>
                <a:cs typeface="+mj-cs"/>
              </a:rPr>
              <a:t>Vignette 2: Proprietary Data &amp; Career</a:t>
            </a:r>
            <a:endParaRPr lang="en-US" sz="5400" kern="1200">
              <a:solidFill>
                <a:schemeClr val="tx1"/>
              </a:solidFill>
              <a:latin typeface="+mj-lt"/>
              <a:ea typeface="+mj-ea"/>
              <a:cs typeface="+mj-cs"/>
            </a:endParaRPr>
          </a:p>
        </p:txBody>
      </p:sp>
      <p:sp>
        <p:nvSpPr>
          <p:cNvPr id="11"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 1"/>
          <p:cNvSpPr/>
          <p:nvPr/>
        </p:nvSpPr>
        <p:spPr>
          <a:xfrm>
            <a:off x="838200" y="1929384"/>
            <a:ext cx="10515600" cy="4251960"/>
          </a:xfrm>
          <a:prstGeom prst="rect">
            <a:avLst/>
          </a:prstGeom>
        </p:spPr>
        <p:txBody>
          <a:bodyPr vert="horz" lIns="91440" tIns="45720" rIns="91440" bIns="45720" rtlCol="0">
            <a:normAutofit/>
          </a:bodyPr>
          <a:lstStyle/>
          <a:p>
            <a:pPr marL="152396" indent="-228600" eaLnBrk="1" hangingPunct="1">
              <a:lnSpc>
                <a:spcPct val="90000"/>
              </a:lnSpc>
              <a:spcAft>
                <a:spcPts val="600"/>
              </a:spcAft>
              <a:buSzPct val="100000"/>
              <a:buFont typeface="Arial" panose="020B0604020202020204" pitchFamily="34" charset="0"/>
              <a:buChar char="•"/>
            </a:pPr>
            <a:r>
              <a:rPr lang="en-US" sz="2200">
                <a:latin typeface="+mn-lt"/>
              </a:rPr>
              <a:t>Detailed content for Vignette 2: Proprietary Data &amp; Career</a:t>
            </a:r>
          </a:p>
          <a:p>
            <a:pPr marL="152396" indent="-228600" eaLnBrk="1" hangingPunct="1">
              <a:lnSpc>
                <a:spcPct val="90000"/>
              </a:lnSpc>
              <a:spcAft>
                <a:spcPts val="600"/>
              </a:spcAft>
              <a:buSzPct val="100000"/>
              <a:buFont typeface="Arial" panose="020B0604020202020204" pitchFamily="34" charset="0"/>
              <a:buChar char="•"/>
            </a:pPr>
            <a:r>
              <a:rPr lang="en-US" sz="2200">
                <a:latin typeface="+mn-lt"/>
              </a:rPr>
              <a:t>See student activities workbook for comprehensive materials</a:t>
            </a:r>
          </a:p>
          <a:p>
            <a:pPr marL="152396" indent="-228600" eaLnBrk="1" hangingPunct="1">
              <a:lnSpc>
                <a:spcPct val="90000"/>
              </a:lnSpc>
              <a:spcAft>
                <a:spcPts val="600"/>
              </a:spcAft>
              <a:buSzPct val="100000"/>
              <a:buFont typeface="Arial" panose="020B0604020202020204" pitchFamily="34" charset="0"/>
              <a:buChar char="•"/>
            </a:pPr>
            <a:r>
              <a:rPr lang="en-US" sz="2200">
                <a:latin typeface="+mn-lt"/>
              </a:rPr>
              <a:t>Interactive discussion and group exercises</a:t>
            </a:r>
          </a:p>
        </p:txBody>
      </p:sp>
      <p:sp>
        <p:nvSpPr>
          <p:cNvPr id="4" name="Text 2"/>
          <p:cNvSpPr/>
          <p:nvPr/>
        </p:nvSpPr>
        <p:spPr>
          <a:xfrm>
            <a:off x="508000" y="6350000"/>
            <a:ext cx="2905541" cy="203200"/>
          </a:xfrm>
          <a:prstGeom prst="rect">
            <a:avLst/>
          </a:prstGeom>
          <a:noFill/>
          <a:ln/>
        </p:spPr>
        <p:txBody>
          <a:bodyPr wrap="square" lIns="0" tIns="0" rIns="0" bIns="0" rtlCol="0" anchor="t"/>
          <a:lstStyle/>
          <a:p>
            <a:pPr>
              <a:lnSpc>
                <a:spcPts val="1600"/>
              </a:lnSpc>
              <a:spcBef>
                <a:spcPts val="400"/>
              </a:spcBef>
              <a:spcAft>
                <a:spcPts val="400"/>
              </a:spcAft>
            </a:pPr>
            <a:r>
              <a:rPr lang="en-US" sz="1200" dirty="0">
                <a:solidFill>
                  <a:srgbClr val="737373"/>
                </a:solidFill>
                <a:latin typeface="Arial" pitchFamily="34" charset="0"/>
                <a:ea typeface="Arial" pitchFamily="34" charset="-122"/>
                <a:cs typeface="Arial" pitchFamily="34" charset="-120"/>
              </a:rPr>
              <a:t>DBA Research Ethics • Dr Caroline Jawad</a:t>
            </a:r>
            <a:endParaRPr lang="en-US" sz="1200"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 0"/>
          <p:cNvSpPr/>
          <p:nvPr/>
        </p:nvSpPr>
        <p:spPr>
          <a:xfrm>
            <a:off x="838200" y="365125"/>
            <a:ext cx="10515600" cy="1325563"/>
          </a:xfrm>
          <a:prstGeom prst="rect">
            <a:avLst/>
          </a:prstGeom>
        </p:spPr>
        <p:txBody>
          <a:bodyPr vert="horz" lIns="91440" tIns="45720" rIns="91440" bIns="45720" rtlCol="0" anchor="ctr">
            <a:normAutofit/>
          </a:bodyPr>
          <a:lstStyle/>
          <a:p>
            <a:pPr eaLnBrk="1" hangingPunct="1">
              <a:lnSpc>
                <a:spcPct val="90000"/>
              </a:lnSpc>
              <a:spcAft>
                <a:spcPts val="600"/>
              </a:spcAft>
            </a:pPr>
            <a:r>
              <a:rPr lang="en-US" sz="5400" b="1" kern="1200">
                <a:solidFill>
                  <a:schemeClr val="tx1"/>
                </a:solidFill>
                <a:latin typeface="+mj-lt"/>
                <a:ea typeface="+mj-ea"/>
                <a:cs typeface="+mj-cs"/>
              </a:rPr>
              <a:t>Vignette 3: Confidentiality vs Justice</a:t>
            </a:r>
            <a:endParaRPr lang="en-US" sz="5400" kern="1200">
              <a:solidFill>
                <a:schemeClr val="tx1"/>
              </a:solidFill>
              <a:latin typeface="+mj-lt"/>
              <a:ea typeface="+mj-ea"/>
              <a:cs typeface="+mj-cs"/>
            </a:endParaRPr>
          </a:p>
        </p:txBody>
      </p:sp>
      <p:sp>
        <p:nvSpPr>
          <p:cNvPr id="11"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 1"/>
          <p:cNvSpPr/>
          <p:nvPr/>
        </p:nvSpPr>
        <p:spPr>
          <a:xfrm>
            <a:off x="838200" y="1929384"/>
            <a:ext cx="10515600" cy="4251960"/>
          </a:xfrm>
          <a:prstGeom prst="rect">
            <a:avLst/>
          </a:prstGeom>
        </p:spPr>
        <p:txBody>
          <a:bodyPr vert="horz" lIns="91440" tIns="45720" rIns="91440" bIns="45720" rtlCol="0">
            <a:normAutofit/>
          </a:bodyPr>
          <a:lstStyle/>
          <a:p>
            <a:pPr marL="152396" indent="-228600" eaLnBrk="1" hangingPunct="1">
              <a:lnSpc>
                <a:spcPct val="90000"/>
              </a:lnSpc>
              <a:spcAft>
                <a:spcPts val="600"/>
              </a:spcAft>
              <a:buSzPct val="100000"/>
              <a:buFont typeface="Arial" panose="020B0604020202020204" pitchFamily="34" charset="0"/>
              <a:buChar char="•"/>
            </a:pPr>
            <a:r>
              <a:rPr lang="en-US" sz="2200">
                <a:latin typeface="+mn-lt"/>
              </a:rPr>
              <a:t>Detailed content for Vignette 3: Confidentiality vs Justice</a:t>
            </a:r>
          </a:p>
          <a:p>
            <a:pPr marL="152396" indent="-228600" eaLnBrk="1" hangingPunct="1">
              <a:lnSpc>
                <a:spcPct val="90000"/>
              </a:lnSpc>
              <a:spcAft>
                <a:spcPts val="600"/>
              </a:spcAft>
              <a:buSzPct val="100000"/>
              <a:buFont typeface="Arial" panose="020B0604020202020204" pitchFamily="34" charset="0"/>
              <a:buChar char="•"/>
            </a:pPr>
            <a:r>
              <a:rPr lang="en-US" sz="2200">
                <a:latin typeface="+mn-lt"/>
              </a:rPr>
              <a:t>See student activities workbook for comprehensive materials</a:t>
            </a:r>
          </a:p>
          <a:p>
            <a:pPr marL="152396" indent="-228600" eaLnBrk="1" hangingPunct="1">
              <a:lnSpc>
                <a:spcPct val="90000"/>
              </a:lnSpc>
              <a:spcAft>
                <a:spcPts val="600"/>
              </a:spcAft>
              <a:buSzPct val="100000"/>
              <a:buFont typeface="Arial" panose="020B0604020202020204" pitchFamily="34" charset="0"/>
              <a:buChar char="•"/>
            </a:pPr>
            <a:r>
              <a:rPr lang="en-US" sz="2200">
                <a:latin typeface="+mn-lt"/>
              </a:rPr>
              <a:t>Interactive discussion and group exercises</a:t>
            </a:r>
          </a:p>
        </p:txBody>
      </p:sp>
      <p:sp>
        <p:nvSpPr>
          <p:cNvPr id="4" name="Text 2"/>
          <p:cNvSpPr/>
          <p:nvPr/>
        </p:nvSpPr>
        <p:spPr>
          <a:xfrm>
            <a:off x="508000" y="6350000"/>
            <a:ext cx="2905541" cy="203200"/>
          </a:xfrm>
          <a:prstGeom prst="rect">
            <a:avLst/>
          </a:prstGeom>
          <a:noFill/>
          <a:ln/>
        </p:spPr>
        <p:txBody>
          <a:bodyPr wrap="square" lIns="0" tIns="0" rIns="0" bIns="0" rtlCol="0" anchor="t"/>
          <a:lstStyle/>
          <a:p>
            <a:pPr>
              <a:lnSpc>
                <a:spcPts val="1600"/>
              </a:lnSpc>
              <a:spcBef>
                <a:spcPts val="400"/>
              </a:spcBef>
              <a:spcAft>
                <a:spcPts val="400"/>
              </a:spcAft>
            </a:pPr>
            <a:r>
              <a:rPr lang="en-US" sz="1200" dirty="0">
                <a:solidFill>
                  <a:srgbClr val="737373"/>
                </a:solidFill>
                <a:latin typeface="Arial" pitchFamily="34" charset="0"/>
                <a:ea typeface="Arial" pitchFamily="34" charset="-122"/>
                <a:cs typeface="Arial" pitchFamily="34" charset="-120"/>
              </a:rPr>
              <a:t>DBA Research Ethics • Dr Caroline Jawad</a:t>
            </a:r>
            <a:endParaRPr lang="en-US" sz="1200"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 0"/>
          <p:cNvSpPr/>
          <p:nvPr/>
        </p:nvSpPr>
        <p:spPr>
          <a:xfrm>
            <a:off x="838200" y="365125"/>
            <a:ext cx="10515600" cy="1325563"/>
          </a:xfrm>
          <a:prstGeom prst="rect">
            <a:avLst/>
          </a:prstGeom>
        </p:spPr>
        <p:txBody>
          <a:bodyPr vert="horz" lIns="91440" tIns="45720" rIns="91440" bIns="45720" rtlCol="0" anchor="ctr">
            <a:normAutofit/>
          </a:bodyPr>
          <a:lstStyle/>
          <a:p>
            <a:pPr eaLnBrk="1" hangingPunct="1">
              <a:lnSpc>
                <a:spcPct val="90000"/>
              </a:lnSpc>
              <a:spcAft>
                <a:spcPts val="600"/>
              </a:spcAft>
            </a:pPr>
            <a:r>
              <a:rPr lang="en-US" sz="5400" b="1" kern="1200">
                <a:solidFill>
                  <a:schemeClr val="tx1"/>
                </a:solidFill>
                <a:latin typeface="+mj-lt"/>
                <a:ea typeface="+mj-ea"/>
                <a:cs typeface="+mj-cs"/>
              </a:rPr>
              <a:t>Vignette 4: Access vs Independence</a:t>
            </a:r>
            <a:endParaRPr lang="en-US" sz="5400" kern="1200">
              <a:solidFill>
                <a:schemeClr val="tx1"/>
              </a:solidFill>
              <a:latin typeface="+mj-lt"/>
              <a:ea typeface="+mj-ea"/>
              <a:cs typeface="+mj-cs"/>
            </a:endParaRPr>
          </a:p>
        </p:txBody>
      </p:sp>
      <p:sp>
        <p:nvSpPr>
          <p:cNvPr id="11"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 1"/>
          <p:cNvSpPr/>
          <p:nvPr/>
        </p:nvSpPr>
        <p:spPr>
          <a:xfrm>
            <a:off x="838200" y="1929384"/>
            <a:ext cx="10515600" cy="4251960"/>
          </a:xfrm>
          <a:prstGeom prst="rect">
            <a:avLst/>
          </a:prstGeom>
        </p:spPr>
        <p:txBody>
          <a:bodyPr vert="horz" lIns="91440" tIns="45720" rIns="91440" bIns="45720" rtlCol="0">
            <a:normAutofit/>
          </a:bodyPr>
          <a:lstStyle/>
          <a:p>
            <a:pPr marL="152396" indent="-228600" eaLnBrk="1" hangingPunct="1">
              <a:lnSpc>
                <a:spcPct val="90000"/>
              </a:lnSpc>
              <a:spcAft>
                <a:spcPts val="600"/>
              </a:spcAft>
              <a:buSzPct val="100000"/>
              <a:buFont typeface="Arial" panose="020B0604020202020204" pitchFamily="34" charset="0"/>
              <a:buChar char="•"/>
            </a:pPr>
            <a:r>
              <a:rPr lang="en-US" sz="2200">
                <a:latin typeface="+mn-lt"/>
              </a:rPr>
              <a:t>Detailed content for Vignette 4: Access vs Independence</a:t>
            </a:r>
          </a:p>
          <a:p>
            <a:pPr marL="152396" indent="-228600" eaLnBrk="1" hangingPunct="1">
              <a:lnSpc>
                <a:spcPct val="90000"/>
              </a:lnSpc>
              <a:spcAft>
                <a:spcPts val="600"/>
              </a:spcAft>
              <a:buSzPct val="100000"/>
              <a:buFont typeface="Arial" panose="020B0604020202020204" pitchFamily="34" charset="0"/>
              <a:buChar char="•"/>
            </a:pPr>
            <a:r>
              <a:rPr lang="en-US" sz="2200">
                <a:latin typeface="+mn-lt"/>
              </a:rPr>
              <a:t>See student activities workbook for comprehensive materials</a:t>
            </a:r>
          </a:p>
          <a:p>
            <a:pPr marL="152396" indent="-228600" eaLnBrk="1" hangingPunct="1">
              <a:lnSpc>
                <a:spcPct val="90000"/>
              </a:lnSpc>
              <a:spcAft>
                <a:spcPts val="600"/>
              </a:spcAft>
              <a:buSzPct val="100000"/>
              <a:buFont typeface="Arial" panose="020B0604020202020204" pitchFamily="34" charset="0"/>
              <a:buChar char="•"/>
            </a:pPr>
            <a:r>
              <a:rPr lang="en-US" sz="2200">
                <a:latin typeface="+mn-lt"/>
              </a:rPr>
              <a:t>Interactive discussion and group exercises</a:t>
            </a:r>
          </a:p>
        </p:txBody>
      </p:sp>
      <p:sp>
        <p:nvSpPr>
          <p:cNvPr id="4" name="Text 2"/>
          <p:cNvSpPr/>
          <p:nvPr/>
        </p:nvSpPr>
        <p:spPr>
          <a:xfrm>
            <a:off x="508000" y="6350000"/>
            <a:ext cx="2905541" cy="203200"/>
          </a:xfrm>
          <a:prstGeom prst="rect">
            <a:avLst/>
          </a:prstGeom>
          <a:noFill/>
          <a:ln/>
        </p:spPr>
        <p:txBody>
          <a:bodyPr wrap="square" lIns="0" tIns="0" rIns="0" bIns="0" rtlCol="0" anchor="t"/>
          <a:lstStyle/>
          <a:p>
            <a:pPr>
              <a:lnSpc>
                <a:spcPts val="1600"/>
              </a:lnSpc>
              <a:spcBef>
                <a:spcPts val="400"/>
              </a:spcBef>
              <a:spcAft>
                <a:spcPts val="400"/>
              </a:spcAft>
            </a:pPr>
            <a:r>
              <a:rPr lang="en-US" sz="1200" dirty="0">
                <a:solidFill>
                  <a:srgbClr val="737373"/>
                </a:solidFill>
                <a:latin typeface="Arial" pitchFamily="34" charset="0"/>
                <a:ea typeface="Arial" pitchFamily="34" charset="-122"/>
                <a:cs typeface="Arial" pitchFamily="34" charset="-120"/>
              </a:rPr>
              <a:t>DBA Research Ethics • Dr Caroline Jawad</a:t>
            </a:r>
            <a:endParaRPr lang="en-US" sz="1200"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 0"/>
          <p:cNvSpPr/>
          <p:nvPr/>
        </p:nvSpPr>
        <p:spPr>
          <a:xfrm>
            <a:off x="838200" y="365125"/>
            <a:ext cx="10515600" cy="1325563"/>
          </a:xfrm>
          <a:prstGeom prst="rect">
            <a:avLst/>
          </a:prstGeom>
        </p:spPr>
        <p:txBody>
          <a:bodyPr vert="horz" lIns="91440" tIns="45720" rIns="91440" bIns="45720" rtlCol="0" anchor="ctr">
            <a:normAutofit/>
          </a:bodyPr>
          <a:lstStyle/>
          <a:p>
            <a:pPr eaLnBrk="1" hangingPunct="1">
              <a:lnSpc>
                <a:spcPct val="90000"/>
              </a:lnSpc>
              <a:spcAft>
                <a:spcPts val="600"/>
              </a:spcAft>
            </a:pPr>
            <a:r>
              <a:rPr lang="en-US" sz="5400" b="1" kern="1200">
                <a:solidFill>
                  <a:schemeClr val="tx1"/>
                </a:solidFill>
                <a:latin typeface="+mj-lt"/>
                <a:ea typeface="+mj-ea"/>
                <a:cs typeface="+mj-cs"/>
              </a:rPr>
              <a:t>Vignettes: Primary Ethical Tensions</a:t>
            </a:r>
            <a:endParaRPr lang="en-US" sz="5400" kern="1200">
              <a:solidFill>
                <a:schemeClr val="tx1"/>
              </a:solidFill>
              <a:latin typeface="+mj-lt"/>
              <a:ea typeface="+mj-ea"/>
              <a:cs typeface="+mj-cs"/>
            </a:endParaRPr>
          </a:p>
        </p:txBody>
      </p:sp>
      <p:sp>
        <p:nvSpPr>
          <p:cNvPr id="11"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 1"/>
          <p:cNvSpPr/>
          <p:nvPr/>
        </p:nvSpPr>
        <p:spPr>
          <a:xfrm>
            <a:off x="838200" y="1929384"/>
            <a:ext cx="10515600" cy="4251960"/>
          </a:xfrm>
          <a:prstGeom prst="rect">
            <a:avLst/>
          </a:prstGeom>
        </p:spPr>
        <p:txBody>
          <a:bodyPr vert="horz" lIns="91440" tIns="45720" rIns="91440" bIns="45720" rtlCol="0">
            <a:normAutofit/>
          </a:bodyPr>
          <a:lstStyle/>
          <a:p>
            <a:pPr marL="152396" indent="-228600" eaLnBrk="1" hangingPunct="1">
              <a:lnSpc>
                <a:spcPct val="90000"/>
              </a:lnSpc>
              <a:spcAft>
                <a:spcPts val="600"/>
              </a:spcAft>
              <a:buSzPct val="100000"/>
              <a:buFont typeface="Arial" panose="020B0604020202020204" pitchFamily="34" charset="0"/>
              <a:buChar char="•"/>
            </a:pPr>
            <a:r>
              <a:rPr lang="en-US" sz="2200">
                <a:latin typeface="+mn-lt"/>
              </a:rPr>
              <a:t>Detailed content for Vignettes: Primary Ethical Tensions</a:t>
            </a:r>
          </a:p>
          <a:p>
            <a:pPr marL="152396" indent="-228600" eaLnBrk="1" hangingPunct="1">
              <a:lnSpc>
                <a:spcPct val="90000"/>
              </a:lnSpc>
              <a:spcAft>
                <a:spcPts val="600"/>
              </a:spcAft>
              <a:buSzPct val="100000"/>
              <a:buFont typeface="Arial" panose="020B0604020202020204" pitchFamily="34" charset="0"/>
              <a:buChar char="•"/>
            </a:pPr>
            <a:r>
              <a:rPr lang="en-US" sz="2200">
                <a:latin typeface="+mn-lt"/>
              </a:rPr>
              <a:t>See student activities workbook for comprehensive materials</a:t>
            </a:r>
          </a:p>
          <a:p>
            <a:pPr marL="152396" indent="-228600" eaLnBrk="1" hangingPunct="1">
              <a:lnSpc>
                <a:spcPct val="90000"/>
              </a:lnSpc>
              <a:spcAft>
                <a:spcPts val="600"/>
              </a:spcAft>
              <a:buSzPct val="100000"/>
              <a:buFont typeface="Arial" panose="020B0604020202020204" pitchFamily="34" charset="0"/>
              <a:buChar char="•"/>
            </a:pPr>
            <a:r>
              <a:rPr lang="en-US" sz="2200">
                <a:latin typeface="+mn-lt"/>
              </a:rPr>
              <a:t>Interactive discussion and group exercises</a:t>
            </a:r>
          </a:p>
        </p:txBody>
      </p:sp>
      <p:sp>
        <p:nvSpPr>
          <p:cNvPr id="4" name="Text 2"/>
          <p:cNvSpPr/>
          <p:nvPr/>
        </p:nvSpPr>
        <p:spPr>
          <a:xfrm>
            <a:off x="508000" y="6350000"/>
            <a:ext cx="2905541" cy="203200"/>
          </a:xfrm>
          <a:prstGeom prst="rect">
            <a:avLst/>
          </a:prstGeom>
          <a:noFill/>
          <a:ln/>
        </p:spPr>
        <p:txBody>
          <a:bodyPr wrap="square" lIns="0" tIns="0" rIns="0" bIns="0" rtlCol="0" anchor="t"/>
          <a:lstStyle/>
          <a:p>
            <a:pPr>
              <a:lnSpc>
                <a:spcPts val="1600"/>
              </a:lnSpc>
              <a:spcBef>
                <a:spcPts val="400"/>
              </a:spcBef>
              <a:spcAft>
                <a:spcPts val="400"/>
              </a:spcAft>
            </a:pPr>
            <a:r>
              <a:rPr lang="en-US" sz="1200" dirty="0">
                <a:solidFill>
                  <a:srgbClr val="737373"/>
                </a:solidFill>
                <a:latin typeface="Arial" pitchFamily="34" charset="0"/>
                <a:ea typeface="Arial" pitchFamily="34" charset="-122"/>
                <a:cs typeface="Arial" pitchFamily="34" charset="-120"/>
              </a:rPr>
              <a:t>DBA Research Ethics • Dr Caroline Jawad</a:t>
            </a:r>
            <a:endParaRPr lang="en-US" sz="1200"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 0"/>
          <p:cNvSpPr/>
          <p:nvPr/>
        </p:nvSpPr>
        <p:spPr>
          <a:xfrm>
            <a:off x="838200" y="365125"/>
            <a:ext cx="10515600" cy="1325563"/>
          </a:xfrm>
          <a:prstGeom prst="rect">
            <a:avLst/>
          </a:prstGeom>
        </p:spPr>
        <p:txBody>
          <a:bodyPr vert="horz" lIns="91440" tIns="45720" rIns="91440" bIns="45720" rtlCol="0" anchor="ctr">
            <a:normAutofit/>
          </a:bodyPr>
          <a:lstStyle/>
          <a:p>
            <a:pPr eaLnBrk="1" hangingPunct="1">
              <a:lnSpc>
                <a:spcPct val="90000"/>
              </a:lnSpc>
              <a:spcAft>
                <a:spcPts val="600"/>
              </a:spcAft>
            </a:pPr>
            <a:r>
              <a:rPr lang="en-US" sz="5400" b="1" kern="1200">
                <a:solidFill>
                  <a:schemeClr val="tx1"/>
                </a:solidFill>
                <a:latin typeface="+mj-lt"/>
                <a:ea typeface="+mj-ea"/>
                <a:cs typeface="+mj-cs"/>
              </a:rPr>
              <a:t>The Shadow of Auschwitz</a:t>
            </a:r>
            <a:endParaRPr lang="en-US" sz="5400" kern="1200">
              <a:solidFill>
                <a:schemeClr val="tx1"/>
              </a:solidFill>
              <a:latin typeface="+mj-lt"/>
              <a:ea typeface="+mj-ea"/>
              <a:cs typeface="+mj-cs"/>
            </a:endParaRPr>
          </a:p>
        </p:txBody>
      </p:sp>
      <p:sp>
        <p:nvSpPr>
          <p:cNvPr id="11"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 1"/>
          <p:cNvSpPr/>
          <p:nvPr/>
        </p:nvSpPr>
        <p:spPr>
          <a:xfrm>
            <a:off x="838200" y="1929384"/>
            <a:ext cx="10515600" cy="4251960"/>
          </a:xfrm>
          <a:prstGeom prst="rect">
            <a:avLst/>
          </a:prstGeom>
        </p:spPr>
        <p:txBody>
          <a:bodyPr vert="horz" lIns="91440" tIns="45720" rIns="91440" bIns="45720" rtlCol="0">
            <a:normAutofit/>
          </a:bodyPr>
          <a:lstStyle/>
          <a:p>
            <a:pPr marL="152396" indent="-228600" eaLnBrk="1" hangingPunct="1">
              <a:lnSpc>
                <a:spcPct val="90000"/>
              </a:lnSpc>
              <a:spcAft>
                <a:spcPts val="600"/>
              </a:spcAft>
              <a:buSzPct val="100000"/>
              <a:buFont typeface="Arial" panose="020B0604020202020204" pitchFamily="34" charset="0"/>
              <a:buChar char="•"/>
            </a:pPr>
            <a:r>
              <a:rPr lang="en-US" sz="2200">
                <a:latin typeface="+mn-lt"/>
              </a:rPr>
              <a:t>Detailed content for The Shadow of Auschwitz</a:t>
            </a:r>
          </a:p>
          <a:p>
            <a:pPr marL="152396" indent="-228600" eaLnBrk="1" hangingPunct="1">
              <a:lnSpc>
                <a:spcPct val="90000"/>
              </a:lnSpc>
              <a:spcAft>
                <a:spcPts val="600"/>
              </a:spcAft>
              <a:buSzPct val="100000"/>
              <a:buFont typeface="Arial" panose="020B0604020202020204" pitchFamily="34" charset="0"/>
              <a:buChar char="•"/>
            </a:pPr>
            <a:r>
              <a:rPr lang="en-US" sz="2200">
                <a:latin typeface="+mn-lt"/>
              </a:rPr>
              <a:t>See student activities workbook for comprehensive materials</a:t>
            </a:r>
          </a:p>
          <a:p>
            <a:pPr marL="152396" indent="-228600" eaLnBrk="1" hangingPunct="1">
              <a:lnSpc>
                <a:spcPct val="90000"/>
              </a:lnSpc>
              <a:spcAft>
                <a:spcPts val="600"/>
              </a:spcAft>
              <a:buSzPct val="100000"/>
              <a:buFont typeface="Arial" panose="020B0604020202020204" pitchFamily="34" charset="0"/>
              <a:buChar char="•"/>
            </a:pPr>
            <a:r>
              <a:rPr lang="en-US" sz="2200">
                <a:latin typeface="+mn-lt"/>
              </a:rPr>
              <a:t>Interactive discussion and group exercises</a:t>
            </a:r>
          </a:p>
        </p:txBody>
      </p:sp>
      <p:sp>
        <p:nvSpPr>
          <p:cNvPr id="4" name="Text 2"/>
          <p:cNvSpPr/>
          <p:nvPr/>
        </p:nvSpPr>
        <p:spPr>
          <a:xfrm>
            <a:off x="508000" y="6350000"/>
            <a:ext cx="2905541" cy="203200"/>
          </a:xfrm>
          <a:prstGeom prst="rect">
            <a:avLst/>
          </a:prstGeom>
          <a:noFill/>
          <a:ln/>
        </p:spPr>
        <p:txBody>
          <a:bodyPr wrap="square" lIns="0" tIns="0" rIns="0" bIns="0" rtlCol="0" anchor="t"/>
          <a:lstStyle/>
          <a:p>
            <a:pPr>
              <a:lnSpc>
                <a:spcPts val="1600"/>
              </a:lnSpc>
              <a:spcBef>
                <a:spcPts val="400"/>
              </a:spcBef>
              <a:spcAft>
                <a:spcPts val="400"/>
              </a:spcAft>
            </a:pPr>
            <a:r>
              <a:rPr lang="en-US" sz="1200" dirty="0">
                <a:solidFill>
                  <a:srgbClr val="737373"/>
                </a:solidFill>
                <a:latin typeface="Arial" pitchFamily="34" charset="0"/>
                <a:ea typeface="Arial" pitchFamily="34" charset="-122"/>
                <a:cs typeface="Arial" pitchFamily="34" charset="-120"/>
              </a:rPr>
              <a:t>DBA Research Ethics • Dr Caroline Jawad</a:t>
            </a:r>
            <a:endParaRPr lang="en-US" sz="1200"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8644D0F-FC7B-25B3-8EF7-E71134D7564E}"/>
            </a:ext>
          </a:extLst>
        </p:cNvPr>
        <p:cNvGrpSpPr/>
        <p:nvPr/>
      </p:nvGrpSpPr>
      <p:grpSpPr>
        <a:xfrm>
          <a:off x="0" y="0"/>
          <a:ext cx="0" cy="0"/>
          <a:chOff x="0" y="0"/>
          <a:chExt cx="0" cy="0"/>
        </a:xfrm>
      </p:grpSpPr>
      <p:sp useBgFill="1">
        <p:nvSpPr>
          <p:cNvPr id="18440" name="Rectangle 18439">
            <a:extLst>
              <a:ext uri="{FF2B5EF4-FFF2-40B4-BE49-F238E27FC236}">
                <a16:creationId xmlns:a16="http://schemas.microsoft.com/office/drawing/2014/main" id="{5A59F003-E00A-43F9-91DC-CC54E3B874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8435" name="Picture 3">
            <a:extLst>
              <a:ext uri="{FF2B5EF4-FFF2-40B4-BE49-F238E27FC236}">
                <a16:creationId xmlns:a16="http://schemas.microsoft.com/office/drawing/2014/main" id="{0313189C-AB3F-05CB-777E-150B8FEECC7F}"/>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8167" t="31818" r="924"/>
          <a:stretch>
            <a:fillRect/>
          </a:stretch>
        </p:blipFill>
        <p:spPr bwMode="auto">
          <a:xfrm>
            <a:off x="20" y="10"/>
            <a:ext cx="12191981" cy="685799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8442" name="Rectangle 18441">
            <a:extLst>
              <a:ext uri="{FF2B5EF4-FFF2-40B4-BE49-F238E27FC236}">
                <a16:creationId xmlns:a16="http://schemas.microsoft.com/office/drawing/2014/main" id="{D74A4382-E3AD-430A-9A1F-DFA3E0E77A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799865" y="-1524511"/>
            <a:ext cx="4592270" cy="12192001"/>
          </a:xfrm>
          <a:prstGeom prst="rect">
            <a:avLst/>
          </a:prstGeom>
          <a:gradFill>
            <a:gsLst>
              <a:gs pos="35000">
                <a:schemeClr val="tx1">
                  <a:alpha val="46000"/>
                </a:schemeClr>
              </a:gs>
              <a:gs pos="21000">
                <a:schemeClr val="tx1">
                  <a:alpha val="30000"/>
                </a:schemeClr>
              </a:gs>
              <a:gs pos="0">
                <a:schemeClr val="tx1">
                  <a:alpha val="0"/>
                </a:schemeClr>
              </a:gs>
              <a:gs pos="100000">
                <a:schemeClr val="tx1">
                  <a:alpha val="9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83FF946-F2FD-8F91-6D64-86CF1BC1DFB9}"/>
              </a:ext>
            </a:extLst>
          </p:cNvPr>
          <p:cNvSpPr>
            <a:spLocks noGrp="1"/>
          </p:cNvSpPr>
          <p:nvPr>
            <p:ph type="title"/>
          </p:nvPr>
        </p:nvSpPr>
        <p:spPr>
          <a:xfrm>
            <a:off x="404553" y="3091928"/>
            <a:ext cx="9078562" cy="2387600"/>
          </a:xfrm>
        </p:spPr>
        <p:txBody>
          <a:bodyPr vert="horz" lIns="91440" tIns="45720" rIns="91440" bIns="45720" rtlCol="0" anchor="b">
            <a:normAutofit/>
          </a:bodyPr>
          <a:lstStyle/>
          <a:p>
            <a:pPr eaLnBrk="1" hangingPunct="1"/>
            <a:r>
              <a:rPr lang="en-US" sz="4100" b="0" i="0">
                <a:solidFill>
                  <a:schemeClr val="bg1"/>
                </a:solidFill>
                <a:effectLst/>
              </a:rPr>
              <a:t>Auschwitz -horrific human experiments - exploit the darkest dangers of losing ethical accountability in the blind pursuit of science</a:t>
            </a:r>
            <a:endParaRPr lang="en-US" sz="4100">
              <a:solidFill>
                <a:schemeClr val="bg1"/>
              </a:solidFill>
            </a:endParaRPr>
          </a:p>
        </p:txBody>
      </p:sp>
      <p:sp>
        <p:nvSpPr>
          <p:cNvPr id="18444" name="Rectangle: Rounded Corners 18443">
            <a:extLst>
              <a:ext uri="{FF2B5EF4-FFF2-40B4-BE49-F238E27FC236}">
                <a16:creationId xmlns:a16="http://schemas.microsoft.com/office/drawing/2014/main" id="{79F40191-0F44-4FD1-82CC-ACB507C14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575039"/>
            <a:ext cx="9785897" cy="685800"/>
          </a:xfrm>
          <a:prstGeom prst="roundRect">
            <a:avLst>
              <a:gd name="adj" fmla="val 0"/>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C14EA042-8036-57FA-0657-9F662D3277EB}"/>
              </a:ext>
            </a:extLst>
          </p:cNvPr>
          <p:cNvSpPr>
            <a:spLocks noGrp="1" noRot="1" noChangeAspect="1" noMove="1" noResize="1" noEditPoints="1" noAdjustHandles="1" noChangeArrowheads="1" noChangeShapeType="1" noTextEdit="1"/>
          </p:cNvSpPr>
          <p:nvPr/>
        </p:nvSpPr>
        <p:spPr bwMode="white">
          <a:xfrm>
            <a:off x="1588" y="0"/>
            <a:ext cx="12188825"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fontAlgn="auto">
              <a:spcBef>
                <a:spcPts val="0"/>
              </a:spcBef>
              <a:spcAft>
                <a:spcPts val="0"/>
              </a:spcAft>
              <a:defRPr/>
            </a:pPr>
            <a:endParaRPr lang="en-US"/>
          </a:p>
        </p:txBody>
      </p:sp>
    </p:spTree>
    <p:extLst>
      <p:ext uri="{BB962C8B-B14F-4D97-AF65-F5344CB8AC3E}">
        <p14:creationId xmlns:p14="http://schemas.microsoft.com/office/powerpoint/2010/main" val="85041093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53895D2-3B04-8E4E-49E0-FEF0DA96807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82B5C67-7795-7F53-2F65-FC836E5C8E07}"/>
              </a:ext>
            </a:extLst>
          </p:cNvPr>
          <p:cNvSpPr>
            <a:spLocks noGrp="1"/>
          </p:cNvSpPr>
          <p:nvPr>
            <p:ph type="title"/>
          </p:nvPr>
        </p:nvSpPr>
        <p:spPr>
          <a:xfrm>
            <a:off x="838200" y="365125"/>
            <a:ext cx="10515600" cy="1325563"/>
          </a:xfrm>
        </p:spPr>
        <p:txBody>
          <a:bodyPr>
            <a:normAutofit/>
          </a:bodyPr>
          <a:lstStyle/>
          <a:p>
            <a:r>
              <a:rPr lang="en-GB" sz="5400"/>
              <a:t>Ethics in research</a:t>
            </a:r>
          </a:p>
        </p:txBody>
      </p:sp>
      <p:sp>
        <p:nvSpPr>
          <p:cNvPr id="3" name="Content Placeholder 2">
            <a:extLst>
              <a:ext uri="{FF2B5EF4-FFF2-40B4-BE49-F238E27FC236}">
                <a16:creationId xmlns:a16="http://schemas.microsoft.com/office/drawing/2014/main" id="{28425452-888D-2A0D-D8BB-73FDD01D03D8}"/>
              </a:ext>
            </a:extLst>
          </p:cNvPr>
          <p:cNvSpPr>
            <a:spLocks noGrp="1"/>
          </p:cNvSpPr>
          <p:nvPr>
            <p:ph idx="1"/>
          </p:nvPr>
        </p:nvSpPr>
        <p:spPr>
          <a:xfrm>
            <a:off x="838200" y="1929384"/>
            <a:ext cx="10515600" cy="4251960"/>
          </a:xfrm>
        </p:spPr>
        <p:txBody>
          <a:bodyPr>
            <a:normAutofit/>
          </a:bodyPr>
          <a:lstStyle/>
          <a:p>
            <a:r>
              <a:rPr lang="en-US" altLang="en-US" sz="2200"/>
              <a:t>Participation in the Holocaust: American social psychologists began exploring concepts of obedience, social manipulation, authority, and evil with an interest in understanding how ordinary people could have consented to, participated in and perpetuated the horrible atrocities of this Holocaust. </a:t>
            </a:r>
          </a:p>
          <a:p>
            <a:endParaRPr lang="en-GB" sz="2200"/>
          </a:p>
        </p:txBody>
      </p:sp>
    </p:spTree>
    <p:extLst>
      <p:ext uri="{BB962C8B-B14F-4D97-AF65-F5344CB8AC3E}">
        <p14:creationId xmlns:p14="http://schemas.microsoft.com/office/powerpoint/2010/main" val="180974519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 0"/>
          <p:cNvSpPr/>
          <p:nvPr/>
        </p:nvSpPr>
        <p:spPr>
          <a:xfrm>
            <a:off x="838200" y="365125"/>
            <a:ext cx="10515600" cy="1325563"/>
          </a:xfrm>
          <a:prstGeom prst="rect">
            <a:avLst/>
          </a:prstGeom>
        </p:spPr>
        <p:txBody>
          <a:bodyPr vert="horz" lIns="91440" tIns="45720" rIns="91440" bIns="45720" rtlCol="0" anchor="ctr">
            <a:normAutofit/>
          </a:bodyPr>
          <a:lstStyle/>
          <a:p>
            <a:pPr eaLnBrk="1" hangingPunct="1">
              <a:lnSpc>
                <a:spcPct val="90000"/>
              </a:lnSpc>
              <a:spcAft>
                <a:spcPts val="600"/>
              </a:spcAft>
            </a:pPr>
            <a:r>
              <a:rPr lang="en-US" sz="5000" b="1" kern="1200">
                <a:solidFill>
                  <a:schemeClr val="tx1"/>
                </a:solidFill>
                <a:latin typeface="+mj-lt"/>
                <a:ea typeface="+mj-ea"/>
                <a:cs typeface="+mj-cs"/>
              </a:rPr>
              <a:t>Social Psychology Response to Holocaust</a:t>
            </a:r>
            <a:endParaRPr lang="en-US" sz="5000" kern="1200">
              <a:solidFill>
                <a:schemeClr val="tx1"/>
              </a:solidFill>
              <a:latin typeface="+mj-lt"/>
              <a:ea typeface="+mj-ea"/>
              <a:cs typeface="+mj-cs"/>
            </a:endParaRPr>
          </a:p>
        </p:txBody>
      </p:sp>
      <p:sp>
        <p:nvSpPr>
          <p:cNvPr id="11"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 1"/>
          <p:cNvSpPr/>
          <p:nvPr/>
        </p:nvSpPr>
        <p:spPr>
          <a:xfrm>
            <a:off x="838200" y="1929384"/>
            <a:ext cx="10515600" cy="4251960"/>
          </a:xfrm>
          <a:prstGeom prst="rect">
            <a:avLst/>
          </a:prstGeom>
        </p:spPr>
        <p:txBody>
          <a:bodyPr vert="horz" lIns="91440" tIns="45720" rIns="91440" bIns="45720" rtlCol="0">
            <a:normAutofit/>
          </a:bodyPr>
          <a:lstStyle/>
          <a:p>
            <a:pPr marL="152396" indent="-228600" eaLnBrk="1" hangingPunct="1">
              <a:lnSpc>
                <a:spcPct val="90000"/>
              </a:lnSpc>
              <a:spcAft>
                <a:spcPts val="600"/>
              </a:spcAft>
              <a:buSzPct val="100000"/>
              <a:buFont typeface="Arial" panose="020B0604020202020204" pitchFamily="34" charset="0"/>
              <a:buChar char="•"/>
            </a:pPr>
            <a:r>
              <a:rPr lang="en-US" sz="2200">
                <a:latin typeface="+mn-lt"/>
              </a:rPr>
              <a:t>Detailed content for Social Psychology Response to Holocaust</a:t>
            </a:r>
          </a:p>
          <a:p>
            <a:pPr marL="152396" indent="-228600" eaLnBrk="1" hangingPunct="1">
              <a:lnSpc>
                <a:spcPct val="90000"/>
              </a:lnSpc>
              <a:spcAft>
                <a:spcPts val="600"/>
              </a:spcAft>
              <a:buSzPct val="100000"/>
              <a:buFont typeface="Arial" panose="020B0604020202020204" pitchFamily="34" charset="0"/>
              <a:buChar char="•"/>
            </a:pPr>
            <a:r>
              <a:rPr lang="en-US" sz="2200">
                <a:latin typeface="+mn-lt"/>
              </a:rPr>
              <a:t>See student activities workbook for comprehensive materials</a:t>
            </a:r>
          </a:p>
          <a:p>
            <a:pPr marL="152396" indent="-228600" eaLnBrk="1" hangingPunct="1">
              <a:lnSpc>
                <a:spcPct val="90000"/>
              </a:lnSpc>
              <a:spcAft>
                <a:spcPts val="600"/>
              </a:spcAft>
              <a:buSzPct val="100000"/>
              <a:buFont typeface="Arial" panose="020B0604020202020204" pitchFamily="34" charset="0"/>
              <a:buChar char="•"/>
            </a:pPr>
            <a:r>
              <a:rPr lang="en-US" sz="2200">
                <a:latin typeface="+mn-lt"/>
              </a:rPr>
              <a:t>Interactive discussion and group exercises</a:t>
            </a:r>
          </a:p>
        </p:txBody>
      </p:sp>
      <p:sp>
        <p:nvSpPr>
          <p:cNvPr id="4" name="Text 2"/>
          <p:cNvSpPr/>
          <p:nvPr/>
        </p:nvSpPr>
        <p:spPr>
          <a:xfrm>
            <a:off x="508000" y="6350000"/>
            <a:ext cx="2905541" cy="203200"/>
          </a:xfrm>
          <a:prstGeom prst="rect">
            <a:avLst/>
          </a:prstGeom>
          <a:noFill/>
          <a:ln/>
        </p:spPr>
        <p:txBody>
          <a:bodyPr wrap="square" lIns="0" tIns="0" rIns="0" bIns="0" rtlCol="0" anchor="t"/>
          <a:lstStyle/>
          <a:p>
            <a:pPr>
              <a:lnSpc>
                <a:spcPts val="1600"/>
              </a:lnSpc>
              <a:spcBef>
                <a:spcPts val="400"/>
              </a:spcBef>
              <a:spcAft>
                <a:spcPts val="400"/>
              </a:spcAft>
            </a:pPr>
            <a:r>
              <a:rPr lang="en-US" sz="1200" dirty="0">
                <a:solidFill>
                  <a:srgbClr val="737373"/>
                </a:solidFill>
                <a:latin typeface="Arial" pitchFamily="34" charset="0"/>
                <a:ea typeface="Arial" pitchFamily="34" charset="-122"/>
                <a:cs typeface="Arial" pitchFamily="34" charset="-120"/>
              </a:rPr>
              <a:t>DBA Research Ethics • Dr Caroline Jawad</a:t>
            </a:r>
            <a:endParaRPr lang="en-US" sz="1200"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B98031F-FAC6-6E12-3E4B-4F86E8939A53}"/>
            </a:ext>
          </a:extLst>
        </p:cNvPr>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E79E2D4-ADCA-64BB-5A07-F7247C663A45}"/>
              </a:ext>
            </a:extLst>
          </p:cNvPr>
          <p:cNvSpPr>
            <a:spLocks noGrp="1" noRot="1" noChangeAspect="1" noMove="1" noResize="1" noEditPoints="1" noAdjustHandles="1" noChangeArrowheads="1" noChangeShapeType="1" noTextEdit="1"/>
          </p:cNvSpPr>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a:p>
        </p:txBody>
      </p:sp>
      <p:sp>
        <p:nvSpPr>
          <p:cNvPr id="12" name="Rectangle 11">
            <a:extLst>
              <a:ext uri="{FF2B5EF4-FFF2-40B4-BE49-F238E27FC236}">
                <a16:creationId xmlns:a16="http://schemas.microsoft.com/office/drawing/2014/main" id="{51E19C14-752D-AAF2-660A-B1772423BAC5}"/>
              </a:ext>
            </a:extLst>
          </p:cNvPr>
          <p:cNvSpPr>
            <a:spLocks noGrp="1" noRot="1" noChangeAspect="1" noMove="1" noResize="1" noEditPoints="1" noAdjustHandles="1" noChangeArrowheads="1" noChangeShapeType="1" noTextEdit="1"/>
          </p:cNvSpPr>
          <p:nvPr/>
        </p:nvSpPr>
        <p:spPr>
          <a:xfrm rot="16200000" flipH="1">
            <a:off x="2667000" y="-2667000"/>
            <a:ext cx="6858000" cy="12192000"/>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a:p>
        </p:txBody>
      </p:sp>
      <p:sp>
        <p:nvSpPr>
          <p:cNvPr id="14" name="Rectangle 13">
            <a:extLst>
              <a:ext uri="{FF2B5EF4-FFF2-40B4-BE49-F238E27FC236}">
                <a16:creationId xmlns:a16="http://schemas.microsoft.com/office/drawing/2014/main" id="{71622D9B-3767-8A7E-6234-FDCB83D8FF05}"/>
              </a:ext>
            </a:extLst>
          </p:cNvPr>
          <p:cNvSpPr>
            <a:spLocks noGrp="1" noRot="1" noChangeAspect="1" noMove="1" noResize="1" noEditPoints="1" noAdjustHandles="1" noChangeArrowheads="1" noChangeShapeType="1" noTextEdit="1"/>
          </p:cNvSpPr>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a:p>
        </p:txBody>
      </p:sp>
      <p:sp>
        <p:nvSpPr>
          <p:cNvPr id="16" name="Rectangle 15">
            <a:extLst>
              <a:ext uri="{FF2B5EF4-FFF2-40B4-BE49-F238E27FC236}">
                <a16:creationId xmlns:a16="http://schemas.microsoft.com/office/drawing/2014/main" id="{6B599577-8BE2-E2F7-03FD-B34B1CA4EC36}"/>
              </a:ext>
            </a:extLst>
          </p:cNvPr>
          <p:cNvSpPr>
            <a:spLocks noGrp="1" noRot="1" noChangeAspect="1" noMove="1" noResize="1" noEditPoints="1" noAdjustHandles="1" noChangeArrowheads="1" noChangeShapeType="1" noTextEdit="1"/>
          </p:cNvSpPr>
          <p:nvPr/>
        </p:nvSpPr>
        <p:spPr>
          <a:xfrm rot="16200000" flipH="1">
            <a:off x="3649663" y="-1685925"/>
            <a:ext cx="4894262" cy="12193588"/>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a:p>
        </p:txBody>
      </p:sp>
      <p:pic>
        <p:nvPicPr>
          <p:cNvPr id="41992" name="Picture 4">
            <a:extLst>
              <a:ext uri="{FF2B5EF4-FFF2-40B4-BE49-F238E27FC236}">
                <a16:creationId xmlns:a16="http://schemas.microsoft.com/office/drawing/2014/main" id="{6AD9C7B4-ADEB-A39B-1B2D-7965C7872F8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b="6306"/>
          <a:stretch>
            <a:fillRect/>
          </a:stretch>
        </p:blipFill>
        <p:spPr bwMode="auto">
          <a:xfrm>
            <a:off x="457200" y="457200"/>
            <a:ext cx="11277600" cy="5943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00365602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434B37B-413F-6EC0-2161-5381ED257082}"/>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 0">
            <a:extLst>
              <a:ext uri="{FF2B5EF4-FFF2-40B4-BE49-F238E27FC236}">
                <a16:creationId xmlns:a16="http://schemas.microsoft.com/office/drawing/2014/main" id="{00DDE67F-E31E-CA63-221F-7B4A30F5EAF5}"/>
              </a:ext>
            </a:extLst>
          </p:cNvPr>
          <p:cNvSpPr/>
          <p:nvPr/>
        </p:nvSpPr>
        <p:spPr>
          <a:xfrm>
            <a:off x="838200" y="365125"/>
            <a:ext cx="10515600" cy="1325563"/>
          </a:xfrm>
          <a:prstGeom prst="rect">
            <a:avLst/>
          </a:prstGeom>
        </p:spPr>
        <p:txBody>
          <a:bodyPr vert="horz" lIns="91440" tIns="45720" rIns="91440" bIns="45720" rtlCol="0" anchor="ctr">
            <a:normAutofit/>
          </a:bodyPr>
          <a:lstStyle/>
          <a:p>
            <a:pPr eaLnBrk="1" hangingPunct="1">
              <a:lnSpc>
                <a:spcPct val="90000"/>
              </a:lnSpc>
              <a:spcAft>
                <a:spcPts val="600"/>
              </a:spcAft>
            </a:pPr>
            <a:r>
              <a:rPr lang="en-US" sz="5400" b="1" kern="1200">
                <a:solidFill>
                  <a:schemeClr val="tx1"/>
                </a:solidFill>
                <a:latin typeface="+mj-lt"/>
                <a:ea typeface="+mj-ea"/>
                <a:cs typeface="+mj-cs"/>
              </a:rPr>
              <a:t>Stanley Milgram Obedience Studies</a:t>
            </a:r>
            <a:endParaRPr lang="en-US" sz="5400" kern="1200">
              <a:solidFill>
                <a:schemeClr val="tx1"/>
              </a:solidFill>
              <a:latin typeface="+mj-lt"/>
              <a:ea typeface="+mj-ea"/>
              <a:cs typeface="+mj-cs"/>
            </a:endParaRPr>
          </a:p>
        </p:txBody>
      </p:sp>
      <p:sp>
        <p:nvSpPr>
          <p:cNvPr id="11"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 1">
            <a:extLst>
              <a:ext uri="{FF2B5EF4-FFF2-40B4-BE49-F238E27FC236}">
                <a16:creationId xmlns:a16="http://schemas.microsoft.com/office/drawing/2014/main" id="{5CF9B415-7F52-4D27-EB0C-E20F5CD25E37}"/>
              </a:ext>
            </a:extLst>
          </p:cNvPr>
          <p:cNvSpPr/>
          <p:nvPr/>
        </p:nvSpPr>
        <p:spPr>
          <a:xfrm>
            <a:off x="838200" y="1929384"/>
            <a:ext cx="10515600" cy="4251960"/>
          </a:xfrm>
          <a:prstGeom prst="rect">
            <a:avLst/>
          </a:prstGeom>
        </p:spPr>
        <p:txBody>
          <a:bodyPr vert="horz" lIns="91440" tIns="45720" rIns="91440" bIns="45720" rtlCol="0">
            <a:normAutofit/>
          </a:bodyPr>
          <a:lstStyle/>
          <a:p>
            <a:pPr marL="152396" indent="-228600" eaLnBrk="1" hangingPunct="1">
              <a:lnSpc>
                <a:spcPct val="90000"/>
              </a:lnSpc>
              <a:spcAft>
                <a:spcPts val="600"/>
              </a:spcAft>
              <a:buSzPct val="100000"/>
              <a:buFont typeface="Arial" panose="020B0604020202020204" pitchFamily="34" charset="0"/>
              <a:buChar char="•"/>
            </a:pPr>
            <a:r>
              <a:rPr lang="en-US" sz="2200">
                <a:latin typeface="+mn-lt"/>
              </a:rPr>
              <a:t>Detailed content for Stanley Milgram Obedience Studies</a:t>
            </a:r>
          </a:p>
          <a:p>
            <a:pPr marL="152396" indent="-228600" eaLnBrk="1" hangingPunct="1">
              <a:lnSpc>
                <a:spcPct val="90000"/>
              </a:lnSpc>
              <a:spcAft>
                <a:spcPts val="600"/>
              </a:spcAft>
              <a:buSzPct val="100000"/>
              <a:buFont typeface="Arial" panose="020B0604020202020204" pitchFamily="34" charset="0"/>
              <a:buChar char="•"/>
            </a:pPr>
            <a:r>
              <a:rPr lang="en-US" sz="2200">
                <a:latin typeface="+mn-lt"/>
              </a:rPr>
              <a:t>See student activities workbook for comprehensive materials</a:t>
            </a:r>
          </a:p>
          <a:p>
            <a:pPr marL="152396" indent="-228600" eaLnBrk="1" hangingPunct="1">
              <a:lnSpc>
                <a:spcPct val="90000"/>
              </a:lnSpc>
              <a:spcAft>
                <a:spcPts val="600"/>
              </a:spcAft>
              <a:buSzPct val="100000"/>
              <a:buFont typeface="Arial" panose="020B0604020202020204" pitchFamily="34" charset="0"/>
              <a:buChar char="•"/>
            </a:pPr>
            <a:r>
              <a:rPr lang="en-US" sz="2200">
                <a:latin typeface="+mn-lt"/>
              </a:rPr>
              <a:t>Interactive discussion and group exercises</a:t>
            </a:r>
          </a:p>
        </p:txBody>
      </p:sp>
      <p:sp>
        <p:nvSpPr>
          <p:cNvPr id="4" name="Text 2">
            <a:extLst>
              <a:ext uri="{FF2B5EF4-FFF2-40B4-BE49-F238E27FC236}">
                <a16:creationId xmlns:a16="http://schemas.microsoft.com/office/drawing/2014/main" id="{6D2D7509-9C8A-7352-8357-6FD4A5294A2D}"/>
              </a:ext>
            </a:extLst>
          </p:cNvPr>
          <p:cNvSpPr/>
          <p:nvPr/>
        </p:nvSpPr>
        <p:spPr>
          <a:xfrm>
            <a:off x="508000" y="6350000"/>
            <a:ext cx="2905541" cy="203200"/>
          </a:xfrm>
          <a:prstGeom prst="rect">
            <a:avLst/>
          </a:prstGeom>
          <a:noFill/>
          <a:ln/>
        </p:spPr>
        <p:txBody>
          <a:bodyPr wrap="square" lIns="0" tIns="0" rIns="0" bIns="0" rtlCol="0" anchor="t"/>
          <a:lstStyle/>
          <a:p>
            <a:pPr>
              <a:lnSpc>
                <a:spcPts val="1600"/>
              </a:lnSpc>
              <a:spcBef>
                <a:spcPts val="400"/>
              </a:spcBef>
              <a:spcAft>
                <a:spcPts val="400"/>
              </a:spcAft>
            </a:pPr>
            <a:r>
              <a:rPr lang="en-US" sz="1200" dirty="0">
                <a:solidFill>
                  <a:srgbClr val="737373"/>
                </a:solidFill>
                <a:latin typeface="Arial" pitchFamily="34" charset="0"/>
                <a:ea typeface="Arial" pitchFamily="34" charset="-122"/>
                <a:cs typeface="Arial" pitchFamily="34" charset="-120"/>
              </a:rPr>
              <a:t>DBA Research Ethics • Dr Caroline Jawad</a:t>
            </a:r>
            <a:endParaRPr lang="en-US" sz="1200" dirty="0"/>
          </a:p>
        </p:txBody>
      </p:sp>
    </p:spTree>
    <p:extLst>
      <p:ext uri="{BB962C8B-B14F-4D97-AF65-F5344CB8AC3E}">
        <p14:creationId xmlns:p14="http://schemas.microsoft.com/office/powerpoint/2010/main" val="49963491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3A92AD3-13BA-B58A-6EC0-2E41DB250D72}"/>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B4B0823B-FCDD-1B69-66F1-1F617D129674}"/>
              </a:ext>
            </a:extLst>
          </p:cNvPr>
          <p:cNvSpPr>
            <a:spLocks noGrp="1"/>
          </p:cNvSpPr>
          <p:nvPr>
            <p:ph type="title"/>
          </p:nvPr>
        </p:nvSpPr>
        <p:spPr>
          <a:xfrm>
            <a:off x="6790414" y="640080"/>
            <a:ext cx="4758458" cy="3566160"/>
          </a:xfrm>
        </p:spPr>
        <p:txBody>
          <a:bodyPr vert="horz" lIns="91440" tIns="45720" rIns="91440" bIns="45720" rtlCol="0" anchor="b">
            <a:normAutofit/>
          </a:bodyPr>
          <a:lstStyle/>
          <a:p>
            <a:pPr eaLnBrk="1" hangingPunct="1"/>
            <a:r>
              <a:rPr lang="en-US" sz="4100"/>
              <a:t>Social psychologists developed a research tradition that involved useful deception. </a:t>
            </a:r>
          </a:p>
        </p:txBody>
      </p:sp>
      <p:pic>
        <p:nvPicPr>
          <p:cNvPr id="22531" name="Picture 3" descr="A collage of a person in a suit&#10;&#10;Description automatically generated">
            <a:extLst>
              <a:ext uri="{FF2B5EF4-FFF2-40B4-BE49-F238E27FC236}">
                <a16:creationId xmlns:a16="http://schemas.microsoft.com/office/drawing/2014/main" id="{7491EC35-6541-86BF-F550-622D61B8DB95}"/>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2" b="12704"/>
          <a:stretch/>
        </p:blipFill>
        <p:spPr bwMode="auto">
          <a:xfrm>
            <a:off x="20" y="10"/>
            <a:ext cx="6108141" cy="6857990"/>
          </a:xfrm>
          <a:custGeom>
            <a:avLst/>
            <a:gdLst/>
            <a:ahLst/>
            <a:cxnLst/>
            <a:rect l="l" t="t" r="r" b="b"/>
            <a:pathLst>
              <a:path w="6108161" h="6858000">
                <a:moveTo>
                  <a:pt x="0" y="0"/>
                </a:moveTo>
                <a:lnTo>
                  <a:pt x="2058355" y="0"/>
                </a:lnTo>
                <a:lnTo>
                  <a:pt x="3299791" y="0"/>
                </a:lnTo>
                <a:lnTo>
                  <a:pt x="6076880" y="0"/>
                </a:lnTo>
                <a:lnTo>
                  <a:pt x="6078171" y="10931"/>
                </a:lnTo>
                <a:cubicBezTo>
                  <a:pt x="6093300" y="94836"/>
                  <a:pt x="6090630" y="179884"/>
                  <a:pt x="6094698" y="264297"/>
                </a:cubicBezTo>
                <a:cubicBezTo>
                  <a:pt x="6099656" y="367652"/>
                  <a:pt x="6093427" y="471135"/>
                  <a:pt x="6091266" y="574617"/>
                </a:cubicBezTo>
                <a:cubicBezTo>
                  <a:pt x="6089359" y="662717"/>
                  <a:pt x="6080587" y="750690"/>
                  <a:pt x="6083384" y="838916"/>
                </a:cubicBezTo>
                <a:cubicBezTo>
                  <a:pt x="6083384" y="841968"/>
                  <a:pt x="6083384" y="845019"/>
                  <a:pt x="6083384" y="848070"/>
                </a:cubicBezTo>
                <a:cubicBezTo>
                  <a:pt x="6075375" y="945068"/>
                  <a:pt x="6075375" y="1042576"/>
                  <a:pt x="6083384" y="1139574"/>
                </a:cubicBezTo>
                <a:cubicBezTo>
                  <a:pt x="6085964" y="1179950"/>
                  <a:pt x="6085240" y="1220466"/>
                  <a:pt x="6081223" y="1260728"/>
                </a:cubicBezTo>
                <a:cubicBezTo>
                  <a:pt x="6077409" y="1311960"/>
                  <a:pt x="6065204" y="1364083"/>
                  <a:pt x="6073976" y="1414934"/>
                </a:cubicBezTo>
                <a:cubicBezTo>
                  <a:pt x="6079722" y="1456784"/>
                  <a:pt x="6082913" y="1498940"/>
                  <a:pt x="6083511" y="1541172"/>
                </a:cubicBezTo>
                <a:cubicBezTo>
                  <a:pt x="6087833" y="1635755"/>
                  <a:pt x="6083638" y="1730847"/>
                  <a:pt x="6082112" y="1825685"/>
                </a:cubicBezTo>
                <a:cubicBezTo>
                  <a:pt x="6080205" y="1936286"/>
                  <a:pt x="6083002" y="2046634"/>
                  <a:pt x="6074103" y="2157235"/>
                </a:cubicBezTo>
                <a:cubicBezTo>
                  <a:pt x="6069145" y="2246581"/>
                  <a:pt x="6069145" y="2336130"/>
                  <a:pt x="6074103" y="2425476"/>
                </a:cubicBezTo>
                <a:cubicBezTo>
                  <a:pt x="6076519" y="2507473"/>
                  <a:pt x="6088850" y="2588454"/>
                  <a:pt x="6086816" y="2671214"/>
                </a:cubicBezTo>
                <a:cubicBezTo>
                  <a:pt x="6084401" y="2767832"/>
                  <a:pt x="6072959" y="2863940"/>
                  <a:pt x="6076519" y="2960685"/>
                </a:cubicBezTo>
                <a:cubicBezTo>
                  <a:pt x="6078171" y="3006832"/>
                  <a:pt x="6078299" y="3052980"/>
                  <a:pt x="6079316" y="3099127"/>
                </a:cubicBezTo>
                <a:cubicBezTo>
                  <a:pt x="6080333" y="3154682"/>
                  <a:pt x="6090376" y="3210110"/>
                  <a:pt x="6084782" y="3265665"/>
                </a:cubicBezTo>
                <a:cubicBezTo>
                  <a:pt x="6075502" y="3358087"/>
                  <a:pt x="6051475" y="3448857"/>
                  <a:pt x="6066476" y="3543567"/>
                </a:cubicBezTo>
                <a:cubicBezTo>
                  <a:pt x="6074739" y="3595690"/>
                  <a:pt x="6084146" y="3647940"/>
                  <a:pt x="6088850" y="3700571"/>
                </a:cubicBezTo>
                <a:cubicBezTo>
                  <a:pt x="6093045" y="3747608"/>
                  <a:pt x="6103724" y="3795408"/>
                  <a:pt x="6095588" y="3842191"/>
                </a:cubicBezTo>
                <a:cubicBezTo>
                  <a:pt x="6088723" y="3882237"/>
                  <a:pt x="6092410" y="3922282"/>
                  <a:pt x="6087070" y="3962327"/>
                </a:cubicBezTo>
                <a:cubicBezTo>
                  <a:pt x="6080078" y="4014831"/>
                  <a:pt x="6076265" y="4068352"/>
                  <a:pt x="6071052" y="4121111"/>
                </a:cubicBezTo>
                <a:cubicBezTo>
                  <a:pt x="6066221" y="4169038"/>
                  <a:pt x="6062662" y="4216838"/>
                  <a:pt x="6075375" y="4261841"/>
                </a:cubicBezTo>
                <a:cubicBezTo>
                  <a:pt x="6106394" y="4375112"/>
                  <a:pt x="6089359" y="4487748"/>
                  <a:pt x="6077663" y="4600257"/>
                </a:cubicBezTo>
                <a:cubicBezTo>
                  <a:pt x="6071942" y="4655049"/>
                  <a:pt x="6063552" y="4712765"/>
                  <a:pt x="6076265" y="4762853"/>
                </a:cubicBezTo>
                <a:cubicBezTo>
                  <a:pt x="6099783" y="4851716"/>
                  <a:pt x="6081350" y="4936764"/>
                  <a:pt x="6071179" y="5021432"/>
                </a:cubicBezTo>
                <a:cubicBezTo>
                  <a:pt x="6061009" y="5106099"/>
                  <a:pt x="6058594" y="5189495"/>
                  <a:pt x="6076392" y="5272637"/>
                </a:cubicBezTo>
                <a:cubicBezTo>
                  <a:pt x="6088850" y="5331116"/>
                  <a:pt x="6088850" y="5390612"/>
                  <a:pt x="6090376" y="5449600"/>
                </a:cubicBezTo>
                <a:cubicBezTo>
                  <a:pt x="6091266" y="5486339"/>
                  <a:pt x="6077663" y="5523842"/>
                  <a:pt x="6068637" y="5560582"/>
                </a:cubicBezTo>
                <a:cubicBezTo>
                  <a:pt x="6052364" y="5626943"/>
                  <a:pt x="6046517" y="5694321"/>
                  <a:pt x="6068637" y="5759029"/>
                </a:cubicBezTo>
                <a:cubicBezTo>
                  <a:pt x="6099148" y="5848655"/>
                  <a:pt x="6116691" y="5938407"/>
                  <a:pt x="6103978" y="6033117"/>
                </a:cubicBezTo>
                <a:cubicBezTo>
                  <a:pt x="6096732" y="6091724"/>
                  <a:pt x="6094952" y="6151347"/>
                  <a:pt x="6084019" y="6209190"/>
                </a:cubicBezTo>
                <a:cubicBezTo>
                  <a:pt x="6065713" y="6304790"/>
                  <a:pt x="6072196" y="6399882"/>
                  <a:pt x="6086816" y="6494211"/>
                </a:cubicBezTo>
                <a:cubicBezTo>
                  <a:pt x="6096897" y="6573081"/>
                  <a:pt x="6097965" y="6652829"/>
                  <a:pt x="6089994" y="6731941"/>
                </a:cubicBezTo>
                <a:lnTo>
                  <a:pt x="6081268" y="6858000"/>
                </a:lnTo>
                <a:lnTo>
                  <a:pt x="3299791" y="6858000"/>
                </a:lnTo>
                <a:lnTo>
                  <a:pt x="2058355" y="6858000"/>
                </a:lnTo>
                <a:lnTo>
                  <a:pt x="0" y="6858000"/>
                </a:lnTo>
                <a:close/>
              </a:path>
            </a:pathLst>
          </a:cu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 name="Rectangle 8">
            <a:extLst>
              <a:ext uri="{FF2B5EF4-FFF2-40B4-BE49-F238E27FC236}">
                <a16:creationId xmlns:a16="http://schemas.microsoft.com/office/drawing/2014/main" id="{3E5AEA31-011E-C2CF-6E0D-78ED303ADF60}"/>
              </a:ext>
            </a:extLst>
          </p:cNvPr>
          <p:cNvSpPr>
            <a:spLocks noGrp="1" noRot="1" noChangeAspect="1" noMove="1" noResize="1" noEditPoints="1" noAdjustHandles="1" noChangeArrowheads="1" noChangeShapeType="1" noTextEdit="1"/>
          </p:cNvSpPr>
          <p:nvPr/>
        </p:nvSpPr>
        <p:spPr bwMode="white">
          <a:xfrm>
            <a:off x="1588" y="0"/>
            <a:ext cx="12188825"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fontAlgn="auto">
              <a:spcBef>
                <a:spcPts val="0"/>
              </a:spcBef>
              <a:spcAft>
                <a:spcPts val="0"/>
              </a:spcAft>
              <a:defRPr/>
            </a:pPr>
            <a:endParaRPr lang="en-US"/>
          </a:p>
        </p:txBody>
      </p:sp>
    </p:spTree>
    <p:extLst>
      <p:ext uri="{BB962C8B-B14F-4D97-AF65-F5344CB8AC3E}">
        <p14:creationId xmlns:p14="http://schemas.microsoft.com/office/powerpoint/2010/main" val="37403047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7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3C25149-3233-3F82-C2D2-F0398A4F0680}"/>
            </a:ext>
          </a:extLst>
        </p:cNvPr>
        <p:cNvGrpSpPr/>
        <p:nvPr/>
      </p:nvGrpSpPr>
      <p:grpSpPr>
        <a:xfrm>
          <a:off x="0" y="0"/>
          <a:ext cx="0" cy="0"/>
          <a:chOff x="0" y="0"/>
          <a:chExt cx="0" cy="0"/>
        </a:xfrm>
      </p:grpSpPr>
      <p:pic>
        <p:nvPicPr>
          <p:cNvPr id="2" name="Picture 1">
            <a:extLst>
              <a:ext uri="{FF2B5EF4-FFF2-40B4-BE49-F238E27FC236}">
                <a16:creationId xmlns:a16="http://schemas.microsoft.com/office/drawing/2014/main" id="{CA3906BE-88E3-228C-12BF-EC32992E3E6E}"/>
              </a:ext>
            </a:extLst>
          </p:cNvPr>
          <p:cNvPicPr>
            <a:picLocks noChangeAspect="1"/>
          </p:cNvPicPr>
          <p:nvPr/>
        </p:nvPicPr>
        <p:blipFill rotWithShape="1">
          <a:blip r:embed="rId2"/>
          <a:srcRect t="4301" b="11760"/>
          <a:stretch/>
        </p:blipFill>
        <p:spPr>
          <a:xfrm>
            <a:off x="20" y="1282"/>
            <a:ext cx="12191980" cy="6856718"/>
          </a:xfrm>
          <a:prstGeom prst="rect">
            <a:avLst/>
          </a:prstGeom>
        </p:spPr>
      </p:pic>
    </p:spTree>
    <p:extLst>
      <p:ext uri="{BB962C8B-B14F-4D97-AF65-F5344CB8AC3E}">
        <p14:creationId xmlns:p14="http://schemas.microsoft.com/office/powerpoint/2010/main" val="423482714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EC7AD0A-3BDF-02CE-122A-209D0542DC5F}"/>
            </a:ext>
          </a:extLst>
        </p:cNvPr>
        <p:cNvGrpSpPr/>
        <p:nvPr/>
      </p:nvGrpSpPr>
      <p:grpSpPr>
        <a:xfrm>
          <a:off x="0" y="0"/>
          <a:ext cx="0" cy="0"/>
          <a:chOff x="0" y="0"/>
          <a:chExt cx="0" cy="0"/>
        </a:xfrm>
      </p:grpSpPr>
      <p:pic>
        <p:nvPicPr>
          <p:cNvPr id="2" name="Picture 1" descr="Diagram&#10;&#10;Description automatically generated with low confidence">
            <a:extLst>
              <a:ext uri="{FF2B5EF4-FFF2-40B4-BE49-F238E27FC236}">
                <a16:creationId xmlns:a16="http://schemas.microsoft.com/office/drawing/2014/main" id="{F218D189-27D9-0ED0-8C4E-65A5E67EFA0D}"/>
              </a:ext>
            </a:extLst>
          </p:cNvPr>
          <p:cNvPicPr>
            <a:picLocks noChangeAspect="1"/>
          </p:cNvPicPr>
          <p:nvPr/>
        </p:nvPicPr>
        <p:blipFill>
          <a:blip r:embed="rId2"/>
          <a:stretch>
            <a:fillRect/>
          </a:stretch>
        </p:blipFill>
        <p:spPr>
          <a:xfrm>
            <a:off x="2394295" y="643467"/>
            <a:ext cx="7403410" cy="5571066"/>
          </a:xfrm>
          <a:prstGeom prst="rect">
            <a:avLst/>
          </a:prstGeom>
        </p:spPr>
      </p:pic>
    </p:spTree>
    <p:extLst>
      <p:ext uri="{BB962C8B-B14F-4D97-AF65-F5344CB8AC3E}">
        <p14:creationId xmlns:p14="http://schemas.microsoft.com/office/powerpoint/2010/main" val="389420968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 0"/>
          <p:cNvSpPr/>
          <p:nvPr/>
        </p:nvSpPr>
        <p:spPr>
          <a:xfrm>
            <a:off x="838200" y="365125"/>
            <a:ext cx="10515600" cy="1325563"/>
          </a:xfrm>
          <a:prstGeom prst="rect">
            <a:avLst/>
          </a:prstGeom>
        </p:spPr>
        <p:txBody>
          <a:bodyPr vert="horz" lIns="91440" tIns="45720" rIns="91440" bIns="45720" rtlCol="0" anchor="ctr">
            <a:normAutofit/>
          </a:bodyPr>
          <a:lstStyle/>
          <a:p>
            <a:pPr eaLnBrk="1" hangingPunct="1">
              <a:lnSpc>
                <a:spcPct val="90000"/>
              </a:lnSpc>
              <a:spcAft>
                <a:spcPts val="600"/>
              </a:spcAft>
            </a:pPr>
            <a:r>
              <a:rPr lang="en-US" sz="5400" b="1" kern="1200">
                <a:solidFill>
                  <a:schemeClr val="tx1"/>
                </a:solidFill>
                <a:latin typeface="+mj-lt"/>
                <a:ea typeface="+mj-ea"/>
                <a:cs typeface="+mj-cs"/>
              </a:rPr>
              <a:t>Activity 3: Milgram Debate</a:t>
            </a:r>
            <a:endParaRPr lang="en-US" sz="5400" kern="1200">
              <a:solidFill>
                <a:schemeClr val="tx1"/>
              </a:solidFill>
              <a:latin typeface="+mj-lt"/>
              <a:ea typeface="+mj-ea"/>
              <a:cs typeface="+mj-cs"/>
            </a:endParaRPr>
          </a:p>
        </p:txBody>
      </p:sp>
      <p:sp>
        <p:nvSpPr>
          <p:cNvPr id="11"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 1"/>
          <p:cNvSpPr/>
          <p:nvPr/>
        </p:nvSpPr>
        <p:spPr>
          <a:xfrm>
            <a:off x="838200" y="1929384"/>
            <a:ext cx="10515600" cy="4251960"/>
          </a:xfrm>
          <a:prstGeom prst="rect">
            <a:avLst/>
          </a:prstGeom>
        </p:spPr>
        <p:txBody>
          <a:bodyPr vert="horz" lIns="91440" tIns="45720" rIns="91440" bIns="45720" rtlCol="0">
            <a:normAutofit/>
          </a:bodyPr>
          <a:lstStyle/>
          <a:p>
            <a:pPr marL="152396" indent="-228600" eaLnBrk="1" hangingPunct="1">
              <a:lnSpc>
                <a:spcPct val="90000"/>
              </a:lnSpc>
              <a:spcAft>
                <a:spcPts val="600"/>
              </a:spcAft>
              <a:buSzPct val="100000"/>
              <a:buFont typeface="Arial" panose="020B0604020202020204" pitchFamily="34" charset="0"/>
              <a:buChar char="•"/>
            </a:pPr>
            <a:r>
              <a:rPr lang="en-US" sz="2200">
                <a:latin typeface="+mn-lt"/>
              </a:rPr>
              <a:t>Detailed content for Activity 3: Milgram Debate</a:t>
            </a:r>
          </a:p>
          <a:p>
            <a:pPr marL="152396" indent="-228600" eaLnBrk="1" hangingPunct="1">
              <a:lnSpc>
                <a:spcPct val="90000"/>
              </a:lnSpc>
              <a:spcAft>
                <a:spcPts val="600"/>
              </a:spcAft>
              <a:buSzPct val="100000"/>
              <a:buFont typeface="Arial" panose="020B0604020202020204" pitchFamily="34" charset="0"/>
              <a:buChar char="•"/>
            </a:pPr>
            <a:r>
              <a:rPr lang="en-US" sz="2200">
                <a:latin typeface="+mn-lt"/>
              </a:rPr>
              <a:t>See student activities workbook for comprehensive materials</a:t>
            </a:r>
          </a:p>
          <a:p>
            <a:pPr marL="152396" indent="-228600" eaLnBrk="1" hangingPunct="1">
              <a:lnSpc>
                <a:spcPct val="90000"/>
              </a:lnSpc>
              <a:spcAft>
                <a:spcPts val="600"/>
              </a:spcAft>
              <a:buSzPct val="100000"/>
              <a:buFont typeface="Arial" panose="020B0604020202020204" pitchFamily="34" charset="0"/>
              <a:buChar char="•"/>
            </a:pPr>
            <a:r>
              <a:rPr lang="en-US" sz="2200">
                <a:latin typeface="+mn-lt"/>
              </a:rPr>
              <a:t>Interactive discussion and group exercises</a:t>
            </a:r>
          </a:p>
        </p:txBody>
      </p:sp>
      <p:sp>
        <p:nvSpPr>
          <p:cNvPr id="4" name="Text 2"/>
          <p:cNvSpPr/>
          <p:nvPr/>
        </p:nvSpPr>
        <p:spPr>
          <a:xfrm>
            <a:off x="508000" y="6350000"/>
            <a:ext cx="2905541" cy="203200"/>
          </a:xfrm>
          <a:prstGeom prst="rect">
            <a:avLst/>
          </a:prstGeom>
          <a:noFill/>
          <a:ln/>
        </p:spPr>
        <p:txBody>
          <a:bodyPr wrap="square" lIns="0" tIns="0" rIns="0" bIns="0" rtlCol="0" anchor="t"/>
          <a:lstStyle/>
          <a:p>
            <a:pPr>
              <a:lnSpc>
                <a:spcPts val="1600"/>
              </a:lnSpc>
              <a:spcBef>
                <a:spcPts val="400"/>
              </a:spcBef>
              <a:spcAft>
                <a:spcPts val="400"/>
              </a:spcAft>
            </a:pPr>
            <a:r>
              <a:rPr lang="en-US" sz="1200" dirty="0">
                <a:solidFill>
                  <a:srgbClr val="737373"/>
                </a:solidFill>
                <a:latin typeface="Arial" pitchFamily="34" charset="0"/>
                <a:ea typeface="Arial" pitchFamily="34" charset="-122"/>
                <a:cs typeface="Arial" pitchFamily="34" charset="-120"/>
              </a:rPr>
              <a:t>DBA Research Ethics • Dr Caroline Jawad</a:t>
            </a:r>
            <a:endParaRPr lang="en-US" sz="1200" dirty="0"/>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 0"/>
          <p:cNvSpPr/>
          <p:nvPr/>
        </p:nvSpPr>
        <p:spPr>
          <a:xfrm>
            <a:off x="838200" y="365125"/>
            <a:ext cx="10515600" cy="1325563"/>
          </a:xfrm>
          <a:prstGeom prst="rect">
            <a:avLst/>
          </a:prstGeom>
        </p:spPr>
        <p:txBody>
          <a:bodyPr vert="horz" lIns="91440" tIns="45720" rIns="91440" bIns="45720" rtlCol="0" anchor="ctr">
            <a:normAutofit/>
          </a:bodyPr>
          <a:lstStyle/>
          <a:p>
            <a:pPr eaLnBrk="1" hangingPunct="1">
              <a:lnSpc>
                <a:spcPct val="90000"/>
              </a:lnSpc>
              <a:spcAft>
                <a:spcPts val="600"/>
              </a:spcAft>
            </a:pPr>
            <a:r>
              <a:rPr lang="en-US" sz="5400" b="1" kern="1200">
                <a:solidFill>
                  <a:schemeClr val="tx1"/>
                </a:solidFill>
                <a:latin typeface="+mj-lt"/>
                <a:ea typeface="+mj-ea"/>
                <a:cs typeface="+mj-cs"/>
              </a:rPr>
              <a:t>Is Deception Acceptable in Research?</a:t>
            </a:r>
            <a:endParaRPr lang="en-US" sz="5400" kern="1200">
              <a:solidFill>
                <a:schemeClr val="tx1"/>
              </a:solidFill>
              <a:latin typeface="+mj-lt"/>
              <a:ea typeface="+mj-ea"/>
              <a:cs typeface="+mj-cs"/>
            </a:endParaRPr>
          </a:p>
        </p:txBody>
      </p:sp>
      <p:sp>
        <p:nvSpPr>
          <p:cNvPr id="11"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 1"/>
          <p:cNvSpPr/>
          <p:nvPr/>
        </p:nvSpPr>
        <p:spPr>
          <a:xfrm>
            <a:off x="838200" y="1929384"/>
            <a:ext cx="10515600" cy="4251960"/>
          </a:xfrm>
          <a:prstGeom prst="rect">
            <a:avLst/>
          </a:prstGeom>
        </p:spPr>
        <p:txBody>
          <a:bodyPr vert="horz" lIns="91440" tIns="45720" rIns="91440" bIns="45720" rtlCol="0">
            <a:normAutofit/>
          </a:bodyPr>
          <a:lstStyle/>
          <a:p>
            <a:pPr marL="152396" indent="-228600" eaLnBrk="1" hangingPunct="1">
              <a:lnSpc>
                <a:spcPct val="90000"/>
              </a:lnSpc>
              <a:spcAft>
                <a:spcPts val="600"/>
              </a:spcAft>
              <a:buSzPct val="100000"/>
              <a:buFont typeface="Arial" panose="020B0604020202020204" pitchFamily="34" charset="0"/>
              <a:buChar char="•"/>
            </a:pPr>
            <a:r>
              <a:rPr lang="en-US" sz="2200">
                <a:latin typeface="+mn-lt"/>
              </a:rPr>
              <a:t>Detailed content for Is Deception Acceptable in Research?</a:t>
            </a:r>
          </a:p>
          <a:p>
            <a:pPr marL="152396" indent="-228600" eaLnBrk="1" hangingPunct="1">
              <a:lnSpc>
                <a:spcPct val="90000"/>
              </a:lnSpc>
              <a:spcAft>
                <a:spcPts val="600"/>
              </a:spcAft>
              <a:buSzPct val="100000"/>
              <a:buFont typeface="Arial" panose="020B0604020202020204" pitchFamily="34" charset="0"/>
              <a:buChar char="•"/>
            </a:pPr>
            <a:r>
              <a:rPr lang="en-US" sz="2200">
                <a:latin typeface="+mn-lt"/>
              </a:rPr>
              <a:t>See student activities workbook for comprehensive materials</a:t>
            </a:r>
          </a:p>
          <a:p>
            <a:pPr marL="152396" indent="-228600" eaLnBrk="1" hangingPunct="1">
              <a:lnSpc>
                <a:spcPct val="90000"/>
              </a:lnSpc>
              <a:spcAft>
                <a:spcPts val="600"/>
              </a:spcAft>
              <a:buSzPct val="100000"/>
              <a:buFont typeface="Arial" panose="020B0604020202020204" pitchFamily="34" charset="0"/>
              <a:buChar char="•"/>
            </a:pPr>
            <a:r>
              <a:rPr lang="en-US" sz="2200">
                <a:latin typeface="+mn-lt"/>
              </a:rPr>
              <a:t>Interactive discussion and group exercises</a:t>
            </a:r>
          </a:p>
        </p:txBody>
      </p:sp>
      <p:sp>
        <p:nvSpPr>
          <p:cNvPr id="4" name="Text 2"/>
          <p:cNvSpPr/>
          <p:nvPr/>
        </p:nvSpPr>
        <p:spPr>
          <a:xfrm>
            <a:off x="508000" y="6350000"/>
            <a:ext cx="2905541" cy="203200"/>
          </a:xfrm>
          <a:prstGeom prst="rect">
            <a:avLst/>
          </a:prstGeom>
          <a:noFill/>
          <a:ln/>
        </p:spPr>
        <p:txBody>
          <a:bodyPr wrap="square" lIns="0" tIns="0" rIns="0" bIns="0" rtlCol="0" anchor="t"/>
          <a:lstStyle/>
          <a:p>
            <a:pPr>
              <a:lnSpc>
                <a:spcPts val="1600"/>
              </a:lnSpc>
              <a:spcBef>
                <a:spcPts val="400"/>
              </a:spcBef>
              <a:spcAft>
                <a:spcPts val="400"/>
              </a:spcAft>
            </a:pPr>
            <a:r>
              <a:rPr lang="en-US" sz="1200" dirty="0">
                <a:solidFill>
                  <a:srgbClr val="737373"/>
                </a:solidFill>
                <a:latin typeface="Arial" pitchFamily="34" charset="0"/>
                <a:ea typeface="Arial" pitchFamily="34" charset="-122"/>
                <a:cs typeface="Arial" pitchFamily="34" charset="-120"/>
              </a:rPr>
              <a:t>DBA Research Ethics • Dr Caroline Jawad</a:t>
            </a:r>
            <a:endParaRPr lang="en-US" sz="1200" dirty="0"/>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 0"/>
          <p:cNvSpPr/>
          <p:nvPr/>
        </p:nvSpPr>
        <p:spPr>
          <a:xfrm>
            <a:off x="838200" y="365125"/>
            <a:ext cx="10515600" cy="1325563"/>
          </a:xfrm>
          <a:prstGeom prst="rect">
            <a:avLst/>
          </a:prstGeom>
        </p:spPr>
        <p:txBody>
          <a:bodyPr vert="horz" lIns="91440" tIns="45720" rIns="91440" bIns="45720" rtlCol="0" anchor="ctr">
            <a:normAutofit/>
          </a:bodyPr>
          <a:lstStyle/>
          <a:p>
            <a:pPr eaLnBrk="1" hangingPunct="1">
              <a:lnSpc>
                <a:spcPct val="90000"/>
              </a:lnSpc>
              <a:spcAft>
                <a:spcPts val="600"/>
              </a:spcAft>
            </a:pPr>
            <a:r>
              <a:rPr lang="en-US" sz="5400" b="1" kern="1200">
                <a:solidFill>
                  <a:schemeClr val="tx1"/>
                </a:solidFill>
                <a:latin typeface="+mj-lt"/>
                <a:ea typeface="+mj-ea"/>
                <a:cs typeface="+mj-cs"/>
              </a:rPr>
              <a:t>Deception in Business Research</a:t>
            </a:r>
            <a:endParaRPr lang="en-US" sz="5400" kern="1200">
              <a:solidFill>
                <a:schemeClr val="tx1"/>
              </a:solidFill>
              <a:latin typeface="+mj-lt"/>
              <a:ea typeface="+mj-ea"/>
              <a:cs typeface="+mj-cs"/>
            </a:endParaRPr>
          </a:p>
        </p:txBody>
      </p:sp>
      <p:sp>
        <p:nvSpPr>
          <p:cNvPr id="11"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 1"/>
          <p:cNvSpPr/>
          <p:nvPr/>
        </p:nvSpPr>
        <p:spPr>
          <a:xfrm>
            <a:off x="838200" y="1929384"/>
            <a:ext cx="10515600" cy="4251960"/>
          </a:xfrm>
          <a:prstGeom prst="rect">
            <a:avLst/>
          </a:prstGeom>
        </p:spPr>
        <p:txBody>
          <a:bodyPr vert="horz" lIns="91440" tIns="45720" rIns="91440" bIns="45720" rtlCol="0">
            <a:normAutofit/>
          </a:bodyPr>
          <a:lstStyle/>
          <a:p>
            <a:pPr marL="152396" indent="-228600" eaLnBrk="1" hangingPunct="1">
              <a:lnSpc>
                <a:spcPct val="90000"/>
              </a:lnSpc>
              <a:spcAft>
                <a:spcPts val="600"/>
              </a:spcAft>
              <a:buSzPct val="100000"/>
              <a:buFont typeface="Arial" panose="020B0604020202020204" pitchFamily="34" charset="0"/>
              <a:buChar char="•"/>
            </a:pPr>
            <a:r>
              <a:rPr lang="en-US" sz="2200">
                <a:latin typeface="+mn-lt"/>
              </a:rPr>
              <a:t>Detailed content for Deception in Business Research</a:t>
            </a:r>
          </a:p>
          <a:p>
            <a:pPr marL="152396" indent="-228600" eaLnBrk="1" hangingPunct="1">
              <a:lnSpc>
                <a:spcPct val="90000"/>
              </a:lnSpc>
              <a:spcAft>
                <a:spcPts val="600"/>
              </a:spcAft>
              <a:buSzPct val="100000"/>
              <a:buFont typeface="Arial" panose="020B0604020202020204" pitchFamily="34" charset="0"/>
              <a:buChar char="•"/>
            </a:pPr>
            <a:r>
              <a:rPr lang="en-US" sz="2200">
                <a:latin typeface="+mn-lt"/>
              </a:rPr>
              <a:t>See student activities workbook for comprehensive materials</a:t>
            </a:r>
          </a:p>
          <a:p>
            <a:pPr marL="152396" indent="-228600" eaLnBrk="1" hangingPunct="1">
              <a:lnSpc>
                <a:spcPct val="90000"/>
              </a:lnSpc>
              <a:spcAft>
                <a:spcPts val="600"/>
              </a:spcAft>
              <a:buSzPct val="100000"/>
              <a:buFont typeface="Arial" panose="020B0604020202020204" pitchFamily="34" charset="0"/>
              <a:buChar char="•"/>
            </a:pPr>
            <a:r>
              <a:rPr lang="en-US" sz="2200">
                <a:latin typeface="+mn-lt"/>
              </a:rPr>
              <a:t>Interactive discussion and group exercises</a:t>
            </a:r>
          </a:p>
        </p:txBody>
      </p:sp>
      <p:sp>
        <p:nvSpPr>
          <p:cNvPr id="4" name="Text 2"/>
          <p:cNvSpPr/>
          <p:nvPr/>
        </p:nvSpPr>
        <p:spPr>
          <a:xfrm>
            <a:off x="508000" y="6350000"/>
            <a:ext cx="2905541" cy="203200"/>
          </a:xfrm>
          <a:prstGeom prst="rect">
            <a:avLst/>
          </a:prstGeom>
          <a:noFill/>
          <a:ln/>
        </p:spPr>
        <p:txBody>
          <a:bodyPr wrap="square" lIns="0" tIns="0" rIns="0" bIns="0" rtlCol="0" anchor="t"/>
          <a:lstStyle/>
          <a:p>
            <a:pPr>
              <a:lnSpc>
                <a:spcPts val="1600"/>
              </a:lnSpc>
              <a:spcBef>
                <a:spcPts val="400"/>
              </a:spcBef>
              <a:spcAft>
                <a:spcPts val="400"/>
              </a:spcAft>
            </a:pPr>
            <a:r>
              <a:rPr lang="en-US" sz="1200" dirty="0">
                <a:solidFill>
                  <a:srgbClr val="737373"/>
                </a:solidFill>
                <a:latin typeface="Arial" pitchFamily="34" charset="0"/>
                <a:ea typeface="Arial" pitchFamily="34" charset="-122"/>
                <a:cs typeface="Arial" pitchFamily="34" charset="-120"/>
              </a:rPr>
              <a:t>DBA Research Ethics • Dr Caroline Jawad</a:t>
            </a:r>
            <a:endParaRPr lang="en-US" sz="1200" dirty="0"/>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 0"/>
          <p:cNvSpPr/>
          <p:nvPr/>
        </p:nvSpPr>
        <p:spPr>
          <a:xfrm>
            <a:off x="838200" y="365125"/>
            <a:ext cx="10515600" cy="1325563"/>
          </a:xfrm>
          <a:prstGeom prst="rect">
            <a:avLst/>
          </a:prstGeom>
        </p:spPr>
        <p:txBody>
          <a:bodyPr vert="horz" lIns="91440" tIns="45720" rIns="91440" bIns="45720" rtlCol="0" anchor="ctr">
            <a:normAutofit/>
          </a:bodyPr>
          <a:lstStyle/>
          <a:p>
            <a:pPr eaLnBrk="1" hangingPunct="1">
              <a:lnSpc>
                <a:spcPct val="90000"/>
              </a:lnSpc>
              <a:spcAft>
                <a:spcPts val="600"/>
              </a:spcAft>
            </a:pPr>
            <a:r>
              <a:rPr lang="en-US" sz="5000" b="1" kern="1200">
                <a:solidFill>
                  <a:schemeClr val="tx1"/>
                </a:solidFill>
                <a:latin typeface="+mj-lt"/>
                <a:ea typeface="+mj-ea"/>
                <a:cs typeface="+mj-cs"/>
              </a:rPr>
              <a:t>Activity 4: Designing Ethical Alternatives</a:t>
            </a:r>
            <a:endParaRPr lang="en-US" sz="5000" kern="1200">
              <a:solidFill>
                <a:schemeClr val="tx1"/>
              </a:solidFill>
              <a:latin typeface="+mj-lt"/>
              <a:ea typeface="+mj-ea"/>
              <a:cs typeface="+mj-cs"/>
            </a:endParaRPr>
          </a:p>
        </p:txBody>
      </p:sp>
      <p:sp>
        <p:nvSpPr>
          <p:cNvPr id="11"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 1"/>
          <p:cNvSpPr/>
          <p:nvPr/>
        </p:nvSpPr>
        <p:spPr>
          <a:xfrm>
            <a:off x="838200" y="1929384"/>
            <a:ext cx="10515600" cy="4251960"/>
          </a:xfrm>
          <a:prstGeom prst="rect">
            <a:avLst/>
          </a:prstGeom>
        </p:spPr>
        <p:txBody>
          <a:bodyPr vert="horz" lIns="91440" tIns="45720" rIns="91440" bIns="45720" rtlCol="0">
            <a:normAutofit/>
          </a:bodyPr>
          <a:lstStyle/>
          <a:p>
            <a:pPr marL="152396" indent="-228600" eaLnBrk="1" hangingPunct="1">
              <a:lnSpc>
                <a:spcPct val="90000"/>
              </a:lnSpc>
              <a:spcAft>
                <a:spcPts val="600"/>
              </a:spcAft>
              <a:buSzPct val="100000"/>
              <a:buFont typeface="Arial" panose="020B0604020202020204" pitchFamily="34" charset="0"/>
              <a:buChar char="•"/>
            </a:pPr>
            <a:r>
              <a:rPr lang="en-US" sz="2200">
                <a:latin typeface="+mn-lt"/>
              </a:rPr>
              <a:t>Detailed content for Activity 4: Designing Ethical Alternatives</a:t>
            </a:r>
          </a:p>
          <a:p>
            <a:pPr marL="152396" indent="-228600" eaLnBrk="1" hangingPunct="1">
              <a:lnSpc>
                <a:spcPct val="90000"/>
              </a:lnSpc>
              <a:spcAft>
                <a:spcPts val="600"/>
              </a:spcAft>
              <a:buSzPct val="100000"/>
              <a:buFont typeface="Arial" panose="020B0604020202020204" pitchFamily="34" charset="0"/>
              <a:buChar char="•"/>
            </a:pPr>
            <a:r>
              <a:rPr lang="en-US" sz="2200">
                <a:latin typeface="+mn-lt"/>
              </a:rPr>
              <a:t>See student activities workbook for comprehensive materials</a:t>
            </a:r>
          </a:p>
          <a:p>
            <a:pPr marL="152396" indent="-228600" eaLnBrk="1" hangingPunct="1">
              <a:lnSpc>
                <a:spcPct val="90000"/>
              </a:lnSpc>
              <a:spcAft>
                <a:spcPts val="600"/>
              </a:spcAft>
              <a:buSzPct val="100000"/>
              <a:buFont typeface="Arial" panose="020B0604020202020204" pitchFamily="34" charset="0"/>
              <a:buChar char="•"/>
            </a:pPr>
            <a:r>
              <a:rPr lang="en-US" sz="2200">
                <a:latin typeface="+mn-lt"/>
              </a:rPr>
              <a:t>Interactive discussion and group exercises</a:t>
            </a:r>
          </a:p>
        </p:txBody>
      </p:sp>
      <p:sp>
        <p:nvSpPr>
          <p:cNvPr id="4" name="Text 2"/>
          <p:cNvSpPr/>
          <p:nvPr/>
        </p:nvSpPr>
        <p:spPr>
          <a:xfrm>
            <a:off x="508000" y="6350000"/>
            <a:ext cx="2905541" cy="203200"/>
          </a:xfrm>
          <a:prstGeom prst="rect">
            <a:avLst/>
          </a:prstGeom>
          <a:noFill/>
          <a:ln/>
        </p:spPr>
        <p:txBody>
          <a:bodyPr wrap="square" lIns="0" tIns="0" rIns="0" bIns="0" rtlCol="0" anchor="t"/>
          <a:lstStyle/>
          <a:p>
            <a:pPr>
              <a:lnSpc>
                <a:spcPts val="1600"/>
              </a:lnSpc>
              <a:spcBef>
                <a:spcPts val="400"/>
              </a:spcBef>
              <a:spcAft>
                <a:spcPts val="400"/>
              </a:spcAft>
            </a:pPr>
            <a:r>
              <a:rPr lang="en-US" sz="1200" dirty="0">
                <a:solidFill>
                  <a:srgbClr val="737373"/>
                </a:solidFill>
                <a:latin typeface="Arial" pitchFamily="34" charset="0"/>
                <a:ea typeface="Arial" pitchFamily="34" charset="-122"/>
                <a:cs typeface="Arial" pitchFamily="34" charset="-120"/>
              </a:rPr>
              <a:t>DBA Research Ethics • Dr Caroline Jawad</a:t>
            </a:r>
            <a:endParaRPr lang="en-US" sz="1200" dirty="0"/>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 0"/>
          <p:cNvSpPr/>
          <p:nvPr/>
        </p:nvSpPr>
        <p:spPr>
          <a:xfrm>
            <a:off x="838200" y="365125"/>
            <a:ext cx="10515600" cy="1325563"/>
          </a:xfrm>
          <a:prstGeom prst="rect">
            <a:avLst/>
          </a:prstGeom>
        </p:spPr>
        <p:txBody>
          <a:bodyPr vert="horz" lIns="91440" tIns="45720" rIns="91440" bIns="45720" rtlCol="0" anchor="ctr">
            <a:normAutofit/>
          </a:bodyPr>
          <a:lstStyle/>
          <a:p>
            <a:pPr eaLnBrk="1" hangingPunct="1">
              <a:lnSpc>
                <a:spcPct val="90000"/>
              </a:lnSpc>
              <a:spcAft>
                <a:spcPts val="600"/>
              </a:spcAft>
            </a:pPr>
            <a:r>
              <a:rPr lang="en-US" sz="5400" b="1" kern="1200">
                <a:solidFill>
                  <a:schemeClr val="tx1"/>
                </a:solidFill>
                <a:latin typeface="+mj-lt"/>
                <a:ea typeface="+mj-ea"/>
                <a:cs typeface="+mj-cs"/>
              </a:rPr>
              <a:t>Legislative Frameworks Timeline</a:t>
            </a:r>
            <a:endParaRPr lang="en-US" sz="5400" kern="1200">
              <a:solidFill>
                <a:schemeClr val="tx1"/>
              </a:solidFill>
              <a:latin typeface="+mj-lt"/>
              <a:ea typeface="+mj-ea"/>
              <a:cs typeface="+mj-cs"/>
            </a:endParaRPr>
          </a:p>
        </p:txBody>
      </p:sp>
      <p:sp>
        <p:nvSpPr>
          <p:cNvPr id="11"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 1"/>
          <p:cNvSpPr/>
          <p:nvPr/>
        </p:nvSpPr>
        <p:spPr>
          <a:xfrm>
            <a:off x="838200" y="1929384"/>
            <a:ext cx="10515600" cy="4251960"/>
          </a:xfrm>
          <a:prstGeom prst="rect">
            <a:avLst/>
          </a:prstGeom>
        </p:spPr>
        <p:txBody>
          <a:bodyPr vert="horz" lIns="91440" tIns="45720" rIns="91440" bIns="45720" rtlCol="0">
            <a:normAutofit/>
          </a:bodyPr>
          <a:lstStyle/>
          <a:p>
            <a:pPr marL="152396" indent="-228600" eaLnBrk="1" hangingPunct="1">
              <a:lnSpc>
                <a:spcPct val="90000"/>
              </a:lnSpc>
              <a:spcAft>
                <a:spcPts val="600"/>
              </a:spcAft>
              <a:buSzPct val="100000"/>
              <a:buFont typeface="Arial" panose="020B0604020202020204" pitchFamily="34" charset="0"/>
              <a:buChar char="•"/>
            </a:pPr>
            <a:r>
              <a:rPr lang="en-US" sz="2200">
                <a:latin typeface="+mn-lt"/>
              </a:rPr>
              <a:t>Detailed content for Legislative Frameworks Timeline</a:t>
            </a:r>
          </a:p>
          <a:p>
            <a:pPr marL="152396" indent="-228600" eaLnBrk="1" hangingPunct="1">
              <a:lnSpc>
                <a:spcPct val="90000"/>
              </a:lnSpc>
              <a:spcAft>
                <a:spcPts val="600"/>
              </a:spcAft>
              <a:buSzPct val="100000"/>
              <a:buFont typeface="Arial" panose="020B0604020202020204" pitchFamily="34" charset="0"/>
              <a:buChar char="•"/>
            </a:pPr>
            <a:r>
              <a:rPr lang="en-US" sz="2200">
                <a:latin typeface="+mn-lt"/>
              </a:rPr>
              <a:t>See student activities workbook for comprehensive materials</a:t>
            </a:r>
          </a:p>
          <a:p>
            <a:pPr marL="152396" indent="-228600" eaLnBrk="1" hangingPunct="1">
              <a:lnSpc>
                <a:spcPct val="90000"/>
              </a:lnSpc>
              <a:spcAft>
                <a:spcPts val="600"/>
              </a:spcAft>
              <a:buSzPct val="100000"/>
              <a:buFont typeface="Arial" panose="020B0604020202020204" pitchFamily="34" charset="0"/>
              <a:buChar char="•"/>
            </a:pPr>
            <a:r>
              <a:rPr lang="en-US" sz="2200">
                <a:latin typeface="+mn-lt"/>
              </a:rPr>
              <a:t>Interactive discussion and group exercises</a:t>
            </a:r>
          </a:p>
        </p:txBody>
      </p:sp>
      <p:sp>
        <p:nvSpPr>
          <p:cNvPr id="4" name="Text 2"/>
          <p:cNvSpPr/>
          <p:nvPr/>
        </p:nvSpPr>
        <p:spPr>
          <a:xfrm>
            <a:off x="508000" y="6350000"/>
            <a:ext cx="2905541" cy="203200"/>
          </a:xfrm>
          <a:prstGeom prst="rect">
            <a:avLst/>
          </a:prstGeom>
          <a:noFill/>
          <a:ln/>
        </p:spPr>
        <p:txBody>
          <a:bodyPr wrap="square" lIns="0" tIns="0" rIns="0" bIns="0" rtlCol="0" anchor="t"/>
          <a:lstStyle/>
          <a:p>
            <a:pPr>
              <a:lnSpc>
                <a:spcPts val="1600"/>
              </a:lnSpc>
              <a:spcBef>
                <a:spcPts val="400"/>
              </a:spcBef>
              <a:spcAft>
                <a:spcPts val="400"/>
              </a:spcAft>
            </a:pPr>
            <a:r>
              <a:rPr lang="en-US" sz="1200" dirty="0">
                <a:solidFill>
                  <a:srgbClr val="737373"/>
                </a:solidFill>
                <a:latin typeface="Arial" pitchFamily="34" charset="0"/>
                <a:ea typeface="Arial" pitchFamily="34" charset="-122"/>
                <a:cs typeface="Arial" pitchFamily="34" charset="-120"/>
              </a:rPr>
              <a:t>DBA Research Ethics • Dr Caroline Jawad</a:t>
            </a:r>
            <a:endParaRPr lang="en-US" sz="1200" dirty="0"/>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A8DC646-AB1F-171D-9DC8-D0BE5A47E513}"/>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380A636-4E3C-F9AA-AF30-4F74BD03D068}"/>
              </a:ext>
            </a:extLst>
          </p:cNvPr>
          <p:cNvSpPr>
            <a:spLocks noGrp="1"/>
          </p:cNvSpPr>
          <p:nvPr>
            <p:ph type="title"/>
          </p:nvPr>
        </p:nvSpPr>
        <p:spPr>
          <a:xfrm>
            <a:off x="838200" y="365125"/>
            <a:ext cx="10515600" cy="1325563"/>
          </a:xfrm>
        </p:spPr>
        <p:txBody>
          <a:bodyPr>
            <a:normAutofit/>
          </a:bodyPr>
          <a:lstStyle/>
          <a:p>
            <a:r>
              <a:rPr lang="en-GB" sz="5400"/>
              <a:t>Legislation - policies and regulations</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45597C1-8D9C-965A-830E-3CA2AC866D1B}"/>
              </a:ext>
            </a:extLst>
          </p:cNvPr>
          <p:cNvSpPr>
            <a:spLocks noGrp="1"/>
          </p:cNvSpPr>
          <p:nvPr>
            <p:ph idx="1"/>
          </p:nvPr>
        </p:nvSpPr>
        <p:spPr>
          <a:xfrm>
            <a:off x="838200" y="1929384"/>
            <a:ext cx="10515600" cy="4251960"/>
          </a:xfrm>
        </p:spPr>
        <p:txBody>
          <a:bodyPr>
            <a:normAutofit/>
          </a:bodyPr>
          <a:lstStyle/>
          <a:p>
            <a:r>
              <a:rPr lang="en-GB" sz="2200"/>
              <a:t>The Nuremberg Code (1947)</a:t>
            </a:r>
          </a:p>
          <a:p>
            <a:r>
              <a:rPr lang="en-GB" sz="2200"/>
              <a:t>Declaration of Helsinki (1964 and amendments)  </a:t>
            </a:r>
          </a:p>
          <a:p>
            <a:r>
              <a:rPr lang="en-GB" sz="2200"/>
              <a:t>The Belmont Report (1979)</a:t>
            </a:r>
          </a:p>
          <a:p>
            <a:r>
              <a:rPr lang="en-GB" sz="2200"/>
              <a:t>International Ethical Guidelines for Health-related Research Involving Humans (1982 and 5 updates as of 2021)</a:t>
            </a:r>
          </a:p>
          <a:p>
            <a:r>
              <a:rPr lang="en-GB" sz="2200"/>
              <a:t>The Common Rule </a:t>
            </a:r>
          </a:p>
          <a:p>
            <a:r>
              <a:rPr lang="en-GB" sz="2200"/>
              <a:t>U.S. Federal regulations (1991) governing researcher oversight, informed consent, assessment of risk and protections for special populations. Updated recently in 2018.</a:t>
            </a:r>
          </a:p>
        </p:txBody>
      </p:sp>
    </p:spTree>
    <p:extLst>
      <p:ext uri="{BB962C8B-B14F-4D97-AF65-F5344CB8AC3E}">
        <p14:creationId xmlns:p14="http://schemas.microsoft.com/office/powerpoint/2010/main" val="232525455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FBFD35A-E264-9DA9-9857-381FEBE19191}"/>
            </a:ext>
          </a:extLst>
        </p:cNvPr>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55A2079-FA98-4876-80F0-72364A7D2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F38D8597-A7B5-7D1F-6716-B7FA06D51D55}"/>
              </a:ext>
            </a:extLst>
          </p:cNvPr>
          <p:cNvGraphicFramePr>
            <a:graphicFrameLocks noGrp="1"/>
          </p:cNvGraphicFramePr>
          <p:nvPr>
            <p:ph idx="1"/>
            <p:extLst>
              <p:ext uri="{D42A27DB-BD31-4B8C-83A1-F6EECF244321}">
                <p14:modId xmlns:p14="http://schemas.microsoft.com/office/powerpoint/2010/main" val="402207949"/>
              </p:ext>
            </p:extLst>
          </p:nvPr>
        </p:nvGraphicFramePr>
        <p:xfrm>
          <a:off x="838200" y="1828800"/>
          <a:ext cx="10515600" cy="435254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3249679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47FB2606-0CC4-32AA-6729-ED3A712216D5}"/>
            </a:ext>
          </a:extLst>
        </p:cNvPr>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55A2079-FA98-4876-80F0-72364A7D2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1FBD2453-34B6-BFDF-F4D8-CE09B3988FAC}"/>
              </a:ext>
            </a:extLst>
          </p:cNvPr>
          <p:cNvGraphicFramePr>
            <a:graphicFrameLocks noGrp="1"/>
          </p:cNvGraphicFramePr>
          <p:nvPr>
            <p:ph idx="1"/>
            <p:extLst>
              <p:ext uri="{D42A27DB-BD31-4B8C-83A1-F6EECF244321}">
                <p14:modId xmlns:p14="http://schemas.microsoft.com/office/powerpoint/2010/main" val="1869636851"/>
              </p:ext>
            </p:extLst>
          </p:nvPr>
        </p:nvGraphicFramePr>
        <p:xfrm>
          <a:off x="838200" y="1828800"/>
          <a:ext cx="10515600" cy="435254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7030068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 0"/>
          <p:cNvSpPr/>
          <p:nvPr/>
        </p:nvSpPr>
        <p:spPr>
          <a:xfrm>
            <a:off x="838200" y="365125"/>
            <a:ext cx="10515600" cy="1325563"/>
          </a:xfrm>
          <a:prstGeom prst="rect">
            <a:avLst/>
          </a:prstGeom>
        </p:spPr>
        <p:txBody>
          <a:bodyPr vert="horz" lIns="91440" tIns="45720" rIns="91440" bIns="45720" rtlCol="0" anchor="ctr">
            <a:normAutofit/>
          </a:bodyPr>
          <a:lstStyle/>
          <a:p>
            <a:pPr eaLnBrk="1" hangingPunct="1">
              <a:lnSpc>
                <a:spcPct val="90000"/>
              </a:lnSpc>
              <a:spcAft>
                <a:spcPts val="600"/>
              </a:spcAft>
            </a:pPr>
            <a:r>
              <a:rPr lang="en-US" sz="5400" b="1" kern="1200">
                <a:solidFill>
                  <a:schemeClr val="tx1"/>
                </a:solidFill>
                <a:latin typeface="+mj-lt"/>
                <a:ea typeface="+mj-ea"/>
                <a:cs typeface="+mj-cs"/>
              </a:rPr>
              <a:t>Activity 5: Applying Belmont</a:t>
            </a:r>
            <a:endParaRPr lang="en-US" sz="5400" kern="1200">
              <a:solidFill>
                <a:schemeClr val="tx1"/>
              </a:solidFill>
              <a:latin typeface="+mj-lt"/>
              <a:ea typeface="+mj-ea"/>
              <a:cs typeface="+mj-cs"/>
            </a:endParaRPr>
          </a:p>
        </p:txBody>
      </p:sp>
      <p:sp>
        <p:nvSpPr>
          <p:cNvPr id="11"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 1"/>
          <p:cNvSpPr/>
          <p:nvPr/>
        </p:nvSpPr>
        <p:spPr>
          <a:xfrm>
            <a:off x="838200" y="1929384"/>
            <a:ext cx="10515600" cy="4251960"/>
          </a:xfrm>
          <a:prstGeom prst="rect">
            <a:avLst/>
          </a:prstGeom>
        </p:spPr>
        <p:txBody>
          <a:bodyPr vert="horz" lIns="91440" tIns="45720" rIns="91440" bIns="45720" rtlCol="0">
            <a:normAutofit/>
          </a:bodyPr>
          <a:lstStyle/>
          <a:p>
            <a:pPr marL="152396" indent="-228600" eaLnBrk="1" hangingPunct="1">
              <a:lnSpc>
                <a:spcPct val="90000"/>
              </a:lnSpc>
              <a:spcAft>
                <a:spcPts val="600"/>
              </a:spcAft>
              <a:buSzPct val="100000"/>
              <a:buFont typeface="Arial" panose="020B0604020202020204" pitchFamily="34" charset="0"/>
              <a:buChar char="•"/>
            </a:pPr>
            <a:r>
              <a:rPr lang="en-US" sz="2200">
                <a:latin typeface="+mn-lt"/>
              </a:rPr>
              <a:t>Detailed content for Activity 5: Applying Belmont</a:t>
            </a:r>
          </a:p>
          <a:p>
            <a:pPr marL="152396" indent="-228600" eaLnBrk="1" hangingPunct="1">
              <a:lnSpc>
                <a:spcPct val="90000"/>
              </a:lnSpc>
              <a:spcAft>
                <a:spcPts val="600"/>
              </a:spcAft>
              <a:buSzPct val="100000"/>
              <a:buFont typeface="Arial" panose="020B0604020202020204" pitchFamily="34" charset="0"/>
              <a:buChar char="•"/>
            </a:pPr>
            <a:r>
              <a:rPr lang="en-US" sz="2200">
                <a:latin typeface="+mn-lt"/>
              </a:rPr>
              <a:t>See student activities workbook for comprehensive materials</a:t>
            </a:r>
          </a:p>
          <a:p>
            <a:pPr marL="152396" indent="-228600" eaLnBrk="1" hangingPunct="1">
              <a:lnSpc>
                <a:spcPct val="90000"/>
              </a:lnSpc>
              <a:spcAft>
                <a:spcPts val="600"/>
              </a:spcAft>
              <a:buSzPct val="100000"/>
              <a:buFont typeface="Arial" panose="020B0604020202020204" pitchFamily="34" charset="0"/>
              <a:buChar char="•"/>
            </a:pPr>
            <a:r>
              <a:rPr lang="en-US" sz="2200">
                <a:latin typeface="+mn-lt"/>
              </a:rPr>
              <a:t>Interactive discussion and group exercises</a:t>
            </a:r>
          </a:p>
        </p:txBody>
      </p:sp>
      <p:sp>
        <p:nvSpPr>
          <p:cNvPr id="4" name="Text 2"/>
          <p:cNvSpPr/>
          <p:nvPr/>
        </p:nvSpPr>
        <p:spPr>
          <a:xfrm>
            <a:off x="508000" y="6350000"/>
            <a:ext cx="2905541" cy="203200"/>
          </a:xfrm>
          <a:prstGeom prst="rect">
            <a:avLst/>
          </a:prstGeom>
          <a:noFill/>
          <a:ln/>
        </p:spPr>
        <p:txBody>
          <a:bodyPr wrap="square" lIns="0" tIns="0" rIns="0" bIns="0" rtlCol="0" anchor="t"/>
          <a:lstStyle/>
          <a:p>
            <a:pPr>
              <a:lnSpc>
                <a:spcPts val="1600"/>
              </a:lnSpc>
              <a:spcBef>
                <a:spcPts val="400"/>
              </a:spcBef>
              <a:spcAft>
                <a:spcPts val="400"/>
              </a:spcAft>
            </a:pPr>
            <a:r>
              <a:rPr lang="en-US" sz="1200" dirty="0">
                <a:solidFill>
                  <a:srgbClr val="737373"/>
                </a:solidFill>
                <a:latin typeface="Arial" pitchFamily="34" charset="0"/>
                <a:ea typeface="Arial" pitchFamily="34" charset="-122"/>
                <a:cs typeface="Arial" pitchFamily="34" charset="-120"/>
              </a:rPr>
              <a:t>DBA Research Ethics • Dr Caroline Jawad</a:t>
            </a:r>
            <a:endParaRPr lang="en-US" sz="1200" dirty="0"/>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 0"/>
          <p:cNvSpPr/>
          <p:nvPr/>
        </p:nvSpPr>
        <p:spPr>
          <a:xfrm>
            <a:off x="838200" y="365125"/>
            <a:ext cx="10515600" cy="1325563"/>
          </a:xfrm>
          <a:prstGeom prst="rect">
            <a:avLst/>
          </a:prstGeom>
        </p:spPr>
        <p:txBody>
          <a:bodyPr vert="horz" lIns="91440" tIns="45720" rIns="91440" bIns="45720" rtlCol="0" anchor="ctr">
            <a:normAutofit/>
          </a:bodyPr>
          <a:lstStyle/>
          <a:p>
            <a:pPr eaLnBrk="1" hangingPunct="1">
              <a:lnSpc>
                <a:spcPct val="90000"/>
              </a:lnSpc>
              <a:spcAft>
                <a:spcPts val="600"/>
              </a:spcAft>
            </a:pPr>
            <a:r>
              <a:rPr lang="en-US" sz="5400" b="1" kern="1200">
                <a:solidFill>
                  <a:schemeClr val="tx1"/>
                </a:solidFill>
                <a:latin typeface="+mj-lt"/>
                <a:ea typeface="+mj-ea"/>
                <a:cs typeface="+mj-cs"/>
              </a:rPr>
              <a:t>Vulnerable Populations - Traditional</a:t>
            </a:r>
            <a:endParaRPr lang="en-US" sz="5400" kern="1200">
              <a:solidFill>
                <a:schemeClr val="tx1"/>
              </a:solidFill>
              <a:latin typeface="+mj-lt"/>
              <a:ea typeface="+mj-ea"/>
              <a:cs typeface="+mj-cs"/>
            </a:endParaRPr>
          </a:p>
        </p:txBody>
      </p:sp>
      <p:sp>
        <p:nvSpPr>
          <p:cNvPr id="11"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 1"/>
          <p:cNvSpPr/>
          <p:nvPr/>
        </p:nvSpPr>
        <p:spPr>
          <a:xfrm>
            <a:off x="838200" y="1929384"/>
            <a:ext cx="10515600" cy="4251960"/>
          </a:xfrm>
          <a:prstGeom prst="rect">
            <a:avLst/>
          </a:prstGeom>
        </p:spPr>
        <p:txBody>
          <a:bodyPr vert="horz" lIns="91440" tIns="45720" rIns="91440" bIns="45720" rtlCol="0">
            <a:normAutofit/>
          </a:bodyPr>
          <a:lstStyle/>
          <a:p>
            <a:pPr marL="152396" indent="-228600" eaLnBrk="1" hangingPunct="1">
              <a:lnSpc>
                <a:spcPct val="90000"/>
              </a:lnSpc>
              <a:spcAft>
                <a:spcPts val="600"/>
              </a:spcAft>
              <a:buSzPct val="100000"/>
              <a:buFont typeface="Arial" panose="020B0604020202020204" pitchFamily="34" charset="0"/>
              <a:buChar char="•"/>
            </a:pPr>
            <a:r>
              <a:rPr lang="en-US" sz="2200">
                <a:latin typeface="+mn-lt"/>
              </a:rPr>
              <a:t>Detailed content for Vulnerable Populations - Traditional</a:t>
            </a:r>
          </a:p>
          <a:p>
            <a:pPr marL="152396" indent="-228600" eaLnBrk="1" hangingPunct="1">
              <a:lnSpc>
                <a:spcPct val="90000"/>
              </a:lnSpc>
              <a:spcAft>
                <a:spcPts val="600"/>
              </a:spcAft>
              <a:buSzPct val="100000"/>
              <a:buFont typeface="Arial" panose="020B0604020202020204" pitchFamily="34" charset="0"/>
              <a:buChar char="•"/>
            </a:pPr>
            <a:r>
              <a:rPr lang="en-US" sz="2200">
                <a:latin typeface="+mn-lt"/>
              </a:rPr>
              <a:t>See student activities workbook for comprehensive materials</a:t>
            </a:r>
          </a:p>
          <a:p>
            <a:pPr marL="152396" indent="-228600" eaLnBrk="1" hangingPunct="1">
              <a:lnSpc>
                <a:spcPct val="90000"/>
              </a:lnSpc>
              <a:spcAft>
                <a:spcPts val="600"/>
              </a:spcAft>
              <a:buSzPct val="100000"/>
              <a:buFont typeface="Arial" panose="020B0604020202020204" pitchFamily="34" charset="0"/>
              <a:buChar char="•"/>
            </a:pPr>
            <a:r>
              <a:rPr lang="en-US" sz="2200">
                <a:latin typeface="+mn-lt"/>
              </a:rPr>
              <a:t>Interactive discussion and group exercises</a:t>
            </a:r>
          </a:p>
        </p:txBody>
      </p:sp>
      <p:sp>
        <p:nvSpPr>
          <p:cNvPr id="4" name="Text 2"/>
          <p:cNvSpPr/>
          <p:nvPr/>
        </p:nvSpPr>
        <p:spPr>
          <a:xfrm>
            <a:off x="508000" y="6350000"/>
            <a:ext cx="2905541" cy="203200"/>
          </a:xfrm>
          <a:prstGeom prst="rect">
            <a:avLst/>
          </a:prstGeom>
          <a:noFill/>
          <a:ln/>
        </p:spPr>
        <p:txBody>
          <a:bodyPr wrap="square" lIns="0" tIns="0" rIns="0" bIns="0" rtlCol="0" anchor="t"/>
          <a:lstStyle/>
          <a:p>
            <a:pPr>
              <a:lnSpc>
                <a:spcPts val="1600"/>
              </a:lnSpc>
              <a:spcBef>
                <a:spcPts val="400"/>
              </a:spcBef>
              <a:spcAft>
                <a:spcPts val="400"/>
              </a:spcAft>
            </a:pPr>
            <a:r>
              <a:rPr lang="en-US" sz="1200" dirty="0">
                <a:solidFill>
                  <a:srgbClr val="737373"/>
                </a:solidFill>
                <a:latin typeface="Arial" pitchFamily="34" charset="0"/>
                <a:ea typeface="Arial" pitchFamily="34" charset="-122"/>
                <a:cs typeface="Arial" pitchFamily="34" charset="-120"/>
              </a:rPr>
              <a:t>DBA Research Ethics • Dr Caroline Jawad</a:t>
            </a:r>
            <a:endParaRPr lang="en-US" sz="1200" dirty="0"/>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1891D96-ECF0-D179-115D-9E6DC591BD91}"/>
            </a:ext>
          </a:extLst>
        </p:cNvPr>
        <p:cNvGrpSpPr/>
        <p:nvPr/>
      </p:nvGrpSpPr>
      <p:grpSpPr>
        <a:xfrm>
          <a:off x="0" y="0"/>
          <a:ext cx="0" cy="0"/>
          <a:chOff x="0" y="0"/>
          <a:chExt cx="0" cy="0"/>
        </a:xfrm>
      </p:grpSpPr>
      <p:sp>
        <p:nvSpPr>
          <p:cNvPr id="9" name="Rectangle 8">
            <a:extLst>
              <a:ext uri="{FF2B5EF4-FFF2-40B4-BE49-F238E27FC236}">
                <a16:creationId xmlns:a16="http://schemas.microsoft.com/office/drawing/2014/main" id="{E8935858-1FD2-6682-D0BD-5FBC2A6EE4F7}"/>
              </a:ext>
            </a:extLst>
          </p:cNvPr>
          <p:cNvSpPr>
            <a:spLocks noGrp="1" noRot="1" noChangeAspect="1" noMove="1" noResize="1" noEditPoints="1" noAdjustHandles="1" noChangeArrowheads="1" noChangeShapeType="1" noTextEdit="1"/>
          </p:cNvSpPr>
          <p:nvPr/>
        </p:nvSpPr>
        <p:spPr bwMode="white">
          <a:xfrm>
            <a:off x="1588" y="0"/>
            <a:ext cx="12188825"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fontAlgn="auto">
              <a:spcBef>
                <a:spcPts val="0"/>
              </a:spcBef>
              <a:spcAft>
                <a:spcPts val="0"/>
              </a:spcAft>
              <a:defRPr/>
            </a:pPr>
            <a:endParaRPr lang="en-US"/>
          </a:p>
        </p:txBody>
      </p:sp>
      <p:pic>
        <p:nvPicPr>
          <p:cNvPr id="47107" name="Picture 3">
            <a:extLst>
              <a:ext uri="{FF2B5EF4-FFF2-40B4-BE49-F238E27FC236}">
                <a16:creationId xmlns:a16="http://schemas.microsoft.com/office/drawing/2014/main" id="{D957F2A7-3480-50FF-B978-54980C92D8C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5316" r="-2" b="-2"/>
          <a:stretch>
            <a:fillRect/>
          </a:stretch>
        </p:blipFill>
        <p:spPr bwMode="auto">
          <a:xfrm>
            <a:off x="0" y="1588"/>
            <a:ext cx="12192000" cy="68564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17175566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06DE16A-E6E3-C385-17E9-761ECEDE93D2}"/>
            </a:ext>
          </a:extLst>
        </p:cNvPr>
        <p:cNvGrpSpPr/>
        <p:nvPr/>
      </p:nvGrpSpPr>
      <p:grpSpPr>
        <a:xfrm>
          <a:off x="0" y="0"/>
          <a:ext cx="0" cy="0"/>
          <a:chOff x="0" y="0"/>
          <a:chExt cx="0" cy="0"/>
        </a:xfrm>
      </p:grpSpPr>
      <p:pic>
        <p:nvPicPr>
          <p:cNvPr id="4" name="Picture 3">
            <a:extLst>
              <a:ext uri="{FF2B5EF4-FFF2-40B4-BE49-F238E27FC236}">
                <a16:creationId xmlns:a16="http://schemas.microsoft.com/office/drawing/2014/main" id="{D6A2CDF8-30C6-347D-9A7E-965DC5CCE2DB}"/>
              </a:ext>
            </a:extLst>
          </p:cNvPr>
          <p:cNvPicPr>
            <a:picLocks noChangeAspect="1"/>
          </p:cNvPicPr>
          <p:nvPr/>
        </p:nvPicPr>
        <p:blipFill rotWithShape="1">
          <a:blip r:embed="rId2">
            <a:duotone>
              <a:schemeClr val="bg2">
                <a:shade val="45000"/>
                <a:satMod val="135000"/>
              </a:schemeClr>
              <a:prstClr val="white"/>
            </a:duotone>
          </a:blip>
          <a:srcRect t="7334" b="9945"/>
          <a:stretch/>
        </p:blipFill>
        <p:spPr>
          <a:xfrm>
            <a:off x="-1" y="10"/>
            <a:ext cx="12192000" cy="6857990"/>
          </a:xfrm>
          <a:prstGeom prst="rect">
            <a:avLst/>
          </a:prstGeom>
        </p:spPr>
      </p:pic>
      <p:sp>
        <p:nvSpPr>
          <p:cNvPr id="2" name="Title 1">
            <a:extLst>
              <a:ext uri="{FF2B5EF4-FFF2-40B4-BE49-F238E27FC236}">
                <a16:creationId xmlns:a16="http://schemas.microsoft.com/office/drawing/2014/main" id="{A17C212D-F67A-212B-AE51-0D78B8E503F0}"/>
              </a:ext>
            </a:extLst>
          </p:cNvPr>
          <p:cNvSpPr>
            <a:spLocks noGrp="1"/>
          </p:cNvSpPr>
          <p:nvPr>
            <p:ph type="title"/>
          </p:nvPr>
        </p:nvSpPr>
        <p:spPr>
          <a:xfrm>
            <a:off x="838200" y="365125"/>
            <a:ext cx="10515600" cy="1325563"/>
          </a:xfrm>
        </p:spPr>
        <p:txBody>
          <a:bodyPr>
            <a:normAutofit/>
          </a:bodyPr>
          <a:lstStyle/>
          <a:p>
            <a:r>
              <a:rPr lang="en-GB"/>
              <a:t>Vulnerable populations</a:t>
            </a:r>
          </a:p>
        </p:txBody>
      </p:sp>
      <p:graphicFrame>
        <p:nvGraphicFramePr>
          <p:cNvPr id="5" name="Content Placeholder 2">
            <a:extLst>
              <a:ext uri="{FF2B5EF4-FFF2-40B4-BE49-F238E27FC236}">
                <a16:creationId xmlns:a16="http://schemas.microsoft.com/office/drawing/2014/main" id="{2DF4998A-40F3-8A2D-8E12-36C75F2F80F1}"/>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21685954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CC02E47-2FDA-6379-4BB7-0C3F8E48DF3E}"/>
            </a:ext>
          </a:extLst>
        </p:cNvPr>
        <p:cNvGrpSpPr/>
        <p:nvPr/>
      </p:nvGrpSpPr>
      <p:grpSpPr>
        <a:xfrm>
          <a:off x="0" y="0"/>
          <a:ext cx="0" cy="0"/>
          <a:chOff x="0" y="0"/>
          <a:chExt cx="0" cy="0"/>
        </a:xfrm>
      </p:grpSpPr>
      <p:graphicFrame>
        <p:nvGraphicFramePr>
          <p:cNvPr id="4" name="Table 3">
            <a:extLst>
              <a:ext uri="{FF2B5EF4-FFF2-40B4-BE49-F238E27FC236}">
                <a16:creationId xmlns:a16="http://schemas.microsoft.com/office/drawing/2014/main" id="{6B012278-2A6A-281B-EA44-7C505340B329}"/>
              </a:ext>
            </a:extLst>
          </p:cNvPr>
          <p:cNvGraphicFramePr>
            <a:graphicFrameLocks noGrp="1"/>
          </p:cNvGraphicFramePr>
          <p:nvPr/>
        </p:nvGraphicFramePr>
        <p:xfrm>
          <a:off x="643467" y="773417"/>
          <a:ext cx="10905068" cy="5311170"/>
        </p:xfrm>
        <a:graphic>
          <a:graphicData uri="http://schemas.openxmlformats.org/drawingml/2006/table">
            <a:tbl>
              <a:tblPr firstRow="1" firstCol="1" bandRow="1"/>
              <a:tblGrid>
                <a:gridCol w="1245208">
                  <a:extLst>
                    <a:ext uri="{9D8B030D-6E8A-4147-A177-3AD203B41FA5}">
                      <a16:colId xmlns:a16="http://schemas.microsoft.com/office/drawing/2014/main" val="4035244691"/>
                    </a:ext>
                  </a:extLst>
                </a:gridCol>
                <a:gridCol w="1389658">
                  <a:extLst>
                    <a:ext uri="{9D8B030D-6E8A-4147-A177-3AD203B41FA5}">
                      <a16:colId xmlns:a16="http://schemas.microsoft.com/office/drawing/2014/main" val="3977398666"/>
                    </a:ext>
                  </a:extLst>
                </a:gridCol>
                <a:gridCol w="4107466">
                  <a:extLst>
                    <a:ext uri="{9D8B030D-6E8A-4147-A177-3AD203B41FA5}">
                      <a16:colId xmlns:a16="http://schemas.microsoft.com/office/drawing/2014/main" val="1112519128"/>
                    </a:ext>
                  </a:extLst>
                </a:gridCol>
                <a:gridCol w="4162736">
                  <a:extLst>
                    <a:ext uri="{9D8B030D-6E8A-4147-A177-3AD203B41FA5}">
                      <a16:colId xmlns:a16="http://schemas.microsoft.com/office/drawing/2014/main" val="1826704836"/>
                    </a:ext>
                  </a:extLst>
                </a:gridCol>
              </a:tblGrid>
              <a:tr h="210331">
                <a:tc>
                  <a:txBody>
                    <a:bodyPr/>
                    <a:lstStyle/>
                    <a:p>
                      <a:pPr algn="l" fontAlgn="t">
                        <a:lnSpc>
                          <a:spcPct val="115000"/>
                        </a:lnSpc>
                        <a:spcBef>
                          <a:spcPts val="0"/>
                        </a:spcBef>
                        <a:spcAft>
                          <a:spcPts val="800"/>
                        </a:spcAft>
                      </a:pPr>
                      <a:r>
                        <a:rPr lang="en-GB" sz="900" b="1" i="0" u="none" strike="noStrike" kern="100">
                          <a:solidFill>
                            <a:srgbClr val="333333"/>
                          </a:solidFill>
                          <a:effectLst/>
                          <a:latin typeface="Calibri" panose="020F0502020204030204" pitchFamily="34" charset="0"/>
                          <a:ea typeface="DengXian" panose="02010600030101010101" pitchFamily="2" charset="-122"/>
                          <a:cs typeface="Arial" panose="020B0604020202020204" pitchFamily="34" charset="0"/>
                        </a:rPr>
                        <a:t> </a:t>
                      </a:r>
                      <a:endParaRPr lang="en-GB" sz="2000" b="0" i="0" u="none" strike="noStrike">
                        <a:effectLst/>
                        <a:latin typeface="Arial" panose="020B0604020202020204" pitchFamily="34" charset="0"/>
                      </a:endParaRPr>
                    </a:p>
                  </a:txBody>
                  <a:tcPr marL="77422" marR="77422" marT="10753" marB="0">
                    <a:lnL w="12700" cap="flat" cmpd="sng" algn="ctr">
                      <a:solidFill>
                        <a:srgbClr val="A6A6A6"/>
                      </a:solidFill>
                      <a:prstDash val="solid"/>
                      <a:round/>
                      <a:headEnd type="none" w="med" len="med"/>
                      <a:tailEnd type="none" w="med" len="med"/>
                    </a:lnL>
                    <a:lnR w="12700" cap="flat" cmpd="sng" algn="ctr">
                      <a:solidFill>
                        <a:srgbClr val="D5D5D5"/>
                      </a:solidFill>
                      <a:prstDash val="solid"/>
                      <a:round/>
                      <a:headEnd type="none" w="med" len="med"/>
                      <a:tailEnd type="none" w="med" len="med"/>
                    </a:lnR>
                    <a:lnT w="12700" cap="flat" cmpd="sng" algn="ctr">
                      <a:solidFill>
                        <a:srgbClr val="A6A6A6"/>
                      </a:solidFill>
                      <a:prstDash val="solid"/>
                      <a:round/>
                      <a:headEnd type="none" w="med" len="med"/>
                      <a:tailEnd type="none" w="med" len="med"/>
                    </a:lnT>
                    <a:lnB w="12700" cap="flat" cmpd="sng" algn="ctr">
                      <a:solidFill>
                        <a:srgbClr val="A6A6A6"/>
                      </a:solidFill>
                      <a:prstDash val="solid"/>
                      <a:round/>
                      <a:headEnd type="none" w="med" len="med"/>
                      <a:tailEnd type="none" w="med" len="med"/>
                    </a:lnB>
                    <a:solidFill>
                      <a:srgbClr val="E6E6E6"/>
                    </a:solidFill>
                  </a:tcPr>
                </a:tc>
                <a:tc>
                  <a:txBody>
                    <a:bodyPr/>
                    <a:lstStyle/>
                    <a:p>
                      <a:pPr algn="l" fontAlgn="t">
                        <a:lnSpc>
                          <a:spcPct val="115000"/>
                        </a:lnSpc>
                        <a:spcBef>
                          <a:spcPts val="0"/>
                        </a:spcBef>
                        <a:spcAft>
                          <a:spcPts val="800"/>
                        </a:spcAft>
                      </a:pPr>
                      <a:r>
                        <a:rPr lang="en-GB" sz="900" b="1" i="0" u="none" strike="noStrike" kern="100">
                          <a:solidFill>
                            <a:srgbClr val="333333"/>
                          </a:solidFill>
                          <a:effectLst/>
                          <a:latin typeface="Calibri" panose="020F0502020204030204" pitchFamily="34" charset="0"/>
                          <a:ea typeface="DengXian" panose="02010600030101010101" pitchFamily="2" charset="-122"/>
                          <a:cs typeface="Arial" panose="020B0604020202020204" pitchFamily="34" charset="0"/>
                        </a:rPr>
                        <a:t>Policy/Guideline</a:t>
                      </a:r>
                      <a:endParaRPr lang="en-GB" sz="2000" b="0" i="0" u="none" strike="noStrike">
                        <a:effectLst/>
                        <a:latin typeface="Arial" panose="020B0604020202020204" pitchFamily="34" charset="0"/>
                      </a:endParaRPr>
                    </a:p>
                  </a:txBody>
                  <a:tcPr marL="77422" marR="77422" marT="10753" marB="0">
                    <a:lnL w="12700" cap="flat" cmpd="sng" algn="ctr">
                      <a:solidFill>
                        <a:srgbClr val="D5D5D5"/>
                      </a:solidFill>
                      <a:prstDash val="solid"/>
                      <a:round/>
                      <a:headEnd type="none" w="med" len="med"/>
                      <a:tailEnd type="none" w="med" len="med"/>
                    </a:lnL>
                    <a:lnR w="12700" cap="flat" cmpd="sng" algn="ctr">
                      <a:solidFill>
                        <a:srgbClr val="D5D5D5"/>
                      </a:solidFill>
                      <a:prstDash val="solid"/>
                      <a:round/>
                      <a:headEnd type="none" w="med" len="med"/>
                      <a:tailEnd type="none" w="med" len="med"/>
                    </a:lnR>
                    <a:lnT w="12700" cap="flat" cmpd="sng" algn="ctr">
                      <a:solidFill>
                        <a:srgbClr val="A6A6A6"/>
                      </a:solidFill>
                      <a:prstDash val="solid"/>
                      <a:round/>
                      <a:headEnd type="none" w="med" len="med"/>
                      <a:tailEnd type="none" w="med" len="med"/>
                    </a:lnT>
                    <a:lnB w="12700" cap="flat" cmpd="sng" algn="ctr">
                      <a:solidFill>
                        <a:srgbClr val="A6A6A6"/>
                      </a:solidFill>
                      <a:prstDash val="solid"/>
                      <a:round/>
                      <a:headEnd type="none" w="med" len="med"/>
                      <a:tailEnd type="none" w="med" len="med"/>
                    </a:lnB>
                    <a:solidFill>
                      <a:srgbClr val="E6E6E6"/>
                    </a:solidFill>
                  </a:tcPr>
                </a:tc>
                <a:tc>
                  <a:txBody>
                    <a:bodyPr/>
                    <a:lstStyle/>
                    <a:p>
                      <a:pPr algn="l" fontAlgn="t">
                        <a:lnSpc>
                          <a:spcPct val="115000"/>
                        </a:lnSpc>
                        <a:spcBef>
                          <a:spcPts val="0"/>
                        </a:spcBef>
                        <a:spcAft>
                          <a:spcPts val="800"/>
                        </a:spcAft>
                      </a:pPr>
                      <a:r>
                        <a:rPr lang="en-GB" sz="900" b="1" i="0" u="none" strike="noStrike" kern="100">
                          <a:solidFill>
                            <a:srgbClr val="333333"/>
                          </a:solidFill>
                          <a:effectLst/>
                          <a:latin typeface="Calibri" panose="020F0502020204030204" pitchFamily="34" charset="0"/>
                          <a:ea typeface="DengXian" panose="02010600030101010101" pitchFamily="2" charset="-122"/>
                          <a:cs typeface="Arial" panose="020B0604020202020204" pitchFamily="34" charset="0"/>
                        </a:rPr>
                        <a:t>Explicit definition of vulnerability or vulnerable subjects</a:t>
                      </a:r>
                      <a:endParaRPr lang="en-GB" sz="2000" b="0" i="0" u="none" strike="noStrike">
                        <a:effectLst/>
                        <a:latin typeface="Arial" panose="020B0604020202020204" pitchFamily="34" charset="0"/>
                      </a:endParaRPr>
                    </a:p>
                  </a:txBody>
                  <a:tcPr marL="77422" marR="77422" marT="10753" marB="0">
                    <a:lnL w="12700" cap="flat" cmpd="sng" algn="ctr">
                      <a:solidFill>
                        <a:srgbClr val="D5D5D5"/>
                      </a:solidFill>
                      <a:prstDash val="solid"/>
                      <a:round/>
                      <a:headEnd type="none" w="med" len="med"/>
                      <a:tailEnd type="none" w="med" len="med"/>
                    </a:lnL>
                    <a:lnR w="12700" cap="flat" cmpd="sng" algn="ctr">
                      <a:solidFill>
                        <a:srgbClr val="D5D5D5"/>
                      </a:solidFill>
                      <a:prstDash val="solid"/>
                      <a:round/>
                      <a:headEnd type="none" w="med" len="med"/>
                      <a:tailEnd type="none" w="med" len="med"/>
                    </a:lnR>
                    <a:lnT w="12700" cap="flat" cmpd="sng" algn="ctr">
                      <a:solidFill>
                        <a:srgbClr val="A6A6A6"/>
                      </a:solidFill>
                      <a:prstDash val="solid"/>
                      <a:round/>
                      <a:headEnd type="none" w="med" len="med"/>
                      <a:tailEnd type="none" w="med" len="med"/>
                    </a:lnT>
                    <a:lnB w="12700" cap="flat" cmpd="sng" algn="ctr">
                      <a:solidFill>
                        <a:srgbClr val="A6A6A6"/>
                      </a:solidFill>
                      <a:prstDash val="solid"/>
                      <a:round/>
                      <a:headEnd type="none" w="med" len="med"/>
                      <a:tailEnd type="none" w="med" len="med"/>
                    </a:lnB>
                    <a:solidFill>
                      <a:srgbClr val="E6E6E6"/>
                    </a:solidFill>
                  </a:tcPr>
                </a:tc>
                <a:tc>
                  <a:txBody>
                    <a:bodyPr/>
                    <a:lstStyle/>
                    <a:p>
                      <a:pPr algn="l" fontAlgn="t">
                        <a:lnSpc>
                          <a:spcPct val="115000"/>
                        </a:lnSpc>
                        <a:spcBef>
                          <a:spcPts val="0"/>
                        </a:spcBef>
                        <a:spcAft>
                          <a:spcPts val="800"/>
                        </a:spcAft>
                      </a:pPr>
                      <a:r>
                        <a:rPr lang="en-GB" sz="900" b="1" i="0" u="none" strike="noStrike" kern="100">
                          <a:solidFill>
                            <a:srgbClr val="333333"/>
                          </a:solidFill>
                          <a:effectLst/>
                          <a:latin typeface="Calibri" panose="020F0502020204030204" pitchFamily="34" charset="0"/>
                          <a:ea typeface="DengXian" panose="02010600030101010101" pitchFamily="2" charset="-122"/>
                          <a:cs typeface="Arial" panose="020B0604020202020204" pitchFamily="34" charset="0"/>
                        </a:rPr>
                        <a:t>Use of qualifying language</a:t>
                      </a:r>
                      <a:r>
                        <a:rPr lang="en-GB" sz="900" b="1" i="0" u="none" strike="noStrike" kern="100" baseline="30000">
                          <a:solidFill>
                            <a:srgbClr val="333333"/>
                          </a:solidFill>
                          <a:effectLst/>
                          <a:latin typeface="Calibri" panose="020F0502020204030204" pitchFamily="34" charset="0"/>
                          <a:ea typeface="DengXian" panose="02010600030101010101" pitchFamily="2" charset="-122"/>
                          <a:cs typeface="Arial" panose="020B0604020202020204" pitchFamily="34" charset="0"/>
                        </a:rPr>
                        <a:t>a</a:t>
                      </a:r>
                      <a:endParaRPr lang="en-GB" sz="2000" b="0" i="0" u="none" strike="noStrike">
                        <a:effectLst/>
                        <a:latin typeface="Arial" panose="020B0604020202020204" pitchFamily="34" charset="0"/>
                      </a:endParaRPr>
                    </a:p>
                  </a:txBody>
                  <a:tcPr marL="77422" marR="77422" marT="10753" marB="0">
                    <a:lnL w="12700" cap="flat" cmpd="sng" algn="ctr">
                      <a:solidFill>
                        <a:srgbClr val="D5D5D5"/>
                      </a:solidFill>
                      <a:prstDash val="solid"/>
                      <a:round/>
                      <a:headEnd type="none" w="med" len="med"/>
                      <a:tailEnd type="none" w="med" len="med"/>
                    </a:lnL>
                    <a:lnR w="12700" cap="flat" cmpd="sng" algn="ctr">
                      <a:solidFill>
                        <a:srgbClr val="D5D5D5"/>
                      </a:solidFill>
                      <a:prstDash val="solid"/>
                      <a:round/>
                      <a:headEnd type="none" w="med" len="med"/>
                      <a:tailEnd type="none" w="med" len="med"/>
                    </a:lnR>
                    <a:lnT w="12700" cap="flat" cmpd="sng" algn="ctr">
                      <a:solidFill>
                        <a:srgbClr val="A6A6A6"/>
                      </a:solidFill>
                      <a:prstDash val="solid"/>
                      <a:round/>
                      <a:headEnd type="none" w="med" len="med"/>
                      <a:tailEnd type="none" w="med" len="med"/>
                    </a:lnT>
                    <a:lnB w="12700" cap="flat" cmpd="sng" algn="ctr">
                      <a:solidFill>
                        <a:srgbClr val="A6A6A6"/>
                      </a:solidFill>
                      <a:prstDash val="solid"/>
                      <a:round/>
                      <a:headEnd type="none" w="med" len="med"/>
                      <a:tailEnd type="none" w="med" len="med"/>
                    </a:lnB>
                    <a:solidFill>
                      <a:srgbClr val="E6E6E6"/>
                    </a:solidFill>
                  </a:tcPr>
                </a:tc>
                <a:extLst>
                  <a:ext uri="{0D108BD9-81ED-4DB2-BD59-A6C34878D82A}">
                    <a16:rowId xmlns:a16="http://schemas.microsoft.com/office/drawing/2014/main" val="1683739869"/>
                  </a:ext>
                </a:extLst>
              </a:tr>
              <a:tr h="210331">
                <a:tc>
                  <a:txBody>
                    <a:bodyPr/>
                    <a:lstStyle/>
                    <a:p>
                      <a:pPr algn="l" fontAlgn="t">
                        <a:lnSpc>
                          <a:spcPct val="115000"/>
                        </a:lnSpc>
                        <a:spcBef>
                          <a:spcPts val="0"/>
                        </a:spcBef>
                        <a:spcAft>
                          <a:spcPts val="800"/>
                        </a:spcAft>
                      </a:pPr>
                      <a:r>
                        <a:rPr lang="en-GB" sz="900" b="0" i="0" u="none" strike="noStrike" kern="100">
                          <a:solidFill>
                            <a:srgbClr val="333333"/>
                          </a:solidFill>
                          <a:effectLst/>
                          <a:latin typeface="Calibri" panose="020F0502020204030204" pitchFamily="34" charset="0"/>
                          <a:ea typeface="DengXian" panose="02010600030101010101" pitchFamily="2" charset="-122"/>
                          <a:cs typeface="Arial" panose="020B0604020202020204" pitchFamily="34" charset="0"/>
                        </a:rPr>
                        <a:t>Intl</a:t>
                      </a:r>
                      <a:endParaRPr lang="en-GB" sz="2000" b="0" i="0" u="none" strike="noStrike">
                        <a:effectLst/>
                        <a:latin typeface="Arial" panose="020B0604020202020204" pitchFamily="34" charset="0"/>
                      </a:endParaRPr>
                    </a:p>
                  </a:txBody>
                  <a:tcPr marL="77422" marR="77422" marT="10753" marB="0">
                    <a:lnL w="12700" cap="flat" cmpd="sng" algn="ctr">
                      <a:solidFill>
                        <a:srgbClr val="A6A6A6"/>
                      </a:solidFill>
                      <a:prstDash val="solid"/>
                      <a:round/>
                      <a:headEnd type="none" w="med" len="med"/>
                      <a:tailEnd type="none" w="med" len="med"/>
                    </a:lnL>
                    <a:lnR w="12700" cap="flat" cmpd="sng" algn="ctr">
                      <a:solidFill>
                        <a:srgbClr val="D5D5D5"/>
                      </a:solidFill>
                      <a:prstDash val="solid"/>
                      <a:round/>
                      <a:headEnd type="none" w="med" len="med"/>
                      <a:tailEnd type="none" w="med" len="med"/>
                    </a:lnR>
                    <a:lnT w="12700" cap="flat" cmpd="sng" algn="ctr">
                      <a:solidFill>
                        <a:srgbClr val="A6A6A6"/>
                      </a:solidFill>
                      <a:prstDash val="solid"/>
                      <a:round/>
                      <a:headEnd type="none" w="med" len="med"/>
                      <a:tailEnd type="none" w="med" len="med"/>
                    </a:lnT>
                    <a:lnB w="12700" cap="flat" cmpd="sng" algn="ctr">
                      <a:solidFill>
                        <a:srgbClr val="A6A6A6"/>
                      </a:solidFill>
                      <a:prstDash val="solid"/>
                      <a:round/>
                      <a:headEnd type="none" w="med" len="med"/>
                      <a:tailEnd type="none" w="med" len="med"/>
                    </a:lnB>
                    <a:noFill/>
                  </a:tcPr>
                </a:tc>
                <a:tc>
                  <a:txBody>
                    <a:bodyPr/>
                    <a:lstStyle/>
                    <a:p>
                      <a:pPr algn="l" fontAlgn="t">
                        <a:lnSpc>
                          <a:spcPct val="115000"/>
                        </a:lnSpc>
                        <a:spcBef>
                          <a:spcPts val="0"/>
                        </a:spcBef>
                        <a:spcAft>
                          <a:spcPts val="800"/>
                        </a:spcAft>
                      </a:pPr>
                      <a:r>
                        <a:rPr lang="en-GB" sz="900" b="0" i="0" u="none" strike="noStrike" kern="100">
                          <a:solidFill>
                            <a:srgbClr val="333333"/>
                          </a:solidFill>
                          <a:effectLst/>
                          <a:latin typeface="Calibri" panose="020F0502020204030204" pitchFamily="34" charset="0"/>
                          <a:ea typeface="DengXian" panose="02010600030101010101" pitchFamily="2" charset="-122"/>
                          <a:cs typeface="Arial" panose="020B0604020202020204" pitchFamily="34" charset="0"/>
                        </a:rPr>
                        <a:t>Declaration of Helsinki</a:t>
                      </a:r>
                      <a:endParaRPr lang="en-GB" sz="2000" b="0" i="0" u="none" strike="noStrike">
                        <a:effectLst/>
                        <a:latin typeface="Arial" panose="020B0604020202020204" pitchFamily="34" charset="0"/>
                      </a:endParaRPr>
                    </a:p>
                  </a:txBody>
                  <a:tcPr marL="77422" marR="77422" marT="10753" marB="0">
                    <a:lnL w="12700" cap="flat" cmpd="sng" algn="ctr">
                      <a:solidFill>
                        <a:srgbClr val="D5D5D5"/>
                      </a:solidFill>
                      <a:prstDash val="solid"/>
                      <a:round/>
                      <a:headEnd type="none" w="med" len="med"/>
                      <a:tailEnd type="none" w="med" len="med"/>
                    </a:lnL>
                    <a:lnR w="12700" cap="flat" cmpd="sng" algn="ctr">
                      <a:solidFill>
                        <a:srgbClr val="D5D5D5"/>
                      </a:solidFill>
                      <a:prstDash val="solid"/>
                      <a:round/>
                      <a:headEnd type="none" w="med" len="med"/>
                      <a:tailEnd type="none" w="med" len="med"/>
                    </a:lnR>
                    <a:lnT w="12700" cap="flat" cmpd="sng" algn="ctr">
                      <a:solidFill>
                        <a:srgbClr val="A6A6A6"/>
                      </a:solidFill>
                      <a:prstDash val="solid"/>
                      <a:round/>
                      <a:headEnd type="none" w="med" len="med"/>
                      <a:tailEnd type="none" w="med" len="med"/>
                    </a:lnT>
                    <a:lnB w="12700" cap="flat" cmpd="sng" algn="ctr">
                      <a:solidFill>
                        <a:srgbClr val="A6A6A6"/>
                      </a:solidFill>
                      <a:prstDash val="solid"/>
                      <a:round/>
                      <a:headEnd type="none" w="med" len="med"/>
                      <a:tailEnd type="none" w="med" len="med"/>
                    </a:lnB>
                    <a:noFill/>
                  </a:tcPr>
                </a:tc>
                <a:tc>
                  <a:txBody>
                    <a:bodyPr/>
                    <a:lstStyle/>
                    <a:p>
                      <a:pPr algn="l" fontAlgn="t">
                        <a:lnSpc>
                          <a:spcPct val="115000"/>
                        </a:lnSpc>
                        <a:spcBef>
                          <a:spcPts val="0"/>
                        </a:spcBef>
                        <a:spcAft>
                          <a:spcPts val="800"/>
                        </a:spcAft>
                      </a:pPr>
                      <a:r>
                        <a:rPr lang="en-GB" sz="900" b="0" i="0" u="none" strike="noStrike" kern="100">
                          <a:solidFill>
                            <a:srgbClr val="333333"/>
                          </a:solidFill>
                          <a:effectLst/>
                          <a:latin typeface="Calibri" panose="020F0502020204030204" pitchFamily="34" charset="0"/>
                          <a:ea typeface="DengXian" panose="02010600030101010101" pitchFamily="2" charset="-122"/>
                          <a:cs typeface="Arial" panose="020B0604020202020204" pitchFamily="34" charset="0"/>
                        </a:rPr>
                        <a:t>–</a:t>
                      </a:r>
                      <a:endParaRPr lang="en-GB" sz="2000" b="0" i="0" u="none" strike="noStrike">
                        <a:effectLst/>
                        <a:latin typeface="Arial" panose="020B0604020202020204" pitchFamily="34" charset="0"/>
                      </a:endParaRPr>
                    </a:p>
                  </a:txBody>
                  <a:tcPr marL="77422" marR="77422" marT="10753" marB="0">
                    <a:lnL w="12700" cap="flat" cmpd="sng" algn="ctr">
                      <a:solidFill>
                        <a:srgbClr val="D5D5D5"/>
                      </a:solidFill>
                      <a:prstDash val="solid"/>
                      <a:round/>
                      <a:headEnd type="none" w="med" len="med"/>
                      <a:tailEnd type="none" w="med" len="med"/>
                    </a:lnL>
                    <a:lnR w="12700" cap="flat" cmpd="sng" algn="ctr">
                      <a:solidFill>
                        <a:srgbClr val="D5D5D5"/>
                      </a:solidFill>
                      <a:prstDash val="solid"/>
                      <a:round/>
                      <a:headEnd type="none" w="med" len="med"/>
                      <a:tailEnd type="none" w="med" len="med"/>
                    </a:lnR>
                    <a:lnT w="12700" cap="flat" cmpd="sng" algn="ctr">
                      <a:solidFill>
                        <a:srgbClr val="A6A6A6"/>
                      </a:solidFill>
                      <a:prstDash val="solid"/>
                      <a:round/>
                      <a:headEnd type="none" w="med" len="med"/>
                      <a:tailEnd type="none" w="med" len="med"/>
                    </a:lnT>
                    <a:lnB w="12700" cap="flat" cmpd="sng" algn="ctr">
                      <a:solidFill>
                        <a:srgbClr val="A6A6A6"/>
                      </a:solidFill>
                      <a:prstDash val="solid"/>
                      <a:round/>
                      <a:headEnd type="none" w="med" len="med"/>
                      <a:tailEnd type="none" w="med" len="med"/>
                    </a:lnB>
                    <a:noFill/>
                  </a:tcPr>
                </a:tc>
                <a:tc>
                  <a:txBody>
                    <a:bodyPr/>
                    <a:lstStyle/>
                    <a:p>
                      <a:pPr algn="l" fontAlgn="t">
                        <a:lnSpc>
                          <a:spcPct val="115000"/>
                        </a:lnSpc>
                        <a:spcBef>
                          <a:spcPts val="0"/>
                        </a:spcBef>
                        <a:spcAft>
                          <a:spcPts val="800"/>
                        </a:spcAft>
                      </a:pPr>
                      <a:r>
                        <a:rPr lang="en-GB" sz="900" b="0" i="0" u="none" strike="noStrike" kern="100">
                          <a:solidFill>
                            <a:srgbClr val="333333"/>
                          </a:solidFill>
                          <a:effectLst/>
                          <a:latin typeface="Calibri" panose="020F0502020204030204" pitchFamily="34" charset="0"/>
                          <a:ea typeface="DengXian" panose="02010600030101010101" pitchFamily="2" charset="-122"/>
                          <a:cs typeface="Arial" panose="020B0604020202020204" pitchFamily="34" charset="0"/>
                        </a:rPr>
                        <a:t>• Some groups and individuals are “</a:t>
                      </a:r>
                      <a:r>
                        <a:rPr lang="en-GB" sz="900" b="0" i="1" u="none" strike="noStrike" kern="100">
                          <a:solidFill>
                            <a:srgbClr val="333333"/>
                          </a:solidFill>
                          <a:effectLst/>
                          <a:latin typeface="Calibri" panose="020F0502020204030204" pitchFamily="34" charset="0"/>
                          <a:ea typeface="DengXian" panose="02010600030101010101" pitchFamily="2" charset="-122"/>
                          <a:cs typeface="Arial" panose="020B0604020202020204" pitchFamily="34" charset="0"/>
                        </a:rPr>
                        <a:t>particularly vulnerable</a:t>
                      </a:r>
                      <a:r>
                        <a:rPr lang="en-GB" sz="900" b="0" i="0" u="none" strike="noStrike" kern="100">
                          <a:solidFill>
                            <a:srgbClr val="333333"/>
                          </a:solidFill>
                          <a:effectLst/>
                          <a:latin typeface="Calibri" panose="020F0502020204030204" pitchFamily="34" charset="0"/>
                          <a:ea typeface="DengXian" panose="02010600030101010101" pitchFamily="2" charset="-122"/>
                          <a:cs typeface="Arial" panose="020B0604020202020204" pitchFamily="34" charset="0"/>
                        </a:rPr>
                        <a:t>” ([</a:t>
                      </a:r>
                      <a:r>
                        <a:rPr lang="en-GB" sz="900" b="0" i="0" u="sng" strike="noStrike" kern="100">
                          <a:solidFill>
                            <a:srgbClr val="004B83"/>
                          </a:solidFill>
                          <a:effectLst/>
                          <a:latin typeface="Calibri" panose="020F0502020204030204" pitchFamily="34" charset="0"/>
                          <a:ea typeface="DengXian" panose="02010600030101010101" pitchFamily="2" charset="-122"/>
                          <a:cs typeface="Arial" panose="020B0604020202020204" pitchFamily="34" charset="0"/>
                          <a:hlinkClick r:id="rId2"/>
                        </a:rPr>
                        <a:t>17</a:t>
                      </a:r>
                      <a:r>
                        <a:rPr lang="en-GB" sz="900" b="0" i="0" u="none" strike="noStrike" kern="100">
                          <a:solidFill>
                            <a:srgbClr val="333333"/>
                          </a:solidFill>
                          <a:effectLst/>
                          <a:latin typeface="Calibri" panose="020F0502020204030204" pitchFamily="34" charset="0"/>
                          <a:ea typeface="DengXian" panose="02010600030101010101" pitchFamily="2" charset="-122"/>
                          <a:cs typeface="Arial" panose="020B0604020202020204" pitchFamily="34" charset="0"/>
                        </a:rPr>
                        <a:t>], Art. 19)</a:t>
                      </a:r>
                      <a:endParaRPr lang="en-GB" sz="2000" b="0" i="0" u="none" strike="noStrike">
                        <a:effectLst/>
                        <a:latin typeface="Arial" panose="020B0604020202020204" pitchFamily="34" charset="0"/>
                      </a:endParaRPr>
                    </a:p>
                  </a:txBody>
                  <a:tcPr marL="77422" marR="77422" marT="10753" marB="0">
                    <a:lnL w="12700" cap="flat" cmpd="sng" algn="ctr">
                      <a:solidFill>
                        <a:srgbClr val="D5D5D5"/>
                      </a:solidFill>
                      <a:prstDash val="solid"/>
                      <a:round/>
                      <a:headEnd type="none" w="med" len="med"/>
                      <a:tailEnd type="none" w="med" len="med"/>
                    </a:lnL>
                    <a:lnR w="12700" cap="flat" cmpd="sng" algn="ctr">
                      <a:solidFill>
                        <a:srgbClr val="D5D5D5"/>
                      </a:solidFill>
                      <a:prstDash val="solid"/>
                      <a:round/>
                      <a:headEnd type="none" w="med" len="med"/>
                      <a:tailEnd type="none" w="med" len="med"/>
                    </a:lnR>
                    <a:lnT w="12700" cap="flat" cmpd="sng" algn="ctr">
                      <a:solidFill>
                        <a:srgbClr val="A6A6A6"/>
                      </a:solidFill>
                      <a:prstDash val="solid"/>
                      <a:round/>
                      <a:headEnd type="none" w="med" len="med"/>
                      <a:tailEnd type="none" w="med" len="med"/>
                    </a:lnT>
                    <a:lnB w="12700" cap="flat" cmpd="sng" algn="ctr">
                      <a:solidFill>
                        <a:srgbClr val="A6A6A6"/>
                      </a:solidFill>
                      <a:prstDash val="solid"/>
                      <a:round/>
                      <a:headEnd type="none" w="med" len="med"/>
                      <a:tailEnd type="none" w="med" len="med"/>
                    </a:lnB>
                    <a:noFill/>
                  </a:tcPr>
                </a:tc>
                <a:extLst>
                  <a:ext uri="{0D108BD9-81ED-4DB2-BD59-A6C34878D82A}">
                    <a16:rowId xmlns:a16="http://schemas.microsoft.com/office/drawing/2014/main" val="304275096"/>
                  </a:ext>
                </a:extLst>
              </a:tr>
              <a:tr h="685187">
                <a:tc>
                  <a:txBody>
                    <a:bodyPr/>
                    <a:lstStyle/>
                    <a:p>
                      <a:pPr algn="l" fontAlgn="ctr">
                        <a:lnSpc>
                          <a:spcPct val="115000"/>
                        </a:lnSpc>
                        <a:spcBef>
                          <a:spcPts val="0"/>
                        </a:spcBef>
                        <a:spcAft>
                          <a:spcPts val="800"/>
                        </a:spcAft>
                      </a:pPr>
                      <a:r>
                        <a:rPr lang="en-GB" sz="900" b="0" i="0" u="none" strike="noStrike" kern="100">
                          <a:effectLst/>
                          <a:latin typeface="Calibri" panose="020F0502020204030204" pitchFamily="34" charset="0"/>
                          <a:ea typeface="DengXian" panose="02010600030101010101" pitchFamily="2" charset="-122"/>
                          <a:cs typeface="Arial" panose="020B0604020202020204" pitchFamily="34" charset="0"/>
                        </a:rPr>
                        <a:t> </a:t>
                      </a:r>
                      <a:endParaRPr lang="en-GB" sz="2000" b="0" i="0" u="none" strike="noStrike">
                        <a:effectLst/>
                        <a:latin typeface="Arial" panose="020B0604020202020204" pitchFamily="34" charset="0"/>
                      </a:endParaRPr>
                    </a:p>
                  </a:txBody>
                  <a:tcPr marL="77422" marR="77422" marT="10753" marB="0" anchor="ctr">
                    <a:lnL w="12700" cap="flat" cmpd="sng" algn="ctr">
                      <a:solidFill>
                        <a:srgbClr val="A6A6A6"/>
                      </a:solidFill>
                      <a:prstDash val="solid"/>
                      <a:round/>
                      <a:headEnd type="none" w="med" len="med"/>
                      <a:tailEnd type="none" w="med" len="med"/>
                    </a:lnL>
                    <a:lnR w="12700" cap="flat" cmpd="sng" algn="ctr">
                      <a:solidFill>
                        <a:srgbClr val="D5D5D5"/>
                      </a:solidFill>
                      <a:prstDash val="solid"/>
                      <a:round/>
                      <a:headEnd type="none" w="med" len="med"/>
                      <a:tailEnd type="none" w="med" len="med"/>
                    </a:lnR>
                    <a:lnT w="12700" cap="flat" cmpd="sng" algn="ctr">
                      <a:solidFill>
                        <a:srgbClr val="A6A6A6"/>
                      </a:solidFill>
                      <a:prstDash val="solid"/>
                      <a:round/>
                      <a:headEnd type="none" w="med" len="med"/>
                      <a:tailEnd type="none" w="med" len="med"/>
                    </a:lnT>
                    <a:lnB w="12700" cap="flat" cmpd="sng" algn="ctr">
                      <a:solidFill>
                        <a:srgbClr val="A6A6A6"/>
                      </a:solidFill>
                      <a:prstDash val="solid"/>
                      <a:round/>
                      <a:headEnd type="none" w="med" len="med"/>
                      <a:tailEnd type="none" w="med" len="med"/>
                    </a:lnB>
                    <a:noFill/>
                  </a:tcPr>
                </a:tc>
                <a:tc>
                  <a:txBody>
                    <a:bodyPr/>
                    <a:lstStyle/>
                    <a:p>
                      <a:pPr algn="l" fontAlgn="t">
                        <a:lnSpc>
                          <a:spcPct val="115000"/>
                        </a:lnSpc>
                        <a:spcBef>
                          <a:spcPts val="0"/>
                        </a:spcBef>
                        <a:spcAft>
                          <a:spcPts val="800"/>
                        </a:spcAft>
                      </a:pPr>
                      <a:r>
                        <a:rPr lang="en-GB" sz="900" b="0" i="0" u="none" strike="noStrike" kern="100">
                          <a:solidFill>
                            <a:srgbClr val="333333"/>
                          </a:solidFill>
                          <a:effectLst/>
                          <a:latin typeface="Calibri" panose="020F0502020204030204" pitchFamily="34" charset="0"/>
                          <a:ea typeface="DengXian" panose="02010600030101010101" pitchFamily="2" charset="-122"/>
                          <a:cs typeface="Arial" panose="020B0604020202020204" pitchFamily="34" charset="0"/>
                        </a:rPr>
                        <a:t>CIOMS</a:t>
                      </a:r>
                      <a:endParaRPr lang="en-GB" sz="2000" b="0" i="0" u="none" strike="noStrike">
                        <a:effectLst/>
                        <a:latin typeface="Arial" panose="020B0604020202020204" pitchFamily="34" charset="0"/>
                      </a:endParaRPr>
                    </a:p>
                  </a:txBody>
                  <a:tcPr marL="77422" marR="77422" marT="10753" marB="0">
                    <a:lnL w="12700" cap="flat" cmpd="sng" algn="ctr">
                      <a:solidFill>
                        <a:srgbClr val="D5D5D5"/>
                      </a:solidFill>
                      <a:prstDash val="solid"/>
                      <a:round/>
                      <a:headEnd type="none" w="med" len="med"/>
                      <a:tailEnd type="none" w="med" len="med"/>
                    </a:lnL>
                    <a:lnR w="12700" cap="flat" cmpd="sng" algn="ctr">
                      <a:solidFill>
                        <a:srgbClr val="D5D5D5"/>
                      </a:solidFill>
                      <a:prstDash val="solid"/>
                      <a:round/>
                      <a:headEnd type="none" w="med" len="med"/>
                      <a:tailEnd type="none" w="med" len="med"/>
                    </a:lnR>
                    <a:lnT w="12700" cap="flat" cmpd="sng" algn="ctr">
                      <a:solidFill>
                        <a:srgbClr val="A6A6A6"/>
                      </a:solidFill>
                      <a:prstDash val="solid"/>
                      <a:round/>
                      <a:headEnd type="none" w="med" len="med"/>
                      <a:tailEnd type="none" w="med" len="med"/>
                    </a:lnT>
                    <a:lnB w="12700" cap="flat" cmpd="sng" algn="ctr">
                      <a:solidFill>
                        <a:srgbClr val="A6A6A6"/>
                      </a:solidFill>
                      <a:prstDash val="solid"/>
                      <a:round/>
                      <a:headEnd type="none" w="med" len="med"/>
                      <a:tailEnd type="none" w="med" len="med"/>
                    </a:lnB>
                    <a:noFill/>
                  </a:tcPr>
                </a:tc>
                <a:tc>
                  <a:txBody>
                    <a:bodyPr/>
                    <a:lstStyle/>
                    <a:p>
                      <a:pPr algn="l" fontAlgn="t">
                        <a:lnSpc>
                          <a:spcPct val="115000"/>
                        </a:lnSpc>
                        <a:spcBef>
                          <a:spcPts val="0"/>
                        </a:spcBef>
                        <a:spcAft>
                          <a:spcPts val="800"/>
                        </a:spcAft>
                      </a:pPr>
                      <a:r>
                        <a:rPr lang="en-GB" sz="900" b="0" i="0" u="none" strike="noStrike" kern="100">
                          <a:solidFill>
                            <a:srgbClr val="333333"/>
                          </a:solidFill>
                          <a:effectLst/>
                          <a:latin typeface="Calibri" panose="020F0502020204030204" pitchFamily="34" charset="0"/>
                          <a:ea typeface="DengXian" panose="02010600030101010101" pitchFamily="2" charset="-122"/>
                          <a:cs typeface="Arial" panose="020B0604020202020204" pitchFamily="34" charset="0"/>
                        </a:rPr>
                        <a:t>“</a:t>
                      </a:r>
                      <a:r>
                        <a:rPr lang="en-GB" sz="900" b="0" i="1" u="none" strike="noStrike" kern="100">
                          <a:solidFill>
                            <a:srgbClr val="333333"/>
                          </a:solidFill>
                          <a:effectLst/>
                          <a:latin typeface="Calibri" panose="020F0502020204030204" pitchFamily="34" charset="0"/>
                          <a:ea typeface="DengXian" panose="02010600030101010101" pitchFamily="2" charset="-122"/>
                          <a:cs typeface="Arial" panose="020B0604020202020204" pitchFamily="34" charset="0"/>
                        </a:rPr>
                        <a:t>‘Vulnerability’ refers to a substantial incapacity to protect one’s own interests owing to such impediments as lack of capability to give informed consent, lack of alternative means of obtaining medical care or other expensive necessities, or being a junior or subordinate member of a hierarchical group</a:t>
                      </a:r>
                      <a:r>
                        <a:rPr lang="en-GB" sz="900" b="0" i="0" u="none" strike="noStrike" kern="100">
                          <a:solidFill>
                            <a:srgbClr val="333333"/>
                          </a:solidFill>
                          <a:effectLst/>
                          <a:latin typeface="Calibri" panose="020F0502020204030204" pitchFamily="34" charset="0"/>
                          <a:ea typeface="DengXian" panose="02010600030101010101" pitchFamily="2" charset="-122"/>
                          <a:cs typeface="Arial" panose="020B0604020202020204" pitchFamily="34" charset="0"/>
                        </a:rPr>
                        <a:t>” ([</a:t>
                      </a:r>
                      <a:r>
                        <a:rPr lang="en-GB" sz="900" b="0" i="0" u="sng" strike="noStrike" kern="100">
                          <a:solidFill>
                            <a:srgbClr val="004B83"/>
                          </a:solidFill>
                          <a:effectLst/>
                          <a:latin typeface="Calibri" panose="020F0502020204030204" pitchFamily="34" charset="0"/>
                          <a:ea typeface="DengXian" panose="02010600030101010101" pitchFamily="2" charset="-122"/>
                          <a:cs typeface="Arial" panose="020B0604020202020204" pitchFamily="34" charset="0"/>
                          <a:hlinkClick r:id="rId2"/>
                        </a:rPr>
                        <a:t>18</a:t>
                      </a:r>
                      <a:r>
                        <a:rPr lang="en-GB" sz="900" b="0" i="0" u="none" strike="noStrike" kern="100">
                          <a:solidFill>
                            <a:srgbClr val="333333"/>
                          </a:solidFill>
                          <a:effectLst/>
                          <a:latin typeface="Calibri" panose="020F0502020204030204" pitchFamily="34" charset="0"/>
                          <a:ea typeface="DengXian" panose="02010600030101010101" pitchFamily="2" charset="-122"/>
                          <a:cs typeface="Arial" panose="020B0604020202020204" pitchFamily="34" charset="0"/>
                        </a:rPr>
                        <a:t>], p. 18)</a:t>
                      </a:r>
                      <a:endParaRPr lang="en-GB" sz="2000" b="0" i="0" u="none" strike="noStrike">
                        <a:effectLst/>
                        <a:latin typeface="Arial" panose="020B0604020202020204" pitchFamily="34" charset="0"/>
                      </a:endParaRPr>
                    </a:p>
                  </a:txBody>
                  <a:tcPr marL="77422" marR="77422" marT="10753" marB="0">
                    <a:lnL w="12700" cap="flat" cmpd="sng" algn="ctr">
                      <a:solidFill>
                        <a:srgbClr val="D5D5D5"/>
                      </a:solidFill>
                      <a:prstDash val="solid"/>
                      <a:round/>
                      <a:headEnd type="none" w="med" len="med"/>
                      <a:tailEnd type="none" w="med" len="med"/>
                    </a:lnL>
                    <a:lnR w="12700" cap="flat" cmpd="sng" algn="ctr">
                      <a:solidFill>
                        <a:srgbClr val="D5D5D5"/>
                      </a:solidFill>
                      <a:prstDash val="solid"/>
                      <a:round/>
                      <a:headEnd type="none" w="med" len="med"/>
                      <a:tailEnd type="none" w="med" len="med"/>
                    </a:lnR>
                    <a:lnT w="12700" cap="flat" cmpd="sng" algn="ctr">
                      <a:solidFill>
                        <a:srgbClr val="A6A6A6"/>
                      </a:solidFill>
                      <a:prstDash val="solid"/>
                      <a:round/>
                      <a:headEnd type="none" w="med" len="med"/>
                      <a:tailEnd type="none" w="med" len="med"/>
                    </a:lnT>
                    <a:lnB w="12700" cap="flat" cmpd="sng" algn="ctr">
                      <a:solidFill>
                        <a:srgbClr val="A6A6A6"/>
                      </a:solidFill>
                      <a:prstDash val="solid"/>
                      <a:round/>
                      <a:headEnd type="none" w="med" len="med"/>
                      <a:tailEnd type="none" w="med" len="med"/>
                    </a:lnB>
                    <a:noFill/>
                  </a:tcPr>
                </a:tc>
                <a:tc>
                  <a:txBody>
                    <a:bodyPr/>
                    <a:lstStyle/>
                    <a:p>
                      <a:pPr algn="l" fontAlgn="t">
                        <a:spcBef>
                          <a:spcPts val="0"/>
                        </a:spcBef>
                        <a:spcAft>
                          <a:spcPts val="0"/>
                        </a:spcAft>
                      </a:pPr>
                      <a:r>
                        <a:rPr lang="en-GB" sz="900" b="0" i="0" u="none" strike="noStrike" kern="100">
                          <a:solidFill>
                            <a:srgbClr val="333333"/>
                          </a:solidFill>
                          <a:effectLst/>
                          <a:latin typeface="Calibri" panose="020F0502020204030204" pitchFamily="34" charset="0"/>
                          <a:ea typeface="Times New Roman" panose="02020603050405020304" pitchFamily="18" charset="0"/>
                        </a:rPr>
                        <a:t>• Persons with serious, potentially disabling or life-threatening diseases are “</a:t>
                      </a:r>
                      <a:r>
                        <a:rPr lang="en-GB" sz="900" b="0" i="1" u="none" strike="noStrike" kern="100">
                          <a:solidFill>
                            <a:srgbClr val="333333"/>
                          </a:solidFill>
                          <a:effectLst/>
                          <a:latin typeface="Calibri" panose="020F0502020204030204" pitchFamily="34" charset="0"/>
                          <a:ea typeface="Times New Roman" panose="02020603050405020304" pitchFamily="18" charset="0"/>
                        </a:rPr>
                        <a:t>highly vulnerable</a:t>
                      </a:r>
                      <a:r>
                        <a:rPr lang="en-GB" sz="900" b="0" i="0" u="none" strike="noStrike" kern="100">
                          <a:solidFill>
                            <a:srgbClr val="333333"/>
                          </a:solidFill>
                          <a:effectLst/>
                          <a:latin typeface="Calibri" panose="020F0502020204030204" pitchFamily="34" charset="0"/>
                          <a:ea typeface="Times New Roman" panose="02020603050405020304" pitchFamily="18" charset="0"/>
                        </a:rPr>
                        <a:t>” ([</a:t>
                      </a:r>
                      <a:r>
                        <a:rPr lang="en-GB" sz="900" b="0" i="0" u="sng" strike="noStrike" kern="100">
                          <a:solidFill>
                            <a:srgbClr val="004B83"/>
                          </a:solidFill>
                          <a:effectLst/>
                          <a:latin typeface="Calibri" panose="020F0502020204030204" pitchFamily="34" charset="0"/>
                          <a:ea typeface="Times New Roman" panose="02020603050405020304" pitchFamily="18" charset="0"/>
                          <a:hlinkClick r:id="rId2"/>
                        </a:rPr>
                        <a:t>18</a:t>
                      </a:r>
                      <a:r>
                        <a:rPr lang="en-GB" sz="900" b="0" i="0" u="none" strike="noStrike" kern="100">
                          <a:solidFill>
                            <a:srgbClr val="333333"/>
                          </a:solidFill>
                          <a:effectLst/>
                          <a:latin typeface="Calibri" panose="020F0502020204030204" pitchFamily="34" charset="0"/>
                          <a:ea typeface="Times New Roman" panose="02020603050405020304" pitchFamily="18" charset="0"/>
                        </a:rPr>
                        <a:t>], p. 65)</a:t>
                      </a:r>
                      <a:endParaRPr lang="en-GB" sz="2000" b="0" i="0" u="none" strike="noStrike">
                        <a:effectLst/>
                        <a:latin typeface="Arial" panose="020B0604020202020204" pitchFamily="34" charset="0"/>
                      </a:endParaRPr>
                    </a:p>
                    <a:p>
                      <a:pPr algn="l" fontAlgn="t">
                        <a:lnSpc>
                          <a:spcPct val="115000"/>
                        </a:lnSpc>
                        <a:spcBef>
                          <a:spcPts val="0"/>
                        </a:spcBef>
                        <a:spcAft>
                          <a:spcPts val="800"/>
                        </a:spcAft>
                      </a:pPr>
                      <a:r>
                        <a:rPr lang="en-GB" sz="900" b="0" i="0" u="none" strike="noStrike" kern="100">
                          <a:solidFill>
                            <a:srgbClr val="333333"/>
                          </a:solidFill>
                          <a:effectLst/>
                          <a:latin typeface="Calibri" panose="020F0502020204030204" pitchFamily="34" charset="0"/>
                          <a:ea typeface="DengXian" panose="02010600030101010101" pitchFamily="2" charset="-122"/>
                          <a:cs typeface="Arial" panose="020B0604020202020204" pitchFamily="34" charset="0"/>
                        </a:rPr>
                        <a:t>• Selection of the “</a:t>
                      </a:r>
                      <a:r>
                        <a:rPr lang="en-GB" sz="900" b="0" i="1" u="none" strike="noStrike" kern="100">
                          <a:solidFill>
                            <a:srgbClr val="333333"/>
                          </a:solidFill>
                          <a:effectLst/>
                          <a:latin typeface="Calibri" panose="020F0502020204030204" pitchFamily="34" charset="0"/>
                          <a:ea typeface="DengXian" panose="02010600030101010101" pitchFamily="2" charset="-122"/>
                          <a:cs typeface="Arial" panose="020B0604020202020204" pitchFamily="34" charset="0"/>
                        </a:rPr>
                        <a:t>least vulnerable</a:t>
                      </a:r>
                      <a:r>
                        <a:rPr lang="en-GB" sz="900" b="0" i="0" u="none" strike="noStrike" kern="100">
                          <a:solidFill>
                            <a:srgbClr val="333333"/>
                          </a:solidFill>
                          <a:effectLst/>
                          <a:latin typeface="Calibri" panose="020F0502020204030204" pitchFamily="34" charset="0"/>
                          <a:ea typeface="DengXian" panose="02010600030101010101" pitchFamily="2" charset="-122"/>
                          <a:cs typeface="Arial" panose="020B0604020202020204" pitchFamily="34" charset="0"/>
                        </a:rPr>
                        <a:t>” subjects required for research ([</a:t>
                      </a:r>
                      <a:r>
                        <a:rPr lang="en-GB" sz="900" b="0" i="0" u="sng" strike="noStrike" kern="100">
                          <a:solidFill>
                            <a:srgbClr val="004B83"/>
                          </a:solidFill>
                          <a:effectLst/>
                          <a:latin typeface="Calibri" panose="020F0502020204030204" pitchFamily="34" charset="0"/>
                          <a:ea typeface="DengXian" panose="02010600030101010101" pitchFamily="2" charset="-122"/>
                          <a:cs typeface="Arial" panose="020B0604020202020204" pitchFamily="34" charset="0"/>
                          <a:hlinkClick r:id="rId2"/>
                        </a:rPr>
                        <a:t>18</a:t>
                      </a:r>
                      <a:r>
                        <a:rPr lang="en-GB" sz="900" b="0" i="0" u="none" strike="noStrike" kern="100">
                          <a:solidFill>
                            <a:srgbClr val="333333"/>
                          </a:solidFill>
                          <a:effectLst/>
                          <a:latin typeface="Calibri" panose="020F0502020204030204" pitchFamily="34" charset="0"/>
                          <a:ea typeface="DengXian" panose="02010600030101010101" pitchFamily="2" charset="-122"/>
                          <a:cs typeface="Arial" panose="020B0604020202020204" pitchFamily="34" charset="0"/>
                        </a:rPr>
                        <a:t>], p. 18)</a:t>
                      </a:r>
                      <a:endParaRPr lang="en-GB" sz="2000" b="0" i="0" u="none" strike="noStrike">
                        <a:effectLst/>
                        <a:latin typeface="Arial" panose="020B0604020202020204" pitchFamily="34" charset="0"/>
                      </a:endParaRPr>
                    </a:p>
                  </a:txBody>
                  <a:tcPr marL="77422" marR="77422" marT="10753" marB="0">
                    <a:lnL w="12700" cap="flat" cmpd="sng" algn="ctr">
                      <a:solidFill>
                        <a:srgbClr val="D5D5D5"/>
                      </a:solidFill>
                      <a:prstDash val="solid"/>
                      <a:round/>
                      <a:headEnd type="none" w="med" len="med"/>
                      <a:tailEnd type="none" w="med" len="med"/>
                    </a:lnL>
                    <a:lnR w="12700" cap="flat" cmpd="sng" algn="ctr">
                      <a:solidFill>
                        <a:srgbClr val="D5D5D5"/>
                      </a:solidFill>
                      <a:prstDash val="solid"/>
                      <a:round/>
                      <a:headEnd type="none" w="med" len="med"/>
                      <a:tailEnd type="none" w="med" len="med"/>
                    </a:lnR>
                    <a:lnT w="12700" cap="flat" cmpd="sng" algn="ctr">
                      <a:solidFill>
                        <a:srgbClr val="A6A6A6"/>
                      </a:solidFill>
                      <a:prstDash val="solid"/>
                      <a:round/>
                      <a:headEnd type="none" w="med" len="med"/>
                      <a:tailEnd type="none" w="med" len="med"/>
                    </a:lnT>
                    <a:lnB w="12700" cap="flat" cmpd="sng" algn="ctr">
                      <a:solidFill>
                        <a:srgbClr val="A6A6A6"/>
                      </a:solidFill>
                      <a:prstDash val="solid"/>
                      <a:round/>
                      <a:headEnd type="none" w="med" len="med"/>
                      <a:tailEnd type="none" w="med" len="med"/>
                    </a:lnB>
                    <a:noFill/>
                  </a:tcPr>
                </a:tc>
                <a:extLst>
                  <a:ext uri="{0D108BD9-81ED-4DB2-BD59-A6C34878D82A}">
                    <a16:rowId xmlns:a16="http://schemas.microsoft.com/office/drawing/2014/main" val="2356127596"/>
                  </a:ext>
                </a:extLst>
              </a:tr>
              <a:tr h="210331">
                <a:tc>
                  <a:txBody>
                    <a:bodyPr/>
                    <a:lstStyle/>
                    <a:p>
                      <a:pPr algn="l" fontAlgn="ctr">
                        <a:lnSpc>
                          <a:spcPct val="115000"/>
                        </a:lnSpc>
                        <a:spcBef>
                          <a:spcPts val="0"/>
                        </a:spcBef>
                        <a:spcAft>
                          <a:spcPts val="800"/>
                        </a:spcAft>
                      </a:pPr>
                      <a:r>
                        <a:rPr lang="en-GB" sz="900" b="0" i="0" u="none" strike="noStrike" kern="100">
                          <a:effectLst/>
                          <a:latin typeface="Calibri" panose="020F0502020204030204" pitchFamily="34" charset="0"/>
                          <a:ea typeface="DengXian" panose="02010600030101010101" pitchFamily="2" charset="-122"/>
                          <a:cs typeface="Arial" panose="020B0604020202020204" pitchFamily="34" charset="0"/>
                        </a:rPr>
                        <a:t> </a:t>
                      </a:r>
                      <a:endParaRPr lang="en-GB" sz="2000" b="0" i="0" u="none" strike="noStrike">
                        <a:effectLst/>
                        <a:latin typeface="Arial" panose="020B0604020202020204" pitchFamily="34" charset="0"/>
                      </a:endParaRPr>
                    </a:p>
                  </a:txBody>
                  <a:tcPr marL="77422" marR="77422" marT="10753" marB="0" anchor="ctr">
                    <a:lnL w="12700" cap="flat" cmpd="sng" algn="ctr">
                      <a:solidFill>
                        <a:srgbClr val="A6A6A6"/>
                      </a:solidFill>
                      <a:prstDash val="solid"/>
                      <a:round/>
                      <a:headEnd type="none" w="med" len="med"/>
                      <a:tailEnd type="none" w="med" len="med"/>
                    </a:lnL>
                    <a:lnR w="12700" cap="flat" cmpd="sng" algn="ctr">
                      <a:solidFill>
                        <a:srgbClr val="D5D5D5"/>
                      </a:solidFill>
                      <a:prstDash val="solid"/>
                      <a:round/>
                      <a:headEnd type="none" w="med" len="med"/>
                      <a:tailEnd type="none" w="med" len="med"/>
                    </a:lnR>
                    <a:lnT w="12700" cap="flat" cmpd="sng" algn="ctr">
                      <a:solidFill>
                        <a:srgbClr val="A6A6A6"/>
                      </a:solidFill>
                      <a:prstDash val="solid"/>
                      <a:round/>
                      <a:headEnd type="none" w="med" len="med"/>
                      <a:tailEnd type="none" w="med" len="med"/>
                    </a:lnT>
                    <a:lnB w="12700" cap="flat" cmpd="sng" algn="ctr">
                      <a:solidFill>
                        <a:srgbClr val="A6A6A6"/>
                      </a:solidFill>
                      <a:prstDash val="solid"/>
                      <a:round/>
                      <a:headEnd type="none" w="med" len="med"/>
                      <a:tailEnd type="none" w="med" len="med"/>
                    </a:lnB>
                    <a:noFill/>
                  </a:tcPr>
                </a:tc>
                <a:tc>
                  <a:txBody>
                    <a:bodyPr/>
                    <a:lstStyle/>
                    <a:p>
                      <a:pPr algn="l" fontAlgn="t">
                        <a:lnSpc>
                          <a:spcPct val="115000"/>
                        </a:lnSpc>
                        <a:spcBef>
                          <a:spcPts val="0"/>
                        </a:spcBef>
                        <a:spcAft>
                          <a:spcPts val="800"/>
                        </a:spcAft>
                      </a:pPr>
                      <a:r>
                        <a:rPr lang="en-GB" sz="900" b="0" i="0" u="none" strike="noStrike" kern="100">
                          <a:solidFill>
                            <a:srgbClr val="333333"/>
                          </a:solidFill>
                          <a:effectLst/>
                          <a:latin typeface="Calibri" panose="020F0502020204030204" pitchFamily="34" charset="0"/>
                          <a:ea typeface="DengXian" panose="02010600030101010101" pitchFamily="2" charset="-122"/>
                          <a:cs typeface="Arial" panose="020B0604020202020204" pitchFamily="34" charset="0"/>
                        </a:rPr>
                        <a:t>UNESCO Declaration</a:t>
                      </a:r>
                      <a:endParaRPr lang="en-GB" sz="2000" b="0" i="0" u="none" strike="noStrike">
                        <a:effectLst/>
                        <a:latin typeface="Arial" panose="020B0604020202020204" pitchFamily="34" charset="0"/>
                      </a:endParaRPr>
                    </a:p>
                  </a:txBody>
                  <a:tcPr marL="77422" marR="77422" marT="10753" marB="0">
                    <a:lnL w="12700" cap="flat" cmpd="sng" algn="ctr">
                      <a:solidFill>
                        <a:srgbClr val="D5D5D5"/>
                      </a:solidFill>
                      <a:prstDash val="solid"/>
                      <a:round/>
                      <a:headEnd type="none" w="med" len="med"/>
                      <a:tailEnd type="none" w="med" len="med"/>
                    </a:lnL>
                    <a:lnR w="12700" cap="flat" cmpd="sng" algn="ctr">
                      <a:solidFill>
                        <a:srgbClr val="D5D5D5"/>
                      </a:solidFill>
                      <a:prstDash val="solid"/>
                      <a:round/>
                      <a:headEnd type="none" w="med" len="med"/>
                      <a:tailEnd type="none" w="med" len="med"/>
                    </a:lnR>
                    <a:lnT w="12700" cap="flat" cmpd="sng" algn="ctr">
                      <a:solidFill>
                        <a:srgbClr val="A6A6A6"/>
                      </a:solidFill>
                      <a:prstDash val="solid"/>
                      <a:round/>
                      <a:headEnd type="none" w="med" len="med"/>
                      <a:tailEnd type="none" w="med" len="med"/>
                    </a:lnT>
                    <a:lnB w="12700" cap="flat" cmpd="sng" algn="ctr">
                      <a:solidFill>
                        <a:srgbClr val="A6A6A6"/>
                      </a:solidFill>
                      <a:prstDash val="solid"/>
                      <a:round/>
                      <a:headEnd type="none" w="med" len="med"/>
                      <a:tailEnd type="none" w="med" len="med"/>
                    </a:lnB>
                    <a:noFill/>
                  </a:tcPr>
                </a:tc>
                <a:tc>
                  <a:txBody>
                    <a:bodyPr/>
                    <a:lstStyle/>
                    <a:p>
                      <a:pPr algn="l" fontAlgn="t">
                        <a:lnSpc>
                          <a:spcPct val="115000"/>
                        </a:lnSpc>
                        <a:spcBef>
                          <a:spcPts val="0"/>
                        </a:spcBef>
                        <a:spcAft>
                          <a:spcPts val="800"/>
                        </a:spcAft>
                      </a:pPr>
                      <a:r>
                        <a:rPr lang="en-GB" sz="900" b="0" i="0" u="none" strike="noStrike" kern="100">
                          <a:solidFill>
                            <a:srgbClr val="333333"/>
                          </a:solidFill>
                          <a:effectLst/>
                          <a:latin typeface="Calibri" panose="020F0502020204030204" pitchFamily="34" charset="0"/>
                          <a:ea typeface="DengXian" panose="02010600030101010101" pitchFamily="2" charset="-122"/>
                          <a:cs typeface="Arial" panose="020B0604020202020204" pitchFamily="34" charset="0"/>
                        </a:rPr>
                        <a:t>–</a:t>
                      </a:r>
                      <a:endParaRPr lang="en-GB" sz="2000" b="0" i="0" u="none" strike="noStrike">
                        <a:effectLst/>
                        <a:latin typeface="Arial" panose="020B0604020202020204" pitchFamily="34" charset="0"/>
                      </a:endParaRPr>
                    </a:p>
                  </a:txBody>
                  <a:tcPr marL="77422" marR="77422" marT="10753" marB="0">
                    <a:lnL w="12700" cap="flat" cmpd="sng" algn="ctr">
                      <a:solidFill>
                        <a:srgbClr val="D5D5D5"/>
                      </a:solidFill>
                      <a:prstDash val="solid"/>
                      <a:round/>
                      <a:headEnd type="none" w="med" len="med"/>
                      <a:tailEnd type="none" w="med" len="med"/>
                    </a:lnL>
                    <a:lnR w="12700" cap="flat" cmpd="sng" algn="ctr">
                      <a:solidFill>
                        <a:srgbClr val="D5D5D5"/>
                      </a:solidFill>
                      <a:prstDash val="solid"/>
                      <a:round/>
                      <a:headEnd type="none" w="med" len="med"/>
                      <a:tailEnd type="none" w="med" len="med"/>
                    </a:lnR>
                    <a:lnT w="12700" cap="flat" cmpd="sng" algn="ctr">
                      <a:solidFill>
                        <a:srgbClr val="A6A6A6"/>
                      </a:solidFill>
                      <a:prstDash val="solid"/>
                      <a:round/>
                      <a:headEnd type="none" w="med" len="med"/>
                      <a:tailEnd type="none" w="med" len="med"/>
                    </a:lnT>
                    <a:lnB w="12700" cap="flat" cmpd="sng" algn="ctr">
                      <a:solidFill>
                        <a:srgbClr val="A6A6A6"/>
                      </a:solidFill>
                      <a:prstDash val="solid"/>
                      <a:round/>
                      <a:headEnd type="none" w="med" len="med"/>
                      <a:tailEnd type="none" w="med" len="med"/>
                    </a:lnB>
                    <a:noFill/>
                  </a:tcPr>
                </a:tc>
                <a:tc>
                  <a:txBody>
                    <a:bodyPr/>
                    <a:lstStyle/>
                    <a:p>
                      <a:pPr algn="l" fontAlgn="t">
                        <a:lnSpc>
                          <a:spcPct val="115000"/>
                        </a:lnSpc>
                        <a:spcBef>
                          <a:spcPts val="0"/>
                        </a:spcBef>
                        <a:spcAft>
                          <a:spcPts val="800"/>
                        </a:spcAft>
                      </a:pPr>
                      <a:r>
                        <a:rPr lang="en-GB" sz="900" b="0" i="0" u="none" strike="noStrike" kern="100">
                          <a:solidFill>
                            <a:srgbClr val="333333"/>
                          </a:solidFill>
                          <a:effectLst/>
                          <a:latin typeface="Calibri" panose="020F0502020204030204" pitchFamily="34" charset="0"/>
                          <a:ea typeface="DengXian" panose="02010600030101010101" pitchFamily="2" charset="-122"/>
                          <a:cs typeface="Arial" panose="020B0604020202020204" pitchFamily="34" charset="0"/>
                        </a:rPr>
                        <a:t>• Certain individuals and groups are of “</a:t>
                      </a:r>
                      <a:r>
                        <a:rPr lang="en-GB" sz="900" b="0" i="1" u="none" strike="noStrike" kern="100">
                          <a:solidFill>
                            <a:srgbClr val="333333"/>
                          </a:solidFill>
                          <a:effectLst/>
                          <a:latin typeface="Calibri" panose="020F0502020204030204" pitchFamily="34" charset="0"/>
                          <a:ea typeface="DengXian" panose="02010600030101010101" pitchFamily="2" charset="-122"/>
                          <a:cs typeface="Arial" panose="020B0604020202020204" pitchFamily="34" charset="0"/>
                        </a:rPr>
                        <a:t>special vulnerability</a:t>
                      </a:r>
                      <a:r>
                        <a:rPr lang="en-GB" sz="900" b="0" i="0" u="none" strike="noStrike" kern="100">
                          <a:solidFill>
                            <a:srgbClr val="333333"/>
                          </a:solidFill>
                          <a:effectLst/>
                          <a:latin typeface="Calibri" panose="020F0502020204030204" pitchFamily="34" charset="0"/>
                          <a:ea typeface="DengXian" panose="02010600030101010101" pitchFamily="2" charset="-122"/>
                          <a:cs typeface="Arial" panose="020B0604020202020204" pitchFamily="34" charset="0"/>
                        </a:rPr>
                        <a:t>” ([</a:t>
                      </a:r>
                      <a:r>
                        <a:rPr lang="en-GB" sz="900" b="0" i="0" u="sng" strike="noStrike" kern="100">
                          <a:solidFill>
                            <a:srgbClr val="004B83"/>
                          </a:solidFill>
                          <a:effectLst/>
                          <a:latin typeface="Calibri" panose="020F0502020204030204" pitchFamily="34" charset="0"/>
                          <a:ea typeface="DengXian" panose="02010600030101010101" pitchFamily="2" charset="-122"/>
                          <a:cs typeface="Arial" panose="020B0604020202020204" pitchFamily="34" charset="0"/>
                          <a:hlinkClick r:id="rId2"/>
                        </a:rPr>
                        <a:t>19</a:t>
                      </a:r>
                      <a:r>
                        <a:rPr lang="en-GB" sz="900" b="0" i="0" u="none" strike="noStrike" kern="100">
                          <a:solidFill>
                            <a:srgbClr val="333333"/>
                          </a:solidFill>
                          <a:effectLst/>
                          <a:latin typeface="Calibri" panose="020F0502020204030204" pitchFamily="34" charset="0"/>
                          <a:ea typeface="DengXian" panose="02010600030101010101" pitchFamily="2" charset="-122"/>
                          <a:cs typeface="Arial" panose="020B0604020202020204" pitchFamily="34" charset="0"/>
                        </a:rPr>
                        <a:t>], Art. 8)</a:t>
                      </a:r>
                      <a:endParaRPr lang="en-GB" sz="2000" b="0" i="0" u="none" strike="noStrike">
                        <a:effectLst/>
                        <a:latin typeface="Arial" panose="020B0604020202020204" pitchFamily="34" charset="0"/>
                      </a:endParaRPr>
                    </a:p>
                  </a:txBody>
                  <a:tcPr marL="77422" marR="77422" marT="10753" marB="0">
                    <a:lnL w="12700" cap="flat" cmpd="sng" algn="ctr">
                      <a:solidFill>
                        <a:srgbClr val="D5D5D5"/>
                      </a:solidFill>
                      <a:prstDash val="solid"/>
                      <a:round/>
                      <a:headEnd type="none" w="med" len="med"/>
                      <a:tailEnd type="none" w="med" len="med"/>
                    </a:lnL>
                    <a:lnR w="12700" cap="flat" cmpd="sng" algn="ctr">
                      <a:solidFill>
                        <a:srgbClr val="D5D5D5"/>
                      </a:solidFill>
                      <a:prstDash val="solid"/>
                      <a:round/>
                      <a:headEnd type="none" w="med" len="med"/>
                      <a:tailEnd type="none" w="med" len="med"/>
                    </a:lnR>
                    <a:lnT w="12700" cap="flat" cmpd="sng" algn="ctr">
                      <a:solidFill>
                        <a:srgbClr val="A6A6A6"/>
                      </a:solidFill>
                      <a:prstDash val="solid"/>
                      <a:round/>
                      <a:headEnd type="none" w="med" len="med"/>
                      <a:tailEnd type="none" w="med" len="med"/>
                    </a:lnT>
                    <a:lnB w="12700" cap="flat" cmpd="sng" algn="ctr">
                      <a:solidFill>
                        <a:srgbClr val="A6A6A6"/>
                      </a:solidFill>
                      <a:prstDash val="solid"/>
                      <a:round/>
                      <a:headEnd type="none" w="med" len="med"/>
                      <a:tailEnd type="none" w="med" len="med"/>
                    </a:lnB>
                    <a:noFill/>
                  </a:tcPr>
                </a:tc>
                <a:extLst>
                  <a:ext uri="{0D108BD9-81ED-4DB2-BD59-A6C34878D82A}">
                    <a16:rowId xmlns:a16="http://schemas.microsoft.com/office/drawing/2014/main" val="190405964"/>
                  </a:ext>
                </a:extLst>
              </a:tr>
              <a:tr h="210331">
                <a:tc>
                  <a:txBody>
                    <a:bodyPr/>
                    <a:lstStyle/>
                    <a:p>
                      <a:pPr algn="l" fontAlgn="t">
                        <a:lnSpc>
                          <a:spcPct val="115000"/>
                        </a:lnSpc>
                        <a:spcBef>
                          <a:spcPts val="0"/>
                        </a:spcBef>
                        <a:spcAft>
                          <a:spcPts val="800"/>
                        </a:spcAft>
                      </a:pPr>
                      <a:r>
                        <a:rPr lang="en-GB" sz="900" b="0" i="0" u="none" strike="noStrike" kern="100">
                          <a:solidFill>
                            <a:srgbClr val="333333"/>
                          </a:solidFill>
                          <a:effectLst/>
                          <a:latin typeface="Calibri" panose="020F0502020204030204" pitchFamily="34" charset="0"/>
                          <a:ea typeface="DengXian" panose="02010600030101010101" pitchFamily="2" charset="-122"/>
                          <a:cs typeface="Arial" panose="020B0604020202020204" pitchFamily="34" charset="0"/>
                        </a:rPr>
                        <a:t>EU</a:t>
                      </a:r>
                      <a:endParaRPr lang="en-GB" sz="2000" b="0" i="0" u="none" strike="noStrike">
                        <a:effectLst/>
                        <a:latin typeface="Arial" panose="020B0604020202020204" pitchFamily="34" charset="0"/>
                      </a:endParaRPr>
                    </a:p>
                  </a:txBody>
                  <a:tcPr marL="77422" marR="77422" marT="10753" marB="0">
                    <a:lnL w="12700" cap="flat" cmpd="sng" algn="ctr">
                      <a:solidFill>
                        <a:srgbClr val="A6A6A6"/>
                      </a:solidFill>
                      <a:prstDash val="solid"/>
                      <a:round/>
                      <a:headEnd type="none" w="med" len="med"/>
                      <a:tailEnd type="none" w="med" len="med"/>
                    </a:lnL>
                    <a:lnR w="12700" cap="flat" cmpd="sng" algn="ctr">
                      <a:solidFill>
                        <a:srgbClr val="D5D5D5"/>
                      </a:solidFill>
                      <a:prstDash val="solid"/>
                      <a:round/>
                      <a:headEnd type="none" w="med" len="med"/>
                      <a:tailEnd type="none" w="med" len="med"/>
                    </a:lnR>
                    <a:lnT w="12700" cap="flat" cmpd="sng" algn="ctr">
                      <a:solidFill>
                        <a:srgbClr val="A6A6A6"/>
                      </a:solidFill>
                      <a:prstDash val="solid"/>
                      <a:round/>
                      <a:headEnd type="none" w="med" len="med"/>
                      <a:tailEnd type="none" w="med" len="med"/>
                    </a:lnT>
                    <a:lnB w="12700" cap="flat" cmpd="sng" algn="ctr">
                      <a:solidFill>
                        <a:srgbClr val="A6A6A6"/>
                      </a:solidFill>
                      <a:prstDash val="solid"/>
                      <a:round/>
                      <a:headEnd type="none" w="med" len="med"/>
                      <a:tailEnd type="none" w="med" len="med"/>
                    </a:lnB>
                    <a:noFill/>
                  </a:tcPr>
                </a:tc>
                <a:tc>
                  <a:txBody>
                    <a:bodyPr/>
                    <a:lstStyle/>
                    <a:p>
                      <a:pPr algn="l" fontAlgn="t">
                        <a:lnSpc>
                          <a:spcPct val="115000"/>
                        </a:lnSpc>
                        <a:spcBef>
                          <a:spcPts val="0"/>
                        </a:spcBef>
                        <a:spcAft>
                          <a:spcPts val="800"/>
                        </a:spcAft>
                      </a:pPr>
                      <a:r>
                        <a:rPr lang="en-GB" sz="900" b="0" i="0" u="none" strike="noStrike" kern="100">
                          <a:solidFill>
                            <a:srgbClr val="333333"/>
                          </a:solidFill>
                          <a:effectLst/>
                          <a:latin typeface="Calibri" panose="020F0502020204030204" pitchFamily="34" charset="0"/>
                          <a:ea typeface="DengXian" panose="02010600030101010101" pitchFamily="2" charset="-122"/>
                          <a:cs typeface="Arial" panose="020B0604020202020204" pitchFamily="34" charset="0"/>
                        </a:rPr>
                        <a:t>Clinical Trials Directive</a:t>
                      </a:r>
                      <a:endParaRPr lang="en-GB" sz="2000" b="0" i="0" u="none" strike="noStrike">
                        <a:effectLst/>
                        <a:latin typeface="Arial" panose="020B0604020202020204" pitchFamily="34" charset="0"/>
                      </a:endParaRPr>
                    </a:p>
                  </a:txBody>
                  <a:tcPr marL="77422" marR="77422" marT="10753" marB="0">
                    <a:lnL w="12700" cap="flat" cmpd="sng" algn="ctr">
                      <a:solidFill>
                        <a:srgbClr val="D5D5D5"/>
                      </a:solidFill>
                      <a:prstDash val="solid"/>
                      <a:round/>
                      <a:headEnd type="none" w="med" len="med"/>
                      <a:tailEnd type="none" w="med" len="med"/>
                    </a:lnL>
                    <a:lnR w="12700" cap="flat" cmpd="sng" algn="ctr">
                      <a:solidFill>
                        <a:srgbClr val="D5D5D5"/>
                      </a:solidFill>
                      <a:prstDash val="solid"/>
                      <a:round/>
                      <a:headEnd type="none" w="med" len="med"/>
                      <a:tailEnd type="none" w="med" len="med"/>
                    </a:lnR>
                    <a:lnT w="12700" cap="flat" cmpd="sng" algn="ctr">
                      <a:solidFill>
                        <a:srgbClr val="A6A6A6"/>
                      </a:solidFill>
                      <a:prstDash val="solid"/>
                      <a:round/>
                      <a:headEnd type="none" w="med" len="med"/>
                      <a:tailEnd type="none" w="med" len="med"/>
                    </a:lnT>
                    <a:lnB w="12700" cap="flat" cmpd="sng" algn="ctr">
                      <a:solidFill>
                        <a:srgbClr val="A6A6A6"/>
                      </a:solidFill>
                      <a:prstDash val="solid"/>
                      <a:round/>
                      <a:headEnd type="none" w="med" len="med"/>
                      <a:tailEnd type="none" w="med" len="med"/>
                    </a:lnB>
                    <a:noFill/>
                  </a:tcPr>
                </a:tc>
                <a:tc>
                  <a:txBody>
                    <a:bodyPr/>
                    <a:lstStyle/>
                    <a:p>
                      <a:pPr algn="l" fontAlgn="t">
                        <a:lnSpc>
                          <a:spcPct val="115000"/>
                        </a:lnSpc>
                        <a:spcBef>
                          <a:spcPts val="0"/>
                        </a:spcBef>
                        <a:spcAft>
                          <a:spcPts val="800"/>
                        </a:spcAft>
                      </a:pPr>
                      <a:r>
                        <a:rPr lang="en-GB" sz="900" b="0" i="0" u="none" strike="noStrike" kern="100">
                          <a:solidFill>
                            <a:srgbClr val="333333"/>
                          </a:solidFill>
                          <a:effectLst/>
                          <a:latin typeface="Calibri" panose="020F0502020204030204" pitchFamily="34" charset="0"/>
                          <a:ea typeface="DengXian" panose="02010600030101010101" pitchFamily="2" charset="-122"/>
                          <a:cs typeface="Arial" panose="020B0604020202020204" pitchFamily="34" charset="0"/>
                        </a:rPr>
                        <a:t>–</a:t>
                      </a:r>
                      <a:endParaRPr lang="en-GB" sz="2000" b="0" i="0" u="none" strike="noStrike">
                        <a:effectLst/>
                        <a:latin typeface="Arial" panose="020B0604020202020204" pitchFamily="34" charset="0"/>
                      </a:endParaRPr>
                    </a:p>
                  </a:txBody>
                  <a:tcPr marL="77422" marR="77422" marT="10753" marB="0">
                    <a:lnL w="12700" cap="flat" cmpd="sng" algn="ctr">
                      <a:solidFill>
                        <a:srgbClr val="D5D5D5"/>
                      </a:solidFill>
                      <a:prstDash val="solid"/>
                      <a:round/>
                      <a:headEnd type="none" w="med" len="med"/>
                      <a:tailEnd type="none" w="med" len="med"/>
                    </a:lnL>
                    <a:lnR w="12700" cap="flat" cmpd="sng" algn="ctr">
                      <a:solidFill>
                        <a:srgbClr val="D5D5D5"/>
                      </a:solidFill>
                      <a:prstDash val="solid"/>
                      <a:round/>
                      <a:headEnd type="none" w="med" len="med"/>
                      <a:tailEnd type="none" w="med" len="med"/>
                    </a:lnR>
                    <a:lnT w="12700" cap="flat" cmpd="sng" algn="ctr">
                      <a:solidFill>
                        <a:srgbClr val="A6A6A6"/>
                      </a:solidFill>
                      <a:prstDash val="solid"/>
                      <a:round/>
                      <a:headEnd type="none" w="med" len="med"/>
                      <a:tailEnd type="none" w="med" len="med"/>
                    </a:lnT>
                    <a:lnB w="12700" cap="flat" cmpd="sng" algn="ctr">
                      <a:solidFill>
                        <a:srgbClr val="A6A6A6"/>
                      </a:solidFill>
                      <a:prstDash val="solid"/>
                      <a:round/>
                      <a:headEnd type="none" w="med" len="med"/>
                      <a:tailEnd type="none" w="med" len="med"/>
                    </a:lnB>
                    <a:noFill/>
                  </a:tcPr>
                </a:tc>
                <a:tc>
                  <a:txBody>
                    <a:bodyPr/>
                    <a:lstStyle/>
                    <a:p>
                      <a:pPr algn="l" fontAlgn="t">
                        <a:lnSpc>
                          <a:spcPct val="115000"/>
                        </a:lnSpc>
                        <a:spcBef>
                          <a:spcPts val="0"/>
                        </a:spcBef>
                        <a:spcAft>
                          <a:spcPts val="800"/>
                        </a:spcAft>
                      </a:pPr>
                      <a:r>
                        <a:rPr lang="en-GB" sz="900" b="0" i="0" u="none" strike="noStrike" kern="100">
                          <a:solidFill>
                            <a:srgbClr val="333333"/>
                          </a:solidFill>
                          <a:effectLst/>
                          <a:latin typeface="Calibri" panose="020F0502020204030204" pitchFamily="34" charset="0"/>
                          <a:ea typeface="DengXian" panose="02010600030101010101" pitchFamily="2" charset="-122"/>
                          <a:cs typeface="Arial" panose="020B0604020202020204" pitchFamily="34" charset="0"/>
                        </a:rPr>
                        <a:t>–</a:t>
                      </a:r>
                      <a:endParaRPr lang="en-GB" sz="2000" b="0" i="0" u="none" strike="noStrike">
                        <a:effectLst/>
                        <a:latin typeface="Arial" panose="020B0604020202020204" pitchFamily="34" charset="0"/>
                      </a:endParaRPr>
                    </a:p>
                  </a:txBody>
                  <a:tcPr marL="77422" marR="77422" marT="10753" marB="0">
                    <a:lnL w="12700" cap="flat" cmpd="sng" algn="ctr">
                      <a:solidFill>
                        <a:srgbClr val="D5D5D5"/>
                      </a:solidFill>
                      <a:prstDash val="solid"/>
                      <a:round/>
                      <a:headEnd type="none" w="med" len="med"/>
                      <a:tailEnd type="none" w="med" len="med"/>
                    </a:lnL>
                    <a:lnR w="12700" cap="flat" cmpd="sng" algn="ctr">
                      <a:solidFill>
                        <a:srgbClr val="D5D5D5"/>
                      </a:solidFill>
                      <a:prstDash val="solid"/>
                      <a:round/>
                      <a:headEnd type="none" w="med" len="med"/>
                      <a:tailEnd type="none" w="med" len="med"/>
                    </a:lnR>
                    <a:lnT w="12700" cap="flat" cmpd="sng" algn="ctr">
                      <a:solidFill>
                        <a:srgbClr val="A6A6A6"/>
                      </a:solidFill>
                      <a:prstDash val="solid"/>
                      <a:round/>
                      <a:headEnd type="none" w="med" len="med"/>
                      <a:tailEnd type="none" w="med" len="med"/>
                    </a:lnT>
                    <a:lnB w="12700" cap="flat" cmpd="sng" algn="ctr">
                      <a:solidFill>
                        <a:srgbClr val="A6A6A6"/>
                      </a:solidFill>
                      <a:prstDash val="solid"/>
                      <a:round/>
                      <a:headEnd type="none" w="med" len="med"/>
                      <a:tailEnd type="none" w="med" len="med"/>
                    </a:lnB>
                    <a:noFill/>
                  </a:tcPr>
                </a:tc>
                <a:extLst>
                  <a:ext uri="{0D108BD9-81ED-4DB2-BD59-A6C34878D82A}">
                    <a16:rowId xmlns:a16="http://schemas.microsoft.com/office/drawing/2014/main" val="3636028919"/>
                  </a:ext>
                </a:extLst>
              </a:tr>
              <a:tr h="210331">
                <a:tc>
                  <a:txBody>
                    <a:bodyPr/>
                    <a:lstStyle/>
                    <a:p>
                      <a:pPr algn="l" fontAlgn="ctr">
                        <a:lnSpc>
                          <a:spcPct val="115000"/>
                        </a:lnSpc>
                        <a:spcBef>
                          <a:spcPts val="0"/>
                        </a:spcBef>
                        <a:spcAft>
                          <a:spcPts val="800"/>
                        </a:spcAft>
                      </a:pPr>
                      <a:r>
                        <a:rPr lang="en-GB" sz="900" b="0" i="0" u="none" strike="noStrike" kern="100">
                          <a:effectLst/>
                          <a:latin typeface="Calibri" panose="020F0502020204030204" pitchFamily="34" charset="0"/>
                          <a:ea typeface="DengXian" panose="02010600030101010101" pitchFamily="2" charset="-122"/>
                          <a:cs typeface="Arial" panose="020B0604020202020204" pitchFamily="34" charset="0"/>
                        </a:rPr>
                        <a:t> </a:t>
                      </a:r>
                      <a:endParaRPr lang="en-GB" sz="2000" b="0" i="0" u="none" strike="noStrike">
                        <a:effectLst/>
                        <a:latin typeface="Arial" panose="020B0604020202020204" pitchFamily="34" charset="0"/>
                      </a:endParaRPr>
                    </a:p>
                  </a:txBody>
                  <a:tcPr marL="77422" marR="77422" marT="10753" marB="0" anchor="ctr">
                    <a:lnL w="12700" cap="flat" cmpd="sng" algn="ctr">
                      <a:solidFill>
                        <a:srgbClr val="A6A6A6"/>
                      </a:solidFill>
                      <a:prstDash val="solid"/>
                      <a:round/>
                      <a:headEnd type="none" w="med" len="med"/>
                      <a:tailEnd type="none" w="med" len="med"/>
                    </a:lnL>
                    <a:lnR w="12700" cap="flat" cmpd="sng" algn="ctr">
                      <a:solidFill>
                        <a:srgbClr val="D5D5D5"/>
                      </a:solidFill>
                      <a:prstDash val="solid"/>
                      <a:round/>
                      <a:headEnd type="none" w="med" len="med"/>
                      <a:tailEnd type="none" w="med" len="med"/>
                    </a:lnR>
                    <a:lnT w="12700" cap="flat" cmpd="sng" algn="ctr">
                      <a:solidFill>
                        <a:srgbClr val="A6A6A6"/>
                      </a:solidFill>
                      <a:prstDash val="solid"/>
                      <a:round/>
                      <a:headEnd type="none" w="med" len="med"/>
                      <a:tailEnd type="none" w="med" len="med"/>
                    </a:lnT>
                    <a:lnB w="12700" cap="flat" cmpd="sng" algn="ctr">
                      <a:solidFill>
                        <a:srgbClr val="A6A6A6"/>
                      </a:solidFill>
                      <a:prstDash val="solid"/>
                      <a:round/>
                      <a:headEnd type="none" w="med" len="med"/>
                      <a:tailEnd type="none" w="med" len="med"/>
                    </a:lnB>
                    <a:noFill/>
                  </a:tcPr>
                </a:tc>
                <a:tc>
                  <a:txBody>
                    <a:bodyPr/>
                    <a:lstStyle/>
                    <a:p>
                      <a:pPr algn="l" fontAlgn="t">
                        <a:lnSpc>
                          <a:spcPct val="115000"/>
                        </a:lnSpc>
                        <a:spcBef>
                          <a:spcPts val="0"/>
                        </a:spcBef>
                        <a:spcAft>
                          <a:spcPts val="800"/>
                        </a:spcAft>
                      </a:pPr>
                      <a:r>
                        <a:rPr lang="en-GB" sz="900" b="0" i="0" u="none" strike="noStrike" kern="100">
                          <a:solidFill>
                            <a:srgbClr val="333333"/>
                          </a:solidFill>
                          <a:effectLst/>
                          <a:latin typeface="Calibri" panose="020F0502020204030204" pitchFamily="34" charset="0"/>
                          <a:ea typeface="DengXian" panose="02010600030101010101" pitchFamily="2" charset="-122"/>
                          <a:cs typeface="Arial" panose="020B0604020202020204" pitchFamily="34" charset="0"/>
                        </a:rPr>
                        <a:t>Clinical Trials Regulation</a:t>
                      </a:r>
                      <a:endParaRPr lang="en-GB" sz="2000" b="0" i="0" u="none" strike="noStrike">
                        <a:effectLst/>
                        <a:latin typeface="Arial" panose="020B0604020202020204" pitchFamily="34" charset="0"/>
                      </a:endParaRPr>
                    </a:p>
                  </a:txBody>
                  <a:tcPr marL="77422" marR="77422" marT="10753" marB="0">
                    <a:lnL w="12700" cap="flat" cmpd="sng" algn="ctr">
                      <a:solidFill>
                        <a:srgbClr val="D5D5D5"/>
                      </a:solidFill>
                      <a:prstDash val="solid"/>
                      <a:round/>
                      <a:headEnd type="none" w="med" len="med"/>
                      <a:tailEnd type="none" w="med" len="med"/>
                    </a:lnL>
                    <a:lnR w="12700" cap="flat" cmpd="sng" algn="ctr">
                      <a:solidFill>
                        <a:srgbClr val="D5D5D5"/>
                      </a:solidFill>
                      <a:prstDash val="solid"/>
                      <a:round/>
                      <a:headEnd type="none" w="med" len="med"/>
                      <a:tailEnd type="none" w="med" len="med"/>
                    </a:lnR>
                    <a:lnT w="12700" cap="flat" cmpd="sng" algn="ctr">
                      <a:solidFill>
                        <a:srgbClr val="A6A6A6"/>
                      </a:solidFill>
                      <a:prstDash val="solid"/>
                      <a:round/>
                      <a:headEnd type="none" w="med" len="med"/>
                      <a:tailEnd type="none" w="med" len="med"/>
                    </a:lnT>
                    <a:lnB w="12700" cap="flat" cmpd="sng" algn="ctr">
                      <a:solidFill>
                        <a:srgbClr val="A6A6A6"/>
                      </a:solidFill>
                      <a:prstDash val="solid"/>
                      <a:round/>
                      <a:headEnd type="none" w="med" len="med"/>
                      <a:tailEnd type="none" w="med" len="med"/>
                    </a:lnB>
                    <a:noFill/>
                  </a:tcPr>
                </a:tc>
                <a:tc>
                  <a:txBody>
                    <a:bodyPr/>
                    <a:lstStyle/>
                    <a:p>
                      <a:pPr algn="l" fontAlgn="t">
                        <a:lnSpc>
                          <a:spcPct val="115000"/>
                        </a:lnSpc>
                        <a:spcBef>
                          <a:spcPts val="0"/>
                        </a:spcBef>
                        <a:spcAft>
                          <a:spcPts val="800"/>
                        </a:spcAft>
                      </a:pPr>
                      <a:r>
                        <a:rPr lang="en-GB" sz="900" b="0" i="0" u="none" strike="noStrike" kern="100">
                          <a:solidFill>
                            <a:srgbClr val="333333"/>
                          </a:solidFill>
                          <a:effectLst/>
                          <a:latin typeface="Calibri" panose="020F0502020204030204" pitchFamily="34" charset="0"/>
                          <a:ea typeface="DengXian" panose="02010600030101010101" pitchFamily="2" charset="-122"/>
                          <a:cs typeface="Arial" panose="020B0604020202020204" pitchFamily="34" charset="0"/>
                        </a:rPr>
                        <a:t>–</a:t>
                      </a:r>
                      <a:endParaRPr lang="en-GB" sz="2000" b="0" i="0" u="none" strike="noStrike">
                        <a:effectLst/>
                        <a:latin typeface="Arial" panose="020B0604020202020204" pitchFamily="34" charset="0"/>
                      </a:endParaRPr>
                    </a:p>
                  </a:txBody>
                  <a:tcPr marL="77422" marR="77422" marT="10753" marB="0">
                    <a:lnL w="12700" cap="flat" cmpd="sng" algn="ctr">
                      <a:solidFill>
                        <a:srgbClr val="D5D5D5"/>
                      </a:solidFill>
                      <a:prstDash val="solid"/>
                      <a:round/>
                      <a:headEnd type="none" w="med" len="med"/>
                      <a:tailEnd type="none" w="med" len="med"/>
                    </a:lnL>
                    <a:lnR w="12700" cap="flat" cmpd="sng" algn="ctr">
                      <a:solidFill>
                        <a:srgbClr val="D5D5D5"/>
                      </a:solidFill>
                      <a:prstDash val="solid"/>
                      <a:round/>
                      <a:headEnd type="none" w="med" len="med"/>
                      <a:tailEnd type="none" w="med" len="med"/>
                    </a:lnR>
                    <a:lnT w="12700" cap="flat" cmpd="sng" algn="ctr">
                      <a:solidFill>
                        <a:srgbClr val="A6A6A6"/>
                      </a:solidFill>
                      <a:prstDash val="solid"/>
                      <a:round/>
                      <a:headEnd type="none" w="med" len="med"/>
                      <a:tailEnd type="none" w="med" len="med"/>
                    </a:lnT>
                    <a:lnB w="12700" cap="flat" cmpd="sng" algn="ctr">
                      <a:solidFill>
                        <a:srgbClr val="A6A6A6"/>
                      </a:solidFill>
                      <a:prstDash val="solid"/>
                      <a:round/>
                      <a:headEnd type="none" w="med" len="med"/>
                      <a:tailEnd type="none" w="med" len="med"/>
                    </a:lnB>
                    <a:noFill/>
                  </a:tcPr>
                </a:tc>
                <a:tc>
                  <a:txBody>
                    <a:bodyPr/>
                    <a:lstStyle/>
                    <a:p>
                      <a:pPr algn="l" fontAlgn="t">
                        <a:lnSpc>
                          <a:spcPct val="115000"/>
                        </a:lnSpc>
                        <a:spcBef>
                          <a:spcPts val="0"/>
                        </a:spcBef>
                        <a:spcAft>
                          <a:spcPts val="800"/>
                        </a:spcAft>
                      </a:pPr>
                      <a:r>
                        <a:rPr lang="en-GB" sz="900" b="0" i="0" u="none" strike="noStrike" kern="100">
                          <a:solidFill>
                            <a:srgbClr val="333333"/>
                          </a:solidFill>
                          <a:effectLst/>
                          <a:latin typeface="Calibri" panose="020F0502020204030204" pitchFamily="34" charset="0"/>
                          <a:ea typeface="DengXian" panose="02010600030101010101" pitchFamily="2" charset="-122"/>
                          <a:cs typeface="Arial" panose="020B0604020202020204" pitchFamily="34" charset="0"/>
                        </a:rPr>
                        <a:t>–</a:t>
                      </a:r>
                      <a:endParaRPr lang="en-GB" sz="2000" b="0" i="0" u="none" strike="noStrike">
                        <a:effectLst/>
                        <a:latin typeface="Arial" panose="020B0604020202020204" pitchFamily="34" charset="0"/>
                      </a:endParaRPr>
                    </a:p>
                  </a:txBody>
                  <a:tcPr marL="77422" marR="77422" marT="10753" marB="0">
                    <a:lnL w="12700" cap="flat" cmpd="sng" algn="ctr">
                      <a:solidFill>
                        <a:srgbClr val="D5D5D5"/>
                      </a:solidFill>
                      <a:prstDash val="solid"/>
                      <a:round/>
                      <a:headEnd type="none" w="med" len="med"/>
                      <a:tailEnd type="none" w="med" len="med"/>
                    </a:lnL>
                    <a:lnR w="12700" cap="flat" cmpd="sng" algn="ctr">
                      <a:solidFill>
                        <a:srgbClr val="D5D5D5"/>
                      </a:solidFill>
                      <a:prstDash val="solid"/>
                      <a:round/>
                      <a:headEnd type="none" w="med" len="med"/>
                      <a:tailEnd type="none" w="med" len="med"/>
                    </a:lnR>
                    <a:lnT w="12700" cap="flat" cmpd="sng" algn="ctr">
                      <a:solidFill>
                        <a:srgbClr val="A6A6A6"/>
                      </a:solidFill>
                      <a:prstDash val="solid"/>
                      <a:round/>
                      <a:headEnd type="none" w="med" len="med"/>
                      <a:tailEnd type="none" w="med" len="med"/>
                    </a:lnT>
                    <a:lnB w="12700" cap="flat" cmpd="sng" algn="ctr">
                      <a:solidFill>
                        <a:srgbClr val="A6A6A6"/>
                      </a:solidFill>
                      <a:prstDash val="solid"/>
                      <a:round/>
                      <a:headEnd type="none" w="med" len="med"/>
                      <a:tailEnd type="none" w="med" len="med"/>
                    </a:lnB>
                    <a:noFill/>
                  </a:tcPr>
                </a:tc>
                <a:extLst>
                  <a:ext uri="{0D108BD9-81ED-4DB2-BD59-A6C34878D82A}">
                    <a16:rowId xmlns:a16="http://schemas.microsoft.com/office/drawing/2014/main" val="143110026"/>
                  </a:ext>
                </a:extLst>
              </a:tr>
              <a:tr h="685187">
                <a:tc>
                  <a:txBody>
                    <a:bodyPr/>
                    <a:lstStyle/>
                    <a:p>
                      <a:pPr algn="l" fontAlgn="t">
                        <a:lnSpc>
                          <a:spcPct val="115000"/>
                        </a:lnSpc>
                        <a:spcBef>
                          <a:spcPts val="0"/>
                        </a:spcBef>
                        <a:spcAft>
                          <a:spcPts val="800"/>
                        </a:spcAft>
                      </a:pPr>
                      <a:r>
                        <a:rPr lang="en-GB" sz="900" b="0" i="0" u="none" strike="noStrike" kern="100">
                          <a:solidFill>
                            <a:srgbClr val="333333"/>
                          </a:solidFill>
                          <a:effectLst/>
                          <a:latin typeface="Calibri" panose="020F0502020204030204" pitchFamily="34" charset="0"/>
                          <a:ea typeface="DengXian" panose="02010600030101010101" pitchFamily="2" charset="-122"/>
                          <a:cs typeface="Arial" panose="020B0604020202020204" pitchFamily="34" charset="0"/>
                        </a:rPr>
                        <a:t> US, EU, JP, AUS, CA</a:t>
                      </a:r>
                      <a:endParaRPr lang="en-GB" sz="2000" b="0" i="0" u="none" strike="noStrike">
                        <a:effectLst/>
                        <a:latin typeface="Arial" panose="020B0604020202020204" pitchFamily="34" charset="0"/>
                      </a:endParaRPr>
                    </a:p>
                  </a:txBody>
                  <a:tcPr marL="77422" marR="77422" marT="10753" marB="0">
                    <a:lnL w="12700" cap="flat" cmpd="sng" algn="ctr">
                      <a:solidFill>
                        <a:srgbClr val="A6A6A6"/>
                      </a:solidFill>
                      <a:prstDash val="solid"/>
                      <a:round/>
                      <a:headEnd type="none" w="med" len="med"/>
                      <a:tailEnd type="none" w="med" len="med"/>
                    </a:lnL>
                    <a:lnR w="12700" cap="flat" cmpd="sng" algn="ctr">
                      <a:solidFill>
                        <a:srgbClr val="D5D5D5"/>
                      </a:solidFill>
                      <a:prstDash val="solid"/>
                      <a:round/>
                      <a:headEnd type="none" w="med" len="med"/>
                      <a:tailEnd type="none" w="med" len="med"/>
                    </a:lnR>
                    <a:lnT w="12700" cap="flat" cmpd="sng" algn="ctr">
                      <a:solidFill>
                        <a:srgbClr val="A6A6A6"/>
                      </a:solidFill>
                      <a:prstDash val="solid"/>
                      <a:round/>
                      <a:headEnd type="none" w="med" len="med"/>
                      <a:tailEnd type="none" w="med" len="med"/>
                    </a:lnT>
                    <a:lnB w="12700" cap="flat" cmpd="sng" algn="ctr">
                      <a:solidFill>
                        <a:srgbClr val="A6A6A6"/>
                      </a:solidFill>
                      <a:prstDash val="solid"/>
                      <a:round/>
                      <a:headEnd type="none" w="med" len="med"/>
                      <a:tailEnd type="none" w="med" len="med"/>
                    </a:lnB>
                    <a:noFill/>
                  </a:tcPr>
                </a:tc>
                <a:tc>
                  <a:txBody>
                    <a:bodyPr/>
                    <a:lstStyle/>
                    <a:p>
                      <a:pPr algn="l" fontAlgn="t">
                        <a:lnSpc>
                          <a:spcPct val="115000"/>
                        </a:lnSpc>
                        <a:spcBef>
                          <a:spcPts val="0"/>
                        </a:spcBef>
                        <a:spcAft>
                          <a:spcPts val="800"/>
                        </a:spcAft>
                      </a:pPr>
                      <a:r>
                        <a:rPr lang="en-GB" sz="900" b="0" i="0" u="none" strike="noStrike" kern="100">
                          <a:solidFill>
                            <a:srgbClr val="333333"/>
                          </a:solidFill>
                          <a:effectLst/>
                          <a:latin typeface="Calibri" panose="020F0502020204030204" pitchFamily="34" charset="0"/>
                          <a:ea typeface="DengXian" panose="02010600030101010101" pitchFamily="2" charset="-122"/>
                          <a:cs typeface="Arial" panose="020B0604020202020204" pitchFamily="34" charset="0"/>
                        </a:rPr>
                        <a:t>ICH GCP</a:t>
                      </a:r>
                      <a:endParaRPr lang="en-GB" sz="2000" b="0" i="0" u="none" strike="noStrike">
                        <a:effectLst/>
                        <a:latin typeface="Arial" panose="020B0604020202020204" pitchFamily="34" charset="0"/>
                      </a:endParaRPr>
                    </a:p>
                  </a:txBody>
                  <a:tcPr marL="77422" marR="77422" marT="10753" marB="0">
                    <a:lnL w="12700" cap="flat" cmpd="sng" algn="ctr">
                      <a:solidFill>
                        <a:srgbClr val="D5D5D5"/>
                      </a:solidFill>
                      <a:prstDash val="solid"/>
                      <a:round/>
                      <a:headEnd type="none" w="med" len="med"/>
                      <a:tailEnd type="none" w="med" len="med"/>
                    </a:lnL>
                    <a:lnR w="12700" cap="flat" cmpd="sng" algn="ctr">
                      <a:solidFill>
                        <a:srgbClr val="D5D5D5"/>
                      </a:solidFill>
                      <a:prstDash val="solid"/>
                      <a:round/>
                      <a:headEnd type="none" w="med" len="med"/>
                      <a:tailEnd type="none" w="med" len="med"/>
                    </a:lnR>
                    <a:lnT w="12700" cap="flat" cmpd="sng" algn="ctr">
                      <a:solidFill>
                        <a:srgbClr val="A6A6A6"/>
                      </a:solidFill>
                      <a:prstDash val="solid"/>
                      <a:round/>
                      <a:headEnd type="none" w="med" len="med"/>
                      <a:tailEnd type="none" w="med" len="med"/>
                    </a:lnT>
                    <a:lnB w="12700" cap="flat" cmpd="sng" algn="ctr">
                      <a:solidFill>
                        <a:srgbClr val="A6A6A6"/>
                      </a:solidFill>
                      <a:prstDash val="solid"/>
                      <a:round/>
                      <a:headEnd type="none" w="med" len="med"/>
                      <a:tailEnd type="none" w="med" len="med"/>
                    </a:lnB>
                    <a:noFill/>
                  </a:tcPr>
                </a:tc>
                <a:tc>
                  <a:txBody>
                    <a:bodyPr/>
                    <a:lstStyle/>
                    <a:p>
                      <a:pPr algn="l" fontAlgn="t">
                        <a:lnSpc>
                          <a:spcPct val="115000"/>
                        </a:lnSpc>
                        <a:spcBef>
                          <a:spcPts val="0"/>
                        </a:spcBef>
                        <a:spcAft>
                          <a:spcPts val="800"/>
                        </a:spcAft>
                      </a:pPr>
                      <a:r>
                        <a:rPr lang="en-GB" sz="900" b="0" i="0" u="none" strike="noStrike" kern="100">
                          <a:solidFill>
                            <a:srgbClr val="333333"/>
                          </a:solidFill>
                          <a:effectLst/>
                          <a:latin typeface="Calibri" panose="020F0502020204030204" pitchFamily="34" charset="0"/>
                          <a:ea typeface="DengXian" panose="02010600030101010101" pitchFamily="2" charset="-122"/>
                          <a:cs typeface="Arial" panose="020B0604020202020204" pitchFamily="34" charset="0"/>
                        </a:rPr>
                        <a:t>Glossary defines vulnerable subjects as “[i]</a:t>
                      </a:r>
                      <a:r>
                        <a:rPr lang="en-GB" sz="900" b="0" i="1" u="none" strike="noStrike" kern="100">
                          <a:solidFill>
                            <a:srgbClr val="333333"/>
                          </a:solidFill>
                          <a:effectLst/>
                          <a:latin typeface="Calibri" panose="020F0502020204030204" pitchFamily="34" charset="0"/>
                          <a:ea typeface="DengXian" panose="02010600030101010101" pitchFamily="2" charset="-122"/>
                          <a:cs typeface="Arial" panose="020B0604020202020204" pitchFamily="34" charset="0"/>
                        </a:rPr>
                        <a:t>ndividuals whose willingness to volunteer in a clinical trial may be unduly influenced by the expectation, whether justified or not, of benefits associated with participation, or of a retaliatory response from senior members of a hierarchy in case of refusal to participate</a:t>
                      </a:r>
                      <a:r>
                        <a:rPr lang="en-GB" sz="900" b="0" i="0" u="none" strike="noStrike" kern="100">
                          <a:solidFill>
                            <a:srgbClr val="333333"/>
                          </a:solidFill>
                          <a:effectLst/>
                          <a:latin typeface="Calibri" panose="020F0502020204030204" pitchFamily="34" charset="0"/>
                          <a:ea typeface="DengXian" panose="02010600030101010101" pitchFamily="2" charset="-122"/>
                          <a:cs typeface="Arial" panose="020B0604020202020204" pitchFamily="34" charset="0"/>
                        </a:rPr>
                        <a:t>” ([</a:t>
                      </a:r>
                      <a:r>
                        <a:rPr lang="en-GB" sz="900" b="0" i="0" u="sng" strike="noStrike" kern="100">
                          <a:solidFill>
                            <a:srgbClr val="004B83"/>
                          </a:solidFill>
                          <a:effectLst/>
                          <a:latin typeface="Calibri" panose="020F0502020204030204" pitchFamily="34" charset="0"/>
                          <a:ea typeface="DengXian" panose="02010600030101010101" pitchFamily="2" charset="-122"/>
                          <a:cs typeface="Arial" panose="020B0604020202020204" pitchFamily="34" charset="0"/>
                          <a:hlinkClick r:id="rId2"/>
                        </a:rPr>
                        <a:t>23</a:t>
                      </a:r>
                      <a:r>
                        <a:rPr lang="en-GB" sz="900" b="0" i="0" u="none" strike="noStrike" kern="100">
                          <a:solidFill>
                            <a:srgbClr val="333333"/>
                          </a:solidFill>
                          <a:effectLst/>
                          <a:latin typeface="Calibri" panose="020F0502020204030204" pitchFamily="34" charset="0"/>
                          <a:ea typeface="DengXian" panose="02010600030101010101" pitchFamily="2" charset="-122"/>
                          <a:cs typeface="Arial" panose="020B0604020202020204" pitchFamily="34" charset="0"/>
                        </a:rPr>
                        <a:t>], Art. 1.61)</a:t>
                      </a:r>
                      <a:endParaRPr lang="en-GB" sz="2000" b="0" i="0" u="none" strike="noStrike">
                        <a:effectLst/>
                        <a:latin typeface="Arial" panose="020B0604020202020204" pitchFamily="34" charset="0"/>
                      </a:endParaRPr>
                    </a:p>
                  </a:txBody>
                  <a:tcPr marL="77422" marR="77422" marT="10753" marB="0">
                    <a:lnL w="12700" cap="flat" cmpd="sng" algn="ctr">
                      <a:solidFill>
                        <a:srgbClr val="D5D5D5"/>
                      </a:solidFill>
                      <a:prstDash val="solid"/>
                      <a:round/>
                      <a:headEnd type="none" w="med" len="med"/>
                      <a:tailEnd type="none" w="med" len="med"/>
                    </a:lnL>
                    <a:lnR w="12700" cap="flat" cmpd="sng" algn="ctr">
                      <a:solidFill>
                        <a:srgbClr val="D5D5D5"/>
                      </a:solidFill>
                      <a:prstDash val="solid"/>
                      <a:round/>
                      <a:headEnd type="none" w="med" len="med"/>
                      <a:tailEnd type="none" w="med" len="med"/>
                    </a:lnR>
                    <a:lnT w="12700" cap="flat" cmpd="sng" algn="ctr">
                      <a:solidFill>
                        <a:srgbClr val="A6A6A6"/>
                      </a:solidFill>
                      <a:prstDash val="solid"/>
                      <a:round/>
                      <a:headEnd type="none" w="med" len="med"/>
                      <a:tailEnd type="none" w="med" len="med"/>
                    </a:lnT>
                    <a:lnB w="12700" cap="flat" cmpd="sng" algn="ctr">
                      <a:solidFill>
                        <a:srgbClr val="A6A6A6"/>
                      </a:solidFill>
                      <a:prstDash val="solid"/>
                      <a:round/>
                      <a:headEnd type="none" w="med" len="med"/>
                      <a:tailEnd type="none" w="med" len="med"/>
                    </a:lnB>
                    <a:noFill/>
                  </a:tcPr>
                </a:tc>
                <a:tc>
                  <a:txBody>
                    <a:bodyPr/>
                    <a:lstStyle/>
                    <a:p>
                      <a:pPr algn="l" fontAlgn="t">
                        <a:lnSpc>
                          <a:spcPct val="115000"/>
                        </a:lnSpc>
                        <a:spcBef>
                          <a:spcPts val="0"/>
                        </a:spcBef>
                        <a:spcAft>
                          <a:spcPts val="800"/>
                        </a:spcAft>
                      </a:pPr>
                      <a:r>
                        <a:rPr lang="en-GB" sz="900" b="0" i="0" u="none" strike="noStrike" kern="100">
                          <a:solidFill>
                            <a:srgbClr val="333333"/>
                          </a:solidFill>
                          <a:effectLst/>
                          <a:latin typeface="Calibri" panose="020F0502020204030204" pitchFamily="34" charset="0"/>
                          <a:ea typeface="DengXian" panose="02010600030101010101" pitchFamily="2" charset="-122"/>
                          <a:cs typeface="Arial" panose="020B0604020202020204" pitchFamily="34" charset="0"/>
                        </a:rPr>
                        <a:t>–</a:t>
                      </a:r>
                      <a:endParaRPr lang="en-GB" sz="2000" b="0" i="0" u="none" strike="noStrike">
                        <a:effectLst/>
                        <a:latin typeface="Arial" panose="020B0604020202020204" pitchFamily="34" charset="0"/>
                      </a:endParaRPr>
                    </a:p>
                  </a:txBody>
                  <a:tcPr marL="77422" marR="77422" marT="10753" marB="0">
                    <a:lnL w="12700" cap="flat" cmpd="sng" algn="ctr">
                      <a:solidFill>
                        <a:srgbClr val="D5D5D5"/>
                      </a:solidFill>
                      <a:prstDash val="solid"/>
                      <a:round/>
                      <a:headEnd type="none" w="med" len="med"/>
                      <a:tailEnd type="none" w="med" len="med"/>
                    </a:lnL>
                    <a:lnR w="12700" cap="flat" cmpd="sng" algn="ctr">
                      <a:solidFill>
                        <a:srgbClr val="D5D5D5"/>
                      </a:solidFill>
                      <a:prstDash val="solid"/>
                      <a:round/>
                      <a:headEnd type="none" w="med" len="med"/>
                      <a:tailEnd type="none" w="med" len="med"/>
                    </a:lnR>
                    <a:lnT w="12700" cap="flat" cmpd="sng" algn="ctr">
                      <a:solidFill>
                        <a:srgbClr val="A6A6A6"/>
                      </a:solidFill>
                      <a:prstDash val="solid"/>
                      <a:round/>
                      <a:headEnd type="none" w="med" len="med"/>
                      <a:tailEnd type="none" w="med" len="med"/>
                    </a:lnT>
                    <a:lnB w="12700" cap="flat" cmpd="sng" algn="ctr">
                      <a:solidFill>
                        <a:srgbClr val="A6A6A6"/>
                      </a:solidFill>
                      <a:prstDash val="solid"/>
                      <a:round/>
                      <a:headEnd type="none" w="med" len="med"/>
                      <a:tailEnd type="none" w="med" len="med"/>
                    </a:lnB>
                    <a:noFill/>
                  </a:tcPr>
                </a:tc>
                <a:extLst>
                  <a:ext uri="{0D108BD9-81ED-4DB2-BD59-A6C34878D82A}">
                    <a16:rowId xmlns:a16="http://schemas.microsoft.com/office/drawing/2014/main" val="3959039739"/>
                  </a:ext>
                </a:extLst>
              </a:tr>
              <a:tr h="939820">
                <a:tc>
                  <a:txBody>
                    <a:bodyPr/>
                    <a:lstStyle/>
                    <a:p>
                      <a:pPr algn="l" fontAlgn="t">
                        <a:lnSpc>
                          <a:spcPct val="115000"/>
                        </a:lnSpc>
                        <a:spcBef>
                          <a:spcPts val="0"/>
                        </a:spcBef>
                        <a:spcAft>
                          <a:spcPts val="800"/>
                        </a:spcAft>
                      </a:pPr>
                      <a:r>
                        <a:rPr lang="en-GB" sz="900" b="0" i="0" u="none" strike="noStrike" kern="100">
                          <a:solidFill>
                            <a:srgbClr val="333333"/>
                          </a:solidFill>
                          <a:effectLst/>
                          <a:latin typeface="Calibri" panose="020F0502020204030204" pitchFamily="34" charset="0"/>
                          <a:ea typeface="DengXian" panose="02010600030101010101" pitchFamily="2" charset="-122"/>
                          <a:cs typeface="Arial" panose="020B0604020202020204" pitchFamily="34" charset="0"/>
                        </a:rPr>
                        <a:t>AUS</a:t>
                      </a:r>
                      <a:endParaRPr lang="en-GB" sz="2000" b="0" i="0" u="none" strike="noStrike">
                        <a:effectLst/>
                        <a:latin typeface="Arial" panose="020B0604020202020204" pitchFamily="34" charset="0"/>
                      </a:endParaRPr>
                    </a:p>
                  </a:txBody>
                  <a:tcPr marL="77422" marR="77422" marT="10753" marB="0">
                    <a:lnL w="12700" cap="flat" cmpd="sng" algn="ctr">
                      <a:solidFill>
                        <a:srgbClr val="A6A6A6"/>
                      </a:solidFill>
                      <a:prstDash val="solid"/>
                      <a:round/>
                      <a:headEnd type="none" w="med" len="med"/>
                      <a:tailEnd type="none" w="med" len="med"/>
                    </a:lnL>
                    <a:lnR w="12700" cap="flat" cmpd="sng" algn="ctr">
                      <a:solidFill>
                        <a:srgbClr val="D5D5D5"/>
                      </a:solidFill>
                      <a:prstDash val="solid"/>
                      <a:round/>
                      <a:headEnd type="none" w="med" len="med"/>
                      <a:tailEnd type="none" w="med" len="med"/>
                    </a:lnR>
                    <a:lnT w="12700" cap="flat" cmpd="sng" algn="ctr">
                      <a:solidFill>
                        <a:srgbClr val="A6A6A6"/>
                      </a:solidFill>
                      <a:prstDash val="solid"/>
                      <a:round/>
                      <a:headEnd type="none" w="med" len="med"/>
                      <a:tailEnd type="none" w="med" len="med"/>
                    </a:lnT>
                    <a:lnB w="12700" cap="flat" cmpd="sng" algn="ctr">
                      <a:solidFill>
                        <a:srgbClr val="A6A6A6"/>
                      </a:solidFill>
                      <a:prstDash val="solid"/>
                      <a:round/>
                      <a:headEnd type="none" w="med" len="med"/>
                      <a:tailEnd type="none" w="med" len="med"/>
                    </a:lnB>
                    <a:noFill/>
                  </a:tcPr>
                </a:tc>
                <a:tc>
                  <a:txBody>
                    <a:bodyPr/>
                    <a:lstStyle/>
                    <a:p>
                      <a:pPr algn="l" fontAlgn="t">
                        <a:lnSpc>
                          <a:spcPct val="115000"/>
                        </a:lnSpc>
                        <a:spcBef>
                          <a:spcPts val="0"/>
                        </a:spcBef>
                        <a:spcAft>
                          <a:spcPts val="800"/>
                        </a:spcAft>
                      </a:pPr>
                      <a:r>
                        <a:rPr lang="en-GB" sz="900" b="0" i="0" u="none" strike="noStrike" kern="100">
                          <a:solidFill>
                            <a:srgbClr val="333333"/>
                          </a:solidFill>
                          <a:effectLst/>
                          <a:latin typeface="Calibri" panose="020F0502020204030204" pitchFamily="34" charset="0"/>
                          <a:ea typeface="DengXian" panose="02010600030101010101" pitchFamily="2" charset="-122"/>
                          <a:cs typeface="Arial" panose="020B0604020202020204" pitchFamily="34" charset="0"/>
                        </a:rPr>
                        <a:t>National Statement</a:t>
                      </a:r>
                      <a:endParaRPr lang="en-GB" sz="2000" b="0" i="0" u="none" strike="noStrike">
                        <a:effectLst/>
                        <a:latin typeface="Arial" panose="020B0604020202020204" pitchFamily="34" charset="0"/>
                      </a:endParaRPr>
                    </a:p>
                  </a:txBody>
                  <a:tcPr marL="77422" marR="77422" marT="10753" marB="0">
                    <a:lnL w="12700" cap="flat" cmpd="sng" algn="ctr">
                      <a:solidFill>
                        <a:srgbClr val="D5D5D5"/>
                      </a:solidFill>
                      <a:prstDash val="solid"/>
                      <a:round/>
                      <a:headEnd type="none" w="med" len="med"/>
                      <a:tailEnd type="none" w="med" len="med"/>
                    </a:lnL>
                    <a:lnR w="12700" cap="flat" cmpd="sng" algn="ctr">
                      <a:solidFill>
                        <a:srgbClr val="D5D5D5"/>
                      </a:solidFill>
                      <a:prstDash val="solid"/>
                      <a:round/>
                      <a:headEnd type="none" w="med" len="med"/>
                      <a:tailEnd type="none" w="med" len="med"/>
                    </a:lnR>
                    <a:lnT w="12700" cap="flat" cmpd="sng" algn="ctr">
                      <a:solidFill>
                        <a:srgbClr val="A6A6A6"/>
                      </a:solidFill>
                      <a:prstDash val="solid"/>
                      <a:round/>
                      <a:headEnd type="none" w="med" len="med"/>
                      <a:tailEnd type="none" w="med" len="med"/>
                    </a:lnT>
                    <a:lnB w="12700" cap="flat" cmpd="sng" algn="ctr">
                      <a:solidFill>
                        <a:srgbClr val="A6A6A6"/>
                      </a:solidFill>
                      <a:prstDash val="solid"/>
                      <a:round/>
                      <a:headEnd type="none" w="med" len="med"/>
                      <a:tailEnd type="none" w="med" len="med"/>
                    </a:lnB>
                    <a:noFill/>
                  </a:tcPr>
                </a:tc>
                <a:tc>
                  <a:txBody>
                    <a:bodyPr/>
                    <a:lstStyle/>
                    <a:p>
                      <a:pPr algn="l" fontAlgn="t">
                        <a:lnSpc>
                          <a:spcPct val="115000"/>
                        </a:lnSpc>
                        <a:spcBef>
                          <a:spcPts val="0"/>
                        </a:spcBef>
                        <a:spcAft>
                          <a:spcPts val="800"/>
                        </a:spcAft>
                      </a:pPr>
                      <a:r>
                        <a:rPr lang="en-GB" sz="900" b="0" i="0" u="none" strike="noStrike" kern="100">
                          <a:solidFill>
                            <a:srgbClr val="333333"/>
                          </a:solidFill>
                          <a:effectLst/>
                          <a:latin typeface="Calibri" panose="020F0502020204030204" pitchFamily="34" charset="0"/>
                          <a:ea typeface="DengXian" panose="02010600030101010101" pitchFamily="2" charset="-122"/>
                          <a:cs typeface="Arial" panose="020B0604020202020204" pitchFamily="34" charset="0"/>
                        </a:rPr>
                        <a:t>–</a:t>
                      </a:r>
                      <a:endParaRPr lang="en-GB" sz="2000" b="0" i="0" u="none" strike="noStrike">
                        <a:effectLst/>
                        <a:latin typeface="Arial" panose="020B0604020202020204" pitchFamily="34" charset="0"/>
                      </a:endParaRPr>
                    </a:p>
                  </a:txBody>
                  <a:tcPr marL="77422" marR="77422" marT="10753" marB="0">
                    <a:lnL w="12700" cap="flat" cmpd="sng" algn="ctr">
                      <a:solidFill>
                        <a:srgbClr val="D5D5D5"/>
                      </a:solidFill>
                      <a:prstDash val="solid"/>
                      <a:round/>
                      <a:headEnd type="none" w="med" len="med"/>
                      <a:tailEnd type="none" w="med" len="med"/>
                    </a:lnL>
                    <a:lnR w="12700" cap="flat" cmpd="sng" algn="ctr">
                      <a:solidFill>
                        <a:srgbClr val="D5D5D5"/>
                      </a:solidFill>
                      <a:prstDash val="solid"/>
                      <a:round/>
                      <a:headEnd type="none" w="med" len="med"/>
                      <a:tailEnd type="none" w="med" len="med"/>
                    </a:lnR>
                    <a:lnT w="12700" cap="flat" cmpd="sng" algn="ctr">
                      <a:solidFill>
                        <a:srgbClr val="A6A6A6"/>
                      </a:solidFill>
                      <a:prstDash val="solid"/>
                      <a:round/>
                      <a:headEnd type="none" w="med" len="med"/>
                      <a:tailEnd type="none" w="med" len="med"/>
                    </a:lnT>
                    <a:lnB w="12700" cap="flat" cmpd="sng" algn="ctr">
                      <a:solidFill>
                        <a:srgbClr val="A6A6A6"/>
                      </a:solidFill>
                      <a:prstDash val="solid"/>
                      <a:round/>
                      <a:headEnd type="none" w="med" len="med"/>
                      <a:tailEnd type="none" w="med" len="med"/>
                    </a:lnB>
                    <a:noFill/>
                  </a:tcPr>
                </a:tc>
                <a:tc>
                  <a:txBody>
                    <a:bodyPr/>
                    <a:lstStyle/>
                    <a:p>
                      <a:pPr algn="l" fontAlgn="t">
                        <a:spcBef>
                          <a:spcPts val="0"/>
                        </a:spcBef>
                        <a:spcAft>
                          <a:spcPts val="0"/>
                        </a:spcAft>
                      </a:pPr>
                      <a:r>
                        <a:rPr lang="en-GB" sz="900" b="0" i="0" u="none" strike="noStrike" kern="100">
                          <a:solidFill>
                            <a:srgbClr val="333333"/>
                          </a:solidFill>
                          <a:effectLst/>
                          <a:latin typeface="Calibri" panose="020F0502020204030204" pitchFamily="34" charset="0"/>
                          <a:ea typeface="Times New Roman" panose="02020603050405020304" pitchFamily="18" charset="0"/>
                        </a:rPr>
                        <a:t>• Where “</a:t>
                      </a:r>
                      <a:r>
                        <a:rPr lang="en-GB" sz="900" b="0" i="1" u="none" strike="noStrike" kern="100">
                          <a:solidFill>
                            <a:srgbClr val="333333"/>
                          </a:solidFill>
                          <a:effectLst/>
                          <a:latin typeface="Calibri" panose="020F0502020204030204" pitchFamily="34" charset="0"/>
                          <a:ea typeface="Times New Roman" panose="02020603050405020304" pitchFamily="18" charset="0"/>
                        </a:rPr>
                        <a:t>potential participants</a:t>
                      </a:r>
                      <a:r>
                        <a:rPr lang="en-GB" sz="900" b="0" i="0" u="none" strike="noStrike" kern="100">
                          <a:solidFill>
                            <a:srgbClr val="333333"/>
                          </a:solidFill>
                          <a:effectLst/>
                          <a:latin typeface="Calibri" panose="020F0502020204030204" pitchFamily="34" charset="0"/>
                          <a:ea typeface="Times New Roman" panose="02020603050405020304" pitchFamily="18" charset="0"/>
                        </a:rPr>
                        <a:t> [in dependent or unequal relationships] </a:t>
                      </a:r>
                      <a:r>
                        <a:rPr lang="en-GB" sz="900" b="0" i="1" u="none" strike="noStrike" kern="100">
                          <a:solidFill>
                            <a:srgbClr val="333333"/>
                          </a:solidFill>
                          <a:effectLst/>
                          <a:latin typeface="Calibri" panose="020F0502020204030204" pitchFamily="34" charset="0"/>
                          <a:ea typeface="Times New Roman" panose="02020603050405020304" pitchFamily="18" charset="0"/>
                        </a:rPr>
                        <a:t>are especially vulnerable</a:t>
                      </a:r>
                      <a:r>
                        <a:rPr lang="en-GB" sz="900" b="0" i="0" u="none" strike="noStrike" kern="100">
                          <a:solidFill>
                            <a:srgbClr val="333333"/>
                          </a:solidFill>
                          <a:effectLst/>
                          <a:latin typeface="Calibri" panose="020F0502020204030204" pitchFamily="34" charset="0"/>
                          <a:ea typeface="Times New Roman" panose="02020603050405020304" pitchFamily="18" charset="0"/>
                        </a:rPr>
                        <a:t>” special measures may be required ([</a:t>
                      </a:r>
                      <a:r>
                        <a:rPr lang="en-GB" sz="900" b="0" i="0" u="sng" strike="noStrike" kern="100">
                          <a:solidFill>
                            <a:srgbClr val="004B83"/>
                          </a:solidFill>
                          <a:effectLst/>
                          <a:latin typeface="Calibri" panose="020F0502020204030204" pitchFamily="34" charset="0"/>
                          <a:ea typeface="Times New Roman" panose="02020603050405020304" pitchFamily="18" charset="0"/>
                          <a:hlinkClick r:id="rId2"/>
                        </a:rPr>
                        <a:t>23</a:t>
                      </a:r>
                      <a:r>
                        <a:rPr lang="en-GB" sz="900" b="0" i="0" u="none" strike="noStrike" kern="100">
                          <a:solidFill>
                            <a:srgbClr val="333333"/>
                          </a:solidFill>
                          <a:effectLst/>
                          <a:latin typeface="Calibri" panose="020F0502020204030204" pitchFamily="34" charset="0"/>
                          <a:ea typeface="Times New Roman" panose="02020603050405020304" pitchFamily="18" charset="0"/>
                        </a:rPr>
                        <a:t>], p. 53)</a:t>
                      </a:r>
                      <a:endParaRPr lang="en-GB" sz="2000" b="0" i="0" u="none" strike="noStrike">
                        <a:effectLst/>
                        <a:latin typeface="Arial" panose="020B0604020202020204" pitchFamily="34" charset="0"/>
                      </a:endParaRPr>
                    </a:p>
                    <a:p>
                      <a:pPr algn="l" fontAlgn="t">
                        <a:spcBef>
                          <a:spcPts val="0"/>
                        </a:spcBef>
                        <a:spcAft>
                          <a:spcPts val="0"/>
                        </a:spcAft>
                      </a:pPr>
                      <a:r>
                        <a:rPr lang="en-GB" sz="900" b="0" i="0" u="none" strike="noStrike" kern="100">
                          <a:solidFill>
                            <a:srgbClr val="333333"/>
                          </a:solidFill>
                          <a:effectLst/>
                          <a:latin typeface="Calibri" panose="020F0502020204030204" pitchFamily="34" charset="0"/>
                          <a:ea typeface="Times New Roman" panose="02020603050405020304" pitchFamily="18" charset="0"/>
                        </a:rPr>
                        <a:t>• Neonates in intensive care have a “</a:t>
                      </a:r>
                      <a:r>
                        <a:rPr lang="en-GB" sz="900" b="0" i="1" u="none" strike="noStrike" kern="100">
                          <a:solidFill>
                            <a:srgbClr val="333333"/>
                          </a:solidFill>
                          <a:effectLst/>
                          <a:latin typeface="Calibri" panose="020F0502020204030204" pitchFamily="34" charset="0"/>
                          <a:ea typeface="Times New Roman" panose="02020603050405020304" pitchFamily="18" charset="0"/>
                        </a:rPr>
                        <a:t>unique developmental vulnerability</a:t>
                      </a:r>
                      <a:r>
                        <a:rPr lang="en-GB" sz="900" b="0" i="0" u="none" strike="noStrike" kern="100">
                          <a:solidFill>
                            <a:srgbClr val="333333"/>
                          </a:solidFill>
                          <a:effectLst/>
                          <a:latin typeface="Calibri" panose="020F0502020204030204" pitchFamily="34" charset="0"/>
                          <a:ea typeface="Times New Roman" panose="02020603050405020304" pitchFamily="18" charset="0"/>
                        </a:rPr>
                        <a:t>” ([</a:t>
                      </a:r>
                      <a:r>
                        <a:rPr lang="en-GB" sz="900" b="0" i="0" u="sng" strike="noStrike" kern="100">
                          <a:solidFill>
                            <a:srgbClr val="004B83"/>
                          </a:solidFill>
                          <a:effectLst/>
                          <a:latin typeface="Calibri" panose="020F0502020204030204" pitchFamily="34" charset="0"/>
                          <a:ea typeface="Times New Roman" panose="02020603050405020304" pitchFamily="18" charset="0"/>
                          <a:hlinkClick r:id="rId2"/>
                        </a:rPr>
                        <a:t>23</a:t>
                      </a:r>
                      <a:r>
                        <a:rPr lang="en-GB" sz="900" b="0" i="0" u="none" strike="noStrike" kern="100">
                          <a:solidFill>
                            <a:srgbClr val="333333"/>
                          </a:solidFill>
                          <a:effectLst/>
                          <a:latin typeface="Calibri" panose="020F0502020204030204" pitchFamily="34" charset="0"/>
                          <a:ea typeface="Times New Roman" panose="02020603050405020304" pitchFamily="18" charset="0"/>
                        </a:rPr>
                        <a:t>], p. 56)</a:t>
                      </a:r>
                      <a:endParaRPr lang="en-GB" sz="2000" b="0" i="0" u="none" strike="noStrike">
                        <a:effectLst/>
                        <a:latin typeface="Arial" panose="020B0604020202020204" pitchFamily="34" charset="0"/>
                      </a:endParaRPr>
                    </a:p>
                    <a:p>
                      <a:pPr algn="l" fontAlgn="t">
                        <a:lnSpc>
                          <a:spcPct val="115000"/>
                        </a:lnSpc>
                        <a:spcBef>
                          <a:spcPts val="0"/>
                        </a:spcBef>
                        <a:spcAft>
                          <a:spcPts val="800"/>
                        </a:spcAft>
                      </a:pPr>
                      <a:r>
                        <a:rPr lang="en-GB" sz="900" b="0" i="0" u="none" strike="noStrike" kern="100">
                          <a:solidFill>
                            <a:srgbClr val="333333"/>
                          </a:solidFill>
                          <a:effectLst/>
                          <a:latin typeface="Calibri" panose="020F0502020204030204" pitchFamily="34" charset="0"/>
                          <a:ea typeface="DengXian" panose="02010600030101010101" pitchFamily="2" charset="-122"/>
                          <a:cs typeface="Arial" panose="020B0604020202020204" pitchFamily="34" charset="0"/>
                        </a:rPr>
                        <a:t>• People with a cognitive impairment, intellectual disability, or mental illness have “</a:t>
                      </a:r>
                      <a:r>
                        <a:rPr lang="en-GB" sz="900" b="0" i="1" u="none" strike="noStrike" kern="100">
                          <a:solidFill>
                            <a:srgbClr val="333333"/>
                          </a:solidFill>
                          <a:effectLst/>
                          <a:latin typeface="Calibri" panose="020F0502020204030204" pitchFamily="34" charset="0"/>
                          <a:ea typeface="DengXian" panose="02010600030101010101" pitchFamily="2" charset="-122"/>
                          <a:cs typeface="Arial" panose="020B0604020202020204" pitchFamily="34" charset="0"/>
                        </a:rPr>
                        <a:t>distinctive vulnerabilities as research participants</a:t>
                      </a:r>
                      <a:r>
                        <a:rPr lang="en-GB" sz="900" b="0" i="0" u="none" strike="noStrike" kern="100">
                          <a:solidFill>
                            <a:srgbClr val="333333"/>
                          </a:solidFill>
                          <a:effectLst/>
                          <a:latin typeface="Calibri" panose="020F0502020204030204" pitchFamily="34" charset="0"/>
                          <a:ea typeface="DengXian" panose="02010600030101010101" pitchFamily="2" charset="-122"/>
                          <a:cs typeface="Arial" panose="020B0604020202020204" pitchFamily="34" charset="0"/>
                        </a:rPr>
                        <a:t>” and are “</a:t>
                      </a:r>
                      <a:r>
                        <a:rPr lang="en-GB" sz="900" b="0" i="1" u="none" strike="noStrike" kern="100">
                          <a:solidFill>
                            <a:srgbClr val="333333"/>
                          </a:solidFill>
                          <a:effectLst/>
                          <a:latin typeface="Calibri" panose="020F0502020204030204" pitchFamily="34" charset="0"/>
                          <a:ea typeface="DengXian" panose="02010600030101010101" pitchFamily="2" charset="-122"/>
                          <a:cs typeface="Arial" panose="020B0604020202020204" pitchFamily="34" charset="0"/>
                        </a:rPr>
                        <a:t>more-than-usually vulnerable to various forms of discomfort or stress</a:t>
                      </a:r>
                      <a:r>
                        <a:rPr lang="en-GB" sz="900" b="0" i="0" u="none" strike="noStrike" kern="100">
                          <a:solidFill>
                            <a:srgbClr val="333333"/>
                          </a:solidFill>
                          <a:effectLst/>
                          <a:latin typeface="Calibri" panose="020F0502020204030204" pitchFamily="34" charset="0"/>
                          <a:ea typeface="DengXian" panose="02010600030101010101" pitchFamily="2" charset="-122"/>
                          <a:cs typeface="Arial" panose="020B0604020202020204" pitchFamily="34" charset="0"/>
                        </a:rPr>
                        <a:t>” ([</a:t>
                      </a:r>
                      <a:r>
                        <a:rPr lang="en-GB" sz="900" b="0" i="0" u="sng" strike="noStrike" kern="100">
                          <a:solidFill>
                            <a:srgbClr val="004B83"/>
                          </a:solidFill>
                          <a:effectLst/>
                          <a:latin typeface="Calibri" panose="020F0502020204030204" pitchFamily="34" charset="0"/>
                          <a:ea typeface="DengXian" panose="02010600030101010101" pitchFamily="2" charset="-122"/>
                          <a:cs typeface="Arial" panose="020B0604020202020204" pitchFamily="34" charset="0"/>
                          <a:hlinkClick r:id="rId2"/>
                        </a:rPr>
                        <a:t>23</a:t>
                      </a:r>
                      <a:r>
                        <a:rPr lang="en-GB" sz="900" b="0" i="0" u="none" strike="noStrike" kern="100">
                          <a:solidFill>
                            <a:srgbClr val="333333"/>
                          </a:solidFill>
                          <a:effectLst/>
                          <a:latin typeface="Calibri" panose="020F0502020204030204" pitchFamily="34" charset="0"/>
                          <a:ea typeface="DengXian" panose="02010600030101010101" pitchFamily="2" charset="-122"/>
                          <a:cs typeface="Arial" panose="020B0604020202020204" pitchFamily="34" charset="0"/>
                        </a:rPr>
                        <a:t>], p. 58)</a:t>
                      </a:r>
                      <a:endParaRPr lang="en-GB" sz="2000" b="0" i="0" u="none" strike="noStrike">
                        <a:effectLst/>
                        <a:latin typeface="Arial" panose="020B0604020202020204" pitchFamily="34" charset="0"/>
                      </a:endParaRPr>
                    </a:p>
                  </a:txBody>
                  <a:tcPr marL="77422" marR="77422" marT="10753" marB="0">
                    <a:lnL w="12700" cap="flat" cmpd="sng" algn="ctr">
                      <a:solidFill>
                        <a:srgbClr val="D5D5D5"/>
                      </a:solidFill>
                      <a:prstDash val="solid"/>
                      <a:round/>
                      <a:headEnd type="none" w="med" len="med"/>
                      <a:tailEnd type="none" w="med" len="med"/>
                    </a:lnL>
                    <a:lnR w="12700" cap="flat" cmpd="sng" algn="ctr">
                      <a:solidFill>
                        <a:srgbClr val="D5D5D5"/>
                      </a:solidFill>
                      <a:prstDash val="solid"/>
                      <a:round/>
                      <a:headEnd type="none" w="med" len="med"/>
                      <a:tailEnd type="none" w="med" len="med"/>
                    </a:lnR>
                    <a:lnT w="12700" cap="flat" cmpd="sng" algn="ctr">
                      <a:solidFill>
                        <a:srgbClr val="A6A6A6"/>
                      </a:solidFill>
                      <a:prstDash val="solid"/>
                      <a:round/>
                      <a:headEnd type="none" w="med" len="med"/>
                      <a:tailEnd type="none" w="med" len="med"/>
                    </a:lnT>
                    <a:lnB w="12700" cap="flat" cmpd="sng" algn="ctr">
                      <a:solidFill>
                        <a:srgbClr val="A6A6A6"/>
                      </a:solidFill>
                      <a:prstDash val="solid"/>
                      <a:round/>
                      <a:headEnd type="none" w="med" len="med"/>
                      <a:tailEnd type="none" w="med" len="med"/>
                    </a:lnB>
                    <a:noFill/>
                  </a:tcPr>
                </a:tc>
                <a:extLst>
                  <a:ext uri="{0D108BD9-81ED-4DB2-BD59-A6C34878D82A}">
                    <a16:rowId xmlns:a16="http://schemas.microsoft.com/office/drawing/2014/main" val="877525703"/>
                  </a:ext>
                </a:extLst>
              </a:tr>
              <a:tr h="1001758">
                <a:tc>
                  <a:txBody>
                    <a:bodyPr/>
                    <a:lstStyle/>
                    <a:p>
                      <a:pPr algn="l" fontAlgn="t">
                        <a:lnSpc>
                          <a:spcPct val="115000"/>
                        </a:lnSpc>
                        <a:spcBef>
                          <a:spcPts val="0"/>
                        </a:spcBef>
                        <a:spcAft>
                          <a:spcPts val="800"/>
                        </a:spcAft>
                      </a:pPr>
                      <a:r>
                        <a:rPr lang="en-GB" sz="900" b="0" i="0" u="none" strike="noStrike" kern="100">
                          <a:solidFill>
                            <a:srgbClr val="333333"/>
                          </a:solidFill>
                          <a:effectLst/>
                          <a:latin typeface="Calibri" panose="020F0502020204030204" pitchFamily="34" charset="0"/>
                          <a:ea typeface="DengXian" panose="02010600030101010101" pitchFamily="2" charset="-122"/>
                          <a:cs typeface="Arial" panose="020B0604020202020204" pitchFamily="34" charset="0"/>
                        </a:rPr>
                        <a:t> CA</a:t>
                      </a:r>
                      <a:endParaRPr lang="en-GB" sz="2000" b="0" i="0" u="none" strike="noStrike">
                        <a:effectLst/>
                        <a:latin typeface="Arial" panose="020B0604020202020204" pitchFamily="34" charset="0"/>
                      </a:endParaRPr>
                    </a:p>
                  </a:txBody>
                  <a:tcPr marL="77422" marR="77422" marT="10753" marB="0">
                    <a:lnL w="12700" cap="flat" cmpd="sng" algn="ctr">
                      <a:solidFill>
                        <a:srgbClr val="A6A6A6"/>
                      </a:solidFill>
                      <a:prstDash val="solid"/>
                      <a:round/>
                      <a:headEnd type="none" w="med" len="med"/>
                      <a:tailEnd type="none" w="med" len="med"/>
                    </a:lnL>
                    <a:lnR w="12700" cap="flat" cmpd="sng" algn="ctr">
                      <a:solidFill>
                        <a:srgbClr val="D5D5D5"/>
                      </a:solidFill>
                      <a:prstDash val="solid"/>
                      <a:round/>
                      <a:headEnd type="none" w="med" len="med"/>
                      <a:tailEnd type="none" w="med" len="med"/>
                    </a:lnR>
                    <a:lnT w="12700" cap="flat" cmpd="sng" algn="ctr">
                      <a:solidFill>
                        <a:srgbClr val="A6A6A6"/>
                      </a:solidFill>
                      <a:prstDash val="solid"/>
                      <a:round/>
                      <a:headEnd type="none" w="med" len="med"/>
                      <a:tailEnd type="none" w="med" len="med"/>
                    </a:lnT>
                    <a:lnB w="12700" cap="flat" cmpd="sng" algn="ctr">
                      <a:solidFill>
                        <a:srgbClr val="A6A6A6"/>
                      </a:solidFill>
                      <a:prstDash val="solid"/>
                      <a:round/>
                      <a:headEnd type="none" w="med" len="med"/>
                      <a:tailEnd type="none" w="med" len="med"/>
                    </a:lnB>
                    <a:noFill/>
                  </a:tcPr>
                </a:tc>
                <a:tc>
                  <a:txBody>
                    <a:bodyPr/>
                    <a:lstStyle/>
                    <a:p>
                      <a:pPr algn="l" fontAlgn="t">
                        <a:lnSpc>
                          <a:spcPct val="115000"/>
                        </a:lnSpc>
                        <a:spcBef>
                          <a:spcPts val="0"/>
                        </a:spcBef>
                        <a:spcAft>
                          <a:spcPts val="800"/>
                        </a:spcAft>
                      </a:pPr>
                      <a:r>
                        <a:rPr lang="en-GB" sz="900" b="0" i="0" u="none" strike="noStrike" kern="100">
                          <a:solidFill>
                            <a:srgbClr val="333333"/>
                          </a:solidFill>
                          <a:effectLst/>
                          <a:latin typeface="Calibri" panose="020F0502020204030204" pitchFamily="34" charset="0"/>
                          <a:ea typeface="DengXian" panose="02010600030101010101" pitchFamily="2" charset="-122"/>
                          <a:cs typeface="Arial" panose="020B0604020202020204" pitchFamily="34" charset="0"/>
                        </a:rPr>
                        <a:t>TCPS2</a:t>
                      </a:r>
                      <a:endParaRPr lang="en-GB" sz="2000" b="0" i="0" u="none" strike="noStrike">
                        <a:effectLst/>
                        <a:latin typeface="Arial" panose="020B0604020202020204" pitchFamily="34" charset="0"/>
                      </a:endParaRPr>
                    </a:p>
                  </a:txBody>
                  <a:tcPr marL="77422" marR="77422" marT="10753" marB="0">
                    <a:lnL w="12700" cap="flat" cmpd="sng" algn="ctr">
                      <a:solidFill>
                        <a:srgbClr val="D5D5D5"/>
                      </a:solidFill>
                      <a:prstDash val="solid"/>
                      <a:round/>
                      <a:headEnd type="none" w="med" len="med"/>
                      <a:tailEnd type="none" w="med" len="med"/>
                    </a:lnL>
                    <a:lnR w="12700" cap="flat" cmpd="sng" algn="ctr">
                      <a:solidFill>
                        <a:srgbClr val="D5D5D5"/>
                      </a:solidFill>
                      <a:prstDash val="solid"/>
                      <a:round/>
                      <a:headEnd type="none" w="med" len="med"/>
                      <a:tailEnd type="none" w="med" len="med"/>
                    </a:lnR>
                    <a:lnT w="12700" cap="flat" cmpd="sng" algn="ctr">
                      <a:solidFill>
                        <a:srgbClr val="A6A6A6"/>
                      </a:solidFill>
                      <a:prstDash val="solid"/>
                      <a:round/>
                      <a:headEnd type="none" w="med" len="med"/>
                      <a:tailEnd type="none" w="med" len="med"/>
                    </a:lnT>
                    <a:lnB w="12700" cap="flat" cmpd="sng" algn="ctr">
                      <a:solidFill>
                        <a:srgbClr val="A6A6A6"/>
                      </a:solidFill>
                      <a:prstDash val="solid"/>
                      <a:round/>
                      <a:headEnd type="none" w="med" len="med"/>
                      <a:tailEnd type="none" w="med" len="med"/>
                    </a:lnB>
                    <a:noFill/>
                  </a:tcPr>
                </a:tc>
                <a:tc>
                  <a:txBody>
                    <a:bodyPr/>
                    <a:lstStyle/>
                    <a:p>
                      <a:pPr algn="l" fontAlgn="t">
                        <a:lnSpc>
                          <a:spcPct val="115000"/>
                        </a:lnSpc>
                        <a:spcBef>
                          <a:spcPts val="0"/>
                        </a:spcBef>
                        <a:spcAft>
                          <a:spcPts val="800"/>
                        </a:spcAft>
                      </a:pPr>
                      <a:r>
                        <a:rPr lang="en-GB" sz="900" b="0" i="0" u="none" strike="noStrike" kern="100">
                          <a:solidFill>
                            <a:srgbClr val="333333"/>
                          </a:solidFill>
                          <a:effectLst/>
                          <a:latin typeface="Calibri" panose="020F0502020204030204" pitchFamily="34" charset="0"/>
                          <a:ea typeface="DengXian" panose="02010600030101010101" pitchFamily="2" charset="-122"/>
                          <a:cs typeface="Arial" panose="020B0604020202020204" pitchFamily="34" charset="0"/>
                        </a:rPr>
                        <a:t>“</a:t>
                      </a:r>
                      <a:r>
                        <a:rPr lang="en-GB" sz="900" b="0" i="1" u="none" strike="noStrike" kern="100">
                          <a:solidFill>
                            <a:srgbClr val="333333"/>
                          </a:solidFill>
                          <a:effectLst/>
                          <a:latin typeface="Calibri" panose="020F0502020204030204" pitchFamily="34" charset="0"/>
                          <a:ea typeface="DengXian" panose="02010600030101010101" pitchFamily="2" charset="-122"/>
                          <a:cs typeface="Arial" panose="020B0604020202020204" pitchFamily="34" charset="0"/>
                        </a:rPr>
                        <a:t>Vulnerability – A diminished ability to fully safeguard one’s own interests in the context of a specific research project. This may be caused by limited decision-making capacity or limited access to social goods, such as rights, opportunities and power. Individuals or groups may experience vulnerability to different degrees and at different times, depending on their circumstances. See also ‘Autonomy’</a:t>
                      </a:r>
                      <a:r>
                        <a:rPr lang="en-GB" sz="900" b="0" i="0" u="none" strike="noStrike" kern="100">
                          <a:solidFill>
                            <a:srgbClr val="333333"/>
                          </a:solidFill>
                          <a:effectLst/>
                          <a:latin typeface="Calibri" panose="020F0502020204030204" pitchFamily="34" charset="0"/>
                          <a:ea typeface="DengXian" panose="02010600030101010101" pitchFamily="2" charset="-122"/>
                          <a:cs typeface="Arial" panose="020B0604020202020204" pitchFamily="34" charset="0"/>
                        </a:rPr>
                        <a:t>” ([</a:t>
                      </a:r>
                      <a:r>
                        <a:rPr lang="en-GB" sz="900" b="0" i="0" u="sng" strike="noStrike" kern="100">
                          <a:solidFill>
                            <a:srgbClr val="004B83"/>
                          </a:solidFill>
                          <a:effectLst/>
                          <a:latin typeface="Calibri" panose="020F0502020204030204" pitchFamily="34" charset="0"/>
                          <a:ea typeface="DengXian" panose="02010600030101010101" pitchFamily="2" charset="-122"/>
                          <a:cs typeface="Arial" panose="020B0604020202020204" pitchFamily="34" charset="0"/>
                          <a:hlinkClick r:id="rId2"/>
                        </a:rPr>
                        <a:t>24</a:t>
                      </a:r>
                      <a:r>
                        <a:rPr lang="en-GB" sz="900" b="0" i="0" u="none" strike="noStrike" kern="100">
                          <a:solidFill>
                            <a:srgbClr val="333333"/>
                          </a:solidFill>
                          <a:effectLst/>
                          <a:latin typeface="Calibri" panose="020F0502020204030204" pitchFamily="34" charset="0"/>
                          <a:ea typeface="DengXian" panose="02010600030101010101" pitchFamily="2" charset="-122"/>
                          <a:cs typeface="Arial" panose="020B0604020202020204" pitchFamily="34" charset="0"/>
                        </a:rPr>
                        <a:t>], p. 210)</a:t>
                      </a:r>
                      <a:endParaRPr lang="en-GB" sz="2000" b="0" i="0" u="none" strike="noStrike">
                        <a:effectLst/>
                        <a:latin typeface="Arial" panose="020B0604020202020204" pitchFamily="34" charset="0"/>
                      </a:endParaRPr>
                    </a:p>
                  </a:txBody>
                  <a:tcPr marL="77422" marR="77422" marT="10753" marB="0">
                    <a:lnL w="12700" cap="flat" cmpd="sng" algn="ctr">
                      <a:solidFill>
                        <a:srgbClr val="D5D5D5"/>
                      </a:solidFill>
                      <a:prstDash val="solid"/>
                      <a:round/>
                      <a:headEnd type="none" w="med" len="med"/>
                      <a:tailEnd type="none" w="med" len="med"/>
                    </a:lnL>
                    <a:lnR w="12700" cap="flat" cmpd="sng" algn="ctr">
                      <a:solidFill>
                        <a:srgbClr val="D5D5D5"/>
                      </a:solidFill>
                      <a:prstDash val="solid"/>
                      <a:round/>
                      <a:headEnd type="none" w="med" len="med"/>
                      <a:tailEnd type="none" w="med" len="med"/>
                    </a:lnR>
                    <a:lnT w="12700" cap="flat" cmpd="sng" algn="ctr">
                      <a:solidFill>
                        <a:srgbClr val="A6A6A6"/>
                      </a:solidFill>
                      <a:prstDash val="solid"/>
                      <a:round/>
                      <a:headEnd type="none" w="med" len="med"/>
                      <a:tailEnd type="none" w="med" len="med"/>
                    </a:lnT>
                    <a:lnB w="12700" cap="flat" cmpd="sng" algn="ctr">
                      <a:solidFill>
                        <a:srgbClr val="A6A6A6"/>
                      </a:solidFill>
                      <a:prstDash val="solid"/>
                      <a:round/>
                      <a:headEnd type="none" w="med" len="med"/>
                      <a:tailEnd type="none" w="med" len="med"/>
                    </a:lnB>
                    <a:noFill/>
                  </a:tcPr>
                </a:tc>
                <a:tc>
                  <a:txBody>
                    <a:bodyPr/>
                    <a:lstStyle/>
                    <a:p>
                      <a:pPr algn="l" fontAlgn="t">
                        <a:spcBef>
                          <a:spcPts val="0"/>
                        </a:spcBef>
                        <a:spcAft>
                          <a:spcPts val="0"/>
                        </a:spcAft>
                      </a:pPr>
                      <a:r>
                        <a:rPr lang="en-GB" sz="900" b="0" i="0" u="none" strike="noStrike" kern="100">
                          <a:solidFill>
                            <a:srgbClr val="333333"/>
                          </a:solidFill>
                          <a:effectLst/>
                          <a:latin typeface="Calibri" panose="020F0502020204030204" pitchFamily="34" charset="0"/>
                          <a:ea typeface="Times New Roman" panose="02020603050405020304" pitchFamily="18" charset="0"/>
                        </a:rPr>
                        <a:t>• Participants, researchers, and research ethics board members may be rendered “</a:t>
                      </a:r>
                      <a:r>
                        <a:rPr lang="en-GB" sz="900" b="0" i="1" u="none" strike="noStrike" kern="100">
                          <a:solidFill>
                            <a:srgbClr val="333333"/>
                          </a:solidFill>
                          <a:effectLst/>
                          <a:latin typeface="Calibri" panose="020F0502020204030204" pitchFamily="34" charset="0"/>
                          <a:ea typeface="Times New Roman" panose="02020603050405020304" pitchFamily="18" charset="0"/>
                        </a:rPr>
                        <a:t>more vulnerable</a:t>
                      </a:r>
                      <a:r>
                        <a:rPr lang="en-GB" sz="900" b="0" i="0" u="none" strike="noStrike" kern="100">
                          <a:solidFill>
                            <a:srgbClr val="333333"/>
                          </a:solidFill>
                          <a:effectLst/>
                          <a:latin typeface="Calibri" panose="020F0502020204030204" pitchFamily="34" charset="0"/>
                          <a:ea typeface="Times New Roman" panose="02020603050405020304" pitchFamily="18" charset="0"/>
                        </a:rPr>
                        <a:t>” during publicly declared emergencies ([</a:t>
                      </a:r>
                      <a:r>
                        <a:rPr lang="en-GB" sz="900" b="0" i="0" u="sng" strike="noStrike" kern="100">
                          <a:solidFill>
                            <a:srgbClr val="004B83"/>
                          </a:solidFill>
                          <a:effectLst/>
                          <a:latin typeface="Calibri" panose="020F0502020204030204" pitchFamily="34" charset="0"/>
                          <a:ea typeface="Times New Roman" panose="02020603050405020304" pitchFamily="18" charset="0"/>
                          <a:hlinkClick r:id="rId2"/>
                        </a:rPr>
                        <a:t>24</a:t>
                      </a:r>
                      <a:r>
                        <a:rPr lang="en-GB" sz="900" b="0" i="0" u="none" strike="noStrike" kern="100">
                          <a:solidFill>
                            <a:srgbClr val="333333"/>
                          </a:solidFill>
                          <a:effectLst/>
                          <a:latin typeface="Calibri" panose="020F0502020204030204" pitchFamily="34" charset="0"/>
                          <a:ea typeface="Times New Roman" panose="02020603050405020304" pitchFamily="18" charset="0"/>
                        </a:rPr>
                        <a:t>], p. 90)</a:t>
                      </a:r>
                      <a:endParaRPr lang="en-GB" sz="2000" b="0" i="0" u="none" strike="noStrike">
                        <a:effectLst/>
                        <a:latin typeface="Arial" panose="020B0604020202020204" pitchFamily="34" charset="0"/>
                      </a:endParaRPr>
                    </a:p>
                    <a:p>
                      <a:pPr algn="l" fontAlgn="t">
                        <a:spcBef>
                          <a:spcPts val="0"/>
                        </a:spcBef>
                        <a:spcAft>
                          <a:spcPts val="0"/>
                        </a:spcAft>
                      </a:pPr>
                      <a:r>
                        <a:rPr lang="en-GB" sz="900" b="0" i="0" u="none" strike="noStrike" kern="100">
                          <a:solidFill>
                            <a:srgbClr val="333333"/>
                          </a:solidFill>
                          <a:effectLst/>
                          <a:latin typeface="Calibri" panose="020F0502020204030204" pitchFamily="34" charset="0"/>
                          <a:ea typeface="Times New Roman" panose="02020603050405020304" pitchFamily="18" charset="0"/>
                        </a:rPr>
                        <a:t>• “</a:t>
                      </a:r>
                      <a:r>
                        <a:rPr lang="en-GB" sz="900" b="0" i="1" u="none" strike="noStrike" kern="100">
                          <a:solidFill>
                            <a:srgbClr val="333333"/>
                          </a:solidFill>
                          <a:effectLst/>
                          <a:latin typeface="Calibri" panose="020F0502020204030204" pitchFamily="34" charset="0"/>
                          <a:ea typeface="Times New Roman" panose="02020603050405020304" pitchFamily="18" charset="0"/>
                        </a:rPr>
                        <a:t>The least organisationally developed communities are the most vulnerable to exploitation</a:t>
                      </a:r>
                      <a:r>
                        <a:rPr lang="en-GB" sz="900" b="0" i="0" u="none" strike="noStrike" kern="100">
                          <a:solidFill>
                            <a:srgbClr val="333333"/>
                          </a:solidFill>
                          <a:effectLst/>
                          <a:latin typeface="Calibri" panose="020F0502020204030204" pitchFamily="34" charset="0"/>
                          <a:ea typeface="Times New Roman" panose="02020603050405020304" pitchFamily="18" charset="0"/>
                        </a:rPr>
                        <a:t>” ([</a:t>
                      </a:r>
                      <a:r>
                        <a:rPr lang="en-GB" sz="900" b="0" i="0" u="sng" strike="noStrike" kern="100">
                          <a:solidFill>
                            <a:srgbClr val="004B83"/>
                          </a:solidFill>
                          <a:effectLst/>
                          <a:latin typeface="Calibri" panose="020F0502020204030204" pitchFamily="34" charset="0"/>
                          <a:ea typeface="Times New Roman" panose="02020603050405020304" pitchFamily="18" charset="0"/>
                          <a:hlinkClick r:id="rId2"/>
                        </a:rPr>
                        <a:t>24</a:t>
                      </a:r>
                      <a:r>
                        <a:rPr lang="en-GB" sz="900" b="0" i="0" u="none" strike="noStrike" kern="100">
                          <a:solidFill>
                            <a:srgbClr val="333333"/>
                          </a:solidFill>
                          <a:effectLst/>
                          <a:latin typeface="Calibri" panose="020F0502020204030204" pitchFamily="34" charset="0"/>
                          <a:ea typeface="Times New Roman" panose="02020603050405020304" pitchFamily="18" charset="0"/>
                        </a:rPr>
                        <a:t>], p. 130)</a:t>
                      </a:r>
                      <a:endParaRPr lang="en-GB" sz="2000" b="0" i="0" u="none" strike="noStrike">
                        <a:effectLst/>
                        <a:latin typeface="Arial" panose="020B0604020202020204" pitchFamily="34" charset="0"/>
                      </a:endParaRPr>
                    </a:p>
                    <a:p>
                      <a:pPr algn="l" fontAlgn="t">
                        <a:lnSpc>
                          <a:spcPct val="115000"/>
                        </a:lnSpc>
                        <a:spcBef>
                          <a:spcPts val="0"/>
                        </a:spcBef>
                        <a:spcAft>
                          <a:spcPts val="800"/>
                        </a:spcAft>
                      </a:pPr>
                      <a:r>
                        <a:rPr lang="en-GB" sz="900" b="0" i="0" u="none" strike="noStrike" kern="100">
                          <a:solidFill>
                            <a:srgbClr val="333333"/>
                          </a:solidFill>
                          <a:effectLst/>
                          <a:latin typeface="Calibri" panose="020F0502020204030204" pitchFamily="34" charset="0"/>
                          <a:ea typeface="DengXian" panose="02010600030101010101" pitchFamily="2" charset="-122"/>
                          <a:cs typeface="Arial" panose="020B0604020202020204" pitchFamily="34" charset="0"/>
                        </a:rPr>
                        <a:t>• Participants may be “</a:t>
                      </a:r>
                      <a:r>
                        <a:rPr lang="en-GB" sz="900" b="0" i="1" u="none" strike="noStrike" kern="100">
                          <a:solidFill>
                            <a:srgbClr val="333333"/>
                          </a:solidFill>
                          <a:effectLst/>
                          <a:latin typeface="Calibri" panose="020F0502020204030204" pitchFamily="34" charset="0"/>
                          <a:ea typeface="DengXian" panose="02010600030101010101" pitchFamily="2" charset="-122"/>
                          <a:cs typeface="Arial" panose="020B0604020202020204" pitchFamily="34" charset="0"/>
                        </a:rPr>
                        <a:t>in highly vulnerable circumstances</a:t>
                      </a:r>
                      <a:r>
                        <a:rPr lang="en-GB" sz="900" b="0" i="0" u="none" strike="noStrike" kern="100">
                          <a:solidFill>
                            <a:srgbClr val="333333"/>
                          </a:solidFill>
                          <a:effectLst/>
                          <a:latin typeface="Calibri" panose="020F0502020204030204" pitchFamily="34" charset="0"/>
                          <a:ea typeface="DengXian" panose="02010600030101010101" pitchFamily="2" charset="-122"/>
                          <a:cs typeface="Arial" panose="020B0604020202020204" pitchFamily="34" charset="0"/>
                        </a:rPr>
                        <a:t>” because of social or legal stigmatisation ([</a:t>
                      </a:r>
                      <a:r>
                        <a:rPr lang="en-GB" sz="900" b="0" i="0" u="sng" strike="noStrike" kern="100">
                          <a:solidFill>
                            <a:srgbClr val="004B83"/>
                          </a:solidFill>
                          <a:effectLst/>
                          <a:latin typeface="Calibri" panose="020F0502020204030204" pitchFamily="34" charset="0"/>
                          <a:ea typeface="DengXian" panose="02010600030101010101" pitchFamily="2" charset="-122"/>
                          <a:cs typeface="Arial" panose="020B0604020202020204" pitchFamily="34" charset="0"/>
                          <a:hlinkClick r:id="rId2"/>
                        </a:rPr>
                        <a:t>24</a:t>
                      </a:r>
                      <a:r>
                        <a:rPr lang="en-GB" sz="900" b="0" i="0" u="none" strike="noStrike" kern="100">
                          <a:solidFill>
                            <a:srgbClr val="333333"/>
                          </a:solidFill>
                          <a:effectLst/>
                          <a:latin typeface="Calibri" panose="020F0502020204030204" pitchFamily="34" charset="0"/>
                          <a:ea typeface="DengXian" panose="02010600030101010101" pitchFamily="2" charset="-122"/>
                          <a:cs typeface="Arial" panose="020B0604020202020204" pitchFamily="34" charset="0"/>
                        </a:rPr>
                        <a:t>], p. 141)</a:t>
                      </a:r>
                      <a:endParaRPr lang="en-GB" sz="2000" b="0" i="0" u="none" strike="noStrike">
                        <a:effectLst/>
                        <a:latin typeface="Arial" panose="020B0604020202020204" pitchFamily="34" charset="0"/>
                      </a:endParaRPr>
                    </a:p>
                  </a:txBody>
                  <a:tcPr marL="77422" marR="77422" marT="10753" marB="0">
                    <a:lnL w="12700" cap="flat" cmpd="sng" algn="ctr">
                      <a:solidFill>
                        <a:srgbClr val="D5D5D5"/>
                      </a:solidFill>
                      <a:prstDash val="solid"/>
                      <a:round/>
                      <a:headEnd type="none" w="med" len="med"/>
                      <a:tailEnd type="none" w="med" len="med"/>
                    </a:lnL>
                    <a:lnR w="12700" cap="flat" cmpd="sng" algn="ctr">
                      <a:solidFill>
                        <a:srgbClr val="D5D5D5"/>
                      </a:solidFill>
                      <a:prstDash val="solid"/>
                      <a:round/>
                      <a:headEnd type="none" w="med" len="med"/>
                      <a:tailEnd type="none" w="med" len="med"/>
                    </a:lnR>
                    <a:lnT w="12700" cap="flat" cmpd="sng" algn="ctr">
                      <a:solidFill>
                        <a:srgbClr val="A6A6A6"/>
                      </a:solidFill>
                      <a:prstDash val="solid"/>
                      <a:round/>
                      <a:headEnd type="none" w="med" len="med"/>
                      <a:tailEnd type="none" w="med" len="med"/>
                    </a:lnT>
                    <a:lnB w="12700" cap="flat" cmpd="sng" algn="ctr">
                      <a:solidFill>
                        <a:srgbClr val="A6A6A6"/>
                      </a:solidFill>
                      <a:prstDash val="solid"/>
                      <a:round/>
                      <a:headEnd type="none" w="med" len="med"/>
                      <a:tailEnd type="none" w="med" len="med"/>
                    </a:lnB>
                    <a:noFill/>
                  </a:tcPr>
                </a:tc>
                <a:extLst>
                  <a:ext uri="{0D108BD9-81ED-4DB2-BD59-A6C34878D82A}">
                    <a16:rowId xmlns:a16="http://schemas.microsoft.com/office/drawing/2014/main" val="2062349450"/>
                  </a:ext>
                </a:extLst>
              </a:tr>
              <a:tr h="368616">
                <a:tc>
                  <a:txBody>
                    <a:bodyPr/>
                    <a:lstStyle/>
                    <a:p>
                      <a:pPr algn="l" fontAlgn="t">
                        <a:lnSpc>
                          <a:spcPct val="115000"/>
                        </a:lnSpc>
                        <a:spcBef>
                          <a:spcPts val="0"/>
                        </a:spcBef>
                        <a:spcAft>
                          <a:spcPts val="800"/>
                        </a:spcAft>
                      </a:pPr>
                      <a:r>
                        <a:rPr lang="en-GB" sz="900" b="0" i="0" u="none" strike="noStrike" kern="100">
                          <a:solidFill>
                            <a:srgbClr val="333333"/>
                          </a:solidFill>
                          <a:effectLst/>
                          <a:latin typeface="Calibri" panose="020F0502020204030204" pitchFamily="34" charset="0"/>
                          <a:ea typeface="DengXian" panose="02010600030101010101" pitchFamily="2" charset="-122"/>
                          <a:cs typeface="Arial" panose="020B0604020202020204" pitchFamily="34" charset="0"/>
                        </a:rPr>
                        <a:t> UK</a:t>
                      </a:r>
                      <a:endParaRPr lang="en-GB" sz="2000" b="0" i="0" u="none" strike="noStrike">
                        <a:effectLst/>
                        <a:latin typeface="Arial" panose="020B0604020202020204" pitchFamily="34" charset="0"/>
                      </a:endParaRPr>
                    </a:p>
                  </a:txBody>
                  <a:tcPr marL="77422" marR="77422" marT="10753" marB="0">
                    <a:lnL w="12700" cap="flat" cmpd="sng" algn="ctr">
                      <a:solidFill>
                        <a:srgbClr val="A6A6A6"/>
                      </a:solidFill>
                      <a:prstDash val="solid"/>
                      <a:round/>
                      <a:headEnd type="none" w="med" len="med"/>
                      <a:tailEnd type="none" w="med" len="med"/>
                    </a:lnL>
                    <a:lnR w="12700" cap="flat" cmpd="sng" algn="ctr">
                      <a:solidFill>
                        <a:srgbClr val="D5D5D5"/>
                      </a:solidFill>
                      <a:prstDash val="solid"/>
                      <a:round/>
                      <a:headEnd type="none" w="med" len="med"/>
                      <a:tailEnd type="none" w="med" len="med"/>
                    </a:lnR>
                    <a:lnT w="12700" cap="flat" cmpd="sng" algn="ctr">
                      <a:solidFill>
                        <a:srgbClr val="A6A6A6"/>
                      </a:solidFill>
                      <a:prstDash val="solid"/>
                      <a:round/>
                      <a:headEnd type="none" w="med" len="med"/>
                      <a:tailEnd type="none" w="med" len="med"/>
                    </a:lnT>
                    <a:lnB w="12700" cap="flat" cmpd="sng" algn="ctr">
                      <a:solidFill>
                        <a:srgbClr val="A6A6A6"/>
                      </a:solidFill>
                      <a:prstDash val="solid"/>
                      <a:round/>
                      <a:headEnd type="none" w="med" len="med"/>
                      <a:tailEnd type="none" w="med" len="med"/>
                    </a:lnB>
                    <a:noFill/>
                  </a:tcPr>
                </a:tc>
                <a:tc>
                  <a:txBody>
                    <a:bodyPr/>
                    <a:lstStyle/>
                    <a:p>
                      <a:pPr algn="l" fontAlgn="t">
                        <a:lnSpc>
                          <a:spcPct val="115000"/>
                        </a:lnSpc>
                        <a:spcBef>
                          <a:spcPts val="0"/>
                        </a:spcBef>
                        <a:spcAft>
                          <a:spcPts val="800"/>
                        </a:spcAft>
                      </a:pPr>
                      <a:r>
                        <a:rPr lang="en-GB" sz="900" b="0" i="0" u="none" strike="noStrike" kern="100">
                          <a:solidFill>
                            <a:srgbClr val="333333"/>
                          </a:solidFill>
                          <a:effectLst/>
                          <a:latin typeface="Calibri" panose="020F0502020204030204" pitchFamily="34" charset="0"/>
                          <a:ea typeface="DengXian" panose="02010600030101010101" pitchFamily="2" charset="-122"/>
                          <a:cs typeface="Arial" panose="020B0604020202020204" pitchFamily="34" charset="0"/>
                        </a:rPr>
                        <a:t>Research Governance Framework</a:t>
                      </a:r>
                      <a:endParaRPr lang="en-GB" sz="2000" b="0" i="0" u="none" strike="noStrike">
                        <a:effectLst/>
                        <a:latin typeface="Arial" panose="020B0604020202020204" pitchFamily="34" charset="0"/>
                      </a:endParaRPr>
                    </a:p>
                  </a:txBody>
                  <a:tcPr marL="77422" marR="77422" marT="10753" marB="0">
                    <a:lnL w="12700" cap="flat" cmpd="sng" algn="ctr">
                      <a:solidFill>
                        <a:srgbClr val="D5D5D5"/>
                      </a:solidFill>
                      <a:prstDash val="solid"/>
                      <a:round/>
                      <a:headEnd type="none" w="med" len="med"/>
                      <a:tailEnd type="none" w="med" len="med"/>
                    </a:lnL>
                    <a:lnR w="12700" cap="flat" cmpd="sng" algn="ctr">
                      <a:solidFill>
                        <a:srgbClr val="D5D5D5"/>
                      </a:solidFill>
                      <a:prstDash val="solid"/>
                      <a:round/>
                      <a:headEnd type="none" w="med" len="med"/>
                      <a:tailEnd type="none" w="med" len="med"/>
                    </a:lnR>
                    <a:lnT w="12700" cap="flat" cmpd="sng" algn="ctr">
                      <a:solidFill>
                        <a:srgbClr val="A6A6A6"/>
                      </a:solidFill>
                      <a:prstDash val="solid"/>
                      <a:round/>
                      <a:headEnd type="none" w="med" len="med"/>
                      <a:tailEnd type="none" w="med" len="med"/>
                    </a:lnT>
                    <a:lnB w="12700" cap="flat" cmpd="sng" algn="ctr">
                      <a:solidFill>
                        <a:srgbClr val="A6A6A6"/>
                      </a:solidFill>
                      <a:prstDash val="solid"/>
                      <a:round/>
                      <a:headEnd type="none" w="med" len="med"/>
                      <a:tailEnd type="none" w="med" len="med"/>
                    </a:lnB>
                    <a:noFill/>
                  </a:tcPr>
                </a:tc>
                <a:tc>
                  <a:txBody>
                    <a:bodyPr/>
                    <a:lstStyle/>
                    <a:p>
                      <a:pPr algn="l" fontAlgn="t">
                        <a:lnSpc>
                          <a:spcPct val="115000"/>
                        </a:lnSpc>
                        <a:spcBef>
                          <a:spcPts val="0"/>
                        </a:spcBef>
                        <a:spcAft>
                          <a:spcPts val="800"/>
                        </a:spcAft>
                      </a:pPr>
                      <a:r>
                        <a:rPr lang="en-GB" sz="900" b="0" i="0" u="none" strike="noStrike" kern="100">
                          <a:solidFill>
                            <a:srgbClr val="333333"/>
                          </a:solidFill>
                          <a:effectLst/>
                          <a:latin typeface="Calibri" panose="020F0502020204030204" pitchFamily="34" charset="0"/>
                          <a:ea typeface="DengXian" panose="02010600030101010101" pitchFamily="2" charset="-122"/>
                          <a:cs typeface="Arial" panose="020B0604020202020204" pitchFamily="34" charset="0"/>
                        </a:rPr>
                        <a:t>–</a:t>
                      </a:r>
                      <a:endParaRPr lang="en-GB" sz="2000" b="0" i="0" u="none" strike="noStrike">
                        <a:effectLst/>
                        <a:latin typeface="Arial" panose="020B0604020202020204" pitchFamily="34" charset="0"/>
                      </a:endParaRPr>
                    </a:p>
                  </a:txBody>
                  <a:tcPr marL="77422" marR="77422" marT="10753" marB="0">
                    <a:lnL w="12700" cap="flat" cmpd="sng" algn="ctr">
                      <a:solidFill>
                        <a:srgbClr val="D5D5D5"/>
                      </a:solidFill>
                      <a:prstDash val="solid"/>
                      <a:round/>
                      <a:headEnd type="none" w="med" len="med"/>
                      <a:tailEnd type="none" w="med" len="med"/>
                    </a:lnL>
                    <a:lnR w="12700" cap="flat" cmpd="sng" algn="ctr">
                      <a:solidFill>
                        <a:srgbClr val="D5D5D5"/>
                      </a:solidFill>
                      <a:prstDash val="solid"/>
                      <a:round/>
                      <a:headEnd type="none" w="med" len="med"/>
                      <a:tailEnd type="none" w="med" len="med"/>
                    </a:lnR>
                    <a:lnT w="12700" cap="flat" cmpd="sng" algn="ctr">
                      <a:solidFill>
                        <a:srgbClr val="A6A6A6"/>
                      </a:solidFill>
                      <a:prstDash val="solid"/>
                      <a:round/>
                      <a:headEnd type="none" w="med" len="med"/>
                      <a:tailEnd type="none" w="med" len="med"/>
                    </a:lnT>
                    <a:lnB w="12700" cap="flat" cmpd="sng" algn="ctr">
                      <a:solidFill>
                        <a:srgbClr val="A6A6A6"/>
                      </a:solidFill>
                      <a:prstDash val="solid"/>
                      <a:round/>
                      <a:headEnd type="none" w="med" len="med"/>
                      <a:tailEnd type="none" w="med" len="med"/>
                    </a:lnB>
                    <a:noFill/>
                  </a:tcPr>
                </a:tc>
                <a:tc>
                  <a:txBody>
                    <a:bodyPr/>
                    <a:lstStyle/>
                    <a:p>
                      <a:pPr algn="l" fontAlgn="t">
                        <a:lnSpc>
                          <a:spcPct val="115000"/>
                        </a:lnSpc>
                        <a:spcBef>
                          <a:spcPts val="0"/>
                        </a:spcBef>
                        <a:spcAft>
                          <a:spcPts val="800"/>
                        </a:spcAft>
                      </a:pPr>
                      <a:r>
                        <a:rPr lang="en-GB" sz="900" b="0" i="0" u="none" strike="noStrike" kern="100">
                          <a:solidFill>
                            <a:srgbClr val="333333"/>
                          </a:solidFill>
                          <a:effectLst/>
                          <a:latin typeface="Calibri" panose="020F0502020204030204" pitchFamily="34" charset="0"/>
                          <a:ea typeface="DengXian" panose="02010600030101010101" pitchFamily="2" charset="-122"/>
                          <a:cs typeface="Arial" panose="020B0604020202020204" pitchFamily="34" charset="0"/>
                        </a:rPr>
                        <a:t>–</a:t>
                      </a:r>
                      <a:endParaRPr lang="en-GB" sz="2000" b="0" i="0" u="none" strike="noStrike">
                        <a:effectLst/>
                        <a:latin typeface="Arial" panose="020B0604020202020204" pitchFamily="34" charset="0"/>
                      </a:endParaRPr>
                    </a:p>
                  </a:txBody>
                  <a:tcPr marL="77422" marR="77422" marT="10753" marB="0">
                    <a:lnL w="12700" cap="flat" cmpd="sng" algn="ctr">
                      <a:solidFill>
                        <a:srgbClr val="D5D5D5"/>
                      </a:solidFill>
                      <a:prstDash val="solid"/>
                      <a:round/>
                      <a:headEnd type="none" w="med" len="med"/>
                      <a:tailEnd type="none" w="med" len="med"/>
                    </a:lnL>
                    <a:lnR w="12700" cap="flat" cmpd="sng" algn="ctr">
                      <a:solidFill>
                        <a:srgbClr val="D5D5D5"/>
                      </a:solidFill>
                      <a:prstDash val="solid"/>
                      <a:round/>
                      <a:headEnd type="none" w="med" len="med"/>
                      <a:tailEnd type="none" w="med" len="med"/>
                    </a:lnR>
                    <a:lnT w="12700" cap="flat" cmpd="sng" algn="ctr">
                      <a:solidFill>
                        <a:srgbClr val="A6A6A6"/>
                      </a:solidFill>
                      <a:prstDash val="solid"/>
                      <a:round/>
                      <a:headEnd type="none" w="med" len="med"/>
                      <a:tailEnd type="none" w="med" len="med"/>
                    </a:lnT>
                    <a:lnB w="12700" cap="flat" cmpd="sng" algn="ctr">
                      <a:solidFill>
                        <a:srgbClr val="A6A6A6"/>
                      </a:solidFill>
                      <a:prstDash val="solid"/>
                      <a:round/>
                      <a:headEnd type="none" w="med" len="med"/>
                      <a:tailEnd type="none" w="med" len="med"/>
                    </a:lnB>
                    <a:noFill/>
                  </a:tcPr>
                </a:tc>
                <a:extLst>
                  <a:ext uri="{0D108BD9-81ED-4DB2-BD59-A6C34878D82A}">
                    <a16:rowId xmlns:a16="http://schemas.microsoft.com/office/drawing/2014/main" val="3211461810"/>
                  </a:ext>
                </a:extLst>
              </a:tr>
              <a:tr h="368616">
                <a:tc>
                  <a:txBody>
                    <a:bodyPr/>
                    <a:lstStyle/>
                    <a:p>
                      <a:pPr algn="l" fontAlgn="t">
                        <a:lnSpc>
                          <a:spcPct val="115000"/>
                        </a:lnSpc>
                        <a:spcBef>
                          <a:spcPts val="0"/>
                        </a:spcBef>
                        <a:spcAft>
                          <a:spcPts val="800"/>
                        </a:spcAft>
                      </a:pPr>
                      <a:r>
                        <a:rPr lang="en-GB" sz="900" b="0" i="0" u="none" strike="noStrike" kern="100">
                          <a:solidFill>
                            <a:srgbClr val="333333"/>
                          </a:solidFill>
                          <a:effectLst/>
                          <a:latin typeface="Calibri" panose="020F0502020204030204" pitchFamily="34" charset="0"/>
                          <a:ea typeface="DengXian" panose="02010600030101010101" pitchFamily="2" charset="-122"/>
                          <a:cs typeface="Arial" panose="020B0604020202020204" pitchFamily="34" charset="0"/>
                        </a:rPr>
                        <a:t> US</a:t>
                      </a:r>
                      <a:endParaRPr lang="en-GB" sz="2000" b="0" i="0" u="none" strike="noStrike">
                        <a:effectLst/>
                        <a:latin typeface="Arial" panose="020B0604020202020204" pitchFamily="34" charset="0"/>
                      </a:endParaRPr>
                    </a:p>
                  </a:txBody>
                  <a:tcPr marL="77422" marR="77422" marT="10753" marB="0">
                    <a:lnL w="12700" cap="flat" cmpd="sng" algn="ctr">
                      <a:solidFill>
                        <a:srgbClr val="A6A6A6"/>
                      </a:solidFill>
                      <a:prstDash val="solid"/>
                      <a:round/>
                      <a:headEnd type="none" w="med" len="med"/>
                      <a:tailEnd type="none" w="med" len="med"/>
                    </a:lnL>
                    <a:lnR w="12700" cap="flat" cmpd="sng" algn="ctr">
                      <a:solidFill>
                        <a:srgbClr val="D5D5D5"/>
                      </a:solidFill>
                      <a:prstDash val="solid"/>
                      <a:round/>
                      <a:headEnd type="none" w="med" len="med"/>
                      <a:tailEnd type="none" w="med" len="med"/>
                    </a:lnR>
                    <a:lnT w="12700" cap="flat" cmpd="sng" algn="ctr">
                      <a:solidFill>
                        <a:srgbClr val="A6A6A6"/>
                      </a:solidFill>
                      <a:prstDash val="solid"/>
                      <a:round/>
                      <a:headEnd type="none" w="med" len="med"/>
                      <a:tailEnd type="none" w="med" len="med"/>
                    </a:lnT>
                    <a:lnB w="12700" cap="flat" cmpd="sng" algn="ctr">
                      <a:solidFill>
                        <a:srgbClr val="A6A6A6"/>
                      </a:solidFill>
                      <a:prstDash val="solid"/>
                      <a:round/>
                      <a:headEnd type="none" w="med" len="med"/>
                      <a:tailEnd type="none" w="med" len="med"/>
                    </a:lnB>
                    <a:noFill/>
                  </a:tcPr>
                </a:tc>
                <a:tc>
                  <a:txBody>
                    <a:bodyPr/>
                    <a:lstStyle/>
                    <a:p>
                      <a:pPr algn="l" fontAlgn="t">
                        <a:lnSpc>
                          <a:spcPct val="115000"/>
                        </a:lnSpc>
                        <a:spcBef>
                          <a:spcPts val="0"/>
                        </a:spcBef>
                        <a:spcAft>
                          <a:spcPts val="800"/>
                        </a:spcAft>
                      </a:pPr>
                      <a:r>
                        <a:rPr lang="en-GB" sz="900" b="0" i="0" u="none" strike="noStrike" kern="100">
                          <a:solidFill>
                            <a:srgbClr val="333333"/>
                          </a:solidFill>
                          <a:effectLst/>
                          <a:latin typeface="Calibri" panose="020F0502020204030204" pitchFamily="34" charset="0"/>
                          <a:ea typeface="DengXian" panose="02010600030101010101" pitchFamily="2" charset="-122"/>
                          <a:cs typeface="Arial" panose="020B0604020202020204" pitchFamily="34" charset="0"/>
                        </a:rPr>
                        <a:t>Belmont Report</a:t>
                      </a:r>
                      <a:endParaRPr lang="en-GB" sz="2000" b="0" i="0" u="none" strike="noStrike">
                        <a:effectLst/>
                        <a:latin typeface="Arial" panose="020B0604020202020204" pitchFamily="34" charset="0"/>
                      </a:endParaRPr>
                    </a:p>
                  </a:txBody>
                  <a:tcPr marL="77422" marR="77422" marT="10753" marB="0">
                    <a:lnL w="12700" cap="flat" cmpd="sng" algn="ctr">
                      <a:solidFill>
                        <a:srgbClr val="D5D5D5"/>
                      </a:solidFill>
                      <a:prstDash val="solid"/>
                      <a:round/>
                      <a:headEnd type="none" w="med" len="med"/>
                      <a:tailEnd type="none" w="med" len="med"/>
                    </a:lnL>
                    <a:lnR w="12700" cap="flat" cmpd="sng" algn="ctr">
                      <a:solidFill>
                        <a:srgbClr val="D5D5D5"/>
                      </a:solidFill>
                      <a:prstDash val="solid"/>
                      <a:round/>
                      <a:headEnd type="none" w="med" len="med"/>
                      <a:tailEnd type="none" w="med" len="med"/>
                    </a:lnR>
                    <a:lnT w="12700" cap="flat" cmpd="sng" algn="ctr">
                      <a:solidFill>
                        <a:srgbClr val="A6A6A6"/>
                      </a:solidFill>
                      <a:prstDash val="solid"/>
                      <a:round/>
                      <a:headEnd type="none" w="med" len="med"/>
                      <a:tailEnd type="none" w="med" len="med"/>
                    </a:lnT>
                    <a:lnB w="12700" cap="flat" cmpd="sng" algn="ctr">
                      <a:solidFill>
                        <a:srgbClr val="A6A6A6"/>
                      </a:solidFill>
                      <a:prstDash val="solid"/>
                      <a:round/>
                      <a:headEnd type="none" w="med" len="med"/>
                      <a:tailEnd type="none" w="med" len="med"/>
                    </a:lnB>
                    <a:noFill/>
                  </a:tcPr>
                </a:tc>
                <a:tc>
                  <a:txBody>
                    <a:bodyPr/>
                    <a:lstStyle/>
                    <a:p>
                      <a:pPr algn="l" fontAlgn="t">
                        <a:lnSpc>
                          <a:spcPct val="115000"/>
                        </a:lnSpc>
                        <a:spcBef>
                          <a:spcPts val="0"/>
                        </a:spcBef>
                        <a:spcAft>
                          <a:spcPts val="800"/>
                        </a:spcAft>
                      </a:pPr>
                      <a:r>
                        <a:rPr lang="en-GB" sz="900" b="0" i="0" u="none" strike="noStrike" kern="100">
                          <a:solidFill>
                            <a:srgbClr val="333333"/>
                          </a:solidFill>
                          <a:effectLst/>
                          <a:latin typeface="Calibri" panose="020F0502020204030204" pitchFamily="34" charset="0"/>
                          <a:ea typeface="DengXian" panose="02010600030101010101" pitchFamily="2" charset="-122"/>
                          <a:cs typeface="Arial" panose="020B0604020202020204" pitchFamily="34" charset="0"/>
                        </a:rPr>
                        <a:t>–</a:t>
                      </a:r>
                      <a:endParaRPr lang="en-GB" sz="2000" b="0" i="0" u="none" strike="noStrike">
                        <a:effectLst/>
                        <a:latin typeface="Arial" panose="020B0604020202020204" pitchFamily="34" charset="0"/>
                      </a:endParaRPr>
                    </a:p>
                  </a:txBody>
                  <a:tcPr marL="77422" marR="77422" marT="10753" marB="0">
                    <a:lnL w="12700" cap="flat" cmpd="sng" algn="ctr">
                      <a:solidFill>
                        <a:srgbClr val="D5D5D5"/>
                      </a:solidFill>
                      <a:prstDash val="solid"/>
                      <a:round/>
                      <a:headEnd type="none" w="med" len="med"/>
                      <a:tailEnd type="none" w="med" len="med"/>
                    </a:lnL>
                    <a:lnR w="12700" cap="flat" cmpd="sng" algn="ctr">
                      <a:solidFill>
                        <a:srgbClr val="D5D5D5"/>
                      </a:solidFill>
                      <a:prstDash val="solid"/>
                      <a:round/>
                      <a:headEnd type="none" w="med" len="med"/>
                      <a:tailEnd type="none" w="med" len="med"/>
                    </a:lnR>
                    <a:lnT w="12700" cap="flat" cmpd="sng" algn="ctr">
                      <a:solidFill>
                        <a:srgbClr val="A6A6A6"/>
                      </a:solidFill>
                      <a:prstDash val="solid"/>
                      <a:round/>
                      <a:headEnd type="none" w="med" len="med"/>
                      <a:tailEnd type="none" w="med" len="med"/>
                    </a:lnT>
                    <a:lnB w="12700" cap="flat" cmpd="sng" algn="ctr">
                      <a:solidFill>
                        <a:srgbClr val="A6A6A6"/>
                      </a:solidFill>
                      <a:prstDash val="solid"/>
                      <a:round/>
                      <a:headEnd type="none" w="med" len="med"/>
                      <a:tailEnd type="none" w="med" len="med"/>
                    </a:lnB>
                    <a:noFill/>
                  </a:tcPr>
                </a:tc>
                <a:tc>
                  <a:txBody>
                    <a:bodyPr/>
                    <a:lstStyle/>
                    <a:p>
                      <a:pPr algn="l" fontAlgn="t">
                        <a:lnSpc>
                          <a:spcPct val="115000"/>
                        </a:lnSpc>
                        <a:spcBef>
                          <a:spcPts val="0"/>
                        </a:spcBef>
                        <a:spcAft>
                          <a:spcPts val="800"/>
                        </a:spcAft>
                      </a:pPr>
                      <a:r>
                        <a:rPr lang="en-GB" sz="900" b="0" i="0" u="none" strike="noStrike" kern="100">
                          <a:solidFill>
                            <a:srgbClr val="333333"/>
                          </a:solidFill>
                          <a:effectLst/>
                          <a:latin typeface="Calibri" panose="020F0502020204030204" pitchFamily="34" charset="0"/>
                          <a:ea typeface="DengXian" panose="02010600030101010101" pitchFamily="2" charset="-122"/>
                          <a:cs typeface="Arial" panose="020B0604020202020204" pitchFamily="34" charset="0"/>
                        </a:rPr>
                        <a:t>• “</a:t>
                      </a:r>
                      <a:r>
                        <a:rPr lang="en-GB" sz="900" b="0" i="1" u="none" strike="noStrike" kern="100">
                          <a:solidFill>
                            <a:srgbClr val="333333"/>
                          </a:solidFill>
                          <a:effectLst/>
                          <a:latin typeface="Calibri" panose="020F0502020204030204" pitchFamily="34" charset="0"/>
                          <a:ea typeface="DengXian" panose="02010600030101010101" pitchFamily="2" charset="-122"/>
                          <a:cs typeface="Arial" panose="020B0604020202020204" pitchFamily="34" charset="0"/>
                        </a:rPr>
                        <a:t>Also, inducements that would ordinarily be acceptable may become undue influences if the subject is especially vulnerable</a:t>
                      </a:r>
                      <a:r>
                        <a:rPr lang="en-GB" sz="900" b="0" i="0" u="none" strike="noStrike" kern="100">
                          <a:solidFill>
                            <a:srgbClr val="333333"/>
                          </a:solidFill>
                          <a:effectLst/>
                          <a:latin typeface="Calibri" panose="020F0502020204030204" pitchFamily="34" charset="0"/>
                          <a:ea typeface="DengXian" panose="02010600030101010101" pitchFamily="2" charset="-122"/>
                          <a:cs typeface="Arial" panose="020B0604020202020204" pitchFamily="34" charset="0"/>
                        </a:rPr>
                        <a:t>” ([</a:t>
                      </a:r>
                      <a:r>
                        <a:rPr lang="en-GB" sz="900" b="0" i="0" u="sng" strike="noStrike" kern="100">
                          <a:solidFill>
                            <a:srgbClr val="004B83"/>
                          </a:solidFill>
                          <a:effectLst/>
                          <a:latin typeface="Calibri" panose="020F0502020204030204" pitchFamily="34" charset="0"/>
                          <a:ea typeface="DengXian" panose="02010600030101010101" pitchFamily="2" charset="-122"/>
                          <a:cs typeface="Arial" panose="020B0604020202020204" pitchFamily="34" charset="0"/>
                          <a:hlinkClick r:id="rId2"/>
                        </a:rPr>
                        <a:t>26</a:t>
                      </a:r>
                      <a:r>
                        <a:rPr lang="en-GB" sz="900" b="0" i="0" u="none" strike="noStrike" kern="100">
                          <a:solidFill>
                            <a:srgbClr val="333333"/>
                          </a:solidFill>
                          <a:effectLst/>
                          <a:latin typeface="Calibri" panose="020F0502020204030204" pitchFamily="34" charset="0"/>
                          <a:ea typeface="DengXian" panose="02010600030101010101" pitchFamily="2" charset="-122"/>
                          <a:cs typeface="Arial" panose="020B0604020202020204" pitchFamily="34" charset="0"/>
                        </a:rPr>
                        <a:t>], Part C.1)</a:t>
                      </a:r>
                      <a:endParaRPr lang="en-GB" sz="2000" b="0" i="0" u="none" strike="noStrike">
                        <a:effectLst/>
                        <a:latin typeface="Arial" panose="020B0604020202020204" pitchFamily="34" charset="0"/>
                      </a:endParaRPr>
                    </a:p>
                  </a:txBody>
                  <a:tcPr marL="77422" marR="77422" marT="10753" marB="0">
                    <a:lnL w="12700" cap="flat" cmpd="sng" algn="ctr">
                      <a:solidFill>
                        <a:srgbClr val="D5D5D5"/>
                      </a:solidFill>
                      <a:prstDash val="solid"/>
                      <a:round/>
                      <a:headEnd type="none" w="med" len="med"/>
                      <a:tailEnd type="none" w="med" len="med"/>
                    </a:lnL>
                    <a:lnR w="12700" cap="flat" cmpd="sng" algn="ctr">
                      <a:solidFill>
                        <a:srgbClr val="D5D5D5"/>
                      </a:solidFill>
                      <a:prstDash val="solid"/>
                      <a:round/>
                      <a:headEnd type="none" w="med" len="med"/>
                      <a:tailEnd type="none" w="med" len="med"/>
                    </a:lnR>
                    <a:lnT w="12700" cap="flat" cmpd="sng" algn="ctr">
                      <a:solidFill>
                        <a:srgbClr val="A6A6A6"/>
                      </a:solidFill>
                      <a:prstDash val="solid"/>
                      <a:round/>
                      <a:headEnd type="none" w="med" len="med"/>
                      <a:tailEnd type="none" w="med" len="med"/>
                    </a:lnT>
                    <a:lnB w="12700" cap="flat" cmpd="sng" algn="ctr">
                      <a:solidFill>
                        <a:srgbClr val="A6A6A6"/>
                      </a:solidFill>
                      <a:prstDash val="solid"/>
                      <a:round/>
                      <a:headEnd type="none" w="med" len="med"/>
                      <a:tailEnd type="none" w="med" len="med"/>
                    </a:lnB>
                    <a:noFill/>
                  </a:tcPr>
                </a:tc>
                <a:extLst>
                  <a:ext uri="{0D108BD9-81ED-4DB2-BD59-A6C34878D82A}">
                    <a16:rowId xmlns:a16="http://schemas.microsoft.com/office/drawing/2014/main" val="4171500238"/>
                  </a:ext>
                </a:extLst>
              </a:tr>
              <a:tr h="210331">
                <a:tc>
                  <a:txBody>
                    <a:bodyPr/>
                    <a:lstStyle/>
                    <a:p>
                      <a:pPr algn="l" fontAlgn="ctr">
                        <a:lnSpc>
                          <a:spcPct val="115000"/>
                        </a:lnSpc>
                        <a:spcBef>
                          <a:spcPts val="0"/>
                        </a:spcBef>
                        <a:spcAft>
                          <a:spcPts val="800"/>
                        </a:spcAft>
                      </a:pPr>
                      <a:r>
                        <a:rPr lang="en-GB" sz="900" b="0" i="0" u="none" strike="noStrike" kern="100">
                          <a:effectLst/>
                          <a:latin typeface="Calibri" panose="020F0502020204030204" pitchFamily="34" charset="0"/>
                          <a:ea typeface="DengXian" panose="02010600030101010101" pitchFamily="2" charset="-122"/>
                          <a:cs typeface="Arial" panose="020B0604020202020204" pitchFamily="34" charset="0"/>
                        </a:rPr>
                        <a:t> </a:t>
                      </a:r>
                      <a:endParaRPr lang="en-GB" sz="2000" b="0" i="0" u="none" strike="noStrike">
                        <a:effectLst/>
                        <a:latin typeface="Arial" panose="020B0604020202020204" pitchFamily="34" charset="0"/>
                      </a:endParaRPr>
                    </a:p>
                  </a:txBody>
                  <a:tcPr marL="77422" marR="77422" marT="10753" marB="0" anchor="ctr">
                    <a:lnL w="12700" cap="flat" cmpd="sng" algn="ctr">
                      <a:solidFill>
                        <a:srgbClr val="A6A6A6"/>
                      </a:solidFill>
                      <a:prstDash val="solid"/>
                      <a:round/>
                      <a:headEnd type="none" w="med" len="med"/>
                      <a:tailEnd type="none" w="med" len="med"/>
                    </a:lnL>
                    <a:lnR w="12700" cap="flat" cmpd="sng" algn="ctr">
                      <a:solidFill>
                        <a:srgbClr val="D5D5D5"/>
                      </a:solidFill>
                      <a:prstDash val="solid"/>
                      <a:round/>
                      <a:headEnd type="none" w="med" len="med"/>
                      <a:tailEnd type="none" w="med" len="med"/>
                    </a:lnR>
                    <a:lnT w="12700" cap="flat" cmpd="sng" algn="ctr">
                      <a:solidFill>
                        <a:srgbClr val="A6A6A6"/>
                      </a:solidFill>
                      <a:prstDash val="solid"/>
                      <a:round/>
                      <a:headEnd type="none" w="med" len="med"/>
                      <a:tailEnd type="none" w="med" len="med"/>
                    </a:lnT>
                    <a:lnB w="12700" cap="flat" cmpd="sng" algn="ctr">
                      <a:solidFill>
                        <a:srgbClr val="A6A6A6"/>
                      </a:solidFill>
                      <a:prstDash val="solid"/>
                      <a:round/>
                      <a:headEnd type="none" w="med" len="med"/>
                      <a:tailEnd type="none" w="med" len="med"/>
                    </a:lnB>
                    <a:noFill/>
                  </a:tcPr>
                </a:tc>
                <a:tc>
                  <a:txBody>
                    <a:bodyPr/>
                    <a:lstStyle/>
                    <a:p>
                      <a:pPr algn="l" fontAlgn="t">
                        <a:lnSpc>
                          <a:spcPct val="115000"/>
                        </a:lnSpc>
                        <a:spcBef>
                          <a:spcPts val="0"/>
                        </a:spcBef>
                        <a:spcAft>
                          <a:spcPts val="800"/>
                        </a:spcAft>
                      </a:pPr>
                      <a:r>
                        <a:rPr lang="en-GB" sz="900" b="0" i="0" u="none" strike="noStrike" kern="100">
                          <a:solidFill>
                            <a:srgbClr val="333333"/>
                          </a:solidFill>
                          <a:effectLst/>
                          <a:latin typeface="Calibri" panose="020F0502020204030204" pitchFamily="34" charset="0"/>
                          <a:ea typeface="DengXian" panose="02010600030101010101" pitchFamily="2" charset="-122"/>
                          <a:cs typeface="Arial" panose="020B0604020202020204" pitchFamily="34" charset="0"/>
                        </a:rPr>
                        <a:t>Common Rule</a:t>
                      </a:r>
                      <a:endParaRPr lang="en-GB" sz="2000" b="0" i="0" u="none" strike="noStrike">
                        <a:effectLst/>
                        <a:latin typeface="Arial" panose="020B0604020202020204" pitchFamily="34" charset="0"/>
                      </a:endParaRPr>
                    </a:p>
                  </a:txBody>
                  <a:tcPr marL="77422" marR="77422" marT="10753" marB="0">
                    <a:lnL w="12700" cap="flat" cmpd="sng" algn="ctr">
                      <a:solidFill>
                        <a:srgbClr val="D5D5D5"/>
                      </a:solidFill>
                      <a:prstDash val="solid"/>
                      <a:round/>
                      <a:headEnd type="none" w="med" len="med"/>
                      <a:tailEnd type="none" w="med" len="med"/>
                    </a:lnL>
                    <a:lnR w="12700" cap="flat" cmpd="sng" algn="ctr">
                      <a:solidFill>
                        <a:srgbClr val="D5D5D5"/>
                      </a:solidFill>
                      <a:prstDash val="solid"/>
                      <a:round/>
                      <a:headEnd type="none" w="med" len="med"/>
                      <a:tailEnd type="none" w="med" len="med"/>
                    </a:lnR>
                    <a:lnT w="12700" cap="flat" cmpd="sng" algn="ctr">
                      <a:solidFill>
                        <a:srgbClr val="A6A6A6"/>
                      </a:solidFill>
                      <a:prstDash val="solid"/>
                      <a:round/>
                      <a:headEnd type="none" w="med" len="med"/>
                      <a:tailEnd type="none" w="med" len="med"/>
                    </a:lnT>
                    <a:lnB w="12700" cap="flat" cmpd="sng" algn="ctr">
                      <a:solidFill>
                        <a:srgbClr val="A6A6A6"/>
                      </a:solidFill>
                      <a:prstDash val="solid"/>
                      <a:round/>
                      <a:headEnd type="none" w="med" len="med"/>
                      <a:tailEnd type="none" w="med" len="med"/>
                    </a:lnB>
                    <a:noFill/>
                  </a:tcPr>
                </a:tc>
                <a:tc>
                  <a:txBody>
                    <a:bodyPr/>
                    <a:lstStyle/>
                    <a:p>
                      <a:pPr algn="l" fontAlgn="t">
                        <a:lnSpc>
                          <a:spcPct val="115000"/>
                        </a:lnSpc>
                        <a:spcBef>
                          <a:spcPts val="0"/>
                        </a:spcBef>
                        <a:spcAft>
                          <a:spcPts val="800"/>
                        </a:spcAft>
                      </a:pPr>
                      <a:r>
                        <a:rPr lang="en-GB" sz="900" b="0" i="0" u="none" strike="noStrike" kern="100">
                          <a:solidFill>
                            <a:srgbClr val="333333"/>
                          </a:solidFill>
                          <a:effectLst/>
                          <a:latin typeface="Calibri" panose="020F0502020204030204" pitchFamily="34" charset="0"/>
                          <a:ea typeface="DengXian" panose="02010600030101010101" pitchFamily="2" charset="-122"/>
                          <a:cs typeface="Arial" panose="020B0604020202020204" pitchFamily="34" charset="0"/>
                        </a:rPr>
                        <a:t>–</a:t>
                      </a:r>
                      <a:endParaRPr lang="en-GB" sz="2000" b="0" i="0" u="none" strike="noStrike">
                        <a:effectLst/>
                        <a:latin typeface="Arial" panose="020B0604020202020204" pitchFamily="34" charset="0"/>
                      </a:endParaRPr>
                    </a:p>
                  </a:txBody>
                  <a:tcPr marL="77422" marR="77422" marT="10753" marB="0">
                    <a:lnL w="12700" cap="flat" cmpd="sng" algn="ctr">
                      <a:solidFill>
                        <a:srgbClr val="D5D5D5"/>
                      </a:solidFill>
                      <a:prstDash val="solid"/>
                      <a:round/>
                      <a:headEnd type="none" w="med" len="med"/>
                      <a:tailEnd type="none" w="med" len="med"/>
                    </a:lnL>
                    <a:lnR w="12700" cap="flat" cmpd="sng" algn="ctr">
                      <a:solidFill>
                        <a:srgbClr val="D5D5D5"/>
                      </a:solidFill>
                      <a:prstDash val="solid"/>
                      <a:round/>
                      <a:headEnd type="none" w="med" len="med"/>
                      <a:tailEnd type="none" w="med" len="med"/>
                    </a:lnR>
                    <a:lnT w="12700" cap="flat" cmpd="sng" algn="ctr">
                      <a:solidFill>
                        <a:srgbClr val="A6A6A6"/>
                      </a:solidFill>
                      <a:prstDash val="solid"/>
                      <a:round/>
                      <a:headEnd type="none" w="med" len="med"/>
                      <a:tailEnd type="none" w="med" len="med"/>
                    </a:lnT>
                    <a:lnB w="12700" cap="flat" cmpd="sng" algn="ctr">
                      <a:solidFill>
                        <a:srgbClr val="A6A6A6"/>
                      </a:solidFill>
                      <a:prstDash val="solid"/>
                      <a:round/>
                      <a:headEnd type="none" w="med" len="med"/>
                      <a:tailEnd type="none" w="med" len="med"/>
                    </a:lnB>
                    <a:noFill/>
                  </a:tcPr>
                </a:tc>
                <a:tc>
                  <a:txBody>
                    <a:bodyPr/>
                    <a:lstStyle/>
                    <a:p>
                      <a:pPr algn="l" fontAlgn="t">
                        <a:lnSpc>
                          <a:spcPct val="115000"/>
                        </a:lnSpc>
                        <a:spcBef>
                          <a:spcPts val="0"/>
                        </a:spcBef>
                        <a:spcAft>
                          <a:spcPts val="800"/>
                        </a:spcAft>
                      </a:pPr>
                      <a:r>
                        <a:rPr lang="en-GB" sz="900" b="0" i="0" u="none" strike="noStrike" kern="100" dirty="0">
                          <a:solidFill>
                            <a:srgbClr val="333333"/>
                          </a:solidFill>
                          <a:effectLst/>
                          <a:latin typeface="Calibri" panose="020F0502020204030204" pitchFamily="34" charset="0"/>
                          <a:ea typeface="DengXian" panose="02010600030101010101" pitchFamily="2" charset="-122"/>
                          <a:cs typeface="Arial" panose="020B0604020202020204" pitchFamily="34" charset="0"/>
                        </a:rPr>
                        <a:t>–</a:t>
                      </a:r>
                      <a:endParaRPr lang="en-GB" sz="2000" b="0" i="0" u="none" strike="noStrike" dirty="0">
                        <a:effectLst/>
                        <a:latin typeface="Arial" panose="020B0604020202020204" pitchFamily="34" charset="0"/>
                      </a:endParaRPr>
                    </a:p>
                  </a:txBody>
                  <a:tcPr marL="77422" marR="77422" marT="10753" marB="0">
                    <a:lnL w="12700" cap="flat" cmpd="sng" algn="ctr">
                      <a:solidFill>
                        <a:srgbClr val="D5D5D5"/>
                      </a:solidFill>
                      <a:prstDash val="solid"/>
                      <a:round/>
                      <a:headEnd type="none" w="med" len="med"/>
                      <a:tailEnd type="none" w="med" len="med"/>
                    </a:lnL>
                    <a:lnR w="12700" cap="flat" cmpd="sng" algn="ctr">
                      <a:solidFill>
                        <a:srgbClr val="D5D5D5"/>
                      </a:solidFill>
                      <a:prstDash val="solid"/>
                      <a:round/>
                      <a:headEnd type="none" w="med" len="med"/>
                      <a:tailEnd type="none" w="med" len="med"/>
                    </a:lnR>
                    <a:lnT w="12700" cap="flat" cmpd="sng" algn="ctr">
                      <a:solidFill>
                        <a:srgbClr val="A6A6A6"/>
                      </a:solidFill>
                      <a:prstDash val="solid"/>
                      <a:round/>
                      <a:headEnd type="none" w="med" len="med"/>
                      <a:tailEnd type="none" w="med" len="med"/>
                    </a:lnT>
                    <a:lnB w="12700" cap="flat" cmpd="sng" algn="ctr">
                      <a:solidFill>
                        <a:srgbClr val="A6A6A6"/>
                      </a:solidFill>
                      <a:prstDash val="solid"/>
                      <a:round/>
                      <a:headEnd type="none" w="med" len="med"/>
                      <a:tailEnd type="none" w="med" len="med"/>
                    </a:lnB>
                    <a:noFill/>
                  </a:tcPr>
                </a:tc>
                <a:extLst>
                  <a:ext uri="{0D108BD9-81ED-4DB2-BD59-A6C34878D82A}">
                    <a16:rowId xmlns:a16="http://schemas.microsoft.com/office/drawing/2014/main" val="1445525783"/>
                  </a:ext>
                </a:extLst>
              </a:tr>
            </a:tbl>
          </a:graphicData>
        </a:graphic>
      </p:graphicFrame>
    </p:spTree>
    <p:extLst>
      <p:ext uri="{BB962C8B-B14F-4D97-AF65-F5344CB8AC3E}">
        <p14:creationId xmlns:p14="http://schemas.microsoft.com/office/powerpoint/2010/main" val="117918474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F6C5610-33C5-FAA4-B901-B787E8467F2B}"/>
            </a:ext>
          </a:extLst>
        </p:cNvPr>
        <p:cNvGrpSpPr/>
        <p:nvPr/>
      </p:nvGrpSpPr>
      <p:grpSpPr>
        <a:xfrm>
          <a:off x="0" y="0"/>
          <a:ext cx="0" cy="0"/>
          <a:chOff x="0" y="0"/>
          <a:chExt cx="0" cy="0"/>
        </a:xfrm>
      </p:grpSpPr>
      <p:graphicFrame>
        <p:nvGraphicFramePr>
          <p:cNvPr id="4" name="Table 3">
            <a:extLst>
              <a:ext uri="{FF2B5EF4-FFF2-40B4-BE49-F238E27FC236}">
                <a16:creationId xmlns:a16="http://schemas.microsoft.com/office/drawing/2014/main" id="{1938AC1F-170D-EF5E-8171-59C2792E9040}"/>
              </a:ext>
            </a:extLst>
          </p:cNvPr>
          <p:cNvGraphicFramePr>
            <a:graphicFrameLocks noGrp="1"/>
          </p:cNvGraphicFramePr>
          <p:nvPr/>
        </p:nvGraphicFramePr>
        <p:xfrm>
          <a:off x="1202674" y="643467"/>
          <a:ext cx="9786653" cy="5571069"/>
        </p:xfrm>
        <a:graphic>
          <a:graphicData uri="http://schemas.openxmlformats.org/drawingml/2006/table">
            <a:tbl>
              <a:tblPr firstRow="1" firstCol="1" bandRow="1">
                <a:solidFill>
                  <a:srgbClr val="F2F2F2">
                    <a:alpha val="45098"/>
                  </a:srgbClr>
                </a:solidFill>
              </a:tblPr>
              <a:tblGrid>
                <a:gridCol w="1383532">
                  <a:extLst>
                    <a:ext uri="{9D8B030D-6E8A-4147-A177-3AD203B41FA5}">
                      <a16:colId xmlns:a16="http://schemas.microsoft.com/office/drawing/2014/main" val="3977398666"/>
                    </a:ext>
                  </a:extLst>
                </a:gridCol>
                <a:gridCol w="4036110">
                  <a:extLst>
                    <a:ext uri="{9D8B030D-6E8A-4147-A177-3AD203B41FA5}">
                      <a16:colId xmlns:a16="http://schemas.microsoft.com/office/drawing/2014/main" val="1112519128"/>
                    </a:ext>
                  </a:extLst>
                </a:gridCol>
                <a:gridCol w="4367011">
                  <a:extLst>
                    <a:ext uri="{9D8B030D-6E8A-4147-A177-3AD203B41FA5}">
                      <a16:colId xmlns:a16="http://schemas.microsoft.com/office/drawing/2014/main" val="1826704836"/>
                    </a:ext>
                  </a:extLst>
                </a:gridCol>
              </a:tblGrid>
              <a:tr h="304193">
                <a:tc>
                  <a:txBody>
                    <a:bodyPr/>
                    <a:lstStyle/>
                    <a:p>
                      <a:pPr algn="l" fontAlgn="t">
                        <a:lnSpc>
                          <a:spcPct val="115000"/>
                        </a:lnSpc>
                        <a:spcBef>
                          <a:spcPts val="0"/>
                        </a:spcBef>
                        <a:spcAft>
                          <a:spcPts val="800"/>
                        </a:spcAft>
                      </a:pPr>
                      <a:r>
                        <a:rPr lang="en-GB" sz="1100" b="0" i="0" u="none" strike="noStrike" kern="100" cap="none" spc="0">
                          <a:solidFill>
                            <a:schemeClr val="bg1"/>
                          </a:solidFill>
                          <a:effectLst/>
                          <a:latin typeface="Calibri" panose="020F0502020204030204" pitchFamily="34" charset="0"/>
                          <a:ea typeface="DengXian" panose="02010600030101010101" pitchFamily="2" charset="-122"/>
                          <a:cs typeface="Arial" panose="020B0604020202020204" pitchFamily="34" charset="0"/>
                        </a:rPr>
                        <a:t>Policy/Guideline</a:t>
                      </a:r>
                      <a:endParaRPr lang="en-GB" sz="1100" b="0" i="0" u="none" strike="noStrike" cap="none" spc="0">
                        <a:solidFill>
                          <a:schemeClr val="bg1"/>
                        </a:solidFill>
                        <a:effectLst/>
                        <a:latin typeface="Arial" panose="020B0604020202020204" pitchFamily="34" charset="0"/>
                      </a:endParaRPr>
                    </a:p>
                  </a:txBody>
                  <a:tcPr marL="63076" marR="63076" marT="74496" marB="0" anchor="ctr">
                    <a:lnL w="12700" cmpd="sng">
                      <a:noFill/>
                    </a:lnL>
                    <a:lnR w="12700" cmpd="sng">
                      <a:noFill/>
                    </a:lnR>
                    <a:lnT w="19050" cap="flat" cmpd="sng" algn="ctr">
                      <a:noFill/>
                      <a:prstDash val="solid"/>
                    </a:lnT>
                    <a:lnB w="38100" cmpd="sng">
                      <a:noFill/>
                    </a:lnB>
                    <a:solidFill>
                      <a:schemeClr val="tx1"/>
                    </a:solidFill>
                  </a:tcPr>
                </a:tc>
                <a:tc>
                  <a:txBody>
                    <a:bodyPr/>
                    <a:lstStyle/>
                    <a:p>
                      <a:pPr algn="l" fontAlgn="t">
                        <a:lnSpc>
                          <a:spcPct val="115000"/>
                        </a:lnSpc>
                        <a:spcBef>
                          <a:spcPts val="0"/>
                        </a:spcBef>
                        <a:spcAft>
                          <a:spcPts val="800"/>
                        </a:spcAft>
                      </a:pPr>
                      <a:r>
                        <a:rPr lang="en-GB" sz="1100" b="0" i="0" u="none" strike="noStrike" kern="100" cap="none" spc="0">
                          <a:solidFill>
                            <a:schemeClr val="bg1"/>
                          </a:solidFill>
                          <a:effectLst/>
                          <a:latin typeface="Calibri" panose="020F0502020204030204" pitchFamily="34" charset="0"/>
                          <a:ea typeface="DengXian" panose="02010600030101010101" pitchFamily="2" charset="-122"/>
                          <a:cs typeface="Arial" panose="020B0604020202020204" pitchFamily="34" charset="0"/>
                        </a:rPr>
                        <a:t>Explicit definition of vulnerability or vulnerable subjects</a:t>
                      </a:r>
                      <a:endParaRPr lang="en-GB" sz="1100" b="0" i="0" u="none" strike="noStrike" cap="none" spc="0">
                        <a:solidFill>
                          <a:schemeClr val="bg1"/>
                        </a:solidFill>
                        <a:effectLst/>
                        <a:latin typeface="Arial" panose="020B0604020202020204" pitchFamily="34" charset="0"/>
                      </a:endParaRPr>
                    </a:p>
                  </a:txBody>
                  <a:tcPr marL="63076" marR="63076" marT="74496" marB="0" anchor="ctr">
                    <a:lnL w="12700" cmpd="sng">
                      <a:noFill/>
                    </a:lnL>
                    <a:lnR w="12700" cmpd="sng">
                      <a:noFill/>
                    </a:lnR>
                    <a:lnT w="19050" cap="flat" cmpd="sng" algn="ctr">
                      <a:noFill/>
                      <a:prstDash val="solid"/>
                    </a:lnT>
                    <a:lnB w="38100" cmpd="sng">
                      <a:noFill/>
                    </a:lnB>
                    <a:solidFill>
                      <a:schemeClr val="tx1"/>
                    </a:solidFill>
                  </a:tcPr>
                </a:tc>
                <a:tc>
                  <a:txBody>
                    <a:bodyPr/>
                    <a:lstStyle/>
                    <a:p>
                      <a:pPr algn="l" fontAlgn="t">
                        <a:lnSpc>
                          <a:spcPct val="115000"/>
                        </a:lnSpc>
                        <a:spcBef>
                          <a:spcPts val="0"/>
                        </a:spcBef>
                        <a:spcAft>
                          <a:spcPts val="800"/>
                        </a:spcAft>
                      </a:pPr>
                      <a:r>
                        <a:rPr lang="en-GB" sz="1100" b="0" i="0" u="none" strike="noStrike" kern="100" cap="none" spc="0">
                          <a:solidFill>
                            <a:schemeClr val="bg1"/>
                          </a:solidFill>
                          <a:effectLst/>
                          <a:latin typeface="Calibri" panose="020F0502020204030204" pitchFamily="34" charset="0"/>
                          <a:ea typeface="DengXian" panose="02010600030101010101" pitchFamily="2" charset="-122"/>
                          <a:cs typeface="Arial" panose="020B0604020202020204" pitchFamily="34" charset="0"/>
                        </a:rPr>
                        <a:t>Use of qualifying language</a:t>
                      </a:r>
                      <a:r>
                        <a:rPr lang="en-GB" sz="1100" b="0" i="0" u="none" strike="noStrike" kern="100" cap="none" spc="0" baseline="30000">
                          <a:solidFill>
                            <a:schemeClr val="bg1"/>
                          </a:solidFill>
                          <a:effectLst/>
                          <a:latin typeface="Calibri" panose="020F0502020204030204" pitchFamily="34" charset="0"/>
                          <a:ea typeface="DengXian" panose="02010600030101010101" pitchFamily="2" charset="-122"/>
                          <a:cs typeface="Arial" panose="020B0604020202020204" pitchFamily="34" charset="0"/>
                        </a:rPr>
                        <a:t>a</a:t>
                      </a:r>
                      <a:endParaRPr lang="en-GB" sz="1100" b="0" i="0" u="none" strike="noStrike" cap="none" spc="0">
                        <a:solidFill>
                          <a:schemeClr val="bg1"/>
                        </a:solidFill>
                        <a:effectLst/>
                        <a:latin typeface="Arial" panose="020B0604020202020204" pitchFamily="34" charset="0"/>
                      </a:endParaRPr>
                    </a:p>
                  </a:txBody>
                  <a:tcPr marL="63076" marR="63076" marT="74496" marB="0" anchor="ctr">
                    <a:lnL w="12700" cmpd="sng">
                      <a:noFill/>
                    </a:lnL>
                    <a:lnR w="12700" cmpd="sng">
                      <a:noFill/>
                    </a:lnR>
                    <a:lnT w="19050" cap="flat" cmpd="sng" algn="ctr">
                      <a:noFill/>
                      <a:prstDash val="solid"/>
                    </a:lnT>
                    <a:lnB w="38100" cmpd="sng">
                      <a:noFill/>
                    </a:lnB>
                    <a:solidFill>
                      <a:schemeClr val="tx1"/>
                    </a:solidFill>
                  </a:tcPr>
                </a:tc>
                <a:extLst>
                  <a:ext uri="{0D108BD9-81ED-4DB2-BD59-A6C34878D82A}">
                    <a16:rowId xmlns:a16="http://schemas.microsoft.com/office/drawing/2014/main" val="1683739869"/>
                  </a:ext>
                </a:extLst>
              </a:tr>
              <a:tr h="275636">
                <a:tc>
                  <a:txBody>
                    <a:bodyPr/>
                    <a:lstStyle/>
                    <a:p>
                      <a:pPr algn="l" fontAlgn="t">
                        <a:lnSpc>
                          <a:spcPct val="115000"/>
                        </a:lnSpc>
                        <a:spcBef>
                          <a:spcPts val="0"/>
                        </a:spcBef>
                        <a:spcAft>
                          <a:spcPts val="800"/>
                        </a:spcAft>
                      </a:pPr>
                      <a:r>
                        <a:rPr lang="en-GB" sz="1000" b="1" i="0" u="none" strike="noStrike" kern="100" cap="none" spc="0">
                          <a:solidFill>
                            <a:schemeClr val="tx1"/>
                          </a:solidFill>
                          <a:effectLst/>
                          <a:latin typeface="Calibri" panose="020F0502020204030204" pitchFamily="34" charset="0"/>
                          <a:ea typeface="DengXian" panose="02010600030101010101" pitchFamily="2" charset="-122"/>
                          <a:cs typeface="Arial" panose="020B0604020202020204" pitchFamily="34" charset="0"/>
                        </a:rPr>
                        <a:t>Declaration of Helsinki</a:t>
                      </a:r>
                      <a:endParaRPr lang="en-GB" sz="1000" b="1" i="0" u="none" strike="noStrike" cap="none" spc="0">
                        <a:solidFill>
                          <a:schemeClr val="tx1"/>
                        </a:solidFill>
                        <a:effectLst/>
                        <a:latin typeface="Arial" panose="020B0604020202020204" pitchFamily="34" charset="0"/>
                      </a:endParaRPr>
                    </a:p>
                  </a:txBody>
                  <a:tcPr marL="63076" marR="63076" marT="74496" marB="0">
                    <a:lnL w="12700" cmpd="sng">
                      <a:noFill/>
                      <a:prstDash val="solid"/>
                    </a:lnL>
                    <a:lnR w="12700" cmpd="sng">
                      <a:noFill/>
                      <a:prstDash val="solid"/>
                    </a:lnR>
                    <a:lnT w="38100" cmpd="sng">
                      <a:noFill/>
                    </a:lnT>
                    <a:lnB w="12700" cap="flat" cmpd="sng" algn="ctr">
                      <a:solidFill>
                        <a:schemeClr val="bg1">
                          <a:lumMod val="75000"/>
                        </a:schemeClr>
                      </a:solidFill>
                      <a:prstDash val="solid"/>
                    </a:lnB>
                    <a:solidFill>
                      <a:srgbClr val="F2F2F2">
                        <a:alpha val="45098"/>
                      </a:srgbClr>
                    </a:solidFill>
                  </a:tcPr>
                </a:tc>
                <a:tc>
                  <a:txBody>
                    <a:bodyPr/>
                    <a:lstStyle/>
                    <a:p>
                      <a:pPr algn="l" fontAlgn="t">
                        <a:lnSpc>
                          <a:spcPct val="115000"/>
                        </a:lnSpc>
                        <a:spcBef>
                          <a:spcPts val="0"/>
                        </a:spcBef>
                        <a:spcAft>
                          <a:spcPts val="0"/>
                        </a:spcAft>
                      </a:pPr>
                      <a:r>
                        <a:rPr lang="en-GB" sz="1000" b="0" i="0" u="none" strike="noStrike" kern="100" cap="none" spc="0">
                          <a:solidFill>
                            <a:schemeClr val="tx1"/>
                          </a:solidFill>
                          <a:effectLst/>
                          <a:latin typeface="Calibri" panose="020F0502020204030204" pitchFamily="34" charset="0"/>
                          <a:ea typeface="DengXian" panose="02010600030101010101" pitchFamily="2" charset="-122"/>
                          <a:cs typeface="Arial" panose="020B0604020202020204" pitchFamily="34" charset="0"/>
                        </a:rPr>
                        <a:t>–</a:t>
                      </a:r>
                      <a:endParaRPr lang="en-GB" sz="1000" b="0" i="0" u="none" strike="noStrike" cap="none" spc="0">
                        <a:solidFill>
                          <a:schemeClr val="tx1"/>
                        </a:solidFill>
                        <a:effectLst/>
                        <a:latin typeface="Arial" panose="020B0604020202020204" pitchFamily="34" charset="0"/>
                      </a:endParaRPr>
                    </a:p>
                  </a:txBody>
                  <a:tcPr marL="63076" marR="63076" marT="74496" marB="0">
                    <a:lnL w="12700" cmpd="sng">
                      <a:noFill/>
                      <a:prstDash val="solid"/>
                    </a:lnL>
                    <a:lnR w="12700" cmpd="sng">
                      <a:noFill/>
                      <a:prstDash val="solid"/>
                    </a:lnR>
                    <a:lnT w="38100" cmpd="sng">
                      <a:noFill/>
                    </a:lnT>
                    <a:lnB w="12700" cap="flat" cmpd="sng" algn="ctr">
                      <a:solidFill>
                        <a:schemeClr val="bg1">
                          <a:lumMod val="75000"/>
                        </a:schemeClr>
                      </a:solidFill>
                      <a:prstDash val="solid"/>
                    </a:lnB>
                    <a:solidFill>
                      <a:srgbClr val="F2F2F2">
                        <a:alpha val="45098"/>
                      </a:srgbClr>
                    </a:solidFill>
                  </a:tcPr>
                </a:tc>
                <a:tc>
                  <a:txBody>
                    <a:bodyPr/>
                    <a:lstStyle/>
                    <a:p>
                      <a:pPr algn="l" fontAlgn="t">
                        <a:lnSpc>
                          <a:spcPct val="115000"/>
                        </a:lnSpc>
                        <a:spcBef>
                          <a:spcPts val="0"/>
                        </a:spcBef>
                        <a:spcAft>
                          <a:spcPts val="0"/>
                        </a:spcAft>
                      </a:pPr>
                      <a:r>
                        <a:rPr lang="en-GB" sz="1000" b="0" i="0" u="none" strike="noStrike" kern="100" cap="none" spc="0">
                          <a:solidFill>
                            <a:schemeClr val="tx1"/>
                          </a:solidFill>
                          <a:effectLst/>
                          <a:latin typeface="Calibri" panose="020F0502020204030204" pitchFamily="34" charset="0"/>
                          <a:ea typeface="DengXian" panose="02010600030101010101" pitchFamily="2" charset="-122"/>
                          <a:cs typeface="Arial" panose="020B0604020202020204" pitchFamily="34" charset="0"/>
                        </a:rPr>
                        <a:t>• Some groups and individuals are “</a:t>
                      </a:r>
                      <a:r>
                        <a:rPr lang="en-GB" sz="1000" b="0" i="1" u="none" strike="noStrike" kern="100" cap="none" spc="0">
                          <a:solidFill>
                            <a:schemeClr val="tx1"/>
                          </a:solidFill>
                          <a:effectLst/>
                          <a:latin typeface="Calibri" panose="020F0502020204030204" pitchFamily="34" charset="0"/>
                          <a:ea typeface="DengXian" panose="02010600030101010101" pitchFamily="2" charset="-122"/>
                          <a:cs typeface="Arial" panose="020B0604020202020204" pitchFamily="34" charset="0"/>
                        </a:rPr>
                        <a:t>particularly vulnerable</a:t>
                      </a:r>
                      <a:r>
                        <a:rPr lang="en-GB" sz="1000" b="0" i="0" u="none" strike="noStrike" kern="100" cap="none" spc="0">
                          <a:solidFill>
                            <a:schemeClr val="tx1"/>
                          </a:solidFill>
                          <a:effectLst/>
                          <a:latin typeface="Calibri" panose="020F0502020204030204" pitchFamily="34" charset="0"/>
                          <a:ea typeface="DengXian" panose="02010600030101010101" pitchFamily="2" charset="-122"/>
                          <a:cs typeface="Arial" panose="020B0604020202020204" pitchFamily="34" charset="0"/>
                        </a:rPr>
                        <a:t>” ([</a:t>
                      </a:r>
                      <a:r>
                        <a:rPr lang="en-GB" sz="1000" b="0" i="0" u="sng" strike="noStrike" kern="100" cap="none" spc="0">
                          <a:solidFill>
                            <a:schemeClr val="tx1"/>
                          </a:solidFill>
                          <a:effectLst/>
                          <a:latin typeface="Calibri" panose="020F0502020204030204" pitchFamily="34" charset="0"/>
                          <a:ea typeface="DengXian" panose="02010600030101010101" pitchFamily="2" charset="-122"/>
                          <a:cs typeface="Arial" panose="020B0604020202020204" pitchFamily="34" charset="0"/>
                          <a:hlinkClick r:id="rId2">
                            <a:extLst>
                              <a:ext uri="{A12FA001-AC4F-418D-AE19-62706E023703}">
                                <ahyp:hlinkClr xmlns:ahyp="http://schemas.microsoft.com/office/drawing/2018/hyperlinkcolor" val="tx"/>
                              </a:ext>
                            </a:extLst>
                          </a:hlinkClick>
                        </a:rPr>
                        <a:t>17</a:t>
                      </a:r>
                      <a:r>
                        <a:rPr lang="en-GB" sz="1000" b="0" i="0" u="none" strike="noStrike" kern="100" cap="none" spc="0">
                          <a:solidFill>
                            <a:schemeClr val="tx1"/>
                          </a:solidFill>
                          <a:effectLst/>
                          <a:latin typeface="Calibri" panose="020F0502020204030204" pitchFamily="34" charset="0"/>
                          <a:ea typeface="DengXian" panose="02010600030101010101" pitchFamily="2" charset="-122"/>
                          <a:cs typeface="Arial" panose="020B0604020202020204" pitchFamily="34" charset="0"/>
                        </a:rPr>
                        <a:t>], Art. 19)</a:t>
                      </a:r>
                      <a:endParaRPr lang="en-GB" sz="1000" b="0" i="0" u="none" strike="noStrike" cap="none" spc="0">
                        <a:solidFill>
                          <a:schemeClr val="tx1"/>
                        </a:solidFill>
                        <a:effectLst/>
                        <a:latin typeface="Arial" panose="020B0604020202020204" pitchFamily="34" charset="0"/>
                      </a:endParaRPr>
                    </a:p>
                  </a:txBody>
                  <a:tcPr marL="63076" marR="63076" marT="74496" marB="0">
                    <a:lnL w="12700" cmpd="sng">
                      <a:noFill/>
                      <a:prstDash val="solid"/>
                    </a:lnL>
                    <a:lnR w="12700" cmpd="sng">
                      <a:noFill/>
                      <a:prstDash val="solid"/>
                    </a:lnR>
                    <a:lnT w="38100" cmpd="sng">
                      <a:noFill/>
                    </a:lnT>
                    <a:lnB w="12700" cap="flat" cmpd="sng" algn="ctr">
                      <a:solidFill>
                        <a:schemeClr val="bg1">
                          <a:lumMod val="75000"/>
                        </a:schemeClr>
                      </a:solidFill>
                      <a:prstDash val="solid"/>
                    </a:lnB>
                    <a:solidFill>
                      <a:srgbClr val="F2F2F2">
                        <a:alpha val="45098"/>
                      </a:srgbClr>
                    </a:solidFill>
                  </a:tcPr>
                </a:tc>
                <a:extLst>
                  <a:ext uri="{0D108BD9-81ED-4DB2-BD59-A6C34878D82A}">
                    <a16:rowId xmlns:a16="http://schemas.microsoft.com/office/drawing/2014/main" val="304275096"/>
                  </a:ext>
                </a:extLst>
              </a:tr>
              <a:tr h="961000">
                <a:tc>
                  <a:txBody>
                    <a:bodyPr/>
                    <a:lstStyle/>
                    <a:p>
                      <a:pPr algn="l" fontAlgn="t">
                        <a:lnSpc>
                          <a:spcPct val="115000"/>
                        </a:lnSpc>
                        <a:spcBef>
                          <a:spcPts val="0"/>
                        </a:spcBef>
                        <a:spcAft>
                          <a:spcPts val="800"/>
                        </a:spcAft>
                      </a:pPr>
                      <a:r>
                        <a:rPr lang="en-GB" sz="1000" b="1" i="0" u="none" strike="noStrike" kern="100" cap="none" spc="0">
                          <a:solidFill>
                            <a:schemeClr val="tx1"/>
                          </a:solidFill>
                          <a:effectLst/>
                          <a:latin typeface="Calibri" panose="020F0502020204030204" pitchFamily="34" charset="0"/>
                          <a:ea typeface="DengXian" panose="02010600030101010101" pitchFamily="2" charset="-122"/>
                          <a:cs typeface="Arial" panose="020B0604020202020204" pitchFamily="34" charset="0"/>
                        </a:rPr>
                        <a:t>CIOMS</a:t>
                      </a:r>
                      <a:endParaRPr lang="en-GB" sz="1000" b="1" i="0" u="none" strike="noStrike" cap="none" spc="0">
                        <a:solidFill>
                          <a:schemeClr val="tx1"/>
                        </a:solidFill>
                        <a:effectLst/>
                        <a:latin typeface="Arial" panose="020B0604020202020204" pitchFamily="34" charset="0"/>
                      </a:endParaRPr>
                    </a:p>
                  </a:txBody>
                  <a:tcPr marL="63076" marR="63076" marT="74496" marB="0">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BFBFBF">
                        <a:alpha val="34902"/>
                      </a:srgbClr>
                    </a:solidFill>
                  </a:tcPr>
                </a:tc>
                <a:tc>
                  <a:txBody>
                    <a:bodyPr/>
                    <a:lstStyle/>
                    <a:p>
                      <a:pPr algn="l" fontAlgn="t">
                        <a:lnSpc>
                          <a:spcPct val="115000"/>
                        </a:lnSpc>
                        <a:spcBef>
                          <a:spcPts val="0"/>
                        </a:spcBef>
                        <a:spcAft>
                          <a:spcPts val="0"/>
                        </a:spcAft>
                      </a:pPr>
                      <a:r>
                        <a:rPr lang="en-GB" sz="1000" b="0" i="0" u="none" strike="noStrike" kern="100" cap="none" spc="0">
                          <a:solidFill>
                            <a:schemeClr val="tx1"/>
                          </a:solidFill>
                          <a:effectLst/>
                          <a:latin typeface="Calibri" panose="020F0502020204030204" pitchFamily="34" charset="0"/>
                          <a:ea typeface="DengXian" panose="02010600030101010101" pitchFamily="2" charset="-122"/>
                          <a:cs typeface="Arial" panose="020B0604020202020204" pitchFamily="34" charset="0"/>
                        </a:rPr>
                        <a:t>“</a:t>
                      </a:r>
                      <a:r>
                        <a:rPr lang="en-GB" sz="1000" b="0" i="1" u="none" strike="noStrike" kern="100" cap="none" spc="0">
                          <a:solidFill>
                            <a:schemeClr val="tx1"/>
                          </a:solidFill>
                          <a:effectLst/>
                          <a:latin typeface="Calibri" panose="020F0502020204030204" pitchFamily="34" charset="0"/>
                          <a:ea typeface="DengXian" panose="02010600030101010101" pitchFamily="2" charset="-122"/>
                          <a:cs typeface="Arial" panose="020B0604020202020204" pitchFamily="34" charset="0"/>
                        </a:rPr>
                        <a:t>‘Vulnerability’ refers to a substantial incapacity to protect one’s own interests owing to such impediments as lack of capability to give informed consent, lack of alternative means of obtaining medical care or other expensive necessities, or being a junior or subordinate member of a hierarchical group</a:t>
                      </a:r>
                      <a:r>
                        <a:rPr lang="en-GB" sz="1000" b="0" i="0" u="none" strike="noStrike" kern="100" cap="none" spc="0">
                          <a:solidFill>
                            <a:schemeClr val="tx1"/>
                          </a:solidFill>
                          <a:effectLst/>
                          <a:latin typeface="Calibri" panose="020F0502020204030204" pitchFamily="34" charset="0"/>
                          <a:ea typeface="DengXian" panose="02010600030101010101" pitchFamily="2" charset="-122"/>
                          <a:cs typeface="Arial" panose="020B0604020202020204" pitchFamily="34" charset="0"/>
                        </a:rPr>
                        <a:t>” ([</a:t>
                      </a:r>
                      <a:r>
                        <a:rPr lang="en-GB" sz="1000" b="0" i="0" u="sng" strike="noStrike" kern="100" cap="none" spc="0">
                          <a:solidFill>
                            <a:schemeClr val="tx1"/>
                          </a:solidFill>
                          <a:effectLst/>
                          <a:latin typeface="Calibri" panose="020F0502020204030204" pitchFamily="34" charset="0"/>
                          <a:ea typeface="DengXian" panose="02010600030101010101" pitchFamily="2" charset="-122"/>
                          <a:cs typeface="Arial" panose="020B0604020202020204" pitchFamily="34" charset="0"/>
                          <a:hlinkClick r:id="rId2">
                            <a:extLst>
                              <a:ext uri="{A12FA001-AC4F-418D-AE19-62706E023703}">
                                <ahyp:hlinkClr xmlns:ahyp="http://schemas.microsoft.com/office/drawing/2018/hyperlinkcolor" val="tx"/>
                              </a:ext>
                            </a:extLst>
                          </a:hlinkClick>
                        </a:rPr>
                        <a:t>18</a:t>
                      </a:r>
                      <a:r>
                        <a:rPr lang="en-GB" sz="1000" b="0" i="0" u="none" strike="noStrike" kern="100" cap="none" spc="0">
                          <a:solidFill>
                            <a:schemeClr val="tx1"/>
                          </a:solidFill>
                          <a:effectLst/>
                          <a:latin typeface="Calibri" panose="020F0502020204030204" pitchFamily="34" charset="0"/>
                          <a:ea typeface="DengXian" panose="02010600030101010101" pitchFamily="2" charset="-122"/>
                          <a:cs typeface="Arial" panose="020B0604020202020204" pitchFamily="34" charset="0"/>
                        </a:rPr>
                        <a:t>], p. 18)</a:t>
                      </a:r>
                      <a:endParaRPr lang="en-GB" sz="1000" b="0" i="0" u="none" strike="noStrike" cap="none" spc="0">
                        <a:solidFill>
                          <a:schemeClr val="tx1"/>
                        </a:solidFill>
                        <a:effectLst/>
                        <a:latin typeface="Arial" panose="020B0604020202020204" pitchFamily="34" charset="0"/>
                      </a:endParaRPr>
                    </a:p>
                  </a:txBody>
                  <a:tcPr marL="63076" marR="63076" marT="74496" marB="0">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BFBFBF">
                        <a:alpha val="34902"/>
                      </a:srgbClr>
                    </a:solidFill>
                  </a:tcPr>
                </a:tc>
                <a:tc>
                  <a:txBody>
                    <a:bodyPr/>
                    <a:lstStyle/>
                    <a:p>
                      <a:pPr algn="l" fontAlgn="t">
                        <a:spcBef>
                          <a:spcPts val="0"/>
                        </a:spcBef>
                        <a:spcAft>
                          <a:spcPts val="0"/>
                        </a:spcAft>
                      </a:pPr>
                      <a:r>
                        <a:rPr lang="en-GB" sz="1000" b="0" i="0" u="none" strike="noStrike" kern="100" cap="none" spc="0">
                          <a:solidFill>
                            <a:schemeClr val="tx1"/>
                          </a:solidFill>
                          <a:effectLst/>
                          <a:latin typeface="Calibri" panose="020F0502020204030204" pitchFamily="34" charset="0"/>
                          <a:ea typeface="Times New Roman" panose="02020603050405020304" pitchFamily="18" charset="0"/>
                        </a:rPr>
                        <a:t>• Persons with serious, potentially disabling or life-threatening diseases are “</a:t>
                      </a:r>
                      <a:r>
                        <a:rPr lang="en-GB" sz="1000" b="0" i="1" u="none" strike="noStrike" kern="100" cap="none" spc="0">
                          <a:solidFill>
                            <a:schemeClr val="tx1"/>
                          </a:solidFill>
                          <a:effectLst/>
                          <a:latin typeface="Calibri" panose="020F0502020204030204" pitchFamily="34" charset="0"/>
                          <a:ea typeface="Times New Roman" panose="02020603050405020304" pitchFamily="18" charset="0"/>
                        </a:rPr>
                        <a:t>highly vulnerable</a:t>
                      </a:r>
                      <a:r>
                        <a:rPr lang="en-GB" sz="1000" b="0" i="0" u="none" strike="noStrike" kern="100" cap="none" spc="0">
                          <a:solidFill>
                            <a:schemeClr val="tx1"/>
                          </a:solidFill>
                          <a:effectLst/>
                          <a:latin typeface="Calibri" panose="020F0502020204030204" pitchFamily="34" charset="0"/>
                          <a:ea typeface="Times New Roman" panose="02020603050405020304" pitchFamily="18" charset="0"/>
                        </a:rPr>
                        <a:t>” ([</a:t>
                      </a:r>
                      <a:r>
                        <a:rPr lang="en-GB" sz="1000" b="0" i="0" u="sng" strike="noStrike" kern="100" cap="none" spc="0">
                          <a:solidFill>
                            <a:schemeClr val="tx1"/>
                          </a:solidFill>
                          <a:effectLst/>
                          <a:latin typeface="Calibri" panose="020F0502020204030204" pitchFamily="34" charset="0"/>
                          <a:ea typeface="Times New Roman" panose="02020603050405020304" pitchFamily="18" charset="0"/>
                          <a:hlinkClick r:id="rId2">
                            <a:extLst>
                              <a:ext uri="{A12FA001-AC4F-418D-AE19-62706E023703}">
                                <ahyp:hlinkClr xmlns:ahyp="http://schemas.microsoft.com/office/drawing/2018/hyperlinkcolor" val="tx"/>
                              </a:ext>
                            </a:extLst>
                          </a:hlinkClick>
                        </a:rPr>
                        <a:t>18</a:t>
                      </a:r>
                      <a:r>
                        <a:rPr lang="en-GB" sz="1000" b="0" i="0" u="none" strike="noStrike" kern="100" cap="none" spc="0">
                          <a:solidFill>
                            <a:schemeClr val="tx1"/>
                          </a:solidFill>
                          <a:effectLst/>
                          <a:latin typeface="Calibri" panose="020F0502020204030204" pitchFamily="34" charset="0"/>
                          <a:ea typeface="Times New Roman" panose="02020603050405020304" pitchFamily="18" charset="0"/>
                        </a:rPr>
                        <a:t>], p. 65)</a:t>
                      </a:r>
                      <a:endParaRPr lang="en-GB" sz="1000" b="0" i="0" u="none" strike="noStrike" cap="none" spc="0">
                        <a:solidFill>
                          <a:schemeClr val="tx1"/>
                        </a:solidFill>
                        <a:effectLst/>
                        <a:latin typeface="Arial" panose="020B0604020202020204" pitchFamily="34" charset="0"/>
                      </a:endParaRPr>
                    </a:p>
                    <a:p>
                      <a:pPr algn="l" fontAlgn="t">
                        <a:lnSpc>
                          <a:spcPct val="115000"/>
                        </a:lnSpc>
                        <a:spcBef>
                          <a:spcPts val="0"/>
                        </a:spcBef>
                        <a:spcAft>
                          <a:spcPts val="0"/>
                        </a:spcAft>
                      </a:pPr>
                      <a:r>
                        <a:rPr lang="en-GB" sz="1000" b="0" i="0" u="none" strike="noStrike" kern="100" cap="none" spc="0">
                          <a:solidFill>
                            <a:schemeClr val="tx1"/>
                          </a:solidFill>
                          <a:effectLst/>
                          <a:latin typeface="Calibri" panose="020F0502020204030204" pitchFamily="34" charset="0"/>
                          <a:ea typeface="DengXian" panose="02010600030101010101" pitchFamily="2" charset="-122"/>
                          <a:cs typeface="Arial" panose="020B0604020202020204" pitchFamily="34" charset="0"/>
                        </a:rPr>
                        <a:t>• Selection of the “</a:t>
                      </a:r>
                      <a:r>
                        <a:rPr lang="en-GB" sz="1000" b="0" i="1" u="none" strike="noStrike" kern="100" cap="none" spc="0">
                          <a:solidFill>
                            <a:schemeClr val="tx1"/>
                          </a:solidFill>
                          <a:effectLst/>
                          <a:latin typeface="Calibri" panose="020F0502020204030204" pitchFamily="34" charset="0"/>
                          <a:ea typeface="DengXian" panose="02010600030101010101" pitchFamily="2" charset="-122"/>
                          <a:cs typeface="Arial" panose="020B0604020202020204" pitchFamily="34" charset="0"/>
                        </a:rPr>
                        <a:t>least vulnerable</a:t>
                      </a:r>
                      <a:r>
                        <a:rPr lang="en-GB" sz="1000" b="0" i="0" u="none" strike="noStrike" kern="100" cap="none" spc="0">
                          <a:solidFill>
                            <a:schemeClr val="tx1"/>
                          </a:solidFill>
                          <a:effectLst/>
                          <a:latin typeface="Calibri" panose="020F0502020204030204" pitchFamily="34" charset="0"/>
                          <a:ea typeface="DengXian" panose="02010600030101010101" pitchFamily="2" charset="-122"/>
                          <a:cs typeface="Arial" panose="020B0604020202020204" pitchFamily="34" charset="0"/>
                        </a:rPr>
                        <a:t>” subjects required for research ([</a:t>
                      </a:r>
                      <a:r>
                        <a:rPr lang="en-GB" sz="1000" b="0" i="0" u="sng" strike="noStrike" kern="100" cap="none" spc="0">
                          <a:solidFill>
                            <a:schemeClr val="tx1"/>
                          </a:solidFill>
                          <a:effectLst/>
                          <a:latin typeface="Calibri" panose="020F0502020204030204" pitchFamily="34" charset="0"/>
                          <a:ea typeface="DengXian" panose="02010600030101010101" pitchFamily="2" charset="-122"/>
                          <a:cs typeface="Arial" panose="020B0604020202020204" pitchFamily="34" charset="0"/>
                          <a:hlinkClick r:id="rId2">
                            <a:extLst>
                              <a:ext uri="{A12FA001-AC4F-418D-AE19-62706E023703}">
                                <ahyp:hlinkClr xmlns:ahyp="http://schemas.microsoft.com/office/drawing/2018/hyperlinkcolor" val="tx"/>
                              </a:ext>
                            </a:extLst>
                          </a:hlinkClick>
                        </a:rPr>
                        <a:t>18</a:t>
                      </a:r>
                      <a:r>
                        <a:rPr lang="en-GB" sz="1000" b="0" i="0" u="none" strike="noStrike" kern="100" cap="none" spc="0">
                          <a:solidFill>
                            <a:schemeClr val="tx1"/>
                          </a:solidFill>
                          <a:effectLst/>
                          <a:latin typeface="Calibri" panose="020F0502020204030204" pitchFamily="34" charset="0"/>
                          <a:ea typeface="DengXian" panose="02010600030101010101" pitchFamily="2" charset="-122"/>
                          <a:cs typeface="Arial" panose="020B0604020202020204" pitchFamily="34" charset="0"/>
                        </a:rPr>
                        <a:t>], p. 18)</a:t>
                      </a:r>
                      <a:endParaRPr lang="en-GB" sz="1000" b="0" i="0" u="none" strike="noStrike" cap="none" spc="0">
                        <a:solidFill>
                          <a:schemeClr val="tx1"/>
                        </a:solidFill>
                        <a:effectLst/>
                        <a:latin typeface="Arial" panose="020B0604020202020204" pitchFamily="34" charset="0"/>
                      </a:endParaRPr>
                    </a:p>
                  </a:txBody>
                  <a:tcPr marL="63076" marR="63076" marT="74496" marB="0">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BFBFBF">
                        <a:alpha val="34902"/>
                      </a:srgbClr>
                    </a:solidFill>
                  </a:tcPr>
                </a:tc>
                <a:extLst>
                  <a:ext uri="{0D108BD9-81ED-4DB2-BD59-A6C34878D82A}">
                    <a16:rowId xmlns:a16="http://schemas.microsoft.com/office/drawing/2014/main" val="2356127596"/>
                  </a:ext>
                </a:extLst>
              </a:tr>
              <a:tr h="275636">
                <a:tc>
                  <a:txBody>
                    <a:bodyPr/>
                    <a:lstStyle/>
                    <a:p>
                      <a:pPr algn="l" fontAlgn="t">
                        <a:lnSpc>
                          <a:spcPct val="115000"/>
                        </a:lnSpc>
                        <a:spcBef>
                          <a:spcPts val="0"/>
                        </a:spcBef>
                        <a:spcAft>
                          <a:spcPts val="800"/>
                        </a:spcAft>
                      </a:pPr>
                      <a:r>
                        <a:rPr lang="en-GB" sz="1000" b="1" i="0" u="none" strike="noStrike" kern="100" cap="none" spc="0">
                          <a:solidFill>
                            <a:schemeClr val="tx1"/>
                          </a:solidFill>
                          <a:effectLst/>
                          <a:latin typeface="Calibri" panose="020F0502020204030204" pitchFamily="34" charset="0"/>
                          <a:ea typeface="DengXian" panose="02010600030101010101" pitchFamily="2" charset="-122"/>
                          <a:cs typeface="Arial" panose="020B0604020202020204" pitchFamily="34" charset="0"/>
                        </a:rPr>
                        <a:t>UNESCO Declaration</a:t>
                      </a:r>
                      <a:endParaRPr lang="en-GB" sz="1000" b="1" i="0" u="none" strike="noStrike" cap="none" spc="0">
                        <a:solidFill>
                          <a:schemeClr val="tx1"/>
                        </a:solidFill>
                        <a:effectLst/>
                        <a:latin typeface="Arial" panose="020B0604020202020204" pitchFamily="34" charset="0"/>
                      </a:endParaRPr>
                    </a:p>
                  </a:txBody>
                  <a:tcPr marL="63076" marR="63076" marT="74496" marB="0">
                    <a:lnL w="12700" cmpd="sng">
                      <a:noFill/>
                      <a:prstDash val="solid"/>
                    </a:lnL>
                    <a:lnR w="12700" cmpd="sng">
                      <a:noFill/>
                      <a:prstDash val="solid"/>
                    </a:lnR>
                    <a:lnT w="12700" cmpd="sng">
                      <a:noFill/>
                      <a:prstDash val="solid"/>
                    </a:lnT>
                    <a:lnB w="12700" cap="flat" cmpd="sng" algn="ctr">
                      <a:solidFill>
                        <a:schemeClr val="bg1">
                          <a:lumMod val="75000"/>
                        </a:schemeClr>
                      </a:solidFill>
                      <a:prstDash val="solid"/>
                    </a:lnB>
                    <a:solidFill>
                      <a:srgbClr val="F2F2F2">
                        <a:alpha val="45098"/>
                      </a:srgbClr>
                    </a:solidFill>
                  </a:tcPr>
                </a:tc>
                <a:tc>
                  <a:txBody>
                    <a:bodyPr/>
                    <a:lstStyle/>
                    <a:p>
                      <a:pPr algn="l" fontAlgn="t">
                        <a:lnSpc>
                          <a:spcPct val="115000"/>
                        </a:lnSpc>
                        <a:spcBef>
                          <a:spcPts val="0"/>
                        </a:spcBef>
                        <a:spcAft>
                          <a:spcPts val="0"/>
                        </a:spcAft>
                      </a:pPr>
                      <a:r>
                        <a:rPr lang="en-GB" sz="1000" b="0" i="0" u="none" strike="noStrike" kern="100" cap="none" spc="0">
                          <a:solidFill>
                            <a:schemeClr val="tx1"/>
                          </a:solidFill>
                          <a:effectLst/>
                          <a:latin typeface="Calibri" panose="020F0502020204030204" pitchFamily="34" charset="0"/>
                          <a:ea typeface="DengXian" panose="02010600030101010101" pitchFamily="2" charset="-122"/>
                          <a:cs typeface="Arial" panose="020B0604020202020204" pitchFamily="34" charset="0"/>
                        </a:rPr>
                        <a:t>–</a:t>
                      </a:r>
                      <a:endParaRPr lang="en-GB" sz="1000" b="0" i="0" u="none" strike="noStrike" cap="none" spc="0">
                        <a:solidFill>
                          <a:schemeClr val="tx1"/>
                        </a:solidFill>
                        <a:effectLst/>
                        <a:latin typeface="Arial" panose="020B0604020202020204" pitchFamily="34" charset="0"/>
                      </a:endParaRPr>
                    </a:p>
                  </a:txBody>
                  <a:tcPr marL="63076" marR="63076" marT="74496" marB="0">
                    <a:lnL w="12700" cmpd="sng">
                      <a:noFill/>
                      <a:prstDash val="solid"/>
                    </a:lnL>
                    <a:lnR w="12700" cmpd="sng">
                      <a:noFill/>
                      <a:prstDash val="solid"/>
                    </a:lnR>
                    <a:lnT w="12700" cmpd="sng">
                      <a:noFill/>
                      <a:prstDash val="solid"/>
                    </a:lnT>
                    <a:lnB w="12700" cap="flat" cmpd="sng" algn="ctr">
                      <a:solidFill>
                        <a:schemeClr val="bg1">
                          <a:lumMod val="75000"/>
                        </a:schemeClr>
                      </a:solidFill>
                      <a:prstDash val="solid"/>
                    </a:lnB>
                    <a:solidFill>
                      <a:srgbClr val="F2F2F2">
                        <a:alpha val="45098"/>
                      </a:srgbClr>
                    </a:solidFill>
                  </a:tcPr>
                </a:tc>
                <a:tc>
                  <a:txBody>
                    <a:bodyPr/>
                    <a:lstStyle/>
                    <a:p>
                      <a:pPr algn="l" fontAlgn="t">
                        <a:lnSpc>
                          <a:spcPct val="115000"/>
                        </a:lnSpc>
                        <a:spcBef>
                          <a:spcPts val="0"/>
                        </a:spcBef>
                        <a:spcAft>
                          <a:spcPts val="0"/>
                        </a:spcAft>
                      </a:pPr>
                      <a:r>
                        <a:rPr lang="en-GB" sz="1000" b="0" i="0" u="none" strike="noStrike" kern="100" cap="none" spc="0">
                          <a:solidFill>
                            <a:schemeClr val="tx1"/>
                          </a:solidFill>
                          <a:effectLst/>
                          <a:latin typeface="Calibri" panose="020F0502020204030204" pitchFamily="34" charset="0"/>
                          <a:ea typeface="DengXian" panose="02010600030101010101" pitchFamily="2" charset="-122"/>
                          <a:cs typeface="Arial" panose="020B0604020202020204" pitchFamily="34" charset="0"/>
                        </a:rPr>
                        <a:t>• Certain individuals and groups are of “</a:t>
                      </a:r>
                      <a:r>
                        <a:rPr lang="en-GB" sz="1000" b="0" i="1" u="none" strike="noStrike" kern="100" cap="none" spc="0">
                          <a:solidFill>
                            <a:schemeClr val="tx1"/>
                          </a:solidFill>
                          <a:effectLst/>
                          <a:latin typeface="Calibri" panose="020F0502020204030204" pitchFamily="34" charset="0"/>
                          <a:ea typeface="DengXian" panose="02010600030101010101" pitchFamily="2" charset="-122"/>
                          <a:cs typeface="Arial" panose="020B0604020202020204" pitchFamily="34" charset="0"/>
                        </a:rPr>
                        <a:t>special vulnerability</a:t>
                      </a:r>
                      <a:r>
                        <a:rPr lang="en-GB" sz="1000" b="0" i="0" u="none" strike="noStrike" kern="100" cap="none" spc="0">
                          <a:solidFill>
                            <a:schemeClr val="tx1"/>
                          </a:solidFill>
                          <a:effectLst/>
                          <a:latin typeface="Calibri" panose="020F0502020204030204" pitchFamily="34" charset="0"/>
                          <a:ea typeface="DengXian" panose="02010600030101010101" pitchFamily="2" charset="-122"/>
                          <a:cs typeface="Arial" panose="020B0604020202020204" pitchFamily="34" charset="0"/>
                        </a:rPr>
                        <a:t>” ([</a:t>
                      </a:r>
                      <a:r>
                        <a:rPr lang="en-GB" sz="1000" b="0" i="0" u="sng" strike="noStrike" kern="100" cap="none" spc="0">
                          <a:solidFill>
                            <a:schemeClr val="tx1"/>
                          </a:solidFill>
                          <a:effectLst/>
                          <a:latin typeface="Calibri" panose="020F0502020204030204" pitchFamily="34" charset="0"/>
                          <a:ea typeface="DengXian" panose="02010600030101010101" pitchFamily="2" charset="-122"/>
                          <a:cs typeface="Arial" panose="020B0604020202020204" pitchFamily="34" charset="0"/>
                          <a:hlinkClick r:id="rId2">
                            <a:extLst>
                              <a:ext uri="{A12FA001-AC4F-418D-AE19-62706E023703}">
                                <ahyp:hlinkClr xmlns:ahyp="http://schemas.microsoft.com/office/drawing/2018/hyperlinkcolor" val="tx"/>
                              </a:ext>
                            </a:extLst>
                          </a:hlinkClick>
                        </a:rPr>
                        <a:t>19</a:t>
                      </a:r>
                      <a:r>
                        <a:rPr lang="en-GB" sz="1000" b="0" i="0" u="none" strike="noStrike" kern="100" cap="none" spc="0">
                          <a:solidFill>
                            <a:schemeClr val="tx1"/>
                          </a:solidFill>
                          <a:effectLst/>
                          <a:latin typeface="Calibri" panose="020F0502020204030204" pitchFamily="34" charset="0"/>
                          <a:ea typeface="DengXian" panose="02010600030101010101" pitchFamily="2" charset="-122"/>
                          <a:cs typeface="Arial" panose="020B0604020202020204" pitchFamily="34" charset="0"/>
                        </a:rPr>
                        <a:t>], Art. 8)</a:t>
                      </a:r>
                      <a:endParaRPr lang="en-GB" sz="1000" b="0" i="0" u="none" strike="noStrike" cap="none" spc="0">
                        <a:solidFill>
                          <a:schemeClr val="tx1"/>
                        </a:solidFill>
                        <a:effectLst/>
                        <a:latin typeface="Arial" panose="020B0604020202020204" pitchFamily="34" charset="0"/>
                      </a:endParaRPr>
                    </a:p>
                  </a:txBody>
                  <a:tcPr marL="63076" marR="63076" marT="74496" marB="0">
                    <a:lnL w="12700" cmpd="sng">
                      <a:noFill/>
                      <a:prstDash val="solid"/>
                    </a:lnL>
                    <a:lnR w="12700" cmpd="sng">
                      <a:noFill/>
                      <a:prstDash val="solid"/>
                    </a:lnR>
                    <a:lnT w="12700" cmpd="sng">
                      <a:noFill/>
                      <a:prstDash val="solid"/>
                    </a:lnT>
                    <a:lnB w="12700" cap="flat" cmpd="sng" algn="ctr">
                      <a:solidFill>
                        <a:schemeClr val="bg1">
                          <a:lumMod val="75000"/>
                        </a:schemeClr>
                      </a:solidFill>
                      <a:prstDash val="solid"/>
                    </a:lnB>
                    <a:solidFill>
                      <a:srgbClr val="F2F2F2">
                        <a:alpha val="45098"/>
                      </a:srgbClr>
                    </a:solidFill>
                  </a:tcPr>
                </a:tc>
                <a:extLst>
                  <a:ext uri="{0D108BD9-81ED-4DB2-BD59-A6C34878D82A}">
                    <a16:rowId xmlns:a16="http://schemas.microsoft.com/office/drawing/2014/main" val="190405964"/>
                  </a:ext>
                </a:extLst>
              </a:tr>
              <a:tr h="961000">
                <a:tc>
                  <a:txBody>
                    <a:bodyPr/>
                    <a:lstStyle/>
                    <a:p>
                      <a:pPr algn="l" fontAlgn="t">
                        <a:lnSpc>
                          <a:spcPct val="115000"/>
                        </a:lnSpc>
                        <a:spcBef>
                          <a:spcPts val="0"/>
                        </a:spcBef>
                        <a:spcAft>
                          <a:spcPts val="800"/>
                        </a:spcAft>
                      </a:pPr>
                      <a:r>
                        <a:rPr lang="en-GB" sz="1000" b="1" i="0" u="none" strike="noStrike" kern="100" cap="none" spc="0">
                          <a:solidFill>
                            <a:schemeClr val="tx1"/>
                          </a:solidFill>
                          <a:effectLst/>
                          <a:latin typeface="Calibri" panose="020F0502020204030204" pitchFamily="34" charset="0"/>
                          <a:ea typeface="DengXian" panose="02010600030101010101" pitchFamily="2" charset="-122"/>
                          <a:cs typeface="Arial" panose="020B0604020202020204" pitchFamily="34" charset="0"/>
                        </a:rPr>
                        <a:t>ICH GCP</a:t>
                      </a:r>
                      <a:endParaRPr lang="en-GB" sz="1000" b="1" i="0" u="none" strike="noStrike" cap="none" spc="0">
                        <a:solidFill>
                          <a:schemeClr val="tx1"/>
                        </a:solidFill>
                        <a:effectLst/>
                        <a:latin typeface="Arial" panose="020B0604020202020204" pitchFamily="34" charset="0"/>
                      </a:endParaRPr>
                    </a:p>
                  </a:txBody>
                  <a:tcPr marL="63076" marR="63076" marT="74496" marB="0">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BFBFBF">
                        <a:alpha val="34902"/>
                      </a:srgbClr>
                    </a:solidFill>
                  </a:tcPr>
                </a:tc>
                <a:tc>
                  <a:txBody>
                    <a:bodyPr/>
                    <a:lstStyle/>
                    <a:p>
                      <a:pPr algn="l" fontAlgn="t">
                        <a:lnSpc>
                          <a:spcPct val="115000"/>
                        </a:lnSpc>
                        <a:spcBef>
                          <a:spcPts val="0"/>
                        </a:spcBef>
                        <a:spcAft>
                          <a:spcPts val="0"/>
                        </a:spcAft>
                      </a:pPr>
                      <a:r>
                        <a:rPr lang="en-GB" sz="1000" b="0" i="0" u="none" strike="noStrike" kern="100" cap="none" spc="0">
                          <a:solidFill>
                            <a:schemeClr val="tx1"/>
                          </a:solidFill>
                          <a:effectLst/>
                          <a:latin typeface="Calibri" panose="020F0502020204030204" pitchFamily="34" charset="0"/>
                          <a:ea typeface="DengXian" panose="02010600030101010101" pitchFamily="2" charset="-122"/>
                          <a:cs typeface="Arial" panose="020B0604020202020204" pitchFamily="34" charset="0"/>
                        </a:rPr>
                        <a:t>Glossary defines vulnerable subjects as “[i]</a:t>
                      </a:r>
                      <a:r>
                        <a:rPr lang="en-GB" sz="1000" b="0" i="1" u="none" strike="noStrike" kern="100" cap="none" spc="0" err="1">
                          <a:solidFill>
                            <a:schemeClr val="tx1"/>
                          </a:solidFill>
                          <a:effectLst/>
                          <a:latin typeface="Calibri" panose="020F0502020204030204" pitchFamily="34" charset="0"/>
                          <a:ea typeface="DengXian" panose="02010600030101010101" pitchFamily="2" charset="-122"/>
                          <a:cs typeface="Arial" panose="020B0604020202020204" pitchFamily="34" charset="0"/>
                        </a:rPr>
                        <a:t>ndividuals</a:t>
                      </a:r>
                      <a:r>
                        <a:rPr lang="en-GB" sz="1000" b="0" i="1" u="none" strike="noStrike" kern="100" cap="none" spc="0">
                          <a:solidFill>
                            <a:schemeClr val="tx1"/>
                          </a:solidFill>
                          <a:effectLst/>
                          <a:latin typeface="Calibri" panose="020F0502020204030204" pitchFamily="34" charset="0"/>
                          <a:ea typeface="DengXian" panose="02010600030101010101" pitchFamily="2" charset="-122"/>
                          <a:cs typeface="Arial" panose="020B0604020202020204" pitchFamily="34" charset="0"/>
                        </a:rPr>
                        <a:t> whose willingness to volunteer in a clinical trial may be unduly influenced by the expectation, whether justified or not, of benefits associated with participation, or of a retaliatory response from senior members of a hierarchy in case of refusal to participate</a:t>
                      </a:r>
                      <a:r>
                        <a:rPr lang="en-GB" sz="1000" b="0" i="0" u="none" strike="noStrike" kern="100" cap="none" spc="0">
                          <a:solidFill>
                            <a:schemeClr val="tx1"/>
                          </a:solidFill>
                          <a:effectLst/>
                          <a:latin typeface="Calibri" panose="020F0502020204030204" pitchFamily="34" charset="0"/>
                          <a:ea typeface="DengXian" panose="02010600030101010101" pitchFamily="2" charset="-122"/>
                          <a:cs typeface="Arial" panose="020B0604020202020204" pitchFamily="34" charset="0"/>
                        </a:rPr>
                        <a:t>” ([</a:t>
                      </a:r>
                      <a:r>
                        <a:rPr lang="en-GB" sz="1000" b="0" i="0" u="sng" strike="noStrike" kern="100" cap="none" spc="0">
                          <a:solidFill>
                            <a:schemeClr val="tx1"/>
                          </a:solidFill>
                          <a:effectLst/>
                          <a:latin typeface="Calibri" panose="020F0502020204030204" pitchFamily="34" charset="0"/>
                          <a:ea typeface="DengXian" panose="02010600030101010101" pitchFamily="2" charset="-122"/>
                          <a:cs typeface="Arial" panose="020B0604020202020204" pitchFamily="34" charset="0"/>
                          <a:hlinkClick r:id="rId2">
                            <a:extLst>
                              <a:ext uri="{A12FA001-AC4F-418D-AE19-62706E023703}">
                                <ahyp:hlinkClr xmlns:ahyp="http://schemas.microsoft.com/office/drawing/2018/hyperlinkcolor" val="tx"/>
                              </a:ext>
                            </a:extLst>
                          </a:hlinkClick>
                        </a:rPr>
                        <a:t>23</a:t>
                      </a:r>
                      <a:r>
                        <a:rPr lang="en-GB" sz="1000" b="0" i="0" u="none" strike="noStrike" kern="100" cap="none" spc="0">
                          <a:solidFill>
                            <a:schemeClr val="tx1"/>
                          </a:solidFill>
                          <a:effectLst/>
                          <a:latin typeface="Calibri" panose="020F0502020204030204" pitchFamily="34" charset="0"/>
                          <a:ea typeface="DengXian" panose="02010600030101010101" pitchFamily="2" charset="-122"/>
                          <a:cs typeface="Arial" panose="020B0604020202020204" pitchFamily="34" charset="0"/>
                        </a:rPr>
                        <a:t>], Art. 1.61)</a:t>
                      </a:r>
                      <a:endParaRPr lang="en-GB" sz="1000" b="0" i="0" u="none" strike="noStrike" cap="none" spc="0">
                        <a:solidFill>
                          <a:schemeClr val="tx1"/>
                        </a:solidFill>
                        <a:effectLst/>
                        <a:latin typeface="Arial" panose="020B0604020202020204" pitchFamily="34" charset="0"/>
                      </a:endParaRPr>
                    </a:p>
                  </a:txBody>
                  <a:tcPr marL="63076" marR="63076" marT="74496" marB="0">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BFBFBF">
                        <a:alpha val="34902"/>
                      </a:srgbClr>
                    </a:solidFill>
                  </a:tcPr>
                </a:tc>
                <a:tc>
                  <a:txBody>
                    <a:bodyPr/>
                    <a:lstStyle/>
                    <a:p>
                      <a:pPr algn="l" fontAlgn="t">
                        <a:lnSpc>
                          <a:spcPct val="115000"/>
                        </a:lnSpc>
                        <a:spcBef>
                          <a:spcPts val="0"/>
                        </a:spcBef>
                        <a:spcAft>
                          <a:spcPts val="0"/>
                        </a:spcAft>
                      </a:pPr>
                      <a:r>
                        <a:rPr lang="en-GB" sz="1000" b="0" i="0" u="none" strike="noStrike" kern="100" cap="none" spc="0">
                          <a:solidFill>
                            <a:schemeClr val="tx1"/>
                          </a:solidFill>
                          <a:effectLst/>
                          <a:latin typeface="Calibri" panose="020F0502020204030204" pitchFamily="34" charset="0"/>
                          <a:ea typeface="DengXian" panose="02010600030101010101" pitchFamily="2" charset="-122"/>
                          <a:cs typeface="Arial" panose="020B0604020202020204" pitchFamily="34" charset="0"/>
                        </a:rPr>
                        <a:t>–</a:t>
                      </a:r>
                      <a:endParaRPr lang="en-GB" sz="1000" b="0" i="0" u="none" strike="noStrike" cap="none" spc="0">
                        <a:solidFill>
                          <a:schemeClr val="tx1"/>
                        </a:solidFill>
                        <a:effectLst/>
                        <a:latin typeface="Arial" panose="020B0604020202020204" pitchFamily="34" charset="0"/>
                      </a:endParaRPr>
                    </a:p>
                  </a:txBody>
                  <a:tcPr marL="63076" marR="63076" marT="74496" marB="0">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BFBFBF">
                        <a:alpha val="34902"/>
                      </a:srgbClr>
                    </a:solidFill>
                  </a:tcPr>
                </a:tc>
                <a:extLst>
                  <a:ext uri="{0D108BD9-81ED-4DB2-BD59-A6C34878D82A}">
                    <a16:rowId xmlns:a16="http://schemas.microsoft.com/office/drawing/2014/main" val="3959039739"/>
                  </a:ext>
                </a:extLst>
              </a:tr>
              <a:tr h="1214286">
                <a:tc>
                  <a:txBody>
                    <a:bodyPr/>
                    <a:lstStyle/>
                    <a:p>
                      <a:pPr algn="l" fontAlgn="t">
                        <a:lnSpc>
                          <a:spcPct val="115000"/>
                        </a:lnSpc>
                        <a:spcBef>
                          <a:spcPts val="0"/>
                        </a:spcBef>
                        <a:spcAft>
                          <a:spcPts val="800"/>
                        </a:spcAft>
                      </a:pPr>
                      <a:r>
                        <a:rPr lang="en-GB" sz="1000" b="1" i="0" u="none" strike="noStrike" kern="100" cap="none" spc="0">
                          <a:solidFill>
                            <a:schemeClr val="tx1"/>
                          </a:solidFill>
                          <a:effectLst/>
                          <a:latin typeface="Calibri" panose="020F0502020204030204" pitchFamily="34" charset="0"/>
                          <a:ea typeface="DengXian" panose="02010600030101010101" pitchFamily="2" charset="-122"/>
                          <a:cs typeface="Arial" panose="020B0604020202020204" pitchFamily="34" charset="0"/>
                        </a:rPr>
                        <a:t>National Statement</a:t>
                      </a:r>
                      <a:endParaRPr lang="en-GB" sz="1000" b="1" i="0" u="none" strike="noStrike" cap="none" spc="0">
                        <a:solidFill>
                          <a:schemeClr val="tx1"/>
                        </a:solidFill>
                        <a:effectLst/>
                        <a:latin typeface="Arial" panose="020B0604020202020204" pitchFamily="34" charset="0"/>
                      </a:endParaRPr>
                    </a:p>
                  </a:txBody>
                  <a:tcPr marL="63076" marR="63076" marT="74496" marB="0">
                    <a:lnL w="12700" cmpd="sng">
                      <a:noFill/>
                      <a:prstDash val="solid"/>
                    </a:lnL>
                    <a:lnR w="12700" cmpd="sng">
                      <a:noFill/>
                      <a:prstDash val="solid"/>
                    </a:lnR>
                    <a:lnT w="12700" cmpd="sng">
                      <a:noFill/>
                      <a:prstDash val="solid"/>
                    </a:lnT>
                    <a:lnB w="12700" cap="flat" cmpd="sng" algn="ctr">
                      <a:solidFill>
                        <a:schemeClr val="bg1">
                          <a:lumMod val="75000"/>
                        </a:schemeClr>
                      </a:solidFill>
                      <a:prstDash val="solid"/>
                    </a:lnB>
                    <a:solidFill>
                      <a:srgbClr val="F2F2F2">
                        <a:alpha val="45098"/>
                      </a:srgbClr>
                    </a:solidFill>
                  </a:tcPr>
                </a:tc>
                <a:tc>
                  <a:txBody>
                    <a:bodyPr/>
                    <a:lstStyle/>
                    <a:p>
                      <a:pPr algn="l" fontAlgn="t">
                        <a:lnSpc>
                          <a:spcPct val="115000"/>
                        </a:lnSpc>
                        <a:spcBef>
                          <a:spcPts val="0"/>
                        </a:spcBef>
                        <a:spcAft>
                          <a:spcPts val="0"/>
                        </a:spcAft>
                      </a:pPr>
                      <a:r>
                        <a:rPr lang="en-GB" sz="1000" b="0" i="0" u="none" strike="noStrike" kern="100" cap="none" spc="0">
                          <a:solidFill>
                            <a:schemeClr val="tx1"/>
                          </a:solidFill>
                          <a:effectLst/>
                          <a:latin typeface="Calibri" panose="020F0502020204030204" pitchFamily="34" charset="0"/>
                          <a:ea typeface="DengXian" panose="02010600030101010101" pitchFamily="2" charset="-122"/>
                          <a:cs typeface="Arial" panose="020B0604020202020204" pitchFamily="34" charset="0"/>
                        </a:rPr>
                        <a:t>–</a:t>
                      </a:r>
                      <a:endParaRPr lang="en-GB" sz="1000" b="0" i="0" u="none" strike="noStrike" cap="none" spc="0">
                        <a:solidFill>
                          <a:schemeClr val="tx1"/>
                        </a:solidFill>
                        <a:effectLst/>
                        <a:latin typeface="Arial" panose="020B0604020202020204" pitchFamily="34" charset="0"/>
                      </a:endParaRPr>
                    </a:p>
                  </a:txBody>
                  <a:tcPr marL="63076" marR="63076" marT="74496" marB="0">
                    <a:lnL w="12700" cmpd="sng">
                      <a:noFill/>
                      <a:prstDash val="solid"/>
                    </a:lnL>
                    <a:lnR w="12700" cmpd="sng">
                      <a:noFill/>
                      <a:prstDash val="solid"/>
                    </a:lnR>
                    <a:lnT w="12700" cmpd="sng">
                      <a:noFill/>
                      <a:prstDash val="solid"/>
                    </a:lnT>
                    <a:lnB w="12700" cap="flat" cmpd="sng" algn="ctr">
                      <a:solidFill>
                        <a:schemeClr val="bg1">
                          <a:lumMod val="75000"/>
                        </a:schemeClr>
                      </a:solidFill>
                      <a:prstDash val="solid"/>
                    </a:lnB>
                    <a:solidFill>
                      <a:srgbClr val="F2F2F2">
                        <a:alpha val="45098"/>
                      </a:srgbClr>
                    </a:solidFill>
                  </a:tcPr>
                </a:tc>
                <a:tc>
                  <a:txBody>
                    <a:bodyPr/>
                    <a:lstStyle/>
                    <a:p>
                      <a:pPr algn="l" fontAlgn="t">
                        <a:spcBef>
                          <a:spcPts val="0"/>
                        </a:spcBef>
                        <a:spcAft>
                          <a:spcPts val="0"/>
                        </a:spcAft>
                      </a:pPr>
                      <a:r>
                        <a:rPr lang="en-GB" sz="1000" b="0" i="0" u="none" strike="noStrike" kern="100" cap="none" spc="0">
                          <a:solidFill>
                            <a:schemeClr val="tx1"/>
                          </a:solidFill>
                          <a:effectLst/>
                          <a:latin typeface="Calibri" panose="020F0502020204030204" pitchFamily="34" charset="0"/>
                          <a:ea typeface="Times New Roman" panose="02020603050405020304" pitchFamily="18" charset="0"/>
                        </a:rPr>
                        <a:t>• Where “</a:t>
                      </a:r>
                      <a:r>
                        <a:rPr lang="en-GB" sz="1000" b="0" i="1" u="none" strike="noStrike" kern="100" cap="none" spc="0">
                          <a:solidFill>
                            <a:schemeClr val="tx1"/>
                          </a:solidFill>
                          <a:effectLst/>
                          <a:latin typeface="Calibri" panose="020F0502020204030204" pitchFamily="34" charset="0"/>
                          <a:ea typeface="Times New Roman" panose="02020603050405020304" pitchFamily="18" charset="0"/>
                        </a:rPr>
                        <a:t>potential participants</a:t>
                      </a:r>
                      <a:r>
                        <a:rPr lang="en-GB" sz="1000" b="0" i="0" u="none" strike="noStrike" kern="100" cap="none" spc="0">
                          <a:solidFill>
                            <a:schemeClr val="tx1"/>
                          </a:solidFill>
                          <a:effectLst/>
                          <a:latin typeface="Calibri" panose="020F0502020204030204" pitchFamily="34" charset="0"/>
                          <a:ea typeface="Times New Roman" panose="02020603050405020304" pitchFamily="18" charset="0"/>
                        </a:rPr>
                        <a:t> [in dependent or unequal relationships] </a:t>
                      </a:r>
                      <a:r>
                        <a:rPr lang="en-GB" sz="1000" b="0" i="1" u="none" strike="noStrike" kern="100" cap="none" spc="0">
                          <a:solidFill>
                            <a:schemeClr val="tx1"/>
                          </a:solidFill>
                          <a:effectLst/>
                          <a:latin typeface="Calibri" panose="020F0502020204030204" pitchFamily="34" charset="0"/>
                          <a:ea typeface="Times New Roman" panose="02020603050405020304" pitchFamily="18" charset="0"/>
                        </a:rPr>
                        <a:t>are especially vulnerable</a:t>
                      </a:r>
                      <a:r>
                        <a:rPr lang="en-GB" sz="1000" b="0" i="0" u="none" strike="noStrike" kern="100" cap="none" spc="0">
                          <a:solidFill>
                            <a:schemeClr val="tx1"/>
                          </a:solidFill>
                          <a:effectLst/>
                          <a:latin typeface="Calibri" panose="020F0502020204030204" pitchFamily="34" charset="0"/>
                          <a:ea typeface="Times New Roman" panose="02020603050405020304" pitchFamily="18" charset="0"/>
                        </a:rPr>
                        <a:t>” special measures may be required ([</a:t>
                      </a:r>
                      <a:r>
                        <a:rPr lang="en-GB" sz="1000" b="0" i="0" u="sng" strike="noStrike" kern="100" cap="none" spc="0">
                          <a:solidFill>
                            <a:schemeClr val="tx1"/>
                          </a:solidFill>
                          <a:effectLst/>
                          <a:latin typeface="Calibri" panose="020F0502020204030204" pitchFamily="34" charset="0"/>
                          <a:ea typeface="Times New Roman" panose="02020603050405020304" pitchFamily="18" charset="0"/>
                          <a:hlinkClick r:id="rId2">
                            <a:extLst>
                              <a:ext uri="{A12FA001-AC4F-418D-AE19-62706E023703}">
                                <ahyp:hlinkClr xmlns:ahyp="http://schemas.microsoft.com/office/drawing/2018/hyperlinkcolor" val="tx"/>
                              </a:ext>
                            </a:extLst>
                          </a:hlinkClick>
                        </a:rPr>
                        <a:t>23</a:t>
                      </a:r>
                      <a:r>
                        <a:rPr lang="en-GB" sz="1000" b="0" i="0" u="none" strike="noStrike" kern="100" cap="none" spc="0">
                          <a:solidFill>
                            <a:schemeClr val="tx1"/>
                          </a:solidFill>
                          <a:effectLst/>
                          <a:latin typeface="Calibri" panose="020F0502020204030204" pitchFamily="34" charset="0"/>
                          <a:ea typeface="Times New Roman" panose="02020603050405020304" pitchFamily="18" charset="0"/>
                        </a:rPr>
                        <a:t>], p. 53)</a:t>
                      </a:r>
                      <a:endParaRPr lang="en-GB" sz="1000" b="0" i="0" u="none" strike="noStrike" cap="none" spc="0">
                        <a:solidFill>
                          <a:schemeClr val="tx1"/>
                        </a:solidFill>
                        <a:effectLst/>
                        <a:latin typeface="Arial" panose="020B0604020202020204" pitchFamily="34" charset="0"/>
                      </a:endParaRPr>
                    </a:p>
                    <a:p>
                      <a:pPr algn="l" fontAlgn="t">
                        <a:spcBef>
                          <a:spcPts val="0"/>
                        </a:spcBef>
                        <a:spcAft>
                          <a:spcPts val="0"/>
                        </a:spcAft>
                      </a:pPr>
                      <a:r>
                        <a:rPr lang="en-GB" sz="1000" b="0" i="0" u="none" strike="noStrike" kern="100" cap="none" spc="0">
                          <a:solidFill>
                            <a:schemeClr val="tx1"/>
                          </a:solidFill>
                          <a:effectLst/>
                          <a:latin typeface="Calibri" panose="020F0502020204030204" pitchFamily="34" charset="0"/>
                          <a:ea typeface="Times New Roman" panose="02020603050405020304" pitchFamily="18" charset="0"/>
                        </a:rPr>
                        <a:t>• Neonates in intensive care have a “</a:t>
                      </a:r>
                      <a:r>
                        <a:rPr lang="en-GB" sz="1000" b="0" i="1" u="none" strike="noStrike" kern="100" cap="none" spc="0">
                          <a:solidFill>
                            <a:schemeClr val="tx1"/>
                          </a:solidFill>
                          <a:effectLst/>
                          <a:latin typeface="Calibri" panose="020F0502020204030204" pitchFamily="34" charset="0"/>
                          <a:ea typeface="Times New Roman" panose="02020603050405020304" pitchFamily="18" charset="0"/>
                        </a:rPr>
                        <a:t>unique developmental vulnerability</a:t>
                      </a:r>
                      <a:r>
                        <a:rPr lang="en-GB" sz="1000" b="0" i="0" u="none" strike="noStrike" kern="100" cap="none" spc="0">
                          <a:solidFill>
                            <a:schemeClr val="tx1"/>
                          </a:solidFill>
                          <a:effectLst/>
                          <a:latin typeface="Calibri" panose="020F0502020204030204" pitchFamily="34" charset="0"/>
                          <a:ea typeface="Times New Roman" panose="02020603050405020304" pitchFamily="18" charset="0"/>
                        </a:rPr>
                        <a:t>” ([</a:t>
                      </a:r>
                      <a:r>
                        <a:rPr lang="en-GB" sz="1000" b="0" i="0" u="sng" strike="noStrike" kern="100" cap="none" spc="0">
                          <a:solidFill>
                            <a:schemeClr val="tx1"/>
                          </a:solidFill>
                          <a:effectLst/>
                          <a:latin typeface="Calibri" panose="020F0502020204030204" pitchFamily="34" charset="0"/>
                          <a:ea typeface="Times New Roman" panose="02020603050405020304" pitchFamily="18" charset="0"/>
                          <a:hlinkClick r:id="rId2">
                            <a:extLst>
                              <a:ext uri="{A12FA001-AC4F-418D-AE19-62706E023703}">
                                <ahyp:hlinkClr xmlns:ahyp="http://schemas.microsoft.com/office/drawing/2018/hyperlinkcolor" val="tx"/>
                              </a:ext>
                            </a:extLst>
                          </a:hlinkClick>
                        </a:rPr>
                        <a:t>23</a:t>
                      </a:r>
                      <a:r>
                        <a:rPr lang="en-GB" sz="1000" b="0" i="0" u="none" strike="noStrike" kern="100" cap="none" spc="0">
                          <a:solidFill>
                            <a:schemeClr val="tx1"/>
                          </a:solidFill>
                          <a:effectLst/>
                          <a:latin typeface="Calibri" panose="020F0502020204030204" pitchFamily="34" charset="0"/>
                          <a:ea typeface="Times New Roman" panose="02020603050405020304" pitchFamily="18" charset="0"/>
                        </a:rPr>
                        <a:t>], p. 56)</a:t>
                      </a:r>
                      <a:endParaRPr lang="en-GB" sz="1000" b="0" i="0" u="none" strike="noStrike" cap="none" spc="0">
                        <a:solidFill>
                          <a:schemeClr val="tx1"/>
                        </a:solidFill>
                        <a:effectLst/>
                        <a:latin typeface="Arial" panose="020B0604020202020204" pitchFamily="34" charset="0"/>
                      </a:endParaRPr>
                    </a:p>
                    <a:p>
                      <a:pPr algn="l" fontAlgn="t">
                        <a:lnSpc>
                          <a:spcPct val="115000"/>
                        </a:lnSpc>
                        <a:spcBef>
                          <a:spcPts val="0"/>
                        </a:spcBef>
                        <a:spcAft>
                          <a:spcPts val="0"/>
                        </a:spcAft>
                      </a:pPr>
                      <a:r>
                        <a:rPr lang="en-GB" sz="1000" b="0" i="0" u="none" strike="noStrike" kern="100" cap="none" spc="0">
                          <a:solidFill>
                            <a:schemeClr val="tx1"/>
                          </a:solidFill>
                          <a:effectLst/>
                          <a:latin typeface="Calibri" panose="020F0502020204030204" pitchFamily="34" charset="0"/>
                          <a:ea typeface="DengXian" panose="02010600030101010101" pitchFamily="2" charset="-122"/>
                          <a:cs typeface="Arial" panose="020B0604020202020204" pitchFamily="34" charset="0"/>
                        </a:rPr>
                        <a:t>• People with a cognitive impairment, intellectual disability, or mental illness have “</a:t>
                      </a:r>
                      <a:r>
                        <a:rPr lang="en-GB" sz="1000" b="0" i="1" u="none" strike="noStrike" kern="100" cap="none" spc="0">
                          <a:solidFill>
                            <a:schemeClr val="tx1"/>
                          </a:solidFill>
                          <a:effectLst/>
                          <a:latin typeface="Calibri" panose="020F0502020204030204" pitchFamily="34" charset="0"/>
                          <a:ea typeface="DengXian" panose="02010600030101010101" pitchFamily="2" charset="-122"/>
                          <a:cs typeface="Arial" panose="020B0604020202020204" pitchFamily="34" charset="0"/>
                        </a:rPr>
                        <a:t>distinctive vulnerabilities as research participants</a:t>
                      </a:r>
                      <a:r>
                        <a:rPr lang="en-GB" sz="1000" b="0" i="0" u="none" strike="noStrike" kern="100" cap="none" spc="0">
                          <a:solidFill>
                            <a:schemeClr val="tx1"/>
                          </a:solidFill>
                          <a:effectLst/>
                          <a:latin typeface="Calibri" panose="020F0502020204030204" pitchFamily="34" charset="0"/>
                          <a:ea typeface="DengXian" panose="02010600030101010101" pitchFamily="2" charset="-122"/>
                          <a:cs typeface="Arial" panose="020B0604020202020204" pitchFamily="34" charset="0"/>
                        </a:rPr>
                        <a:t>” and are “</a:t>
                      </a:r>
                      <a:r>
                        <a:rPr lang="en-GB" sz="1000" b="0" i="1" u="none" strike="noStrike" kern="100" cap="none" spc="0">
                          <a:solidFill>
                            <a:schemeClr val="tx1"/>
                          </a:solidFill>
                          <a:effectLst/>
                          <a:latin typeface="Calibri" panose="020F0502020204030204" pitchFamily="34" charset="0"/>
                          <a:ea typeface="DengXian" panose="02010600030101010101" pitchFamily="2" charset="-122"/>
                          <a:cs typeface="Arial" panose="020B0604020202020204" pitchFamily="34" charset="0"/>
                        </a:rPr>
                        <a:t>more-than-usually vulnerable to various forms of discomfort or stress</a:t>
                      </a:r>
                      <a:r>
                        <a:rPr lang="en-GB" sz="1000" b="0" i="0" u="none" strike="noStrike" kern="100" cap="none" spc="0">
                          <a:solidFill>
                            <a:schemeClr val="tx1"/>
                          </a:solidFill>
                          <a:effectLst/>
                          <a:latin typeface="Calibri" panose="020F0502020204030204" pitchFamily="34" charset="0"/>
                          <a:ea typeface="DengXian" panose="02010600030101010101" pitchFamily="2" charset="-122"/>
                          <a:cs typeface="Arial" panose="020B0604020202020204" pitchFamily="34" charset="0"/>
                        </a:rPr>
                        <a:t>” ([</a:t>
                      </a:r>
                      <a:r>
                        <a:rPr lang="en-GB" sz="1000" b="0" i="0" u="sng" strike="noStrike" kern="100" cap="none" spc="0">
                          <a:solidFill>
                            <a:schemeClr val="tx1"/>
                          </a:solidFill>
                          <a:effectLst/>
                          <a:latin typeface="Calibri" panose="020F0502020204030204" pitchFamily="34" charset="0"/>
                          <a:ea typeface="DengXian" panose="02010600030101010101" pitchFamily="2" charset="-122"/>
                          <a:cs typeface="Arial" panose="020B0604020202020204" pitchFamily="34" charset="0"/>
                          <a:hlinkClick r:id="rId2">
                            <a:extLst>
                              <a:ext uri="{A12FA001-AC4F-418D-AE19-62706E023703}">
                                <ahyp:hlinkClr xmlns:ahyp="http://schemas.microsoft.com/office/drawing/2018/hyperlinkcolor" val="tx"/>
                              </a:ext>
                            </a:extLst>
                          </a:hlinkClick>
                        </a:rPr>
                        <a:t>23</a:t>
                      </a:r>
                      <a:r>
                        <a:rPr lang="en-GB" sz="1000" b="0" i="0" u="none" strike="noStrike" kern="100" cap="none" spc="0">
                          <a:solidFill>
                            <a:schemeClr val="tx1"/>
                          </a:solidFill>
                          <a:effectLst/>
                          <a:latin typeface="Calibri" panose="020F0502020204030204" pitchFamily="34" charset="0"/>
                          <a:ea typeface="DengXian" panose="02010600030101010101" pitchFamily="2" charset="-122"/>
                          <a:cs typeface="Arial" panose="020B0604020202020204" pitchFamily="34" charset="0"/>
                        </a:rPr>
                        <a:t>], p. 58)</a:t>
                      </a:r>
                      <a:endParaRPr lang="en-GB" sz="1000" b="0" i="0" u="none" strike="noStrike" cap="none" spc="0">
                        <a:solidFill>
                          <a:schemeClr val="tx1"/>
                        </a:solidFill>
                        <a:effectLst/>
                        <a:latin typeface="Arial" panose="020B0604020202020204" pitchFamily="34" charset="0"/>
                      </a:endParaRPr>
                    </a:p>
                  </a:txBody>
                  <a:tcPr marL="63076" marR="63076" marT="74496" marB="0">
                    <a:lnL w="12700" cmpd="sng">
                      <a:noFill/>
                      <a:prstDash val="solid"/>
                    </a:lnL>
                    <a:lnR w="12700" cmpd="sng">
                      <a:noFill/>
                      <a:prstDash val="solid"/>
                    </a:lnR>
                    <a:lnT w="12700" cmpd="sng">
                      <a:noFill/>
                      <a:prstDash val="solid"/>
                    </a:lnT>
                    <a:lnB w="12700" cap="flat" cmpd="sng" algn="ctr">
                      <a:solidFill>
                        <a:schemeClr val="bg1">
                          <a:lumMod val="75000"/>
                        </a:schemeClr>
                      </a:solidFill>
                      <a:prstDash val="solid"/>
                    </a:lnB>
                    <a:solidFill>
                      <a:srgbClr val="F2F2F2">
                        <a:alpha val="45098"/>
                      </a:srgbClr>
                    </a:solidFill>
                  </a:tcPr>
                </a:tc>
                <a:extLst>
                  <a:ext uri="{0D108BD9-81ED-4DB2-BD59-A6C34878D82A}">
                    <a16:rowId xmlns:a16="http://schemas.microsoft.com/office/drawing/2014/main" val="877525703"/>
                  </a:ext>
                </a:extLst>
              </a:tr>
              <a:tr h="1132341">
                <a:tc>
                  <a:txBody>
                    <a:bodyPr/>
                    <a:lstStyle/>
                    <a:p>
                      <a:pPr algn="l" fontAlgn="t">
                        <a:lnSpc>
                          <a:spcPct val="115000"/>
                        </a:lnSpc>
                        <a:spcBef>
                          <a:spcPts val="0"/>
                        </a:spcBef>
                        <a:spcAft>
                          <a:spcPts val="800"/>
                        </a:spcAft>
                      </a:pPr>
                      <a:r>
                        <a:rPr lang="en-GB" sz="1000" b="1" i="0" u="none" strike="noStrike" kern="100" cap="none" spc="0">
                          <a:solidFill>
                            <a:schemeClr val="tx1"/>
                          </a:solidFill>
                          <a:effectLst/>
                          <a:latin typeface="Calibri" panose="020F0502020204030204" pitchFamily="34" charset="0"/>
                          <a:ea typeface="DengXian" panose="02010600030101010101" pitchFamily="2" charset="-122"/>
                          <a:cs typeface="Arial" panose="020B0604020202020204" pitchFamily="34" charset="0"/>
                        </a:rPr>
                        <a:t>TCPS2</a:t>
                      </a:r>
                      <a:endParaRPr lang="en-GB" sz="1000" b="1" i="0" u="none" strike="noStrike" cap="none" spc="0">
                        <a:solidFill>
                          <a:schemeClr val="tx1"/>
                        </a:solidFill>
                        <a:effectLst/>
                        <a:latin typeface="Arial" panose="020B0604020202020204" pitchFamily="34" charset="0"/>
                      </a:endParaRPr>
                    </a:p>
                  </a:txBody>
                  <a:tcPr marL="63076" marR="63076" marT="74496" marB="0">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BFBFBF">
                        <a:alpha val="34902"/>
                      </a:srgbClr>
                    </a:solidFill>
                  </a:tcPr>
                </a:tc>
                <a:tc>
                  <a:txBody>
                    <a:bodyPr/>
                    <a:lstStyle/>
                    <a:p>
                      <a:pPr algn="l" fontAlgn="t">
                        <a:lnSpc>
                          <a:spcPct val="115000"/>
                        </a:lnSpc>
                        <a:spcBef>
                          <a:spcPts val="0"/>
                        </a:spcBef>
                        <a:spcAft>
                          <a:spcPts val="0"/>
                        </a:spcAft>
                      </a:pPr>
                      <a:r>
                        <a:rPr lang="en-GB" sz="1000" b="0" i="0" u="none" strike="noStrike" kern="100" cap="none" spc="0">
                          <a:solidFill>
                            <a:schemeClr val="tx1"/>
                          </a:solidFill>
                          <a:effectLst/>
                          <a:latin typeface="Calibri" panose="020F0502020204030204" pitchFamily="34" charset="0"/>
                          <a:ea typeface="DengXian" panose="02010600030101010101" pitchFamily="2" charset="-122"/>
                          <a:cs typeface="Arial" panose="020B0604020202020204" pitchFamily="34" charset="0"/>
                        </a:rPr>
                        <a:t>“</a:t>
                      </a:r>
                      <a:r>
                        <a:rPr lang="en-GB" sz="1000" b="0" i="1" u="none" strike="noStrike" kern="100" cap="none" spc="0">
                          <a:solidFill>
                            <a:schemeClr val="tx1"/>
                          </a:solidFill>
                          <a:effectLst/>
                          <a:latin typeface="Calibri" panose="020F0502020204030204" pitchFamily="34" charset="0"/>
                          <a:ea typeface="DengXian" panose="02010600030101010101" pitchFamily="2" charset="-122"/>
                          <a:cs typeface="Arial" panose="020B0604020202020204" pitchFamily="34" charset="0"/>
                        </a:rPr>
                        <a:t>Vulnerability – A diminished ability to fully safeguard one’s own interests in the context of a specific research project. This may be caused by limited decision-making capacity or limited access to social goods, such as rights, opportunities and power. Individuals or groups may experience vulnerability to different degrees and at different times, depending on their circumstances. See also ‘Autonomy’</a:t>
                      </a:r>
                      <a:r>
                        <a:rPr lang="en-GB" sz="1000" b="0" i="0" u="none" strike="noStrike" kern="100" cap="none" spc="0">
                          <a:solidFill>
                            <a:schemeClr val="tx1"/>
                          </a:solidFill>
                          <a:effectLst/>
                          <a:latin typeface="Calibri" panose="020F0502020204030204" pitchFamily="34" charset="0"/>
                          <a:ea typeface="DengXian" panose="02010600030101010101" pitchFamily="2" charset="-122"/>
                          <a:cs typeface="Arial" panose="020B0604020202020204" pitchFamily="34" charset="0"/>
                        </a:rPr>
                        <a:t>” ([</a:t>
                      </a:r>
                      <a:r>
                        <a:rPr lang="en-GB" sz="1000" b="0" i="0" u="sng" strike="noStrike" kern="100" cap="none" spc="0">
                          <a:solidFill>
                            <a:schemeClr val="tx1"/>
                          </a:solidFill>
                          <a:effectLst/>
                          <a:latin typeface="Calibri" panose="020F0502020204030204" pitchFamily="34" charset="0"/>
                          <a:ea typeface="DengXian" panose="02010600030101010101" pitchFamily="2" charset="-122"/>
                          <a:cs typeface="Arial" panose="020B0604020202020204" pitchFamily="34" charset="0"/>
                          <a:hlinkClick r:id="rId2">
                            <a:extLst>
                              <a:ext uri="{A12FA001-AC4F-418D-AE19-62706E023703}">
                                <ahyp:hlinkClr xmlns:ahyp="http://schemas.microsoft.com/office/drawing/2018/hyperlinkcolor" val="tx"/>
                              </a:ext>
                            </a:extLst>
                          </a:hlinkClick>
                        </a:rPr>
                        <a:t>24</a:t>
                      </a:r>
                      <a:r>
                        <a:rPr lang="en-GB" sz="1000" b="0" i="0" u="none" strike="noStrike" kern="100" cap="none" spc="0">
                          <a:solidFill>
                            <a:schemeClr val="tx1"/>
                          </a:solidFill>
                          <a:effectLst/>
                          <a:latin typeface="Calibri" panose="020F0502020204030204" pitchFamily="34" charset="0"/>
                          <a:ea typeface="DengXian" panose="02010600030101010101" pitchFamily="2" charset="-122"/>
                          <a:cs typeface="Arial" panose="020B0604020202020204" pitchFamily="34" charset="0"/>
                        </a:rPr>
                        <a:t>], p. 210)</a:t>
                      </a:r>
                      <a:endParaRPr lang="en-GB" sz="1000" b="0" i="0" u="none" strike="noStrike" cap="none" spc="0">
                        <a:solidFill>
                          <a:schemeClr val="tx1"/>
                        </a:solidFill>
                        <a:effectLst/>
                        <a:latin typeface="Arial" panose="020B0604020202020204" pitchFamily="34" charset="0"/>
                      </a:endParaRPr>
                    </a:p>
                  </a:txBody>
                  <a:tcPr marL="63076" marR="63076" marT="74496" marB="0">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BFBFBF">
                        <a:alpha val="34902"/>
                      </a:srgbClr>
                    </a:solidFill>
                  </a:tcPr>
                </a:tc>
                <a:tc>
                  <a:txBody>
                    <a:bodyPr/>
                    <a:lstStyle/>
                    <a:p>
                      <a:pPr algn="l" fontAlgn="t">
                        <a:spcBef>
                          <a:spcPts val="0"/>
                        </a:spcBef>
                        <a:spcAft>
                          <a:spcPts val="0"/>
                        </a:spcAft>
                      </a:pPr>
                      <a:r>
                        <a:rPr lang="en-GB" sz="1000" b="0" i="0" u="none" strike="noStrike" kern="100" cap="none" spc="0">
                          <a:solidFill>
                            <a:schemeClr val="tx1"/>
                          </a:solidFill>
                          <a:effectLst/>
                          <a:latin typeface="Calibri" panose="020F0502020204030204" pitchFamily="34" charset="0"/>
                          <a:ea typeface="Times New Roman" panose="02020603050405020304" pitchFamily="18" charset="0"/>
                        </a:rPr>
                        <a:t>• Participants, researchers, and research ethics board members may be rendered “</a:t>
                      </a:r>
                      <a:r>
                        <a:rPr lang="en-GB" sz="1000" b="0" i="1" u="none" strike="noStrike" kern="100" cap="none" spc="0">
                          <a:solidFill>
                            <a:schemeClr val="tx1"/>
                          </a:solidFill>
                          <a:effectLst/>
                          <a:latin typeface="Calibri" panose="020F0502020204030204" pitchFamily="34" charset="0"/>
                          <a:ea typeface="Times New Roman" panose="02020603050405020304" pitchFamily="18" charset="0"/>
                        </a:rPr>
                        <a:t>more vulnerable</a:t>
                      </a:r>
                      <a:r>
                        <a:rPr lang="en-GB" sz="1000" b="0" i="0" u="none" strike="noStrike" kern="100" cap="none" spc="0">
                          <a:solidFill>
                            <a:schemeClr val="tx1"/>
                          </a:solidFill>
                          <a:effectLst/>
                          <a:latin typeface="Calibri" panose="020F0502020204030204" pitchFamily="34" charset="0"/>
                          <a:ea typeface="Times New Roman" panose="02020603050405020304" pitchFamily="18" charset="0"/>
                        </a:rPr>
                        <a:t>” during publicly declared emergencies ([</a:t>
                      </a:r>
                      <a:r>
                        <a:rPr lang="en-GB" sz="1000" b="0" i="0" u="sng" strike="noStrike" kern="100" cap="none" spc="0">
                          <a:solidFill>
                            <a:schemeClr val="tx1"/>
                          </a:solidFill>
                          <a:effectLst/>
                          <a:latin typeface="Calibri" panose="020F0502020204030204" pitchFamily="34" charset="0"/>
                          <a:ea typeface="Times New Roman" panose="02020603050405020304" pitchFamily="18" charset="0"/>
                          <a:hlinkClick r:id="rId2">
                            <a:extLst>
                              <a:ext uri="{A12FA001-AC4F-418D-AE19-62706E023703}">
                                <ahyp:hlinkClr xmlns:ahyp="http://schemas.microsoft.com/office/drawing/2018/hyperlinkcolor" val="tx"/>
                              </a:ext>
                            </a:extLst>
                          </a:hlinkClick>
                        </a:rPr>
                        <a:t>24</a:t>
                      </a:r>
                      <a:r>
                        <a:rPr lang="en-GB" sz="1000" b="0" i="0" u="none" strike="noStrike" kern="100" cap="none" spc="0">
                          <a:solidFill>
                            <a:schemeClr val="tx1"/>
                          </a:solidFill>
                          <a:effectLst/>
                          <a:latin typeface="Calibri" panose="020F0502020204030204" pitchFamily="34" charset="0"/>
                          <a:ea typeface="Times New Roman" panose="02020603050405020304" pitchFamily="18" charset="0"/>
                        </a:rPr>
                        <a:t>], p. 90)</a:t>
                      </a:r>
                      <a:endParaRPr lang="en-GB" sz="1000" b="0" i="0" u="none" strike="noStrike" cap="none" spc="0">
                        <a:solidFill>
                          <a:schemeClr val="tx1"/>
                        </a:solidFill>
                        <a:effectLst/>
                        <a:latin typeface="Arial" panose="020B0604020202020204" pitchFamily="34" charset="0"/>
                      </a:endParaRPr>
                    </a:p>
                    <a:p>
                      <a:pPr algn="l" fontAlgn="t">
                        <a:spcBef>
                          <a:spcPts val="0"/>
                        </a:spcBef>
                        <a:spcAft>
                          <a:spcPts val="0"/>
                        </a:spcAft>
                      </a:pPr>
                      <a:r>
                        <a:rPr lang="en-GB" sz="1000" b="0" i="0" u="none" strike="noStrike" kern="100" cap="none" spc="0">
                          <a:solidFill>
                            <a:schemeClr val="tx1"/>
                          </a:solidFill>
                          <a:effectLst/>
                          <a:latin typeface="Calibri" panose="020F0502020204030204" pitchFamily="34" charset="0"/>
                          <a:ea typeface="Times New Roman" panose="02020603050405020304" pitchFamily="18" charset="0"/>
                        </a:rPr>
                        <a:t>• “</a:t>
                      </a:r>
                      <a:r>
                        <a:rPr lang="en-GB" sz="1000" b="0" i="1" u="none" strike="noStrike" kern="100" cap="none" spc="0">
                          <a:solidFill>
                            <a:schemeClr val="tx1"/>
                          </a:solidFill>
                          <a:effectLst/>
                          <a:latin typeface="Calibri" panose="020F0502020204030204" pitchFamily="34" charset="0"/>
                          <a:ea typeface="Times New Roman" panose="02020603050405020304" pitchFamily="18" charset="0"/>
                        </a:rPr>
                        <a:t>The least organisationally developed communities are the most vulnerable to exploitation</a:t>
                      </a:r>
                      <a:r>
                        <a:rPr lang="en-GB" sz="1000" b="0" i="0" u="none" strike="noStrike" kern="100" cap="none" spc="0">
                          <a:solidFill>
                            <a:schemeClr val="tx1"/>
                          </a:solidFill>
                          <a:effectLst/>
                          <a:latin typeface="Calibri" panose="020F0502020204030204" pitchFamily="34" charset="0"/>
                          <a:ea typeface="Times New Roman" panose="02020603050405020304" pitchFamily="18" charset="0"/>
                        </a:rPr>
                        <a:t>” ([</a:t>
                      </a:r>
                      <a:r>
                        <a:rPr lang="en-GB" sz="1000" b="0" i="0" u="sng" strike="noStrike" kern="100" cap="none" spc="0">
                          <a:solidFill>
                            <a:schemeClr val="tx1"/>
                          </a:solidFill>
                          <a:effectLst/>
                          <a:latin typeface="Calibri" panose="020F0502020204030204" pitchFamily="34" charset="0"/>
                          <a:ea typeface="Times New Roman" panose="02020603050405020304" pitchFamily="18" charset="0"/>
                          <a:hlinkClick r:id="rId2">
                            <a:extLst>
                              <a:ext uri="{A12FA001-AC4F-418D-AE19-62706E023703}">
                                <ahyp:hlinkClr xmlns:ahyp="http://schemas.microsoft.com/office/drawing/2018/hyperlinkcolor" val="tx"/>
                              </a:ext>
                            </a:extLst>
                          </a:hlinkClick>
                        </a:rPr>
                        <a:t>24</a:t>
                      </a:r>
                      <a:r>
                        <a:rPr lang="en-GB" sz="1000" b="0" i="0" u="none" strike="noStrike" kern="100" cap="none" spc="0">
                          <a:solidFill>
                            <a:schemeClr val="tx1"/>
                          </a:solidFill>
                          <a:effectLst/>
                          <a:latin typeface="Calibri" panose="020F0502020204030204" pitchFamily="34" charset="0"/>
                          <a:ea typeface="Times New Roman" panose="02020603050405020304" pitchFamily="18" charset="0"/>
                        </a:rPr>
                        <a:t>], p. 130)</a:t>
                      </a:r>
                      <a:endParaRPr lang="en-GB" sz="1000" b="0" i="0" u="none" strike="noStrike" cap="none" spc="0">
                        <a:solidFill>
                          <a:schemeClr val="tx1"/>
                        </a:solidFill>
                        <a:effectLst/>
                        <a:latin typeface="Arial" panose="020B0604020202020204" pitchFamily="34" charset="0"/>
                      </a:endParaRPr>
                    </a:p>
                    <a:p>
                      <a:pPr algn="l" fontAlgn="t">
                        <a:lnSpc>
                          <a:spcPct val="115000"/>
                        </a:lnSpc>
                        <a:spcBef>
                          <a:spcPts val="0"/>
                        </a:spcBef>
                        <a:spcAft>
                          <a:spcPts val="0"/>
                        </a:spcAft>
                      </a:pPr>
                      <a:r>
                        <a:rPr lang="en-GB" sz="1000" b="0" i="0" u="none" strike="noStrike" kern="100" cap="none" spc="0">
                          <a:solidFill>
                            <a:schemeClr val="tx1"/>
                          </a:solidFill>
                          <a:effectLst/>
                          <a:latin typeface="Calibri" panose="020F0502020204030204" pitchFamily="34" charset="0"/>
                          <a:ea typeface="DengXian" panose="02010600030101010101" pitchFamily="2" charset="-122"/>
                          <a:cs typeface="Arial" panose="020B0604020202020204" pitchFamily="34" charset="0"/>
                        </a:rPr>
                        <a:t>• Participants may be “</a:t>
                      </a:r>
                      <a:r>
                        <a:rPr lang="en-GB" sz="1000" b="0" i="1" u="none" strike="noStrike" kern="100" cap="none" spc="0">
                          <a:solidFill>
                            <a:schemeClr val="tx1"/>
                          </a:solidFill>
                          <a:effectLst/>
                          <a:latin typeface="Calibri" panose="020F0502020204030204" pitchFamily="34" charset="0"/>
                          <a:ea typeface="DengXian" panose="02010600030101010101" pitchFamily="2" charset="-122"/>
                          <a:cs typeface="Arial" panose="020B0604020202020204" pitchFamily="34" charset="0"/>
                        </a:rPr>
                        <a:t>in highly vulnerable circumstances</a:t>
                      </a:r>
                      <a:r>
                        <a:rPr lang="en-GB" sz="1000" b="0" i="0" u="none" strike="noStrike" kern="100" cap="none" spc="0">
                          <a:solidFill>
                            <a:schemeClr val="tx1"/>
                          </a:solidFill>
                          <a:effectLst/>
                          <a:latin typeface="Calibri" panose="020F0502020204030204" pitchFamily="34" charset="0"/>
                          <a:ea typeface="DengXian" panose="02010600030101010101" pitchFamily="2" charset="-122"/>
                          <a:cs typeface="Arial" panose="020B0604020202020204" pitchFamily="34" charset="0"/>
                        </a:rPr>
                        <a:t>” because of social or legal stigmatisation ([</a:t>
                      </a:r>
                      <a:r>
                        <a:rPr lang="en-GB" sz="1000" b="0" i="0" u="sng" strike="noStrike" kern="100" cap="none" spc="0">
                          <a:solidFill>
                            <a:schemeClr val="tx1"/>
                          </a:solidFill>
                          <a:effectLst/>
                          <a:latin typeface="Calibri" panose="020F0502020204030204" pitchFamily="34" charset="0"/>
                          <a:ea typeface="DengXian" panose="02010600030101010101" pitchFamily="2" charset="-122"/>
                          <a:cs typeface="Arial" panose="020B0604020202020204" pitchFamily="34" charset="0"/>
                          <a:hlinkClick r:id="rId2">
                            <a:extLst>
                              <a:ext uri="{A12FA001-AC4F-418D-AE19-62706E023703}">
                                <ahyp:hlinkClr xmlns:ahyp="http://schemas.microsoft.com/office/drawing/2018/hyperlinkcolor" val="tx"/>
                              </a:ext>
                            </a:extLst>
                          </a:hlinkClick>
                        </a:rPr>
                        <a:t>24</a:t>
                      </a:r>
                      <a:r>
                        <a:rPr lang="en-GB" sz="1000" b="0" i="0" u="none" strike="noStrike" kern="100" cap="none" spc="0">
                          <a:solidFill>
                            <a:schemeClr val="tx1"/>
                          </a:solidFill>
                          <a:effectLst/>
                          <a:latin typeface="Calibri" panose="020F0502020204030204" pitchFamily="34" charset="0"/>
                          <a:ea typeface="DengXian" panose="02010600030101010101" pitchFamily="2" charset="-122"/>
                          <a:cs typeface="Arial" panose="020B0604020202020204" pitchFamily="34" charset="0"/>
                        </a:rPr>
                        <a:t>], p. 141)</a:t>
                      </a:r>
                      <a:endParaRPr lang="en-GB" sz="1000" b="0" i="0" u="none" strike="noStrike" cap="none" spc="0">
                        <a:solidFill>
                          <a:schemeClr val="tx1"/>
                        </a:solidFill>
                        <a:effectLst/>
                        <a:latin typeface="Arial" panose="020B0604020202020204" pitchFamily="34" charset="0"/>
                      </a:endParaRPr>
                    </a:p>
                  </a:txBody>
                  <a:tcPr marL="63076" marR="63076" marT="74496" marB="0">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BFBFBF">
                        <a:alpha val="34902"/>
                      </a:srgbClr>
                    </a:solidFill>
                  </a:tcPr>
                </a:tc>
                <a:extLst>
                  <a:ext uri="{0D108BD9-81ED-4DB2-BD59-A6C34878D82A}">
                    <a16:rowId xmlns:a16="http://schemas.microsoft.com/office/drawing/2014/main" val="2062349450"/>
                  </a:ext>
                </a:extLst>
              </a:tr>
              <a:tr h="446977">
                <a:tc>
                  <a:txBody>
                    <a:bodyPr/>
                    <a:lstStyle/>
                    <a:p>
                      <a:pPr algn="l" fontAlgn="t">
                        <a:lnSpc>
                          <a:spcPct val="115000"/>
                        </a:lnSpc>
                        <a:spcBef>
                          <a:spcPts val="0"/>
                        </a:spcBef>
                        <a:spcAft>
                          <a:spcPts val="800"/>
                        </a:spcAft>
                      </a:pPr>
                      <a:r>
                        <a:rPr lang="en-GB" sz="1000" b="1" i="0" u="none" strike="noStrike" kern="100" cap="none" spc="0">
                          <a:solidFill>
                            <a:schemeClr val="tx1"/>
                          </a:solidFill>
                          <a:effectLst/>
                          <a:latin typeface="Calibri" panose="020F0502020204030204" pitchFamily="34" charset="0"/>
                          <a:ea typeface="DengXian" panose="02010600030101010101" pitchFamily="2" charset="-122"/>
                          <a:cs typeface="Arial" panose="020B0604020202020204" pitchFamily="34" charset="0"/>
                        </a:rPr>
                        <a:t>Belmont Report</a:t>
                      </a:r>
                      <a:endParaRPr lang="en-GB" sz="1000" b="1" i="0" u="none" strike="noStrike" cap="none" spc="0">
                        <a:solidFill>
                          <a:schemeClr val="tx1"/>
                        </a:solidFill>
                        <a:effectLst/>
                        <a:latin typeface="Arial" panose="020B0604020202020204" pitchFamily="34" charset="0"/>
                      </a:endParaRPr>
                    </a:p>
                  </a:txBody>
                  <a:tcPr marL="63076" marR="63076" marT="74496" marB="0">
                    <a:lnL w="12700" cmpd="sng">
                      <a:noFill/>
                      <a:prstDash val="solid"/>
                    </a:lnL>
                    <a:lnR w="12700" cmpd="sng">
                      <a:noFill/>
                      <a:prstDash val="solid"/>
                    </a:lnR>
                    <a:lnT w="12700" cmpd="sng">
                      <a:noFill/>
                      <a:prstDash val="solid"/>
                    </a:lnT>
                    <a:lnB w="12700" cmpd="sng">
                      <a:noFill/>
                      <a:prstDash val="solid"/>
                    </a:lnB>
                    <a:solidFill>
                      <a:srgbClr val="F2F2F2">
                        <a:alpha val="45098"/>
                      </a:srgbClr>
                    </a:solidFill>
                  </a:tcPr>
                </a:tc>
                <a:tc>
                  <a:txBody>
                    <a:bodyPr/>
                    <a:lstStyle/>
                    <a:p>
                      <a:pPr algn="l" fontAlgn="t">
                        <a:lnSpc>
                          <a:spcPct val="115000"/>
                        </a:lnSpc>
                        <a:spcBef>
                          <a:spcPts val="0"/>
                        </a:spcBef>
                        <a:spcAft>
                          <a:spcPts val="0"/>
                        </a:spcAft>
                      </a:pPr>
                      <a:r>
                        <a:rPr lang="en-GB" sz="1000" b="0" i="0" u="none" strike="noStrike" kern="100" cap="none" spc="0">
                          <a:solidFill>
                            <a:schemeClr val="tx1"/>
                          </a:solidFill>
                          <a:effectLst/>
                          <a:latin typeface="Calibri" panose="020F0502020204030204" pitchFamily="34" charset="0"/>
                          <a:ea typeface="DengXian" panose="02010600030101010101" pitchFamily="2" charset="-122"/>
                          <a:cs typeface="Arial" panose="020B0604020202020204" pitchFamily="34" charset="0"/>
                        </a:rPr>
                        <a:t>–</a:t>
                      </a:r>
                      <a:endParaRPr lang="en-GB" sz="1000" b="0" i="0" u="none" strike="noStrike" cap="none" spc="0">
                        <a:solidFill>
                          <a:schemeClr val="tx1"/>
                        </a:solidFill>
                        <a:effectLst/>
                        <a:latin typeface="Arial" panose="020B0604020202020204" pitchFamily="34" charset="0"/>
                      </a:endParaRPr>
                    </a:p>
                  </a:txBody>
                  <a:tcPr marL="63076" marR="63076" marT="74496" marB="0">
                    <a:lnL w="12700" cmpd="sng">
                      <a:noFill/>
                      <a:prstDash val="solid"/>
                    </a:lnL>
                    <a:lnR w="12700" cmpd="sng">
                      <a:noFill/>
                      <a:prstDash val="solid"/>
                    </a:lnR>
                    <a:lnT w="12700" cmpd="sng">
                      <a:noFill/>
                      <a:prstDash val="solid"/>
                    </a:lnT>
                    <a:lnB w="12700" cmpd="sng">
                      <a:noFill/>
                      <a:prstDash val="solid"/>
                    </a:lnB>
                    <a:solidFill>
                      <a:srgbClr val="F2F2F2">
                        <a:alpha val="45098"/>
                      </a:srgbClr>
                    </a:solidFill>
                  </a:tcPr>
                </a:tc>
                <a:tc>
                  <a:txBody>
                    <a:bodyPr/>
                    <a:lstStyle/>
                    <a:p>
                      <a:pPr algn="l" fontAlgn="t">
                        <a:lnSpc>
                          <a:spcPct val="115000"/>
                        </a:lnSpc>
                        <a:spcBef>
                          <a:spcPts val="0"/>
                        </a:spcBef>
                        <a:spcAft>
                          <a:spcPts val="0"/>
                        </a:spcAft>
                      </a:pPr>
                      <a:r>
                        <a:rPr lang="en-GB" sz="1000" b="0" i="0" u="none" strike="noStrike" kern="100" cap="none" spc="0">
                          <a:solidFill>
                            <a:schemeClr val="tx1"/>
                          </a:solidFill>
                          <a:effectLst/>
                          <a:latin typeface="Calibri" panose="020F0502020204030204" pitchFamily="34" charset="0"/>
                          <a:ea typeface="DengXian" panose="02010600030101010101" pitchFamily="2" charset="-122"/>
                          <a:cs typeface="Arial" panose="020B0604020202020204" pitchFamily="34" charset="0"/>
                        </a:rPr>
                        <a:t>• “</a:t>
                      </a:r>
                      <a:r>
                        <a:rPr lang="en-GB" sz="1000" b="0" i="1" u="none" strike="noStrike" kern="100" cap="none" spc="0">
                          <a:solidFill>
                            <a:schemeClr val="tx1"/>
                          </a:solidFill>
                          <a:effectLst/>
                          <a:latin typeface="Calibri" panose="020F0502020204030204" pitchFamily="34" charset="0"/>
                          <a:ea typeface="DengXian" panose="02010600030101010101" pitchFamily="2" charset="-122"/>
                          <a:cs typeface="Arial" panose="020B0604020202020204" pitchFamily="34" charset="0"/>
                        </a:rPr>
                        <a:t>Also, inducements that would ordinarily be acceptable may become undue influences if the subject is especially vulnerable</a:t>
                      </a:r>
                      <a:r>
                        <a:rPr lang="en-GB" sz="1000" b="0" i="0" u="none" strike="noStrike" kern="100" cap="none" spc="0">
                          <a:solidFill>
                            <a:schemeClr val="tx1"/>
                          </a:solidFill>
                          <a:effectLst/>
                          <a:latin typeface="Calibri" panose="020F0502020204030204" pitchFamily="34" charset="0"/>
                          <a:ea typeface="DengXian" panose="02010600030101010101" pitchFamily="2" charset="-122"/>
                          <a:cs typeface="Arial" panose="020B0604020202020204" pitchFamily="34" charset="0"/>
                        </a:rPr>
                        <a:t>” ([</a:t>
                      </a:r>
                      <a:r>
                        <a:rPr lang="en-GB" sz="1000" b="0" i="0" u="sng" strike="noStrike" kern="100" cap="none" spc="0">
                          <a:solidFill>
                            <a:schemeClr val="tx1"/>
                          </a:solidFill>
                          <a:effectLst/>
                          <a:latin typeface="Calibri" panose="020F0502020204030204" pitchFamily="34" charset="0"/>
                          <a:ea typeface="DengXian" panose="02010600030101010101" pitchFamily="2" charset="-122"/>
                          <a:cs typeface="Arial" panose="020B0604020202020204" pitchFamily="34" charset="0"/>
                          <a:hlinkClick r:id="rId2">
                            <a:extLst>
                              <a:ext uri="{A12FA001-AC4F-418D-AE19-62706E023703}">
                                <ahyp:hlinkClr xmlns:ahyp="http://schemas.microsoft.com/office/drawing/2018/hyperlinkcolor" val="tx"/>
                              </a:ext>
                            </a:extLst>
                          </a:hlinkClick>
                        </a:rPr>
                        <a:t>26</a:t>
                      </a:r>
                      <a:r>
                        <a:rPr lang="en-GB" sz="1000" b="0" i="0" u="none" strike="noStrike" kern="100" cap="none" spc="0">
                          <a:solidFill>
                            <a:schemeClr val="tx1"/>
                          </a:solidFill>
                          <a:effectLst/>
                          <a:latin typeface="Calibri" panose="020F0502020204030204" pitchFamily="34" charset="0"/>
                          <a:ea typeface="DengXian" panose="02010600030101010101" pitchFamily="2" charset="-122"/>
                          <a:cs typeface="Arial" panose="020B0604020202020204" pitchFamily="34" charset="0"/>
                        </a:rPr>
                        <a:t>], Part C.1)</a:t>
                      </a:r>
                      <a:endParaRPr lang="en-GB" sz="1000" b="0" i="0" u="none" strike="noStrike" cap="none" spc="0">
                        <a:solidFill>
                          <a:schemeClr val="tx1"/>
                        </a:solidFill>
                        <a:effectLst/>
                        <a:latin typeface="Arial" panose="020B0604020202020204" pitchFamily="34" charset="0"/>
                      </a:endParaRPr>
                    </a:p>
                  </a:txBody>
                  <a:tcPr marL="63076" marR="63076" marT="74496" marB="0">
                    <a:lnL w="12700" cmpd="sng">
                      <a:noFill/>
                      <a:prstDash val="solid"/>
                    </a:lnL>
                    <a:lnR w="12700" cmpd="sng">
                      <a:noFill/>
                      <a:prstDash val="solid"/>
                    </a:lnR>
                    <a:lnT w="12700" cmpd="sng">
                      <a:noFill/>
                      <a:prstDash val="solid"/>
                    </a:lnT>
                    <a:lnB w="12700" cmpd="sng">
                      <a:noFill/>
                      <a:prstDash val="solid"/>
                    </a:lnB>
                    <a:solidFill>
                      <a:srgbClr val="F2F2F2">
                        <a:alpha val="45098"/>
                      </a:srgbClr>
                    </a:solidFill>
                  </a:tcPr>
                </a:tc>
                <a:extLst>
                  <a:ext uri="{0D108BD9-81ED-4DB2-BD59-A6C34878D82A}">
                    <a16:rowId xmlns:a16="http://schemas.microsoft.com/office/drawing/2014/main" val="4171500238"/>
                  </a:ext>
                </a:extLst>
              </a:tr>
            </a:tbl>
          </a:graphicData>
        </a:graphic>
      </p:graphicFrame>
    </p:spTree>
    <p:extLst>
      <p:ext uri="{BB962C8B-B14F-4D97-AF65-F5344CB8AC3E}">
        <p14:creationId xmlns:p14="http://schemas.microsoft.com/office/powerpoint/2010/main" val="2446695469"/>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 0"/>
          <p:cNvSpPr/>
          <p:nvPr/>
        </p:nvSpPr>
        <p:spPr>
          <a:xfrm>
            <a:off x="838200" y="365125"/>
            <a:ext cx="10515600" cy="1325563"/>
          </a:xfrm>
          <a:prstGeom prst="rect">
            <a:avLst/>
          </a:prstGeom>
        </p:spPr>
        <p:txBody>
          <a:bodyPr vert="horz" lIns="91440" tIns="45720" rIns="91440" bIns="45720" rtlCol="0" anchor="ctr">
            <a:normAutofit/>
          </a:bodyPr>
          <a:lstStyle/>
          <a:p>
            <a:pPr eaLnBrk="1" hangingPunct="1">
              <a:lnSpc>
                <a:spcPct val="90000"/>
              </a:lnSpc>
              <a:spcAft>
                <a:spcPts val="600"/>
              </a:spcAft>
            </a:pPr>
            <a:r>
              <a:rPr lang="en-US" sz="5400" b="1" kern="1200">
                <a:solidFill>
                  <a:schemeClr val="tx1"/>
                </a:solidFill>
                <a:latin typeface="+mj-lt"/>
                <a:ea typeface="+mj-ea"/>
                <a:cs typeface="+mj-cs"/>
              </a:rPr>
              <a:t>Return to Vignettes with Frameworks</a:t>
            </a:r>
            <a:endParaRPr lang="en-US" sz="5400" kern="1200">
              <a:solidFill>
                <a:schemeClr val="tx1"/>
              </a:solidFill>
              <a:latin typeface="+mj-lt"/>
              <a:ea typeface="+mj-ea"/>
              <a:cs typeface="+mj-cs"/>
            </a:endParaRPr>
          </a:p>
        </p:txBody>
      </p:sp>
      <p:sp>
        <p:nvSpPr>
          <p:cNvPr id="11"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 1"/>
          <p:cNvSpPr/>
          <p:nvPr/>
        </p:nvSpPr>
        <p:spPr>
          <a:xfrm>
            <a:off x="838200" y="1929384"/>
            <a:ext cx="10515600" cy="4251960"/>
          </a:xfrm>
          <a:prstGeom prst="rect">
            <a:avLst/>
          </a:prstGeom>
        </p:spPr>
        <p:txBody>
          <a:bodyPr vert="horz" lIns="91440" tIns="45720" rIns="91440" bIns="45720" rtlCol="0">
            <a:normAutofit/>
          </a:bodyPr>
          <a:lstStyle/>
          <a:p>
            <a:pPr marL="152396" indent="-228600" eaLnBrk="1" hangingPunct="1">
              <a:lnSpc>
                <a:spcPct val="90000"/>
              </a:lnSpc>
              <a:spcAft>
                <a:spcPts val="600"/>
              </a:spcAft>
              <a:buSzPct val="100000"/>
              <a:buFont typeface="Arial" panose="020B0604020202020204" pitchFamily="34" charset="0"/>
              <a:buChar char="•"/>
            </a:pPr>
            <a:r>
              <a:rPr lang="en-US" sz="2200">
                <a:latin typeface="+mn-lt"/>
              </a:rPr>
              <a:t>Detailed content for Return to Vignettes with Frameworks</a:t>
            </a:r>
          </a:p>
          <a:p>
            <a:pPr marL="152396" indent="-228600" eaLnBrk="1" hangingPunct="1">
              <a:lnSpc>
                <a:spcPct val="90000"/>
              </a:lnSpc>
              <a:spcAft>
                <a:spcPts val="600"/>
              </a:spcAft>
              <a:buSzPct val="100000"/>
              <a:buFont typeface="Arial" panose="020B0604020202020204" pitchFamily="34" charset="0"/>
              <a:buChar char="•"/>
            </a:pPr>
            <a:r>
              <a:rPr lang="en-US" sz="2200">
                <a:latin typeface="+mn-lt"/>
              </a:rPr>
              <a:t>See student activities workbook for comprehensive materials</a:t>
            </a:r>
          </a:p>
          <a:p>
            <a:pPr marL="152396" indent="-228600" eaLnBrk="1" hangingPunct="1">
              <a:lnSpc>
                <a:spcPct val="90000"/>
              </a:lnSpc>
              <a:spcAft>
                <a:spcPts val="600"/>
              </a:spcAft>
              <a:buSzPct val="100000"/>
              <a:buFont typeface="Arial" panose="020B0604020202020204" pitchFamily="34" charset="0"/>
              <a:buChar char="•"/>
            </a:pPr>
            <a:r>
              <a:rPr lang="en-US" sz="2200">
                <a:latin typeface="+mn-lt"/>
              </a:rPr>
              <a:t>Interactive discussion and group exercises</a:t>
            </a:r>
          </a:p>
        </p:txBody>
      </p:sp>
      <p:sp>
        <p:nvSpPr>
          <p:cNvPr id="4" name="Text 2"/>
          <p:cNvSpPr/>
          <p:nvPr/>
        </p:nvSpPr>
        <p:spPr>
          <a:xfrm>
            <a:off x="508000" y="6350000"/>
            <a:ext cx="2905541" cy="203200"/>
          </a:xfrm>
          <a:prstGeom prst="rect">
            <a:avLst/>
          </a:prstGeom>
          <a:noFill/>
          <a:ln/>
        </p:spPr>
        <p:txBody>
          <a:bodyPr wrap="square" lIns="0" tIns="0" rIns="0" bIns="0" rtlCol="0" anchor="t"/>
          <a:lstStyle/>
          <a:p>
            <a:pPr>
              <a:lnSpc>
                <a:spcPts val="1600"/>
              </a:lnSpc>
              <a:spcBef>
                <a:spcPts val="400"/>
              </a:spcBef>
              <a:spcAft>
                <a:spcPts val="400"/>
              </a:spcAft>
            </a:pPr>
            <a:r>
              <a:rPr lang="en-US" sz="1200" dirty="0">
                <a:solidFill>
                  <a:srgbClr val="737373"/>
                </a:solidFill>
                <a:latin typeface="Arial" pitchFamily="34" charset="0"/>
                <a:ea typeface="Arial" pitchFamily="34" charset="-122"/>
                <a:cs typeface="Arial" pitchFamily="34" charset="-120"/>
              </a:rPr>
              <a:t>DBA Research Ethics • Dr Caroline Jawad</a:t>
            </a:r>
            <a:endParaRPr lang="en-US" sz="1200" dirty="0"/>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descr="A group of yellow figures and a red figure on the other side">
            <a:extLst>
              <a:ext uri="{FF2B5EF4-FFF2-40B4-BE49-F238E27FC236}">
                <a16:creationId xmlns:a16="http://schemas.microsoft.com/office/drawing/2014/main" id="{AA290910-3A0A-CD5D-35E8-42457893E9E4}"/>
              </a:ext>
            </a:extLst>
          </p:cNvPr>
          <p:cNvPicPr>
            <a:picLocks noChangeAspect="1"/>
          </p:cNvPicPr>
          <p:nvPr/>
        </p:nvPicPr>
        <p:blipFill>
          <a:blip r:embed="rId3"/>
          <a:srcRect l="41982" r="5359" b="-2"/>
          <a:stretch>
            <a:fillRect/>
          </a:stretch>
        </p:blipFill>
        <p:spPr>
          <a:xfrm>
            <a:off x="-1" y="-2"/>
            <a:ext cx="5410198" cy="6858002"/>
          </a:xfrm>
          <a:prstGeom prst="rect">
            <a:avLst/>
          </a:prstGeom>
        </p:spPr>
      </p:pic>
      <p:sp useBgFill="1">
        <p:nvSpPr>
          <p:cNvPr id="14" name="Rectangle 13">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DEDF8BB2-9321-7413-95EE-245CAD12DB54}"/>
              </a:ext>
            </a:extLst>
          </p:cNvPr>
          <p:cNvSpPr>
            <a:spLocks noGrp="1"/>
          </p:cNvSpPr>
          <p:nvPr>
            <p:ph type="title"/>
          </p:nvPr>
        </p:nvSpPr>
        <p:spPr>
          <a:xfrm>
            <a:off x="6115317" y="405685"/>
            <a:ext cx="5464968" cy="1559301"/>
          </a:xfrm>
        </p:spPr>
        <p:txBody>
          <a:bodyPr vert="horz" lIns="91440" tIns="45720" rIns="91440" bIns="45720" rtlCol="0" anchor="ctr">
            <a:normAutofit fontScale="90000"/>
          </a:bodyPr>
          <a:lstStyle/>
          <a:p>
            <a:pPr eaLnBrk="1" hangingPunct="1">
              <a:spcAft>
                <a:spcPts val="600"/>
              </a:spcAft>
            </a:pPr>
            <a:r>
              <a:rPr lang="en-US" sz="4000" b="1" dirty="0"/>
              <a:t>YOU WILL NEED TO ENSURE NO HARM IS CAUSED</a:t>
            </a:r>
            <a:br>
              <a:rPr lang="en-US" sz="4000" b="1" dirty="0"/>
            </a:br>
            <a:endParaRPr lang="en-US" sz="4000" dirty="0"/>
          </a:p>
        </p:txBody>
      </p:sp>
      <p:sp>
        <p:nvSpPr>
          <p:cNvPr id="6" name="Content Placeholder 5">
            <a:extLst>
              <a:ext uri="{FF2B5EF4-FFF2-40B4-BE49-F238E27FC236}">
                <a16:creationId xmlns:a16="http://schemas.microsoft.com/office/drawing/2014/main" id="{D05C2DBC-C980-FB3F-E742-634B2E9EF4F7}"/>
              </a:ext>
            </a:extLst>
          </p:cNvPr>
          <p:cNvSpPr>
            <a:spLocks noGrp="1"/>
          </p:cNvSpPr>
          <p:nvPr>
            <p:ph idx="1"/>
          </p:nvPr>
        </p:nvSpPr>
        <p:spPr>
          <a:xfrm>
            <a:off x="6115317" y="2743200"/>
            <a:ext cx="5247340" cy="3496878"/>
          </a:xfrm>
        </p:spPr>
        <p:txBody>
          <a:bodyPr vert="horz" lIns="91440" tIns="45720" rIns="91440" bIns="45720" rtlCol="0" anchor="ctr">
            <a:normAutofit/>
          </a:bodyPr>
          <a:lstStyle/>
          <a:p>
            <a:pPr eaLnBrk="1" hangingPunct="1"/>
            <a:r>
              <a:rPr lang="en-US" altLang="en-US" sz="2000" dirty="0"/>
              <a:t>There is sometimes the possibility that interactions with participants may inadvertently harm them in some unintended way. </a:t>
            </a:r>
          </a:p>
          <a:p>
            <a:pPr eaLnBrk="1" hangingPunct="1"/>
            <a:endParaRPr lang="en-US" altLang="en-US" sz="2000" dirty="0"/>
          </a:p>
          <a:p>
            <a:pPr eaLnBrk="1" hangingPunct="1"/>
            <a:r>
              <a:rPr lang="en-US" altLang="en-US" sz="2000" dirty="0"/>
              <a:t>This could include:</a:t>
            </a:r>
          </a:p>
          <a:p>
            <a:pPr eaLnBrk="1" hangingPunct="1"/>
            <a:r>
              <a:rPr lang="en-US" altLang="en-US" sz="2000" dirty="0"/>
              <a:t>Psychological harm.</a:t>
            </a:r>
          </a:p>
          <a:p>
            <a:pPr eaLnBrk="1" hangingPunct="1"/>
            <a:r>
              <a:rPr lang="en-US" altLang="en-US" sz="2000" dirty="0"/>
              <a:t>Financial harm</a:t>
            </a:r>
          </a:p>
          <a:p>
            <a:pPr eaLnBrk="1" hangingPunct="1"/>
            <a:r>
              <a:rPr lang="en-US" altLang="en-US" sz="2000" dirty="0"/>
              <a:t>Social harm.</a:t>
            </a:r>
          </a:p>
          <a:p>
            <a:pPr eaLnBrk="1" hangingPunct="1"/>
            <a:endParaRPr lang="en-US" sz="2000" dirty="0"/>
          </a:p>
        </p:txBody>
      </p:sp>
      <p:sp>
        <p:nvSpPr>
          <p:cNvPr id="4" name="Text 2"/>
          <p:cNvSpPr/>
          <p:nvPr/>
        </p:nvSpPr>
        <p:spPr>
          <a:xfrm>
            <a:off x="508000" y="6350000"/>
            <a:ext cx="2905541" cy="203200"/>
          </a:xfrm>
          <a:prstGeom prst="rect">
            <a:avLst/>
          </a:prstGeom>
          <a:noFill/>
          <a:ln/>
        </p:spPr>
        <p:txBody>
          <a:bodyPr wrap="square" lIns="0" tIns="0" rIns="0" bIns="0" rtlCol="0" anchor="t"/>
          <a:lstStyle/>
          <a:p>
            <a:pPr>
              <a:lnSpc>
                <a:spcPts val="1600"/>
              </a:lnSpc>
              <a:spcBef>
                <a:spcPts val="400"/>
              </a:spcBef>
              <a:spcAft>
                <a:spcPts val="400"/>
              </a:spcAft>
            </a:pPr>
            <a:r>
              <a:rPr lang="en-US" sz="1200" dirty="0">
                <a:solidFill>
                  <a:srgbClr val="737373"/>
                </a:solidFill>
                <a:latin typeface="Arial" pitchFamily="34" charset="0"/>
                <a:ea typeface="Arial" pitchFamily="34" charset="-122"/>
                <a:cs typeface="Arial" pitchFamily="34" charset="-120"/>
              </a:rPr>
              <a:t>DBA Research Ethics • Dr Caroline Jawad</a:t>
            </a:r>
            <a:endParaRPr lang="en-US" sz="1200" dirty="0"/>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6322" name="Picture 3">
            <a:extLst>
              <a:ext uri="{FF2B5EF4-FFF2-40B4-BE49-F238E27FC236}">
                <a16:creationId xmlns:a16="http://schemas.microsoft.com/office/drawing/2014/main" id="{B41735F1-0038-6A02-5864-E3B97F172E6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18774" r="-2" b="-2"/>
          <a:stretch>
            <a:fillRect/>
          </a:stretch>
        </p:blipFill>
        <p:spPr bwMode="auto">
          <a:xfrm>
            <a:off x="322263" y="322263"/>
            <a:ext cx="11547475" cy="6213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037539478"/>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C9380A5-6961-3AE2-7B4C-6BA5EAB89D55}"/>
              </a:ext>
            </a:extLst>
          </p:cNvPr>
          <p:cNvSpPr>
            <a:spLocks noGrp="1"/>
          </p:cNvSpPr>
          <p:nvPr>
            <p:ph type="title"/>
          </p:nvPr>
        </p:nvSpPr>
        <p:spPr>
          <a:xfrm>
            <a:off x="686834" y="1153572"/>
            <a:ext cx="3200400" cy="4461163"/>
          </a:xfrm>
        </p:spPr>
        <p:txBody>
          <a:bodyPr>
            <a:normAutofit/>
          </a:bodyPr>
          <a:lstStyle/>
          <a:p>
            <a:r>
              <a:rPr lang="en-GB">
                <a:solidFill>
                  <a:srgbClr val="FFFFFF"/>
                </a:solidFill>
              </a:rPr>
              <a:t>Psychological harm</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7AE63C72-4DE6-64D5-AD83-3443582B65F8}"/>
              </a:ext>
            </a:extLst>
          </p:cNvPr>
          <p:cNvSpPr>
            <a:spLocks noGrp="1"/>
          </p:cNvSpPr>
          <p:nvPr>
            <p:ph idx="1"/>
          </p:nvPr>
        </p:nvSpPr>
        <p:spPr>
          <a:xfrm>
            <a:off x="4447308" y="591344"/>
            <a:ext cx="6906491" cy="5585619"/>
          </a:xfrm>
        </p:spPr>
        <p:txBody>
          <a:bodyPr anchor="ctr">
            <a:normAutofit/>
          </a:bodyPr>
          <a:lstStyle/>
          <a:p>
            <a:pPr eaLnBrk="1" hangingPunct="1"/>
            <a:r>
              <a:rPr lang="en-GB" altLang="en-US"/>
              <a:t>Stress/Trauma: Discussing or being exposed to sensitive topics can surface unpleasant memories or emotions that negatively impact mental health. Witnessing disturbing things can also be traumatizing.</a:t>
            </a:r>
          </a:p>
          <a:p>
            <a:pPr eaLnBrk="1" hangingPunct="1"/>
            <a:r>
              <a:rPr lang="en-GB" altLang="en-US"/>
              <a:t>Emotional distress: Research procedures may lead to feelings like anger, sadness, fear, helplessness or guilt emerging during or after participation.</a:t>
            </a:r>
          </a:p>
          <a:p>
            <a:pPr eaLnBrk="1" hangingPunct="1"/>
            <a:r>
              <a:rPr lang="en-GB" altLang="en-US"/>
              <a:t>Embarrassment/Humiliation: Personal questions, tests or evaluations could prompt embarrassment. Data exposure could also prove humiliating.</a:t>
            </a:r>
          </a:p>
          <a:p>
            <a:endParaRPr lang="en-GB"/>
          </a:p>
        </p:txBody>
      </p:sp>
    </p:spTree>
    <p:extLst>
      <p:ext uri="{BB962C8B-B14F-4D97-AF65-F5344CB8AC3E}">
        <p14:creationId xmlns:p14="http://schemas.microsoft.com/office/powerpoint/2010/main" val="3583778391"/>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DF40D6B-C6EE-FCA8-DC12-A5CA9ADBFF49}"/>
              </a:ext>
            </a:extLst>
          </p:cNvPr>
          <p:cNvSpPr>
            <a:spLocks noGrp="1"/>
          </p:cNvSpPr>
          <p:nvPr>
            <p:ph type="title"/>
          </p:nvPr>
        </p:nvSpPr>
        <p:spPr>
          <a:xfrm>
            <a:off x="686834" y="1153572"/>
            <a:ext cx="3200400" cy="4461163"/>
          </a:xfrm>
        </p:spPr>
        <p:txBody>
          <a:bodyPr>
            <a:normAutofit/>
          </a:bodyPr>
          <a:lstStyle/>
          <a:p>
            <a:r>
              <a:rPr lang="en-GB">
                <a:solidFill>
                  <a:srgbClr val="FFFFFF"/>
                </a:solidFill>
              </a:rPr>
              <a:t>Continued</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B21139B1-DC96-7163-307D-277ED24C8F54}"/>
              </a:ext>
            </a:extLst>
          </p:cNvPr>
          <p:cNvSpPr>
            <a:spLocks noGrp="1"/>
          </p:cNvSpPr>
          <p:nvPr>
            <p:ph idx="1"/>
          </p:nvPr>
        </p:nvSpPr>
        <p:spPr>
          <a:xfrm>
            <a:off x="4447308" y="591344"/>
            <a:ext cx="6906491" cy="5585619"/>
          </a:xfrm>
        </p:spPr>
        <p:txBody>
          <a:bodyPr anchor="ctr">
            <a:normAutofit/>
          </a:bodyPr>
          <a:lstStyle/>
          <a:p>
            <a:pPr eaLnBrk="1" hangingPunct="1"/>
            <a:r>
              <a:rPr lang="en-GB" altLang="en-US" sz="2400"/>
              <a:t>Self-esteem damage: Certain lines of questioning or judgmental feedback can negatively impact self-perceptions and lower self-confidence.</a:t>
            </a:r>
          </a:p>
          <a:p>
            <a:pPr eaLnBrk="1" hangingPunct="1"/>
            <a:r>
              <a:rPr lang="en-GB" altLang="en-US" sz="2400"/>
              <a:t>Manipulation: Studies that psychologically manipulate participants through deception about purpose, sensory tricks etc. can undermine autonomy as well as trust in others.</a:t>
            </a:r>
          </a:p>
          <a:p>
            <a:pPr eaLnBrk="1" hangingPunct="1"/>
            <a:r>
              <a:rPr lang="en-GB" altLang="en-US" sz="2400"/>
              <a:t>Loss of privacy: Gathering personal data that gets shared more widely than consented can create lasting unease and vulnerability.</a:t>
            </a:r>
          </a:p>
          <a:p>
            <a:pPr eaLnBrk="1" hangingPunct="1"/>
            <a:r>
              <a:rPr lang="en-GB" altLang="en-US" sz="2400"/>
              <a:t>Dependency: Interventions that abruptly cease post-study can worsen existing issues through withdrawal of support, the participants have come to rely upon.</a:t>
            </a:r>
            <a:endParaRPr lang="en-US" altLang="en-US" sz="2400"/>
          </a:p>
          <a:p>
            <a:endParaRPr lang="en-GB" sz="2400"/>
          </a:p>
        </p:txBody>
      </p:sp>
    </p:spTree>
    <p:extLst>
      <p:ext uri="{BB962C8B-B14F-4D97-AF65-F5344CB8AC3E}">
        <p14:creationId xmlns:p14="http://schemas.microsoft.com/office/powerpoint/2010/main" val="3379278016"/>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6F19DAD1-A7A5-EB56-8096-70AFC7E7621E}"/>
              </a:ext>
            </a:extLst>
          </p:cNvPr>
          <p:cNvPicPr>
            <a:picLocks noChangeAspect="1"/>
          </p:cNvPicPr>
          <p:nvPr/>
        </p:nvPicPr>
        <p:blipFill>
          <a:blip r:embed="rId2"/>
          <a:stretch>
            <a:fillRect/>
          </a:stretch>
        </p:blipFill>
        <p:spPr>
          <a:xfrm>
            <a:off x="643467" y="757259"/>
            <a:ext cx="10905066" cy="5343482"/>
          </a:xfrm>
          <a:prstGeom prst="rect">
            <a:avLst/>
          </a:prstGeom>
        </p:spPr>
      </p:pic>
    </p:spTree>
    <p:extLst>
      <p:ext uri="{BB962C8B-B14F-4D97-AF65-F5344CB8AC3E}">
        <p14:creationId xmlns:p14="http://schemas.microsoft.com/office/powerpoint/2010/main" val="1073455832"/>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4157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57146375-56E6-4FB2-B014-F5293FC2436A}"/>
              </a:ext>
            </a:extLst>
          </p:cNvPr>
          <p:cNvPicPr>
            <a:picLocks noChangeAspect="1"/>
          </p:cNvPicPr>
          <p:nvPr/>
        </p:nvPicPr>
        <p:blipFill rotWithShape="1">
          <a:blip r:embed="rId2"/>
          <a:srcRect l="8872" r="-1" b="-1"/>
          <a:stretch/>
        </p:blipFill>
        <p:spPr>
          <a:xfrm>
            <a:off x="1143017" y="643467"/>
            <a:ext cx="9905965" cy="5571066"/>
          </a:xfrm>
          <a:prstGeom prst="rect">
            <a:avLst/>
          </a:prstGeom>
        </p:spPr>
      </p:pic>
    </p:spTree>
    <p:extLst>
      <p:ext uri="{BB962C8B-B14F-4D97-AF65-F5344CB8AC3E}">
        <p14:creationId xmlns:p14="http://schemas.microsoft.com/office/powerpoint/2010/main" val="1590917965"/>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9703" name="Rectangle 29702">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3A48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705" name="Rectangle 29704">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9698" name="Picture 1">
            <a:extLst>
              <a:ext uri="{FF2B5EF4-FFF2-40B4-BE49-F238E27FC236}">
                <a16:creationId xmlns:a16="http://schemas.microsoft.com/office/drawing/2014/main" id="{F3DD8962-A23E-871B-9A20-3B01DE217AC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r="-2" b="19382"/>
          <a:stretch>
            <a:fillRect/>
          </a:stretch>
        </p:blipFill>
        <p:spPr bwMode="auto">
          <a:xfrm>
            <a:off x="919528" y="643467"/>
            <a:ext cx="10352943" cy="5571066"/>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EDE054E-79E8-8763-BD9D-71B0B7FB3353}"/>
            </a:ext>
          </a:extLst>
        </p:cNvPr>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D9821C0-2CCC-01C5-5AC5-2C381A6AE15B}"/>
              </a:ext>
            </a:extLst>
          </p:cNvPr>
          <p:cNvSpPr>
            <a:spLocks noGrp="1"/>
          </p:cNvSpPr>
          <p:nvPr>
            <p:ph type="title"/>
          </p:nvPr>
        </p:nvSpPr>
        <p:spPr>
          <a:xfrm>
            <a:off x="838200" y="365125"/>
            <a:ext cx="10515600" cy="1325563"/>
          </a:xfrm>
        </p:spPr>
        <p:txBody>
          <a:bodyPr>
            <a:normAutofit/>
          </a:bodyPr>
          <a:lstStyle/>
          <a:p>
            <a:r>
              <a:rPr lang="en-US" altLang="en-US" sz="4200"/>
              <a:t>Financial harm</a:t>
            </a:r>
            <a:br>
              <a:rPr lang="en-US" altLang="en-US" sz="4200"/>
            </a:br>
            <a:endParaRPr lang="en-GB" sz="4200"/>
          </a:p>
        </p:txBody>
      </p:sp>
      <p:sp>
        <p:nvSpPr>
          <p:cNvPr id="17"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B4F2F78-8EB1-54BD-0144-F933D174B919}"/>
              </a:ext>
            </a:extLst>
          </p:cNvPr>
          <p:cNvSpPr>
            <a:spLocks noGrp="1"/>
          </p:cNvSpPr>
          <p:nvPr>
            <p:ph idx="1"/>
          </p:nvPr>
        </p:nvSpPr>
        <p:spPr>
          <a:xfrm>
            <a:off x="838200" y="1929384"/>
            <a:ext cx="10515600" cy="4251960"/>
          </a:xfrm>
        </p:spPr>
        <p:txBody>
          <a:bodyPr>
            <a:normAutofit/>
          </a:bodyPr>
          <a:lstStyle/>
          <a:p>
            <a:pPr lvl="2" eaLnBrk="1" hangingPunct="1"/>
            <a:r>
              <a:rPr lang="en-US" altLang="en-US" sz="2200" dirty="0"/>
              <a:t>Researching unethical behavior within a given firm may provide management with information on individual employees that results in an individual getting fired or </a:t>
            </a:r>
          </a:p>
          <a:p>
            <a:pPr lvl="2" eaLnBrk="1" hangingPunct="1"/>
            <a:r>
              <a:rPr lang="en-US" altLang="en-US" sz="2200" dirty="0"/>
              <a:t>Undertaking industry-based research inadvertently shares sensitive information with a firm’s competitors, resulting in financial harm to the organization.</a:t>
            </a:r>
          </a:p>
          <a:p>
            <a:endParaRPr lang="en-GB" sz="2200" dirty="0"/>
          </a:p>
        </p:txBody>
      </p:sp>
    </p:spTree>
    <p:extLst>
      <p:ext uri="{BB962C8B-B14F-4D97-AF65-F5344CB8AC3E}">
        <p14:creationId xmlns:p14="http://schemas.microsoft.com/office/powerpoint/2010/main" val="458302707"/>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F9489D4-3638-B35D-7A72-1937CBBAA48C}"/>
            </a:ext>
          </a:extLst>
        </p:cNvPr>
        <p:cNvGrpSpPr/>
        <p:nvPr/>
      </p:nvGrpSpPr>
      <p:grpSpPr>
        <a:xfrm>
          <a:off x="0" y="0"/>
          <a:ext cx="0" cy="0"/>
          <a:chOff x="0" y="0"/>
          <a:chExt cx="0" cy="0"/>
        </a:xfrm>
      </p:grpSpPr>
      <p:pic>
        <p:nvPicPr>
          <p:cNvPr id="31746" name="Picture 3">
            <a:extLst>
              <a:ext uri="{FF2B5EF4-FFF2-40B4-BE49-F238E27FC236}">
                <a16:creationId xmlns:a16="http://schemas.microsoft.com/office/drawing/2014/main" id="{D5A0F64F-3226-7F5F-7AFF-081F283149A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15894" r="-2" b="17876"/>
          <a:stretch>
            <a:fillRect/>
          </a:stretch>
        </p:blipFill>
        <p:spPr bwMode="auto">
          <a:xfrm>
            <a:off x="322263" y="322263"/>
            <a:ext cx="11547475" cy="6213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60384847"/>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A524F75-6B87-7921-422A-7E8FD8A24EF7}"/>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E4EC432-C947-F1DA-D7C4-6C470CE38978}"/>
              </a:ext>
            </a:extLst>
          </p:cNvPr>
          <p:cNvSpPr>
            <a:spLocks noGrp="1"/>
          </p:cNvSpPr>
          <p:nvPr>
            <p:ph type="title"/>
          </p:nvPr>
        </p:nvSpPr>
        <p:spPr>
          <a:xfrm>
            <a:off x="838200" y="365125"/>
            <a:ext cx="10515600" cy="1325563"/>
          </a:xfrm>
        </p:spPr>
        <p:txBody>
          <a:bodyPr>
            <a:normAutofit/>
          </a:bodyPr>
          <a:lstStyle/>
          <a:p>
            <a:r>
              <a:rPr lang="en-GB" sz="5400"/>
              <a:t>Social harms</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52D4E89-39D1-6EFB-A2EC-7C5F16EFB089}"/>
              </a:ext>
            </a:extLst>
          </p:cNvPr>
          <p:cNvSpPr>
            <a:spLocks noGrp="1"/>
          </p:cNvSpPr>
          <p:nvPr>
            <p:ph idx="1"/>
          </p:nvPr>
        </p:nvSpPr>
        <p:spPr>
          <a:xfrm>
            <a:off x="838200" y="1929384"/>
            <a:ext cx="10515600" cy="4251960"/>
          </a:xfrm>
        </p:spPr>
        <p:txBody>
          <a:bodyPr>
            <a:normAutofit/>
          </a:bodyPr>
          <a:lstStyle/>
          <a:p>
            <a:r>
              <a:rPr lang="en-US" altLang="en-US" sz="2200"/>
              <a:t>Researching how lifestyle affects consumption may unintentionally disclose a person’s sexual orientation when that person wanted to keep this confidential.</a:t>
            </a:r>
          </a:p>
          <a:p>
            <a:r>
              <a:rPr lang="en-US" altLang="en-US" sz="2200"/>
              <a:t>Researching how income affects consumption may unintentionally disclose a person’s financial difficulties when that person wanted to keep this confidential.</a:t>
            </a:r>
          </a:p>
          <a:p>
            <a:r>
              <a:rPr lang="en-US" altLang="en-US" sz="2200"/>
              <a:t>Researching how lifestyle affects consumption may unintentionally disclose a person’s sexual orientation when that person wanted to keep this confidential.</a:t>
            </a:r>
            <a:endParaRPr lang="en-AU" altLang="en-US" sz="2200"/>
          </a:p>
          <a:p>
            <a:endParaRPr lang="en-AU" altLang="en-US" sz="2200"/>
          </a:p>
          <a:p>
            <a:endParaRPr lang="en-AU" altLang="en-US" sz="2200"/>
          </a:p>
          <a:p>
            <a:endParaRPr lang="en-GB" sz="2200"/>
          </a:p>
        </p:txBody>
      </p:sp>
    </p:spTree>
    <p:extLst>
      <p:ext uri="{BB962C8B-B14F-4D97-AF65-F5344CB8AC3E}">
        <p14:creationId xmlns:p14="http://schemas.microsoft.com/office/powerpoint/2010/main" val="798383013"/>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 0"/>
          <p:cNvSpPr/>
          <p:nvPr/>
        </p:nvSpPr>
        <p:spPr>
          <a:xfrm>
            <a:off x="838200" y="365125"/>
            <a:ext cx="10515600" cy="1325563"/>
          </a:xfrm>
          <a:prstGeom prst="rect">
            <a:avLst/>
          </a:prstGeom>
        </p:spPr>
        <p:txBody>
          <a:bodyPr vert="horz" lIns="91440" tIns="45720" rIns="91440" bIns="45720" rtlCol="0" anchor="ctr">
            <a:normAutofit/>
          </a:bodyPr>
          <a:lstStyle/>
          <a:p>
            <a:pPr eaLnBrk="1" hangingPunct="1">
              <a:lnSpc>
                <a:spcPct val="90000"/>
              </a:lnSpc>
              <a:spcAft>
                <a:spcPts val="600"/>
              </a:spcAft>
            </a:pPr>
            <a:r>
              <a:rPr lang="en-US" sz="5400" b="1" kern="1200">
                <a:solidFill>
                  <a:schemeClr val="tx1"/>
                </a:solidFill>
                <a:latin typeface="+mj-lt"/>
                <a:ea typeface="+mj-ea"/>
                <a:cs typeface="+mj-cs"/>
              </a:rPr>
              <a:t>Activity 6: Harm Identification</a:t>
            </a:r>
            <a:endParaRPr lang="en-US" sz="5400" kern="1200">
              <a:solidFill>
                <a:schemeClr val="tx1"/>
              </a:solidFill>
              <a:latin typeface="+mj-lt"/>
              <a:ea typeface="+mj-ea"/>
              <a:cs typeface="+mj-cs"/>
            </a:endParaRPr>
          </a:p>
        </p:txBody>
      </p:sp>
      <p:sp>
        <p:nvSpPr>
          <p:cNvPr id="11"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 1"/>
          <p:cNvSpPr/>
          <p:nvPr/>
        </p:nvSpPr>
        <p:spPr>
          <a:xfrm>
            <a:off x="838200" y="1929384"/>
            <a:ext cx="10515600" cy="4251960"/>
          </a:xfrm>
          <a:prstGeom prst="rect">
            <a:avLst/>
          </a:prstGeom>
        </p:spPr>
        <p:txBody>
          <a:bodyPr vert="horz" lIns="91440" tIns="45720" rIns="91440" bIns="45720" rtlCol="0">
            <a:normAutofit/>
          </a:bodyPr>
          <a:lstStyle/>
          <a:p>
            <a:pPr marL="152396" indent="-228600" eaLnBrk="1" hangingPunct="1">
              <a:lnSpc>
                <a:spcPct val="90000"/>
              </a:lnSpc>
              <a:spcAft>
                <a:spcPts val="600"/>
              </a:spcAft>
              <a:buSzPct val="100000"/>
              <a:buFont typeface="Arial" panose="020B0604020202020204" pitchFamily="34" charset="0"/>
              <a:buChar char="•"/>
            </a:pPr>
            <a:r>
              <a:rPr lang="en-US" sz="2200">
                <a:latin typeface="+mn-lt"/>
              </a:rPr>
              <a:t>Detailed content for Activity 6: Harm Identification</a:t>
            </a:r>
          </a:p>
          <a:p>
            <a:pPr marL="152396" indent="-228600" eaLnBrk="1" hangingPunct="1">
              <a:lnSpc>
                <a:spcPct val="90000"/>
              </a:lnSpc>
              <a:spcAft>
                <a:spcPts val="600"/>
              </a:spcAft>
              <a:buSzPct val="100000"/>
              <a:buFont typeface="Arial" panose="020B0604020202020204" pitchFamily="34" charset="0"/>
              <a:buChar char="•"/>
            </a:pPr>
            <a:r>
              <a:rPr lang="en-US" sz="2200">
                <a:latin typeface="+mn-lt"/>
              </a:rPr>
              <a:t>See student activities workbook for comprehensive materials</a:t>
            </a:r>
          </a:p>
          <a:p>
            <a:pPr marL="152396" indent="-228600" eaLnBrk="1" hangingPunct="1">
              <a:lnSpc>
                <a:spcPct val="90000"/>
              </a:lnSpc>
              <a:spcAft>
                <a:spcPts val="600"/>
              </a:spcAft>
              <a:buSzPct val="100000"/>
              <a:buFont typeface="Arial" panose="020B0604020202020204" pitchFamily="34" charset="0"/>
              <a:buChar char="•"/>
            </a:pPr>
            <a:r>
              <a:rPr lang="en-US" sz="2200">
                <a:latin typeface="+mn-lt"/>
              </a:rPr>
              <a:t>Interactive discussion and group exercises</a:t>
            </a:r>
          </a:p>
        </p:txBody>
      </p:sp>
      <p:sp>
        <p:nvSpPr>
          <p:cNvPr id="4" name="Text 2"/>
          <p:cNvSpPr/>
          <p:nvPr/>
        </p:nvSpPr>
        <p:spPr>
          <a:xfrm>
            <a:off x="508000" y="6350000"/>
            <a:ext cx="2905541" cy="203200"/>
          </a:xfrm>
          <a:prstGeom prst="rect">
            <a:avLst/>
          </a:prstGeom>
          <a:noFill/>
          <a:ln/>
        </p:spPr>
        <p:txBody>
          <a:bodyPr wrap="square" lIns="0" tIns="0" rIns="0" bIns="0" rtlCol="0" anchor="t"/>
          <a:lstStyle/>
          <a:p>
            <a:pPr>
              <a:lnSpc>
                <a:spcPts val="1600"/>
              </a:lnSpc>
              <a:spcBef>
                <a:spcPts val="400"/>
              </a:spcBef>
              <a:spcAft>
                <a:spcPts val="400"/>
              </a:spcAft>
            </a:pPr>
            <a:r>
              <a:rPr lang="en-US" sz="1200" dirty="0">
                <a:solidFill>
                  <a:srgbClr val="737373"/>
                </a:solidFill>
                <a:latin typeface="Arial" pitchFamily="34" charset="0"/>
                <a:ea typeface="Arial" pitchFamily="34" charset="-122"/>
                <a:cs typeface="Arial" pitchFamily="34" charset="-120"/>
              </a:rPr>
              <a:t>DBA Research Ethics • Dr Caroline Jawad</a:t>
            </a:r>
            <a:endParaRPr lang="en-US" sz="1200" dirty="0"/>
          </a:p>
        </p:txBody>
      </p:sp>
    </p:spTree>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 0"/>
          <p:cNvSpPr/>
          <p:nvPr/>
        </p:nvSpPr>
        <p:spPr>
          <a:xfrm>
            <a:off x="838200" y="365125"/>
            <a:ext cx="10515600" cy="1325563"/>
          </a:xfrm>
          <a:prstGeom prst="rect">
            <a:avLst/>
          </a:prstGeom>
        </p:spPr>
        <p:txBody>
          <a:bodyPr vert="horz" lIns="91440" tIns="45720" rIns="91440" bIns="45720" rtlCol="0" anchor="ctr">
            <a:normAutofit/>
          </a:bodyPr>
          <a:lstStyle/>
          <a:p>
            <a:pPr eaLnBrk="1" hangingPunct="1">
              <a:lnSpc>
                <a:spcPct val="90000"/>
              </a:lnSpc>
              <a:spcAft>
                <a:spcPts val="600"/>
              </a:spcAft>
            </a:pPr>
            <a:r>
              <a:rPr lang="en-US" sz="5400" b="1" kern="1200">
                <a:solidFill>
                  <a:schemeClr val="tx1"/>
                </a:solidFill>
                <a:latin typeface="+mj-lt"/>
                <a:ea typeface="+mj-ea"/>
                <a:cs typeface="+mj-cs"/>
              </a:rPr>
              <a:t>Ethics Approval Process</a:t>
            </a:r>
            <a:endParaRPr lang="en-US" sz="5400" kern="1200">
              <a:solidFill>
                <a:schemeClr val="tx1"/>
              </a:solidFill>
              <a:latin typeface="+mj-lt"/>
              <a:ea typeface="+mj-ea"/>
              <a:cs typeface="+mj-cs"/>
            </a:endParaRPr>
          </a:p>
        </p:txBody>
      </p:sp>
      <p:sp>
        <p:nvSpPr>
          <p:cNvPr id="11"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 1"/>
          <p:cNvSpPr/>
          <p:nvPr/>
        </p:nvSpPr>
        <p:spPr>
          <a:xfrm>
            <a:off x="838200" y="1929384"/>
            <a:ext cx="10515600" cy="4251960"/>
          </a:xfrm>
          <a:prstGeom prst="rect">
            <a:avLst/>
          </a:prstGeom>
        </p:spPr>
        <p:txBody>
          <a:bodyPr vert="horz" lIns="91440" tIns="45720" rIns="91440" bIns="45720" rtlCol="0">
            <a:normAutofit/>
          </a:bodyPr>
          <a:lstStyle/>
          <a:p>
            <a:pPr marL="152396" indent="-228600" eaLnBrk="1" hangingPunct="1">
              <a:lnSpc>
                <a:spcPct val="90000"/>
              </a:lnSpc>
              <a:spcAft>
                <a:spcPts val="600"/>
              </a:spcAft>
              <a:buSzPct val="100000"/>
              <a:buFont typeface="Arial" panose="020B0604020202020204" pitchFamily="34" charset="0"/>
              <a:buChar char="•"/>
            </a:pPr>
            <a:r>
              <a:rPr lang="en-US" sz="2200">
                <a:latin typeface="+mn-lt"/>
              </a:rPr>
              <a:t>Detailed content for Ethics Approval Process</a:t>
            </a:r>
          </a:p>
          <a:p>
            <a:pPr marL="152396" indent="-228600" eaLnBrk="1" hangingPunct="1">
              <a:lnSpc>
                <a:spcPct val="90000"/>
              </a:lnSpc>
              <a:spcAft>
                <a:spcPts val="600"/>
              </a:spcAft>
              <a:buSzPct val="100000"/>
              <a:buFont typeface="Arial" panose="020B0604020202020204" pitchFamily="34" charset="0"/>
              <a:buChar char="•"/>
            </a:pPr>
            <a:r>
              <a:rPr lang="en-US" sz="2200">
                <a:latin typeface="+mn-lt"/>
              </a:rPr>
              <a:t>See student activities workbook for comprehensive materials</a:t>
            </a:r>
          </a:p>
          <a:p>
            <a:pPr marL="152396" indent="-228600" eaLnBrk="1" hangingPunct="1">
              <a:lnSpc>
                <a:spcPct val="90000"/>
              </a:lnSpc>
              <a:spcAft>
                <a:spcPts val="600"/>
              </a:spcAft>
              <a:buSzPct val="100000"/>
              <a:buFont typeface="Arial" panose="020B0604020202020204" pitchFamily="34" charset="0"/>
              <a:buChar char="•"/>
            </a:pPr>
            <a:r>
              <a:rPr lang="en-US" sz="2200">
                <a:latin typeface="+mn-lt"/>
              </a:rPr>
              <a:t>Interactive discussion and group exercises</a:t>
            </a:r>
          </a:p>
        </p:txBody>
      </p:sp>
      <p:sp>
        <p:nvSpPr>
          <p:cNvPr id="4" name="Text 2"/>
          <p:cNvSpPr/>
          <p:nvPr/>
        </p:nvSpPr>
        <p:spPr>
          <a:xfrm>
            <a:off x="508000" y="6350000"/>
            <a:ext cx="2905541" cy="203200"/>
          </a:xfrm>
          <a:prstGeom prst="rect">
            <a:avLst/>
          </a:prstGeom>
          <a:noFill/>
          <a:ln/>
        </p:spPr>
        <p:txBody>
          <a:bodyPr wrap="square" lIns="0" tIns="0" rIns="0" bIns="0" rtlCol="0" anchor="t"/>
          <a:lstStyle/>
          <a:p>
            <a:pPr>
              <a:lnSpc>
                <a:spcPts val="1600"/>
              </a:lnSpc>
              <a:spcBef>
                <a:spcPts val="400"/>
              </a:spcBef>
              <a:spcAft>
                <a:spcPts val="400"/>
              </a:spcAft>
            </a:pPr>
            <a:r>
              <a:rPr lang="en-US" sz="1200" dirty="0">
                <a:solidFill>
                  <a:srgbClr val="737373"/>
                </a:solidFill>
                <a:latin typeface="Arial" pitchFamily="34" charset="0"/>
                <a:ea typeface="Arial" pitchFamily="34" charset="-122"/>
                <a:cs typeface="Arial" pitchFamily="34" charset="-120"/>
              </a:rPr>
              <a:t>DBA Research Ethics • Dr Caroline Jawad</a:t>
            </a:r>
            <a:endParaRPr lang="en-US" sz="1200" dirty="0"/>
          </a:p>
        </p:txBody>
      </p:sp>
    </p:spTree>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 0"/>
          <p:cNvSpPr/>
          <p:nvPr/>
        </p:nvSpPr>
        <p:spPr>
          <a:xfrm>
            <a:off x="838200" y="365125"/>
            <a:ext cx="10515600" cy="1325563"/>
          </a:xfrm>
          <a:prstGeom prst="rect">
            <a:avLst/>
          </a:prstGeom>
        </p:spPr>
        <p:txBody>
          <a:bodyPr vert="horz" lIns="91440" tIns="45720" rIns="91440" bIns="45720" rtlCol="0" anchor="ctr">
            <a:normAutofit/>
          </a:bodyPr>
          <a:lstStyle/>
          <a:p>
            <a:pPr eaLnBrk="1" hangingPunct="1">
              <a:lnSpc>
                <a:spcPct val="90000"/>
              </a:lnSpc>
              <a:spcAft>
                <a:spcPts val="600"/>
              </a:spcAft>
            </a:pPr>
            <a:r>
              <a:rPr lang="en-US" sz="5400" b="1" kern="1200">
                <a:solidFill>
                  <a:schemeClr val="tx1"/>
                </a:solidFill>
                <a:latin typeface="+mj-lt"/>
                <a:ea typeface="+mj-ea"/>
                <a:cs typeface="+mj-cs"/>
              </a:rPr>
              <a:t>Ethics Committee Functions</a:t>
            </a:r>
            <a:endParaRPr lang="en-US" sz="5400" kern="1200">
              <a:solidFill>
                <a:schemeClr val="tx1"/>
              </a:solidFill>
              <a:latin typeface="+mj-lt"/>
              <a:ea typeface="+mj-ea"/>
              <a:cs typeface="+mj-cs"/>
            </a:endParaRPr>
          </a:p>
        </p:txBody>
      </p:sp>
      <p:sp>
        <p:nvSpPr>
          <p:cNvPr id="11"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 1"/>
          <p:cNvSpPr/>
          <p:nvPr/>
        </p:nvSpPr>
        <p:spPr>
          <a:xfrm>
            <a:off x="838200" y="1929384"/>
            <a:ext cx="10515600" cy="4251960"/>
          </a:xfrm>
          <a:prstGeom prst="rect">
            <a:avLst/>
          </a:prstGeom>
        </p:spPr>
        <p:txBody>
          <a:bodyPr vert="horz" lIns="91440" tIns="45720" rIns="91440" bIns="45720" rtlCol="0">
            <a:normAutofit/>
          </a:bodyPr>
          <a:lstStyle/>
          <a:p>
            <a:pPr marL="152396" indent="-228600" eaLnBrk="1" hangingPunct="1">
              <a:lnSpc>
                <a:spcPct val="90000"/>
              </a:lnSpc>
              <a:spcAft>
                <a:spcPts val="600"/>
              </a:spcAft>
              <a:buSzPct val="100000"/>
              <a:buFont typeface="Arial" panose="020B0604020202020204" pitchFamily="34" charset="0"/>
              <a:buChar char="•"/>
            </a:pPr>
            <a:r>
              <a:rPr lang="en-US" sz="2200">
                <a:latin typeface="+mn-lt"/>
              </a:rPr>
              <a:t>Detailed content for Ethics Committee Functions</a:t>
            </a:r>
          </a:p>
          <a:p>
            <a:pPr marL="152396" indent="-228600" eaLnBrk="1" hangingPunct="1">
              <a:lnSpc>
                <a:spcPct val="90000"/>
              </a:lnSpc>
              <a:spcAft>
                <a:spcPts val="600"/>
              </a:spcAft>
              <a:buSzPct val="100000"/>
              <a:buFont typeface="Arial" panose="020B0604020202020204" pitchFamily="34" charset="0"/>
              <a:buChar char="•"/>
            </a:pPr>
            <a:r>
              <a:rPr lang="en-US" sz="2200">
                <a:latin typeface="+mn-lt"/>
              </a:rPr>
              <a:t>See student activities workbook for comprehensive materials</a:t>
            </a:r>
          </a:p>
          <a:p>
            <a:pPr marL="152396" indent="-228600" eaLnBrk="1" hangingPunct="1">
              <a:lnSpc>
                <a:spcPct val="90000"/>
              </a:lnSpc>
              <a:spcAft>
                <a:spcPts val="600"/>
              </a:spcAft>
              <a:buSzPct val="100000"/>
              <a:buFont typeface="Arial" panose="020B0604020202020204" pitchFamily="34" charset="0"/>
              <a:buChar char="•"/>
            </a:pPr>
            <a:r>
              <a:rPr lang="en-US" sz="2200">
                <a:latin typeface="+mn-lt"/>
              </a:rPr>
              <a:t>Interactive discussion and group exercises</a:t>
            </a:r>
          </a:p>
        </p:txBody>
      </p:sp>
      <p:sp>
        <p:nvSpPr>
          <p:cNvPr id="4" name="Text 2"/>
          <p:cNvSpPr/>
          <p:nvPr/>
        </p:nvSpPr>
        <p:spPr>
          <a:xfrm>
            <a:off x="508000" y="6350000"/>
            <a:ext cx="2905541" cy="203200"/>
          </a:xfrm>
          <a:prstGeom prst="rect">
            <a:avLst/>
          </a:prstGeom>
          <a:noFill/>
          <a:ln/>
        </p:spPr>
        <p:txBody>
          <a:bodyPr wrap="square" lIns="0" tIns="0" rIns="0" bIns="0" rtlCol="0" anchor="t"/>
          <a:lstStyle/>
          <a:p>
            <a:pPr>
              <a:lnSpc>
                <a:spcPts val="1600"/>
              </a:lnSpc>
              <a:spcBef>
                <a:spcPts val="400"/>
              </a:spcBef>
              <a:spcAft>
                <a:spcPts val="400"/>
              </a:spcAft>
            </a:pPr>
            <a:r>
              <a:rPr lang="en-US" sz="1200" dirty="0">
                <a:solidFill>
                  <a:srgbClr val="737373"/>
                </a:solidFill>
                <a:latin typeface="Arial" pitchFamily="34" charset="0"/>
                <a:ea typeface="Arial" pitchFamily="34" charset="-122"/>
                <a:cs typeface="Arial" pitchFamily="34" charset="-120"/>
              </a:rPr>
              <a:t>DBA Research Ethics • Dr Caroline Jawad</a:t>
            </a:r>
            <a:endParaRPr lang="en-US" sz="1200" dirty="0"/>
          </a:p>
        </p:txBody>
      </p:sp>
    </p:spTree>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 0"/>
          <p:cNvSpPr/>
          <p:nvPr/>
        </p:nvSpPr>
        <p:spPr>
          <a:xfrm>
            <a:off x="838200" y="365125"/>
            <a:ext cx="10515600" cy="1325563"/>
          </a:xfrm>
          <a:prstGeom prst="rect">
            <a:avLst/>
          </a:prstGeom>
        </p:spPr>
        <p:txBody>
          <a:bodyPr vert="horz" lIns="91440" tIns="45720" rIns="91440" bIns="45720" rtlCol="0" anchor="ctr">
            <a:normAutofit/>
          </a:bodyPr>
          <a:lstStyle/>
          <a:p>
            <a:pPr eaLnBrk="1" hangingPunct="1">
              <a:lnSpc>
                <a:spcPct val="90000"/>
              </a:lnSpc>
              <a:spcAft>
                <a:spcPts val="600"/>
              </a:spcAft>
            </a:pPr>
            <a:r>
              <a:rPr lang="en-US" sz="5400" b="1" kern="1200">
                <a:solidFill>
                  <a:schemeClr val="tx1"/>
                </a:solidFill>
                <a:latin typeface="+mj-lt"/>
                <a:ea typeface="+mj-ea"/>
                <a:cs typeface="+mj-cs"/>
              </a:rPr>
              <a:t>Seedhouse Ethical Grid</a:t>
            </a:r>
            <a:endParaRPr lang="en-US" sz="5400" kern="1200">
              <a:solidFill>
                <a:schemeClr val="tx1"/>
              </a:solidFill>
              <a:latin typeface="+mj-lt"/>
              <a:ea typeface="+mj-ea"/>
              <a:cs typeface="+mj-cs"/>
            </a:endParaRPr>
          </a:p>
        </p:txBody>
      </p:sp>
      <p:sp>
        <p:nvSpPr>
          <p:cNvPr id="11"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 1"/>
          <p:cNvSpPr/>
          <p:nvPr/>
        </p:nvSpPr>
        <p:spPr>
          <a:xfrm>
            <a:off x="838200" y="1929384"/>
            <a:ext cx="10515600" cy="4251960"/>
          </a:xfrm>
          <a:prstGeom prst="rect">
            <a:avLst/>
          </a:prstGeom>
        </p:spPr>
        <p:txBody>
          <a:bodyPr vert="horz" lIns="91440" tIns="45720" rIns="91440" bIns="45720" rtlCol="0">
            <a:normAutofit/>
          </a:bodyPr>
          <a:lstStyle/>
          <a:p>
            <a:pPr marL="152396" indent="-228600" eaLnBrk="1" hangingPunct="1">
              <a:lnSpc>
                <a:spcPct val="90000"/>
              </a:lnSpc>
              <a:spcAft>
                <a:spcPts val="600"/>
              </a:spcAft>
              <a:buSzPct val="100000"/>
              <a:buFont typeface="Arial" panose="020B0604020202020204" pitchFamily="34" charset="0"/>
              <a:buChar char="•"/>
            </a:pPr>
            <a:r>
              <a:rPr lang="en-US" sz="2200">
                <a:latin typeface="+mn-lt"/>
              </a:rPr>
              <a:t>Detailed content for Seedhouse Ethical Grid</a:t>
            </a:r>
          </a:p>
          <a:p>
            <a:pPr marL="152396" indent="-228600" eaLnBrk="1" hangingPunct="1">
              <a:lnSpc>
                <a:spcPct val="90000"/>
              </a:lnSpc>
              <a:spcAft>
                <a:spcPts val="600"/>
              </a:spcAft>
              <a:buSzPct val="100000"/>
              <a:buFont typeface="Arial" panose="020B0604020202020204" pitchFamily="34" charset="0"/>
              <a:buChar char="•"/>
            </a:pPr>
            <a:r>
              <a:rPr lang="en-US" sz="2200">
                <a:latin typeface="+mn-lt"/>
              </a:rPr>
              <a:t>See student activities workbook for comprehensive materials</a:t>
            </a:r>
          </a:p>
          <a:p>
            <a:pPr marL="152396" indent="-228600" eaLnBrk="1" hangingPunct="1">
              <a:lnSpc>
                <a:spcPct val="90000"/>
              </a:lnSpc>
              <a:spcAft>
                <a:spcPts val="600"/>
              </a:spcAft>
              <a:buSzPct val="100000"/>
              <a:buFont typeface="Arial" panose="020B0604020202020204" pitchFamily="34" charset="0"/>
              <a:buChar char="•"/>
            </a:pPr>
            <a:r>
              <a:rPr lang="en-US" sz="2200">
                <a:latin typeface="+mn-lt"/>
              </a:rPr>
              <a:t>Interactive discussion and group exercises</a:t>
            </a:r>
          </a:p>
        </p:txBody>
      </p:sp>
      <p:sp>
        <p:nvSpPr>
          <p:cNvPr id="4" name="Text 2"/>
          <p:cNvSpPr/>
          <p:nvPr/>
        </p:nvSpPr>
        <p:spPr>
          <a:xfrm>
            <a:off x="508000" y="6350000"/>
            <a:ext cx="2905541" cy="203200"/>
          </a:xfrm>
          <a:prstGeom prst="rect">
            <a:avLst/>
          </a:prstGeom>
          <a:noFill/>
          <a:ln/>
        </p:spPr>
        <p:txBody>
          <a:bodyPr wrap="square" lIns="0" tIns="0" rIns="0" bIns="0" rtlCol="0" anchor="t"/>
          <a:lstStyle/>
          <a:p>
            <a:pPr>
              <a:lnSpc>
                <a:spcPts val="1600"/>
              </a:lnSpc>
              <a:spcBef>
                <a:spcPts val="400"/>
              </a:spcBef>
              <a:spcAft>
                <a:spcPts val="400"/>
              </a:spcAft>
            </a:pPr>
            <a:r>
              <a:rPr lang="en-US" sz="1200" dirty="0">
                <a:solidFill>
                  <a:srgbClr val="737373"/>
                </a:solidFill>
                <a:latin typeface="Arial" pitchFamily="34" charset="0"/>
                <a:ea typeface="Arial" pitchFamily="34" charset="-122"/>
                <a:cs typeface="Arial" pitchFamily="34" charset="-120"/>
              </a:rPr>
              <a:t>DBA Research Ethics • Dr Caroline Jawad</a:t>
            </a:r>
            <a:endParaRPr lang="en-US" sz="1200" dirty="0"/>
          </a:p>
        </p:txBody>
      </p:sp>
    </p:spTree>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4478570-C29D-9A6A-9864-0B743E4CB67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F58A7A9-7476-6ED7-F877-8B7318290B82}"/>
              </a:ext>
            </a:extLst>
          </p:cNvPr>
          <p:cNvSpPr>
            <a:spLocks noGrp="1"/>
          </p:cNvSpPr>
          <p:nvPr>
            <p:ph type="title"/>
          </p:nvPr>
        </p:nvSpPr>
        <p:spPr>
          <a:xfrm>
            <a:off x="838200" y="557189"/>
            <a:ext cx="3374136" cy="5567891"/>
          </a:xfrm>
        </p:spPr>
        <p:txBody>
          <a:bodyPr vert="horz" lIns="91440" tIns="45720" rIns="91440" bIns="45720" rtlCol="0" anchor="ctr">
            <a:normAutofit/>
          </a:bodyPr>
          <a:lstStyle/>
          <a:p>
            <a:pPr eaLnBrk="1" hangingPunct="1"/>
            <a:r>
              <a:rPr lang="en-US" sz="5200" kern="1200" dirty="0">
                <a:solidFill>
                  <a:schemeClr val="tx1"/>
                </a:solidFill>
                <a:latin typeface="+mj-lt"/>
                <a:ea typeface="+mj-ea"/>
                <a:cs typeface="+mj-cs"/>
              </a:rPr>
              <a:t>Seedhouse</a:t>
            </a:r>
          </a:p>
        </p:txBody>
      </p:sp>
      <p:graphicFrame>
        <p:nvGraphicFramePr>
          <p:cNvPr id="3" name="D 2">
            <a:extLst>
              <a:ext uri="{FF2B5EF4-FFF2-40B4-BE49-F238E27FC236}">
                <a16:creationId xmlns:a16="http://schemas.microsoft.com/office/drawing/2014/main" id="{591FAE13-B83C-8EFA-8A3F-7BD439493E57}"/>
              </a:ext>
            </a:extLst>
          </p:cNvPr>
          <p:cNvGraphicFramePr>
            <a:graphicFrameLocks/>
          </p:cNvGraphicFramePr>
          <p:nvPr/>
        </p:nvGraphicFramePr>
        <p:xfrm>
          <a:off x="5093208"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33397712"/>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E37E3A8-C0C2-18DD-6CD0-874B72387A31}"/>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D6994EFF-D51C-2D8D-D4AF-C6E2334A6D90}"/>
              </a:ext>
            </a:extLst>
          </p:cNvPr>
          <p:cNvSpPr>
            <a:spLocks noGrp="1"/>
          </p:cNvSpPr>
          <p:nvPr>
            <p:ph type="title"/>
          </p:nvPr>
        </p:nvSpPr>
        <p:spPr>
          <a:xfrm>
            <a:off x="838200" y="365125"/>
            <a:ext cx="10515600" cy="1325563"/>
          </a:xfrm>
        </p:spPr>
        <p:txBody>
          <a:bodyPr>
            <a:normAutofit/>
          </a:bodyPr>
          <a:lstStyle/>
          <a:p>
            <a:r>
              <a:rPr lang="en-GB" sz="2600"/>
              <a:t>The Seedhouse Grid is an ethical grid proposed by David Seedhouse to evaluate ethical dilemmas</a:t>
            </a:r>
            <a:br>
              <a:rPr lang="en-GB" sz="2600"/>
            </a:br>
            <a:endParaRPr lang="en-GB" sz="2600"/>
          </a:p>
        </p:txBody>
      </p:sp>
      <p:sp>
        <p:nvSpPr>
          <p:cNvPr id="11"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Content Placeholder 3">
            <a:extLst>
              <a:ext uri="{FF2B5EF4-FFF2-40B4-BE49-F238E27FC236}">
                <a16:creationId xmlns:a16="http://schemas.microsoft.com/office/drawing/2014/main" id="{504532AF-6BF4-27CD-328D-D8665557CB66}"/>
              </a:ext>
            </a:extLst>
          </p:cNvPr>
          <p:cNvSpPr>
            <a:spLocks noGrp="1"/>
          </p:cNvSpPr>
          <p:nvPr>
            <p:ph idx="1"/>
          </p:nvPr>
        </p:nvSpPr>
        <p:spPr>
          <a:xfrm>
            <a:off x="838200" y="1929384"/>
            <a:ext cx="10515600" cy="4251960"/>
          </a:xfrm>
        </p:spPr>
        <p:txBody>
          <a:bodyPr>
            <a:normAutofit/>
          </a:bodyPr>
          <a:lstStyle/>
          <a:p>
            <a:r>
              <a:rPr lang="en-GB" sz="2200"/>
              <a:t>The grid has four layers, moving from abstract principles to concrete situations.</a:t>
            </a:r>
          </a:p>
          <a:p>
            <a:r>
              <a:rPr lang="en-GB" sz="2200"/>
              <a:t>Ethical Principles - Abstract ideals like autonomy, truthfulness, avoiding killing</a:t>
            </a:r>
          </a:p>
          <a:p>
            <a:r>
              <a:rPr lang="en-GB" sz="2200"/>
              <a:t>Abstract Rules - Universal guidelines like informed consent, privacy, do no harm</a:t>
            </a:r>
          </a:p>
          <a:p>
            <a:r>
              <a:rPr lang="en-GB" sz="2200"/>
              <a:t>Concrete Rules - Context-specific policies, regulations to uphold principles</a:t>
            </a:r>
          </a:p>
          <a:p>
            <a:r>
              <a:rPr lang="en-GB" sz="2200"/>
              <a:t>Real-life Situations - Actual ethical dilemmas embedded in practice</a:t>
            </a:r>
          </a:p>
        </p:txBody>
      </p:sp>
    </p:spTree>
    <p:extLst>
      <p:ext uri="{BB962C8B-B14F-4D97-AF65-F5344CB8AC3E}">
        <p14:creationId xmlns:p14="http://schemas.microsoft.com/office/powerpoint/2010/main" val="3391709751"/>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5360214-D70F-A598-B8E0-718F455B4B93}"/>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8D8A5EC-0F6B-E993-858B-CE7F27E402C3}"/>
              </a:ext>
            </a:extLst>
          </p:cNvPr>
          <p:cNvSpPr>
            <a:spLocks noGrp="1"/>
          </p:cNvSpPr>
          <p:nvPr>
            <p:ph type="title"/>
          </p:nvPr>
        </p:nvSpPr>
        <p:spPr>
          <a:xfrm>
            <a:off x="838200" y="365125"/>
            <a:ext cx="10515600" cy="1325563"/>
          </a:xfrm>
        </p:spPr>
        <p:txBody>
          <a:bodyPr>
            <a:normAutofit/>
          </a:bodyPr>
          <a:lstStyle/>
          <a:p>
            <a:r>
              <a:rPr lang="en-GB" sz="4200" b="0" i="0">
                <a:effectLst/>
                <a:latin typeface="-apple-system"/>
              </a:rPr>
              <a:t>How the Layers Relate:</a:t>
            </a:r>
            <a:br>
              <a:rPr lang="en-GB" sz="4200" b="0" i="0">
                <a:effectLst/>
                <a:latin typeface="-apple-system"/>
              </a:rPr>
            </a:br>
            <a:endParaRPr lang="en-GB" sz="4200"/>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1B8C8DB-7115-CCF2-C184-ABF3A29A064A}"/>
              </a:ext>
            </a:extLst>
          </p:cNvPr>
          <p:cNvSpPr>
            <a:spLocks noGrp="1"/>
          </p:cNvSpPr>
          <p:nvPr>
            <p:ph idx="1"/>
          </p:nvPr>
        </p:nvSpPr>
        <p:spPr>
          <a:xfrm>
            <a:off x="838200" y="1929384"/>
            <a:ext cx="10515600" cy="4251960"/>
          </a:xfrm>
        </p:spPr>
        <p:txBody>
          <a:bodyPr>
            <a:normAutofit/>
          </a:bodyPr>
          <a:lstStyle/>
          <a:p>
            <a:pPr>
              <a:buFont typeface="Arial" panose="020B0604020202020204" pitchFamily="34" charset="0"/>
              <a:buChar char="•"/>
            </a:pPr>
            <a:r>
              <a:rPr lang="en-GB" sz="2200" b="0" i="0">
                <a:effectLst/>
                <a:latin typeface="-apple-system"/>
              </a:rPr>
              <a:t>Ethical principles form the aspirational foundations</a:t>
            </a:r>
          </a:p>
          <a:p>
            <a:pPr>
              <a:buFont typeface="Arial" panose="020B0604020202020204" pitchFamily="34" charset="0"/>
              <a:buChar char="•"/>
            </a:pPr>
            <a:r>
              <a:rPr lang="en-GB" sz="2200" b="0" i="0">
                <a:effectLst/>
                <a:latin typeface="-apple-system"/>
              </a:rPr>
              <a:t>Abstract rules translate principles into actionable directives</a:t>
            </a:r>
          </a:p>
          <a:p>
            <a:pPr>
              <a:buFont typeface="Arial" panose="020B0604020202020204" pitchFamily="34" charset="0"/>
              <a:buChar char="•"/>
            </a:pPr>
            <a:r>
              <a:rPr lang="en-GB" sz="2200" b="0" i="0">
                <a:effectLst/>
                <a:latin typeface="-apple-system"/>
              </a:rPr>
              <a:t>Concrete rules customize standards to institutional contexts</a:t>
            </a:r>
          </a:p>
          <a:p>
            <a:pPr>
              <a:buFont typeface="Arial" panose="020B0604020202020204" pitchFamily="34" charset="0"/>
              <a:buChar char="•"/>
            </a:pPr>
            <a:r>
              <a:rPr lang="en-GB" sz="2200" b="0" i="0">
                <a:effectLst/>
                <a:latin typeface="-apple-system"/>
              </a:rPr>
              <a:t>Real situations reveal where rigid rules fail, requiring ethical judgment</a:t>
            </a:r>
          </a:p>
          <a:p>
            <a:endParaRPr lang="en-GB" sz="2200"/>
          </a:p>
        </p:txBody>
      </p:sp>
    </p:spTree>
    <p:extLst>
      <p:ext uri="{BB962C8B-B14F-4D97-AF65-F5344CB8AC3E}">
        <p14:creationId xmlns:p14="http://schemas.microsoft.com/office/powerpoint/2010/main" val="2916218961"/>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719C2B0-C28F-39B8-609A-92FD3CAFE224}"/>
            </a:ext>
          </a:extLst>
        </p:cNvPr>
        <p:cNvGrpSpPr/>
        <p:nvPr/>
      </p:nvGrpSpPr>
      <p:grpSpPr>
        <a:xfrm>
          <a:off x="0" y="0"/>
          <a:ext cx="0" cy="0"/>
          <a:chOff x="0" y="0"/>
          <a:chExt cx="0" cy="0"/>
        </a:xfrm>
      </p:grpSpPr>
      <p:sp>
        <p:nvSpPr>
          <p:cNvPr id="10" name="Slide Background">
            <a:extLst>
              <a:ext uri="{FF2B5EF4-FFF2-40B4-BE49-F238E27FC236}">
                <a16:creationId xmlns:a16="http://schemas.microsoft.com/office/drawing/2014/main" id="{5F637E18-EF26-4327-9077-7FFC67B98B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2" name="Rectangle 11">
            <a:extLst>
              <a:ext uri="{FF2B5EF4-FFF2-40B4-BE49-F238E27FC236}">
                <a16:creationId xmlns:a16="http://schemas.microsoft.com/office/drawing/2014/main" id="{3EED6667-6BE8-A2AB-422A-5A1D89727E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2001" cy="1696413"/>
          </a:xfrm>
          <a:prstGeom prst="rect">
            <a:avLst/>
          </a:prstGeom>
          <a:ln>
            <a:noFill/>
          </a:ln>
          <a:effectLst>
            <a:outerShdw blurRad="304800" dist="114300" dir="5460000" sx="92000" sy="92000" algn="t" rotWithShape="0">
              <a:srgbClr val="000000">
                <a:alpha val="14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9BA2B05-3DC0-4306-202C-21984ADC48CB}"/>
              </a:ext>
            </a:extLst>
          </p:cNvPr>
          <p:cNvSpPr>
            <a:spLocks noGrp="1"/>
          </p:cNvSpPr>
          <p:nvPr>
            <p:ph type="title"/>
          </p:nvPr>
        </p:nvSpPr>
        <p:spPr>
          <a:xfrm>
            <a:off x="589558" y="244742"/>
            <a:ext cx="7015498" cy="1235225"/>
          </a:xfrm>
        </p:spPr>
        <p:txBody>
          <a:bodyPr vert="horz" lIns="91440" tIns="45720" rIns="91440" bIns="45720" rtlCol="0" anchor="ctr">
            <a:normAutofit/>
          </a:bodyPr>
          <a:lstStyle/>
          <a:p>
            <a:pPr eaLnBrk="1" hangingPunct="1"/>
            <a:r>
              <a:rPr lang="en-US" sz="3600" kern="1200">
                <a:solidFill>
                  <a:schemeClr val="tx1"/>
                </a:solidFill>
                <a:latin typeface="+mj-lt"/>
                <a:ea typeface="+mj-ea"/>
                <a:cs typeface="+mj-cs"/>
              </a:rPr>
              <a:t>Flinders </a:t>
            </a:r>
          </a:p>
        </p:txBody>
      </p:sp>
      <p:graphicFrame>
        <p:nvGraphicFramePr>
          <p:cNvPr id="5" name="Table 4">
            <a:extLst>
              <a:ext uri="{FF2B5EF4-FFF2-40B4-BE49-F238E27FC236}">
                <a16:creationId xmlns:a16="http://schemas.microsoft.com/office/drawing/2014/main" id="{136C6E83-6D4B-79F2-3F89-7EFD26B31A27}"/>
              </a:ext>
            </a:extLst>
          </p:cNvPr>
          <p:cNvGraphicFramePr>
            <a:graphicFrameLocks noGrp="1"/>
          </p:cNvGraphicFramePr>
          <p:nvPr>
            <p:extLst>
              <p:ext uri="{D42A27DB-BD31-4B8C-83A1-F6EECF244321}">
                <p14:modId xmlns:p14="http://schemas.microsoft.com/office/powerpoint/2010/main" val="1445014797"/>
              </p:ext>
            </p:extLst>
          </p:nvPr>
        </p:nvGraphicFramePr>
        <p:xfrm>
          <a:off x="761801" y="2376876"/>
          <a:ext cx="10668005" cy="3841284"/>
        </p:xfrm>
        <a:graphic>
          <a:graphicData uri="http://schemas.openxmlformats.org/drawingml/2006/table">
            <a:tbl>
              <a:tblPr firstRow="1" firstCol="1" bandRow="1" bandCol="1">
                <a:noFill/>
                <a:tableStyleId>{5C22544A-7EE6-4342-B048-85BDC9FD1C3A}</a:tableStyleId>
              </a:tblPr>
              <a:tblGrid>
                <a:gridCol w="1285796">
                  <a:extLst>
                    <a:ext uri="{9D8B030D-6E8A-4147-A177-3AD203B41FA5}">
                      <a16:colId xmlns:a16="http://schemas.microsoft.com/office/drawing/2014/main" val="1702688633"/>
                    </a:ext>
                  </a:extLst>
                </a:gridCol>
                <a:gridCol w="2309423">
                  <a:extLst>
                    <a:ext uri="{9D8B030D-6E8A-4147-A177-3AD203B41FA5}">
                      <a16:colId xmlns:a16="http://schemas.microsoft.com/office/drawing/2014/main" val="110381752"/>
                    </a:ext>
                  </a:extLst>
                </a:gridCol>
                <a:gridCol w="2062809">
                  <a:extLst>
                    <a:ext uri="{9D8B030D-6E8A-4147-A177-3AD203B41FA5}">
                      <a16:colId xmlns:a16="http://schemas.microsoft.com/office/drawing/2014/main" val="538214629"/>
                    </a:ext>
                  </a:extLst>
                </a:gridCol>
                <a:gridCol w="2367661">
                  <a:extLst>
                    <a:ext uri="{9D8B030D-6E8A-4147-A177-3AD203B41FA5}">
                      <a16:colId xmlns:a16="http://schemas.microsoft.com/office/drawing/2014/main" val="3812142916"/>
                    </a:ext>
                  </a:extLst>
                </a:gridCol>
                <a:gridCol w="2642316">
                  <a:extLst>
                    <a:ext uri="{9D8B030D-6E8A-4147-A177-3AD203B41FA5}">
                      <a16:colId xmlns:a16="http://schemas.microsoft.com/office/drawing/2014/main" val="260313752"/>
                    </a:ext>
                  </a:extLst>
                </a:gridCol>
              </a:tblGrid>
              <a:tr h="768492">
                <a:tc>
                  <a:txBody>
                    <a:bodyPr/>
                    <a:lstStyle/>
                    <a:p>
                      <a:pPr algn="just">
                        <a:lnSpc>
                          <a:spcPct val="150000"/>
                        </a:lnSpc>
                        <a:spcAft>
                          <a:spcPts val="800"/>
                        </a:spcAft>
                      </a:pPr>
                      <a:r>
                        <a:rPr lang="en-GB" sz="1100" b="1" cap="all" spc="60">
                          <a:solidFill>
                            <a:schemeClr val="tx1"/>
                          </a:solidFill>
                          <a:effectLst/>
                        </a:rPr>
                        <a:t> </a:t>
                      </a:r>
                      <a:endParaRPr lang="en-GB" sz="1100" b="1" cap="all" spc="60">
                        <a:solidFill>
                          <a:schemeClr val="tx1"/>
                        </a:solidFill>
                        <a:effectLst/>
                        <a:latin typeface="Calibri" panose="020F0502020204030204" pitchFamily="34" charset="0"/>
                        <a:ea typeface="DengXian" panose="02010600030101010101" pitchFamily="2" charset="-122"/>
                        <a:cs typeface="Arial" panose="020B0604020202020204" pitchFamily="34" charset="0"/>
                      </a:endParaRPr>
                    </a:p>
                  </a:txBody>
                  <a:tcPr marL="62923" marR="62923" marT="83898" marB="83898" anchor="b">
                    <a:lnL w="12700" cmpd="sng">
                      <a:noFill/>
                    </a:lnL>
                    <a:lnR w="12700" cmpd="sng">
                      <a:noFill/>
                    </a:lnR>
                    <a:lnT w="12700" cmpd="sng">
                      <a:noFill/>
                    </a:lnT>
                    <a:lnB w="38100" cmpd="sng">
                      <a:noFill/>
                    </a:lnB>
                    <a:noFill/>
                  </a:tcPr>
                </a:tc>
                <a:tc>
                  <a:txBody>
                    <a:bodyPr/>
                    <a:lstStyle/>
                    <a:p>
                      <a:pPr algn="just">
                        <a:lnSpc>
                          <a:spcPct val="150000"/>
                        </a:lnSpc>
                        <a:spcBef>
                          <a:spcPts val="10"/>
                        </a:spcBef>
                        <a:spcAft>
                          <a:spcPts val="10"/>
                        </a:spcAft>
                      </a:pPr>
                      <a:r>
                        <a:rPr lang="en-GB" sz="1100" b="1" cap="all" spc="60">
                          <a:solidFill>
                            <a:schemeClr val="tx1"/>
                          </a:solidFill>
                          <a:effectLst/>
                        </a:rPr>
                        <a:t> </a:t>
                      </a:r>
                    </a:p>
                    <a:p>
                      <a:pPr algn="just">
                        <a:lnSpc>
                          <a:spcPct val="150000"/>
                        </a:lnSpc>
                        <a:spcBef>
                          <a:spcPts val="10"/>
                        </a:spcBef>
                        <a:spcAft>
                          <a:spcPts val="10"/>
                        </a:spcAft>
                      </a:pPr>
                      <a:r>
                        <a:rPr lang="en-GB" sz="1100" b="1" cap="all" spc="60">
                          <a:solidFill>
                            <a:schemeClr val="tx1"/>
                          </a:solidFill>
                          <a:effectLst/>
                        </a:rPr>
                        <a:t>Utilitarian</a:t>
                      </a:r>
                      <a:endParaRPr lang="en-GB" sz="1100" b="1" cap="all" spc="60">
                        <a:solidFill>
                          <a:schemeClr val="tx1"/>
                        </a:solidFill>
                        <a:effectLst/>
                        <a:latin typeface="Calibri" panose="020F0502020204030204" pitchFamily="34" charset="0"/>
                        <a:ea typeface="DengXian" panose="02010600030101010101" pitchFamily="2" charset="-122"/>
                        <a:cs typeface="Arial" panose="020B0604020202020204" pitchFamily="34" charset="0"/>
                      </a:endParaRPr>
                    </a:p>
                  </a:txBody>
                  <a:tcPr marL="62923" marR="62923" marT="83898" marB="83898" anchor="b">
                    <a:lnL w="12700" cmpd="sng">
                      <a:noFill/>
                    </a:lnL>
                    <a:lnR w="12700" cmpd="sng">
                      <a:noFill/>
                    </a:lnR>
                    <a:lnT w="12700" cmpd="sng">
                      <a:noFill/>
                    </a:lnT>
                    <a:lnB w="38100" cmpd="sng">
                      <a:noFill/>
                    </a:lnB>
                    <a:noFill/>
                  </a:tcPr>
                </a:tc>
                <a:tc>
                  <a:txBody>
                    <a:bodyPr/>
                    <a:lstStyle/>
                    <a:p>
                      <a:pPr algn="just">
                        <a:lnSpc>
                          <a:spcPct val="150000"/>
                        </a:lnSpc>
                        <a:spcAft>
                          <a:spcPts val="800"/>
                        </a:spcAft>
                      </a:pPr>
                      <a:r>
                        <a:rPr lang="en-GB" sz="1100" b="1" cap="all" spc="60">
                          <a:solidFill>
                            <a:schemeClr val="tx1"/>
                          </a:solidFill>
                          <a:effectLst/>
                        </a:rPr>
                        <a:t> </a:t>
                      </a:r>
                    </a:p>
                    <a:p>
                      <a:pPr algn="just">
                        <a:lnSpc>
                          <a:spcPct val="150000"/>
                        </a:lnSpc>
                        <a:spcAft>
                          <a:spcPts val="800"/>
                        </a:spcAft>
                      </a:pPr>
                      <a:r>
                        <a:rPr lang="en-GB" sz="1100" b="1" cap="all" spc="60">
                          <a:solidFill>
                            <a:schemeClr val="tx1"/>
                          </a:solidFill>
                          <a:effectLst/>
                        </a:rPr>
                        <a:t>Deontological</a:t>
                      </a:r>
                      <a:endParaRPr lang="en-GB" sz="1100" b="1" cap="all" spc="60">
                        <a:solidFill>
                          <a:schemeClr val="tx1"/>
                        </a:solidFill>
                        <a:effectLst/>
                        <a:latin typeface="Calibri" panose="020F0502020204030204" pitchFamily="34" charset="0"/>
                        <a:ea typeface="DengXian" panose="02010600030101010101" pitchFamily="2" charset="-122"/>
                        <a:cs typeface="Arial" panose="020B0604020202020204" pitchFamily="34" charset="0"/>
                      </a:endParaRPr>
                    </a:p>
                  </a:txBody>
                  <a:tcPr marL="62923" marR="62923" marT="83898" marB="83898" anchor="b">
                    <a:lnL w="12700" cmpd="sng">
                      <a:noFill/>
                    </a:lnL>
                    <a:lnR w="12700" cmpd="sng">
                      <a:noFill/>
                    </a:lnR>
                    <a:lnT w="12700" cmpd="sng">
                      <a:noFill/>
                    </a:lnT>
                    <a:lnB w="38100" cmpd="sng">
                      <a:noFill/>
                    </a:lnB>
                    <a:noFill/>
                  </a:tcPr>
                </a:tc>
                <a:tc>
                  <a:txBody>
                    <a:bodyPr/>
                    <a:lstStyle/>
                    <a:p>
                      <a:pPr algn="just">
                        <a:lnSpc>
                          <a:spcPct val="150000"/>
                        </a:lnSpc>
                        <a:spcAft>
                          <a:spcPts val="800"/>
                        </a:spcAft>
                      </a:pPr>
                      <a:r>
                        <a:rPr lang="en-GB" sz="1100" b="1" cap="all" spc="60">
                          <a:solidFill>
                            <a:schemeClr val="tx1"/>
                          </a:solidFill>
                          <a:effectLst/>
                        </a:rPr>
                        <a:t> </a:t>
                      </a:r>
                    </a:p>
                    <a:p>
                      <a:pPr algn="just">
                        <a:lnSpc>
                          <a:spcPct val="150000"/>
                        </a:lnSpc>
                        <a:spcAft>
                          <a:spcPts val="800"/>
                        </a:spcAft>
                      </a:pPr>
                      <a:r>
                        <a:rPr lang="en-GB" sz="1100" b="1" cap="all" spc="60">
                          <a:solidFill>
                            <a:schemeClr val="tx1"/>
                          </a:solidFill>
                          <a:effectLst/>
                        </a:rPr>
                        <a:t>Relational</a:t>
                      </a:r>
                      <a:endParaRPr lang="en-GB" sz="1100" b="1" cap="all" spc="60">
                        <a:solidFill>
                          <a:schemeClr val="tx1"/>
                        </a:solidFill>
                        <a:effectLst/>
                        <a:latin typeface="Calibri" panose="020F0502020204030204" pitchFamily="34" charset="0"/>
                        <a:ea typeface="DengXian" panose="02010600030101010101" pitchFamily="2" charset="-122"/>
                        <a:cs typeface="Arial" panose="020B0604020202020204" pitchFamily="34" charset="0"/>
                      </a:endParaRPr>
                    </a:p>
                  </a:txBody>
                  <a:tcPr marL="62923" marR="62923" marT="83898" marB="83898" anchor="b">
                    <a:lnL w="12700" cmpd="sng">
                      <a:noFill/>
                    </a:lnL>
                    <a:lnR w="12700" cmpd="sng">
                      <a:noFill/>
                    </a:lnR>
                    <a:lnT w="12700" cmpd="sng">
                      <a:noFill/>
                    </a:lnT>
                    <a:lnB w="38100" cmpd="sng">
                      <a:noFill/>
                    </a:lnB>
                    <a:noFill/>
                  </a:tcPr>
                </a:tc>
                <a:tc>
                  <a:txBody>
                    <a:bodyPr/>
                    <a:lstStyle/>
                    <a:p>
                      <a:pPr algn="just">
                        <a:lnSpc>
                          <a:spcPct val="150000"/>
                        </a:lnSpc>
                        <a:spcAft>
                          <a:spcPts val="800"/>
                        </a:spcAft>
                      </a:pPr>
                      <a:r>
                        <a:rPr lang="en-GB" sz="1100" b="1" cap="all" spc="60">
                          <a:solidFill>
                            <a:schemeClr val="tx1"/>
                          </a:solidFill>
                          <a:effectLst/>
                        </a:rPr>
                        <a:t> </a:t>
                      </a:r>
                    </a:p>
                    <a:p>
                      <a:pPr algn="just">
                        <a:lnSpc>
                          <a:spcPct val="150000"/>
                        </a:lnSpc>
                        <a:spcAft>
                          <a:spcPts val="800"/>
                        </a:spcAft>
                      </a:pPr>
                      <a:r>
                        <a:rPr lang="en-GB" sz="1100" b="1" cap="all" spc="60">
                          <a:solidFill>
                            <a:schemeClr val="tx1"/>
                          </a:solidFill>
                          <a:effectLst/>
                        </a:rPr>
                        <a:t>Ecological</a:t>
                      </a:r>
                      <a:endParaRPr lang="en-GB" sz="1100" b="1" cap="all" spc="60">
                        <a:solidFill>
                          <a:schemeClr val="tx1"/>
                        </a:solidFill>
                        <a:effectLst/>
                        <a:latin typeface="Calibri" panose="020F0502020204030204" pitchFamily="34" charset="0"/>
                        <a:ea typeface="DengXian" panose="02010600030101010101" pitchFamily="2" charset="-122"/>
                        <a:cs typeface="Arial" panose="020B0604020202020204" pitchFamily="34" charset="0"/>
                      </a:endParaRPr>
                    </a:p>
                  </a:txBody>
                  <a:tcPr marL="62923" marR="62923" marT="83898" marB="83898" anchor="b">
                    <a:lnL w="12700" cmpd="sng">
                      <a:noFill/>
                    </a:lnL>
                    <a:lnR w="12700" cmpd="sng">
                      <a:noFill/>
                    </a:lnR>
                    <a:lnT w="12700" cmpd="sng">
                      <a:noFill/>
                    </a:lnT>
                    <a:lnB w="38100" cmpd="sng">
                      <a:noFill/>
                    </a:lnB>
                    <a:noFill/>
                  </a:tcPr>
                </a:tc>
                <a:extLst>
                  <a:ext uri="{0D108BD9-81ED-4DB2-BD59-A6C34878D82A}">
                    <a16:rowId xmlns:a16="http://schemas.microsoft.com/office/drawing/2014/main" val="2399851542"/>
                  </a:ext>
                </a:extLst>
              </a:tr>
              <a:tr h="1024264">
                <a:tc>
                  <a:txBody>
                    <a:bodyPr/>
                    <a:lstStyle/>
                    <a:p>
                      <a:pPr algn="just">
                        <a:lnSpc>
                          <a:spcPct val="150000"/>
                        </a:lnSpc>
                        <a:spcAft>
                          <a:spcPts val="800"/>
                        </a:spcAft>
                      </a:pPr>
                      <a:r>
                        <a:rPr lang="en-GB" sz="1100" b="1" cap="none" spc="0">
                          <a:solidFill>
                            <a:schemeClr val="tx1"/>
                          </a:solidFill>
                          <a:effectLst/>
                        </a:rPr>
                        <a:t>Recruitment</a:t>
                      </a:r>
                      <a:endParaRPr lang="en-GB" sz="1100" b="1" cap="none" spc="0">
                        <a:solidFill>
                          <a:schemeClr val="tx1"/>
                        </a:solidFill>
                        <a:effectLst/>
                        <a:latin typeface="Calibri" panose="020F0502020204030204" pitchFamily="34" charset="0"/>
                        <a:ea typeface="DengXian" panose="02010600030101010101" pitchFamily="2" charset="-122"/>
                        <a:cs typeface="Arial" panose="020B0604020202020204" pitchFamily="34" charset="0"/>
                      </a:endParaRPr>
                    </a:p>
                  </a:txBody>
                  <a:tcPr marL="62923" marR="62923" marT="0" marB="83898">
                    <a:lnL w="12700" cap="flat" cmpd="sng" algn="ctr">
                      <a:noFill/>
                      <a:prstDash val="solid"/>
                    </a:lnL>
                    <a:lnR w="12700" cmpd="sng">
                      <a:noFill/>
                      <a:prstDash val="solid"/>
                    </a:lnR>
                    <a:lnT w="38100" cmpd="sng">
                      <a:noFill/>
                    </a:lnT>
                    <a:lnB w="12700" cmpd="sng">
                      <a:noFill/>
                      <a:prstDash val="solid"/>
                    </a:lnB>
                    <a:noFill/>
                  </a:tcPr>
                </a:tc>
                <a:tc>
                  <a:txBody>
                    <a:bodyPr/>
                    <a:lstStyle/>
                    <a:p>
                      <a:pPr>
                        <a:lnSpc>
                          <a:spcPct val="107000"/>
                        </a:lnSpc>
                        <a:spcAft>
                          <a:spcPts val="800"/>
                        </a:spcAft>
                      </a:pPr>
                      <a:r>
                        <a:rPr lang="en-GB" sz="1500" cap="none" spc="0">
                          <a:solidFill>
                            <a:schemeClr val="tx1"/>
                          </a:solidFill>
                          <a:effectLst/>
                        </a:rPr>
                        <a:t>Informed consent</a:t>
                      </a:r>
                    </a:p>
                    <a:p>
                      <a:pPr>
                        <a:lnSpc>
                          <a:spcPct val="107000"/>
                        </a:lnSpc>
                        <a:spcAft>
                          <a:spcPts val="800"/>
                        </a:spcAft>
                      </a:pPr>
                      <a:r>
                        <a:rPr lang="en-GB" sz="1500" cap="none" spc="0">
                          <a:solidFill>
                            <a:schemeClr val="tx1"/>
                          </a:solidFill>
                          <a:effectLst/>
                        </a:rPr>
                        <a:t> </a:t>
                      </a:r>
                    </a:p>
                    <a:p>
                      <a:pPr>
                        <a:lnSpc>
                          <a:spcPct val="107000"/>
                        </a:lnSpc>
                        <a:spcAft>
                          <a:spcPts val="800"/>
                        </a:spcAft>
                      </a:pPr>
                      <a:r>
                        <a:rPr lang="en-GB" sz="1500" cap="none" spc="0">
                          <a:solidFill>
                            <a:schemeClr val="tx1"/>
                          </a:solidFill>
                          <a:effectLst/>
                        </a:rPr>
                        <a:t> </a:t>
                      </a:r>
                      <a:endParaRPr lang="en-GB" sz="1500" cap="none" spc="0">
                        <a:solidFill>
                          <a:schemeClr val="tx1"/>
                        </a:solidFill>
                        <a:effectLst/>
                        <a:latin typeface="Calibri" panose="020F0502020204030204" pitchFamily="34" charset="0"/>
                        <a:ea typeface="DengXian" panose="02010600030101010101" pitchFamily="2" charset="-122"/>
                        <a:cs typeface="Arial" panose="020B0604020202020204" pitchFamily="34" charset="0"/>
                      </a:endParaRPr>
                    </a:p>
                  </a:txBody>
                  <a:tcPr marL="62923" marR="62923" marT="0" marB="83898">
                    <a:lnL w="12700" cmpd="sng">
                      <a:noFill/>
                      <a:prstDash val="solid"/>
                    </a:lnL>
                    <a:lnR w="12700" cmpd="sng">
                      <a:noFill/>
                      <a:prstDash val="solid"/>
                    </a:lnR>
                    <a:lnT w="38100" cmpd="sng">
                      <a:noFill/>
                    </a:lnT>
                    <a:lnB w="12700" cmpd="sng">
                      <a:noFill/>
                      <a:prstDash val="solid"/>
                    </a:lnB>
                    <a:noFill/>
                  </a:tcPr>
                </a:tc>
                <a:tc>
                  <a:txBody>
                    <a:bodyPr/>
                    <a:lstStyle/>
                    <a:p>
                      <a:pPr>
                        <a:lnSpc>
                          <a:spcPct val="107000"/>
                        </a:lnSpc>
                        <a:spcAft>
                          <a:spcPts val="800"/>
                        </a:spcAft>
                      </a:pPr>
                      <a:r>
                        <a:rPr lang="en-GB" sz="1500" cap="none" spc="0">
                          <a:solidFill>
                            <a:schemeClr val="tx1"/>
                          </a:solidFill>
                          <a:effectLst/>
                        </a:rPr>
                        <a:t>Reciprocity</a:t>
                      </a:r>
                    </a:p>
                    <a:p>
                      <a:pPr>
                        <a:lnSpc>
                          <a:spcPct val="107000"/>
                        </a:lnSpc>
                        <a:spcAft>
                          <a:spcPts val="800"/>
                        </a:spcAft>
                      </a:pPr>
                      <a:r>
                        <a:rPr lang="en-GB" sz="1500" cap="none" spc="0">
                          <a:solidFill>
                            <a:schemeClr val="tx1"/>
                          </a:solidFill>
                          <a:effectLst/>
                        </a:rPr>
                        <a:t> </a:t>
                      </a:r>
                    </a:p>
                    <a:p>
                      <a:pPr>
                        <a:lnSpc>
                          <a:spcPct val="107000"/>
                        </a:lnSpc>
                        <a:spcAft>
                          <a:spcPts val="800"/>
                        </a:spcAft>
                      </a:pPr>
                      <a:r>
                        <a:rPr lang="en-GB" sz="1500" cap="none" spc="0">
                          <a:solidFill>
                            <a:schemeClr val="tx1"/>
                          </a:solidFill>
                          <a:effectLst/>
                        </a:rPr>
                        <a:t> </a:t>
                      </a:r>
                      <a:endParaRPr lang="en-GB" sz="1500" cap="none" spc="0">
                        <a:solidFill>
                          <a:schemeClr val="tx1"/>
                        </a:solidFill>
                        <a:effectLst/>
                        <a:latin typeface="Calibri" panose="020F0502020204030204" pitchFamily="34" charset="0"/>
                        <a:ea typeface="DengXian" panose="02010600030101010101" pitchFamily="2" charset="-122"/>
                        <a:cs typeface="Arial" panose="020B0604020202020204" pitchFamily="34" charset="0"/>
                      </a:endParaRPr>
                    </a:p>
                  </a:txBody>
                  <a:tcPr marL="62923" marR="62923" marT="0" marB="83898">
                    <a:lnL w="12700" cmpd="sng">
                      <a:noFill/>
                      <a:prstDash val="solid"/>
                    </a:lnL>
                    <a:lnR w="12700" cmpd="sng">
                      <a:noFill/>
                      <a:prstDash val="solid"/>
                    </a:lnR>
                    <a:lnT w="38100" cmpd="sng">
                      <a:noFill/>
                    </a:lnT>
                    <a:lnB w="12700" cmpd="sng">
                      <a:noFill/>
                      <a:prstDash val="solid"/>
                    </a:lnB>
                    <a:solidFill>
                      <a:schemeClr val="bg1">
                        <a:lumMod val="95000"/>
                      </a:schemeClr>
                    </a:solidFill>
                  </a:tcPr>
                </a:tc>
                <a:tc>
                  <a:txBody>
                    <a:bodyPr/>
                    <a:lstStyle/>
                    <a:p>
                      <a:pPr>
                        <a:lnSpc>
                          <a:spcPct val="107000"/>
                        </a:lnSpc>
                        <a:spcAft>
                          <a:spcPts val="800"/>
                        </a:spcAft>
                      </a:pPr>
                      <a:r>
                        <a:rPr lang="en-GB" sz="1500" cap="none" spc="0">
                          <a:solidFill>
                            <a:schemeClr val="tx1"/>
                          </a:solidFill>
                          <a:effectLst/>
                        </a:rPr>
                        <a:t>Collaboration</a:t>
                      </a:r>
                    </a:p>
                    <a:p>
                      <a:pPr>
                        <a:lnSpc>
                          <a:spcPct val="107000"/>
                        </a:lnSpc>
                        <a:spcAft>
                          <a:spcPts val="800"/>
                        </a:spcAft>
                      </a:pPr>
                      <a:r>
                        <a:rPr lang="en-GB" sz="1500" cap="none" spc="0">
                          <a:solidFill>
                            <a:schemeClr val="tx1"/>
                          </a:solidFill>
                          <a:effectLst/>
                        </a:rPr>
                        <a:t> </a:t>
                      </a:r>
                    </a:p>
                    <a:p>
                      <a:pPr>
                        <a:lnSpc>
                          <a:spcPct val="107000"/>
                        </a:lnSpc>
                        <a:spcAft>
                          <a:spcPts val="800"/>
                        </a:spcAft>
                      </a:pPr>
                      <a:r>
                        <a:rPr lang="en-GB" sz="1500" cap="none" spc="0">
                          <a:solidFill>
                            <a:schemeClr val="tx1"/>
                          </a:solidFill>
                          <a:effectLst/>
                        </a:rPr>
                        <a:t> </a:t>
                      </a:r>
                      <a:endParaRPr lang="en-GB" sz="1500" cap="none" spc="0">
                        <a:solidFill>
                          <a:schemeClr val="tx1"/>
                        </a:solidFill>
                        <a:effectLst/>
                        <a:latin typeface="Calibri" panose="020F0502020204030204" pitchFamily="34" charset="0"/>
                        <a:ea typeface="DengXian" panose="02010600030101010101" pitchFamily="2" charset="-122"/>
                        <a:cs typeface="Arial" panose="020B0604020202020204" pitchFamily="34" charset="0"/>
                      </a:endParaRPr>
                    </a:p>
                  </a:txBody>
                  <a:tcPr marL="62923" marR="62923" marT="0" marB="83898">
                    <a:lnL w="12700" cmpd="sng">
                      <a:noFill/>
                      <a:prstDash val="solid"/>
                    </a:lnL>
                    <a:lnR w="12700" cmpd="sng">
                      <a:noFill/>
                      <a:prstDash val="solid"/>
                    </a:lnR>
                    <a:lnT w="38100" cmpd="sng">
                      <a:noFill/>
                    </a:lnT>
                    <a:lnB w="12700" cmpd="sng">
                      <a:noFill/>
                      <a:prstDash val="solid"/>
                    </a:lnB>
                    <a:noFill/>
                  </a:tcPr>
                </a:tc>
                <a:tc>
                  <a:txBody>
                    <a:bodyPr/>
                    <a:lstStyle/>
                    <a:p>
                      <a:pPr>
                        <a:lnSpc>
                          <a:spcPct val="107000"/>
                        </a:lnSpc>
                        <a:spcAft>
                          <a:spcPts val="800"/>
                        </a:spcAft>
                      </a:pPr>
                      <a:r>
                        <a:rPr lang="en-GB" sz="1500" cap="none" spc="0">
                          <a:solidFill>
                            <a:schemeClr val="tx1"/>
                          </a:solidFill>
                          <a:effectLst/>
                        </a:rPr>
                        <a:t>Cultural sensitivity</a:t>
                      </a:r>
                    </a:p>
                    <a:p>
                      <a:pPr>
                        <a:lnSpc>
                          <a:spcPct val="107000"/>
                        </a:lnSpc>
                        <a:spcAft>
                          <a:spcPts val="800"/>
                        </a:spcAft>
                      </a:pPr>
                      <a:r>
                        <a:rPr lang="en-GB" sz="1500" cap="none" spc="0">
                          <a:solidFill>
                            <a:schemeClr val="tx1"/>
                          </a:solidFill>
                          <a:effectLst/>
                        </a:rPr>
                        <a:t> </a:t>
                      </a:r>
                    </a:p>
                    <a:p>
                      <a:pPr>
                        <a:lnSpc>
                          <a:spcPct val="107000"/>
                        </a:lnSpc>
                        <a:spcAft>
                          <a:spcPts val="800"/>
                        </a:spcAft>
                      </a:pPr>
                      <a:r>
                        <a:rPr lang="en-GB" sz="1500" cap="none" spc="0">
                          <a:solidFill>
                            <a:schemeClr val="tx1"/>
                          </a:solidFill>
                          <a:effectLst/>
                        </a:rPr>
                        <a:t> </a:t>
                      </a:r>
                      <a:endParaRPr lang="en-GB" sz="1500" cap="none" spc="0">
                        <a:solidFill>
                          <a:schemeClr val="tx1"/>
                        </a:solidFill>
                        <a:effectLst/>
                        <a:latin typeface="Calibri" panose="020F0502020204030204" pitchFamily="34" charset="0"/>
                        <a:ea typeface="DengXian" panose="02010600030101010101" pitchFamily="2" charset="-122"/>
                        <a:cs typeface="Arial" panose="020B0604020202020204" pitchFamily="34" charset="0"/>
                      </a:endParaRPr>
                    </a:p>
                  </a:txBody>
                  <a:tcPr marL="62923" marR="62923" marT="0" marB="83898">
                    <a:lnL w="12700" cmpd="sng">
                      <a:noFill/>
                      <a:prstDash val="solid"/>
                    </a:lnL>
                    <a:lnR w="12700" cmpd="sng">
                      <a:noFill/>
                      <a:prstDash val="solid"/>
                    </a:lnR>
                    <a:lnT w="38100" cmpd="sng">
                      <a:noFill/>
                    </a:lnT>
                    <a:lnB w="12700" cmpd="sng">
                      <a:noFill/>
                      <a:prstDash val="solid"/>
                    </a:lnB>
                    <a:solidFill>
                      <a:schemeClr val="bg1">
                        <a:lumMod val="95000"/>
                      </a:schemeClr>
                    </a:solidFill>
                  </a:tcPr>
                </a:tc>
                <a:extLst>
                  <a:ext uri="{0D108BD9-81ED-4DB2-BD59-A6C34878D82A}">
                    <a16:rowId xmlns:a16="http://schemas.microsoft.com/office/drawing/2014/main" val="3587251829"/>
                  </a:ext>
                </a:extLst>
              </a:tr>
              <a:tr h="1024264">
                <a:tc>
                  <a:txBody>
                    <a:bodyPr/>
                    <a:lstStyle/>
                    <a:p>
                      <a:pPr algn="just">
                        <a:lnSpc>
                          <a:spcPct val="150000"/>
                        </a:lnSpc>
                        <a:spcAft>
                          <a:spcPts val="800"/>
                        </a:spcAft>
                      </a:pPr>
                      <a:r>
                        <a:rPr lang="en-GB" sz="1100" b="1" cap="none" spc="0">
                          <a:solidFill>
                            <a:schemeClr val="tx1"/>
                          </a:solidFill>
                          <a:effectLst/>
                        </a:rPr>
                        <a:t>Fieldwork</a:t>
                      </a:r>
                      <a:endParaRPr lang="en-GB" sz="1100" b="1" cap="none" spc="0">
                        <a:solidFill>
                          <a:schemeClr val="tx1"/>
                        </a:solidFill>
                        <a:effectLst/>
                        <a:latin typeface="Calibri" panose="020F0502020204030204" pitchFamily="34" charset="0"/>
                        <a:ea typeface="DengXian" panose="02010600030101010101" pitchFamily="2" charset="-122"/>
                        <a:cs typeface="Arial" panose="020B0604020202020204" pitchFamily="34" charset="0"/>
                      </a:endParaRPr>
                    </a:p>
                  </a:txBody>
                  <a:tcPr marL="62923" marR="62923" marT="0" marB="83898">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tc>
                  <a:txBody>
                    <a:bodyPr/>
                    <a:lstStyle/>
                    <a:p>
                      <a:pPr>
                        <a:lnSpc>
                          <a:spcPct val="107000"/>
                        </a:lnSpc>
                        <a:spcAft>
                          <a:spcPts val="800"/>
                        </a:spcAft>
                      </a:pPr>
                      <a:r>
                        <a:rPr lang="en-GB" sz="1500" cap="none" spc="0">
                          <a:solidFill>
                            <a:schemeClr val="tx1"/>
                          </a:solidFill>
                          <a:effectLst/>
                        </a:rPr>
                        <a:t>Avoidance of harm</a:t>
                      </a:r>
                    </a:p>
                    <a:p>
                      <a:pPr>
                        <a:lnSpc>
                          <a:spcPct val="107000"/>
                        </a:lnSpc>
                        <a:spcAft>
                          <a:spcPts val="800"/>
                        </a:spcAft>
                      </a:pPr>
                      <a:r>
                        <a:rPr lang="en-GB" sz="1500" cap="none" spc="0">
                          <a:solidFill>
                            <a:schemeClr val="tx1"/>
                          </a:solidFill>
                          <a:effectLst/>
                        </a:rPr>
                        <a:t> </a:t>
                      </a:r>
                      <a:endParaRPr lang="en-GB" sz="1500" cap="none" spc="0">
                        <a:solidFill>
                          <a:schemeClr val="tx1"/>
                        </a:solidFill>
                        <a:effectLst/>
                        <a:latin typeface="Calibri" panose="020F0502020204030204" pitchFamily="34" charset="0"/>
                        <a:ea typeface="DengXian" panose="02010600030101010101" pitchFamily="2" charset="-122"/>
                        <a:cs typeface="Arial" panose="020B0604020202020204" pitchFamily="34" charset="0"/>
                      </a:endParaRPr>
                    </a:p>
                  </a:txBody>
                  <a:tcPr marL="62923" marR="62923" marT="0" marB="83898">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tc>
                  <a:txBody>
                    <a:bodyPr/>
                    <a:lstStyle/>
                    <a:p>
                      <a:pPr>
                        <a:lnSpc>
                          <a:spcPct val="107000"/>
                        </a:lnSpc>
                        <a:spcAft>
                          <a:spcPts val="800"/>
                        </a:spcAft>
                      </a:pPr>
                      <a:r>
                        <a:rPr lang="en-GB" sz="1500" cap="none" spc="0">
                          <a:solidFill>
                            <a:schemeClr val="tx1"/>
                          </a:solidFill>
                          <a:effectLst/>
                        </a:rPr>
                        <a:t>Avoidance of wrong</a:t>
                      </a:r>
                    </a:p>
                    <a:p>
                      <a:pPr>
                        <a:lnSpc>
                          <a:spcPct val="107000"/>
                        </a:lnSpc>
                        <a:spcAft>
                          <a:spcPts val="800"/>
                        </a:spcAft>
                      </a:pPr>
                      <a:r>
                        <a:rPr lang="en-GB" sz="1500" cap="none" spc="0">
                          <a:solidFill>
                            <a:schemeClr val="tx1"/>
                          </a:solidFill>
                          <a:effectLst/>
                        </a:rPr>
                        <a:t> </a:t>
                      </a:r>
                    </a:p>
                    <a:p>
                      <a:pPr>
                        <a:lnSpc>
                          <a:spcPct val="107000"/>
                        </a:lnSpc>
                        <a:spcAft>
                          <a:spcPts val="800"/>
                        </a:spcAft>
                      </a:pPr>
                      <a:r>
                        <a:rPr lang="en-GB" sz="1500" cap="none" spc="0">
                          <a:solidFill>
                            <a:schemeClr val="tx1"/>
                          </a:solidFill>
                          <a:effectLst/>
                        </a:rPr>
                        <a:t> </a:t>
                      </a:r>
                      <a:endParaRPr lang="en-GB" sz="1500" cap="none" spc="0">
                        <a:solidFill>
                          <a:schemeClr val="tx1"/>
                        </a:solidFill>
                        <a:effectLst/>
                        <a:latin typeface="Calibri" panose="020F0502020204030204" pitchFamily="34" charset="0"/>
                        <a:ea typeface="DengXian" panose="02010600030101010101" pitchFamily="2" charset="-122"/>
                        <a:cs typeface="Arial" panose="020B0604020202020204" pitchFamily="34" charset="0"/>
                      </a:endParaRPr>
                    </a:p>
                  </a:txBody>
                  <a:tcPr marL="62923" marR="62923" marT="0" marB="83898">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tc>
                  <a:txBody>
                    <a:bodyPr/>
                    <a:lstStyle/>
                    <a:p>
                      <a:pPr>
                        <a:lnSpc>
                          <a:spcPct val="107000"/>
                        </a:lnSpc>
                        <a:spcAft>
                          <a:spcPts val="800"/>
                        </a:spcAft>
                      </a:pPr>
                      <a:r>
                        <a:rPr lang="en-GB" sz="1500" cap="none" spc="0">
                          <a:solidFill>
                            <a:schemeClr val="tx1"/>
                          </a:solidFill>
                          <a:effectLst/>
                        </a:rPr>
                        <a:t>Avoidance of imposition</a:t>
                      </a:r>
                    </a:p>
                    <a:p>
                      <a:pPr>
                        <a:lnSpc>
                          <a:spcPct val="107000"/>
                        </a:lnSpc>
                        <a:spcAft>
                          <a:spcPts val="800"/>
                        </a:spcAft>
                      </a:pPr>
                      <a:r>
                        <a:rPr lang="en-GB" sz="1500" cap="none" spc="0">
                          <a:solidFill>
                            <a:schemeClr val="tx1"/>
                          </a:solidFill>
                          <a:effectLst/>
                        </a:rPr>
                        <a:t> </a:t>
                      </a:r>
                    </a:p>
                    <a:p>
                      <a:pPr>
                        <a:lnSpc>
                          <a:spcPct val="107000"/>
                        </a:lnSpc>
                        <a:spcAft>
                          <a:spcPts val="800"/>
                        </a:spcAft>
                      </a:pPr>
                      <a:r>
                        <a:rPr lang="en-GB" sz="1500" cap="none" spc="0">
                          <a:solidFill>
                            <a:schemeClr val="tx1"/>
                          </a:solidFill>
                          <a:effectLst/>
                        </a:rPr>
                        <a:t> </a:t>
                      </a:r>
                      <a:endParaRPr lang="en-GB" sz="1500" cap="none" spc="0">
                        <a:solidFill>
                          <a:schemeClr val="tx1"/>
                        </a:solidFill>
                        <a:effectLst/>
                        <a:latin typeface="Calibri" panose="020F0502020204030204" pitchFamily="34" charset="0"/>
                        <a:ea typeface="DengXian" panose="02010600030101010101" pitchFamily="2" charset="-122"/>
                        <a:cs typeface="Arial" panose="020B0604020202020204" pitchFamily="34" charset="0"/>
                      </a:endParaRPr>
                    </a:p>
                  </a:txBody>
                  <a:tcPr marL="62923" marR="62923" marT="0" marB="83898">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tc>
                  <a:txBody>
                    <a:bodyPr/>
                    <a:lstStyle/>
                    <a:p>
                      <a:pPr>
                        <a:lnSpc>
                          <a:spcPct val="107000"/>
                        </a:lnSpc>
                        <a:spcAft>
                          <a:spcPts val="800"/>
                        </a:spcAft>
                      </a:pPr>
                      <a:r>
                        <a:rPr lang="en-GB" sz="1500" cap="none" spc="0">
                          <a:solidFill>
                            <a:schemeClr val="tx1"/>
                          </a:solidFill>
                          <a:effectLst/>
                        </a:rPr>
                        <a:t>Avoidance of detachment</a:t>
                      </a:r>
                    </a:p>
                    <a:p>
                      <a:pPr>
                        <a:lnSpc>
                          <a:spcPct val="107000"/>
                        </a:lnSpc>
                        <a:spcAft>
                          <a:spcPts val="800"/>
                        </a:spcAft>
                      </a:pPr>
                      <a:r>
                        <a:rPr lang="en-GB" sz="1500" cap="none" spc="0">
                          <a:solidFill>
                            <a:schemeClr val="tx1"/>
                          </a:solidFill>
                          <a:effectLst/>
                        </a:rPr>
                        <a:t> </a:t>
                      </a:r>
                    </a:p>
                    <a:p>
                      <a:pPr>
                        <a:lnSpc>
                          <a:spcPct val="107000"/>
                        </a:lnSpc>
                        <a:spcAft>
                          <a:spcPts val="800"/>
                        </a:spcAft>
                      </a:pPr>
                      <a:r>
                        <a:rPr lang="en-GB" sz="1500" cap="none" spc="0">
                          <a:solidFill>
                            <a:schemeClr val="tx1"/>
                          </a:solidFill>
                          <a:effectLst/>
                        </a:rPr>
                        <a:t> </a:t>
                      </a:r>
                      <a:endParaRPr lang="en-GB" sz="1500" cap="none" spc="0">
                        <a:solidFill>
                          <a:schemeClr val="tx1"/>
                        </a:solidFill>
                        <a:effectLst/>
                        <a:latin typeface="Calibri" panose="020F0502020204030204" pitchFamily="34" charset="0"/>
                        <a:ea typeface="DengXian" panose="02010600030101010101" pitchFamily="2" charset="-122"/>
                        <a:cs typeface="Arial" panose="020B0604020202020204" pitchFamily="34" charset="0"/>
                      </a:endParaRPr>
                    </a:p>
                  </a:txBody>
                  <a:tcPr marL="62923" marR="62923" marT="0" marB="83898">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extLst>
                  <a:ext uri="{0D108BD9-81ED-4DB2-BD59-A6C34878D82A}">
                    <a16:rowId xmlns:a16="http://schemas.microsoft.com/office/drawing/2014/main" val="3144360642"/>
                  </a:ext>
                </a:extLst>
              </a:tr>
              <a:tr h="1024264">
                <a:tc>
                  <a:txBody>
                    <a:bodyPr/>
                    <a:lstStyle/>
                    <a:p>
                      <a:pPr algn="just">
                        <a:lnSpc>
                          <a:spcPct val="150000"/>
                        </a:lnSpc>
                        <a:spcAft>
                          <a:spcPts val="800"/>
                        </a:spcAft>
                      </a:pPr>
                      <a:r>
                        <a:rPr lang="en-GB" sz="1100" b="1" cap="none" spc="0">
                          <a:solidFill>
                            <a:schemeClr val="tx1"/>
                          </a:solidFill>
                          <a:effectLst/>
                        </a:rPr>
                        <a:t>Reporting</a:t>
                      </a:r>
                      <a:endParaRPr lang="en-GB" sz="1100" b="1" cap="none" spc="0">
                        <a:solidFill>
                          <a:schemeClr val="tx1"/>
                        </a:solidFill>
                        <a:effectLst/>
                        <a:latin typeface="Calibri" panose="020F0502020204030204" pitchFamily="34" charset="0"/>
                        <a:ea typeface="DengXian" panose="02010600030101010101" pitchFamily="2" charset="-122"/>
                        <a:cs typeface="Arial" panose="020B0604020202020204" pitchFamily="34" charset="0"/>
                      </a:endParaRPr>
                    </a:p>
                  </a:txBody>
                  <a:tcPr marL="62923" marR="62923" marT="0" marB="83898">
                    <a:lnL w="12700" cap="flat" cmpd="sng" algn="ctr">
                      <a:noFill/>
                      <a:prstDash val="solid"/>
                    </a:lnL>
                    <a:lnR w="12700" cmpd="sng">
                      <a:noFill/>
                      <a:prstDash val="solid"/>
                    </a:lnR>
                    <a:lnT w="12700" cmpd="sng">
                      <a:noFill/>
                      <a:prstDash val="solid"/>
                    </a:lnT>
                    <a:lnB w="12700" cap="flat" cmpd="sng" algn="ctr">
                      <a:noFill/>
                      <a:prstDash val="solid"/>
                    </a:lnB>
                    <a:noFill/>
                  </a:tcPr>
                </a:tc>
                <a:tc>
                  <a:txBody>
                    <a:bodyPr/>
                    <a:lstStyle/>
                    <a:p>
                      <a:pPr>
                        <a:lnSpc>
                          <a:spcPct val="107000"/>
                        </a:lnSpc>
                        <a:spcAft>
                          <a:spcPts val="800"/>
                        </a:spcAft>
                      </a:pPr>
                      <a:r>
                        <a:rPr lang="en-GB" sz="1500" cap="none" spc="0">
                          <a:solidFill>
                            <a:schemeClr val="tx1"/>
                          </a:solidFill>
                          <a:effectLst/>
                        </a:rPr>
                        <a:t>Confidentiality</a:t>
                      </a:r>
                    </a:p>
                    <a:p>
                      <a:pPr>
                        <a:lnSpc>
                          <a:spcPct val="107000"/>
                        </a:lnSpc>
                        <a:spcAft>
                          <a:spcPts val="800"/>
                        </a:spcAft>
                      </a:pPr>
                      <a:r>
                        <a:rPr lang="en-GB" sz="1500" cap="none" spc="0">
                          <a:solidFill>
                            <a:schemeClr val="tx1"/>
                          </a:solidFill>
                          <a:effectLst/>
                        </a:rPr>
                        <a:t> </a:t>
                      </a:r>
                    </a:p>
                    <a:p>
                      <a:pPr>
                        <a:lnSpc>
                          <a:spcPct val="107000"/>
                        </a:lnSpc>
                        <a:spcAft>
                          <a:spcPts val="800"/>
                        </a:spcAft>
                      </a:pPr>
                      <a:r>
                        <a:rPr lang="en-GB" sz="1500" cap="none" spc="0">
                          <a:solidFill>
                            <a:schemeClr val="tx1"/>
                          </a:solidFill>
                          <a:effectLst/>
                        </a:rPr>
                        <a:t> </a:t>
                      </a:r>
                      <a:endParaRPr lang="en-GB" sz="1500" cap="none" spc="0">
                        <a:solidFill>
                          <a:schemeClr val="tx1"/>
                        </a:solidFill>
                        <a:effectLst/>
                        <a:latin typeface="Calibri" panose="020F0502020204030204" pitchFamily="34" charset="0"/>
                        <a:ea typeface="DengXian" panose="02010600030101010101" pitchFamily="2" charset="-122"/>
                        <a:cs typeface="Arial" panose="020B0604020202020204" pitchFamily="34" charset="0"/>
                      </a:endParaRPr>
                    </a:p>
                  </a:txBody>
                  <a:tcPr marL="62923" marR="62923" marT="0" marB="83898">
                    <a:lnL w="12700" cmpd="sng">
                      <a:noFill/>
                      <a:prstDash val="solid"/>
                    </a:lnL>
                    <a:lnR w="12700" cmpd="sng">
                      <a:noFill/>
                      <a:prstDash val="solid"/>
                    </a:lnR>
                    <a:lnT w="12700" cmpd="sng">
                      <a:noFill/>
                      <a:prstDash val="solid"/>
                    </a:lnT>
                    <a:lnB w="12700" cap="flat" cmpd="sng" algn="ctr">
                      <a:noFill/>
                      <a:prstDash val="solid"/>
                    </a:lnB>
                    <a:noFill/>
                  </a:tcPr>
                </a:tc>
                <a:tc>
                  <a:txBody>
                    <a:bodyPr/>
                    <a:lstStyle/>
                    <a:p>
                      <a:pPr>
                        <a:lnSpc>
                          <a:spcPct val="107000"/>
                        </a:lnSpc>
                        <a:spcAft>
                          <a:spcPts val="800"/>
                        </a:spcAft>
                      </a:pPr>
                      <a:r>
                        <a:rPr lang="en-GB" sz="1500" cap="none" spc="0">
                          <a:solidFill>
                            <a:schemeClr val="tx1"/>
                          </a:solidFill>
                          <a:effectLst/>
                        </a:rPr>
                        <a:t>Fairness</a:t>
                      </a:r>
                    </a:p>
                    <a:p>
                      <a:pPr>
                        <a:lnSpc>
                          <a:spcPct val="107000"/>
                        </a:lnSpc>
                        <a:spcAft>
                          <a:spcPts val="800"/>
                        </a:spcAft>
                      </a:pPr>
                      <a:r>
                        <a:rPr lang="en-GB" sz="1500" cap="none" spc="0">
                          <a:solidFill>
                            <a:schemeClr val="tx1"/>
                          </a:solidFill>
                          <a:effectLst/>
                        </a:rPr>
                        <a:t> </a:t>
                      </a:r>
                    </a:p>
                    <a:p>
                      <a:pPr>
                        <a:lnSpc>
                          <a:spcPct val="107000"/>
                        </a:lnSpc>
                        <a:spcAft>
                          <a:spcPts val="800"/>
                        </a:spcAft>
                      </a:pPr>
                      <a:r>
                        <a:rPr lang="en-GB" sz="1500" cap="none" spc="0">
                          <a:solidFill>
                            <a:schemeClr val="tx1"/>
                          </a:solidFill>
                          <a:effectLst/>
                        </a:rPr>
                        <a:t> </a:t>
                      </a:r>
                      <a:endParaRPr lang="en-GB" sz="1500" cap="none" spc="0">
                        <a:solidFill>
                          <a:schemeClr val="tx1"/>
                        </a:solidFill>
                        <a:effectLst/>
                        <a:latin typeface="Calibri" panose="020F0502020204030204" pitchFamily="34" charset="0"/>
                        <a:ea typeface="DengXian" panose="02010600030101010101" pitchFamily="2" charset="-122"/>
                        <a:cs typeface="Arial" panose="020B0604020202020204" pitchFamily="34" charset="0"/>
                      </a:endParaRPr>
                    </a:p>
                  </a:txBody>
                  <a:tcPr marL="62923" marR="62923" marT="0" marB="83898">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tc>
                  <a:txBody>
                    <a:bodyPr/>
                    <a:lstStyle/>
                    <a:p>
                      <a:pPr>
                        <a:lnSpc>
                          <a:spcPct val="107000"/>
                        </a:lnSpc>
                        <a:spcAft>
                          <a:spcPts val="800"/>
                        </a:spcAft>
                      </a:pPr>
                      <a:r>
                        <a:rPr lang="en-GB" sz="1500" cap="none" spc="0">
                          <a:solidFill>
                            <a:schemeClr val="tx1"/>
                          </a:solidFill>
                          <a:effectLst/>
                        </a:rPr>
                        <a:t>Confirmation</a:t>
                      </a:r>
                    </a:p>
                    <a:p>
                      <a:pPr>
                        <a:lnSpc>
                          <a:spcPct val="107000"/>
                        </a:lnSpc>
                        <a:spcAft>
                          <a:spcPts val="800"/>
                        </a:spcAft>
                      </a:pPr>
                      <a:r>
                        <a:rPr lang="en-GB" sz="1500" cap="none" spc="0">
                          <a:solidFill>
                            <a:schemeClr val="tx1"/>
                          </a:solidFill>
                          <a:effectLst/>
                        </a:rPr>
                        <a:t> </a:t>
                      </a:r>
                    </a:p>
                    <a:p>
                      <a:pPr>
                        <a:lnSpc>
                          <a:spcPct val="107000"/>
                        </a:lnSpc>
                        <a:spcAft>
                          <a:spcPts val="800"/>
                        </a:spcAft>
                      </a:pPr>
                      <a:r>
                        <a:rPr lang="en-GB" sz="1500" cap="none" spc="0">
                          <a:solidFill>
                            <a:schemeClr val="tx1"/>
                          </a:solidFill>
                          <a:effectLst/>
                        </a:rPr>
                        <a:t> </a:t>
                      </a:r>
                      <a:endParaRPr lang="en-GB" sz="1500" cap="none" spc="0">
                        <a:solidFill>
                          <a:schemeClr val="tx1"/>
                        </a:solidFill>
                        <a:effectLst/>
                        <a:latin typeface="Calibri" panose="020F0502020204030204" pitchFamily="34" charset="0"/>
                        <a:ea typeface="DengXian" panose="02010600030101010101" pitchFamily="2" charset="-122"/>
                        <a:cs typeface="Arial" panose="020B0604020202020204" pitchFamily="34" charset="0"/>
                      </a:endParaRPr>
                    </a:p>
                  </a:txBody>
                  <a:tcPr marL="62923" marR="62923" marT="0" marB="83898">
                    <a:lnL w="12700" cmpd="sng">
                      <a:noFill/>
                      <a:prstDash val="solid"/>
                    </a:lnL>
                    <a:lnR w="12700" cmpd="sng">
                      <a:noFill/>
                      <a:prstDash val="solid"/>
                    </a:lnR>
                    <a:lnT w="12700" cmpd="sng">
                      <a:noFill/>
                      <a:prstDash val="solid"/>
                    </a:lnT>
                    <a:lnB w="12700" cap="flat" cmpd="sng" algn="ctr">
                      <a:noFill/>
                      <a:prstDash val="solid"/>
                    </a:lnB>
                    <a:noFill/>
                  </a:tcPr>
                </a:tc>
                <a:tc>
                  <a:txBody>
                    <a:bodyPr/>
                    <a:lstStyle/>
                    <a:p>
                      <a:pPr>
                        <a:lnSpc>
                          <a:spcPct val="107000"/>
                        </a:lnSpc>
                        <a:spcAft>
                          <a:spcPts val="800"/>
                        </a:spcAft>
                      </a:pPr>
                      <a:r>
                        <a:rPr lang="en-GB" sz="1500" cap="none" spc="0">
                          <a:solidFill>
                            <a:schemeClr val="tx1"/>
                          </a:solidFill>
                          <a:effectLst/>
                        </a:rPr>
                        <a:t>Responsive communication</a:t>
                      </a:r>
                    </a:p>
                    <a:p>
                      <a:pPr>
                        <a:lnSpc>
                          <a:spcPct val="107000"/>
                        </a:lnSpc>
                        <a:spcAft>
                          <a:spcPts val="800"/>
                        </a:spcAft>
                      </a:pPr>
                      <a:r>
                        <a:rPr lang="en-GB" sz="1500" cap="none" spc="0">
                          <a:solidFill>
                            <a:schemeClr val="tx1"/>
                          </a:solidFill>
                          <a:effectLst/>
                        </a:rPr>
                        <a:t> </a:t>
                      </a:r>
                    </a:p>
                    <a:p>
                      <a:pPr>
                        <a:lnSpc>
                          <a:spcPct val="107000"/>
                        </a:lnSpc>
                        <a:spcAft>
                          <a:spcPts val="800"/>
                        </a:spcAft>
                      </a:pPr>
                      <a:r>
                        <a:rPr lang="en-GB" sz="1500" cap="none" spc="0">
                          <a:solidFill>
                            <a:schemeClr val="tx1"/>
                          </a:solidFill>
                          <a:effectLst/>
                        </a:rPr>
                        <a:t> </a:t>
                      </a:r>
                      <a:endParaRPr lang="en-GB" sz="1500" cap="none" spc="0">
                        <a:solidFill>
                          <a:schemeClr val="tx1"/>
                        </a:solidFill>
                        <a:effectLst/>
                        <a:latin typeface="Calibri" panose="020F0502020204030204" pitchFamily="34" charset="0"/>
                        <a:ea typeface="DengXian" panose="02010600030101010101" pitchFamily="2" charset="-122"/>
                        <a:cs typeface="Arial" panose="020B0604020202020204" pitchFamily="34" charset="0"/>
                      </a:endParaRPr>
                    </a:p>
                  </a:txBody>
                  <a:tcPr marL="62923" marR="62923" marT="0" marB="83898">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extLst>
                  <a:ext uri="{0D108BD9-81ED-4DB2-BD59-A6C34878D82A}">
                    <a16:rowId xmlns:a16="http://schemas.microsoft.com/office/drawing/2014/main" val="3158686390"/>
                  </a:ext>
                </a:extLst>
              </a:tr>
            </a:tbl>
          </a:graphicData>
        </a:graphic>
      </p:graphicFrame>
    </p:spTree>
    <p:extLst>
      <p:ext uri="{BB962C8B-B14F-4D97-AF65-F5344CB8AC3E}">
        <p14:creationId xmlns:p14="http://schemas.microsoft.com/office/powerpoint/2010/main" val="365439764"/>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36244A79-DCC4-BA60-1933-B63C409B485E}"/>
            </a:ext>
          </a:extLst>
        </p:cNvPr>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447BB17F-3BE4-912B-FE95-2183EBB4FD4A}"/>
              </a:ext>
            </a:extLst>
          </p:cNvPr>
          <p:cNvSpPr>
            <a:spLocks noGrp="1"/>
          </p:cNvSpPr>
          <p:nvPr>
            <p:ph type="title"/>
          </p:nvPr>
        </p:nvSpPr>
        <p:spPr>
          <a:xfrm>
            <a:off x="572493" y="238539"/>
            <a:ext cx="11018520" cy="1434415"/>
          </a:xfrm>
        </p:spPr>
        <p:txBody>
          <a:bodyPr anchor="b">
            <a:normAutofit/>
          </a:bodyPr>
          <a:lstStyle/>
          <a:p>
            <a:r>
              <a:rPr lang="en-GB" sz="3400"/>
              <a:t>Flinders Ethical Grid functions as an analytical framework</a:t>
            </a:r>
            <a:br>
              <a:rPr lang="en-GB" sz="3400"/>
            </a:br>
            <a:endParaRPr lang="en-GB" sz="3400"/>
          </a:p>
        </p:txBody>
      </p:sp>
      <p:sp>
        <p:nvSpPr>
          <p:cNvPr id="15"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Content Placeholder 3">
            <a:extLst>
              <a:ext uri="{FF2B5EF4-FFF2-40B4-BE49-F238E27FC236}">
                <a16:creationId xmlns:a16="http://schemas.microsoft.com/office/drawing/2014/main" id="{A6752A32-B0C7-E5FD-EB9E-8F0F02FD87C4}"/>
              </a:ext>
            </a:extLst>
          </p:cNvPr>
          <p:cNvSpPr>
            <a:spLocks noGrp="1"/>
          </p:cNvSpPr>
          <p:nvPr>
            <p:ph idx="1"/>
          </p:nvPr>
        </p:nvSpPr>
        <p:spPr>
          <a:xfrm>
            <a:off x="572493" y="2071316"/>
            <a:ext cx="6713552" cy="4119172"/>
          </a:xfrm>
        </p:spPr>
        <p:txBody>
          <a:bodyPr anchor="t">
            <a:normAutofit/>
          </a:bodyPr>
          <a:lstStyle/>
          <a:p>
            <a:pPr marL="0" indent="0">
              <a:buNone/>
            </a:pPr>
            <a:endParaRPr lang="en-GB" sz="1900"/>
          </a:p>
          <a:p>
            <a:r>
              <a:rPr lang="en-GB" sz="1900"/>
              <a:t>Purpose:  </a:t>
            </a:r>
          </a:p>
          <a:p>
            <a:r>
              <a:rPr lang="en-GB" sz="1900"/>
              <a:t>The table categorizes different ethical considerations into four primary dimensions that researchers should proactively attend to - Recruitment, Fieldwork, Reporting, plus dominant Ethical Paradigms.</a:t>
            </a:r>
          </a:p>
          <a:p>
            <a:r>
              <a:rPr lang="en-GB" sz="1900"/>
              <a:t>In summary, it is designed as a conceptual map for ethical vigilance - systematically traversing what priorities emerge at what phases depending on alignment of project purpose to core moral research obligations across recruitment, implementation and dissemination. The clusters reveal core areas necessitating conscience, care, critique and responsibility from researchers towards participants and knowledge itself.</a:t>
            </a:r>
          </a:p>
          <a:p>
            <a:endParaRPr lang="en-GB" sz="1900"/>
          </a:p>
        </p:txBody>
      </p:sp>
      <p:pic>
        <p:nvPicPr>
          <p:cNvPr id="8" name="Content Placeholder 3">
            <a:extLst>
              <a:ext uri="{FF2B5EF4-FFF2-40B4-BE49-F238E27FC236}">
                <a16:creationId xmlns:a16="http://schemas.microsoft.com/office/drawing/2014/main" id="{FA0259D6-8105-5D29-F4AA-F3DBB114D5ED}"/>
              </a:ext>
            </a:extLst>
          </p:cNvPr>
          <p:cNvPicPr>
            <a:picLocks noChangeAspect="1"/>
          </p:cNvPicPr>
          <p:nvPr/>
        </p:nvPicPr>
        <p:blipFill rotWithShape="1">
          <a:blip r:embed="rId2"/>
          <a:srcRect t="7490" r="-4" b="-4"/>
          <a:stretch>
            <a:fillRect/>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896851243"/>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B70D824-0E36-630C-A62B-CF3ECE170373}"/>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91AECFA-09BF-9521-BF33-C0C4779189BF}"/>
              </a:ext>
            </a:extLst>
          </p:cNvPr>
          <p:cNvSpPr>
            <a:spLocks noGrp="1"/>
          </p:cNvSpPr>
          <p:nvPr>
            <p:ph type="title"/>
          </p:nvPr>
        </p:nvSpPr>
        <p:spPr>
          <a:xfrm>
            <a:off x="838200" y="365125"/>
            <a:ext cx="10515600" cy="1325563"/>
          </a:xfrm>
        </p:spPr>
        <p:txBody>
          <a:bodyPr>
            <a:normAutofit/>
          </a:bodyPr>
          <a:lstStyle/>
          <a:p>
            <a:r>
              <a:rPr lang="en-GB" sz="5400"/>
              <a:t>Key Functions</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8D25805-DF31-D842-4688-BA57855B6016}"/>
              </a:ext>
            </a:extLst>
          </p:cNvPr>
          <p:cNvSpPr>
            <a:spLocks noGrp="1"/>
          </p:cNvSpPr>
          <p:nvPr>
            <p:ph idx="1"/>
          </p:nvPr>
        </p:nvSpPr>
        <p:spPr>
          <a:xfrm>
            <a:off x="838200" y="1929384"/>
            <a:ext cx="10515600" cy="4251960"/>
          </a:xfrm>
        </p:spPr>
        <p:txBody>
          <a:bodyPr>
            <a:normAutofit/>
          </a:bodyPr>
          <a:lstStyle/>
          <a:p>
            <a:r>
              <a:rPr lang="en-GB" sz="2000"/>
              <a:t>1) Comprehensiveness - It consolidates wide ranging consent, accountability, power dynamic and other applied ethics issues that should enter fieldwork awareness across the timeline.</a:t>
            </a:r>
          </a:p>
          <a:p>
            <a:r>
              <a:rPr lang="en-GB" sz="2000"/>
              <a:t>2) Paradigmatic Alignment - It links ethical protocols explicitly to major normative research paradigms like utilitarianism and care ethics showing their manifestations in practical decision-making. </a:t>
            </a:r>
          </a:p>
          <a:p>
            <a:r>
              <a:rPr lang="en-GB" sz="2000"/>
              <a:t>3) Reflexive Evaluation - The issues prompt reflexivity both during distinct research stages and philosophically, reminding researchers what matters exist beyond bureaucratic compliance.</a:t>
            </a:r>
          </a:p>
          <a:p>
            <a:r>
              <a:rPr lang="en-GB" sz="2000"/>
              <a:t>4) Ethical Alignment - Clustering aligned issues e.g. pairing "Avoidance of Imposition" with Relational Ethics underscores priorities like power balancing arise from an underlying moral responsibility, not just process uniformity. It reveals ethical infrastructure.</a:t>
            </a:r>
          </a:p>
          <a:p>
            <a:pPr marL="0" indent="0">
              <a:buNone/>
            </a:pPr>
            <a:r>
              <a:rPr lang="en-GB" sz="2000"/>
              <a:t>      </a:t>
            </a:r>
          </a:p>
          <a:p>
            <a:endParaRPr lang="en-GB" sz="2000"/>
          </a:p>
        </p:txBody>
      </p:sp>
    </p:spTree>
    <p:extLst>
      <p:ext uri="{BB962C8B-B14F-4D97-AF65-F5344CB8AC3E}">
        <p14:creationId xmlns:p14="http://schemas.microsoft.com/office/powerpoint/2010/main" val="1032923548"/>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7F73EFC-AE9E-E333-8500-60D93A260081}"/>
            </a:ext>
          </a:extLst>
        </p:cNvPr>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EE2623E-518A-3314-0949-16334A5A1B91}"/>
              </a:ext>
            </a:extLst>
          </p:cNvPr>
          <p:cNvSpPr>
            <a:spLocks noGrp="1"/>
          </p:cNvSpPr>
          <p:nvPr>
            <p:ph idx="1"/>
          </p:nvPr>
        </p:nvSpPr>
        <p:spPr>
          <a:xfrm>
            <a:off x="838200" y="1929384"/>
            <a:ext cx="10515600" cy="4251960"/>
          </a:xfrm>
        </p:spPr>
        <p:txBody>
          <a:bodyPr>
            <a:normAutofit/>
          </a:bodyPr>
          <a:lstStyle/>
          <a:p>
            <a:r>
              <a:rPr lang="en-GB" sz="1700" b="0" i="0">
                <a:effectLst/>
                <a:latin typeface="-apple-system"/>
              </a:rPr>
              <a:t>Issues covered: The grid consolidates issues and anchors them to phases:</a:t>
            </a:r>
          </a:p>
          <a:p>
            <a:pPr lvl="1"/>
            <a:r>
              <a:rPr lang="en-GB" sz="1700" b="0" i="0">
                <a:effectLst/>
                <a:latin typeface="-apple-system"/>
              </a:rPr>
              <a:t>Recruitment: Consent, reciprocity, cultural appropriateness</a:t>
            </a:r>
          </a:p>
          <a:p>
            <a:pPr lvl="1"/>
            <a:r>
              <a:rPr lang="en-GB" sz="1700" b="0" i="0">
                <a:effectLst/>
                <a:latin typeface="-apple-system"/>
              </a:rPr>
              <a:t>Fieldwork: Risk prevention, power balances, imposition minimization</a:t>
            </a:r>
          </a:p>
          <a:p>
            <a:pPr lvl="1"/>
            <a:r>
              <a:rPr lang="en-GB" sz="1700" b="0" i="0">
                <a:effectLst/>
                <a:latin typeface="-apple-system"/>
              </a:rPr>
              <a:t>Reporting: Confidentiality, member-checking, accessibility</a:t>
            </a:r>
          </a:p>
          <a:p>
            <a:r>
              <a:rPr lang="en-GB" sz="1700" b="0" i="0">
                <a:effectLst/>
                <a:latin typeface="-apple-system"/>
              </a:rPr>
              <a:t>Additional Concepts: Beyond the grid categories, propose supplemental ethical concepts like:</a:t>
            </a:r>
          </a:p>
          <a:p>
            <a:pPr lvl="1"/>
            <a:r>
              <a:rPr lang="en-GB" sz="1700" b="0" i="0">
                <a:effectLst/>
                <a:latin typeface="-apple-system"/>
              </a:rPr>
              <a:t>Polyvocality: Making space for multiple voices</a:t>
            </a:r>
          </a:p>
          <a:p>
            <a:pPr lvl="1"/>
            <a:r>
              <a:rPr lang="en-GB" sz="1700" b="0" i="0">
                <a:effectLst/>
                <a:latin typeface="-apple-system"/>
              </a:rPr>
              <a:t>Transparency: Owning limitations, allowing scrutiny</a:t>
            </a:r>
          </a:p>
          <a:p>
            <a:pPr lvl="1"/>
            <a:r>
              <a:rPr lang="en-GB" sz="1700" b="0" i="0">
                <a:effectLst/>
                <a:latin typeface="-apple-system"/>
              </a:rPr>
              <a:t>Advocacy: Committing to action from findings</a:t>
            </a:r>
          </a:p>
          <a:p>
            <a:r>
              <a:rPr lang="en-GB" sz="1700" b="0" i="0">
                <a:effectLst/>
                <a:latin typeface="-apple-system"/>
              </a:rPr>
              <a:t>Putting Into Practice: Operationalizing the grid involves:</a:t>
            </a:r>
          </a:p>
          <a:p>
            <a:pPr lvl="1"/>
            <a:r>
              <a:rPr lang="en-GB" sz="1700" b="0" i="0">
                <a:effectLst/>
                <a:latin typeface="-apple-system"/>
              </a:rPr>
              <a:t>Process consultation with oversight committees</a:t>
            </a:r>
          </a:p>
          <a:p>
            <a:pPr lvl="1"/>
            <a:r>
              <a:rPr lang="en-GB" sz="1700" b="0" i="0">
                <a:effectLst/>
                <a:latin typeface="-apple-system"/>
              </a:rPr>
              <a:t>Recruitment materials meeting standards</a:t>
            </a:r>
          </a:p>
          <a:p>
            <a:pPr lvl="1"/>
            <a:r>
              <a:rPr lang="en-GB" sz="1700" b="0" i="0">
                <a:effectLst/>
                <a:latin typeface="-apple-system"/>
              </a:rPr>
              <a:t>Field protocols to capture concerns</a:t>
            </a:r>
          </a:p>
          <a:p>
            <a:pPr lvl="1"/>
            <a:r>
              <a:rPr lang="en-GB" sz="1700" b="0" i="0">
                <a:effectLst/>
                <a:latin typeface="-apple-system"/>
              </a:rPr>
              <a:t>Reporting procedures aligned to ethicality facets</a:t>
            </a:r>
          </a:p>
          <a:p>
            <a:endParaRPr lang="en-GB" sz="1700"/>
          </a:p>
        </p:txBody>
      </p:sp>
    </p:spTree>
    <p:extLst>
      <p:ext uri="{BB962C8B-B14F-4D97-AF65-F5344CB8AC3E}">
        <p14:creationId xmlns:p14="http://schemas.microsoft.com/office/powerpoint/2010/main" val="3257503134"/>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 0"/>
          <p:cNvSpPr/>
          <p:nvPr/>
        </p:nvSpPr>
        <p:spPr>
          <a:xfrm>
            <a:off x="838200" y="365125"/>
            <a:ext cx="10515600" cy="1325563"/>
          </a:xfrm>
          <a:prstGeom prst="rect">
            <a:avLst/>
          </a:prstGeom>
        </p:spPr>
        <p:txBody>
          <a:bodyPr vert="horz" lIns="91440" tIns="45720" rIns="91440" bIns="45720" rtlCol="0" anchor="ctr">
            <a:normAutofit/>
          </a:bodyPr>
          <a:lstStyle/>
          <a:p>
            <a:pPr eaLnBrk="1" hangingPunct="1">
              <a:lnSpc>
                <a:spcPct val="90000"/>
              </a:lnSpc>
              <a:spcAft>
                <a:spcPts val="600"/>
              </a:spcAft>
            </a:pPr>
            <a:r>
              <a:rPr lang="en-US" sz="5400" b="1" kern="1200">
                <a:solidFill>
                  <a:schemeClr val="tx1"/>
                </a:solidFill>
                <a:latin typeface="+mj-lt"/>
                <a:ea typeface="+mj-ea"/>
                <a:cs typeface="+mj-cs"/>
              </a:rPr>
              <a:t>Information Sheets Requirements</a:t>
            </a:r>
            <a:endParaRPr lang="en-US" sz="5400" kern="1200">
              <a:solidFill>
                <a:schemeClr val="tx1"/>
              </a:solidFill>
              <a:latin typeface="+mj-lt"/>
              <a:ea typeface="+mj-ea"/>
              <a:cs typeface="+mj-cs"/>
            </a:endParaRPr>
          </a:p>
        </p:txBody>
      </p:sp>
      <p:sp>
        <p:nvSpPr>
          <p:cNvPr id="11"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 1"/>
          <p:cNvSpPr/>
          <p:nvPr/>
        </p:nvSpPr>
        <p:spPr>
          <a:xfrm>
            <a:off x="838200" y="1929384"/>
            <a:ext cx="10515600" cy="4251960"/>
          </a:xfrm>
          <a:prstGeom prst="rect">
            <a:avLst/>
          </a:prstGeom>
        </p:spPr>
        <p:txBody>
          <a:bodyPr vert="horz" lIns="91440" tIns="45720" rIns="91440" bIns="45720" rtlCol="0">
            <a:normAutofit/>
          </a:bodyPr>
          <a:lstStyle/>
          <a:p>
            <a:pPr marL="152396" indent="-228600" eaLnBrk="1" hangingPunct="1">
              <a:lnSpc>
                <a:spcPct val="90000"/>
              </a:lnSpc>
              <a:spcAft>
                <a:spcPts val="600"/>
              </a:spcAft>
              <a:buSzPct val="100000"/>
              <a:buFont typeface="Arial" panose="020B0604020202020204" pitchFamily="34" charset="0"/>
              <a:buChar char="•"/>
            </a:pPr>
            <a:r>
              <a:rPr lang="en-US" sz="2200">
                <a:latin typeface="+mn-lt"/>
              </a:rPr>
              <a:t>Detailed content for Information Sheets Requirements</a:t>
            </a:r>
          </a:p>
          <a:p>
            <a:pPr marL="152396" indent="-228600" eaLnBrk="1" hangingPunct="1">
              <a:lnSpc>
                <a:spcPct val="90000"/>
              </a:lnSpc>
              <a:spcAft>
                <a:spcPts val="600"/>
              </a:spcAft>
              <a:buSzPct val="100000"/>
              <a:buFont typeface="Arial" panose="020B0604020202020204" pitchFamily="34" charset="0"/>
              <a:buChar char="•"/>
            </a:pPr>
            <a:r>
              <a:rPr lang="en-US" sz="2200">
                <a:latin typeface="+mn-lt"/>
              </a:rPr>
              <a:t>See student activities workbook for comprehensive materials</a:t>
            </a:r>
          </a:p>
          <a:p>
            <a:pPr marL="152396" indent="-228600" eaLnBrk="1" hangingPunct="1">
              <a:lnSpc>
                <a:spcPct val="90000"/>
              </a:lnSpc>
              <a:spcAft>
                <a:spcPts val="600"/>
              </a:spcAft>
              <a:buSzPct val="100000"/>
              <a:buFont typeface="Arial" panose="020B0604020202020204" pitchFamily="34" charset="0"/>
              <a:buChar char="•"/>
            </a:pPr>
            <a:r>
              <a:rPr lang="en-US" sz="2200">
                <a:latin typeface="+mn-lt"/>
              </a:rPr>
              <a:t>Interactive discussion and group exercises</a:t>
            </a:r>
          </a:p>
        </p:txBody>
      </p:sp>
      <p:sp>
        <p:nvSpPr>
          <p:cNvPr id="4" name="Text 2"/>
          <p:cNvSpPr/>
          <p:nvPr/>
        </p:nvSpPr>
        <p:spPr>
          <a:xfrm>
            <a:off x="508000" y="6350000"/>
            <a:ext cx="2905541" cy="203200"/>
          </a:xfrm>
          <a:prstGeom prst="rect">
            <a:avLst/>
          </a:prstGeom>
          <a:noFill/>
          <a:ln/>
        </p:spPr>
        <p:txBody>
          <a:bodyPr wrap="square" lIns="0" tIns="0" rIns="0" bIns="0" rtlCol="0" anchor="t"/>
          <a:lstStyle/>
          <a:p>
            <a:pPr>
              <a:lnSpc>
                <a:spcPts val="1600"/>
              </a:lnSpc>
              <a:spcBef>
                <a:spcPts val="400"/>
              </a:spcBef>
              <a:spcAft>
                <a:spcPts val="400"/>
              </a:spcAft>
            </a:pPr>
            <a:r>
              <a:rPr lang="en-US" sz="1200" dirty="0">
                <a:solidFill>
                  <a:srgbClr val="737373"/>
                </a:solidFill>
                <a:latin typeface="Arial" pitchFamily="34" charset="0"/>
                <a:ea typeface="Arial" pitchFamily="34" charset="-122"/>
                <a:cs typeface="Arial" pitchFamily="34" charset="-120"/>
              </a:rPr>
              <a:t>DBA Research Ethics • Dr Caroline Jawad</a:t>
            </a:r>
            <a:endParaRPr lang="en-US" sz="1200" dirty="0"/>
          </a:p>
        </p:txBody>
      </p:sp>
    </p:spTree>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 0"/>
          <p:cNvSpPr/>
          <p:nvPr/>
        </p:nvSpPr>
        <p:spPr>
          <a:xfrm>
            <a:off x="838200" y="365125"/>
            <a:ext cx="10515600" cy="1325563"/>
          </a:xfrm>
          <a:prstGeom prst="rect">
            <a:avLst/>
          </a:prstGeom>
        </p:spPr>
        <p:txBody>
          <a:bodyPr vert="horz" lIns="91440" tIns="45720" rIns="91440" bIns="45720" rtlCol="0" anchor="ctr">
            <a:normAutofit/>
          </a:bodyPr>
          <a:lstStyle/>
          <a:p>
            <a:pPr eaLnBrk="1" hangingPunct="1">
              <a:lnSpc>
                <a:spcPct val="90000"/>
              </a:lnSpc>
              <a:spcAft>
                <a:spcPts val="600"/>
              </a:spcAft>
            </a:pPr>
            <a:r>
              <a:rPr lang="en-US" sz="5400" b="1" kern="1200">
                <a:solidFill>
                  <a:schemeClr val="tx1"/>
                </a:solidFill>
                <a:latin typeface="+mj-lt"/>
                <a:ea typeface="+mj-ea"/>
                <a:cs typeface="+mj-cs"/>
              </a:rPr>
              <a:t>Consent Forms and Documentation</a:t>
            </a:r>
            <a:endParaRPr lang="en-US" sz="5400" kern="1200">
              <a:solidFill>
                <a:schemeClr val="tx1"/>
              </a:solidFill>
              <a:latin typeface="+mj-lt"/>
              <a:ea typeface="+mj-ea"/>
              <a:cs typeface="+mj-cs"/>
            </a:endParaRPr>
          </a:p>
        </p:txBody>
      </p:sp>
      <p:sp>
        <p:nvSpPr>
          <p:cNvPr id="11"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 1"/>
          <p:cNvSpPr/>
          <p:nvPr/>
        </p:nvSpPr>
        <p:spPr>
          <a:xfrm>
            <a:off x="838200" y="1929384"/>
            <a:ext cx="10515600" cy="4251960"/>
          </a:xfrm>
          <a:prstGeom prst="rect">
            <a:avLst/>
          </a:prstGeom>
        </p:spPr>
        <p:txBody>
          <a:bodyPr vert="horz" lIns="91440" tIns="45720" rIns="91440" bIns="45720" rtlCol="0">
            <a:normAutofit/>
          </a:bodyPr>
          <a:lstStyle/>
          <a:p>
            <a:pPr marL="152396" indent="-228600" eaLnBrk="1" hangingPunct="1">
              <a:lnSpc>
                <a:spcPct val="90000"/>
              </a:lnSpc>
              <a:spcAft>
                <a:spcPts val="600"/>
              </a:spcAft>
              <a:buSzPct val="100000"/>
              <a:buFont typeface="Arial" panose="020B0604020202020204" pitchFamily="34" charset="0"/>
              <a:buChar char="•"/>
            </a:pPr>
            <a:r>
              <a:rPr lang="en-US" sz="2200">
                <a:latin typeface="+mn-lt"/>
              </a:rPr>
              <a:t>Detailed content for Consent Forms and Documentation</a:t>
            </a:r>
          </a:p>
          <a:p>
            <a:pPr marL="152396" indent="-228600" eaLnBrk="1" hangingPunct="1">
              <a:lnSpc>
                <a:spcPct val="90000"/>
              </a:lnSpc>
              <a:spcAft>
                <a:spcPts val="600"/>
              </a:spcAft>
              <a:buSzPct val="100000"/>
              <a:buFont typeface="Arial" panose="020B0604020202020204" pitchFamily="34" charset="0"/>
              <a:buChar char="•"/>
            </a:pPr>
            <a:r>
              <a:rPr lang="en-US" sz="2200">
                <a:latin typeface="+mn-lt"/>
              </a:rPr>
              <a:t>See student activities workbook for comprehensive materials</a:t>
            </a:r>
          </a:p>
          <a:p>
            <a:pPr marL="152396" indent="-228600" eaLnBrk="1" hangingPunct="1">
              <a:lnSpc>
                <a:spcPct val="90000"/>
              </a:lnSpc>
              <a:spcAft>
                <a:spcPts val="600"/>
              </a:spcAft>
              <a:buSzPct val="100000"/>
              <a:buFont typeface="Arial" panose="020B0604020202020204" pitchFamily="34" charset="0"/>
              <a:buChar char="•"/>
            </a:pPr>
            <a:r>
              <a:rPr lang="en-US" sz="2200">
                <a:latin typeface="+mn-lt"/>
              </a:rPr>
              <a:t>Interactive discussion and group exercises</a:t>
            </a:r>
          </a:p>
        </p:txBody>
      </p:sp>
      <p:sp>
        <p:nvSpPr>
          <p:cNvPr id="4" name="Text 2"/>
          <p:cNvSpPr/>
          <p:nvPr/>
        </p:nvSpPr>
        <p:spPr>
          <a:xfrm>
            <a:off x="508000" y="6350000"/>
            <a:ext cx="2905541" cy="203200"/>
          </a:xfrm>
          <a:prstGeom prst="rect">
            <a:avLst/>
          </a:prstGeom>
          <a:noFill/>
          <a:ln/>
        </p:spPr>
        <p:txBody>
          <a:bodyPr wrap="square" lIns="0" tIns="0" rIns="0" bIns="0" rtlCol="0" anchor="t"/>
          <a:lstStyle/>
          <a:p>
            <a:pPr>
              <a:lnSpc>
                <a:spcPts val="1600"/>
              </a:lnSpc>
              <a:spcBef>
                <a:spcPts val="400"/>
              </a:spcBef>
              <a:spcAft>
                <a:spcPts val="400"/>
              </a:spcAft>
            </a:pPr>
            <a:r>
              <a:rPr lang="en-US" sz="1200" dirty="0">
                <a:solidFill>
                  <a:srgbClr val="737373"/>
                </a:solidFill>
                <a:latin typeface="Arial" pitchFamily="34" charset="0"/>
                <a:ea typeface="Arial" pitchFamily="34" charset="-122"/>
                <a:cs typeface="Arial" pitchFamily="34" charset="-120"/>
              </a:rPr>
              <a:t>DBA Research Ethics • Dr Caroline Jawad</a:t>
            </a:r>
            <a:endParaRPr lang="en-US" sz="1200" dirty="0"/>
          </a:p>
        </p:txBody>
      </p:sp>
    </p:spTree>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 0"/>
          <p:cNvSpPr/>
          <p:nvPr/>
        </p:nvSpPr>
        <p:spPr>
          <a:xfrm>
            <a:off x="838200" y="365125"/>
            <a:ext cx="10515600" cy="1325563"/>
          </a:xfrm>
          <a:prstGeom prst="rect">
            <a:avLst/>
          </a:prstGeom>
        </p:spPr>
        <p:txBody>
          <a:bodyPr vert="horz" lIns="91440" tIns="45720" rIns="91440" bIns="45720" rtlCol="0" anchor="ctr">
            <a:normAutofit/>
          </a:bodyPr>
          <a:lstStyle/>
          <a:p>
            <a:pPr eaLnBrk="1" hangingPunct="1">
              <a:lnSpc>
                <a:spcPct val="90000"/>
              </a:lnSpc>
              <a:spcAft>
                <a:spcPts val="600"/>
              </a:spcAft>
            </a:pPr>
            <a:r>
              <a:rPr lang="en-US" sz="5400" b="1" kern="1200">
                <a:solidFill>
                  <a:schemeClr val="tx1"/>
                </a:solidFill>
                <a:latin typeface="+mj-lt"/>
                <a:ea typeface="+mj-ea"/>
                <a:cs typeface="+mj-cs"/>
              </a:rPr>
              <a:t>Conflicts of Interest</a:t>
            </a:r>
            <a:endParaRPr lang="en-US" sz="5400" kern="1200">
              <a:solidFill>
                <a:schemeClr val="tx1"/>
              </a:solidFill>
              <a:latin typeface="+mj-lt"/>
              <a:ea typeface="+mj-ea"/>
              <a:cs typeface="+mj-cs"/>
            </a:endParaRPr>
          </a:p>
        </p:txBody>
      </p:sp>
      <p:sp>
        <p:nvSpPr>
          <p:cNvPr id="11"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 1"/>
          <p:cNvSpPr/>
          <p:nvPr/>
        </p:nvSpPr>
        <p:spPr>
          <a:xfrm>
            <a:off x="838200" y="1929384"/>
            <a:ext cx="10515600" cy="4251960"/>
          </a:xfrm>
          <a:prstGeom prst="rect">
            <a:avLst/>
          </a:prstGeom>
        </p:spPr>
        <p:txBody>
          <a:bodyPr vert="horz" lIns="91440" tIns="45720" rIns="91440" bIns="45720" rtlCol="0">
            <a:normAutofit/>
          </a:bodyPr>
          <a:lstStyle/>
          <a:p>
            <a:pPr marL="152396" indent="-228600" eaLnBrk="1" hangingPunct="1">
              <a:lnSpc>
                <a:spcPct val="90000"/>
              </a:lnSpc>
              <a:spcAft>
                <a:spcPts val="600"/>
              </a:spcAft>
              <a:buSzPct val="100000"/>
              <a:buFont typeface="Arial" panose="020B0604020202020204" pitchFamily="34" charset="0"/>
              <a:buChar char="•"/>
            </a:pPr>
            <a:r>
              <a:rPr lang="en-US" sz="2200">
                <a:latin typeface="+mn-lt"/>
              </a:rPr>
              <a:t>Detailed content for Conflicts of Interest</a:t>
            </a:r>
          </a:p>
          <a:p>
            <a:pPr marL="152396" indent="-228600" eaLnBrk="1" hangingPunct="1">
              <a:lnSpc>
                <a:spcPct val="90000"/>
              </a:lnSpc>
              <a:spcAft>
                <a:spcPts val="600"/>
              </a:spcAft>
              <a:buSzPct val="100000"/>
              <a:buFont typeface="Arial" panose="020B0604020202020204" pitchFamily="34" charset="0"/>
              <a:buChar char="•"/>
            </a:pPr>
            <a:r>
              <a:rPr lang="en-US" sz="2200">
                <a:latin typeface="+mn-lt"/>
              </a:rPr>
              <a:t>See student activities workbook for comprehensive materials</a:t>
            </a:r>
          </a:p>
          <a:p>
            <a:pPr marL="152396" indent="-228600" eaLnBrk="1" hangingPunct="1">
              <a:lnSpc>
                <a:spcPct val="90000"/>
              </a:lnSpc>
              <a:spcAft>
                <a:spcPts val="600"/>
              </a:spcAft>
              <a:buSzPct val="100000"/>
              <a:buFont typeface="Arial" panose="020B0604020202020204" pitchFamily="34" charset="0"/>
              <a:buChar char="•"/>
            </a:pPr>
            <a:r>
              <a:rPr lang="en-US" sz="2200">
                <a:latin typeface="+mn-lt"/>
              </a:rPr>
              <a:t>Interactive discussion and group exercises</a:t>
            </a:r>
          </a:p>
        </p:txBody>
      </p:sp>
      <p:sp>
        <p:nvSpPr>
          <p:cNvPr id="4" name="Text 2"/>
          <p:cNvSpPr/>
          <p:nvPr/>
        </p:nvSpPr>
        <p:spPr>
          <a:xfrm>
            <a:off x="508000" y="6350000"/>
            <a:ext cx="2905541" cy="203200"/>
          </a:xfrm>
          <a:prstGeom prst="rect">
            <a:avLst/>
          </a:prstGeom>
          <a:noFill/>
          <a:ln/>
        </p:spPr>
        <p:txBody>
          <a:bodyPr wrap="square" lIns="0" tIns="0" rIns="0" bIns="0" rtlCol="0" anchor="t"/>
          <a:lstStyle/>
          <a:p>
            <a:pPr>
              <a:lnSpc>
                <a:spcPts val="1600"/>
              </a:lnSpc>
              <a:spcBef>
                <a:spcPts val="400"/>
              </a:spcBef>
              <a:spcAft>
                <a:spcPts val="400"/>
              </a:spcAft>
            </a:pPr>
            <a:r>
              <a:rPr lang="en-US" sz="1200" dirty="0">
                <a:solidFill>
                  <a:srgbClr val="737373"/>
                </a:solidFill>
                <a:latin typeface="Arial" pitchFamily="34" charset="0"/>
                <a:ea typeface="Arial" pitchFamily="34" charset="-122"/>
                <a:cs typeface="Arial" pitchFamily="34" charset="-120"/>
              </a:rPr>
              <a:t>DBA Research Ethics • Dr Caroline Jawad</a:t>
            </a:r>
            <a:endParaRPr lang="en-US" sz="1200" dirty="0"/>
          </a:p>
        </p:txBody>
      </p:sp>
    </p:spTree>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 0"/>
          <p:cNvSpPr/>
          <p:nvPr/>
        </p:nvSpPr>
        <p:spPr>
          <a:xfrm>
            <a:off x="838200" y="365125"/>
            <a:ext cx="10515600" cy="1325563"/>
          </a:xfrm>
          <a:prstGeom prst="rect">
            <a:avLst/>
          </a:prstGeom>
        </p:spPr>
        <p:txBody>
          <a:bodyPr vert="horz" lIns="91440" tIns="45720" rIns="91440" bIns="45720" rtlCol="0" anchor="ctr">
            <a:normAutofit/>
          </a:bodyPr>
          <a:lstStyle/>
          <a:p>
            <a:pPr eaLnBrk="1" hangingPunct="1">
              <a:lnSpc>
                <a:spcPct val="90000"/>
              </a:lnSpc>
              <a:spcAft>
                <a:spcPts val="600"/>
              </a:spcAft>
            </a:pPr>
            <a:r>
              <a:rPr lang="en-US" sz="5400" b="1" kern="1200">
                <a:solidFill>
                  <a:schemeClr val="tx1"/>
                </a:solidFill>
                <a:latin typeface="+mj-lt"/>
                <a:ea typeface="+mj-ea"/>
                <a:cs typeface="+mj-cs"/>
              </a:rPr>
              <a:t>Focus Groups and Confidentiality</a:t>
            </a:r>
            <a:endParaRPr lang="en-US" sz="5400" kern="1200">
              <a:solidFill>
                <a:schemeClr val="tx1"/>
              </a:solidFill>
              <a:latin typeface="+mj-lt"/>
              <a:ea typeface="+mj-ea"/>
              <a:cs typeface="+mj-cs"/>
            </a:endParaRPr>
          </a:p>
        </p:txBody>
      </p:sp>
      <p:sp>
        <p:nvSpPr>
          <p:cNvPr id="11"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 1"/>
          <p:cNvSpPr/>
          <p:nvPr/>
        </p:nvSpPr>
        <p:spPr>
          <a:xfrm>
            <a:off x="838200" y="1929384"/>
            <a:ext cx="10515600" cy="4251960"/>
          </a:xfrm>
          <a:prstGeom prst="rect">
            <a:avLst/>
          </a:prstGeom>
        </p:spPr>
        <p:txBody>
          <a:bodyPr vert="horz" lIns="91440" tIns="45720" rIns="91440" bIns="45720" rtlCol="0">
            <a:normAutofit/>
          </a:bodyPr>
          <a:lstStyle/>
          <a:p>
            <a:pPr marL="152396" indent="-228600" eaLnBrk="1" hangingPunct="1">
              <a:lnSpc>
                <a:spcPct val="90000"/>
              </a:lnSpc>
              <a:spcAft>
                <a:spcPts val="600"/>
              </a:spcAft>
              <a:buSzPct val="100000"/>
              <a:buFont typeface="Arial" panose="020B0604020202020204" pitchFamily="34" charset="0"/>
              <a:buChar char="•"/>
            </a:pPr>
            <a:r>
              <a:rPr lang="en-US" sz="2200">
                <a:latin typeface="+mn-lt"/>
              </a:rPr>
              <a:t>Detailed content for Focus Groups and Confidentiality</a:t>
            </a:r>
          </a:p>
          <a:p>
            <a:pPr marL="152396" indent="-228600" eaLnBrk="1" hangingPunct="1">
              <a:lnSpc>
                <a:spcPct val="90000"/>
              </a:lnSpc>
              <a:spcAft>
                <a:spcPts val="600"/>
              </a:spcAft>
              <a:buSzPct val="100000"/>
              <a:buFont typeface="Arial" panose="020B0604020202020204" pitchFamily="34" charset="0"/>
              <a:buChar char="•"/>
            </a:pPr>
            <a:r>
              <a:rPr lang="en-US" sz="2200">
                <a:latin typeface="+mn-lt"/>
              </a:rPr>
              <a:t>See student activities workbook for comprehensive materials</a:t>
            </a:r>
          </a:p>
          <a:p>
            <a:pPr marL="152396" indent="-228600" eaLnBrk="1" hangingPunct="1">
              <a:lnSpc>
                <a:spcPct val="90000"/>
              </a:lnSpc>
              <a:spcAft>
                <a:spcPts val="600"/>
              </a:spcAft>
              <a:buSzPct val="100000"/>
              <a:buFont typeface="Arial" panose="020B0604020202020204" pitchFamily="34" charset="0"/>
              <a:buChar char="•"/>
            </a:pPr>
            <a:r>
              <a:rPr lang="en-US" sz="2200">
                <a:latin typeface="+mn-lt"/>
              </a:rPr>
              <a:t>Interactive discussion and group exercises</a:t>
            </a:r>
          </a:p>
        </p:txBody>
      </p:sp>
      <p:sp>
        <p:nvSpPr>
          <p:cNvPr id="4" name="Text 2"/>
          <p:cNvSpPr/>
          <p:nvPr/>
        </p:nvSpPr>
        <p:spPr>
          <a:xfrm>
            <a:off x="508000" y="6350000"/>
            <a:ext cx="2905541" cy="203200"/>
          </a:xfrm>
          <a:prstGeom prst="rect">
            <a:avLst/>
          </a:prstGeom>
          <a:noFill/>
          <a:ln/>
        </p:spPr>
        <p:txBody>
          <a:bodyPr wrap="square" lIns="0" tIns="0" rIns="0" bIns="0" rtlCol="0" anchor="t"/>
          <a:lstStyle/>
          <a:p>
            <a:pPr>
              <a:lnSpc>
                <a:spcPts val="1600"/>
              </a:lnSpc>
              <a:spcBef>
                <a:spcPts val="400"/>
              </a:spcBef>
              <a:spcAft>
                <a:spcPts val="400"/>
              </a:spcAft>
            </a:pPr>
            <a:r>
              <a:rPr lang="en-US" sz="1200" dirty="0">
                <a:solidFill>
                  <a:srgbClr val="737373"/>
                </a:solidFill>
                <a:latin typeface="Arial" pitchFamily="34" charset="0"/>
                <a:ea typeface="Arial" pitchFamily="34" charset="-122"/>
                <a:cs typeface="Arial" pitchFamily="34" charset="-120"/>
              </a:rPr>
              <a:t>DBA Research Ethics • Dr Caroline Jawad</a:t>
            </a:r>
            <a:endParaRPr lang="en-US" sz="1200" dirty="0"/>
          </a:p>
        </p:txBody>
      </p:sp>
    </p:spTree>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 0"/>
          <p:cNvSpPr/>
          <p:nvPr/>
        </p:nvSpPr>
        <p:spPr>
          <a:xfrm>
            <a:off x="838200" y="365125"/>
            <a:ext cx="10515600" cy="1325563"/>
          </a:xfrm>
          <a:prstGeom prst="rect">
            <a:avLst/>
          </a:prstGeom>
        </p:spPr>
        <p:txBody>
          <a:bodyPr vert="horz" lIns="91440" tIns="45720" rIns="91440" bIns="45720" rtlCol="0" anchor="ctr">
            <a:normAutofit/>
          </a:bodyPr>
          <a:lstStyle/>
          <a:p>
            <a:pPr eaLnBrk="1" hangingPunct="1">
              <a:lnSpc>
                <a:spcPct val="90000"/>
              </a:lnSpc>
              <a:spcAft>
                <a:spcPts val="600"/>
              </a:spcAft>
            </a:pPr>
            <a:r>
              <a:rPr lang="en-US" sz="5400" b="1" kern="1200">
                <a:solidFill>
                  <a:schemeClr val="tx1"/>
                </a:solidFill>
                <a:latin typeface="+mj-lt"/>
                <a:ea typeface="+mj-ea"/>
                <a:cs typeface="+mj-cs"/>
              </a:rPr>
              <a:t>Video/Audio Recording Ethics</a:t>
            </a:r>
            <a:endParaRPr lang="en-US" sz="5400" kern="1200">
              <a:solidFill>
                <a:schemeClr val="tx1"/>
              </a:solidFill>
              <a:latin typeface="+mj-lt"/>
              <a:ea typeface="+mj-ea"/>
              <a:cs typeface="+mj-cs"/>
            </a:endParaRPr>
          </a:p>
        </p:txBody>
      </p:sp>
      <p:sp>
        <p:nvSpPr>
          <p:cNvPr id="11"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 1"/>
          <p:cNvSpPr/>
          <p:nvPr/>
        </p:nvSpPr>
        <p:spPr>
          <a:xfrm>
            <a:off x="838200" y="1929384"/>
            <a:ext cx="10515600" cy="4251960"/>
          </a:xfrm>
          <a:prstGeom prst="rect">
            <a:avLst/>
          </a:prstGeom>
        </p:spPr>
        <p:txBody>
          <a:bodyPr vert="horz" lIns="91440" tIns="45720" rIns="91440" bIns="45720" rtlCol="0">
            <a:normAutofit/>
          </a:bodyPr>
          <a:lstStyle/>
          <a:p>
            <a:pPr marL="152396" indent="-228600" eaLnBrk="1" hangingPunct="1">
              <a:lnSpc>
                <a:spcPct val="90000"/>
              </a:lnSpc>
              <a:spcAft>
                <a:spcPts val="600"/>
              </a:spcAft>
              <a:buSzPct val="100000"/>
              <a:buFont typeface="Arial" panose="020B0604020202020204" pitchFamily="34" charset="0"/>
              <a:buChar char="•"/>
            </a:pPr>
            <a:r>
              <a:rPr lang="en-US" sz="2200">
                <a:latin typeface="+mn-lt"/>
              </a:rPr>
              <a:t>Detailed content for Video/Audio Recording Ethics</a:t>
            </a:r>
          </a:p>
          <a:p>
            <a:pPr marL="152396" indent="-228600" eaLnBrk="1" hangingPunct="1">
              <a:lnSpc>
                <a:spcPct val="90000"/>
              </a:lnSpc>
              <a:spcAft>
                <a:spcPts val="600"/>
              </a:spcAft>
              <a:buSzPct val="100000"/>
              <a:buFont typeface="Arial" panose="020B0604020202020204" pitchFamily="34" charset="0"/>
              <a:buChar char="•"/>
            </a:pPr>
            <a:r>
              <a:rPr lang="en-US" sz="2200">
                <a:latin typeface="+mn-lt"/>
              </a:rPr>
              <a:t>See student activities workbook for comprehensive materials</a:t>
            </a:r>
          </a:p>
          <a:p>
            <a:pPr marL="152396" indent="-228600" eaLnBrk="1" hangingPunct="1">
              <a:lnSpc>
                <a:spcPct val="90000"/>
              </a:lnSpc>
              <a:spcAft>
                <a:spcPts val="600"/>
              </a:spcAft>
              <a:buSzPct val="100000"/>
              <a:buFont typeface="Arial" panose="020B0604020202020204" pitchFamily="34" charset="0"/>
              <a:buChar char="•"/>
            </a:pPr>
            <a:r>
              <a:rPr lang="en-US" sz="2200">
                <a:latin typeface="+mn-lt"/>
              </a:rPr>
              <a:t>Interactive discussion and group exercises</a:t>
            </a:r>
          </a:p>
        </p:txBody>
      </p:sp>
      <p:sp>
        <p:nvSpPr>
          <p:cNvPr id="4" name="Text 2"/>
          <p:cNvSpPr/>
          <p:nvPr/>
        </p:nvSpPr>
        <p:spPr>
          <a:xfrm>
            <a:off x="508000" y="6350000"/>
            <a:ext cx="2905541" cy="203200"/>
          </a:xfrm>
          <a:prstGeom prst="rect">
            <a:avLst/>
          </a:prstGeom>
          <a:noFill/>
          <a:ln/>
        </p:spPr>
        <p:txBody>
          <a:bodyPr wrap="square" lIns="0" tIns="0" rIns="0" bIns="0" rtlCol="0" anchor="t"/>
          <a:lstStyle/>
          <a:p>
            <a:pPr>
              <a:lnSpc>
                <a:spcPts val="1600"/>
              </a:lnSpc>
              <a:spcBef>
                <a:spcPts val="400"/>
              </a:spcBef>
              <a:spcAft>
                <a:spcPts val="400"/>
              </a:spcAft>
            </a:pPr>
            <a:r>
              <a:rPr lang="en-US" sz="1200" dirty="0">
                <a:solidFill>
                  <a:srgbClr val="737373"/>
                </a:solidFill>
                <a:latin typeface="Arial" pitchFamily="34" charset="0"/>
                <a:ea typeface="Arial" pitchFamily="34" charset="-122"/>
                <a:cs typeface="Arial" pitchFamily="34" charset="-120"/>
              </a:rPr>
              <a:t>DBA Research Ethics • Dr Caroline Jawad</a:t>
            </a:r>
            <a:endParaRPr lang="en-US" sz="1200" dirty="0"/>
          </a:p>
        </p:txBody>
      </p:sp>
    </p:spTree>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 0"/>
          <p:cNvSpPr/>
          <p:nvPr/>
        </p:nvSpPr>
        <p:spPr>
          <a:xfrm>
            <a:off x="838200" y="365125"/>
            <a:ext cx="10515600" cy="1325563"/>
          </a:xfrm>
          <a:prstGeom prst="rect">
            <a:avLst/>
          </a:prstGeom>
        </p:spPr>
        <p:txBody>
          <a:bodyPr vert="horz" lIns="91440" tIns="45720" rIns="91440" bIns="45720" rtlCol="0" anchor="ctr">
            <a:normAutofit/>
          </a:bodyPr>
          <a:lstStyle/>
          <a:p>
            <a:pPr eaLnBrk="1" hangingPunct="1">
              <a:lnSpc>
                <a:spcPct val="90000"/>
              </a:lnSpc>
              <a:spcAft>
                <a:spcPts val="600"/>
              </a:spcAft>
            </a:pPr>
            <a:r>
              <a:rPr lang="en-US" sz="5400" b="1" kern="1200">
                <a:solidFill>
                  <a:schemeClr val="tx1"/>
                </a:solidFill>
                <a:latin typeface="+mj-lt"/>
                <a:ea typeface="+mj-ea"/>
                <a:cs typeface="+mj-cs"/>
              </a:rPr>
              <a:t>Activity 7: Mock Ethics Review</a:t>
            </a:r>
            <a:endParaRPr lang="en-US" sz="5400" kern="1200">
              <a:solidFill>
                <a:schemeClr val="tx1"/>
              </a:solidFill>
              <a:latin typeface="+mj-lt"/>
              <a:ea typeface="+mj-ea"/>
              <a:cs typeface="+mj-cs"/>
            </a:endParaRPr>
          </a:p>
        </p:txBody>
      </p:sp>
      <p:sp>
        <p:nvSpPr>
          <p:cNvPr id="11"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 1"/>
          <p:cNvSpPr/>
          <p:nvPr/>
        </p:nvSpPr>
        <p:spPr>
          <a:xfrm>
            <a:off x="838200" y="1929384"/>
            <a:ext cx="10515600" cy="4251960"/>
          </a:xfrm>
          <a:prstGeom prst="rect">
            <a:avLst/>
          </a:prstGeom>
        </p:spPr>
        <p:txBody>
          <a:bodyPr vert="horz" lIns="91440" tIns="45720" rIns="91440" bIns="45720" rtlCol="0">
            <a:normAutofit/>
          </a:bodyPr>
          <a:lstStyle/>
          <a:p>
            <a:pPr marL="152396" indent="-228600" eaLnBrk="1" hangingPunct="1">
              <a:lnSpc>
                <a:spcPct val="90000"/>
              </a:lnSpc>
              <a:spcAft>
                <a:spcPts val="600"/>
              </a:spcAft>
              <a:buSzPct val="100000"/>
              <a:buFont typeface="Arial" panose="020B0604020202020204" pitchFamily="34" charset="0"/>
              <a:buChar char="•"/>
            </a:pPr>
            <a:r>
              <a:rPr lang="en-US" sz="2200">
                <a:latin typeface="+mn-lt"/>
              </a:rPr>
              <a:t>Detailed content for Activity 7: Mock Ethics Review</a:t>
            </a:r>
          </a:p>
          <a:p>
            <a:pPr marL="152396" indent="-228600" eaLnBrk="1" hangingPunct="1">
              <a:lnSpc>
                <a:spcPct val="90000"/>
              </a:lnSpc>
              <a:spcAft>
                <a:spcPts val="600"/>
              </a:spcAft>
              <a:buSzPct val="100000"/>
              <a:buFont typeface="Arial" panose="020B0604020202020204" pitchFamily="34" charset="0"/>
              <a:buChar char="•"/>
            </a:pPr>
            <a:r>
              <a:rPr lang="en-US" sz="2200">
                <a:latin typeface="+mn-lt"/>
              </a:rPr>
              <a:t>See student activities workbook for comprehensive materials</a:t>
            </a:r>
          </a:p>
          <a:p>
            <a:pPr marL="152396" indent="-228600" eaLnBrk="1" hangingPunct="1">
              <a:lnSpc>
                <a:spcPct val="90000"/>
              </a:lnSpc>
              <a:spcAft>
                <a:spcPts val="600"/>
              </a:spcAft>
              <a:buSzPct val="100000"/>
              <a:buFont typeface="Arial" panose="020B0604020202020204" pitchFamily="34" charset="0"/>
              <a:buChar char="•"/>
            </a:pPr>
            <a:r>
              <a:rPr lang="en-US" sz="2200">
                <a:latin typeface="+mn-lt"/>
              </a:rPr>
              <a:t>Interactive discussion and group exercises</a:t>
            </a:r>
          </a:p>
        </p:txBody>
      </p:sp>
      <p:sp>
        <p:nvSpPr>
          <p:cNvPr id="4" name="Text 2"/>
          <p:cNvSpPr/>
          <p:nvPr/>
        </p:nvSpPr>
        <p:spPr>
          <a:xfrm>
            <a:off x="508000" y="6350000"/>
            <a:ext cx="2905541" cy="203200"/>
          </a:xfrm>
          <a:prstGeom prst="rect">
            <a:avLst/>
          </a:prstGeom>
          <a:noFill/>
          <a:ln/>
        </p:spPr>
        <p:txBody>
          <a:bodyPr wrap="square" lIns="0" tIns="0" rIns="0" bIns="0" rtlCol="0" anchor="t"/>
          <a:lstStyle/>
          <a:p>
            <a:pPr>
              <a:lnSpc>
                <a:spcPts val="1600"/>
              </a:lnSpc>
              <a:spcBef>
                <a:spcPts val="400"/>
              </a:spcBef>
              <a:spcAft>
                <a:spcPts val="400"/>
              </a:spcAft>
            </a:pPr>
            <a:r>
              <a:rPr lang="en-US" sz="1200" dirty="0">
                <a:solidFill>
                  <a:srgbClr val="737373"/>
                </a:solidFill>
                <a:latin typeface="Arial" pitchFamily="34" charset="0"/>
                <a:ea typeface="Arial" pitchFamily="34" charset="-122"/>
                <a:cs typeface="Arial" pitchFamily="34" charset="-120"/>
              </a:rPr>
              <a:t>DBA Research Ethics • Dr Caroline Jawad</a:t>
            </a:r>
            <a:endParaRPr lang="en-US" sz="1200" dirty="0"/>
          </a:p>
        </p:txBody>
      </p:sp>
    </p:spTree>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 0"/>
          <p:cNvSpPr/>
          <p:nvPr/>
        </p:nvSpPr>
        <p:spPr>
          <a:xfrm>
            <a:off x="838200" y="365125"/>
            <a:ext cx="10515600" cy="1325563"/>
          </a:xfrm>
          <a:prstGeom prst="rect">
            <a:avLst/>
          </a:prstGeom>
        </p:spPr>
        <p:txBody>
          <a:bodyPr vert="horz" lIns="91440" tIns="45720" rIns="91440" bIns="45720" rtlCol="0" anchor="ctr">
            <a:normAutofit/>
          </a:bodyPr>
          <a:lstStyle/>
          <a:p>
            <a:pPr eaLnBrk="1" hangingPunct="1">
              <a:lnSpc>
                <a:spcPct val="90000"/>
              </a:lnSpc>
              <a:spcAft>
                <a:spcPts val="600"/>
              </a:spcAft>
            </a:pPr>
            <a:r>
              <a:rPr lang="en-US" sz="5400" b="1" kern="1200">
                <a:solidFill>
                  <a:schemeClr val="tx1"/>
                </a:solidFill>
                <a:latin typeface="+mj-lt"/>
                <a:ea typeface="+mj-ea"/>
                <a:cs typeface="+mj-cs"/>
              </a:rPr>
              <a:t>Positionality Concept</a:t>
            </a:r>
            <a:endParaRPr lang="en-US" sz="5400" kern="1200">
              <a:solidFill>
                <a:schemeClr val="tx1"/>
              </a:solidFill>
              <a:latin typeface="+mj-lt"/>
              <a:ea typeface="+mj-ea"/>
              <a:cs typeface="+mj-cs"/>
            </a:endParaRPr>
          </a:p>
        </p:txBody>
      </p:sp>
      <p:sp>
        <p:nvSpPr>
          <p:cNvPr id="11"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 1"/>
          <p:cNvSpPr/>
          <p:nvPr/>
        </p:nvSpPr>
        <p:spPr>
          <a:xfrm>
            <a:off x="838200" y="1929384"/>
            <a:ext cx="10515600" cy="4251960"/>
          </a:xfrm>
          <a:prstGeom prst="rect">
            <a:avLst/>
          </a:prstGeom>
        </p:spPr>
        <p:txBody>
          <a:bodyPr vert="horz" lIns="91440" tIns="45720" rIns="91440" bIns="45720" rtlCol="0">
            <a:normAutofit/>
          </a:bodyPr>
          <a:lstStyle/>
          <a:p>
            <a:pPr marL="152396" indent="-228600" eaLnBrk="1" hangingPunct="1">
              <a:lnSpc>
                <a:spcPct val="90000"/>
              </a:lnSpc>
              <a:spcAft>
                <a:spcPts val="600"/>
              </a:spcAft>
              <a:buSzPct val="100000"/>
              <a:buFont typeface="Arial" panose="020B0604020202020204" pitchFamily="34" charset="0"/>
              <a:buChar char="•"/>
            </a:pPr>
            <a:r>
              <a:rPr lang="en-US" sz="2200">
                <a:latin typeface="+mn-lt"/>
              </a:rPr>
              <a:t>Detailed content for Positionality Concept</a:t>
            </a:r>
          </a:p>
          <a:p>
            <a:pPr marL="152396" indent="-228600" eaLnBrk="1" hangingPunct="1">
              <a:lnSpc>
                <a:spcPct val="90000"/>
              </a:lnSpc>
              <a:spcAft>
                <a:spcPts val="600"/>
              </a:spcAft>
              <a:buSzPct val="100000"/>
              <a:buFont typeface="Arial" panose="020B0604020202020204" pitchFamily="34" charset="0"/>
              <a:buChar char="•"/>
            </a:pPr>
            <a:r>
              <a:rPr lang="en-US" sz="2200">
                <a:latin typeface="+mn-lt"/>
              </a:rPr>
              <a:t>See student activities workbook for comprehensive materials</a:t>
            </a:r>
          </a:p>
          <a:p>
            <a:pPr marL="152396" indent="-228600" eaLnBrk="1" hangingPunct="1">
              <a:lnSpc>
                <a:spcPct val="90000"/>
              </a:lnSpc>
              <a:spcAft>
                <a:spcPts val="600"/>
              </a:spcAft>
              <a:buSzPct val="100000"/>
              <a:buFont typeface="Arial" panose="020B0604020202020204" pitchFamily="34" charset="0"/>
              <a:buChar char="•"/>
            </a:pPr>
            <a:r>
              <a:rPr lang="en-US" sz="2200">
                <a:latin typeface="+mn-lt"/>
              </a:rPr>
              <a:t>Interactive discussion and group exercises</a:t>
            </a:r>
          </a:p>
        </p:txBody>
      </p:sp>
      <p:sp>
        <p:nvSpPr>
          <p:cNvPr id="4" name="Text 2"/>
          <p:cNvSpPr/>
          <p:nvPr/>
        </p:nvSpPr>
        <p:spPr>
          <a:xfrm>
            <a:off x="508000" y="6350000"/>
            <a:ext cx="2905541" cy="203200"/>
          </a:xfrm>
          <a:prstGeom prst="rect">
            <a:avLst/>
          </a:prstGeom>
          <a:noFill/>
          <a:ln/>
        </p:spPr>
        <p:txBody>
          <a:bodyPr wrap="square" lIns="0" tIns="0" rIns="0" bIns="0" rtlCol="0" anchor="t"/>
          <a:lstStyle/>
          <a:p>
            <a:pPr>
              <a:lnSpc>
                <a:spcPts val="1600"/>
              </a:lnSpc>
              <a:spcBef>
                <a:spcPts val="400"/>
              </a:spcBef>
              <a:spcAft>
                <a:spcPts val="400"/>
              </a:spcAft>
            </a:pPr>
            <a:r>
              <a:rPr lang="en-US" sz="1200" dirty="0">
                <a:solidFill>
                  <a:srgbClr val="737373"/>
                </a:solidFill>
                <a:latin typeface="Arial" pitchFamily="34" charset="0"/>
                <a:ea typeface="Arial" pitchFamily="34" charset="-122"/>
                <a:cs typeface="Arial" pitchFamily="34" charset="-120"/>
              </a:rPr>
              <a:t>DBA Research Ethics • Dr Caroline Jawad</a:t>
            </a:r>
            <a:endParaRPr lang="en-US" sz="1200" dirty="0"/>
          </a:p>
        </p:txBody>
      </p:sp>
    </p:spTree>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 0"/>
          <p:cNvSpPr/>
          <p:nvPr/>
        </p:nvSpPr>
        <p:spPr>
          <a:xfrm>
            <a:off x="838200" y="365125"/>
            <a:ext cx="10515600" cy="1325563"/>
          </a:xfrm>
          <a:prstGeom prst="rect">
            <a:avLst/>
          </a:prstGeom>
        </p:spPr>
        <p:txBody>
          <a:bodyPr vert="horz" lIns="91440" tIns="45720" rIns="91440" bIns="45720" rtlCol="0" anchor="ctr">
            <a:normAutofit/>
          </a:bodyPr>
          <a:lstStyle/>
          <a:p>
            <a:pPr eaLnBrk="1" hangingPunct="1">
              <a:lnSpc>
                <a:spcPct val="90000"/>
              </a:lnSpc>
              <a:spcAft>
                <a:spcPts val="600"/>
              </a:spcAft>
            </a:pPr>
            <a:r>
              <a:rPr lang="en-US" sz="5400" b="1" kern="1200">
                <a:solidFill>
                  <a:schemeClr val="tx1"/>
                </a:solidFill>
                <a:latin typeface="+mj-lt"/>
                <a:ea typeface="+mj-ea"/>
                <a:cs typeface="+mj-cs"/>
              </a:rPr>
              <a:t>Reflexivity in Research</a:t>
            </a:r>
            <a:endParaRPr lang="en-US" sz="5400" kern="1200">
              <a:solidFill>
                <a:schemeClr val="tx1"/>
              </a:solidFill>
              <a:latin typeface="+mj-lt"/>
              <a:ea typeface="+mj-ea"/>
              <a:cs typeface="+mj-cs"/>
            </a:endParaRPr>
          </a:p>
        </p:txBody>
      </p:sp>
      <p:sp>
        <p:nvSpPr>
          <p:cNvPr id="11"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 1"/>
          <p:cNvSpPr/>
          <p:nvPr/>
        </p:nvSpPr>
        <p:spPr>
          <a:xfrm>
            <a:off x="838200" y="1929384"/>
            <a:ext cx="10515600" cy="4251960"/>
          </a:xfrm>
          <a:prstGeom prst="rect">
            <a:avLst/>
          </a:prstGeom>
        </p:spPr>
        <p:txBody>
          <a:bodyPr vert="horz" lIns="91440" tIns="45720" rIns="91440" bIns="45720" rtlCol="0">
            <a:normAutofit/>
          </a:bodyPr>
          <a:lstStyle/>
          <a:p>
            <a:pPr marL="152396" indent="-228600" eaLnBrk="1" hangingPunct="1">
              <a:lnSpc>
                <a:spcPct val="90000"/>
              </a:lnSpc>
              <a:spcAft>
                <a:spcPts val="600"/>
              </a:spcAft>
              <a:buSzPct val="100000"/>
              <a:buFont typeface="Arial" panose="020B0604020202020204" pitchFamily="34" charset="0"/>
              <a:buChar char="•"/>
            </a:pPr>
            <a:r>
              <a:rPr lang="en-US" sz="2200">
                <a:latin typeface="+mn-lt"/>
              </a:rPr>
              <a:t>Detailed content for Reflexivity in Research</a:t>
            </a:r>
          </a:p>
          <a:p>
            <a:pPr marL="152396" indent="-228600" eaLnBrk="1" hangingPunct="1">
              <a:lnSpc>
                <a:spcPct val="90000"/>
              </a:lnSpc>
              <a:spcAft>
                <a:spcPts val="600"/>
              </a:spcAft>
              <a:buSzPct val="100000"/>
              <a:buFont typeface="Arial" panose="020B0604020202020204" pitchFamily="34" charset="0"/>
              <a:buChar char="•"/>
            </a:pPr>
            <a:r>
              <a:rPr lang="en-US" sz="2200">
                <a:latin typeface="+mn-lt"/>
              </a:rPr>
              <a:t>See student activities workbook for comprehensive materials</a:t>
            </a:r>
          </a:p>
          <a:p>
            <a:pPr marL="152396" indent="-228600" eaLnBrk="1" hangingPunct="1">
              <a:lnSpc>
                <a:spcPct val="90000"/>
              </a:lnSpc>
              <a:spcAft>
                <a:spcPts val="600"/>
              </a:spcAft>
              <a:buSzPct val="100000"/>
              <a:buFont typeface="Arial" panose="020B0604020202020204" pitchFamily="34" charset="0"/>
              <a:buChar char="•"/>
            </a:pPr>
            <a:r>
              <a:rPr lang="en-US" sz="2200">
                <a:latin typeface="+mn-lt"/>
              </a:rPr>
              <a:t>Interactive discussion and group exercises</a:t>
            </a:r>
          </a:p>
        </p:txBody>
      </p:sp>
      <p:sp>
        <p:nvSpPr>
          <p:cNvPr id="4" name="Text 2"/>
          <p:cNvSpPr/>
          <p:nvPr/>
        </p:nvSpPr>
        <p:spPr>
          <a:xfrm>
            <a:off x="508000" y="6350000"/>
            <a:ext cx="2905541" cy="203200"/>
          </a:xfrm>
          <a:prstGeom prst="rect">
            <a:avLst/>
          </a:prstGeom>
          <a:noFill/>
          <a:ln/>
        </p:spPr>
        <p:txBody>
          <a:bodyPr wrap="square" lIns="0" tIns="0" rIns="0" bIns="0" rtlCol="0" anchor="t"/>
          <a:lstStyle/>
          <a:p>
            <a:pPr>
              <a:lnSpc>
                <a:spcPts val="1600"/>
              </a:lnSpc>
              <a:spcBef>
                <a:spcPts val="400"/>
              </a:spcBef>
              <a:spcAft>
                <a:spcPts val="400"/>
              </a:spcAft>
            </a:pPr>
            <a:r>
              <a:rPr lang="en-US" sz="1200" dirty="0">
                <a:solidFill>
                  <a:srgbClr val="737373"/>
                </a:solidFill>
                <a:latin typeface="Arial" pitchFamily="34" charset="0"/>
                <a:ea typeface="Arial" pitchFamily="34" charset="-122"/>
                <a:cs typeface="Arial" pitchFamily="34" charset="-120"/>
              </a:rPr>
              <a:t>DBA Research Ethics • Dr Caroline Jawad</a:t>
            </a:r>
            <a:endParaRPr lang="en-US" sz="1200" dirty="0"/>
          </a:p>
        </p:txBody>
      </p:sp>
    </p:spTree>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 0"/>
          <p:cNvSpPr/>
          <p:nvPr/>
        </p:nvSpPr>
        <p:spPr>
          <a:xfrm>
            <a:off x="838200" y="365125"/>
            <a:ext cx="10515600" cy="1325563"/>
          </a:xfrm>
          <a:prstGeom prst="rect">
            <a:avLst/>
          </a:prstGeom>
        </p:spPr>
        <p:txBody>
          <a:bodyPr vert="horz" lIns="91440" tIns="45720" rIns="91440" bIns="45720" rtlCol="0" anchor="ctr">
            <a:normAutofit/>
          </a:bodyPr>
          <a:lstStyle/>
          <a:p>
            <a:pPr eaLnBrk="1" hangingPunct="1">
              <a:lnSpc>
                <a:spcPct val="90000"/>
              </a:lnSpc>
              <a:spcAft>
                <a:spcPts val="600"/>
              </a:spcAft>
            </a:pPr>
            <a:r>
              <a:rPr lang="en-US" sz="5400" b="1" kern="1200" dirty="0">
                <a:solidFill>
                  <a:schemeClr val="tx1"/>
                </a:solidFill>
                <a:latin typeface="+mj-lt"/>
                <a:ea typeface="+mj-ea"/>
                <a:cs typeface="+mj-cs"/>
              </a:rPr>
              <a:t>Activity 8: Ethics Application </a:t>
            </a:r>
            <a:endParaRPr lang="en-US" sz="5400" kern="1200" dirty="0">
              <a:solidFill>
                <a:schemeClr val="tx1"/>
              </a:solidFill>
              <a:latin typeface="+mj-lt"/>
              <a:ea typeface="+mj-ea"/>
              <a:cs typeface="+mj-cs"/>
            </a:endParaRPr>
          </a:p>
        </p:txBody>
      </p:sp>
      <p:sp>
        <p:nvSpPr>
          <p:cNvPr id="11"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 1"/>
          <p:cNvSpPr/>
          <p:nvPr/>
        </p:nvSpPr>
        <p:spPr>
          <a:xfrm>
            <a:off x="838200" y="1929384"/>
            <a:ext cx="10515600" cy="4251960"/>
          </a:xfrm>
          <a:prstGeom prst="rect">
            <a:avLst/>
          </a:prstGeom>
        </p:spPr>
        <p:txBody>
          <a:bodyPr vert="horz" lIns="91440" tIns="45720" rIns="91440" bIns="45720" rtlCol="0">
            <a:normAutofit/>
          </a:bodyPr>
          <a:lstStyle/>
          <a:p>
            <a:pPr marL="152396" indent="-228600" eaLnBrk="1" hangingPunct="1">
              <a:lnSpc>
                <a:spcPct val="90000"/>
              </a:lnSpc>
              <a:spcAft>
                <a:spcPts val="600"/>
              </a:spcAft>
              <a:buSzPct val="100000"/>
              <a:buFont typeface="Arial" panose="020B0604020202020204" pitchFamily="34" charset="0"/>
              <a:buChar char="•"/>
            </a:pPr>
            <a:r>
              <a:rPr lang="en-US" sz="2200">
                <a:latin typeface="+mn-lt"/>
              </a:rPr>
              <a:t>Detailed content for Activity 8: Ethics Application (Part 1)</a:t>
            </a:r>
          </a:p>
          <a:p>
            <a:pPr marL="152396" indent="-228600" eaLnBrk="1" hangingPunct="1">
              <a:lnSpc>
                <a:spcPct val="90000"/>
              </a:lnSpc>
              <a:spcAft>
                <a:spcPts val="600"/>
              </a:spcAft>
              <a:buSzPct val="100000"/>
              <a:buFont typeface="Arial" panose="020B0604020202020204" pitchFamily="34" charset="0"/>
              <a:buChar char="•"/>
            </a:pPr>
            <a:r>
              <a:rPr lang="en-US" sz="2200">
                <a:latin typeface="+mn-lt"/>
              </a:rPr>
              <a:t>See student activities workbook for comprehensive materials</a:t>
            </a:r>
          </a:p>
          <a:p>
            <a:pPr marL="152396" indent="-228600" eaLnBrk="1" hangingPunct="1">
              <a:lnSpc>
                <a:spcPct val="90000"/>
              </a:lnSpc>
              <a:spcAft>
                <a:spcPts val="600"/>
              </a:spcAft>
              <a:buSzPct val="100000"/>
              <a:buFont typeface="Arial" panose="020B0604020202020204" pitchFamily="34" charset="0"/>
              <a:buChar char="•"/>
            </a:pPr>
            <a:r>
              <a:rPr lang="en-US" sz="2200">
                <a:latin typeface="+mn-lt"/>
              </a:rPr>
              <a:t>Interactive discussion and group exercises</a:t>
            </a:r>
          </a:p>
        </p:txBody>
      </p:sp>
      <p:sp>
        <p:nvSpPr>
          <p:cNvPr id="4" name="Text 2"/>
          <p:cNvSpPr/>
          <p:nvPr/>
        </p:nvSpPr>
        <p:spPr>
          <a:xfrm>
            <a:off x="508000" y="6350000"/>
            <a:ext cx="2905541" cy="203200"/>
          </a:xfrm>
          <a:prstGeom prst="rect">
            <a:avLst/>
          </a:prstGeom>
          <a:noFill/>
          <a:ln/>
        </p:spPr>
        <p:txBody>
          <a:bodyPr wrap="square" lIns="0" tIns="0" rIns="0" bIns="0" rtlCol="0" anchor="t"/>
          <a:lstStyle/>
          <a:p>
            <a:pPr>
              <a:lnSpc>
                <a:spcPts val="1600"/>
              </a:lnSpc>
              <a:spcBef>
                <a:spcPts val="400"/>
              </a:spcBef>
              <a:spcAft>
                <a:spcPts val="400"/>
              </a:spcAft>
            </a:pPr>
            <a:r>
              <a:rPr lang="en-US" sz="1200" dirty="0">
                <a:solidFill>
                  <a:srgbClr val="737373"/>
                </a:solidFill>
                <a:latin typeface="Arial" pitchFamily="34" charset="0"/>
                <a:ea typeface="Arial" pitchFamily="34" charset="-122"/>
                <a:cs typeface="Arial" pitchFamily="34" charset="-120"/>
              </a:rPr>
              <a:t>DBA Research Ethics • Dr Caroline Jawad</a:t>
            </a:r>
            <a:endParaRPr lang="en-US" sz="1200" dirty="0"/>
          </a:p>
        </p:txBody>
      </p:sp>
    </p:spTree>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 0"/>
          <p:cNvSpPr/>
          <p:nvPr/>
        </p:nvSpPr>
        <p:spPr>
          <a:xfrm>
            <a:off x="838200" y="365125"/>
            <a:ext cx="10515600" cy="1325563"/>
          </a:xfrm>
          <a:prstGeom prst="rect">
            <a:avLst/>
          </a:prstGeom>
        </p:spPr>
        <p:txBody>
          <a:bodyPr vert="horz" lIns="91440" tIns="45720" rIns="91440" bIns="45720" rtlCol="0" anchor="ctr">
            <a:normAutofit/>
          </a:bodyPr>
          <a:lstStyle/>
          <a:p>
            <a:pPr eaLnBrk="1" hangingPunct="1">
              <a:lnSpc>
                <a:spcPct val="90000"/>
              </a:lnSpc>
              <a:spcAft>
                <a:spcPts val="600"/>
              </a:spcAft>
            </a:pPr>
            <a:r>
              <a:rPr lang="en-US" sz="5400" b="1" kern="1200">
                <a:solidFill>
                  <a:schemeClr val="tx1"/>
                </a:solidFill>
                <a:latin typeface="+mj-lt"/>
                <a:ea typeface="+mj-ea"/>
                <a:cs typeface="+mj-cs"/>
              </a:rPr>
              <a:t>Case Study 1: Employee Surveillance</a:t>
            </a:r>
            <a:endParaRPr lang="en-US" sz="5400" kern="1200">
              <a:solidFill>
                <a:schemeClr val="tx1"/>
              </a:solidFill>
              <a:latin typeface="+mj-lt"/>
              <a:ea typeface="+mj-ea"/>
              <a:cs typeface="+mj-cs"/>
            </a:endParaRPr>
          </a:p>
        </p:txBody>
      </p:sp>
      <p:sp>
        <p:nvSpPr>
          <p:cNvPr id="11"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 1"/>
          <p:cNvSpPr/>
          <p:nvPr/>
        </p:nvSpPr>
        <p:spPr>
          <a:xfrm>
            <a:off x="838200" y="1929384"/>
            <a:ext cx="10515600" cy="4251960"/>
          </a:xfrm>
          <a:prstGeom prst="rect">
            <a:avLst/>
          </a:prstGeom>
        </p:spPr>
        <p:txBody>
          <a:bodyPr vert="horz" lIns="91440" tIns="45720" rIns="91440" bIns="45720" rtlCol="0">
            <a:normAutofit/>
          </a:bodyPr>
          <a:lstStyle/>
          <a:p>
            <a:pPr marL="152396" indent="-228600" eaLnBrk="1" hangingPunct="1">
              <a:lnSpc>
                <a:spcPct val="90000"/>
              </a:lnSpc>
              <a:spcAft>
                <a:spcPts val="600"/>
              </a:spcAft>
              <a:buSzPct val="100000"/>
              <a:buFont typeface="Arial" panose="020B0604020202020204" pitchFamily="34" charset="0"/>
              <a:buChar char="•"/>
            </a:pPr>
            <a:r>
              <a:rPr lang="en-US" sz="2200">
                <a:latin typeface="+mn-lt"/>
              </a:rPr>
              <a:t>Detailed content for Case Study 1: Employee Surveillance</a:t>
            </a:r>
          </a:p>
          <a:p>
            <a:pPr marL="152396" indent="-228600" eaLnBrk="1" hangingPunct="1">
              <a:lnSpc>
                <a:spcPct val="90000"/>
              </a:lnSpc>
              <a:spcAft>
                <a:spcPts val="600"/>
              </a:spcAft>
              <a:buSzPct val="100000"/>
              <a:buFont typeface="Arial" panose="020B0604020202020204" pitchFamily="34" charset="0"/>
              <a:buChar char="•"/>
            </a:pPr>
            <a:r>
              <a:rPr lang="en-US" sz="2200">
                <a:latin typeface="+mn-lt"/>
              </a:rPr>
              <a:t>See student activities workbook for comprehensive materials</a:t>
            </a:r>
          </a:p>
          <a:p>
            <a:pPr marL="152396" indent="-228600" eaLnBrk="1" hangingPunct="1">
              <a:lnSpc>
                <a:spcPct val="90000"/>
              </a:lnSpc>
              <a:spcAft>
                <a:spcPts val="600"/>
              </a:spcAft>
              <a:buSzPct val="100000"/>
              <a:buFont typeface="Arial" panose="020B0604020202020204" pitchFamily="34" charset="0"/>
              <a:buChar char="•"/>
            </a:pPr>
            <a:r>
              <a:rPr lang="en-US" sz="2200">
                <a:latin typeface="+mn-lt"/>
              </a:rPr>
              <a:t>Interactive discussion and group exercises</a:t>
            </a:r>
          </a:p>
        </p:txBody>
      </p:sp>
      <p:sp>
        <p:nvSpPr>
          <p:cNvPr id="4" name="Text 2"/>
          <p:cNvSpPr/>
          <p:nvPr/>
        </p:nvSpPr>
        <p:spPr>
          <a:xfrm>
            <a:off x="508000" y="6350000"/>
            <a:ext cx="2905541" cy="203200"/>
          </a:xfrm>
          <a:prstGeom prst="rect">
            <a:avLst/>
          </a:prstGeom>
          <a:noFill/>
          <a:ln/>
        </p:spPr>
        <p:txBody>
          <a:bodyPr wrap="square" lIns="0" tIns="0" rIns="0" bIns="0" rtlCol="0" anchor="t"/>
          <a:lstStyle/>
          <a:p>
            <a:pPr>
              <a:lnSpc>
                <a:spcPts val="1600"/>
              </a:lnSpc>
              <a:spcBef>
                <a:spcPts val="400"/>
              </a:spcBef>
              <a:spcAft>
                <a:spcPts val="400"/>
              </a:spcAft>
            </a:pPr>
            <a:r>
              <a:rPr lang="en-US" sz="1200" dirty="0">
                <a:solidFill>
                  <a:srgbClr val="737373"/>
                </a:solidFill>
                <a:latin typeface="Arial" pitchFamily="34" charset="0"/>
                <a:ea typeface="Arial" pitchFamily="34" charset="-122"/>
                <a:cs typeface="Arial" pitchFamily="34" charset="-120"/>
              </a:rPr>
              <a:t>DBA Research Ethics • Dr Caroline Jawad</a:t>
            </a:r>
            <a:endParaRPr lang="en-US" sz="1200" dirty="0"/>
          </a:p>
        </p:txBody>
      </p:sp>
    </p:spTree>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 0"/>
          <p:cNvSpPr/>
          <p:nvPr/>
        </p:nvSpPr>
        <p:spPr>
          <a:xfrm>
            <a:off x="838200" y="365125"/>
            <a:ext cx="10515600" cy="1325563"/>
          </a:xfrm>
          <a:prstGeom prst="rect">
            <a:avLst/>
          </a:prstGeom>
        </p:spPr>
        <p:txBody>
          <a:bodyPr vert="horz" lIns="91440" tIns="45720" rIns="91440" bIns="45720" rtlCol="0" anchor="ctr">
            <a:normAutofit/>
          </a:bodyPr>
          <a:lstStyle/>
          <a:p>
            <a:pPr eaLnBrk="1" hangingPunct="1">
              <a:lnSpc>
                <a:spcPct val="90000"/>
              </a:lnSpc>
              <a:spcAft>
                <a:spcPts val="600"/>
              </a:spcAft>
            </a:pPr>
            <a:r>
              <a:rPr lang="en-US" sz="5400" b="1" kern="1200">
                <a:solidFill>
                  <a:schemeClr val="tx1"/>
                </a:solidFill>
                <a:latin typeface="+mj-lt"/>
                <a:ea typeface="+mj-ea"/>
                <a:cs typeface="+mj-cs"/>
              </a:rPr>
              <a:t>Case Study 2: Failed Merger</a:t>
            </a:r>
            <a:endParaRPr lang="en-US" sz="5400" kern="1200">
              <a:solidFill>
                <a:schemeClr val="tx1"/>
              </a:solidFill>
              <a:latin typeface="+mj-lt"/>
              <a:ea typeface="+mj-ea"/>
              <a:cs typeface="+mj-cs"/>
            </a:endParaRPr>
          </a:p>
        </p:txBody>
      </p:sp>
      <p:sp>
        <p:nvSpPr>
          <p:cNvPr id="11"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 1"/>
          <p:cNvSpPr/>
          <p:nvPr/>
        </p:nvSpPr>
        <p:spPr>
          <a:xfrm>
            <a:off x="838200" y="1929384"/>
            <a:ext cx="10515600" cy="4251960"/>
          </a:xfrm>
          <a:prstGeom prst="rect">
            <a:avLst/>
          </a:prstGeom>
        </p:spPr>
        <p:txBody>
          <a:bodyPr vert="horz" lIns="91440" tIns="45720" rIns="91440" bIns="45720" rtlCol="0">
            <a:normAutofit/>
          </a:bodyPr>
          <a:lstStyle/>
          <a:p>
            <a:pPr marL="152396" indent="-228600" eaLnBrk="1" hangingPunct="1">
              <a:lnSpc>
                <a:spcPct val="90000"/>
              </a:lnSpc>
              <a:spcAft>
                <a:spcPts val="600"/>
              </a:spcAft>
              <a:buSzPct val="100000"/>
              <a:buFont typeface="Arial" panose="020B0604020202020204" pitchFamily="34" charset="0"/>
              <a:buChar char="•"/>
            </a:pPr>
            <a:r>
              <a:rPr lang="en-US" sz="2200">
                <a:latin typeface="+mn-lt"/>
              </a:rPr>
              <a:t>Detailed content for Case Study 2: Failed Merger</a:t>
            </a:r>
          </a:p>
          <a:p>
            <a:pPr marL="152396" indent="-228600" eaLnBrk="1" hangingPunct="1">
              <a:lnSpc>
                <a:spcPct val="90000"/>
              </a:lnSpc>
              <a:spcAft>
                <a:spcPts val="600"/>
              </a:spcAft>
              <a:buSzPct val="100000"/>
              <a:buFont typeface="Arial" panose="020B0604020202020204" pitchFamily="34" charset="0"/>
              <a:buChar char="•"/>
            </a:pPr>
            <a:r>
              <a:rPr lang="en-US" sz="2200">
                <a:latin typeface="+mn-lt"/>
              </a:rPr>
              <a:t>See student activities workbook for comprehensive materials</a:t>
            </a:r>
          </a:p>
          <a:p>
            <a:pPr marL="152396" indent="-228600" eaLnBrk="1" hangingPunct="1">
              <a:lnSpc>
                <a:spcPct val="90000"/>
              </a:lnSpc>
              <a:spcAft>
                <a:spcPts val="600"/>
              </a:spcAft>
              <a:buSzPct val="100000"/>
              <a:buFont typeface="Arial" panose="020B0604020202020204" pitchFamily="34" charset="0"/>
              <a:buChar char="•"/>
            </a:pPr>
            <a:r>
              <a:rPr lang="en-US" sz="2200">
                <a:latin typeface="+mn-lt"/>
              </a:rPr>
              <a:t>Interactive discussion and group exercises</a:t>
            </a:r>
          </a:p>
        </p:txBody>
      </p:sp>
      <p:sp>
        <p:nvSpPr>
          <p:cNvPr id="4" name="Text 2"/>
          <p:cNvSpPr/>
          <p:nvPr/>
        </p:nvSpPr>
        <p:spPr>
          <a:xfrm>
            <a:off x="508000" y="6350000"/>
            <a:ext cx="2905541" cy="203200"/>
          </a:xfrm>
          <a:prstGeom prst="rect">
            <a:avLst/>
          </a:prstGeom>
          <a:noFill/>
          <a:ln/>
        </p:spPr>
        <p:txBody>
          <a:bodyPr wrap="square" lIns="0" tIns="0" rIns="0" bIns="0" rtlCol="0" anchor="t"/>
          <a:lstStyle/>
          <a:p>
            <a:pPr>
              <a:lnSpc>
                <a:spcPts val="1600"/>
              </a:lnSpc>
              <a:spcBef>
                <a:spcPts val="400"/>
              </a:spcBef>
              <a:spcAft>
                <a:spcPts val="400"/>
              </a:spcAft>
            </a:pPr>
            <a:r>
              <a:rPr lang="en-US" sz="1200" dirty="0">
                <a:solidFill>
                  <a:srgbClr val="737373"/>
                </a:solidFill>
                <a:latin typeface="Arial" pitchFamily="34" charset="0"/>
                <a:ea typeface="Arial" pitchFamily="34" charset="-122"/>
                <a:cs typeface="Arial" pitchFamily="34" charset="-120"/>
              </a:rPr>
              <a:t>DBA Research Ethics • Dr Caroline Jawad</a:t>
            </a:r>
            <a:endParaRPr lang="en-US" sz="1200" dirty="0"/>
          </a:p>
        </p:txBody>
      </p:sp>
    </p:spTree>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 0"/>
          <p:cNvSpPr/>
          <p:nvPr/>
        </p:nvSpPr>
        <p:spPr>
          <a:xfrm>
            <a:off x="838200" y="365125"/>
            <a:ext cx="10515600" cy="1325563"/>
          </a:xfrm>
          <a:prstGeom prst="rect">
            <a:avLst/>
          </a:prstGeom>
        </p:spPr>
        <p:txBody>
          <a:bodyPr vert="horz" lIns="91440" tIns="45720" rIns="91440" bIns="45720" rtlCol="0" anchor="ctr">
            <a:normAutofit/>
          </a:bodyPr>
          <a:lstStyle/>
          <a:p>
            <a:pPr eaLnBrk="1" hangingPunct="1">
              <a:lnSpc>
                <a:spcPct val="90000"/>
              </a:lnSpc>
              <a:spcAft>
                <a:spcPts val="600"/>
              </a:spcAft>
            </a:pPr>
            <a:r>
              <a:rPr lang="en-US" sz="5000" b="1" kern="1200">
                <a:solidFill>
                  <a:schemeClr val="tx1"/>
                </a:solidFill>
                <a:latin typeface="+mj-lt"/>
                <a:ea typeface="+mj-ea"/>
                <a:cs typeface="+mj-cs"/>
              </a:rPr>
              <a:t>Case Study 3: Whistleblower Interviews</a:t>
            </a:r>
            <a:endParaRPr lang="en-US" sz="5000" kern="1200">
              <a:solidFill>
                <a:schemeClr val="tx1"/>
              </a:solidFill>
              <a:latin typeface="+mj-lt"/>
              <a:ea typeface="+mj-ea"/>
              <a:cs typeface="+mj-cs"/>
            </a:endParaRPr>
          </a:p>
        </p:txBody>
      </p:sp>
      <p:sp>
        <p:nvSpPr>
          <p:cNvPr id="11"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 1"/>
          <p:cNvSpPr/>
          <p:nvPr/>
        </p:nvSpPr>
        <p:spPr>
          <a:xfrm>
            <a:off x="838200" y="1929384"/>
            <a:ext cx="10515600" cy="4251960"/>
          </a:xfrm>
          <a:prstGeom prst="rect">
            <a:avLst/>
          </a:prstGeom>
        </p:spPr>
        <p:txBody>
          <a:bodyPr vert="horz" lIns="91440" tIns="45720" rIns="91440" bIns="45720" rtlCol="0">
            <a:normAutofit/>
          </a:bodyPr>
          <a:lstStyle/>
          <a:p>
            <a:pPr marL="152396" indent="-228600" eaLnBrk="1" hangingPunct="1">
              <a:lnSpc>
                <a:spcPct val="90000"/>
              </a:lnSpc>
              <a:spcAft>
                <a:spcPts val="600"/>
              </a:spcAft>
              <a:buSzPct val="100000"/>
              <a:buFont typeface="Arial" panose="020B0604020202020204" pitchFamily="34" charset="0"/>
              <a:buChar char="•"/>
            </a:pPr>
            <a:r>
              <a:rPr lang="en-US" sz="2200">
                <a:latin typeface="+mn-lt"/>
              </a:rPr>
              <a:t>Detailed content for Case Study 3: Whistleblower Interviews</a:t>
            </a:r>
          </a:p>
          <a:p>
            <a:pPr marL="152396" indent="-228600" eaLnBrk="1" hangingPunct="1">
              <a:lnSpc>
                <a:spcPct val="90000"/>
              </a:lnSpc>
              <a:spcAft>
                <a:spcPts val="600"/>
              </a:spcAft>
              <a:buSzPct val="100000"/>
              <a:buFont typeface="Arial" panose="020B0604020202020204" pitchFamily="34" charset="0"/>
              <a:buChar char="•"/>
            </a:pPr>
            <a:r>
              <a:rPr lang="en-US" sz="2200">
                <a:latin typeface="+mn-lt"/>
              </a:rPr>
              <a:t>See student activities workbook for comprehensive materials</a:t>
            </a:r>
          </a:p>
          <a:p>
            <a:pPr marL="152396" indent="-228600" eaLnBrk="1" hangingPunct="1">
              <a:lnSpc>
                <a:spcPct val="90000"/>
              </a:lnSpc>
              <a:spcAft>
                <a:spcPts val="600"/>
              </a:spcAft>
              <a:buSzPct val="100000"/>
              <a:buFont typeface="Arial" panose="020B0604020202020204" pitchFamily="34" charset="0"/>
              <a:buChar char="•"/>
            </a:pPr>
            <a:r>
              <a:rPr lang="en-US" sz="2200">
                <a:latin typeface="+mn-lt"/>
              </a:rPr>
              <a:t>Interactive discussion and group exercises</a:t>
            </a:r>
          </a:p>
        </p:txBody>
      </p:sp>
      <p:sp>
        <p:nvSpPr>
          <p:cNvPr id="4" name="Text 2"/>
          <p:cNvSpPr/>
          <p:nvPr/>
        </p:nvSpPr>
        <p:spPr>
          <a:xfrm>
            <a:off x="508000" y="6350000"/>
            <a:ext cx="2905541" cy="203200"/>
          </a:xfrm>
          <a:prstGeom prst="rect">
            <a:avLst/>
          </a:prstGeom>
          <a:noFill/>
          <a:ln/>
        </p:spPr>
        <p:txBody>
          <a:bodyPr wrap="square" lIns="0" tIns="0" rIns="0" bIns="0" rtlCol="0" anchor="t"/>
          <a:lstStyle/>
          <a:p>
            <a:pPr>
              <a:lnSpc>
                <a:spcPts val="1600"/>
              </a:lnSpc>
              <a:spcBef>
                <a:spcPts val="400"/>
              </a:spcBef>
              <a:spcAft>
                <a:spcPts val="400"/>
              </a:spcAft>
            </a:pPr>
            <a:r>
              <a:rPr lang="en-US" sz="1200" dirty="0">
                <a:solidFill>
                  <a:srgbClr val="737373"/>
                </a:solidFill>
                <a:latin typeface="Arial" pitchFamily="34" charset="0"/>
                <a:ea typeface="Arial" pitchFamily="34" charset="-122"/>
                <a:cs typeface="Arial" pitchFamily="34" charset="-120"/>
              </a:rPr>
              <a:t>DBA Research Ethics • Dr Caroline Jawad</a:t>
            </a:r>
            <a:endParaRPr lang="en-US" sz="1200" dirty="0"/>
          </a:p>
        </p:txBody>
      </p:sp>
    </p:spTree>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 0"/>
          <p:cNvSpPr/>
          <p:nvPr/>
        </p:nvSpPr>
        <p:spPr>
          <a:xfrm>
            <a:off x="838200" y="365125"/>
            <a:ext cx="10515600" cy="1325563"/>
          </a:xfrm>
          <a:prstGeom prst="rect">
            <a:avLst/>
          </a:prstGeom>
        </p:spPr>
        <p:txBody>
          <a:bodyPr vert="horz" lIns="91440" tIns="45720" rIns="91440" bIns="45720" rtlCol="0" anchor="ctr">
            <a:normAutofit/>
          </a:bodyPr>
          <a:lstStyle/>
          <a:p>
            <a:pPr eaLnBrk="1" hangingPunct="1">
              <a:lnSpc>
                <a:spcPct val="90000"/>
              </a:lnSpc>
              <a:spcAft>
                <a:spcPts val="600"/>
              </a:spcAft>
            </a:pPr>
            <a:r>
              <a:rPr lang="en-US" sz="5400" b="1" kern="1200">
                <a:solidFill>
                  <a:schemeClr val="tx1"/>
                </a:solidFill>
                <a:latin typeface="+mj-lt"/>
                <a:ea typeface="+mj-ea"/>
                <a:cs typeface="+mj-cs"/>
              </a:rPr>
              <a:t>Common Ethical Challenges</a:t>
            </a:r>
            <a:endParaRPr lang="en-US" sz="5400" kern="1200">
              <a:solidFill>
                <a:schemeClr val="tx1"/>
              </a:solidFill>
              <a:latin typeface="+mj-lt"/>
              <a:ea typeface="+mj-ea"/>
              <a:cs typeface="+mj-cs"/>
            </a:endParaRPr>
          </a:p>
        </p:txBody>
      </p:sp>
      <p:sp>
        <p:nvSpPr>
          <p:cNvPr id="11"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 1"/>
          <p:cNvSpPr/>
          <p:nvPr/>
        </p:nvSpPr>
        <p:spPr>
          <a:xfrm>
            <a:off x="838200" y="1929384"/>
            <a:ext cx="10515600" cy="4251960"/>
          </a:xfrm>
          <a:prstGeom prst="rect">
            <a:avLst/>
          </a:prstGeom>
        </p:spPr>
        <p:txBody>
          <a:bodyPr vert="horz" lIns="91440" tIns="45720" rIns="91440" bIns="45720" rtlCol="0">
            <a:normAutofit/>
          </a:bodyPr>
          <a:lstStyle/>
          <a:p>
            <a:pPr marL="152396" indent="-228600" eaLnBrk="1" hangingPunct="1">
              <a:lnSpc>
                <a:spcPct val="90000"/>
              </a:lnSpc>
              <a:spcAft>
                <a:spcPts val="600"/>
              </a:spcAft>
              <a:buSzPct val="100000"/>
              <a:buFont typeface="Arial" panose="020B0604020202020204" pitchFamily="34" charset="0"/>
              <a:buChar char="•"/>
            </a:pPr>
            <a:r>
              <a:rPr lang="en-US" sz="2200">
                <a:latin typeface="+mn-lt"/>
              </a:rPr>
              <a:t>Detailed content for Common Ethical Challenges</a:t>
            </a:r>
          </a:p>
          <a:p>
            <a:pPr marL="152396" indent="-228600" eaLnBrk="1" hangingPunct="1">
              <a:lnSpc>
                <a:spcPct val="90000"/>
              </a:lnSpc>
              <a:spcAft>
                <a:spcPts val="600"/>
              </a:spcAft>
              <a:buSzPct val="100000"/>
              <a:buFont typeface="Arial" panose="020B0604020202020204" pitchFamily="34" charset="0"/>
              <a:buChar char="•"/>
            </a:pPr>
            <a:r>
              <a:rPr lang="en-US" sz="2200">
                <a:latin typeface="+mn-lt"/>
              </a:rPr>
              <a:t>See student activities workbook for comprehensive materials</a:t>
            </a:r>
          </a:p>
          <a:p>
            <a:pPr marL="152396" indent="-228600" eaLnBrk="1" hangingPunct="1">
              <a:lnSpc>
                <a:spcPct val="90000"/>
              </a:lnSpc>
              <a:spcAft>
                <a:spcPts val="600"/>
              </a:spcAft>
              <a:buSzPct val="100000"/>
              <a:buFont typeface="Arial" panose="020B0604020202020204" pitchFamily="34" charset="0"/>
              <a:buChar char="•"/>
            </a:pPr>
            <a:r>
              <a:rPr lang="en-US" sz="2200">
                <a:latin typeface="+mn-lt"/>
              </a:rPr>
              <a:t>Interactive discussion and group exercises</a:t>
            </a:r>
          </a:p>
        </p:txBody>
      </p:sp>
      <p:sp>
        <p:nvSpPr>
          <p:cNvPr id="4" name="Text 2"/>
          <p:cNvSpPr/>
          <p:nvPr/>
        </p:nvSpPr>
        <p:spPr>
          <a:xfrm>
            <a:off x="508000" y="6350000"/>
            <a:ext cx="2905541" cy="203200"/>
          </a:xfrm>
          <a:prstGeom prst="rect">
            <a:avLst/>
          </a:prstGeom>
          <a:noFill/>
          <a:ln/>
        </p:spPr>
        <p:txBody>
          <a:bodyPr wrap="square" lIns="0" tIns="0" rIns="0" bIns="0" rtlCol="0" anchor="t"/>
          <a:lstStyle/>
          <a:p>
            <a:pPr>
              <a:lnSpc>
                <a:spcPts val="1600"/>
              </a:lnSpc>
              <a:spcBef>
                <a:spcPts val="400"/>
              </a:spcBef>
              <a:spcAft>
                <a:spcPts val="400"/>
              </a:spcAft>
            </a:pPr>
            <a:r>
              <a:rPr lang="en-US" sz="1200" dirty="0">
                <a:solidFill>
                  <a:srgbClr val="737373"/>
                </a:solidFill>
                <a:latin typeface="Arial" pitchFamily="34" charset="0"/>
                <a:ea typeface="Arial" pitchFamily="34" charset="-122"/>
                <a:cs typeface="Arial" pitchFamily="34" charset="-120"/>
              </a:rPr>
              <a:t>DBA Research Ethics • Dr Caroline Jawad</a:t>
            </a:r>
            <a:endParaRPr lang="en-US" sz="1200" dirty="0"/>
          </a:p>
        </p:txBody>
      </p:sp>
    </p:spTree>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 0"/>
          <p:cNvSpPr/>
          <p:nvPr/>
        </p:nvSpPr>
        <p:spPr>
          <a:xfrm>
            <a:off x="838200" y="365125"/>
            <a:ext cx="10515600" cy="1325563"/>
          </a:xfrm>
          <a:prstGeom prst="rect">
            <a:avLst/>
          </a:prstGeom>
        </p:spPr>
        <p:txBody>
          <a:bodyPr vert="horz" lIns="91440" tIns="45720" rIns="91440" bIns="45720" rtlCol="0" anchor="ctr">
            <a:normAutofit/>
          </a:bodyPr>
          <a:lstStyle/>
          <a:p>
            <a:pPr eaLnBrk="1" hangingPunct="1">
              <a:lnSpc>
                <a:spcPct val="90000"/>
              </a:lnSpc>
              <a:spcAft>
                <a:spcPts val="600"/>
              </a:spcAft>
            </a:pPr>
            <a:r>
              <a:rPr lang="en-US" sz="5400" b="1" kern="1200">
                <a:solidFill>
                  <a:schemeClr val="tx1"/>
                </a:solidFill>
                <a:latin typeface="+mj-lt"/>
                <a:ea typeface="+mj-ea"/>
                <a:cs typeface="+mj-cs"/>
              </a:rPr>
              <a:t>Best Practices for Ethical Research</a:t>
            </a:r>
            <a:endParaRPr lang="en-US" sz="5400" kern="1200">
              <a:solidFill>
                <a:schemeClr val="tx1"/>
              </a:solidFill>
              <a:latin typeface="+mj-lt"/>
              <a:ea typeface="+mj-ea"/>
              <a:cs typeface="+mj-cs"/>
            </a:endParaRPr>
          </a:p>
        </p:txBody>
      </p:sp>
      <p:sp>
        <p:nvSpPr>
          <p:cNvPr id="11"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 1"/>
          <p:cNvSpPr/>
          <p:nvPr/>
        </p:nvSpPr>
        <p:spPr>
          <a:xfrm>
            <a:off x="838200" y="1929384"/>
            <a:ext cx="10515600" cy="4251960"/>
          </a:xfrm>
          <a:prstGeom prst="rect">
            <a:avLst/>
          </a:prstGeom>
        </p:spPr>
        <p:txBody>
          <a:bodyPr vert="horz" lIns="91440" tIns="45720" rIns="91440" bIns="45720" rtlCol="0">
            <a:normAutofit/>
          </a:bodyPr>
          <a:lstStyle/>
          <a:p>
            <a:pPr marL="152396" indent="-228600" eaLnBrk="1" hangingPunct="1">
              <a:lnSpc>
                <a:spcPct val="90000"/>
              </a:lnSpc>
              <a:spcAft>
                <a:spcPts val="600"/>
              </a:spcAft>
              <a:buSzPct val="100000"/>
              <a:buFont typeface="Arial" panose="020B0604020202020204" pitchFamily="34" charset="0"/>
              <a:buChar char="•"/>
            </a:pPr>
            <a:r>
              <a:rPr lang="en-US" sz="2200">
                <a:latin typeface="+mn-lt"/>
              </a:rPr>
              <a:t>Detailed content for Best Practices for Ethical Research</a:t>
            </a:r>
          </a:p>
          <a:p>
            <a:pPr marL="152396" indent="-228600" eaLnBrk="1" hangingPunct="1">
              <a:lnSpc>
                <a:spcPct val="90000"/>
              </a:lnSpc>
              <a:spcAft>
                <a:spcPts val="600"/>
              </a:spcAft>
              <a:buSzPct val="100000"/>
              <a:buFont typeface="Arial" panose="020B0604020202020204" pitchFamily="34" charset="0"/>
              <a:buChar char="•"/>
            </a:pPr>
            <a:r>
              <a:rPr lang="en-US" sz="2200">
                <a:latin typeface="+mn-lt"/>
              </a:rPr>
              <a:t>See student activities workbook for comprehensive materials</a:t>
            </a:r>
          </a:p>
          <a:p>
            <a:pPr marL="152396" indent="-228600" eaLnBrk="1" hangingPunct="1">
              <a:lnSpc>
                <a:spcPct val="90000"/>
              </a:lnSpc>
              <a:spcAft>
                <a:spcPts val="600"/>
              </a:spcAft>
              <a:buSzPct val="100000"/>
              <a:buFont typeface="Arial" panose="020B0604020202020204" pitchFamily="34" charset="0"/>
              <a:buChar char="•"/>
            </a:pPr>
            <a:r>
              <a:rPr lang="en-US" sz="2200">
                <a:latin typeface="+mn-lt"/>
              </a:rPr>
              <a:t>Interactive discussion and group exercises</a:t>
            </a:r>
          </a:p>
        </p:txBody>
      </p:sp>
      <p:sp>
        <p:nvSpPr>
          <p:cNvPr id="4" name="Text 2"/>
          <p:cNvSpPr/>
          <p:nvPr/>
        </p:nvSpPr>
        <p:spPr>
          <a:xfrm>
            <a:off x="508000" y="6350000"/>
            <a:ext cx="2905541" cy="203200"/>
          </a:xfrm>
          <a:prstGeom prst="rect">
            <a:avLst/>
          </a:prstGeom>
          <a:noFill/>
          <a:ln/>
        </p:spPr>
        <p:txBody>
          <a:bodyPr wrap="square" lIns="0" tIns="0" rIns="0" bIns="0" rtlCol="0" anchor="t"/>
          <a:lstStyle/>
          <a:p>
            <a:pPr>
              <a:lnSpc>
                <a:spcPts val="1600"/>
              </a:lnSpc>
              <a:spcBef>
                <a:spcPts val="400"/>
              </a:spcBef>
              <a:spcAft>
                <a:spcPts val="400"/>
              </a:spcAft>
            </a:pPr>
            <a:r>
              <a:rPr lang="en-US" sz="1200" dirty="0">
                <a:solidFill>
                  <a:srgbClr val="737373"/>
                </a:solidFill>
                <a:latin typeface="Arial" pitchFamily="34" charset="0"/>
                <a:ea typeface="Arial" pitchFamily="34" charset="-122"/>
                <a:cs typeface="Arial" pitchFamily="34" charset="-120"/>
              </a:rPr>
              <a:t>DBA Research Ethics • Dr Caroline Jawad</a:t>
            </a:r>
            <a:endParaRPr lang="en-US" sz="1200" dirty="0"/>
          </a:p>
        </p:txBody>
      </p:sp>
    </p:spTree>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1C08962-2D64-7A13-A5C6-81C3AE9E0E3D}"/>
              </a:ext>
            </a:extLst>
          </p:cNvPr>
          <p:cNvSpPr>
            <a:spLocks noGrp="1"/>
          </p:cNvSpPr>
          <p:nvPr>
            <p:ph type="title"/>
          </p:nvPr>
        </p:nvSpPr>
        <p:spPr>
          <a:xfrm>
            <a:off x="838200" y="365125"/>
            <a:ext cx="10515600" cy="1325563"/>
          </a:xfrm>
        </p:spPr>
        <p:txBody>
          <a:bodyPr>
            <a:normAutofit/>
          </a:bodyPr>
          <a:lstStyle/>
          <a:p>
            <a:r>
              <a:rPr lang="en-GB" sz="2600" b="0" i="0">
                <a:effectLst/>
                <a:latin typeface="-apple-system"/>
              </a:rPr>
              <a:t>The Researcher Privilege Walk directly relates to research ethics in several key ways:</a:t>
            </a:r>
            <a:br>
              <a:rPr lang="en-GB" sz="2600" b="0" i="0">
                <a:effectLst/>
                <a:latin typeface="-apple-system"/>
              </a:rPr>
            </a:br>
            <a:endParaRPr lang="en-GB" sz="2600"/>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5B717F0-7AA3-F456-9FAE-52436346E6E6}"/>
              </a:ext>
            </a:extLst>
          </p:cNvPr>
          <p:cNvSpPr>
            <a:spLocks noGrp="1"/>
          </p:cNvSpPr>
          <p:nvPr>
            <p:ph idx="1"/>
          </p:nvPr>
        </p:nvSpPr>
        <p:spPr>
          <a:xfrm>
            <a:off x="838200" y="1929384"/>
            <a:ext cx="10515600" cy="4251960"/>
          </a:xfrm>
        </p:spPr>
        <p:txBody>
          <a:bodyPr>
            <a:normAutofit/>
          </a:bodyPr>
          <a:lstStyle/>
          <a:p>
            <a:pPr>
              <a:buFont typeface="+mj-lt"/>
              <a:buAutoNum type="arabicPeriod"/>
            </a:pPr>
            <a:r>
              <a:rPr lang="en-GB" sz="1700" b="0" i="0" dirty="0">
                <a:effectLst/>
                <a:latin typeface="-apple-system"/>
              </a:rPr>
              <a:t>Surfacing invisible power dynamics: The activity confronts the unseen privileges and power researchers inherently carry. This ties to core ethical principles of justice and beneficence in research - examining who controls decision-making exposes where exploitation can manifest if left unaddressed.</a:t>
            </a:r>
          </a:p>
          <a:p>
            <a:pPr>
              <a:buFont typeface="+mj-lt"/>
              <a:buAutoNum type="arabicPeriod" startAt="2"/>
            </a:pPr>
            <a:r>
              <a:rPr lang="en-GB" sz="1700" b="0" i="0" dirty="0">
                <a:effectLst/>
                <a:latin typeface="-apple-system"/>
              </a:rPr>
              <a:t>Sparking critical reflexivity: The visual step exercise and resultant patterns provoke reflexivity among emerging researchers about their own positions. By covering range of scenarios, it fosters self-awareness of ethical dimensions they need to grapple with.</a:t>
            </a:r>
          </a:p>
          <a:p>
            <a:pPr>
              <a:buFont typeface="+mj-lt"/>
              <a:buAutoNum type="arabicPeriod" startAt="3"/>
            </a:pPr>
            <a:r>
              <a:rPr lang="en-GB" sz="1700" b="0" i="0" dirty="0">
                <a:effectLst/>
                <a:latin typeface="-apple-system"/>
              </a:rPr>
              <a:t>Emphasizing participant voices: Walking in marginalized participants’ shoes underscores for researchers why expertise must be situated, co-constructed and representative. Lived experiences should transform researcher assumptions. This aligns with narrative and inclusive research ethics.</a:t>
            </a:r>
          </a:p>
          <a:p>
            <a:pPr>
              <a:buFont typeface="+mj-lt"/>
              <a:buAutoNum type="arabicPeriod" startAt="4"/>
            </a:pPr>
            <a:r>
              <a:rPr lang="en-GB" sz="1700" b="0" i="0" dirty="0">
                <a:effectLst/>
                <a:latin typeface="-apple-system"/>
              </a:rPr>
              <a:t>Embedding ethics into identity: Through experiential learning, privilege comprehension enables internalizing, rather than just rote learning ethical guidelines. Identity clashes can motivate moral action to continually earn trust.</a:t>
            </a:r>
          </a:p>
          <a:p>
            <a:r>
              <a:rPr lang="en-GB" sz="1700" b="0" i="0" dirty="0">
                <a:effectLst/>
                <a:latin typeface="-apple-system"/>
              </a:rPr>
              <a:t>In essence, the activity </a:t>
            </a:r>
            <a:r>
              <a:rPr lang="en-GB" sz="1700" b="0" i="0" dirty="0" err="1">
                <a:effectLst/>
                <a:latin typeface="-apple-system"/>
              </a:rPr>
              <a:t>centers</a:t>
            </a:r>
            <a:r>
              <a:rPr lang="en-GB" sz="1700" b="0" i="0" dirty="0">
                <a:effectLst/>
                <a:latin typeface="-apple-system"/>
              </a:rPr>
              <a:t> ethics application to self using crew participation as metaphor for equitable collaboration. The discomfort provoked mirrors fieldwork tensions. Working through this collectively promotes research ethics acculturation.</a:t>
            </a:r>
          </a:p>
          <a:p>
            <a:endParaRPr lang="en-GB" sz="1700" dirty="0"/>
          </a:p>
        </p:txBody>
      </p:sp>
    </p:spTree>
    <p:extLst>
      <p:ext uri="{BB962C8B-B14F-4D97-AF65-F5344CB8AC3E}">
        <p14:creationId xmlns:p14="http://schemas.microsoft.com/office/powerpoint/2010/main" val="1545066543"/>
      </p:ext>
    </p:extLst>
  </p:cSld>
  <p:clrMapOvr>
    <a:masterClrMapping/>
  </p:clrMapOvr>
</p:sld>
</file>

<file path=ppt/theme/theme1.xml><?xml version="1.0" encoding="utf-8"?>
<a:theme xmlns:a="http://schemas.openxmlformats.org/drawingml/2006/main" name="Office Theme">
  <a:themeElements>
    <a:clrScheme name="Red Orange">
      <a:dk1>
        <a:sysClr val="windowText" lastClr="000000"/>
      </a:dk1>
      <a:lt1>
        <a:sysClr val="window" lastClr="FFFFFF"/>
      </a:lt1>
      <a:dk2>
        <a:srgbClr val="505046"/>
      </a:dk2>
      <a:lt2>
        <a:srgbClr val="EEECE1"/>
      </a:lt2>
      <a:accent1>
        <a:srgbClr val="E84C22"/>
      </a:accent1>
      <a:accent2>
        <a:srgbClr val="FFBD47"/>
      </a:accent2>
      <a:accent3>
        <a:srgbClr val="B64926"/>
      </a:accent3>
      <a:accent4>
        <a:srgbClr val="FF8427"/>
      </a:accent4>
      <a:accent5>
        <a:srgbClr val="CC9900"/>
      </a:accent5>
      <a:accent6>
        <a:srgbClr val="B22600"/>
      </a:accent6>
      <a:hlink>
        <a:srgbClr val="CC9900"/>
      </a:hlink>
      <a:folHlink>
        <a:srgbClr val="666699"/>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525" row="2">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00F0BFFB-E0F2-4FE6-A3DC-E4C13FC3C29D}">
  <we:reference id="wa200001396" version="5.1.1.0" store="en-GB" storeType="OMEX"/>
  <we:alternateReferences>
    <we:reference id="wa200001396" version="5.1.1.0" store="WA200001396" storeType="OMEX"/>
  </we:alternateReferences>
  <we:properties/>
  <we:bindings/>
  <we:snapshot xmlns:r="http://schemas.openxmlformats.org/officeDocument/2006/relationships"/>
</we:webextension>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8CBEBE1B5A18CA4D82AA3EC25D86BF17" ma:contentTypeVersion="13" ma:contentTypeDescription="Create a new document." ma:contentTypeScope="" ma:versionID="ee0779e7325908ee6b23f490a7a86e4c">
  <xsd:schema xmlns:xsd="http://www.w3.org/2001/XMLSchema" xmlns:xs="http://www.w3.org/2001/XMLSchema" xmlns:p="http://schemas.microsoft.com/office/2006/metadata/properties" xmlns:ns3="175a304c-2342-45ef-8dc6-82622f85b28d" xmlns:ns4="30bab34e-cbd2-460d-9227-52c21590b64b" targetNamespace="http://schemas.microsoft.com/office/2006/metadata/properties" ma:root="true" ma:fieldsID="74b8224a884fd72eef46864c0283a950" ns3:_="" ns4:_="">
    <xsd:import namespace="175a304c-2342-45ef-8dc6-82622f85b28d"/>
    <xsd:import namespace="30bab34e-cbd2-460d-9227-52c21590b64b"/>
    <xsd:element name="properties">
      <xsd:complexType>
        <xsd:sequence>
          <xsd:element name="documentManagement">
            <xsd:complexType>
              <xsd:all>
                <xsd:element ref="ns3:MediaServiceMetadata" minOccurs="0"/>
                <xsd:element ref="ns3:MediaServiceFastMetadata" minOccurs="0"/>
                <xsd:element ref="ns3:MediaServiceDateTaken" minOccurs="0"/>
                <xsd:element ref="ns3:MediaServiceAutoTags"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3:MediaServiceLocation"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75a304c-2342-45ef-8dc6-82622f85b28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AutoTags" ma:index="11" nillable="true" ma:displayName="Tags" ma:internalName="MediaServiceAutoTags" ma:readOnly="true">
      <xsd:simpleType>
        <xsd:restriction base="dms:Text"/>
      </xsd:simpleType>
    </xsd:element>
    <xsd:element name="MediaServiceOCR" ma:index="12" nillable="true" ma:displayName="Extracted Text" ma:internalName="MediaServiceOCR" ma:readOnly="true">
      <xsd:simpleType>
        <xsd:restriction base="dms:Note">
          <xsd:maxLength value="255"/>
        </xsd:restriction>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AutoKeyPoints" ma:index="15" nillable="true" ma:displayName="MediaServiceAutoKeyPoints" ma:hidden="true" ma:internalName="MediaServiceAutoKeyPoints" ma:readOnly="true">
      <xsd:simpleType>
        <xsd:restriction base="dms:Note"/>
      </xsd:simpleType>
    </xsd:element>
    <xsd:element name="MediaServiceKeyPoints" ma:index="16" nillable="true" ma:displayName="KeyPoints" ma:internalName="MediaServiceKeyPoints" ma:readOnly="true">
      <xsd:simpleType>
        <xsd:restriction base="dms:Note">
          <xsd:maxLength value="255"/>
        </xsd:restriction>
      </xsd:simpleType>
    </xsd:element>
    <xsd:element name="MediaServiceLocation" ma:index="17" nillable="true" ma:displayName="Location"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bab34e-cbd2-460d-9227-52c21590b64b" elementFormDefault="qualified">
    <xsd:import namespace="http://schemas.microsoft.com/office/2006/documentManagement/types"/>
    <xsd:import namespace="http://schemas.microsoft.com/office/infopath/2007/PartnerControls"/>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9" nillable="true" ma:displayName="Shared With Details" ma:internalName="SharedWithDetails" ma:readOnly="true">
      <xsd:simpleType>
        <xsd:restriction base="dms:Note">
          <xsd:maxLength value="255"/>
        </xsd:restriction>
      </xsd:simpleType>
    </xsd:element>
    <xsd:element name="SharingHintHash" ma:index="20"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BD2FCF20-489D-4AF6-809F-96418694F0CD}">
  <ds:schemaRefs>
    <ds:schemaRef ds:uri="http://schemas.microsoft.com/sharepoint/v3/contenttype/forms"/>
  </ds:schemaRefs>
</ds:datastoreItem>
</file>

<file path=customXml/itemProps2.xml><?xml version="1.0" encoding="utf-8"?>
<ds:datastoreItem xmlns:ds="http://schemas.openxmlformats.org/officeDocument/2006/customXml" ds:itemID="{821D773F-62D7-45FD-85E2-79DD03C78F9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175a304c-2342-45ef-8dc6-82622f85b28d"/>
    <ds:schemaRef ds:uri="30bab34e-cbd2-460d-9227-52c21590b64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0</TotalTime>
  <Words>4245</Words>
  <Application>Microsoft Office PowerPoint</Application>
  <PresentationFormat>Widescreen</PresentationFormat>
  <Paragraphs>529</Paragraphs>
  <Slides>78</Slides>
  <Notes>44</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78</vt:i4>
      </vt:variant>
    </vt:vector>
  </HeadingPairs>
  <TitlesOfParts>
    <vt:vector size="84" baseType="lpstr">
      <vt:lpstr>-apple-system</vt:lpstr>
      <vt:lpstr>Arial</vt:lpstr>
      <vt:lpstr>Calibri</vt:lpstr>
      <vt:lpstr>Calibri Light</vt:lpstr>
      <vt:lpstr>Cambria</vt:lpstr>
      <vt:lpstr>Office Theme</vt:lpstr>
      <vt:lpstr>DBA  RESEARCH PRINCIPLES AND PHILOSOPHY DR CAROLINE JAWAD 2023  RESEARCH ETHICS</vt:lpstr>
      <vt:lpstr>Please note</vt:lpstr>
      <vt:lpstr>PowerPoint Presentation</vt:lpstr>
      <vt:lpstr>PowerPoint Presentation</vt:lpstr>
      <vt:lpstr>PowerPoint Presentation</vt:lpstr>
      <vt:lpstr>PowerPoint Presentation</vt:lpstr>
      <vt:lpstr>PowerPoint Presentation</vt:lpstr>
      <vt:lpstr>Privilege Walk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Auschwitz -horrific human experiments - exploit the darkest dangers of losing ethical accountability in the blind pursuit of science</vt:lpstr>
      <vt:lpstr>Ethics in research</vt:lpstr>
      <vt:lpstr>PowerPoint Presentation</vt:lpstr>
      <vt:lpstr>PowerPoint Presentation</vt:lpstr>
      <vt:lpstr>PowerPoint Presentation</vt:lpstr>
      <vt:lpstr>Social psychologists developed a research tradition that involved useful deception.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Legislation - policies and regulations</vt:lpstr>
      <vt:lpstr>PowerPoint Presentation</vt:lpstr>
      <vt:lpstr>PowerPoint Presentation</vt:lpstr>
      <vt:lpstr>PowerPoint Presentation</vt:lpstr>
      <vt:lpstr>PowerPoint Presentation</vt:lpstr>
      <vt:lpstr>PowerPoint Presentation</vt:lpstr>
      <vt:lpstr>Vulnerable populations</vt:lpstr>
      <vt:lpstr>PowerPoint Presentation</vt:lpstr>
      <vt:lpstr>PowerPoint Presentation</vt:lpstr>
      <vt:lpstr>PowerPoint Presentation</vt:lpstr>
      <vt:lpstr>YOU WILL NEED TO ENSURE NO HARM IS CAUSED </vt:lpstr>
      <vt:lpstr>PowerPoint Presentation</vt:lpstr>
      <vt:lpstr>Psychological harm</vt:lpstr>
      <vt:lpstr>Continued</vt:lpstr>
      <vt:lpstr>PowerPoint Presentation</vt:lpstr>
      <vt:lpstr>PowerPoint Presentation</vt:lpstr>
      <vt:lpstr>PowerPoint Presentation</vt:lpstr>
      <vt:lpstr>Financial harm </vt:lpstr>
      <vt:lpstr>PowerPoint Presentation</vt:lpstr>
      <vt:lpstr>Social harms</vt:lpstr>
      <vt:lpstr>PowerPoint Presentation</vt:lpstr>
      <vt:lpstr>PowerPoint Presentation</vt:lpstr>
      <vt:lpstr>PowerPoint Presentation</vt:lpstr>
      <vt:lpstr>PowerPoint Presentation</vt:lpstr>
      <vt:lpstr>Seedhouse</vt:lpstr>
      <vt:lpstr>The Seedhouse Grid is an ethical grid proposed by David Seedhouse to evaluate ethical dilemmas </vt:lpstr>
      <vt:lpstr>How the Layers Relate: </vt:lpstr>
      <vt:lpstr>Flinders </vt:lpstr>
      <vt:lpstr>Flinders Ethical Grid functions as an analytical framework </vt:lpstr>
      <vt:lpstr>Key Functions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The Researcher Privilege Walk directly relates to research ethics in several key ways: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DBA IDENTITY AND APPROACHES TO APPLIED BUSINESS RESEARCH</dc:title>
  <dc:creator>Caroline Jawad</dc:creator>
  <cp:lastModifiedBy>caroline jawad</cp:lastModifiedBy>
  <cp:revision>11</cp:revision>
  <dcterms:created xsi:type="dcterms:W3CDTF">2021-03-01T18:50:26Z</dcterms:created>
  <dcterms:modified xsi:type="dcterms:W3CDTF">2026-01-04T13:57:56Z</dcterms:modified>
</cp:coreProperties>
</file>