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248050-EF4E-973B-4F4C-015AFE69C6FC}" v="5" dt="2026-02-23T10:06:07.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642" autoAdjust="0"/>
  </p:normalViewPr>
  <p:slideViewPr>
    <p:cSldViewPr snapToGrid="0">
      <p:cViewPr varScale="1">
        <p:scale>
          <a:sx n="106" d="100"/>
          <a:sy n="106" d="100"/>
        </p:scale>
        <p:origin x="79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jorie Francis (2239092)" userId="S::2239092@student.uwtsd.ac.uk::69df1d6c-e94b-40c9-960a-826097bf1461" providerId="AD" clId="Web-{FD248050-EF4E-973B-4F4C-015AFE69C6FC}"/>
    <pc:docChg chg="modSld">
      <pc:chgData name="Marjorie Francis (2239092)" userId="S::2239092@student.uwtsd.ac.uk::69df1d6c-e94b-40c9-960a-826097bf1461" providerId="AD" clId="Web-{FD248050-EF4E-973B-4F4C-015AFE69C6FC}" dt="2026-02-23T10:06:05.920" v="2" actId="20577"/>
      <pc:docMkLst>
        <pc:docMk/>
      </pc:docMkLst>
      <pc:sldChg chg="modSp">
        <pc:chgData name="Marjorie Francis (2239092)" userId="S::2239092@student.uwtsd.ac.uk::69df1d6c-e94b-40c9-960a-826097bf1461" providerId="AD" clId="Web-{FD248050-EF4E-973B-4F4C-015AFE69C6FC}" dt="2026-02-23T10:06:05.920" v="2" actId="20577"/>
        <pc:sldMkLst>
          <pc:docMk/>
          <pc:sldMk cId="328734233" sldId="268"/>
        </pc:sldMkLst>
        <pc:spChg chg="mod">
          <ac:chgData name="Marjorie Francis (2239092)" userId="S::2239092@student.uwtsd.ac.uk::69df1d6c-e94b-40c9-960a-826097bf1461" providerId="AD" clId="Web-{FD248050-EF4E-973B-4F4C-015AFE69C6FC}" dt="2026-02-23T10:06:05.920" v="2" actId="20577"/>
          <ac:spMkLst>
            <pc:docMk/>
            <pc:sldMk cId="328734233" sldId="268"/>
            <ac:spMk id="3" creationId="{6E4DCD29-E296-1F6F-3519-8F01CC56C8E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FB50B-A34A-4131-9F4D-1920CFAE944A}"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E24C41-16C5-4CFE-96F0-D4D0DC603F89}" type="slidenum">
              <a:rPr lang="en-GB" smtClean="0"/>
              <a:t>‹#›</a:t>
            </a:fld>
            <a:endParaRPr lang="en-GB"/>
          </a:p>
        </p:txBody>
      </p:sp>
    </p:spTree>
    <p:extLst>
      <p:ext uri="{BB962C8B-B14F-4D97-AF65-F5344CB8AC3E}">
        <p14:creationId xmlns:p14="http://schemas.microsoft.com/office/powerpoint/2010/main" val="1719426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1A12C-1721-94EC-8EED-7A85A451EA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342549-9ACE-BCE6-C502-8B9CF1D4E9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3CEBD-E940-D0FD-B206-6D2EBB0349F1}"/>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1604F84-E2FF-D8E6-37A3-B01BE772788B}"/>
              </a:ext>
            </a:extLst>
          </p:cNvPr>
          <p:cNvSpPr>
            <a:spLocks noGrp="1"/>
          </p:cNvSpPr>
          <p:nvPr>
            <p:ph type="sldNum" sz="quarter" idx="5"/>
          </p:nvPr>
        </p:nvSpPr>
        <p:spPr/>
        <p:txBody>
          <a:bodyPr/>
          <a:lstStyle/>
          <a:p>
            <a:fld id="{A4E24C41-16C5-4CFE-96F0-D4D0DC603F89}" type="slidenum">
              <a:rPr lang="en-GB" smtClean="0"/>
              <a:t>1</a:t>
            </a:fld>
            <a:endParaRPr lang="en-GB"/>
          </a:p>
        </p:txBody>
      </p:sp>
    </p:spTree>
    <p:extLst>
      <p:ext uri="{BB962C8B-B14F-4D97-AF65-F5344CB8AC3E}">
        <p14:creationId xmlns:p14="http://schemas.microsoft.com/office/powerpoint/2010/main" val="4226103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0" i="0" kern="1200" dirty="0">
                <a:solidFill>
                  <a:schemeClr val="tx1"/>
                </a:solidFill>
                <a:effectLst/>
                <a:latin typeface="Arial" panose="020B0604020202020204" pitchFamily="34" charset="0"/>
                <a:ea typeface="+mn-ea"/>
                <a:cs typeface="Arial" panose="020B0604020202020204" pitchFamily="34" charset="0"/>
              </a:rPr>
              <a:t>The primary role the school nurse plays in this multi-agency panel is to protect, conduct health check-ups, and promote the welfare of children in the school community. The case of Theo points to complicated protection issues related to emotional vulnerability, systemic communication issues and challenges of a multi-agency intervention. Regarding school health, a holistic and trauma-informed approach to the risk assessment and intervention planning is necessary. The Children Act 1989 provides that the welfare of the child is central and Working Together to Safeguard Children (2023) supports the idea that safeguarding is a collective responsibility in health, education and social care. Today, the contribution will provide a critical analysis of Theo, the effectiveness of partnership working, the proficiency of professional responses, and suggestions aimed at enhancing multi-disciplinary safeguarding practice.</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4E24C41-16C5-4CFE-96F0-D4D0DC603F89}" type="slidenum">
              <a:rPr lang="en-GB" smtClean="0"/>
              <a:t>2</a:t>
            </a:fld>
            <a:endParaRPr lang="en-GB"/>
          </a:p>
        </p:txBody>
      </p:sp>
    </p:spTree>
    <p:extLst>
      <p:ext uri="{BB962C8B-B14F-4D97-AF65-F5344CB8AC3E}">
        <p14:creationId xmlns:p14="http://schemas.microsoft.com/office/powerpoint/2010/main" val="1950352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57B2C-3E76-D45D-7803-7692160D89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05619A-4A75-ECA5-7C53-5CB3500C0F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89D2E7-5AFF-5E17-8EFC-853776FE23AF}"/>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Well-being should be perceived as a multidimensional concept, which includes physical health, emotional stability, education and relationships. Children tend to show distress in the form of behavioural change, withdrawal or disrupted attendance as opposed to direct disclosure. In the school nursing context, the presence of unexplained health complaints, fatigue, symptoms of anxiety or frequent absences could be a sign of underlying adversity. The question arises as to whether the lived-in sense of safety and belonging in Theo was exhaustively explored. Unless the recording or prioritisation of Theo’s voice was consistently done, this is indicative of a lapse in child-centred practice of safeguarding. Successful intervention demands that the professionals go beyond the outward signs and get to know what the child is feeling about being hurt.</a:t>
            </a:r>
          </a:p>
        </p:txBody>
      </p:sp>
      <p:sp>
        <p:nvSpPr>
          <p:cNvPr id="4" name="Slide Number Placeholder 3">
            <a:extLst>
              <a:ext uri="{FF2B5EF4-FFF2-40B4-BE49-F238E27FC236}">
                <a16:creationId xmlns:a16="http://schemas.microsoft.com/office/drawing/2014/main" id="{1F18C73E-42CF-52D1-9860-318665C75DF6}"/>
              </a:ext>
            </a:extLst>
          </p:cNvPr>
          <p:cNvSpPr>
            <a:spLocks noGrp="1"/>
          </p:cNvSpPr>
          <p:nvPr>
            <p:ph type="sldNum" sz="quarter" idx="5"/>
          </p:nvPr>
        </p:nvSpPr>
        <p:spPr/>
        <p:txBody>
          <a:bodyPr/>
          <a:lstStyle/>
          <a:p>
            <a:fld id="{A4E24C41-16C5-4CFE-96F0-D4D0DC603F89}" type="slidenum">
              <a:rPr lang="en-GB" smtClean="0"/>
              <a:t>3</a:t>
            </a:fld>
            <a:endParaRPr lang="en-GB"/>
          </a:p>
        </p:txBody>
      </p:sp>
    </p:spTree>
    <p:extLst>
      <p:ext uri="{BB962C8B-B14F-4D97-AF65-F5344CB8AC3E}">
        <p14:creationId xmlns:p14="http://schemas.microsoft.com/office/powerpoint/2010/main" val="3732371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1919A-6F76-D4EF-B4ED-D7D297D89E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26571B-746D-489C-66AB-7B376C04F7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D12005-A159-3D30-5CD9-79EA335E20E5}"/>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Adverse Childhood Experiences are defined as the exposure to abuse, neglect, domestic conflict, parental substance misuse or domestic instability. Toxic stress has neurological effects, especially on emotional regulation and executive functioning. In the situation of Theo, it is imperative to determine whether the professionals perceived the trends of adversity instead of considering issues as one-off situations. Intervention at an early age in school can reduce the damage over time, although this would involve the sharing of information and early evaluation. A trauma-informed model will prompt practitioners not to ask, What is wrong with this child? but What hath become of this child? This radical change is imperative in practice protection.</a:t>
            </a:r>
          </a:p>
        </p:txBody>
      </p:sp>
      <p:sp>
        <p:nvSpPr>
          <p:cNvPr id="4" name="Slide Number Placeholder 3">
            <a:extLst>
              <a:ext uri="{FF2B5EF4-FFF2-40B4-BE49-F238E27FC236}">
                <a16:creationId xmlns:a16="http://schemas.microsoft.com/office/drawing/2014/main" id="{EE2789A0-4163-E555-926D-9907179507AE}"/>
              </a:ext>
            </a:extLst>
          </p:cNvPr>
          <p:cNvSpPr>
            <a:spLocks noGrp="1"/>
          </p:cNvSpPr>
          <p:nvPr>
            <p:ph type="sldNum" sz="quarter" idx="5"/>
          </p:nvPr>
        </p:nvSpPr>
        <p:spPr/>
        <p:txBody>
          <a:bodyPr/>
          <a:lstStyle/>
          <a:p>
            <a:fld id="{A4E24C41-16C5-4CFE-96F0-D4D0DC603F89}" type="slidenum">
              <a:rPr lang="en-GB" smtClean="0"/>
              <a:t>4</a:t>
            </a:fld>
            <a:endParaRPr lang="en-GB"/>
          </a:p>
        </p:txBody>
      </p:sp>
    </p:spTree>
    <p:extLst>
      <p:ext uri="{BB962C8B-B14F-4D97-AF65-F5344CB8AC3E}">
        <p14:creationId xmlns:p14="http://schemas.microsoft.com/office/powerpoint/2010/main" val="574759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1A66D-88E0-AE37-CDE8-C73A077A02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03F14B-A598-7712-937F-5075B4BB76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390347-4A46-3DEA-E1D4-4F82C5DD2B8B}"/>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The case of Theo should be examined in the statutory protection of the standards of professional accountability in England. The Children Act of 1989 lays down the principle that the welfare of the child comes first and that Section 17 of the act lays out responsibilities of children in need and Section 47 of the act lays out responsibilities of children in danger of serious injuries. The Children and Social Work Act 2017 enhanced the multi-agency safeguarding arrangements by ensuring the formalisation of the cooperation between the local authorities, police and health services. Moreover, Keeping Children Safe in Education (2023) necessitates schools and other health services to be vigilant and take immediate action where the risk is detected. The NMC Code (2018) as a school nurse holds me professionally responsible for keeping the safety intact and addressing concerns. Legislative protection sets clear expectations, but the effectiveness relies on the prompt nature of implementation and accountability of the inter-agencies.</a:t>
            </a:r>
          </a:p>
        </p:txBody>
      </p:sp>
      <p:sp>
        <p:nvSpPr>
          <p:cNvPr id="4" name="Slide Number Placeholder 3">
            <a:extLst>
              <a:ext uri="{FF2B5EF4-FFF2-40B4-BE49-F238E27FC236}">
                <a16:creationId xmlns:a16="http://schemas.microsoft.com/office/drawing/2014/main" id="{A18950F0-B9A3-E558-303C-68DDC5BC9D3A}"/>
              </a:ext>
            </a:extLst>
          </p:cNvPr>
          <p:cNvSpPr>
            <a:spLocks noGrp="1"/>
          </p:cNvSpPr>
          <p:nvPr>
            <p:ph type="sldNum" sz="quarter" idx="5"/>
          </p:nvPr>
        </p:nvSpPr>
        <p:spPr/>
        <p:txBody>
          <a:bodyPr/>
          <a:lstStyle/>
          <a:p>
            <a:fld id="{A4E24C41-16C5-4CFE-96F0-D4D0DC603F89}" type="slidenum">
              <a:rPr lang="en-GB" smtClean="0"/>
              <a:t>5</a:t>
            </a:fld>
            <a:endParaRPr lang="en-GB"/>
          </a:p>
        </p:txBody>
      </p:sp>
    </p:spTree>
    <p:extLst>
      <p:ext uri="{BB962C8B-B14F-4D97-AF65-F5344CB8AC3E}">
        <p14:creationId xmlns:p14="http://schemas.microsoft.com/office/powerpoint/2010/main" val="2252761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C41AC-02B4-D29F-FAA7-FFB55A106E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79F8A-EB65-37F1-3E49-FFB77DB64D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AABFD-BFA4-B7F8-9986-C0961C704331}"/>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The school nurse is also in a strategic location to safeguarding systems since he interacts with children throughout the learning process. Early detection includes observing attendance change, behaviour change, unexplained physical symptoms and with emotional distress. In-depth school health assessment enables one to look into psychosocial factors, family environment and developmental wellbeing. In cases where concerns are arising and are yet to reach statutory thresholds, an Early Help intervention must be undertaken to offer preventative help. Nevertheless, in case of a risk growth, children are to be referred to children social care as outlined in Section 47. The advocacy is an important part of my work, as I need to make sure that the voice of Theo is heard and recorded in a way that can be clearly understood in the safeguarding meetings. There are also the procedures of escalation in case there is professional disagreement, which are stressed in Working Together (2023). In critical case reviews, late escalation often leads to damage. Thus, the success of school nursing engagement is both assessment-based and assertive information sharing, as well as professional challenge where appropriate.</a:t>
            </a:r>
          </a:p>
        </p:txBody>
      </p:sp>
      <p:sp>
        <p:nvSpPr>
          <p:cNvPr id="4" name="Slide Number Placeholder 3">
            <a:extLst>
              <a:ext uri="{FF2B5EF4-FFF2-40B4-BE49-F238E27FC236}">
                <a16:creationId xmlns:a16="http://schemas.microsoft.com/office/drawing/2014/main" id="{990EB129-E918-8663-28DC-FFBBA3DF7BE6}"/>
              </a:ext>
            </a:extLst>
          </p:cNvPr>
          <p:cNvSpPr>
            <a:spLocks noGrp="1"/>
          </p:cNvSpPr>
          <p:nvPr>
            <p:ph type="sldNum" sz="quarter" idx="5"/>
          </p:nvPr>
        </p:nvSpPr>
        <p:spPr/>
        <p:txBody>
          <a:bodyPr/>
          <a:lstStyle/>
          <a:p>
            <a:fld id="{A4E24C41-16C5-4CFE-96F0-D4D0DC603F89}" type="slidenum">
              <a:rPr lang="en-GB" smtClean="0"/>
              <a:t>6</a:t>
            </a:fld>
            <a:endParaRPr lang="en-GB"/>
          </a:p>
        </p:txBody>
      </p:sp>
    </p:spTree>
    <p:extLst>
      <p:ext uri="{BB962C8B-B14F-4D97-AF65-F5344CB8AC3E}">
        <p14:creationId xmlns:p14="http://schemas.microsoft.com/office/powerpoint/2010/main" val="2877199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FF1EE-B394-D1AB-4786-8A46A4C4D9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29AFF2-9156-8BF8-EC3C-EE42E14DC9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E51686-4A3D-6C32-346B-84AA82A01C8E}"/>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Successful protection can only be achieved through multi-agency cooperation between education, health, social care, police and mental health services. The agencies have different expertise to offer, but fragmentation is counterproductive to protection. In the case of Theo, a critical review is needed in terms of whether communication was organised, timely and transparent. The multi-agency meetings are to enable the sharing of risk chronologies so that cumulative damage is understood instead of individual incidents taken in isolation. The Data Protection Act 2018 also allows sharing information in case of safeguarding issues, but the professionals might be afraid to violate confidentiality. As a school nurse, the lack of digital protective mechanisms can be a source of knowledge gaps, especially when it comes to historical issues. The working partnership should then be shifted away from procedural compliance to actual collaborative responsibility, where child safety is the focus.</a:t>
            </a:r>
          </a:p>
        </p:txBody>
      </p:sp>
      <p:sp>
        <p:nvSpPr>
          <p:cNvPr id="4" name="Slide Number Placeholder 3">
            <a:extLst>
              <a:ext uri="{FF2B5EF4-FFF2-40B4-BE49-F238E27FC236}">
                <a16:creationId xmlns:a16="http://schemas.microsoft.com/office/drawing/2014/main" id="{BB4B310E-26FD-F7C4-A8AC-EC6471661F84}"/>
              </a:ext>
            </a:extLst>
          </p:cNvPr>
          <p:cNvSpPr>
            <a:spLocks noGrp="1"/>
          </p:cNvSpPr>
          <p:nvPr>
            <p:ph type="sldNum" sz="quarter" idx="5"/>
          </p:nvPr>
        </p:nvSpPr>
        <p:spPr/>
        <p:txBody>
          <a:bodyPr/>
          <a:lstStyle/>
          <a:p>
            <a:fld id="{A4E24C41-16C5-4CFE-96F0-D4D0DC603F89}" type="slidenum">
              <a:rPr lang="en-GB" smtClean="0"/>
              <a:t>7</a:t>
            </a:fld>
            <a:endParaRPr lang="en-GB"/>
          </a:p>
        </p:txBody>
      </p:sp>
    </p:spTree>
    <p:extLst>
      <p:ext uri="{BB962C8B-B14F-4D97-AF65-F5344CB8AC3E}">
        <p14:creationId xmlns:p14="http://schemas.microsoft.com/office/powerpoint/2010/main" val="913447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2BCBAA-82FC-25D9-3E02-F07A1182FB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9C624D-3AFA-D12F-6006-69983AC3EB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04AA38-DE46-C125-F5A7-CE15F5E5C196}"/>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Effective safeguarding practice is based on information sharing. Data Protection Act 2018 and UK GDPR do not stop the sharing of information by professionals when a child might be in danger of injury; instead, it offers a legal framework for sharing information in a protective setting. The article Working Together to Safeguard Children (2023) explicitly claims that the fear of violating confidentiality should not be used as an excuse to keep a child safe. It is important to question in Theo whether professionals were unwilling to transfer relevant information, or incomplete information led to incomplete risk assessment. In serious case reviews, it is common to find missed opportunities where the professionals have accepted explanations without further investigation. Ethical protection thus requires critical reasoning, aggressive verbalization and the primary emphasis on the best interests of the child rather than organisational uneasiness.</a:t>
            </a:r>
          </a:p>
        </p:txBody>
      </p:sp>
      <p:sp>
        <p:nvSpPr>
          <p:cNvPr id="4" name="Slide Number Placeholder 3">
            <a:extLst>
              <a:ext uri="{FF2B5EF4-FFF2-40B4-BE49-F238E27FC236}">
                <a16:creationId xmlns:a16="http://schemas.microsoft.com/office/drawing/2014/main" id="{D11D4EB7-9B15-7D75-6EE7-963F02D38309}"/>
              </a:ext>
            </a:extLst>
          </p:cNvPr>
          <p:cNvSpPr>
            <a:spLocks noGrp="1"/>
          </p:cNvSpPr>
          <p:nvPr>
            <p:ph type="sldNum" sz="quarter" idx="5"/>
          </p:nvPr>
        </p:nvSpPr>
        <p:spPr/>
        <p:txBody>
          <a:bodyPr/>
          <a:lstStyle/>
          <a:p>
            <a:fld id="{A4E24C41-16C5-4CFE-96F0-D4D0DC603F89}" type="slidenum">
              <a:rPr lang="en-GB" smtClean="0"/>
              <a:t>8</a:t>
            </a:fld>
            <a:endParaRPr lang="en-GB"/>
          </a:p>
        </p:txBody>
      </p:sp>
    </p:spTree>
    <p:extLst>
      <p:ext uri="{BB962C8B-B14F-4D97-AF65-F5344CB8AC3E}">
        <p14:creationId xmlns:p14="http://schemas.microsoft.com/office/powerpoint/2010/main" val="25686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E7B24-8CA4-A1E5-FF43-EE43F2B15B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4ABDE8-012F-C3E0-280C-F8E8B13693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670BE1-884C-DD2F-B0B2-B9E17E9518CE}"/>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Unstable or slow professional intervention may increase the stability and fear of the child. Regarding development, exposure to unresolved adversity can increase anxiety levels, decrease concentration and diminish school participation. Theo underwent multiple tests without perceiving the results, which might diminish confidence in adults and statutory services. Children need to be provided with stable adult protection to be able to form clear attachment patterns; the lack of a coherent professional response may strengthen the concept of being neglected or unseen. There is also the issue of educational disruption with poor attendance and lack of academic focus, which could affect future attainment. Studies of ACEs show that cumulative trauma is related to mental health problems and physical health inequity in adulthood. Thus, the safeguarding failures pose acute risks and are indicators of lifetime disadvantage. Assessment of the effects of professional response is very important in appreciating the overall effects of the systemic weaknesses.</a:t>
            </a:r>
          </a:p>
        </p:txBody>
      </p:sp>
      <p:sp>
        <p:nvSpPr>
          <p:cNvPr id="4" name="Slide Number Placeholder 3">
            <a:extLst>
              <a:ext uri="{FF2B5EF4-FFF2-40B4-BE49-F238E27FC236}">
                <a16:creationId xmlns:a16="http://schemas.microsoft.com/office/drawing/2014/main" id="{3015EEA1-5117-9C5F-817D-8DDBEA3AA8F1}"/>
              </a:ext>
            </a:extLst>
          </p:cNvPr>
          <p:cNvSpPr>
            <a:spLocks noGrp="1"/>
          </p:cNvSpPr>
          <p:nvPr>
            <p:ph type="sldNum" sz="quarter" idx="5"/>
          </p:nvPr>
        </p:nvSpPr>
        <p:spPr/>
        <p:txBody>
          <a:bodyPr/>
          <a:lstStyle/>
          <a:p>
            <a:fld id="{A4E24C41-16C5-4CFE-96F0-D4D0DC603F89}" type="slidenum">
              <a:rPr lang="en-GB" smtClean="0"/>
              <a:t>9</a:t>
            </a:fld>
            <a:endParaRPr lang="en-GB"/>
          </a:p>
        </p:txBody>
      </p:sp>
    </p:spTree>
    <p:extLst>
      <p:ext uri="{BB962C8B-B14F-4D97-AF65-F5344CB8AC3E}">
        <p14:creationId xmlns:p14="http://schemas.microsoft.com/office/powerpoint/2010/main" val="2522217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FF5D8-7B99-C3CD-16A8-1AF75811F8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CC2DD3-C8CD-1830-1629-B691619878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9AB0E2-E330-DAA5-D98F-516063DB1208}"/>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Balancing analysis entails recognition of strengths in the response. In the case of Theo, the warning signs were raised and the referrals seem to have been made, which means that the responsibility of safeguarding was known. These attempts are an indication of child protection. Nevertheless, the existence of referrals does not necessarily provide good protection. Procedural compliance and meaningful protective impact should be differentiated. The identification of strengths facilitates positive learning as opposed to blame-oriented reflection. Protecting systems works well under the condition that a learning culture takes the place of defensive practice.</a:t>
            </a:r>
          </a:p>
        </p:txBody>
      </p:sp>
      <p:sp>
        <p:nvSpPr>
          <p:cNvPr id="4" name="Slide Number Placeholder 3">
            <a:extLst>
              <a:ext uri="{FF2B5EF4-FFF2-40B4-BE49-F238E27FC236}">
                <a16:creationId xmlns:a16="http://schemas.microsoft.com/office/drawing/2014/main" id="{B147F24F-252F-2F07-1D69-6E20DB7A4061}"/>
              </a:ext>
            </a:extLst>
          </p:cNvPr>
          <p:cNvSpPr>
            <a:spLocks noGrp="1"/>
          </p:cNvSpPr>
          <p:nvPr>
            <p:ph type="sldNum" sz="quarter" idx="5"/>
          </p:nvPr>
        </p:nvSpPr>
        <p:spPr/>
        <p:txBody>
          <a:bodyPr/>
          <a:lstStyle/>
          <a:p>
            <a:fld id="{A4E24C41-16C5-4CFE-96F0-D4D0DC603F89}" type="slidenum">
              <a:rPr lang="en-GB" smtClean="0"/>
              <a:t>10</a:t>
            </a:fld>
            <a:endParaRPr lang="en-GB"/>
          </a:p>
        </p:txBody>
      </p:sp>
    </p:spTree>
    <p:extLst>
      <p:ext uri="{BB962C8B-B14F-4D97-AF65-F5344CB8AC3E}">
        <p14:creationId xmlns:p14="http://schemas.microsoft.com/office/powerpoint/2010/main" val="2685571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CA407-93DD-A88E-28CB-53D9E45BC3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1422E2-F7DD-DD92-782B-8EEF60711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065524-91BC-9212-1DA1-534214B5CA47}"/>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Multi-agency systems, even when guided by statute, usually have a problem with clarity of thresholds and consistency of escalation. The effect of delay in identifying cumulative harm may be long-term risk exposure. In the case of Theo, one should take into consideration whether separate cases were evaluated separately, instead of being perceived as a broader pattern of safeguarding. The pathways of escalation are to be turned on when the professionals differ on the level of risk; the inability to challenge the decisions may lead to the safeguarding drift. Systemic clarity, shared documents and a culture of professional challenge would have to improve.</a:t>
            </a:r>
          </a:p>
        </p:txBody>
      </p:sp>
      <p:sp>
        <p:nvSpPr>
          <p:cNvPr id="4" name="Slide Number Placeholder 3">
            <a:extLst>
              <a:ext uri="{FF2B5EF4-FFF2-40B4-BE49-F238E27FC236}">
                <a16:creationId xmlns:a16="http://schemas.microsoft.com/office/drawing/2014/main" id="{72CF2AC6-4C7B-83CF-EC29-109D545F5D6A}"/>
              </a:ext>
            </a:extLst>
          </p:cNvPr>
          <p:cNvSpPr>
            <a:spLocks noGrp="1"/>
          </p:cNvSpPr>
          <p:nvPr>
            <p:ph type="sldNum" sz="quarter" idx="5"/>
          </p:nvPr>
        </p:nvSpPr>
        <p:spPr/>
        <p:txBody>
          <a:bodyPr/>
          <a:lstStyle/>
          <a:p>
            <a:fld id="{A4E24C41-16C5-4CFE-96F0-D4D0DC603F89}" type="slidenum">
              <a:rPr lang="en-GB" smtClean="0"/>
              <a:t>11</a:t>
            </a:fld>
            <a:endParaRPr lang="en-GB"/>
          </a:p>
        </p:txBody>
      </p:sp>
    </p:spTree>
    <p:extLst>
      <p:ext uri="{BB962C8B-B14F-4D97-AF65-F5344CB8AC3E}">
        <p14:creationId xmlns:p14="http://schemas.microsoft.com/office/powerpoint/2010/main" val="17542628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1D41A-909B-C914-0AA1-3CEB1A8444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BD239-EB52-1E83-6751-979708CD18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A92EF5-C1EB-574C-CF4F-F51FCE5D3424}"/>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Multi-agency protocols should incorporate earlier and regular presence of school nursing services to enhance safeguarding practice. Combined digital protection chronologies that are available in education, health and social care would improve cumulative risk awareness. The training of agencies on trauma-informed care would enhance the knowledge of behavioural signs that are associated with adversity. These suggestions are in line with the principles of statutory safeguarding and serve to enhance preventative intervention as opposed to reactive crisis management.</a:t>
            </a:r>
          </a:p>
        </p:txBody>
      </p:sp>
      <p:sp>
        <p:nvSpPr>
          <p:cNvPr id="4" name="Slide Number Placeholder 3">
            <a:extLst>
              <a:ext uri="{FF2B5EF4-FFF2-40B4-BE49-F238E27FC236}">
                <a16:creationId xmlns:a16="http://schemas.microsoft.com/office/drawing/2014/main" id="{3283EF20-4E54-53B8-C193-DE301A831F64}"/>
              </a:ext>
            </a:extLst>
          </p:cNvPr>
          <p:cNvSpPr>
            <a:spLocks noGrp="1"/>
          </p:cNvSpPr>
          <p:nvPr>
            <p:ph type="sldNum" sz="quarter" idx="5"/>
          </p:nvPr>
        </p:nvSpPr>
        <p:spPr/>
        <p:txBody>
          <a:bodyPr/>
          <a:lstStyle/>
          <a:p>
            <a:fld id="{A4E24C41-16C5-4CFE-96F0-D4D0DC603F89}" type="slidenum">
              <a:rPr lang="en-GB" smtClean="0"/>
              <a:t>12</a:t>
            </a:fld>
            <a:endParaRPr lang="en-GB"/>
          </a:p>
        </p:txBody>
      </p:sp>
    </p:spTree>
    <p:extLst>
      <p:ext uri="{BB962C8B-B14F-4D97-AF65-F5344CB8AC3E}">
        <p14:creationId xmlns:p14="http://schemas.microsoft.com/office/powerpoint/2010/main" val="337565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6C4133-308F-3CE5-FFF6-BE11D078D3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216F37-6289-8166-C9BF-DCA8196CA7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B7E1C8-E29D-DDAD-1ED9-B816B50D8C63}"/>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The case of Theo explains that effective protection is not only the existence of a policy but also the active and joint implementation. Protective influence may be undermined by systemic fragmentation and inconsistency at the threshold, but statutory frameworks can give it a clear direction. Early identification, holistic assessment and aggressive multi-agency communication are the key points I make as a school nurse. Child-centred practice as trauma-informed practice should be core to the protection of decisions. Children need collective responsibility, working proactively and professionally to protect them. The case of Theo should be used as a lesson to improve the systemic response and hence the responses given in future are timely, coordinated and focused on the safety and well-being of the child.</a:t>
            </a:r>
          </a:p>
        </p:txBody>
      </p:sp>
      <p:sp>
        <p:nvSpPr>
          <p:cNvPr id="4" name="Slide Number Placeholder 3">
            <a:extLst>
              <a:ext uri="{FF2B5EF4-FFF2-40B4-BE49-F238E27FC236}">
                <a16:creationId xmlns:a16="http://schemas.microsoft.com/office/drawing/2014/main" id="{4FF90294-D90E-E7AB-67E1-7D7111A71806}"/>
              </a:ext>
            </a:extLst>
          </p:cNvPr>
          <p:cNvSpPr>
            <a:spLocks noGrp="1"/>
          </p:cNvSpPr>
          <p:nvPr>
            <p:ph type="sldNum" sz="quarter" idx="5"/>
          </p:nvPr>
        </p:nvSpPr>
        <p:spPr/>
        <p:txBody>
          <a:bodyPr/>
          <a:lstStyle/>
          <a:p>
            <a:fld id="{A4E24C41-16C5-4CFE-96F0-D4D0DC603F89}" type="slidenum">
              <a:rPr lang="en-GB" smtClean="0"/>
              <a:t>13</a:t>
            </a:fld>
            <a:endParaRPr lang="en-GB"/>
          </a:p>
        </p:txBody>
      </p:sp>
    </p:spTree>
    <p:extLst>
      <p:ext uri="{BB962C8B-B14F-4D97-AF65-F5344CB8AC3E}">
        <p14:creationId xmlns:p14="http://schemas.microsoft.com/office/powerpoint/2010/main" val="1869844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9BDABE-D9D9-4C24-8B5E-ED8409DA17C3}"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DA1DA-0D3E-4EE8-8503-7B08052EF08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1430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9BDABE-D9D9-4C24-8B5E-ED8409DA17C3}"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3170115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9BDABE-D9D9-4C24-8B5E-ED8409DA17C3}"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DA1DA-0D3E-4EE8-8503-7B08052EF08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5859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9BDABE-D9D9-4C24-8B5E-ED8409DA17C3}"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2550103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9BDABE-D9D9-4C24-8B5E-ED8409DA17C3}"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787181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9BDABE-D9D9-4C24-8B5E-ED8409DA17C3}"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3313606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39BDABE-D9D9-4C24-8B5E-ED8409DA17C3}" type="datetimeFigureOut">
              <a:rPr lang="en-GB" smtClean="0"/>
              <a:t>23/02/2026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3907461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39BDABE-D9D9-4C24-8B5E-ED8409DA17C3}" type="datetimeFigureOut">
              <a:rPr lang="en-GB" smtClean="0"/>
              <a:t>23/02/2026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11DA1DA-0D3E-4EE8-8503-7B08052EF080}" type="slidenum">
              <a:rPr lang="en-GB" smtClean="0"/>
              <a:t>‹#›</a:t>
            </a:fld>
            <a:endParaRPr lang="en-GB"/>
          </a:p>
        </p:txBody>
      </p:sp>
    </p:spTree>
    <p:extLst>
      <p:ext uri="{BB962C8B-B14F-4D97-AF65-F5344CB8AC3E}">
        <p14:creationId xmlns:p14="http://schemas.microsoft.com/office/powerpoint/2010/main" val="4179141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9BDABE-D9D9-4C24-8B5E-ED8409DA17C3}"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1593644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9BDABE-D9D9-4C24-8B5E-ED8409DA17C3}"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2129734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9BDABE-D9D9-4C24-8B5E-ED8409DA17C3}"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1DA1DA-0D3E-4EE8-8503-7B08052EF080}" type="slidenum">
              <a:rPr lang="en-GB" smtClean="0"/>
              <a:t>‹#›</a:t>
            </a:fld>
            <a:endParaRPr lang="en-GB"/>
          </a:p>
        </p:txBody>
      </p:sp>
    </p:spTree>
    <p:extLst>
      <p:ext uri="{BB962C8B-B14F-4D97-AF65-F5344CB8AC3E}">
        <p14:creationId xmlns:p14="http://schemas.microsoft.com/office/powerpoint/2010/main" val="2024309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39BDABE-D9D9-4C24-8B5E-ED8409DA17C3}" type="datetimeFigureOut">
              <a:rPr lang="en-GB" smtClean="0"/>
              <a:t>23/02/2026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11DA1DA-0D3E-4EE8-8503-7B08052EF08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29079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learning.nspcc.org.uk/" TargetMode="External"/><Relationship Id="rId3" Type="http://schemas.openxmlformats.org/officeDocument/2006/relationships/hyperlink" Target="https://www.childrenscommissioner.gov.uk/" TargetMode="External"/><Relationship Id="rId7" Type="http://schemas.openxmlformats.org/officeDocument/2006/relationships/hyperlink" Target="https://www.nmc.org.uk/" TargetMode="External"/><Relationship Id="rId2" Type="http://schemas.openxmlformats.org/officeDocument/2006/relationships/hyperlink" Target="https://doi.org/10.1186/s12916-018-1167-0" TargetMode="External"/><Relationship Id="rId1" Type="http://schemas.openxmlformats.org/officeDocument/2006/relationships/slideLayout" Target="../slideLayouts/slideLayout7.xml"/><Relationship Id="rId6" Type="http://schemas.openxmlformats.org/officeDocument/2006/relationships/hyperlink" Target="https://ico.org.uk/" TargetMode="External"/><Relationship Id="rId5" Type="http://schemas.openxmlformats.org/officeDocument/2006/relationships/hyperlink" Target="https://www.gov.uk/government/publications/working-together-to-safeguard-children--2" TargetMode="External"/><Relationship Id="rId4" Type="http://schemas.openxmlformats.org/officeDocument/2006/relationships/hyperlink" Target="https://www.gov.uk/government/publications/keeping-children-safe-in-education--2" TargetMode="External"/><Relationship Id="rId9" Type="http://schemas.openxmlformats.org/officeDocument/2006/relationships/hyperlink" Target="https://phw.nhs.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56755-C37C-59A7-4439-E82C9A3D90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4086E11-1804-73B8-E3A5-96D085C3887C}"/>
              </a:ext>
            </a:extLst>
          </p:cNvPr>
          <p:cNvSpPr>
            <a:spLocks noGrp="1"/>
          </p:cNvSpPr>
          <p:nvPr>
            <p:ph type="title" idx="4294967295"/>
          </p:nvPr>
        </p:nvSpPr>
        <p:spPr>
          <a:xfrm>
            <a:off x="285750" y="375400"/>
            <a:ext cx="11620500" cy="1325563"/>
          </a:xfrm>
        </p:spPr>
        <p:txBody>
          <a:bodyPr>
            <a:noAutofit/>
          </a:bodyPr>
          <a:lstStyle/>
          <a:p>
            <a:pPr algn="ctr"/>
            <a:r>
              <a:rPr lang="en-GB" sz="4800" b="1" dirty="0">
                <a:latin typeface="Arial" panose="020B0604020202020204" pitchFamily="34" charset="0"/>
                <a:cs typeface="Arial" panose="020B0604020202020204" pitchFamily="34" charset="0"/>
              </a:rPr>
              <a:t>BMHP5021: Protecting and Supporting Families in Health and Care</a:t>
            </a:r>
          </a:p>
        </p:txBody>
      </p:sp>
      <p:sp>
        <p:nvSpPr>
          <p:cNvPr id="2" name="Title 3">
            <a:extLst>
              <a:ext uri="{FF2B5EF4-FFF2-40B4-BE49-F238E27FC236}">
                <a16:creationId xmlns:a16="http://schemas.microsoft.com/office/drawing/2014/main" id="{1E483BE5-2F02-6F00-C998-A5100FBD4F66}"/>
              </a:ext>
            </a:extLst>
          </p:cNvPr>
          <p:cNvSpPr txBox="1">
            <a:spLocks/>
          </p:cNvSpPr>
          <p:nvPr/>
        </p:nvSpPr>
        <p:spPr>
          <a:xfrm>
            <a:off x="1066802" y="1883988"/>
            <a:ext cx="1023477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rial" panose="020B0604020202020204" pitchFamily="34" charset="0"/>
                <a:cs typeface="Arial" panose="020B0604020202020204" pitchFamily="34" charset="0"/>
              </a:rPr>
              <a:t>Component 1: Presentation (Round-The-Table Group Discussion)</a:t>
            </a:r>
          </a:p>
        </p:txBody>
      </p:sp>
      <p:sp>
        <p:nvSpPr>
          <p:cNvPr id="3" name="TextBox 2">
            <a:extLst>
              <a:ext uri="{FF2B5EF4-FFF2-40B4-BE49-F238E27FC236}">
                <a16:creationId xmlns:a16="http://schemas.microsoft.com/office/drawing/2014/main" id="{6E4DCD29-E296-1F6F-3519-8F01CC56C8E7}"/>
              </a:ext>
            </a:extLst>
          </p:cNvPr>
          <p:cNvSpPr txBox="1"/>
          <p:nvPr/>
        </p:nvSpPr>
        <p:spPr>
          <a:xfrm>
            <a:off x="2003460" y="3392576"/>
            <a:ext cx="8126859" cy="2298001"/>
          </a:xfrm>
          <a:prstGeom prst="rect">
            <a:avLst/>
          </a:prstGeom>
          <a:noFill/>
        </p:spPr>
        <p:txBody>
          <a:bodyPr wrap="square" lIns="91440" tIns="45720" rIns="91440" bIns="45720" rtlCol="0" anchor="t">
            <a:spAutoFit/>
          </a:bodyPr>
          <a:lstStyle/>
          <a:p>
            <a:pPr algn="ctr">
              <a:lnSpc>
                <a:spcPct val="150000"/>
              </a:lnSpc>
            </a:pPr>
            <a:r>
              <a:rPr lang="en-GB" sz="3600" b="1" dirty="0">
                <a:latin typeface="Arial" panose="020B0604020202020204" pitchFamily="34" charset="0"/>
                <a:cs typeface="Arial" panose="020B0604020202020204" pitchFamily="34" charset="0"/>
              </a:rPr>
              <a:t>Student Name: Marjorie Francis</a:t>
            </a:r>
          </a:p>
          <a:p>
            <a:pPr algn="ctr">
              <a:lnSpc>
                <a:spcPct val="150000"/>
              </a:lnSpc>
            </a:pPr>
            <a:r>
              <a:rPr lang="en-GB" sz="2800" b="1" dirty="0">
                <a:latin typeface="Arial"/>
                <a:cs typeface="Arial"/>
              </a:rPr>
              <a:t>Student Number: 2239092</a:t>
            </a:r>
          </a:p>
          <a:p>
            <a:pPr algn="ctr">
              <a:lnSpc>
                <a:spcPct val="150000"/>
              </a:lnSpc>
            </a:pPr>
            <a:r>
              <a:rPr lang="en-GB" sz="3600" b="1" dirty="0">
                <a:latin typeface="Arial" panose="020B0604020202020204" pitchFamily="34" charset="0"/>
                <a:cs typeface="Arial" panose="020B0604020202020204" pitchFamily="34" charset="0"/>
              </a:rPr>
              <a:t>Lecturer Name: Gillian Weaver</a:t>
            </a:r>
          </a:p>
        </p:txBody>
      </p:sp>
    </p:spTree>
    <p:extLst>
      <p:ext uri="{BB962C8B-B14F-4D97-AF65-F5344CB8AC3E}">
        <p14:creationId xmlns:p14="http://schemas.microsoft.com/office/powerpoint/2010/main" val="328734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C250A3-D031-77AE-6776-7D3B264E0BF1}"/>
              </a:ext>
            </a:extLst>
          </p:cNvPr>
          <p:cNvSpPr>
            <a:spLocks noGrp="1"/>
          </p:cNvSpPr>
          <p:nvPr>
            <p:ph type="title"/>
          </p:nvPr>
        </p:nvSpPr>
        <p:spPr>
          <a:xfrm>
            <a:off x="0" y="365125"/>
            <a:ext cx="12191999" cy="1325563"/>
          </a:xfrm>
        </p:spPr>
        <p:txBody>
          <a:bodyPr>
            <a:normAutofit fontScale="90000"/>
          </a:bodyPr>
          <a:lstStyle/>
          <a:p>
            <a:pPr algn="ctr"/>
            <a:r>
              <a:rPr lang="en-GB" b="1" dirty="0">
                <a:latin typeface="Arial" panose="020B0604020202020204" pitchFamily="34" charset="0"/>
                <a:cs typeface="Arial" panose="020B0604020202020204" pitchFamily="34" charset="0"/>
              </a:rPr>
              <a:t>Introduction: Case and Professional Position</a:t>
            </a:r>
          </a:p>
        </p:txBody>
      </p:sp>
      <p:sp>
        <p:nvSpPr>
          <p:cNvPr id="5" name="Content Placeholder 4">
            <a:extLst>
              <a:ext uri="{FF2B5EF4-FFF2-40B4-BE49-F238E27FC236}">
                <a16:creationId xmlns:a16="http://schemas.microsoft.com/office/drawing/2014/main" id="{7CB43987-6C44-5A40-6D60-C10B7BFDA002}"/>
              </a:ext>
            </a:extLst>
          </p:cNvPr>
          <p:cNvSpPr>
            <a:spLocks noGrp="1"/>
          </p:cNvSpPr>
          <p:nvPr>
            <p:ph idx="1"/>
          </p:nvPr>
        </p:nvSpPr>
        <p:spPr>
          <a:xfrm>
            <a:off x="568441" y="1937268"/>
            <a:ext cx="6900871" cy="3692970"/>
          </a:xfrm>
        </p:spPr>
        <p:txBody>
          <a:bodyPr>
            <a:normAutofit/>
          </a:bodyPr>
          <a:lstStyle/>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Role: School Nurse</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Case Review: Theo</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Put attention on security and health.</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Trauma-informed vision and ACES.</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Multi-agency structure and legislation.</a:t>
            </a:r>
          </a:p>
        </p:txBody>
      </p:sp>
      <p:pic>
        <p:nvPicPr>
          <p:cNvPr id="8" name="Picture 7">
            <a:extLst>
              <a:ext uri="{FF2B5EF4-FFF2-40B4-BE49-F238E27FC236}">
                <a16:creationId xmlns:a16="http://schemas.microsoft.com/office/drawing/2014/main" id="{93F9C751-D7C0-2BD8-F176-246FAB553087}"/>
              </a:ext>
            </a:extLst>
          </p:cNvPr>
          <p:cNvPicPr>
            <a:picLocks noChangeAspect="1"/>
          </p:cNvPicPr>
          <p:nvPr/>
        </p:nvPicPr>
        <p:blipFill>
          <a:blip r:embed="rId3"/>
          <a:stretch>
            <a:fillRect/>
          </a:stretch>
        </p:blipFill>
        <p:spPr>
          <a:xfrm>
            <a:off x="7084888" y="1787703"/>
            <a:ext cx="4351106" cy="4351106"/>
          </a:xfrm>
          <a:prstGeom prst="rect">
            <a:avLst/>
          </a:prstGeom>
        </p:spPr>
      </p:pic>
      <p:sp>
        <p:nvSpPr>
          <p:cNvPr id="3" name="TextBox 2">
            <a:extLst>
              <a:ext uri="{FF2B5EF4-FFF2-40B4-BE49-F238E27FC236}">
                <a16:creationId xmlns:a16="http://schemas.microsoft.com/office/drawing/2014/main" id="{BB612CCB-1637-CCC5-1A67-BC4659BE7D00}"/>
              </a:ext>
            </a:extLst>
          </p:cNvPr>
          <p:cNvSpPr txBox="1"/>
          <p:nvPr/>
        </p:nvSpPr>
        <p:spPr>
          <a:xfrm>
            <a:off x="3048964" y="5779803"/>
            <a:ext cx="4035924" cy="400110"/>
          </a:xfrm>
          <a:prstGeom prst="rect">
            <a:avLst/>
          </a:prstGeom>
          <a:noFill/>
        </p:spPr>
        <p:txBody>
          <a:bodyPr wrap="square">
            <a:spAutoFit/>
          </a:bodyPr>
          <a:lstStyle/>
          <a:p>
            <a:r>
              <a:rPr lang="en-GB" sz="2000">
                <a:latin typeface="Arial" panose="020B0604020202020204" pitchFamily="34" charset="0"/>
                <a:cs typeface="Arial" panose="020B0604020202020204" pitchFamily="34" charset="0"/>
              </a:rPr>
              <a:t>(Children’s Commissioner, 2023)</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185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407DB-7B96-7B09-3921-B6C2907438A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8ADBC28-42B5-4694-F41F-2611418EC0D0}"/>
              </a:ext>
            </a:extLst>
          </p:cNvPr>
          <p:cNvSpPr>
            <a:spLocks noGrp="1"/>
          </p:cNvSpPr>
          <p:nvPr>
            <p:ph type="title"/>
          </p:nvPr>
        </p:nvSpPr>
        <p:spPr>
          <a:xfrm>
            <a:off x="1295828" y="303480"/>
            <a:ext cx="9600344" cy="1325563"/>
          </a:xfrm>
        </p:spPr>
        <p:txBody>
          <a:bodyPr>
            <a:normAutofit fontScale="90000"/>
          </a:bodyPr>
          <a:lstStyle/>
          <a:p>
            <a:pPr algn="ctr"/>
            <a:r>
              <a:rPr lang="en-GB" b="1" dirty="0">
                <a:latin typeface="Arial" panose="020B0604020202020204" pitchFamily="34" charset="0"/>
                <a:cs typeface="Arial" panose="020B0604020202020204" pitchFamily="34" charset="0"/>
              </a:rPr>
              <a:t>Theo and his Wellbeing: The Holistic Approach</a:t>
            </a:r>
          </a:p>
        </p:txBody>
      </p:sp>
      <p:sp>
        <p:nvSpPr>
          <p:cNvPr id="5" name="Content Placeholder 4">
            <a:extLst>
              <a:ext uri="{FF2B5EF4-FFF2-40B4-BE49-F238E27FC236}">
                <a16:creationId xmlns:a16="http://schemas.microsoft.com/office/drawing/2014/main" id="{F2C05D91-05CE-4EF5-AB5A-3D0D5EF78B87}"/>
              </a:ext>
            </a:extLst>
          </p:cNvPr>
          <p:cNvSpPr>
            <a:spLocks noGrp="1"/>
          </p:cNvSpPr>
          <p:nvPr>
            <p:ph idx="1"/>
          </p:nvPr>
        </p:nvSpPr>
        <p:spPr>
          <a:xfrm>
            <a:off x="838200" y="2133850"/>
            <a:ext cx="8090043" cy="3742968"/>
          </a:xfrm>
        </p:spPr>
        <p:txBody>
          <a:bodyPr>
            <a:normAutofit/>
          </a:bodyPr>
          <a:lstStyle/>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Physical health indicators</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Effective and behavioural demonstration.</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Math attendance and involvement.</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Child's perception of safety</a:t>
            </a:r>
          </a:p>
        </p:txBody>
      </p:sp>
      <p:pic>
        <p:nvPicPr>
          <p:cNvPr id="1026" name="Picture 2" descr="Banner smart watch with physical health indicators | Premium Vector">
            <a:extLst>
              <a:ext uri="{FF2B5EF4-FFF2-40B4-BE49-F238E27FC236}">
                <a16:creationId xmlns:a16="http://schemas.microsoft.com/office/drawing/2014/main" id="{1E5118A4-B416-9825-9D6A-1B6A085DBE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32" r="7325" b="6015"/>
          <a:stretch>
            <a:fillRect/>
          </a:stretch>
        </p:blipFill>
        <p:spPr bwMode="auto">
          <a:xfrm>
            <a:off x="8517276" y="2515572"/>
            <a:ext cx="3674724" cy="29795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F931EA0-4D4A-B152-43A1-4F95ED3BB274}"/>
              </a:ext>
            </a:extLst>
          </p:cNvPr>
          <p:cNvSpPr txBox="1"/>
          <p:nvPr/>
        </p:nvSpPr>
        <p:spPr>
          <a:xfrm>
            <a:off x="3275635" y="5768228"/>
            <a:ext cx="4642630"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(Nursing and Midwifery Council, 2018)</a:t>
            </a:r>
          </a:p>
        </p:txBody>
      </p:sp>
    </p:spTree>
    <p:extLst>
      <p:ext uri="{BB962C8B-B14F-4D97-AF65-F5344CB8AC3E}">
        <p14:creationId xmlns:p14="http://schemas.microsoft.com/office/powerpoint/2010/main" val="3117833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05909-FFAC-C63C-288D-F37CFA289E4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D2E85FB-AFA9-F162-CBC8-4A4F06940C37}"/>
              </a:ext>
            </a:extLst>
          </p:cNvPr>
          <p:cNvSpPr>
            <a:spLocks noGrp="1"/>
          </p:cNvSpPr>
          <p:nvPr>
            <p:ph type="title"/>
          </p:nvPr>
        </p:nvSpPr>
        <p:spPr>
          <a:xfrm>
            <a:off x="368157" y="365125"/>
            <a:ext cx="11455686" cy="1325563"/>
          </a:xfrm>
        </p:spPr>
        <p:txBody>
          <a:bodyPr>
            <a:normAutofit fontScale="90000"/>
          </a:bodyPr>
          <a:lstStyle/>
          <a:p>
            <a:pPr algn="ctr"/>
            <a:r>
              <a:rPr lang="en-GB" b="1" dirty="0">
                <a:latin typeface="Arial" panose="020B0604020202020204" pitchFamily="34" charset="0"/>
                <a:cs typeface="Arial" panose="020B0604020202020204" pitchFamily="34" charset="0"/>
              </a:rPr>
              <a:t>Adverse Childhood Experiences (ACES)</a:t>
            </a:r>
          </a:p>
        </p:txBody>
      </p:sp>
      <p:sp>
        <p:nvSpPr>
          <p:cNvPr id="5" name="Content Placeholder 4">
            <a:extLst>
              <a:ext uri="{FF2B5EF4-FFF2-40B4-BE49-F238E27FC236}">
                <a16:creationId xmlns:a16="http://schemas.microsoft.com/office/drawing/2014/main" id="{4C5A8975-8A79-884E-0E52-A64E23ED2258}"/>
              </a:ext>
            </a:extLst>
          </p:cNvPr>
          <p:cNvSpPr>
            <a:spLocks noGrp="1"/>
          </p:cNvSpPr>
          <p:nvPr>
            <p:ph idx="1"/>
          </p:nvPr>
        </p:nvSpPr>
        <p:spPr>
          <a:xfrm>
            <a:off x="879297" y="2472897"/>
            <a:ext cx="7740721" cy="3383373"/>
          </a:xfrm>
        </p:spPr>
        <p:txBody>
          <a:bodyPr>
            <a:normAutofit/>
          </a:bodyPr>
          <a:lstStyle/>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Definition and categories</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Brain development and toxic stress.</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Cumulative trauma</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Health consequences in the long term.</a:t>
            </a:r>
          </a:p>
        </p:txBody>
      </p:sp>
      <p:pic>
        <p:nvPicPr>
          <p:cNvPr id="2050" name="Picture 2" descr="What Is a Cumulative Trauma Disorder? - SafetyVideos.com">
            <a:extLst>
              <a:ext uri="{FF2B5EF4-FFF2-40B4-BE49-F238E27FC236}">
                <a16:creationId xmlns:a16="http://schemas.microsoft.com/office/drawing/2014/main" id="{AA90E39F-C275-E3D7-D37F-C16E00F41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3547" y="1900719"/>
            <a:ext cx="3949036" cy="385794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8F5F3A7-A1BC-AA4B-F21C-96696D4953DF}"/>
              </a:ext>
            </a:extLst>
          </p:cNvPr>
          <p:cNvSpPr txBox="1"/>
          <p:nvPr/>
        </p:nvSpPr>
        <p:spPr>
          <a:xfrm>
            <a:off x="3405851" y="5920191"/>
            <a:ext cx="4638554"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(Bellis et al., 2018)</a:t>
            </a:r>
          </a:p>
        </p:txBody>
      </p:sp>
    </p:spTree>
    <p:extLst>
      <p:ext uri="{BB962C8B-B14F-4D97-AF65-F5344CB8AC3E}">
        <p14:creationId xmlns:p14="http://schemas.microsoft.com/office/powerpoint/2010/main" val="639862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06808-6A75-C79E-D0AA-E520D908ABB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8695B05-7755-7043-BBB7-3496CA26A2F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Statutory and Legal Protection</a:t>
            </a:r>
          </a:p>
        </p:txBody>
      </p:sp>
      <p:sp>
        <p:nvSpPr>
          <p:cNvPr id="5" name="Content Placeholder 4">
            <a:extLst>
              <a:ext uri="{FF2B5EF4-FFF2-40B4-BE49-F238E27FC236}">
                <a16:creationId xmlns:a16="http://schemas.microsoft.com/office/drawing/2014/main" id="{A93AEB8D-6C1E-7AFB-F022-A6F9908688D2}"/>
              </a:ext>
            </a:extLst>
          </p:cNvPr>
          <p:cNvSpPr>
            <a:spLocks noGrp="1"/>
          </p:cNvSpPr>
          <p:nvPr>
            <p:ph idx="1"/>
          </p:nvPr>
        </p:nvSpPr>
        <p:spPr>
          <a:xfrm>
            <a:off x="686313" y="2225877"/>
            <a:ext cx="7615205" cy="3568747"/>
          </a:xfrm>
        </p:spPr>
        <p:txBody>
          <a:bodyPr>
            <a:normAutofit/>
          </a:bodyPr>
          <a:lstStyle/>
          <a:p>
            <a:pPr algn="just">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Children Act 1989</a:t>
            </a:r>
          </a:p>
          <a:p>
            <a:pPr algn="just">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Children and Social Work Act 2017</a:t>
            </a:r>
          </a:p>
          <a:p>
            <a:pPr algn="just">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Working Together to Safeguard Children (2023).</a:t>
            </a:r>
          </a:p>
          <a:p>
            <a:pPr algn="just">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Keeping Children Safe in Education (2023).</a:t>
            </a:r>
          </a:p>
          <a:p>
            <a:pPr algn="just">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Legal obligations of health practitioners.</a:t>
            </a:r>
          </a:p>
        </p:txBody>
      </p:sp>
      <p:pic>
        <p:nvPicPr>
          <p:cNvPr id="2" name="Picture 1">
            <a:extLst>
              <a:ext uri="{FF2B5EF4-FFF2-40B4-BE49-F238E27FC236}">
                <a16:creationId xmlns:a16="http://schemas.microsoft.com/office/drawing/2014/main" id="{5AFEDB20-CFE4-A8A4-629D-8027251A2A39}"/>
              </a:ext>
            </a:extLst>
          </p:cNvPr>
          <p:cNvPicPr>
            <a:picLocks noChangeAspect="1"/>
          </p:cNvPicPr>
          <p:nvPr/>
        </p:nvPicPr>
        <p:blipFill>
          <a:blip r:embed="rId3"/>
          <a:srcRect l="17592" t="15505" r="5566" b="9213"/>
          <a:stretch>
            <a:fillRect/>
          </a:stretch>
        </p:blipFill>
        <p:spPr>
          <a:xfrm>
            <a:off x="7459038" y="2489618"/>
            <a:ext cx="4654193" cy="3041263"/>
          </a:xfrm>
          <a:prstGeom prst="rect">
            <a:avLst/>
          </a:prstGeom>
        </p:spPr>
      </p:pic>
      <p:sp>
        <p:nvSpPr>
          <p:cNvPr id="3" name="TextBox 2">
            <a:extLst>
              <a:ext uri="{FF2B5EF4-FFF2-40B4-BE49-F238E27FC236}">
                <a16:creationId xmlns:a16="http://schemas.microsoft.com/office/drawing/2014/main" id="{3DE1C271-182B-53DE-60ED-4F3BBAD40C54}"/>
              </a:ext>
            </a:extLst>
          </p:cNvPr>
          <p:cNvSpPr txBox="1"/>
          <p:nvPr/>
        </p:nvSpPr>
        <p:spPr>
          <a:xfrm>
            <a:off x="3405851" y="5920191"/>
            <a:ext cx="4638554"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(Bellis et al., 2018)</a:t>
            </a:r>
          </a:p>
        </p:txBody>
      </p:sp>
    </p:spTree>
    <p:extLst>
      <p:ext uri="{BB962C8B-B14F-4D97-AF65-F5344CB8AC3E}">
        <p14:creationId xmlns:p14="http://schemas.microsoft.com/office/powerpoint/2010/main" val="1184246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DFCD-742A-61D6-816C-A8BB448CF70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2201DB3-59C2-38D2-958E-74B7C64241F2}"/>
              </a:ext>
            </a:extLst>
          </p:cNvPr>
          <p:cNvSpPr>
            <a:spLocks noGrp="1"/>
          </p:cNvSpPr>
          <p:nvPr>
            <p:ph type="title"/>
          </p:nvPr>
        </p:nvSpPr>
        <p:spPr>
          <a:xfrm>
            <a:off x="339047" y="286603"/>
            <a:ext cx="11373492" cy="1450757"/>
          </a:xfrm>
        </p:spPr>
        <p:txBody>
          <a:bodyPr/>
          <a:lstStyle/>
          <a:p>
            <a:pPr algn="ctr"/>
            <a:r>
              <a:rPr lang="en-GB" b="1" dirty="0">
                <a:latin typeface="Arial" panose="020B0604020202020204" pitchFamily="34" charset="0"/>
                <a:cs typeface="Arial" panose="020B0604020202020204" pitchFamily="34" charset="0"/>
              </a:rPr>
              <a:t>School Nurse Role in the Protection of Practice</a:t>
            </a:r>
          </a:p>
        </p:txBody>
      </p:sp>
      <p:sp>
        <p:nvSpPr>
          <p:cNvPr id="5" name="Content Placeholder 4">
            <a:extLst>
              <a:ext uri="{FF2B5EF4-FFF2-40B4-BE49-F238E27FC236}">
                <a16:creationId xmlns:a16="http://schemas.microsoft.com/office/drawing/2014/main" id="{4390D94D-17D2-2D61-0269-B3F4D890C39B}"/>
              </a:ext>
            </a:extLst>
          </p:cNvPr>
          <p:cNvSpPr>
            <a:spLocks noGrp="1"/>
          </p:cNvSpPr>
          <p:nvPr>
            <p:ph idx="1"/>
          </p:nvPr>
        </p:nvSpPr>
        <p:spPr>
          <a:xfrm>
            <a:off x="696930" y="2044690"/>
            <a:ext cx="6751834" cy="3630392"/>
          </a:xfrm>
        </p:spPr>
        <p:txBody>
          <a:bodyPr>
            <a:normAutofit/>
          </a:bodyPr>
          <a:lstStyle/>
          <a:p>
            <a:pPr marL="324000" indent="-324000"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Risk identification at an early stage.</a:t>
            </a:r>
          </a:p>
          <a:p>
            <a:pPr marL="324000" indent="-324000"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Wholesome school health assessment.</a:t>
            </a:r>
          </a:p>
          <a:p>
            <a:pPr marL="324000" indent="-324000"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Early Help and referral pathways.</a:t>
            </a:r>
          </a:p>
          <a:p>
            <a:pPr marL="324000" indent="-324000"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Advocacy and child voice</a:t>
            </a:r>
          </a:p>
          <a:p>
            <a:pPr marL="324000" indent="-324000"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Escalation procedures</a:t>
            </a:r>
          </a:p>
        </p:txBody>
      </p:sp>
      <p:pic>
        <p:nvPicPr>
          <p:cNvPr id="3074" name="Picture 2" descr="The Role of the School Nurse: A Vital Part of Today's Healthcare System |  AdventHealth University">
            <a:extLst>
              <a:ext uri="{FF2B5EF4-FFF2-40B4-BE49-F238E27FC236}">
                <a16:creationId xmlns:a16="http://schemas.microsoft.com/office/drawing/2014/main" id="{DAAB0676-3EF1-0BCA-F8F2-DFC4E1B7ED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3554" y="2327711"/>
            <a:ext cx="4599398" cy="306434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EBACB13-9413-C794-2734-4E28588AB8A4}"/>
              </a:ext>
            </a:extLst>
          </p:cNvPr>
          <p:cNvSpPr txBox="1"/>
          <p:nvPr/>
        </p:nvSpPr>
        <p:spPr>
          <a:xfrm>
            <a:off x="2978758" y="5675081"/>
            <a:ext cx="6094070"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(NSPCC, 2022) </a:t>
            </a:r>
          </a:p>
        </p:txBody>
      </p:sp>
    </p:spTree>
    <p:extLst>
      <p:ext uri="{BB962C8B-B14F-4D97-AF65-F5344CB8AC3E}">
        <p14:creationId xmlns:p14="http://schemas.microsoft.com/office/powerpoint/2010/main" val="1757151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1DBDC-5592-7128-9A1D-783FA452F7F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B12DB08-97B4-A34C-336C-9FBF71FADDBA}"/>
              </a:ext>
            </a:extLst>
          </p:cNvPr>
          <p:cNvSpPr>
            <a:spLocks noGrp="1"/>
          </p:cNvSpPr>
          <p:nvPr>
            <p:ph type="title"/>
          </p:nvPr>
        </p:nvSpPr>
        <p:spPr>
          <a:xfrm>
            <a:off x="1097280" y="286603"/>
            <a:ext cx="10058400" cy="1141505"/>
          </a:xfrm>
        </p:spPr>
        <p:txBody>
          <a:bodyPr/>
          <a:lstStyle/>
          <a:p>
            <a:pPr algn="ctr"/>
            <a:r>
              <a:rPr lang="en-GB" b="1" dirty="0">
                <a:latin typeface="Arial" panose="020B0604020202020204" pitchFamily="34" charset="0"/>
                <a:cs typeface="Arial" panose="020B0604020202020204" pitchFamily="34" charset="0"/>
              </a:rPr>
              <a:t>Multi-Agency Partnership Working</a:t>
            </a:r>
          </a:p>
        </p:txBody>
      </p:sp>
      <p:sp>
        <p:nvSpPr>
          <p:cNvPr id="5" name="Content Placeholder 4">
            <a:extLst>
              <a:ext uri="{FF2B5EF4-FFF2-40B4-BE49-F238E27FC236}">
                <a16:creationId xmlns:a16="http://schemas.microsoft.com/office/drawing/2014/main" id="{AA8B9C43-87A1-3A09-F47A-ADDF10B870B4}"/>
              </a:ext>
            </a:extLst>
          </p:cNvPr>
          <p:cNvSpPr>
            <a:spLocks noGrp="1"/>
          </p:cNvSpPr>
          <p:nvPr>
            <p:ph idx="1"/>
          </p:nvPr>
        </p:nvSpPr>
        <p:spPr>
          <a:xfrm>
            <a:off x="645217" y="1876557"/>
            <a:ext cx="7872059" cy="4023360"/>
          </a:xfrm>
        </p:spPr>
        <p:txBody>
          <a:bodyPr>
            <a:normAutofit/>
          </a:bodyPr>
          <a:lstStyle/>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Social care cooperation, health and education.</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Police and CAMHS intervention.</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Information sharing systems.</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Obstacles to effective communication.</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Status conflict and professionalism.</a:t>
            </a:r>
          </a:p>
        </p:txBody>
      </p:sp>
      <p:pic>
        <p:nvPicPr>
          <p:cNvPr id="4098" name="Picture 2" descr="RISE Partnerships">
            <a:extLst>
              <a:ext uri="{FF2B5EF4-FFF2-40B4-BE49-F238E27FC236}">
                <a16:creationId xmlns:a16="http://schemas.microsoft.com/office/drawing/2014/main" id="{CA8FD409-E5A3-54B7-3547-EF1FEABF1F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1198" y="1983237"/>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25AA050-3A33-0B0A-1DE6-E05B419DA211}"/>
              </a:ext>
            </a:extLst>
          </p:cNvPr>
          <p:cNvSpPr txBox="1"/>
          <p:nvPr/>
        </p:nvSpPr>
        <p:spPr>
          <a:xfrm>
            <a:off x="3048965" y="5646522"/>
            <a:ext cx="6094070"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(Information Commissioner’s Office, 2023)</a:t>
            </a:r>
          </a:p>
        </p:txBody>
      </p:sp>
    </p:spTree>
    <p:extLst>
      <p:ext uri="{BB962C8B-B14F-4D97-AF65-F5344CB8AC3E}">
        <p14:creationId xmlns:p14="http://schemas.microsoft.com/office/powerpoint/2010/main" val="660370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D5B51-A8A8-9DDC-6617-B32858905BF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DBECBBA-213F-E082-5A07-D3CBB3F41B2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Information sharing and Ethical Protection Practice</a:t>
            </a:r>
          </a:p>
        </p:txBody>
      </p:sp>
      <p:sp>
        <p:nvSpPr>
          <p:cNvPr id="5" name="Content Placeholder 4">
            <a:extLst>
              <a:ext uri="{FF2B5EF4-FFF2-40B4-BE49-F238E27FC236}">
                <a16:creationId xmlns:a16="http://schemas.microsoft.com/office/drawing/2014/main" id="{13CF070B-43E7-1F03-B871-4EBEE3B82162}"/>
              </a:ext>
            </a:extLst>
          </p:cNvPr>
          <p:cNvSpPr>
            <a:spLocks noGrp="1"/>
          </p:cNvSpPr>
          <p:nvPr>
            <p:ph idx="1"/>
          </p:nvPr>
        </p:nvSpPr>
        <p:spPr>
          <a:xfrm>
            <a:off x="838200" y="2267413"/>
            <a:ext cx="8028398" cy="3619679"/>
          </a:xfrm>
        </p:spPr>
        <p:txBody>
          <a:bodyPr>
            <a:normAutofit/>
          </a:bodyPr>
          <a:lstStyle/>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Data Protection Act 2018.</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Protection supersedes privacy.</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Professional curiosity.</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Parental rights and child safety.</a:t>
            </a:r>
          </a:p>
        </p:txBody>
      </p:sp>
      <p:pic>
        <p:nvPicPr>
          <p:cNvPr id="5122" name="Picture 2" descr="Data Privacy and Ethics in Technology: Balancing Innovation and Protection  - Web Development Services, Social Media Marketing | WebNX">
            <a:extLst>
              <a:ext uri="{FF2B5EF4-FFF2-40B4-BE49-F238E27FC236}">
                <a16:creationId xmlns:a16="http://schemas.microsoft.com/office/drawing/2014/main" id="{1668B44F-01D8-E919-3214-3CD149DC66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4508" y="1972638"/>
            <a:ext cx="5113319" cy="37502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414A3FA-834F-9A39-0BE2-C25849C6D24F}"/>
              </a:ext>
            </a:extLst>
          </p:cNvPr>
          <p:cNvSpPr txBox="1"/>
          <p:nvPr/>
        </p:nvSpPr>
        <p:spPr>
          <a:xfrm>
            <a:off x="3867473" y="5702426"/>
            <a:ext cx="6094070"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(Munro, 2020)</a:t>
            </a:r>
          </a:p>
        </p:txBody>
      </p:sp>
    </p:spTree>
    <p:extLst>
      <p:ext uri="{BB962C8B-B14F-4D97-AF65-F5344CB8AC3E}">
        <p14:creationId xmlns:p14="http://schemas.microsoft.com/office/powerpoint/2010/main" val="795256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734C2-5ECC-445B-601D-23C7A7295E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CE4DDB8-8028-BCFD-F97A-5E80019650F2}"/>
              </a:ext>
            </a:extLst>
          </p:cNvPr>
          <p:cNvSpPr>
            <a:spLocks noGrp="1"/>
          </p:cNvSpPr>
          <p:nvPr>
            <p:ph type="title"/>
          </p:nvPr>
        </p:nvSpPr>
        <p:spPr>
          <a:xfrm>
            <a:off x="369869" y="365125"/>
            <a:ext cx="11424863" cy="1325563"/>
          </a:xfrm>
        </p:spPr>
        <p:txBody>
          <a:bodyPr>
            <a:normAutofit fontScale="90000"/>
          </a:bodyPr>
          <a:lstStyle/>
          <a:p>
            <a:pPr algn="ctr"/>
            <a:r>
              <a:rPr lang="en-GB" b="1" dirty="0">
                <a:latin typeface="Arial" panose="020B0604020202020204" pitchFamily="34" charset="0"/>
                <a:cs typeface="Arial" panose="020B0604020202020204" pitchFamily="34" charset="0"/>
              </a:rPr>
              <a:t>Effect of Professional Response on Theo</a:t>
            </a:r>
          </a:p>
        </p:txBody>
      </p:sp>
      <p:sp>
        <p:nvSpPr>
          <p:cNvPr id="5" name="Content Placeholder 4">
            <a:extLst>
              <a:ext uri="{FF2B5EF4-FFF2-40B4-BE49-F238E27FC236}">
                <a16:creationId xmlns:a16="http://schemas.microsoft.com/office/drawing/2014/main" id="{A6F29F60-95A2-A6BC-B22F-371080C001AF}"/>
              </a:ext>
            </a:extLst>
          </p:cNvPr>
          <p:cNvSpPr>
            <a:spLocks noGrp="1"/>
          </p:cNvSpPr>
          <p:nvPr>
            <p:ph idx="1"/>
          </p:nvPr>
        </p:nvSpPr>
        <p:spPr>
          <a:xfrm>
            <a:off x="824500" y="2103027"/>
            <a:ext cx="6994134" cy="3362825"/>
          </a:xfrm>
        </p:spPr>
        <p:txBody>
          <a:bodyPr>
            <a:normAutofit/>
          </a:bodyPr>
          <a:lstStyle/>
          <a:p>
            <a:pPr algn="just">
              <a:lnSpc>
                <a:spcPct val="150000"/>
              </a:lnSpc>
              <a:spcBef>
                <a:spcPts val="0"/>
              </a:spcBef>
              <a:buFont typeface="Wingdings" panose="05000000000000000000" pitchFamily="2" charset="2"/>
              <a:buChar char="q"/>
            </a:pPr>
            <a:r>
              <a:rPr lang="en-GB" sz="3600" dirty="0">
                <a:latin typeface="Arial" panose="020B0604020202020204" pitchFamily="34" charset="0"/>
                <a:cs typeface="Arial" panose="020B0604020202020204" pitchFamily="34" charset="0"/>
              </a:rPr>
              <a:t>Emotional consequences</a:t>
            </a:r>
          </a:p>
          <a:p>
            <a:pPr algn="just">
              <a:lnSpc>
                <a:spcPct val="150000"/>
              </a:lnSpc>
              <a:spcBef>
                <a:spcPts val="0"/>
              </a:spcBef>
              <a:buFont typeface="Wingdings" panose="05000000000000000000" pitchFamily="2" charset="2"/>
              <a:buChar char="q"/>
            </a:pPr>
            <a:r>
              <a:rPr lang="en-GB" sz="3600" dirty="0">
                <a:latin typeface="Arial" panose="020B0604020202020204" pitchFamily="34" charset="0"/>
                <a:cs typeface="Arial" panose="020B0604020202020204" pitchFamily="34" charset="0"/>
              </a:rPr>
              <a:t>Educational disruption</a:t>
            </a:r>
          </a:p>
          <a:p>
            <a:pPr algn="just">
              <a:lnSpc>
                <a:spcPct val="150000"/>
              </a:lnSpc>
              <a:spcBef>
                <a:spcPts val="0"/>
              </a:spcBef>
              <a:buFont typeface="Wingdings" panose="05000000000000000000" pitchFamily="2" charset="2"/>
              <a:buChar char="q"/>
            </a:pPr>
            <a:r>
              <a:rPr lang="en-GB" sz="3600" dirty="0">
                <a:latin typeface="Arial" panose="020B0604020202020204" pitchFamily="34" charset="0"/>
                <a:cs typeface="Arial" panose="020B0604020202020204" pitchFamily="34" charset="0"/>
              </a:rPr>
              <a:t>Attachment and trust</a:t>
            </a:r>
          </a:p>
          <a:p>
            <a:pPr algn="just">
              <a:lnSpc>
                <a:spcPct val="150000"/>
              </a:lnSpc>
              <a:spcBef>
                <a:spcPts val="0"/>
              </a:spcBef>
              <a:buFont typeface="Wingdings" panose="05000000000000000000" pitchFamily="2" charset="2"/>
              <a:buChar char="q"/>
            </a:pPr>
            <a:r>
              <a:rPr lang="en-GB" sz="3600" dirty="0">
                <a:latin typeface="Arial" panose="020B0604020202020204" pitchFamily="34" charset="0"/>
                <a:cs typeface="Arial" panose="020B0604020202020204" pitchFamily="34" charset="0"/>
              </a:rPr>
              <a:t>Risk of long-term development.</a:t>
            </a:r>
          </a:p>
        </p:txBody>
      </p:sp>
      <p:pic>
        <p:nvPicPr>
          <p:cNvPr id="2" name="Picture 1">
            <a:extLst>
              <a:ext uri="{FF2B5EF4-FFF2-40B4-BE49-F238E27FC236}">
                <a16:creationId xmlns:a16="http://schemas.microsoft.com/office/drawing/2014/main" id="{404A202B-8626-D889-907C-8C8D48CF76D8}"/>
              </a:ext>
            </a:extLst>
          </p:cNvPr>
          <p:cNvPicPr>
            <a:picLocks noChangeAspect="1"/>
          </p:cNvPicPr>
          <p:nvPr/>
        </p:nvPicPr>
        <p:blipFill>
          <a:blip r:embed="rId3"/>
          <a:stretch>
            <a:fillRect/>
          </a:stretch>
        </p:blipFill>
        <p:spPr>
          <a:xfrm>
            <a:off x="6756458" y="1899489"/>
            <a:ext cx="4894436" cy="3059022"/>
          </a:xfrm>
          <a:prstGeom prst="rect">
            <a:avLst/>
          </a:prstGeom>
        </p:spPr>
      </p:pic>
      <p:sp>
        <p:nvSpPr>
          <p:cNvPr id="3" name="TextBox 2">
            <a:extLst>
              <a:ext uri="{FF2B5EF4-FFF2-40B4-BE49-F238E27FC236}">
                <a16:creationId xmlns:a16="http://schemas.microsoft.com/office/drawing/2014/main" id="{023C0E31-95B5-F880-8D8F-ED39B2081EE2}"/>
              </a:ext>
            </a:extLst>
          </p:cNvPr>
          <p:cNvSpPr txBox="1"/>
          <p:nvPr/>
        </p:nvSpPr>
        <p:spPr>
          <a:xfrm>
            <a:off x="3867473" y="5702426"/>
            <a:ext cx="6094070"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(HM Government, 2023)</a:t>
            </a:r>
          </a:p>
        </p:txBody>
      </p:sp>
    </p:spTree>
    <p:extLst>
      <p:ext uri="{BB962C8B-B14F-4D97-AF65-F5344CB8AC3E}">
        <p14:creationId xmlns:p14="http://schemas.microsoft.com/office/powerpoint/2010/main" val="1768541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92B02-85DF-9C72-C53C-4F30367EEA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647245B-0983-2D67-2C33-20A7E1C8044F}"/>
              </a:ext>
            </a:extLst>
          </p:cNvPr>
          <p:cNvSpPr>
            <a:spLocks noGrp="1"/>
          </p:cNvSpPr>
          <p:nvPr>
            <p:ph type="title"/>
          </p:nvPr>
        </p:nvSpPr>
        <p:spPr>
          <a:xfrm>
            <a:off x="0" y="365125"/>
            <a:ext cx="12192000" cy="1325563"/>
          </a:xfrm>
        </p:spPr>
        <p:txBody>
          <a:bodyPr/>
          <a:lstStyle/>
          <a:p>
            <a:pPr algn="ctr"/>
            <a:r>
              <a:rPr lang="en-GB" b="1" dirty="0">
                <a:latin typeface="Arial" panose="020B0604020202020204" pitchFamily="34" charset="0"/>
                <a:cs typeface="Arial" panose="020B0604020202020204" pitchFamily="34" charset="0"/>
              </a:rPr>
              <a:t>Strengths in the Professional Response</a:t>
            </a:r>
          </a:p>
        </p:txBody>
      </p:sp>
      <p:sp>
        <p:nvSpPr>
          <p:cNvPr id="5" name="Content Placeholder 4">
            <a:extLst>
              <a:ext uri="{FF2B5EF4-FFF2-40B4-BE49-F238E27FC236}">
                <a16:creationId xmlns:a16="http://schemas.microsoft.com/office/drawing/2014/main" id="{CF725690-976C-5FE9-9F06-0209D76B35D4}"/>
              </a:ext>
            </a:extLst>
          </p:cNvPr>
          <p:cNvSpPr>
            <a:spLocks noGrp="1"/>
          </p:cNvSpPr>
          <p:nvPr>
            <p:ph idx="1"/>
          </p:nvPr>
        </p:nvSpPr>
        <p:spPr>
          <a:xfrm>
            <a:off x="838200" y="2339333"/>
            <a:ext cx="6929063" cy="3362824"/>
          </a:xfrm>
        </p:spPr>
        <p:txBody>
          <a:bodyPr>
            <a:normAutofit/>
          </a:bodyPr>
          <a:lstStyle/>
          <a:p>
            <a:pPr algn="just">
              <a:lnSpc>
                <a:spcPct val="150000"/>
              </a:lnSpc>
              <a:spcBef>
                <a:spcPts val="0"/>
              </a:spcBef>
              <a:buFont typeface="Wingdings" panose="05000000000000000000" pitchFamily="2" charset="2"/>
              <a:buChar char="q"/>
            </a:pPr>
            <a:r>
              <a:rPr lang="en-GB" sz="3200">
                <a:latin typeface="Arial" panose="020B0604020202020204" pitchFamily="34" charset="0"/>
                <a:cs typeface="Arial" panose="020B0604020202020204" pitchFamily="34" charset="0"/>
              </a:rPr>
              <a:t>Awareness of protection signs.</a:t>
            </a:r>
          </a:p>
          <a:p>
            <a:pPr algn="just">
              <a:lnSpc>
                <a:spcPct val="150000"/>
              </a:lnSpc>
              <a:spcBef>
                <a:spcPts val="0"/>
              </a:spcBef>
              <a:buFont typeface="Wingdings" panose="05000000000000000000" pitchFamily="2" charset="2"/>
              <a:buChar char="q"/>
            </a:pPr>
            <a:r>
              <a:rPr lang="en-GB" sz="3200">
                <a:latin typeface="Arial" panose="020B0604020202020204" pitchFamily="34" charset="0"/>
                <a:cs typeface="Arial" panose="020B0604020202020204" pitchFamily="34" charset="0"/>
              </a:rPr>
              <a:t>Meetings of agencies took place.</a:t>
            </a:r>
          </a:p>
          <a:p>
            <a:pPr algn="just">
              <a:lnSpc>
                <a:spcPct val="150000"/>
              </a:lnSpc>
              <a:spcBef>
                <a:spcPts val="0"/>
              </a:spcBef>
              <a:buFont typeface="Wingdings" panose="05000000000000000000" pitchFamily="2" charset="2"/>
              <a:buChar char="q"/>
            </a:pPr>
            <a:r>
              <a:rPr lang="en-GB" sz="3200">
                <a:latin typeface="Arial" panose="020B0604020202020204" pitchFamily="34" charset="0"/>
                <a:cs typeface="Arial" panose="020B0604020202020204" pitchFamily="34" charset="0"/>
              </a:rPr>
              <a:t>Referrals initiated</a:t>
            </a:r>
          </a:p>
          <a:p>
            <a:pPr algn="just">
              <a:lnSpc>
                <a:spcPct val="150000"/>
              </a:lnSpc>
              <a:spcBef>
                <a:spcPts val="0"/>
              </a:spcBef>
              <a:buFont typeface="Wingdings" panose="05000000000000000000" pitchFamily="2" charset="2"/>
              <a:buChar char="q"/>
            </a:pPr>
            <a:r>
              <a:rPr lang="en-GB" sz="3200">
                <a:latin typeface="Arial" panose="020B0604020202020204" pitchFamily="34" charset="0"/>
                <a:cs typeface="Arial" panose="020B0604020202020204" pitchFamily="34" charset="0"/>
              </a:rPr>
              <a:t>Professional commitment</a:t>
            </a:r>
            <a:endParaRPr lang="en-GB" sz="32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E25B16-6AF8-6AAC-B714-FEE09F51F06B}"/>
              </a:ext>
            </a:extLst>
          </p:cNvPr>
          <p:cNvPicPr>
            <a:picLocks noChangeAspect="1"/>
          </p:cNvPicPr>
          <p:nvPr/>
        </p:nvPicPr>
        <p:blipFill>
          <a:blip r:embed="rId3"/>
          <a:srcRect l="48885"/>
          <a:stretch>
            <a:fillRect/>
          </a:stretch>
        </p:blipFill>
        <p:spPr>
          <a:xfrm>
            <a:off x="7132406" y="1787487"/>
            <a:ext cx="4857536" cy="4466516"/>
          </a:xfrm>
          <a:prstGeom prst="rect">
            <a:avLst/>
          </a:prstGeom>
        </p:spPr>
      </p:pic>
      <p:sp>
        <p:nvSpPr>
          <p:cNvPr id="6" name="TextBox 5">
            <a:extLst>
              <a:ext uri="{FF2B5EF4-FFF2-40B4-BE49-F238E27FC236}">
                <a16:creationId xmlns:a16="http://schemas.microsoft.com/office/drawing/2014/main" id="{17B67BD0-A685-7A12-4991-FE03265308FF}"/>
              </a:ext>
            </a:extLst>
          </p:cNvPr>
          <p:cNvSpPr txBox="1"/>
          <p:nvPr/>
        </p:nvSpPr>
        <p:spPr>
          <a:xfrm>
            <a:off x="1673193" y="5778025"/>
            <a:ext cx="6094070"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(Department for Education, 2023)</a:t>
            </a:r>
          </a:p>
        </p:txBody>
      </p:sp>
    </p:spTree>
    <p:extLst>
      <p:ext uri="{BB962C8B-B14F-4D97-AF65-F5344CB8AC3E}">
        <p14:creationId xmlns:p14="http://schemas.microsoft.com/office/powerpoint/2010/main" val="1381299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26321-3DDA-B87C-81D9-8A8127CEFB4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2D3E82E-4004-9A20-3857-F6158679523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Multiple Agency Practice Improvement Areas</a:t>
            </a:r>
          </a:p>
        </p:txBody>
      </p:sp>
      <p:sp>
        <p:nvSpPr>
          <p:cNvPr id="5" name="Content Placeholder 4">
            <a:extLst>
              <a:ext uri="{FF2B5EF4-FFF2-40B4-BE49-F238E27FC236}">
                <a16:creationId xmlns:a16="http://schemas.microsoft.com/office/drawing/2014/main" id="{C702F57F-ACAB-C185-419C-914B431EAD32}"/>
              </a:ext>
            </a:extLst>
          </p:cNvPr>
          <p:cNvSpPr>
            <a:spLocks noGrp="1"/>
          </p:cNvSpPr>
          <p:nvPr>
            <p:ph idx="1"/>
          </p:nvPr>
        </p:nvSpPr>
        <p:spPr>
          <a:xfrm>
            <a:off x="838201" y="2061930"/>
            <a:ext cx="6631112" cy="3578582"/>
          </a:xfrm>
        </p:spPr>
        <p:txBody>
          <a:bodyPr>
            <a:normAutofit/>
          </a:bodyPr>
          <a:lstStyle/>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Delayed escalation</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Threshold inconsistencies</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Inadequate child voice recording</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Fragmented chronologies</a:t>
            </a:r>
          </a:p>
        </p:txBody>
      </p:sp>
      <p:pic>
        <p:nvPicPr>
          <p:cNvPr id="2" name="Picture 1">
            <a:extLst>
              <a:ext uri="{FF2B5EF4-FFF2-40B4-BE49-F238E27FC236}">
                <a16:creationId xmlns:a16="http://schemas.microsoft.com/office/drawing/2014/main" id="{17FD061D-2533-30C4-5C44-43A2BED4FF6F}"/>
              </a:ext>
            </a:extLst>
          </p:cNvPr>
          <p:cNvPicPr>
            <a:picLocks noChangeAspect="1"/>
          </p:cNvPicPr>
          <p:nvPr/>
        </p:nvPicPr>
        <p:blipFill>
          <a:blip r:embed="rId3"/>
          <a:srcRect t="6975" r="51826" b="7256"/>
          <a:stretch>
            <a:fillRect/>
          </a:stretch>
        </p:blipFill>
        <p:spPr>
          <a:xfrm>
            <a:off x="7356297" y="1841440"/>
            <a:ext cx="4335694" cy="4342014"/>
          </a:xfrm>
          <a:prstGeom prst="rect">
            <a:avLst/>
          </a:prstGeom>
        </p:spPr>
      </p:pic>
      <p:sp>
        <p:nvSpPr>
          <p:cNvPr id="6" name="TextBox 5">
            <a:extLst>
              <a:ext uri="{FF2B5EF4-FFF2-40B4-BE49-F238E27FC236}">
                <a16:creationId xmlns:a16="http://schemas.microsoft.com/office/drawing/2014/main" id="{332F63DA-0075-DE83-07BF-06E7C3F07AB8}"/>
              </a:ext>
            </a:extLst>
          </p:cNvPr>
          <p:cNvSpPr txBox="1"/>
          <p:nvPr/>
        </p:nvSpPr>
        <p:spPr>
          <a:xfrm>
            <a:off x="1788669" y="5564972"/>
            <a:ext cx="6094070"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(Public Health Wales, 2018)</a:t>
            </a:r>
          </a:p>
        </p:txBody>
      </p:sp>
    </p:spTree>
    <p:extLst>
      <p:ext uri="{BB962C8B-B14F-4D97-AF65-F5344CB8AC3E}">
        <p14:creationId xmlns:p14="http://schemas.microsoft.com/office/powerpoint/2010/main" val="191798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569932-5F05-9786-40D8-824CE8B35BD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F38680-3E6F-76E4-F639-5F5106FA06BC}"/>
              </a:ext>
            </a:extLst>
          </p:cNvPr>
          <p:cNvSpPr>
            <a:spLocks noGrp="1"/>
          </p:cNvSpPr>
          <p:nvPr>
            <p:ph type="title"/>
          </p:nvPr>
        </p:nvSpPr>
        <p:spPr>
          <a:xfrm>
            <a:off x="1251392" y="122216"/>
            <a:ext cx="10058400" cy="1450757"/>
          </a:xfrm>
        </p:spPr>
        <p:txBody>
          <a:bodyPr/>
          <a:lstStyle/>
          <a:p>
            <a:pPr algn="ctr"/>
            <a:r>
              <a:rPr lang="en-GB" b="1" dirty="0">
                <a:latin typeface="Arial" panose="020B0604020202020204" pitchFamily="34" charset="0"/>
                <a:cs typeface="Arial" panose="020B0604020202020204" pitchFamily="34" charset="0"/>
              </a:rPr>
              <a:t>Recommendations to Enhance Multi-Disciplinary Safeguarding</a:t>
            </a:r>
          </a:p>
        </p:txBody>
      </p:sp>
      <p:sp>
        <p:nvSpPr>
          <p:cNvPr id="5" name="Content Placeholder 4">
            <a:extLst>
              <a:ext uri="{FF2B5EF4-FFF2-40B4-BE49-F238E27FC236}">
                <a16:creationId xmlns:a16="http://schemas.microsoft.com/office/drawing/2014/main" id="{E33CE9CF-EC07-844A-D9B2-692DA82E35D0}"/>
              </a:ext>
            </a:extLst>
          </p:cNvPr>
          <p:cNvSpPr>
            <a:spLocks noGrp="1"/>
          </p:cNvSpPr>
          <p:nvPr>
            <p:ph idx="1"/>
          </p:nvPr>
        </p:nvSpPr>
        <p:spPr>
          <a:xfrm>
            <a:off x="601894" y="1959191"/>
            <a:ext cx="7627706" cy="3629952"/>
          </a:xfrm>
        </p:spPr>
        <p:txBody>
          <a:bodyPr>
            <a:normAutofit/>
          </a:bodyPr>
          <a:lstStyle/>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Compulsory early school nurse consultation.</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Unified protection databases.</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Multi-agency training based on trauma.</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Routine reflective protective assessments.</a:t>
            </a:r>
          </a:p>
          <a:p>
            <a:pPr algn="just">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Clear escalation protocols</a:t>
            </a:r>
          </a:p>
        </p:txBody>
      </p:sp>
      <p:pic>
        <p:nvPicPr>
          <p:cNvPr id="2" name="Picture 1">
            <a:extLst>
              <a:ext uri="{FF2B5EF4-FFF2-40B4-BE49-F238E27FC236}">
                <a16:creationId xmlns:a16="http://schemas.microsoft.com/office/drawing/2014/main" id="{3641482E-9998-71BE-FC7F-2972C702EBC3}"/>
              </a:ext>
            </a:extLst>
          </p:cNvPr>
          <p:cNvPicPr>
            <a:picLocks noChangeAspect="1"/>
          </p:cNvPicPr>
          <p:nvPr/>
        </p:nvPicPr>
        <p:blipFill>
          <a:blip r:embed="rId3"/>
          <a:srcRect l="7616" t="4798" r="8412" b="6087"/>
          <a:stretch>
            <a:fillRect/>
          </a:stretch>
        </p:blipFill>
        <p:spPr>
          <a:xfrm>
            <a:off x="7592603" y="2672575"/>
            <a:ext cx="4506930" cy="2916568"/>
          </a:xfrm>
          <a:prstGeom prst="rect">
            <a:avLst/>
          </a:prstGeom>
        </p:spPr>
      </p:pic>
      <p:sp>
        <p:nvSpPr>
          <p:cNvPr id="6" name="TextBox 5">
            <a:extLst>
              <a:ext uri="{FF2B5EF4-FFF2-40B4-BE49-F238E27FC236}">
                <a16:creationId xmlns:a16="http://schemas.microsoft.com/office/drawing/2014/main" id="{3FD6F13D-4525-7E87-6B05-76616377529B}"/>
              </a:ext>
            </a:extLst>
          </p:cNvPr>
          <p:cNvSpPr txBox="1"/>
          <p:nvPr/>
        </p:nvSpPr>
        <p:spPr>
          <a:xfrm>
            <a:off x="2782145" y="5670694"/>
            <a:ext cx="6094070"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(Sidebotham et al., 2020)</a:t>
            </a:r>
          </a:p>
        </p:txBody>
      </p:sp>
    </p:spTree>
    <p:extLst>
      <p:ext uri="{BB962C8B-B14F-4D97-AF65-F5344CB8AC3E}">
        <p14:creationId xmlns:p14="http://schemas.microsoft.com/office/powerpoint/2010/main" val="3555798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431C1-0D5F-D181-8873-E51869AFA83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EC795B-703D-819B-58D3-792046F752CB}"/>
              </a:ext>
            </a:extLst>
          </p:cNvPr>
          <p:cNvSpPr>
            <a:spLocks noGrp="1"/>
          </p:cNvSpPr>
          <p:nvPr>
            <p:ph type="title"/>
          </p:nvPr>
        </p:nvSpPr>
        <p:spPr>
          <a:xfrm>
            <a:off x="838200" y="262385"/>
            <a:ext cx="10515600" cy="908870"/>
          </a:xfrm>
        </p:spPr>
        <p:txBody>
          <a:bodyPr/>
          <a:lstStyle/>
          <a:p>
            <a:pPr algn="ctr"/>
            <a:r>
              <a:rPr lang="en-GB" b="1" dirty="0">
                <a:latin typeface="Arial" panose="020B0604020202020204" pitchFamily="34" charset="0"/>
                <a:cs typeface="Arial" panose="020B0604020202020204" pitchFamily="34" charset="0"/>
              </a:rPr>
              <a:t>Conclusion: Theo Case Study</a:t>
            </a:r>
          </a:p>
        </p:txBody>
      </p:sp>
      <p:sp>
        <p:nvSpPr>
          <p:cNvPr id="5" name="Content Placeholder 4">
            <a:extLst>
              <a:ext uri="{FF2B5EF4-FFF2-40B4-BE49-F238E27FC236}">
                <a16:creationId xmlns:a16="http://schemas.microsoft.com/office/drawing/2014/main" id="{9F5C8E21-5DEB-F8D1-46BA-97603DE6A407}"/>
              </a:ext>
            </a:extLst>
          </p:cNvPr>
          <p:cNvSpPr>
            <a:spLocks noGrp="1"/>
          </p:cNvSpPr>
          <p:nvPr>
            <p:ph idx="1"/>
          </p:nvPr>
        </p:nvSpPr>
        <p:spPr>
          <a:xfrm>
            <a:off x="951216" y="2287962"/>
            <a:ext cx="8511283" cy="3732694"/>
          </a:xfrm>
        </p:spPr>
        <p:txBody>
          <a:bodyPr>
            <a:normAutofit/>
          </a:bodyPr>
          <a:lstStyle/>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Child-centred safeguarding</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Relevance of early intervention.</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Shared accountability</a:t>
            </a:r>
          </a:p>
          <a:p>
            <a:pPr algn="just">
              <a:lnSpc>
                <a:spcPct val="150000"/>
              </a:lnSpc>
              <a:spcBef>
                <a:spcPts val="0"/>
              </a:spcBef>
              <a:buFont typeface="Wingdings" panose="05000000000000000000" pitchFamily="2" charset="2"/>
              <a:buChar char="q"/>
            </a:pPr>
            <a:r>
              <a:rPr lang="en-GB" sz="3200" dirty="0">
                <a:latin typeface="Arial" panose="020B0604020202020204" pitchFamily="34" charset="0"/>
                <a:cs typeface="Arial" panose="020B0604020202020204" pitchFamily="34" charset="0"/>
              </a:rPr>
              <a:t>System learning and reform</a:t>
            </a:r>
          </a:p>
        </p:txBody>
      </p:sp>
    </p:spTree>
    <p:extLst>
      <p:ext uri="{BB962C8B-B14F-4D97-AF65-F5344CB8AC3E}">
        <p14:creationId xmlns:p14="http://schemas.microsoft.com/office/powerpoint/2010/main" val="2448821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24B3C-ED7E-B1AD-679B-4E0042198170}"/>
              </a:ext>
            </a:extLst>
          </p:cNvPr>
          <p:cNvSpPr>
            <a:spLocks noGrp="1"/>
          </p:cNvSpPr>
          <p:nvPr>
            <p:ph type="title" idx="4294967295"/>
          </p:nvPr>
        </p:nvSpPr>
        <p:spPr>
          <a:xfrm>
            <a:off x="1066800" y="0"/>
            <a:ext cx="10058400" cy="750013"/>
          </a:xfrm>
        </p:spPr>
        <p:txBody>
          <a:bodyPr/>
          <a:lstStyle/>
          <a:p>
            <a:pPr algn="ctr"/>
            <a:r>
              <a:rPr lang="en-GB"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B60FA95A-D504-1106-7752-77E53A124CE2}"/>
              </a:ext>
            </a:extLst>
          </p:cNvPr>
          <p:cNvSpPr txBox="1"/>
          <p:nvPr/>
        </p:nvSpPr>
        <p:spPr>
          <a:xfrm>
            <a:off x="0" y="842481"/>
            <a:ext cx="12192000" cy="5262979"/>
          </a:xfrm>
          <a:prstGeom prst="rect">
            <a:avLst/>
          </a:prstGeom>
          <a:noFill/>
        </p:spPr>
        <p:txBody>
          <a:bodyPr wrap="square" rtlCol="0">
            <a:spAutoFit/>
          </a:bodyPr>
          <a:lstStyle/>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Bellis, M.A., Hughes, K., Ford, K., Rodriguez, G.R., Sethi, D. and Passmore, J. (2018) ‘Adverse childhood experiences and sources of childhood resilience’, </a:t>
            </a:r>
            <a:r>
              <a:rPr lang="en-GB" sz="1600" i="1" dirty="0">
                <a:latin typeface="Arial" panose="020B0604020202020204" pitchFamily="34" charset="0"/>
                <a:cs typeface="Arial" panose="020B0604020202020204" pitchFamily="34" charset="0"/>
              </a:rPr>
              <a:t>BMC Medicine</a:t>
            </a:r>
            <a:r>
              <a:rPr lang="en-GB" sz="1600" dirty="0">
                <a:latin typeface="Arial" panose="020B0604020202020204" pitchFamily="34" charset="0"/>
                <a:cs typeface="Arial" panose="020B0604020202020204" pitchFamily="34" charset="0"/>
              </a:rPr>
              <a:t>, 16(1), pp. 1–10. Available at: </a:t>
            </a:r>
            <a:r>
              <a:rPr lang="en-GB" sz="1600" dirty="0">
                <a:latin typeface="Arial" panose="020B0604020202020204" pitchFamily="34" charset="0"/>
                <a:cs typeface="Arial" panose="020B0604020202020204" pitchFamily="34" charset="0"/>
                <a:hlinkClick r:id="rId2"/>
              </a:rPr>
              <a:t>https://doi.org/10.1186/s12916-018-1167-0</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Children’s Commissioner (2023) </a:t>
            </a:r>
            <a:r>
              <a:rPr lang="en-GB" sz="1600" i="1" dirty="0">
                <a:latin typeface="Arial" panose="020B0604020202020204" pitchFamily="34" charset="0"/>
                <a:cs typeface="Arial" panose="020B0604020202020204" pitchFamily="34" charset="0"/>
              </a:rPr>
              <a:t>The state of children’s wellbeing 2023</a:t>
            </a:r>
            <a:r>
              <a:rPr lang="en-GB" sz="1600" dirty="0">
                <a:latin typeface="Arial" panose="020B0604020202020204" pitchFamily="34" charset="0"/>
                <a:cs typeface="Arial" panose="020B0604020202020204" pitchFamily="34" charset="0"/>
              </a:rPr>
              <a:t>. London: Children’s Commissioner for England. Available at: </a:t>
            </a:r>
            <a:r>
              <a:rPr lang="en-GB" sz="1600" dirty="0">
                <a:latin typeface="Arial" panose="020B0604020202020204" pitchFamily="34" charset="0"/>
                <a:cs typeface="Arial" panose="020B0604020202020204" pitchFamily="34" charset="0"/>
                <a:hlinkClick r:id="rId3"/>
              </a:rPr>
              <a:t>https://www.childrenscommissioner.gov.uk</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Department for Education (2023) </a:t>
            </a:r>
            <a:r>
              <a:rPr lang="en-GB" sz="1600" i="1" dirty="0">
                <a:latin typeface="Arial" panose="020B0604020202020204" pitchFamily="34" charset="0"/>
                <a:cs typeface="Arial" panose="020B0604020202020204" pitchFamily="34" charset="0"/>
              </a:rPr>
              <a:t>Keeping children safe in education 2023</a:t>
            </a:r>
            <a:r>
              <a:rPr lang="en-GB" sz="1600" dirty="0">
                <a:latin typeface="Arial" panose="020B0604020202020204" pitchFamily="34" charset="0"/>
                <a:cs typeface="Arial" panose="020B0604020202020204" pitchFamily="34" charset="0"/>
              </a:rPr>
              <a:t>. London: Department for Education. Available at: </a:t>
            </a:r>
            <a:r>
              <a:rPr lang="en-GB" sz="1600" dirty="0">
                <a:latin typeface="Arial" panose="020B0604020202020204" pitchFamily="34" charset="0"/>
                <a:cs typeface="Arial" panose="020B0604020202020204" pitchFamily="34" charset="0"/>
                <a:hlinkClick r:id="rId4"/>
              </a:rPr>
              <a:t>https://www.gov.uk/government/publications/keeping-children-safe-in-education--2</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HM Government (2023) </a:t>
            </a:r>
            <a:r>
              <a:rPr lang="en-GB" sz="1600" i="1" dirty="0">
                <a:latin typeface="Arial" panose="020B0604020202020204" pitchFamily="34" charset="0"/>
                <a:cs typeface="Arial" panose="020B0604020202020204" pitchFamily="34" charset="0"/>
              </a:rPr>
              <a:t>Working together to safeguard children</a:t>
            </a:r>
            <a:r>
              <a:rPr lang="en-GB" sz="1600" dirty="0">
                <a:latin typeface="Arial" panose="020B0604020202020204" pitchFamily="34" charset="0"/>
                <a:cs typeface="Arial" panose="020B0604020202020204" pitchFamily="34" charset="0"/>
              </a:rPr>
              <a:t>. London: HM Government. Available at: </a:t>
            </a:r>
            <a:r>
              <a:rPr lang="en-GB" sz="1600" dirty="0">
                <a:latin typeface="Arial" panose="020B0604020202020204" pitchFamily="34" charset="0"/>
                <a:cs typeface="Arial" panose="020B0604020202020204" pitchFamily="34" charset="0"/>
                <a:hlinkClick r:id="rId5"/>
              </a:rPr>
              <a:t>https://www.gov.uk/government/publications/working-together-to-safeguard-children--2</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Information Commissioner’s Office (2023) </a:t>
            </a:r>
            <a:r>
              <a:rPr lang="en-GB" sz="1600" i="1" dirty="0">
                <a:latin typeface="Arial" panose="020B0604020202020204" pitchFamily="34" charset="0"/>
                <a:cs typeface="Arial" panose="020B0604020202020204" pitchFamily="34" charset="0"/>
              </a:rPr>
              <a:t>Information sharing in safeguarding</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https://ico.org.uk</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Munro, E. (2020) </a:t>
            </a:r>
            <a:r>
              <a:rPr lang="en-GB" sz="1600" i="1" dirty="0">
                <a:latin typeface="Arial" panose="020B0604020202020204" pitchFamily="34" charset="0"/>
                <a:cs typeface="Arial" panose="020B0604020202020204" pitchFamily="34" charset="0"/>
              </a:rPr>
              <a:t>Effective child protection</a:t>
            </a:r>
            <a:r>
              <a:rPr lang="en-GB" sz="1600" dirty="0">
                <a:latin typeface="Arial" panose="020B0604020202020204" pitchFamily="34" charset="0"/>
                <a:cs typeface="Arial" panose="020B0604020202020204" pitchFamily="34" charset="0"/>
              </a:rPr>
              <a:t>. 2nd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Sage.</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Nursing and Midwifery Council (2018) </a:t>
            </a:r>
            <a:r>
              <a:rPr lang="en-GB" sz="16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1600" dirty="0">
                <a:latin typeface="Arial" panose="020B0604020202020204" pitchFamily="34" charset="0"/>
                <a:cs typeface="Arial" panose="020B0604020202020204" pitchFamily="34" charset="0"/>
              </a:rPr>
              <a:t>. London: Nursing and Midwifery Council. Available at: </a:t>
            </a:r>
            <a:r>
              <a:rPr lang="en-GB" sz="1600" dirty="0">
                <a:latin typeface="Arial" panose="020B0604020202020204" pitchFamily="34" charset="0"/>
                <a:cs typeface="Arial" panose="020B0604020202020204" pitchFamily="34" charset="0"/>
                <a:hlinkClick r:id="rId7"/>
              </a:rPr>
              <a:t>https://www.nmc.org.uk</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NSPCC (2022) </a:t>
            </a:r>
            <a:r>
              <a:rPr lang="en-GB" sz="1600" i="1" dirty="0">
                <a:latin typeface="Arial" panose="020B0604020202020204" pitchFamily="34" charset="0"/>
                <a:cs typeface="Arial" panose="020B0604020202020204" pitchFamily="34" charset="0"/>
              </a:rPr>
              <a:t>Learning from case reviews: Summary of risk factors</a:t>
            </a:r>
            <a:r>
              <a:rPr lang="en-GB" sz="1600" dirty="0">
                <a:latin typeface="Arial" panose="020B0604020202020204" pitchFamily="34" charset="0"/>
                <a:cs typeface="Arial" panose="020B0604020202020204" pitchFamily="34" charset="0"/>
              </a:rPr>
              <a:t>. London: NSPCC. Available at: </a:t>
            </a:r>
            <a:r>
              <a:rPr lang="en-GB" sz="1600" dirty="0">
                <a:latin typeface="Arial" panose="020B0604020202020204" pitchFamily="34" charset="0"/>
                <a:cs typeface="Arial" panose="020B0604020202020204" pitchFamily="34" charset="0"/>
                <a:hlinkClick r:id="rId8"/>
              </a:rPr>
              <a:t>https://learning.nspcc.org.uk</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Public Health Wales (2018) </a:t>
            </a:r>
            <a:r>
              <a:rPr lang="en-GB" sz="1600" i="1" dirty="0">
                <a:latin typeface="Arial" panose="020B0604020202020204" pitchFamily="34" charset="0"/>
                <a:cs typeface="Arial" panose="020B0604020202020204" pitchFamily="34" charset="0"/>
              </a:rPr>
              <a:t>Adverse childhood experiences and their impact on health-harming behaviours</a:t>
            </a:r>
            <a:r>
              <a:rPr lang="en-GB" sz="1600" dirty="0">
                <a:latin typeface="Arial" panose="020B0604020202020204" pitchFamily="34" charset="0"/>
                <a:cs typeface="Arial" panose="020B0604020202020204" pitchFamily="34" charset="0"/>
              </a:rPr>
              <a:t>. Cardiff: Public Health Wales. Available at: </a:t>
            </a:r>
            <a:r>
              <a:rPr lang="en-GB" sz="1600" dirty="0">
                <a:latin typeface="Arial" panose="020B0604020202020204" pitchFamily="34" charset="0"/>
                <a:cs typeface="Arial" panose="020B0604020202020204" pitchFamily="34" charset="0"/>
                <a:hlinkClick r:id="rId9"/>
              </a:rPr>
              <a:t>https://phw.nhs.wales</a:t>
            </a:r>
            <a:r>
              <a:rPr lang="en-GB" sz="1600" dirty="0">
                <a:latin typeface="Arial" panose="020B0604020202020204" pitchFamily="34" charset="0"/>
                <a:cs typeface="Arial" panose="020B0604020202020204" pitchFamily="34" charset="0"/>
              </a:rPr>
              <a:t> (Accessed: 18 February 2026).</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Sidebotham, P., Brandon, M., Bailey, S., </a:t>
            </a:r>
            <a:r>
              <a:rPr lang="en-GB" sz="1600" dirty="0" err="1">
                <a:latin typeface="Arial" panose="020B0604020202020204" pitchFamily="34" charset="0"/>
                <a:cs typeface="Arial" panose="020B0604020202020204" pitchFamily="34" charset="0"/>
              </a:rPr>
              <a:t>Belderson</a:t>
            </a:r>
            <a:r>
              <a:rPr lang="en-GB" sz="1600" dirty="0">
                <a:latin typeface="Arial" panose="020B0604020202020204" pitchFamily="34" charset="0"/>
                <a:cs typeface="Arial" panose="020B0604020202020204" pitchFamily="34" charset="0"/>
              </a:rPr>
              <a:t>, P., Dodsworth, J., Garstang, J., Harrison, E., Retzer, A. and Sorensen, P. (2020) </a:t>
            </a:r>
            <a:r>
              <a:rPr lang="en-GB" sz="1600" i="1" dirty="0">
                <a:latin typeface="Arial" panose="020B0604020202020204" pitchFamily="34" charset="0"/>
                <a:cs typeface="Arial" panose="020B0604020202020204" pitchFamily="34" charset="0"/>
              </a:rPr>
              <a:t>Pathways to harm, pathways to protection: A triennial analysis of serious case reviews 2014–2017</a:t>
            </a:r>
            <a:r>
              <a:rPr lang="en-GB" sz="1600" dirty="0">
                <a:latin typeface="Arial" panose="020B0604020202020204" pitchFamily="34" charset="0"/>
                <a:cs typeface="Arial" panose="020B0604020202020204" pitchFamily="34" charset="0"/>
              </a:rPr>
              <a:t>. London: Department for Education.</a:t>
            </a:r>
          </a:p>
        </p:txBody>
      </p:sp>
    </p:spTree>
    <p:extLst>
      <p:ext uri="{BB962C8B-B14F-4D97-AF65-F5344CB8AC3E}">
        <p14:creationId xmlns:p14="http://schemas.microsoft.com/office/powerpoint/2010/main" val="238600358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222</TotalTime>
  <Words>2541</Words>
  <Application>Microsoft Office PowerPoint</Application>
  <PresentationFormat>Widescreen</PresentationFormat>
  <Paragraphs>117</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Retrospect</vt:lpstr>
      <vt:lpstr>BMHP5021: Protecting and Supporting Families in Health and Care</vt:lpstr>
      <vt:lpstr>Introduction: Case and Professional Position</vt:lpstr>
      <vt:lpstr>Theo and his Wellbeing: The Holistic Approach</vt:lpstr>
      <vt:lpstr>Adverse Childhood Experiences (ACES)</vt:lpstr>
      <vt:lpstr>Statutory and Legal Protection</vt:lpstr>
      <vt:lpstr>School Nurse Role in the Protection of Practice</vt:lpstr>
      <vt:lpstr>Multi-Agency Partnership Working</vt:lpstr>
      <vt:lpstr>Information sharing and Ethical Protection Practice</vt:lpstr>
      <vt:lpstr>Effect of Professional Response on Theo</vt:lpstr>
      <vt:lpstr>Strengths in the Professional Response</vt:lpstr>
      <vt:lpstr>Multiple Agency Practice Improvement Areas</vt:lpstr>
      <vt:lpstr>Recommendations to Enhance Multi-Disciplinary Safeguarding</vt:lpstr>
      <vt:lpstr>Conclusion: Theo Case Study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7</cp:revision>
  <dcterms:created xsi:type="dcterms:W3CDTF">2026-02-18T17:46:39Z</dcterms:created>
  <dcterms:modified xsi:type="dcterms:W3CDTF">2026-02-23T10:06:15Z</dcterms:modified>
</cp:coreProperties>
</file>