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8" r:id="rId5"/>
  </p:sldMasterIdLst>
  <p:notesMasterIdLst>
    <p:notesMasterId r:id="rId18"/>
  </p:notesMasterIdLst>
  <p:sldIdLst>
    <p:sldId id="266" r:id="rId6"/>
    <p:sldId id="269" r:id="rId7"/>
    <p:sldId id="270" r:id="rId8"/>
    <p:sldId id="302" r:id="rId9"/>
    <p:sldId id="303" r:id="rId10"/>
    <p:sldId id="304" r:id="rId11"/>
    <p:sldId id="305" r:id="rId12"/>
    <p:sldId id="271" r:id="rId13"/>
    <p:sldId id="273" r:id="rId14"/>
    <p:sldId id="276" r:id="rId15"/>
    <p:sldId id="733" r:id="rId16"/>
    <p:sldId id="732" r:id="rId17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1" autoAdjust="0"/>
    <p:restoredTop sz="80064" autoAdjust="0"/>
  </p:normalViewPr>
  <p:slideViewPr>
    <p:cSldViewPr snapToGrid="0">
      <p:cViewPr varScale="1">
        <p:scale>
          <a:sx n="87" d="100"/>
          <a:sy n="87" d="100"/>
        </p:scale>
        <p:origin x="7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0101751-10C9-40ED-8D9F-B284D25B152A}"/>
    <pc:docChg chg="delSld modSld">
      <pc:chgData name="Jenifer Prince Devaraj" userId="c3fb109c-09d1-42a6-93f4-69472d709861" providerId="ADAL" clId="{A0101751-10C9-40ED-8D9F-B284D25B152A}" dt="2025-05-21T07:58:03.746" v="15" actId="6549"/>
      <pc:docMkLst>
        <pc:docMk/>
      </pc:docMkLst>
      <pc:sldChg chg="modNotesTx">
        <pc:chgData name="Jenifer Prince Devaraj" userId="c3fb109c-09d1-42a6-93f4-69472d709861" providerId="ADAL" clId="{A0101751-10C9-40ED-8D9F-B284D25B152A}" dt="2025-05-20T23:33:15.651" v="0" actId="6549"/>
        <pc:sldMkLst>
          <pc:docMk/>
          <pc:sldMk cId="1858253395" sldId="269"/>
        </pc:sldMkLst>
      </pc:sldChg>
      <pc:sldChg chg="modSp mod modNotesTx">
        <pc:chgData name="Jenifer Prince Devaraj" userId="c3fb109c-09d1-42a6-93f4-69472d709861" providerId="ADAL" clId="{A0101751-10C9-40ED-8D9F-B284D25B152A}" dt="2025-05-21T07:57:42.819" v="10" actId="1076"/>
        <pc:sldMkLst>
          <pc:docMk/>
          <pc:sldMk cId="2035285203" sldId="270"/>
        </pc:sldMkLst>
        <pc:spChg chg="mod">
          <ac:chgData name="Jenifer Prince Devaraj" userId="c3fb109c-09d1-42a6-93f4-69472d709861" providerId="ADAL" clId="{A0101751-10C9-40ED-8D9F-B284D25B152A}" dt="2025-05-21T07:57:42.819" v="10" actId="1076"/>
          <ac:spMkLst>
            <pc:docMk/>
            <pc:sldMk cId="2035285203" sldId="270"/>
            <ac:spMk id="3" creationId="{E55EF254-FDFE-4715-A25E-2DA86B793C4B}"/>
          </ac:spMkLst>
        </pc:spChg>
      </pc:sldChg>
      <pc:sldChg chg="modNotesTx">
        <pc:chgData name="Jenifer Prince Devaraj" userId="c3fb109c-09d1-42a6-93f4-69472d709861" providerId="ADAL" clId="{A0101751-10C9-40ED-8D9F-B284D25B152A}" dt="2025-05-20T23:33:31.127" v="6" actId="6549"/>
        <pc:sldMkLst>
          <pc:docMk/>
          <pc:sldMk cId="139501521" sldId="271"/>
        </pc:sldMkLst>
      </pc:sldChg>
      <pc:sldChg chg="modNotesTx">
        <pc:chgData name="Jenifer Prince Devaraj" userId="c3fb109c-09d1-42a6-93f4-69472d709861" providerId="ADAL" clId="{A0101751-10C9-40ED-8D9F-B284D25B152A}" dt="2025-05-20T23:33:34.134" v="7" actId="6549"/>
        <pc:sldMkLst>
          <pc:docMk/>
          <pc:sldMk cId="2329816226" sldId="273"/>
        </pc:sldMkLst>
      </pc:sldChg>
      <pc:sldChg chg="modSp mod modNotesTx">
        <pc:chgData name="Jenifer Prince Devaraj" userId="c3fb109c-09d1-42a6-93f4-69472d709861" providerId="ADAL" clId="{A0101751-10C9-40ED-8D9F-B284D25B152A}" dt="2025-05-21T07:57:50.672" v="12" actId="1076"/>
        <pc:sldMkLst>
          <pc:docMk/>
          <pc:sldMk cId="1064200059" sldId="302"/>
        </pc:sldMkLst>
        <pc:spChg chg="mod">
          <ac:chgData name="Jenifer Prince Devaraj" userId="c3fb109c-09d1-42a6-93f4-69472d709861" providerId="ADAL" clId="{A0101751-10C9-40ED-8D9F-B284D25B152A}" dt="2025-05-21T07:57:50.672" v="12" actId="1076"/>
          <ac:spMkLst>
            <pc:docMk/>
            <pc:sldMk cId="1064200059" sldId="302"/>
            <ac:spMk id="5" creationId="{6DCD7B69-38CF-4FFA-A170-AE7762B213D4}"/>
          </ac:spMkLst>
        </pc:spChg>
      </pc:sldChg>
      <pc:sldChg chg="modSp mod modNotesTx">
        <pc:chgData name="Jenifer Prince Devaraj" userId="c3fb109c-09d1-42a6-93f4-69472d709861" providerId="ADAL" clId="{A0101751-10C9-40ED-8D9F-B284D25B152A}" dt="2025-05-21T07:57:57.957" v="14" actId="1076"/>
        <pc:sldMkLst>
          <pc:docMk/>
          <pc:sldMk cId="2957024375" sldId="303"/>
        </pc:sldMkLst>
        <pc:spChg chg="mod">
          <ac:chgData name="Jenifer Prince Devaraj" userId="c3fb109c-09d1-42a6-93f4-69472d709861" providerId="ADAL" clId="{A0101751-10C9-40ED-8D9F-B284D25B152A}" dt="2025-05-21T07:57:57.957" v="14" actId="1076"/>
          <ac:spMkLst>
            <pc:docMk/>
            <pc:sldMk cId="2957024375" sldId="303"/>
            <ac:spMk id="5" creationId="{6DCD7B69-38CF-4FFA-A170-AE7762B213D4}"/>
          </ac:spMkLst>
        </pc:spChg>
      </pc:sldChg>
      <pc:sldChg chg="modSp mod modNotesTx">
        <pc:chgData name="Jenifer Prince Devaraj" userId="c3fb109c-09d1-42a6-93f4-69472d709861" providerId="ADAL" clId="{A0101751-10C9-40ED-8D9F-B284D25B152A}" dt="2025-05-21T07:58:03.746" v="15" actId="6549"/>
        <pc:sldMkLst>
          <pc:docMk/>
          <pc:sldMk cId="1762950428" sldId="304"/>
        </pc:sldMkLst>
        <pc:spChg chg="mod">
          <ac:chgData name="Jenifer Prince Devaraj" userId="c3fb109c-09d1-42a6-93f4-69472d709861" providerId="ADAL" clId="{A0101751-10C9-40ED-8D9F-B284D25B152A}" dt="2025-05-21T07:58:03.746" v="15" actId="6549"/>
          <ac:spMkLst>
            <pc:docMk/>
            <pc:sldMk cId="1762950428" sldId="304"/>
            <ac:spMk id="5" creationId="{6DCD7B69-38CF-4FFA-A170-AE7762B213D4}"/>
          </ac:spMkLst>
        </pc:spChg>
      </pc:sldChg>
      <pc:sldChg chg="modNotesTx">
        <pc:chgData name="Jenifer Prince Devaraj" userId="c3fb109c-09d1-42a6-93f4-69472d709861" providerId="ADAL" clId="{A0101751-10C9-40ED-8D9F-B284D25B152A}" dt="2025-05-20T23:33:28.666" v="5" actId="6549"/>
        <pc:sldMkLst>
          <pc:docMk/>
          <pc:sldMk cId="1046037920" sldId="305"/>
        </pc:sldMkLst>
      </pc:sldChg>
      <pc:sldChg chg="del">
        <pc:chgData name="Jenifer Prince Devaraj" userId="c3fb109c-09d1-42a6-93f4-69472d709861" providerId="ADAL" clId="{A0101751-10C9-40ED-8D9F-B284D25B152A}" dt="2025-05-20T23:33:39.931" v="8" actId="47"/>
        <pc:sldMkLst>
          <pc:docMk/>
          <pc:sldMk cId="3154718953" sldId="30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C9B59C-FF1A-4A64-9D36-09B6CD3B09AC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8235D1-05DA-4CFC-AF69-6820F04CD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56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90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8642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775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344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32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9609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178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6463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834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235D1-05DA-4CFC-AF69-6820F04CDC2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563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2407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96174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guide-to-the-general-data-protection-regulation-gdpr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uidance/rohs-compliance-and-guidance" TargetMode="External"/><Relationship Id="rId4" Type="http://schemas.openxmlformats.org/officeDocument/2006/relationships/hyperlink" Target="https://www.ofcom.org.uk/manage-your-licence/radiocommunication-licence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333" y="1338951"/>
            <a:ext cx="4535079" cy="3141010"/>
          </a:xfrm>
        </p:spPr>
        <p:txBody>
          <a:bodyPr/>
          <a:lstStyle/>
          <a:p>
            <a:r>
              <a:rPr lang="en-US" sz="4800" dirty="0"/>
              <a:t>ACDA5017</a:t>
            </a:r>
          </a:p>
          <a:p>
            <a:r>
              <a:rPr lang="en-US" sz="4800" dirty="0"/>
              <a:t>Group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291145-8734-4FD8-B075-05A2EC744B08}"/>
              </a:ext>
            </a:extLst>
          </p:cNvPr>
          <p:cNvSpPr txBox="1"/>
          <p:nvPr/>
        </p:nvSpPr>
        <p:spPr>
          <a:xfrm>
            <a:off x="2171816" y="3319731"/>
            <a:ext cx="1019954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Guidelines to Ethical Considerations for Electronics Engineering Projects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83934-8897-05EC-0BB9-B08D932A9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85" y="125711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59F5F-A10C-6577-4E5A-7ABB7AC62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738" y="1780458"/>
            <a:ext cx="10485706" cy="357593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Upon the successful completion of this session, the student should be able to: </a:t>
            </a:r>
          </a:p>
          <a:p>
            <a:pPr marL="654050" indent="-342900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Recognise ethical and legal considerations in electronics projects.</a:t>
            </a:r>
          </a:p>
          <a:p>
            <a:pPr marL="654050" indent="-342900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Apply UK regulations to project planning.</a:t>
            </a:r>
          </a:p>
          <a:p>
            <a:pPr marL="654050" indent="-342900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Make informed, responsible design decisions.</a:t>
            </a:r>
          </a:p>
        </p:txBody>
      </p:sp>
      <p:pic>
        <p:nvPicPr>
          <p:cNvPr id="5" name="Picture 4" descr="Hands holding devices and using them&#10;&#10;Description automatically generated with medium confidence">
            <a:extLst>
              <a:ext uri="{FF2B5EF4-FFF2-40B4-BE49-F238E27FC236}">
                <a16:creationId xmlns:a16="http://schemas.microsoft.com/office/drawing/2014/main" id="{68CA79C0-C2C5-48E5-8D0F-53685456E16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"/>
          </a:blip>
          <a:stretch>
            <a:fillRect/>
          </a:stretch>
        </p:blipFill>
        <p:spPr>
          <a:xfrm>
            <a:off x="457834" y="127822"/>
            <a:ext cx="11481847" cy="637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253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A543-33E7-E2B8-B6DB-C3E9C401D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4" y="614245"/>
            <a:ext cx="11481847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Ethical Frameworks and UK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EF254-FDFE-4715-A25E-2DA86B793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028739"/>
            <a:ext cx="11481847" cy="3575934"/>
          </a:xfrm>
        </p:spPr>
        <p:txBody>
          <a:bodyPr>
            <a:noAutofit/>
          </a:bodyPr>
          <a:lstStyle/>
          <a:p>
            <a:pPr marL="541338" indent="-358775"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GDPR: Data protection and user consent.</a:t>
            </a:r>
          </a:p>
          <a:p>
            <a:pPr marL="541338" indent="-358775"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Ofcom: Controls radio frequency devices.</a:t>
            </a:r>
          </a:p>
          <a:p>
            <a:pPr marL="541338" indent="-358775"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CE/RoHS/WEEE: Product safety, material compliance, and recycling.</a:t>
            </a:r>
          </a:p>
        </p:txBody>
      </p:sp>
      <p:pic>
        <p:nvPicPr>
          <p:cNvPr id="4" name="Picture 3" descr="A close-up of a label&#10;&#10;Description automatically generated">
            <a:extLst>
              <a:ext uri="{FF2B5EF4-FFF2-40B4-BE49-F238E27FC236}">
                <a16:creationId xmlns:a16="http://schemas.microsoft.com/office/drawing/2014/main" id="{4C22587A-B5D7-4D42-928E-0DD60C271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004" y="3564146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285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A543-33E7-E2B8-B6DB-C3E9C401D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46" y="275378"/>
            <a:ext cx="11481847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Ethical Implications </a:t>
            </a:r>
            <a:b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  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Common Hardware Examples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CD7B69-38CF-4FFA-A170-AE7762B21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3778" y="1648232"/>
            <a:ext cx="11416247" cy="4424863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Cameras/Mics: Privacy, GDPR.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GPS: Location consent.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RF Modules: Ofcom rules.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Biometric Sensors: Special data under GDPR.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Drones: CAA regulations.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A3039F-E3AF-4A46-8118-F7D8A6BF9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273" y="784905"/>
            <a:ext cx="2316052" cy="1632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200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A543-33E7-E2B8-B6DB-C3E9C401D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85183"/>
            <a:ext cx="11481847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Ethical Implications 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 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Common Software Examples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CD7B69-38CF-4FFA-A170-AE7762B21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747" y="1851477"/>
            <a:ext cx="10476794" cy="4424863"/>
          </a:xfrm>
        </p:spPr>
        <p:txBody>
          <a:bodyPr>
            <a:normAutofit/>
          </a:bodyPr>
          <a:lstStyle/>
          <a:p>
            <a:pPr marL="987425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AI/ML: Bias, misuse.</a:t>
            </a:r>
          </a:p>
          <a:p>
            <a:pPr marL="987425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Cloud: Data encryption.</a:t>
            </a:r>
          </a:p>
          <a:p>
            <a:pPr marL="987425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Web Interfaces: Dark patterns.</a:t>
            </a:r>
          </a:p>
          <a:p>
            <a:pPr marL="987425" indent="-446088"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Firmware: Secure boot.</a:t>
            </a:r>
          </a:p>
        </p:txBody>
      </p:sp>
    </p:spTree>
    <p:extLst>
      <p:ext uri="{BB962C8B-B14F-4D97-AF65-F5344CB8AC3E}">
        <p14:creationId xmlns:p14="http://schemas.microsoft.com/office/powerpoint/2010/main" val="2957024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A543-33E7-E2B8-B6DB-C3E9C401D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983" y="414367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Project Selection Guidance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CD7B69-38CF-4FFA-A170-AE7762B21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5206" y="1529609"/>
            <a:ext cx="10476794" cy="4424863"/>
          </a:xfrm>
        </p:spPr>
        <p:txBody>
          <a:bodyPr>
            <a:normAutofit/>
          </a:bodyPr>
          <a:lstStyle/>
          <a:p>
            <a:pPr marL="541338" indent="-54133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Public interest projects.</a:t>
            </a:r>
          </a:p>
          <a:p>
            <a:pPr marL="541338" indent="-54133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Avoid surveillance misuse.</a:t>
            </a:r>
          </a:p>
          <a:p>
            <a:pPr marL="541338" indent="-54133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Use legal and accessible components.</a:t>
            </a:r>
          </a:p>
          <a:p>
            <a:pPr marL="541338" indent="-54133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Prefer open-source.</a:t>
            </a:r>
          </a:p>
        </p:txBody>
      </p:sp>
    </p:spTree>
    <p:extLst>
      <p:ext uri="{BB962C8B-B14F-4D97-AF65-F5344CB8AC3E}">
        <p14:creationId xmlns:p14="http://schemas.microsoft.com/office/powerpoint/2010/main" val="1762950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A543-33E7-E2B8-B6DB-C3E9C401D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295460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Examples of real-world implications of non-compliance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CD7B69-38CF-4FFA-A170-AE7762B21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545" y="1438319"/>
            <a:ext cx="10971572" cy="4424863"/>
          </a:xfrm>
        </p:spPr>
        <p:txBody>
          <a:bodyPr>
            <a:normAutofit/>
          </a:bodyPr>
          <a:lstStyle/>
          <a:p>
            <a:pPr marL="804863" indent="-44608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Smart camera: GDPR.</a:t>
            </a:r>
          </a:p>
          <a:p>
            <a:pPr marL="804863" indent="-44608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GSM tracker: Ofcom.</a:t>
            </a:r>
          </a:p>
          <a:p>
            <a:pPr marL="804863" indent="-44608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Drones: CAA.</a:t>
            </a:r>
          </a:p>
          <a:p>
            <a:pPr marL="804863" indent="-446088" algn="just">
              <a:lnSpc>
                <a:spcPct val="17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Health wearables: NHS &amp; GDPR.</a:t>
            </a:r>
          </a:p>
        </p:txBody>
      </p:sp>
      <p:pic>
        <p:nvPicPr>
          <p:cNvPr id="7" name="Picture 6" descr="A clipboard with a pen and check marks&#10;&#10;Description automatically generated">
            <a:extLst>
              <a:ext uri="{FF2B5EF4-FFF2-40B4-BE49-F238E27FC236}">
                <a16:creationId xmlns:a16="http://schemas.microsoft.com/office/drawing/2014/main" id="{E2F76BAA-4650-424E-977E-16B58212B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7007" y="1795306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037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CF36-D990-185F-F71F-AE3FAAAA3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371950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Project Evaluation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2CCBB-E229-1644-2CFF-F4D720BAC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52" y="1387995"/>
            <a:ext cx="9927247" cy="3575934"/>
          </a:xfrm>
        </p:spPr>
        <p:txBody>
          <a:bodyPr>
            <a:normAutofit/>
          </a:bodyPr>
          <a:lstStyle/>
          <a:p>
            <a:pPr marL="717550" indent="-271463" algn="just" fontAlgn="base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Informed consent?</a:t>
            </a:r>
          </a:p>
          <a:p>
            <a:pPr marL="717550" indent="-271463" algn="just" fontAlgn="base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Secure data handling?</a:t>
            </a:r>
          </a:p>
          <a:p>
            <a:pPr marL="717550" indent="-271463" algn="just" fontAlgn="base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Misuse risks addressed?</a:t>
            </a:r>
          </a:p>
          <a:p>
            <a:pPr marL="717550" indent="-271463" algn="just" fontAlgn="base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Inclusive design?</a:t>
            </a:r>
          </a:p>
          <a:p>
            <a:pPr marL="717550" indent="-271463" algn="just" fontAlgn="base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Environmental concerns?</a:t>
            </a:r>
          </a:p>
        </p:txBody>
      </p:sp>
    </p:spTree>
    <p:extLst>
      <p:ext uri="{BB962C8B-B14F-4D97-AF65-F5344CB8AC3E}">
        <p14:creationId xmlns:p14="http://schemas.microsoft.com/office/powerpoint/2010/main" val="139501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3814D-BE70-C8C4-B8A5-4EBDC9E76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682" y="175569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Summary of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6A5E4-E50F-5531-628C-4AC8E00CB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4256" y="1209821"/>
            <a:ext cx="10424337" cy="4550627"/>
          </a:xfrm>
        </p:spPr>
        <p:txBody>
          <a:bodyPr>
            <a:normAutofit/>
          </a:bodyPr>
          <a:lstStyle/>
          <a:p>
            <a:pPr marL="447675" indent="-269875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Engineering innovation must align with ethical standards.</a:t>
            </a:r>
          </a:p>
          <a:p>
            <a:pPr marL="447675" indent="-269875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UK laws such as GDPR ensure responsible handling of personal data.</a:t>
            </a:r>
          </a:p>
          <a:p>
            <a:pPr marL="447675" indent="-269875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Ofcom licensing regulates safe use of communication technologies.</a:t>
            </a:r>
          </a:p>
          <a:p>
            <a:pPr marL="447675" indent="-269875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Ethical compliance promotes trust, safety, and social responsibility.</a:t>
            </a:r>
          </a:p>
          <a:p>
            <a:pPr marL="447675" indent="-269875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Responsible design decisions lead to long-term sustainability and legal integrity.</a:t>
            </a:r>
          </a:p>
        </p:txBody>
      </p:sp>
    </p:spTree>
    <p:extLst>
      <p:ext uri="{BB962C8B-B14F-4D97-AF65-F5344CB8AC3E}">
        <p14:creationId xmlns:p14="http://schemas.microsoft.com/office/powerpoint/2010/main" val="2329816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7E83A-3A3D-C86C-0B3E-890532594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634" y="252061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BDD37-9795-78CC-8D33-1F98A8C2C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" y="1641033"/>
            <a:ext cx="11481847" cy="35759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Use the scenario below to evaluate ethical considerations based on the principles and regulations discussed.</a:t>
            </a:r>
          </a:p>
          <a:p>
            <a:pPr marL="804863" indent="0" algn="just">
              <a:lnSpc>
                <a:spcPct val="150000"/>
              </a:lnSpc>
              <a:buNone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An individual is designing a smart wearable health monitor that collects heart rate, temperature, and sleep data. The device connects to a smartphone app and stores all data in the cloud for remote monitoring by healthcare providers.</a:t>
            </a:r>
          </a:p>
        </p:txBody>
      </p:sp>
    </p:spTree>
    <p:extLst>
      <p:ext uri="{BB962C8B-B14F-4D97-AF65-F5344CB8AC3E}">
        <p14:creationId xmlns:p14="http://schemas.microsoft.com/office/powerpoint/2010/main" val="883124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3814D-BE70-C8C4-B8A5-4EBDC9E76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682" y="175569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6A5E4-E50F-5531-628C-4AC8E00CB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682" y="1501132"/>
            <a:ext cx="10424337" cy="4550627"/>
          </a:xfrm>
        </p:spPr>
        <p:txBody>
          <a:bodyPr>
            <a:normAutofit/>
          </a:bodyPr>
          <a:lstStyle/>
          <a:p>
            <a:pPr marL="177800" indent="0">
              <a:lnSpc>
                <a:spcPct val="150000"/>
              </a:lnSpc>
              <a:buNone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[1] Information Commissioner’s Office, Guide to the UK GDPR. [Online]. Available: 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https://ico.org.uk/for-organisations/guide-to-data-protection/guide-to-the-general-data-protection-regulation-gdpr</a:t>
            </a:r>
            <a:endParaRPr lang="en-GB" sz="1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7800" indent="0">
              <a:lnSpc>
                <a:spcPct val="150000"/>
              </a:lnSpc>
              <a:buNone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[2] Ofcom, Radiocommunication Licences. [Online]. Available: 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  <a:hlinkClick r:id="rId4"/>
              </a:rPr>
              <a:t>https://www.ofcom.org.uk/manage-your-licence/radiocommunication-licences</a:t>
            </a:r>
            <a:endParaRPr lang="en-GB" sz="1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7800" indent="0">
              <a:lnSpc>
                <a:spcPct val="150000"/>
              </a:lnSpc>
              <a:buNone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[3] UK Government, Restriction of Hazardous Substances (RoHS) Regulations, 2012. [Online]. Available: 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  <a:hlinkClick r:id="rId5"/>
              </a:rPr>
              <a:t>https://www.gov.uk/guidance/rohs-compliance-and-guidance</a:t>
            </a:r>
            <a:endParaRPr lang="en-GB" sz="1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7800" indent="0">
              <a:lnSpc>
                <a:spcPct val="150000"/>
              </a:lnSpc>
              <a:buNone/>
            </a:pPr>
            <a:endParaRPr lang="en-GB" sz="1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640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79E223-DCE5-4BD4-B67E-750D82E9EB82}"/>
              </a:ext>
            </a:extLst>
          </p:cNvPr>
          <p:cNvSpPr txBox="1"/>
          <p:nvPr/>
        </p:nvSpPr>
        <p:spPr>
          <a:xfrm>
            <a:off x="4081881" y="2114090"/>
            <a:ext cx="636379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15.0.6311"/>
  <p:tag name="SLIDO_PRESENTATION_ID" val="966b85d9-abff-416c-8bdf-62aba2f238cf"/>
  <p:tag name="SLIDO_EVENT_UUID" val="f3d87ee5-db11-4a38-a9b9-ace154d73c1c"/>
  <p:tag name="SLIDO_EVENT_SECTION_UUID" val="1a198af8-8e39-4df7-a4e8-3a8998ab9343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2731</TotalTime>
  <Words>440</Words>
  <Application>Microsoft Office PowerPoint</Application>
  <PresentationFormat>Widescreen</PresentationFormat>
  <Paragraphs>64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Cambria</vt:lpstr>
      <vt:lpstr>UWTSD 200_Title Page 2</vt:lpstr>
      <vt:lpstr>UWTSD 200_Text 1</vt:lpstr>
      <vt:lpstr>PowerPoint Presentation</vt:lpstr>
      <vt:lpstr>Learning Outcomes</vt:lpstr>
      <vt:lpstr>Ethical Frameworks and UK Regulations</vt:lpstr>
      <vt:lpstr>Ethical Implications     Common Hardware Examples</vt:lpstr>
      <vt:lpstr>Ethical Implications     Common Software Examples</vt:lpstr>
      <vt:lpstr>Project Selection Guidance</vt:lpstr>
      <vt:lpstr>Examples of real-world implications of non-compliance</vt:lpstr>
      <vt:lpstr>Project Evaluation Criteria</vt:lpstr>
      <vt:lpstr>Summary of Responsibilities</vt:lpstr>
      <vt:lpstr>Activity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Jenifer Prince Devaraj</cp:lastModifiedBy>
  <cp:revision>3</cp:revision>
  <dcterms:created xsi:type="dcterms:W3CDTF">2023-03-28T20:15:02Z</dcterms:created>
  <dcterms:modified xsi:type="dcterms:W3CDTF">2025-05-21T07:58:11Z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