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y="5143500" cx="9144000"/>
  <p:notesSz cx="6858000" cy="9144000"/>
  <p:embeddedFontLst>
    <p:embeddedFont>
      <p:font typeface="Roboto"/>
      <p:regular r:id="rId24"/>
      <p:bold r:id="rId25"/>
      <p:italic r:id="rId26"/>
      <p:boldItalic r:id="rId27"/>
    </p:embeddedFont>
    <p:embeddedFont>
      <p:font typeface="Roboto Light"/>
      <p:regular r:id="rId28"/>
      <p:bold r:id="rId29"/>
      <p:italic r:id="rId30"/>
      <p:boldItalic r:id="rId31"/>
    </p:embeddedFont>
    <p:embeddedFont>
      <p:font typeface="Roboto Mono"/>
      <p:regular r:id="rId32"/>
      <p:bold r:id="rId33"/>
      <p:italic r:id="rId34"/>
      <p:boldItalic r:id="rId35"/>
    </p:embeddedFont>
    <p:embeddedFont>
      <p:font typeface="Karla"/>
      <p:regular r:id="rId36"/>
      <p:bold r:id="rId37"/>
      <p:italic r:id="rId38"/>
      <p:boldItalic r:id="rId3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font" Target="fonts/Roboto-regular.fntdata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Roboto-italic.fntdata"/><Relationship Id="rId25" Type="http://schemas.openxmlformats.org/officeDocument/2006/relationships/font" Target="fonts/Roboto-bold.fntdata"/><Relationship Id="rId28" Type="http://schemas.openxmlformats.org/officeDocument/2006/relationships/font" Target="fonts/RobotoLight-regular.fntdata"/><Relationship Id="rId27" Type="http://schemas.openxmlformats.org/officeDocument/2006/relationships/font" Target="fonts/Roboto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RobotoLight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RobotoLight-boldItalic.fntdata"/><Relationship Id="rId30" Type="http://schemas.openxmlformats.org/officeDocument/2006/relationships/font" Target="fonts/RobotoLight-italic.fntdata"/><Relationship Id="rId11" Type="http://schemas.openxmlformats.org/officeDocument/2006/relationships/slide" Target="slides/slide6.xml"/><Relationship Id="rId33" Type="http://schemas.openxmlformats.org/officeDocument/2006/relationships/font" Target="fonts/RobotoMono-bold.fntdata"/><Relationship Id="rId10" Type="http://schemas.openxmlformats.org/officeDocument/2006/relationships/slide" Target="slides/slide5.xml"/><Relationship Id="rId32" Type="http://schemas.openxmlformats.org/officeDocument/2006/relationships/font" Target="fonts/RobotoMono-regular.fntdata"/><Relationship Id="rId13" Type="http://schemas.openxmlformats.org/officeDocument/2006/relationships/slide" Target="slides/slide8.xml"/><Relationship Id="rId35" Type="http://schemas.openxmlformats.org/officeDocument/2006/relationships/font" Target="fonts/RobotoMono-boldItalic.fntdata"/><Relationship Id="rId12" Type="http://schemas.openxmlformats.org/officeDocument/2006/relationships/slide" Target="slides/slide7.xml"/><Relationship Id="rId34" Type="http://schemas.openxmlformats.org/officeDocument/2006/relationships/font" Target="fonts/RobotoMono-italic.fntdata"/><Relationship Id="rId15" Type="http://schemas.openxmlformats.org/officeDocument/2006/relationships/slide" Target="slides/slide10.xml"/><Relationship Id="rId37" Type="http://schemas.openxmlformats.org/officeDocument/2006/relationships/font" Target="fonts/Karla-bold.fntdata"/><Relationship Id="rId14" Type="http://schemas.openxmlformats.org/officeDocument/2006/relationships/slide" Target="slides/slide9.xml"/><Relationship Id="rId36" Type="http://schemas.openxmlformats.org/officeDocument/2006/relationships/font" Target="fonts/Karla-regular.fntdata"/><Relationship Id="rId17" Type="http://schemas.openxmlformats.org/officeDocument/2006/relationships/slide" Target="slides/slide12.xml"/><Relationship Id="rId39" Type="http://schemas.openxmlformats.org/officeDocument/2006/relationships/font" Target="fonts/Karla-boldItalic.fntdata"/><Relationship Id="rId16" Type="http://schemas.openxmlformats.org/officeDocument/2006/relationships/slide" Target="slides/slide11.xml"/><Relationship Id="rId38" Type="http://schemas.openxmlformats.org/officeDocument/2006/relationships/font" Target="fonts/Karla-italic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844e922116_0_1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844e922116_0_1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844e922116_0_1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" name="Google Shape;63;g844e922116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844e922116_0_20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" name="Google Shape;71;g844e922116_0_2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844e922116_0_12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7" name="Google Shape;77;g844e922116_0_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8834904727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8834904727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8834904727_0_2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" name="Google Shape;93;g8834904727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8834904727_0_4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0" name="Google Shape;110;g8834904727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8834904727_0_5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8" name="Google Shape;118;g8834904727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8834904727_0_6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6" name="Google Shape;126;g8834904727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85fd35aecd_0_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85fd35aecd_0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8834904727_0_7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0" name="Google Shape;140;g8834904727_0_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8049ef2d5c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8049ef2d5c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8834904727_0_6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" name="Google Shape;156;g8834904727_0_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8834904727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8834904727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8834904727_0_8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0" name="Google Shape;170;g8834904727_0_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8834904727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8834904727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844e922116_0_5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5" name="Google Shape;185;g844e922116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844e922116_0_21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4" name="Google Shape;194;g844e922116_0_2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blank 3">
  <p:cSld name="TITLE_4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blank 1">
  <p:cSld name="TITLE_2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blank 5">
  <p:cSld name="TITLE_6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blank">
  <p:cSld name="TITLE_7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blank 2">
  <p:cSld name="TITLE_8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2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png"/><Relationship Id="rId4" Type="http://schemas.openxmlformats.org/officeDocument/2006/relationships/image" Target="../media/image2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9.png"/><Relationship Id="rId4" Type="http://schemas.openxmlformats.org/officeDocument/2006/relationships/image" Target="../media/image5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8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8"/>
          <p:cNvPicPr preferRelativeResize="0"/>
          <p:nvPr/>
        </p:nvPicPr>
        <p:blipFill rotWithShape="1">
          <a:blip r:embed="rId3">
            <a:alphaModFix/>
          </a:blip>
          <a:srcRect b="17035" l="0" r="15576" t="11744"/>
          <a:stretch/>
        </p:blipFill>
        <p:spPr>
          <a:xfrm>
            <a:off x="0" y="0"/>
            <a:ext cx="9144000" cy="5143503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8"/>
          <p:cNvSpPr txBox="1"/>
          <p:nvPr/>
        </p:nvSpPr>
        <p:spPr>
          <a:xfrm>
            <a:off x="609600" y="1887900"/>
            <a:ext cx="4683000" cy="136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latin typeface="Roboto"/>
                <a:ea typeface="Roboto"/>
                <a:cs typeface="Roboto"/>
                <a:sym typeface="Roboto"/>
              </a:rPr>
              <a:t>Session 6</a:t>
            </a:r>
            <a:endParaRPr b="1" sz="24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Roboto Light"/>
                <a:ea typeface="Roboto Light"/>
                <a:cs typeface="Roboto Light"/>
                <a:sym typeface="Roboto Light"/>
              </a:rPr>
              <a:t>Harnessing promotion to amplify the marketing message </a:t>
            </a:r>
            <a:endParaRPr sz="2400">
              <a:latin typeface="Roboto Light"/>
              <a:ea typeface="Roboto Light"/>
              <a:cs typeface="Roboto Light"/>
              <a:sym typeface="Roboto 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9"/>
          <p:cNvSpPr txBox="1"/>
          <p:nvPr/>
        </p:nvSpPr>
        <p:spPr>
          <a:xfrm>
            <a:off x="150525" y="227125"/>
            <a:ext cx="2426700" cy="6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800"/>
              <a:buFont typeface="Arial"/>
              <a:buNone/>
            </a:pPr>
            <a:r>
              <a:rPr b="1" lang="en-GB" sz="800">
                <a:solidFill>
                  <a:schemeClr val="accent2"/>
                </a:solidFill>
                <a:latin typeface="Roboto Mono"/>
                <a:ea typeface="Roboto Mono"/>
                <a:cs typeface="Roboto Mono"/>
                <a:sym typeface="Roboto Mono"/>
              </a:rPr>
              <a:t>LEARNING OUTCOME</a:t>
            </a:r>
            <a:endParaRPr b="1" i="0" sz="800" u="none" cap="none" strike="noStrike">
              <a:solidFill>
                <a:schemeClr val="accent2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cxnSp>
        <p:nvCxnSpPr>
          <p:cNvPr id="66" name="Google Shape;66;p19"/>
          <p:cNvCxnSpPr/>
          <p:nvPr/>
        </p:nvCxnSpPr>
        <p:spPr>
          <a:xfrm>
            <a:off x="226200" y="227125"/>
            <a:ext cx="8691600" cy="4800"/>
          </a:xfrm>
          <a:prstGeom prst="straightConnector1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7" name="Google Shape;67;p19"/>
          <p:cNvSpPr txBox="1"/>
          <p:nvPr/>
        </p:nvSpPr>
        <p:spPr>
          <a:xfrm>
            <a:off x="150525" y="1160550"/>
            <a:ext cx="7738800" cy="2822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22232B"/>
                </a:solidFill>
                <a:latin typeface="Karla"/>
                <a:ea typeface="Karla"/>
                <a:cs typeface="Karla"/>
                <a:sym typeface="Karla"/>
              </a:rPr>
              <a:t>Contrast and discuss traditional and contemporary promotions processes and their uses across a range of different channels</a:t>
            </a:r>
            <a:endParaRPr sz="2400">
              <a:solidFill>
                <a:srgbClr val="22232B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pic>
        <p:nvPicPr>
          <p:cNvPr id="68" name="Google Shape;68;p19"/>
          <p:cNvPicPr preferRelativeResize="0"/>
          <p:nvPr/>
        </p:nvPicPr>
        <p:blipFill rotWithShape="1">
          <a:blip r:embed="rId3">
            <a:alphaModFix/>
          </a:blip>
          <a:srcRect b="33409" l="17202" r="16660" t="-294"/>
          <a:stretch/>
        </p:blipFill>
        <p:spPr>
          <a:xfrm rot="-5400000">
            <a:off x="6258900" y="2258400"/>
            <a:ext cx="3446400" cy="2323800"/>
          </a:xfrm>
          <a:prstGeom prst="rtTriangl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oogle Shape;7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05338" y="110225"/>
            <a:ext cx="5629175" cy="4923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20"/>
          <p:cNvPicPr preferRelativeResize="0"/>
          <p:nvPr/>
        </p:nvPicPr>
        <p:blipFill rotWithShape="1">
          <a:blip r:embed="rId4">
            <a:alphaModFix/>
          </a:blip>
          <a:srcRect b="33409" l="17202" r="16660" t="-294"/>
          <a:stretch/>
        </p:blipFill>
        <p:spPr>
          <a:xfrm rot="-5400000">
            <a:off x="6258900" y="2258400"/>
            <a:ext cx="3446400" cy="2323800"/>
          </a:xfrm>
          <a:prstGeom prst="rtTriangl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1"/>
          <p:cNvSpPr txBox="1"/>
          <p:nvPr/>
        </p:nvSpPr>
        <p:spPr>
          <a:xfrm>
            <a:off x="226200" y="1215900"/>
            <a:ext cx="5543100" cy="2711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en-GB" sz="1800">
                <a:solidFill>
                  <a:srgbClr val="22232B"/>
                </a:solidFill>
                <a:latin typeface="Karla"/>
                <a:ea typeface="Karla"/>
                <a:cs typeface="Karla"/>
                <a:sym typeface="Karla"/>
              </a:rPr>
              <a:t>Topics</a:t>
            </a:r>
            <a:endParaRPr sz="1800">
              <a:solidFill>
                <a:srgbClr val="22232B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rgbClr val="22232B"/>
                </a:solidFill>
                <a:latin typeface="Karla"/>
                <a:ea typeface="Karla"/>
                <a:cs typeface="Karla"/>
                <a:sym typeface="Karla"/>
              </a:rPr>
              <a:t>Framework</a:t>
            </a:r>
            <a:endParaRPr sz="1800">
              <a:solidFill>
                <a:srgbClr val="22232B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rgbClr val="22232B"/>
                </a:solidFill>
                <a:latin typeface="Karla"/>
                <a:ea typeface="Karla"/>
                <a:cs typeface="Karla"/>
                <a:sym typeface="Karla"/>
              </a:rPr>
              <a:t>Press &amp; Online</a:t>
            </a:r>
            <a:endParaRPr sz="1800">
              <a:solidFill>
                <a:srgbClr val="22232B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rgbClr val="22232B"/>
                </a:solidFill>
                <a:latin typeface="Karla"/>
                <a:ea typeface="Karla"/>
                <a:cs typeface="Karla"/>
                <a:sym typeface="Karla"/>
              </a:rPr>
              <a:t>Brand Partnership</a:t>
            </a:r>
            <a:endParaRPr sz="1800">
              <a:solidFill>
                <a:srgbClr val="22232B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rgbClr val="22232B"/>
                </a:solidFill>
                <a:latin typeface="Karla"/>
                <a:ea typeface="Karla"/>
                <a:cs typeface="Karla"/>
                <a:sym typeface="Karla"/>
              </a:rPr>
              <a:t>Sync</a:t>
            </a:r>
            <a:endParaRPr sz="1800">
              <a:solidFill>
                <a:srgbClr val="22232B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rgbClr val="22232B"/>
                </a:solidFill>
                <a:latin typeface="Karla"/>
                <a:ea typeface="Karla"/>
                <a:cs typeface="Karla"/>
                <a:sym typeface="Karla"/>
              </a:rPr>
              <a:t>Radio</a:t>
            </a:r>
            <a:endParaRPr sz="1800">
              <a:solidFill>
                <a:srgbClr val="22232B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cxnSp>
        <p:nvCxnSpPr>
          <p:cNvPr id="80" name="Google Shape;80;p21"/>
          <p:cNvCxnSpPr/>
          <p:nvPr/>
        </p:nvCxnSpPr>
        <p:spPr>
          <a:xfrm>
            <a:off x="226200" y="227125"/>
            <a:ext cx="8691600" cy="4800"/>
          </a:xfrm>
          <a:prstGeom prst="straightConnector1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81" name="Google Shape;8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8367151" y="4365950"/>
            <a:ext cx="225675" cy="869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8367151" y="4365950"/>
            <a:ext cx="225675" cy="869825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21"/>
          <p:cNvSpPr txBox="1"/>
          <p:nvPr/>
        </p:nvSpPr>
        <p:spPr>
          <a:xfrm>
            <a:off x="150524" y="227125"/>
            <a:ext cx="2203200" cy="6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800"/>
              <a:buFont typeface="Arial"/>
              <a:buNone/>
            </a:pPr>
            <a:r>
              <a:rPr b="1" lang="en-GB" sz="800">
                <a:solidFill>
                  <a:schemeClr val="accent2"/>
                </a:solidFill>
                <a:latin typeface="Roboto Mono"/>
                <a:ea typeface="Roboto Mono"/>
                <a:cs typeface="Roboto Mono"/>
                <a:sym typeface="Roboto Mono"/>
              </a:rPr>
              <a:t>TOPICS</a:t>
            </a:r>
            <a:endParaRPr b="1" i="0" sz="800" u="none" cap="none" strike="noStrike">
              <a:solidFill>
                <a:schemeClr val="accent2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pic>
        <p:nvPicPr>
          <p:cNvPr id="84" name="Google Shape;84;p21"/>
          <p:cNvPicPr preferRelativeResize="0"/>
          <p:nvPr/>
        </p:nvPicPr>
        <p:blipFill rotWithShape="1">
          <a:blip r:embed="rId4">
            <a:alphaModFix/>
          </a:blip>
          <a:srcRect b="33409" l="17202" r="16660" t="-294"/>
          <a:stretch/>
        </p:blipFill>
        <p:spPr>
          <a:xfrm rot="-5400000">
            <a:off x="6258900" y="2258400"/>
            <a:ext cx="3446400" cy="2323800"/>
          </a:xfrm>
          <a:prstGeom prst="rtTriangl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22"/>
          <p:cNvPicPr preferRelativeResize="0"/>
          <p:nvPr/>
        </p:nvPicPr>
        <p:blipFill rotWithShape="1">
          <a:blip r:embed="rId3">
            <a:alphaModFix/>
          </a:blip>
          <a:srcRect b="17035" l="0" r="15576" t="11744"/>
          <a:stretch/>
        </p:blipFill>
        <p:spPr>
          <a:xfrm>
            <a:off x="0" y="0"/>
            <a:ext cx="9144000" cy="5143503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22"/>
          <p:cNvSpPr txBox="1"/>
          <p:nvPr/>
        </p:nvSpPr>
        <p:spPr>
          <a:xfrm>
            <a:off x="609225" y="1890725"/>
            <a:ext cx="4096500" cy="136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Roboto Light"/>
                <a:ea typeface="Roboto Light"/>
                <a:cs typeface="Roboto Light"/>
                <a:sym typeface="Roboto Light"/>
              </a:rPr>
              <a:t>FRAMEWORK</a:t>
            </a:r>
            <a:endParaRPr sz="2400">
              <a:latin typeface="Roboto Light"/>
              <a:ea typeface="Roboto Light"/>
              <a:cs typeface="Roboto Light"/>
              <a:sym typeface="Roboto Ligh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3"/>
          <p:cNvSpPr txBox="1"/>
          <p:nvPr/>
        </p:nvSpPr>
        <p:spPr>
          <a:xfrm>
            <a:off x="150524" y="227125"/>
            <a:ext cx="2203200" cy="6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800"/>
              <a:buFont typeface="Arial"/>
              <a:buNone/>
            </a:pPr>
            <a:r>
              <a:rPr b="1" lang="en-GB" sz="800">
                <a:solidFill>
                  <a:schemeClr val="accent2"/>
                </a:solidFill>
                <a:latin typeface="Roboto Mono"/>
                <a:ea typeface="Roboto Mono"/>
                <a:cs typeface="Roboto Mono"/>
                <a:sym typeface="Roboto Mono"/>
              </a:rPr>
              <a:t>FRAMEWORK</a:t>
            </a:r>
            <a:endParaRPr b="1" sz="800">
              <a:solidFill>
                <a:schemeClr val="accent2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cxnSp>
        <p:nvCxnSpPr>
          <p:cNvPr id="96" name="Google Shape;96;p23"/>
          <p:cNvCxnSpPr/>
          <p:nvPr/>
        </p:nvCxnSpPr>
        <p:spPr>
          <a:xfrm>
            <a:off x="226200" y="227125"/>
            <a:ext cx="8691600" cy="4800"/>
          </a:xfrm>
          <a:prstGeom prst="straightConnector1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97" name="Google Shape;97;p23"/>
          <p:cNvSpPr txBox="1"/>
          <p:nvPr/>
        </p:nvSpPr>
        <p:spPr>
          <a:xfrm>
            <a:off x="1051500" y="908325"/>
            <a:ext cx="7041000" cy="61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en-GB" sz="16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Background</a:t>
            </a:r>
            <a:endParaRPr b="1" sz="1600">
              <a:solidFill>
                <a:schemeClr val="dk1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How efficiently you can reach your potential customers with less / Reasonable budgets</a:t>
            </a:r>
            <a:endParaRPr sz="1000">
              <a:solidFill>
                <a:schemeClr val="dk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8" name="Google Shape;98;p23"/>
          <p:cNvSpPr txBox="1"/>
          <p:nvPr/>
        </p:nvSpPr>
        <p:spPr>
          <a:xfrm>
            <a:off x="226200" y="2201225"/>
            <a:ext cx="3435600" cy="61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en-GB" sz="10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Targeting</a:t>
            </a:r>
            <a:endParaRPr b="1" sz="1000">
              <a:solidFill>
                <a:schemeClr val="dk1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What kind of people are likely to listen to your sounds?</a:t>
            </a:r>
            <a:endParaRPr sz="1000">
              <a:solidFill>
                <a:schemeClr val="dk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cxnSp>
        <p:nvCxnSpPr>
          <p:cNvPr id="99" name="Google Shape;99;p23"/>
          <p:cNvCxnSpPr>
            <a:stCxn id="97" idx="2"/>
            <a:endCxn id="98" idx="0"/>
          </p:cNvCxnSpPr>
          <p:nvPr/>
        </p:nvCxnSpPr>
        <p:spPr>
          <a:xfrm flipH="1">
            <a:off x="1944000" y="1524825"/>
            <a:ext cx="2628000" cy="676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00" name="Google Shape;100;p23"/>
          <p:cNvSpPr txBox="1"/>
          <p:nvPr/>
        </p:nvSpPr>
        <p:spPr>
          <a:xfrm>
            <a:off x="5329275" y="2201225"/>
            <a:ext cx="3741600" cy="61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en-GB" sz="10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Occasions</a:t>
            </a:r>
            <a:endParaRPr b="1" sz="1000">
              <a:solidFill>
                <a:schemeClr val="dk1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What kind of media are likely to reach your target audience?</a:t>
            </a:r>
            <a:endParaRPr sz="1000">
              <a:solidFill>
                <a:schemeClr val="dk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cxnSp>
        <p:nvCxnSpPr>
          <p:cNvPr id="101" name="Google Shape;101;p23"/>
          <p:cNvCxnSpPr>
            <a:stCxn id="97" idx="2"/>
            <a:endCxn id="100" idx="0"/>
          </p:cNvCxnSpPr>
          <p:nvPr/>
        </p:nvCxnSpPr>
        <p:spPr>
          <a:xfrm>
            <a:off x="4572000" y="1524825"/>
            <a:ext cx="2628000" cy="676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02" name="Google Shape;102;p23"/>
          <p:cNvSpPr txBox="1"/>
          <p:nvPr/>
        </p:nvSpPr>
        <p:spPr>
          <a:xfrm>
            <a:off x="2854200" y="1808225"/>
            <a:ext cx="3435600" cy="45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en-GB" sz="16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Initiatives</a:t>
            </a:r>
            <a:endParaRPr sz="1600">
              <a:solidFill>
                <a:schemeClr val="dk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3" name="Google Shape;103;p23"/>
          <p:cNvSpPr txBox="1"/>
          <p:nvPr/>
        </p:nvSpPr>
        <p:spPr>
          <a:xfrm>
            <a:off x="3284250" y="3613250"/>
            <a:ext cx="2575500" cy="61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en-GB" sz="16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Build a useful</a:t>
            </a:r>
            <a:endParaRPr b="1" sz="1600">
              <a:solidFill>
                <a:schemeClr val="dk1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en-GB" sz="16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and </a:t>
            </a:r>
            <a:r>
              <a:rPr b="1" lang="en-GB" sz="16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accessible</a:t>
            </a:r>
            <a:r>
              <a:rPr b="1" lang="en-GB" sz="16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 network</a:t>
            </a:r>
            <a:endParaRPr sz="1000">
              <a:solidFill>
                <a:schemeClr val="dk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cxnSp>
        <p:nvCxnSpPr>
          <p:cNvPr id="104" name="Google Shape;104;p23"/>
          <p:cNvCxnSpPr>
            <a:stCxn id="98" idx="2"/>
          </p:cNvCxnSpPr>
          <p:nvPr/>
        </p:nvCxnSpPr>
        <p:spPr>
          <a:xfrm>
            <a:off x="1944000" y="2817725"/>
            <a:ext cx="1800600" cy="1027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05" name="Google Shape;105;p23"/>
          <p:cNvCxnSpPr>
            <a:stCxn id="100" idx="2"/>
          </p:cNvCxnSpPr>
          <p:nvPr/>
        </p:nvCxnSpPr>
        <p:spPr>
          <a:xfrm flipH="1">
            <a:off x="5379075" y="2817725"/>
            <a:ext cx="1821000" cy="1027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06" name="Google Shape;106;p23"/>
          <p:cNvCxnSpPr/>
          <p:nvPr/>
        </p:nvCxnSpPr>
        <p:spPr>
          <a:xfrm rot="10800000">
            <a:off x="3666338" y="2571750"/>
            <a:ext cx="16584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07" name="Google Shape;107;p23"/>
          <p:cNvCxnSpPr/>
          <p:nvPr/>
        </p:nvCxnSpPr>
        <p:spPr>
          <a:xfrm>
            <a:off x="3662950" y="2658275"/>
            <a:ext cx="16824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4"/>
          <p:cNvSpPr txBox="1"/>
          <p:nvPr/>
        </p:nvSpPr>
        <p:spPr>
          <a:xfrm>
            <a:off x="150524" y="227125"/>
            <a:ext cx="2203200" cy="6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800"/>
              <a:buFont typeface="Arial"/>
              <a:buNone/>
            </a:pPr>
            <a:r>
              <a:rPr b="1" lang="en-GB" sz="800">
                <a:solidFill>
                  <a:schemeClr val="accent2"/>
                </a:solidFill>
                <a:latin typeface="Roboto Mono"/>
                <a:ea typeface="Roboto Mono"/>
                <a:cs typeface="Roboto Mono"/>
                <a:sym typeface="Roboto Mono"/>
              </a:rPr>
              <a:t>FRAMEWORK</a:t>
            </a:r>
            <a:endParaRPr b="1" sz="800">
              <a:solidFill>
                <a:schemeClr val="accent2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113" name="Google Shape;113;p24"/>
          <p:cNvSpPr txBox="1"/>
          <p:nvPr/>
        </p:nvSpPr>
        <p:spPr>
          <a:xfrm>
            <a:off x="226200" y="1760100"/>
            <a:ext cx="7318500" cy="162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0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Approach</a:t>
            </a:r>
            <a:endParaRPr b="1" sz="1000">
              <a:solidFill>
                <a:schemeClr val="dk1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-2921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Karla"/>
              <a:buChar char="●"/>
            </a:pPr>
            <a:r>
              <a:rPr lang="en-GB" sz="10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Efficiency with budgets</a:t>
            </a:r>
            <a:endParaRPr sz="1000">
              <a:solidFill>
                <a:schemeClr val="dk1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-2921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Karla"/>
              <a:buChar char="●"/>
            </a:pPr>
            <a:r>
              <a:rPr lang="en-GB" sz="10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Reaching potential customers</a:t>
            </a:r>
            <a:endParaRPr sz="1000">
              <a:solidFill>
                <a:schemeClr val="dk1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-2921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Karla"/>
              <a:buChar char="●"/>
            </a:pPr>
            <a:r>
              <a:rPr lang="en-GB" sz="10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Increasing awareness in target audiences</a:t>
            </a:r>
            <a:endParaRPr sz="1000">
              <a:solidFill>
                <a:schemeClr val="dk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cxnSp>
        <p:nvCxnSpPr>
          <p:cNvPr id="114" name="Google Shape;114;p24"/>
          <p:cNvCxnSpPr/>
          <p:nvPr/>
        </p:nvCxnSpPr>
        <p:spPr>
          <a:xfrm>
            <a:off x="226200" y="227125"/>
            <a:ext cx="8691600" cy="4800"/>
          </a:xfrm>
          <a:prstGeom prst="straightConnector1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15" name="Google Shape;115;p24"/>
          <p:cNvPicPr preferRelativeResize="0"/>
          <p:nvPr/>
        </p:nvPicPr>
        <p:blipFill rotWithShape="1">
          <a:blip r:embed="rId3">
            <a:alphaModFix/>
          </a:blip>
          <a:srcRect b="33409" l="17202" r="16660" t="-294"/>
          <a:stretch/>
        </p:blipFill>
        <p:spPr>
          <a:xfrm rot="-5400000">
            <a:off x="6258900" y="2258400"/>
            <a:ext cx="3446400" cy="2323800"/>
          </a:xfrm>
          <a:prstGeom prst="rtTriangl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5"/>
          <p:cNvSpPr txBox="1"/>
          <p:nvPr/>
        </p:nvSpPr>
        <p:spPr>
          <a:xfrm>
            <a:off x="150524" y="227125"/>
            <a:ext cx="2203200" cy="6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800"/>
              <a:buFont typeface="Arial"/>
              <a:buNone/>
            </a:pPr>
            <a:r>
              <a:rPr b="1" lang="en-GB" sz="800">
                <a:solidFill>
                  <a:schemeClr val="accent2"/>
                </a:solidFill>
                <a:latin typeface="Roboto Mono"/>
                <a:ea typeface="Roboto Mono"/>
                <a:cs typeface="Roboto Mono"/>
                <a:sym typeface="Roboto Mono"/>
              </a:rPr>
              <a:t>FRAMEWORK</a:t>
            </a:r>
            <a:endParaRPr b="1" sz="800">
              <a:solidFill>
                <a:schemeClr val="accent2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cxnSp>
        <p:nvCxnSpPr>
          <p:cNvPr id="121" name="Google Shape;121;p25"/>
          <p:cNvCxnSpPr/>
          <p:nvPr/>
        </p:nvCxnSpPr>
        <p:spPr>
          <a:xfrm>
            <a:off x="226200" y="227125"/>
            <a:ext cx="8691600" cy="4800"/>
          </a:xfrm>
          <a:prstGeom prst="straightConnector1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22" name="Google Shape;122;p25"/>
          <p:cNvPicPr preferRelativeResize="0"/>
          <p:nvPr/>
        </p:nvPicPr>
        <p:blipFill rotWithShape="1">
          <a:blip r:embed="rId3">
            <a:alphaModFix/>
          </a:blip>
          <a:srcRect b="33409" l="17202" r="16660" t="-294"/>
          <a:stretch/>
        </p:blipFill>
        <p:spPr>
          <a:xfrm rot="-5400000">
            <a:off x="6258900" y="2258400"/>
            <a:ext cx="3446400" cy="2323800"/>
          </a:xfrm>
          <a:prstGeom prst="rtTriangle">
            <a:avLst/>
          </a:prstGeom>
          <a:noFill/>
          <a:ln>
            <a:noFill/>
          </a:ln>
        </p:spPr>
      </p:pic>
      <p:pic>
        <p:nvPicPr>
          <p:cNvPr id="123" name="Google Shape;123;p25"/>
          <p:cNvPicPr preferRelativeResize="0"/>
          <p:nvPr/>
        </p:nvPicPr>
        <p:blipFill rotWithShape="1">
          <a:blip r:embed="rId4">
            <a:alphaModFix/>
          </a:blip>
          <a:srcRect b="8434" l="8935" r="8935" t="11315"/>
          <a:stretch/>
        </p:blipFill>
        <p:spPr>
          <a:xfrm>
            <a:off x="1896425" y="1091175"/>
            <a:ext cx="5351153" cy="3004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6"/>
          <p:cNvSpPr txBox="1"/>
          <p:nvPr/>
        </p:nvSpPr>
        <p:spPr>
          <a:xfrm>
            <a:off x="150524" y="227125"/>
            <a:ext cx="2203200" cy="6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800"/>
              <a:buFont typeface="Arial"/>
              <a:buNone/>
            </a:pPr>
            <a:r>
              <a:rPr b="1" lang="en-GB" sz="800">
                <a:solidFill>
                  <a:schemeClr val="accent2"/>
                </a:solidFill>
                <a:latin typeface="Roboto Mono"/>
                <a:ea typeface="Roboto Mono"/>
                <a:cs typeface="Roboto Mono"/>
                <a:sym typeface="Roboto Mono"/>
              </a:rPr>
              <a:t>FRAMEWORK</a:t>
            </a:r>
            <a:endParaRPr b="1" sz="800">
              <a:solidFill>
                <a:schemeClr val="accent2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cxnSp>
        <p:nvCxnSpPr>
          <p:cNvPr id="129" name="Google Shape;129;p26"/>
          <p:cNvCxnSpPr/>
          <p:nvPr/>
        </p:nvCxnSpPr>
        <p:spPr>
          <a:xfrm>
            <a:off x="226200" y="227125"/>
            <a:ext cx="8691600" cy="4800"/>
          </a:xfrm>
          <a:prstGeom prst="straightConnector1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30" name="Google Shape;130;p26"/>
          <p:cNvPicPr preferRelativeResize="0"/>
          <p:nvPr/>
        </p:nvPicPr>
        <p:blipFill rotWithShape="1">
          <a:blip r:embed="rId3">
            <a:alphaModFix/>
          </a:blip>
          <a:srcRect b="33409" l="17202" r="16660" t="-294"/>
          <a:stretch/>
        </p:blipFill>
        <p:spPr>
          <a:xfrm rot="-5400000">
            <a:off x="6258900" y="2258400"/>
            <a:ext cx="3446400" cy="2323800"/>
          </a:xfrm>
          <a:prstGeom prst="rtTriangle">
            <a:avLst/>
          </a:prstGeom>
          <a:noFill/>
          <a:ln>
            <a:noFill/>
          </a:ln>
        </p:spPr>
      </p:pic>
      <p:pic>
        <p:nvPicPr>
          <p:cNvPr id="131" name="Google Shape;131;p26"/>
          <p:cNvPicPr preferRelativeResize="0"/>
          <p:nvPr/>
        </p:nvPicPr>
        <p:blipFill rotWithShape="1">
          <a:blip r:embed="rId4">
            <a:alphaModFix/>
          </a:blip>
          <a:srcRect b="17567" l="0" r="0" t="2432"/>
          <a:stretch/>
        </p:blipFill>
        <p:spPr>
          <a:xfrm>
            <a:off x="2130575" y="1106900"/>
            <a:ext cx="4882850" cy="292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27"/>
          <p:cNvPicPr preferRelativeResize="0"/>
          <p:nvPr/>
        </p:nvPicPr>
        <p:blipFill rotWithShape="1">
          <a:blip r:embed="rId3">
            <a:alphaModFix/>
          </a:blip>
          <a:srcRect b="17035" l="0" r="15576" t="11744"/>
          <a:stretch/>
        </p:blipFill>
        <p:spPr>
          <a:xfrm>
            <a:off x="0" y="0"/>
            <a:ext cx="9144000" cy="5143503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7"/>
          <p:cNvSpPr txBox="1"/>
          <p:nvPr/>
        </p:nvSpPr>
        <p:spPr>
          <a:xfrm>
            <a:off x="609225" y="1890725"/>
            <a:ext cx="4096500" cy="136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Roboto Light"/>
                <a:ea typeface="Roboto Light"/>
                <a:cs typeface="Roboto Light"/>
                <a:sym typeface="Roboto Light"/>
              </a:rPr>
              <a:t>PRESS &amp; ONLINE</a:t>
            </a:r>
            <a:endParaRPr sz="2400">
              <a:latin typeface="Roboto Light"/>
              <a:ea typeface="Roboto Light"/>
              <a:cs typeface="Roboto Light"/>
              <a:sym typeface="Roboto Ligh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8"/>
          <p:cNvSpPr txBox="1"/>
          <p:nvPr/>
        </p:nvSpPr>
        <p:spPr>
          <a:xfrm>
            <a:off x="150524" y="227125"/>
            <a:ext cx="2203200" cy="6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800"/>
              <a:buFont typeface="Arial"/>
              <a:buNone/>
            </a:pPr>
            <a:r>
              <a:rPr b="1" lang="en-GB" sz="800">
                <a:solidFill>
                  <a:schemeClr val="accent2"/>
                </a:solidFill>
                <a:latin typeface="Roboto Mono"/>
                <a:ea typeface="Roboto Mono"/>
                <a:cs typeface="Roboto Mono"/>
                <a:sym typeface="Roboto Mono"/>
              </a:rPr>
              <a:t>PRESS &amp; ONLINE</a:t>
            </a:r>
            <a:endParaRPr b="1" sz="800">
              <a:solidFill>
                <a:schemeClr val="accent2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cxnSp>
        <p:nvCxnSpPr>
          <p:cNvPr id="143" name="Google Shape;143;p28"/>
          <p:cNvCxnSpPr/>
          <p:nvPr/>
        </p:nvCxnSpPr>
        <p:spPr>
          <a:xfrm>
            <a:off x="226200" y="227125"/>
            <a:ext cx="8691600" cy="4800"/>
          </a:xfrm>
          <a:prstGeom prst="straightConnector1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44" name="Google Shape;144;p28"/>
          <p:cNvPicPr preferRelativeResize="0"/>
          <p:nvPr/>
        </p:nvPicPr>
        <p:blipFill rotWithShape="1">
          <a:blip r:embed="rId3">
            <a:alphaModFix/>
          </a:blip>
          <a:srcRect b="33409" l="17202" r="16660" t="-294"/>
          <a:stretch/>
        </p:blipFill>
        <p:spPr>
          <a:xfrm rot="-5400000">
            <a:off x="6258900" y="2258400"/>
            <a:ext cx="3446400" cy="2323800"/>
          </a:xfrm>
          <a:prstGeom prst="rtTriangle">
            <a:avLst/>
          </a:prstGeom>
          <a:noFill/>
          <a:ln>
            <a:noFill/>
          </a:ln>
        </p:spPr>
      </p:pic>
      <p:grpSp>
        <p:nvGrpSpPr>
          <p:cNvPr id="145" name="Google Shape;145;p28"/>
          <p:cNvGrpSpPr/>
          <p:nvPr/>
        </p:nvGrpSpPr>
        <p:grpSpPr>
          <a:xfrm>
            <a:off x="1843905" y="1347115"/>
            <a:ext cx="5456172" cy="2449248"/>
            <a:chOff x="2508300" y="1408250"/>
            <a:chExt cx="4735849" cy="2125899"/>
          </a:xfrm>
        </p:grpSpPr>
        <p:pic>
          <p:nvPicPr>
            <p:cNvPr id="146" name="Google Shape;146;p2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508300" y="1408250"/>
              <a:ext cx="4735849" cy="21258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7" name="Google Shape;147;p28"/>
            <p:cNvSpPr/>
            <p:nvPr/>
          </p:nvSpPr>
          <p:spPr>
            <a:xfrm>
              <a:off x="4013850" y="2134300"/>
              <a:ext cx="1701600" cy="6870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29"/>
          <p:cNvPicPr preferRelativeResize="0"/>
          <p:nvPr/>
        </p:nvPicPr>
        <p:blipFill rotWithShape="1">
          <a:blip r:embed="rId3">
            <a:alphaModFix/>
          </a:blip>
          <a:srcRect b="17035" l="0" r="15576" t="11744"/>
          <a:stretch/>
        </p:blipFill>
        <p:spPr>
          <a:xfrm>
            <a:off x="0" y="0"/>
            <a:ext cx="9144000" cy="5143503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9"/>
          <p:cNvSpPr txBox="1"/>
          <p:nvPr/>
        </p:nvSpPr>
        <p:spPr>
          <a:xfrm>
            <a:off x="609225" y="1890725"/>
            <a:ext cx="4096500" cy="136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Roboto Light"/>
                <a:ea typeface="Roboto Light"/>
                <a:cs typeface="Roboto Light"/>
                <a:sym typeface="Roboto Light"/>
              </a:rPr>
              <a:t>BRAND PARTNERSHIP</a:t>
            </a:r>
            <a:endParaRPr sz="2400">
              <a:latin typeface="Roboto Light"/>
              <a:ea typeface="Roboto Light"/>
              <a:cs typeface="Roboto Light"/>
              <a:sym typeface="Roboto Ligh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30"/>
          <p:cNvSpPr txBox="1"/>
          <p:nvPr/>
        </p:nvSpPr>
        <p:spPr>
          <a:xfrm>
            <a:off x="150524" y="227125"/>
            <a:ext cx="2203200" cy="6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800"/>
              <a:buFont typeface="Arial"/>
              <a:buNone/>
            </a:pPr>
            <a:r>
              <a:rPr b="1" lang="en-GB" sz="800">
                <a:solidFill>
                  <a:schemeClr val="accent2"/>
                </a:solidFill>
                <a:latin typeface="Roboto Mono"/>
                <a:ea typeface="Roboto Mono"/>
                <a:cs typeface="Roboto Mono"/>
                <a:sym typeface="Roboto Mono"/>
              </a:rPr>
              <a:t>BRAND PARTNERSHIP</a:t>
            </a:r>
            <a:endParaRPr b="1" sz="800">
              <a:solidFill>
                <a:schemeClr val="accent2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cxnSp>
        <p:nvCxnSpPr>
          <p:cNvPr id="159" name="Google Shape;159;p30"/>
          <p:cNvCxnSpPr/>
          <p:nvPr/>
        </p:nvCxnSpPr>
        <p:spPr>
          <a:xfrm>
            <a:off x="226200" y="227125"/>
            <a:ext cx="8691600" cy="4800"/>
          </a:xfrm>
          <a:prstGeom prst="straightConnector1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60" name="Google Shape;160;p30"/>
          <p:cNvPicPr preferRelativeResize="0"/>
          <p:nvPr/>
        </p:nvPicPr>
        <p:blipFill rotWithShape="1">
          <a:blip r:embed="rId3">
            <a:alphaModFix/>
          </a:blip>
          <a:srcRect b="33409" l="17202" r="16660" t="-294"/>
          <a:stretch/>
        </p:blipFill>
        <p:spPr>
          <a:xfrm rot="-5400000">
            <a:off x="6258900" y="2258400"/>
            <a:ext cx="3446400" cy="2323800"/>
          </a:xfrm>
          <a:prstGeom prst="rtTriangle">
            <a:avLst/>
          </a:prstGeom>
          <a:noFill/>
          <a:ln>
            <a:noFill/>
          </a:ln>
        </p:spPr>
      </p:pic>
      <p:pic>
        <p:nvPicPr>
          <p:cNvPr id="161" name="Google Shape;161;p30"/>
          <p:cNvPicPr preferRelativeResize="0"/>
          <p:nvPr/>
        </p:nvPicPr>
        <p:blipFill rotWithShape="1">
          <a:blip r:embed="rId4">
            <a:alphaModFix/>
          </a:blip>
          <a:srcRect b="16570" l="20445" r="20445" t="5158"/>
          <a:stretch/>
        </p:blipFill>
        <p:spPr>
          <a:xfrm>
            <a:off x="2948200" y="1035900"/>
            <a:ext cx="3247601" cy="3071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31"/>
          <p:cNvPicPr preferRelativeResize="0"/>
          <p:nvPr/>
        </p:nvPicPr>
        <p:blipFill rotWithShape="1">
          <a:blip r:embed="rId3">
            <a:alphaModFix/>
          </a:blip>
          <a:srcRect b="17035" l="0" r="15576" t="11744"/>
          <a:stretch/>
        </p:blipFill>
        <p:spPr>
          <a:xfrm>
            <a:off x="0" y="0"/>
            <a:ext cx="9144000" cy="5143503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31"/>
          <p:cNvSpPr txBox="1"/>
          <p:nvPr/>
        </p:nvSpPr>
        <p:spPr>
          <a:xfrm>
            <a:off x="609225" y="1890725"/>
            <a:ext cx="4096500" cy="136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Roboto Light"/>
                <a:ea typeface="Roboto Light"/>
                <a:cs typeface="Roboto Light"/>
                <a:sym typeface="Roboto Light"/>
              </a:rPr>
              <a:t>SYNC</a:t>
            </a:r>
            <a:endParaRPr sz="2400">
              <a:latin typeface="Roboto Light"/>
              <a:ea typeface="Roboto Light"/>
              <a:cs typeface="Roboto Light"/>
              <a:sym typeface="Roboto Ligh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2"/>
          <p:cNvSpPr txBox="1"/>
          <p:nvPr/>
        </p:nvSpPr>
        <p:spPr>
          <a:xfrm>
            <a:off x="150524" y="227125"/>
            <a:ext cx="2203200" cy="6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800"/>
              <a:buFont typeface="Arial"/>
              <a:buNone/>
            </a:pPr>
            <a:r>
              <a:rPr b="1" lang="en-GB" sz="800">
                <a:solidFill>
                  <a:schemeClr val="accent2"/>
                </a:solidFill>
                <a:latin typeface="Roboto Mono"/>
                <a:ea typeface="Roboto Mono"/>
                <a:cs typeface="Roboto Mono"/>
                <a:sym typeface="Roboto Mono"/>
              </a:rPr>
              <a:t>SYNC</a:t>
            </a:r>
            <a:endParaRPr b="1" sz="800">
              <a:solidFill>
                <a:schemeClr val="accent2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cxnSp>
        <p:nvCxnSpPr>
          <p:cNvPr id="173" name="Google Shape;173;p32"/>
          <p:cNvCxnSpPr/>
          <p:nvPr/>
        </p:nvCxnSpPr>
        <p:spPr>
          <a:xfrm>
            <a:off x="226200" y="227125"/>
            <a:ext cx="8691600" cy="4800"/>
          </a:xfrm>
          <a:prstGeom prst="straightConnector1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74" name="Google Shape;174;p32"/>
          <p:cNvPicPr preferRelativeResize="0"/>
          <p:nvPr/>
        </p:nvPicPr>
        <p:blipFill rotWithShape="1">
          <a:blip r:embed="rId3">
            <a:alphaModFix/>
          </a:blip>
          <a:srcRect b="33409" l="17202" r="16660" t="-294"/>
          <a:stretch/>
        </p:blipFill>
        <p:spPr>
          <a:xfrm rot="-5400000">
            <a:off x="6258900" y="2258400"/>
            <a:ext cx="3446400" cy="2323800"/>
          </a:xfrm>
          <a:prstGeom prst="rtTriangle">
            <a:avLst/>
          </a:prstGeom>
          <a:noFill/>
          <a:ln>
            <a:noFill/>
          </a:ln>
        </p:spPr>
      </p:pic>
      <p:pic>
        <p:nvPicPr>
          <p:cNvPr id="175" name="Google Shape;175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06124" y="490913"/>
            <a:ext cx="4161675" cy="4161675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32"/>
          <p:cNvSpPr/>
          <p:nvPr/>
        </p:nvSpPr>
        <p:spPr>
          <a:xfrm>
            <a:off x="3927325" y="4037900"/>
            <a:ext cx="1206600" cy="379800"/>
          </a:xfrm>
          <a:prstGeom prst="rect">
            <a:avLst/>
          </a:prstGeom>
          <a:solidFill>
            <a:srgbClr val="3D3D3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Google Shape;181;p33"/>
          <p:cNvPicPr preferRelativeResize="0"/>
          <p:nvPr/>
        </p:nvPicPr>
        <p:blipFill rotWithShape="1">
          <a:blip r:embed="rId3">
            <a:alphaModFix/>
          </a:blip>
          <a:srcRect b="17035" l="0" r="15576" t="11744"/>
          <a:stretch/>
        </p:blipFill>
        <p:spPr>
          <a:xfrm>
            <a:off x="0" y="0"/>
            <a:ext cx="9144000" cy="5143503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33"/>
          <p:cNvSpPr txBox="1"/>
          <p:nvPr/>
        </p:nvSpPr>
        <p:spPr>
          <a:xfrm>
            <a:off x="609225" y="1890725"/>
            <a:ext cx="4096500" cy="136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Roboto Light"/>
                <a:ea typeface="Roboto Light"/>
                <a:cs typeface="Roboto Light"/>
                <a:sym typeface="Roboto Light"/>
              </a:rPr>
              <a:t>RADIO</a:t>
            </a:r>
            <a:endParaRPr sz="2400">
              <a:latin typeface="Roboto Light"/>
              <a:ea typeface="Roboto Light"/>
              <a:cs typeface="Roboto Light"/>
              <a:sym typeface="Roboto Ligh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34"/>
          <p:cNvPicPr preferRelativeResize="0"/>
          <p:nvPr/>
        </p:nvPicPr>
        <p:blipFill rotWithShape="1">
          <a:blip r:embed="rId3">
            <a:alphaModFix/>
          </a:blip>
          <a:srcRect b="33409" l="17202" r="16660" t="-294"/>
          <a:stretch/>
        </p:blipFill>
        <p:spPr>
          <a:xfrm rot="-5400000">
            <a:off x="6258900" y="2258400"/>
            <a:ext cx="3446400" cy="2323800"/>
          </a:xfrm>
          <a:prstGeom prst="rtTriangle">
            <a:avLst/>
          </a:prstGeom>
          <a:noFill/>
          <a:ln>
            <a:noFill/>
          </a:ln>
        </p:spPr>
      </p:pic>
      <p:cxnSp>
        <p:nvCxnSpPr>
          <p:cNvPr id="188" name="Google Shape;188;p34"/>
          <p:cNvCxnSpPr/>
          <p:nvPr/>
        </p:nvCxnSpPr>
        <p:spPr>
          <a:xfrm>
            <a:off x="226200" y="227125"/>
            <a:ext cx="8691600" cy="4800"/>
          </a:xfrm>
          <a:prstGeom prst="straightConnector1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89" name="Google Shape;189;p34"/>
          <p:cNvSpPr txBox="1"/>
          <p:nvPr/>
        </p:nvSpPr>
        <p:spPr>
          <a:xfrm>
            <a:off x="140949" y="227125"/>
            <a:ext cx="2203200" cy="6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800"/>
              <a:buFont typeface="Arial"/>
              <a:buNone/>
            </a:pPr>
            <a:r>
              <a:rPr b="1" lang="en-GB" sz="800">
                <a:solidFill>
                  <a:schemeClr val="accent2"/>
                </a:solidFill>
                <a:latin typeface="Roboto Mono"/>
                <a:ea typeface="Roboto Mono"/>
                <a:cs typeface="Roboto Mono"/>
                <a:sym typeface="Roboto Mono"/>
              </a:rPr>
              <a:t>DISCUSSION TOPIC</a:t>
            </a:r>
            <a:endParaRPr b="1" i="0" sz="800" u="none" cap="none" strike="noStrike">
              <a:solidFill>
                <a:schemeClr val="accent2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190" name="Google Shape;190;p34"/>
          <p:cNvSpPr txBox="1"/>
          <p:nvPr/>
        </p:nvSpPr>
        <p:spPr>
          <a:xfrm>
            <a:off x="6017525" y="227125"/>
            <a:ext cx="2967900" cy="6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r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800"/>
              <a:buFont typeface="Arial"/>
              <a:buNone/>
            </a:pPr>
            <a:r>
              <a:t/>
            </a:r>
            <a:endParaRPr b="1" i="0" sz="800" u="none" cap="none" strike="noStrike">
              <a:solidFill>
                <a:schemeClr val="accent2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191" name="Google Shape;191;p34"/>
          <p:cNvSpPr txBox="1"/>
          <p:nvPr/>
        </p:nvSpPr>
        <p:spPr>
          <a:xfrm>
            <a:off x="226200" y="1809150"/>
            <a:ext cx="6003600" cy="152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en-GB" sz="3000">
                <a:solidFill>
                  <a:srgbClr val="22232B"/>
                </a:solidFill>
                <a:latin typeface="Karla"/>
                <a:ea typeface="Karla"/>
                <a:cs typeface="Karla"/>
                <a:sym typeface="Karla"/>
              </a:rPr>
              <a:t>Discussion</a:t>
            </a:r>
            <a:r>
              <a:rPr b="1" lang="en-GB" sz="3000">
                <a:solidFill>
                  <a:srgbClr val="22232B"/>
                </a:solidFill>
                <a:latin typeface="Karla"/>
                <a:ea typeface="Karla"/>
                <a:cs typeface="Karla"/>
                <a:sym typeface="Karla"/>
              </a:rPr>
              <a:t> Topic</a:t>
            </a:r>
            <a:endParaRPr b="1" sz="3000">
              <a:solidFill>
                <a:srgbClr val="22232B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800">
                <a:solidFill>
                  <a:srgbClr val="22232B"/>
                </a:solidFill>
                <a:latin typeface="Karla"/>
                <a:ea typeface="Karla"/>
                <a:cs typeface="Karla"/>
                <a:sym typeface="Karla"/>
              </a:rPr>
              <a:t>Contrast and discuss traditional and contemporary promotions processes</a:t>
            </a:r>
            <a:endParaRPr sz="1800">
              <a:solidFill>
                <a:srgbClr val="22232B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196;p35"/>
          <p:cNvPicPr preferRelativeResize="0"/>
          <p:nvPr/>
        </p:nvPicPr>
        <p:blipFill rotWithShape="1">
          <a:blip r:embed="rId3">
            <a:alphaModFix/>
          </a:blip>
          <a:srcRect b="33409" l="17202" r="16660" t="-294"/>
          <a:stretch/>
        </p:blipFill>
        <p:spPr>
          <a:xfrm rot="-5400000">
            <a:off x="6258900" y="2258400"/>
            <a:ext cx="3446400" cy="2323800"/>
          </a:xfrm>
          <a:prstGeom prst="rtTriangle">
            <a:avLst/>
          </a:prstGeom>
          <a:noFill/>
          <a:ln>
            <a:noFill/>
          </a:ln>
        </p:spPr>
      </p:pic>
      <p:cxnSp>
        <p:nvCxnSpPr>
          <p:cNvPr id="197" name="Google Shape;197;p35"/>
          <p:cNvCxnSpPr/>
          <p:nvPr/>
        </p:nvCxnSpPr>
        <p:spPr>
          <a:xfrm>
            <a:off x="226200" y="227125"/>
            <a:ext cx="8691600" cy="4800"/>
          </a:xfrm>
          <a:prstGeom prst="straightConnector1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98" name="Google Shape;198;p35"/>
          <p:cNvSpPr txBox="1"/>
          <p:nvPr/>
        </p:nvSpPr>
        <p:spPr>
          <a:xfrm>
            <a:off x="150524" y="227125"/>
            <a:ext cx="2203200" cy="6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800"/>
              <a:buFont typeface="Arial"/>
              <a:buNone/>
            </a:pPr>
            <a:r>
              <a:rPr b="1" lang="en-GB" sz="800">
                <a:solidFill>
                  <a:schemeClr val="accent2"/>
                </a:solidFill>
                <a:latin typeface="Roboto Mono"/>
                <a:ea typeface="Roboto Mono"/>
                <a:cs typeface="Roboto Mono"/>
                <a:sym typeface="Roboto Mono"/>
              </a:rPr>
              <a:t>Q&amp;A</a:t>
            </a:r>
            <a:endParaRPr b="1" i="0" sz="800" u="none" cap="none" strike="noStrike">
              <a:solidFill>
                <a:schemeClr val="accent2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199" name="Google Shape;199;p35"/>
          <p:cNvSpPr txBox="1"/>
          <p:nvPr/>
        </p:nvSpPr>
        <p:spPr>
          <a:xfrm>
            <a:off x="6017525" y="227125"/>
            <a:ext cx="2967900" cy="6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r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800"/>
              <a:buFont typeface="Arial"/>
              <a:buNone/>
            </a:pPr>
            <a:r>
              <a:t/>
            </a:r>
            <a:endParaRPr b="1" i="0" sz="800" u="none" cap="none" strike="noStrike">
              <a:solidFill>
                <a:schemeClr val="accent2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200" name="Google Shape;200;p35"/>
          <p:cNvSpPr txBox="1"/>
          <p:nvPr/>
        </p:nvSpPr>
        <p:spPr>
          <a:xfrm>
            <a:off x="226200" y="1589850"/>
            <a:ext cx="5543100" cy="196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en-GB" sz="3000">
                <a:solidFill>
                  <a:srgbClr val="22232B"/>
                </a:solidFill>
                <a:latin typeface="Karla"/>
                <a:ea typeface="Karla"/>
                <a:cs typeface="Karla"/>
                <a:sym typeface="Karla"/>
              </a:rPr>
              <a:t>Q&amp;A</a:t>
            </a:r>
            <a:endParaRPr b="1" sz="3000">
              <a:solidFill>
                <a:srgbClr val="22232B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en-GB" sz="1800">
                <a:solidFill>
                  <a:srgbClr val="22232B"/>
                </a:solidFill>
                <a:latin typeface="Karla"/>
                <a:ea typeface="Karla"/>
                <a:cs typeface="Karla"/>
                <a:sym typeface="Karla"/>
              </a:rPr>
              <a:t>KAYODE THOMAS</a:t>
            </a:r>
            <a:endParaRPr b="1" sz="1800">
              <a:solidFill>
                <a:srgbClr val="22232B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800">
                <a:solidFill>
                  <a:srgbClr val="22232B"/>
                </a:solidFill>
                <a:latin typeface="Karla"/>
                <a:ea typeface="Karla"/>
                <a:cs typeface="Karla"/>
                <a:sym typeface="Karla"/>
              </a:rPr>
              <a:t>FOUNDER, TRIBE</a:t>
            </a:r>
            <a:endParaRPr sz="1800">
              <a:solidFill>
                <a:srgbClr val="22232B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800">
                <a:solidFill>
                  <a:srgbClr val="22232B"/>
                </a:solidFill>
                <a:latin typeface="Karla"/>
                <a:ea typeface="Karla"/>
                <a:cs typeface="Karla"/>
                <a:sym typeface="Karla"/>
              </a:rPr>
              <a:t>DIGITAL CONTENT PRODUCER, AWAL</a:t>
            </a:r>
            <a:endParaRPr sz="1800">
              <a:solidFill>
                <a:srgbClr val="22232B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