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60" r:id="rId6"/>
    <p:sldId id="261" r:id="rId7"/>
    <p:sldId id="259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1" d="100"/>
          <a:sy n="91" d="100"/>
        </p:scale>
        <p:origin x="5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93667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04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5902077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14604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99486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09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277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3569980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599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048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835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1" y="2647950"/>
            <a:ext cx="4762500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Freeform 7"/>
          <p:cNvSpPr/>
          <p:nvPr/>
        </p:nvSpPr>
        <p:spPr>
          <a:xfrm>
            <a:off x="-3173" y="-925"/>
            <a:ext cx="12195173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1089484" y="1730403"/>
            <a:ext cx="7531497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616370" y="2470926"/>
            <a:ext cx="8681508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850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7889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3173" y="-925"/>
            <a:ext cx="12195173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7" name="Right Triangle 6"/>
          <p:cNvSpPr/>
          <p:nvPr/>
        </p:nvSpPr>
        <p:spPr>
          <a:xfrm>
            <a:off x="1" y="2647950"/>
            <a:ext cx="4762500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1092532" y="1726738"/>
            <a:ext cx="7534656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621536" y="2468304"/>
            <a:ext cx="8680704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5903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097280"/>
            <a:ext cx="42672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6688" y="1097280"/>
            <a:ext cx="42672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5351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097280"/>
            <a:ext cx="42672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2200" y="1701848"/>
            <a:ext cx="42672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6688" y="1097280"/>
            <a:ext cx="42672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6688" y="1701848"/>
            <a:ext cx="42672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3332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882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4688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1" y="2647950"/>
            <a:ext cx="4762500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8" name="Right Triangle 17"/>
          <p:cNvSpPr/>
          <p:nvPr/>
        </p:nvSpPr>
        <p:spPr>
          <a:xfrm rot="5400000">
            <a:off x="1720852" y="-1720850"/>
            <a:ext cx="6858000" cy="10299704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1046573" y="1576104"/>
            <a:ext cx="694944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2737" y="2618913"/>
            <a:ext cx="507703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730605" y="2253385"/>
            <a:ext cx="7726347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635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705101" y="0"/>
            <a:ext cx="9486900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1" y="2647950"/>
            <a:ext cx="4762500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" name="Freeform 9"/>
          <p:cNvSpPr/>
          <p:nvPr/>
        </p:nvSpPr>
        <p:spPr>
          <a:xfrm>
            <a:off x="1" y="5048250"/>
            <a:ext cx="4762500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94929" y="1717501"/>
            <a:ext cx="73152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524639" y="2180529"/>
            <a:ext cx="8128727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5101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4359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22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1089C84-7881-4F07-923A-B6278886F8D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544D552-939E-40B9-B52F-5A3BC110C39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24950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0633"/>
            <a:ext cx="4765676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Freeform 7"/>
          <p:cNvSpPr/>
          <p:nvPr/>
        </p:nvSpPr>
        <p:spPr>
          <a:xfrm>
            <a:off x="-3173" y="5051293"/>
            <a:ext cx="12195173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365760"/>
            <a:ext cx="1002792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100629"/>
            <a:ext cx="1002792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68224" y="5870448"/>
            <a:ext cx="2901696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8691A90A-3F3F-4CAA-BA96-ED8C3040A26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90019" y="6285122"/>
            <a:ext cx="62992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01384" y="6170822"/>
            <a:ext cx="67056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5377E125-9C09-4EB7-9836-86F4E10A7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737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Why coaching </a:t>
            </a:r>
            <a:r>
              <a:rPr lang="en-GB" dirty="0" err="1" smtClean="0"/>
              <a:t>cont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45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03587"/>
            <a:ext cx="10131025" cy="477600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“Resource constraints will undoubtedly continue in the NHS. There are two</a:t>
            </a:r>
          </a:p>
          <a:p>
            <a:pPr marL="0" indent="0">
              <a:buNone/>
            </a:pPr>
            <a:r>
              <a:rPr lang="en-GB" dirty="0"/>
              <a:t>ways to deal with this reality. One is by simply cutting budgets and thereby</a:t>
            </a:r>
          </a:p>
          <a:p>
            <a:pPr marL="0" indent="0">
              <a:buNone/>
            </a:pPr>
            <a:r>
              <a:rPr lang="en-GB" dirty="0"/>
              <a:t>placing the burden on staff of caring with fewer resources. The other better</a:t>
            </a:r>
          </a:p>
          <a:p>
            <a:pPr marL="0" indent="0">
              <a:buNone/>
            </a:pPr>
            <a:r>
              <a:rPr lang="en-GB" dirty="0"/>
              <a:t>way is through improvement – introducing new models of care and new</a:t>
            </a:r>
          </a:p>
          <a:p>
            <a:pPr marL="0" indent="0">
              <a:buNone/>
            </a:pPr>
            <a:r>
              <a:rPr lang="en-GB" dirty="0"/>
              <a:t>partnerships among clinicians, patients and carers that can produce better</a:t>
            </a:r>
          </a:p>
          <a:p>
            <a:pPr marL="0" indent="0">
              <a:buNone/>
            </a:pPr>
            <a:r>
              <a:rPr lang="en-GB" dirty="0"/>
              <a:t>care at lower cost. Only a culture of learning and improvement can follow</a:t>
            </a:r>
          </a:p>
          <a:p>
            <a:pPr marL="0" indent="0">
              <a:buNone/>
            </a:pPr>
            <a:r>
              <a:rPr lang="en-GB" dirty="0"/>
              <a:t>that better way</a:t>
            </a:r>
            <a:r>
              <a:rPr lang="en-GB" dirty="0" smtClean="0"/>
              <a:t>.”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Berwick report on learning, culture and leadership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47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87669"/>
            <a:ext cx="10015412" cy="46919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“The key challenge facing all NHS organisations is to nurture</a:t>
            </a:r>
          </a:p>
          <a:p>
            <a:pPr marL="0" indent="0">
              <a:buNone/>
            </a:pPr>
            <a:r>
              <a:rPr lang="en-GB" sz="2800" dirty="0"/>
              <a:t>cultures that ensure the delivery of continuously improving high</a:t>
            </a:r>
          </a:p>
          <a:p>
            <a:pPr marL="0" indent="0">
              <a:buNone/>
            </a:pPr>
            <a:r>
              <a:rPr lang="en-GB" sz="2800" dirty="0"/>
              <a:t>quality, safe and compassionate healthcare. Leadership is the</a:t>
            </a:r>
          </a:p>
          <a:p>
            <a:pPr marL="0" indent="0">
              <a:buNone/>
            </a:pPr>
            <a:r>
              <a:rPr lang="en-GB" sz="2800" dirty="0"/>
              <a:t>most influential factor in shaping organisational culture and so</a:t>
            </a:r>
          </a:p>
          <a:p>
            <a:pPr marL="0" indent="0">
              <a:buNone/>
            </a:pPr>
            <a:r>
              <a:rPr lang="en-GB" sz="2800" dirty="0"/>
              <a:t>ensuring the necessary leadership behaviours, strategies and</a:t>
            </a:r>
          </a:p>
          <a:p>
            <a:pPr marL="0" indent="0">
              <a:buNone/>
            </a:pPr>
            <a:r>
              <a:rPr lang="en-GB" sz="2800" dirty="0"/>
              <a:t>qualities are developed is fundamental</a:t>
            </a:r>
            <a:r>
              <a:rPr lang="en-GB" sz="2800" dirty="0" smtClean="0"/>
              <a:t>.”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Leadership and Leadership Development in Health Care: The</a:t>
            </a:r>
          </a:p>
          <a:p>
            <a:pPr marL="0" indent="0">
              <a:buNone/>
            </a:pPr>
            <a:r>
              <a:rPr lang="en-GB" sz="2800" dirty="0"/>
              <a:t>Evidence Base. Kings Fund, 2015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42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1678" y="1073941"/>
            <a:ext cx="9426832" cy="557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00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Between now and 2032……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Population growth of 8 million</a:t>
            </a:r>
          </a:p>
          <a:p>
            <a:r>
              <a:rPr lang="en-GB" dirty="0" smtClean="0"/>
              <a:t>Half </a:t>
            </a:r>
            <a:r>
              <a:rPr lang="en-GB" dirty="0"/>
              <a:t>the population over 50</a:t>
            </a:r>
          </a:p>
          <a:p>
            <a:r>
              <a:rPr lang="en-GB" dirty="0" smtClean="0"/>
              <a:t>Over </a:t>
            </a:r>
            <a:r>
              <a:rPr lang="en-GB" dirty="0"/>
              <a:t>65s: 10.6 million – 16.1 million</a:t>
            </a:r>
          </a:p>
          <a:p>
            <a:r>
              <a:rPr lang="en-GB" dirty="0" smtClean="0"/>
              <a:t>Over </a:t>
            </a:r>
            <a:r>
              <a:rPr lang="en-GB" dirty="0"/>
              <a:t>85s: 1.26 million – 2.6 million</a:t>
            </a:r>
          </a:p>
          <a:p>
            <a:r>
              <a:rPr lang="en-GB" dirty="0" smtClean="0"/>
              <a:t>Obesity</a:t>
            </a:r>
            <a:r>
              <a:rPr lang="en-GB" dirty="0"/>
              <a:t>: 26% - 40%</a:t>
            </a:r>
          </a:p>
          <a:p>
            <a:r>
              <a:rPr lang="en-GB" dirty="0" smtClean="0"/>
              <a:t> </a:t>
            </a:r>
            <a:r>
              <a:rPr lang="en-GB" dirty="0"/>
              <a:t>Arthritis: 8 million - 17 million</a:t>
            </a:r>
          </a:p>
          <a:p>
            <a:r>
              <a:rPr lang="en-GB" dirty="0" smtClean="0"/>
              <a:t>Dementia</a:t>
            </a:r>
            <a:r>
              <a:rPr lang="en-GB" dirty="0"/>
              <a:t>: 800,000 - 1.3 million</a:t>
            </a:r>
          </a:p>
          <a:p>
            <a:r>
              <a:rPr lang="en-GB" dirty="0" smtClean="0"/>
              <a:t>Dementia </a:t>
            </a:r>
            <a:r>
              <a:rPr lang="en-GB" dirty="0"/>
              <a:t>cost of care - £40 </a:t>
            </a:r>
            <a:r>
              <a:rPr lang="en-GB" dirty="0" smtClean="0"/>
              <a:t>billion</a:t>
            </a:r>
          </a:p>
          <a:p>
            <a:r>
              <a:rPr lang="en-GB" dirty="0" smtClean="0"/>
              <a:t>Source</a:t>
            </a:r>
            <a:r>
              <a:rPr lang="en-GB" dirty="0"/>
              <a:t>: Kings Fund</a:t>
            </a:r>
          </a:p>
        </p:txBody>
      </p:sp>
    </p:spTree>
    <p:extLst>
      <p:ext uri="{BB962C8B-B14F-4D97-AF65-F5344CB8AC3E}">
        <p14:creationId xmlns:p14="http://schemas.microsoft.com/office/powerpoint/2010/main" val="2027425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coaching so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6600" dirty="0"/>
              <a:t>L ≥ E.C. </a:t>
            </a:r>
            <a:endParaRPr lang="en-GB" sz="6600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sz="2800" dirty="0" smtClean="0"/>
              <a:t>Organisational </a:t>
            </a:r>
            <a:r>
              <a:rPr lang="en-GB" sz="2800" dirty="0"/>
              <a:t>Learning must equal or be greater than the speed of environmental change </a:t>
            </a:r>
          </a:p>
        </p:txBody>
      </p:sp>
    </p:spTree>
    <p:extLst>
      <p:ext uri="{BB962C8B-B14F-4D97-AF65-F5344CB8AC3E}">
        <p14:creationId xmlns:p14="http://schemas.microsoft.com/office/powerpoint/2010/main" val="417612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https://www.youtube.com/watch?v=m4mTgu3y3Cs</a:t>
            </a:r>
          </a:p>
        </p:txBody>
      </p:sp>
    </p:spTree>
    <p:extLst>
      <p:ext uri="{BB962C8B-B14F-4D97-AF65-F5344CB8AC3E}">
        <p14:creationId xmlns:p14="http://schemas.microsoft.com/office/powerpoint/2010/main" val="4189410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569300">
            <a:off x="1941803" y="118670"/>
            <a:ext cx="5648623" cy="3935948"/>
          </a:xfrm>
        </p:spPr>
        <p:txBody>
          <a:bodyPr/>
          <a:lstStyle/>
          <a:p>
            <a:r>
              <a:rPr lang="en-GB" dirty="0" smtClean="0"/>
              <a:t>What was the Catalyst </a:t>
            </a:r>
            <a:r>
              <a:rPr lang="en-GB" dirty="0"/>
              <a:t>for the Introduction of </a:t>
            </a:r>
            <a:r>
              <a:rPr lang="en-GB" dirty="0" smtClean="0"/>
              <a:t>the </a:t>
            </a:r>
            <a:r>
              <a:rPr lang="en-GB" dirty="0"/>
              <a:t>Coaching Programme Within </a:t>
            </a:r>
            <a:r>
              <a:rPr lang="en-GB" dirty="0" smtClean="0"/>
              <a:t>the trust?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361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The Francis enquiry.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Create a more ‘compassionate’ culture.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 algn="ctr"/>
            <a:r>
              <a:rPr lang="en-GB" dirty="0" smtClean="0"/>
              <a:t>Spend 30 mins doing the following:</a:t>
            </a:r>
          </a:p>
          <a:p>
            <a:pPr marL="0" indent="0" algn="ctr"/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Research what the Francis Enquiry was, if you aren’t familiar with it.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Consider  this question - why would a compassionate culture within an organisation help to meet the recommendations of the report?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Why would the implementation of a coaching programme contribute towards a more compassionate culture for staff and service users?</a:t>
            </a:r>
            <a:endParaRPr lang="en-GB" i="1" dirty="0" smtClean="0"/>
          </a:p>
          <a:p>
            <a:pPr>
              <a:buFont typeface="Arial" panose="020B0604020202020204" pitchFamily="34" charset="0"/>
              <a:buChar char="•"/>
            </a:pPr>
            <a:endParaRPr lang="en-GB" i="1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23785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relational value chain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6745" y="1195470"/>
            <a:ext cx="10867695" cy="3439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04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Where coaching comes in to play…..</a:t>
            </a: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l="19988" t="28851" r="21550" b="16316"/>
          <a:stretch/>
        </p:blipFill>
        <p:spPr bwMode="auto">
          <a:xfrm>
            <a:off x="1097280" y="1100137"/>
            <a:ext cx="9171327" cy="39868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5789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Coaching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l="19773" t="33818" r="20691" b="9055"/>
          <a:stretch/>
        </p:blipFill>
        <p:spPr bwMode="auto">
          <a:xfrm>
            <a:off x="1097280" y="1100137"/>
            <a:ext cx="9633782" cy="553189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81415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Steps to achieving a coaching culture</a:t>
            </a: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l="20419" t="25411" r="20691" b="16889"/>
          <a:stretch/>
        </p:blipFill>
        <p:spPr bwMode="auto">
          <a:xfrm>
            <a:off x="945931" y="1100137"/>
            <a:ext cx="10531366" cy="51009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68469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365760"/>
            <a:ext cx="10027920" cy="3544088"/>
          </a:xfrm>
        </p:spPr>
        <p:txBody>
          <a:bodyPr/>
          <a:lstStyle/>
          <a:p>
            <a:pPr algn="ctr"/>
            <a:r>
              <a:rPr lang="en-GB" sz="8000" dirty="0" smtClean="0"/>
              <a:t>Think in terms of Tangible and intangible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7620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25</TotalTime>
  <Words>369</Words>
  <Application>Microsoft Office PowerPoint</Application>
  <PresentationFormat>Widescreen</PresentationFormat>
  <Paragraphs>50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Franklin Gothic Book</vt:lpstr>
      <vt:lpstr>Franklin Gothic Medium</vt:lpstr>
      <vt:lpstr>Gill Sans MT</vt:lpstr>
      <vt:lpstr>Impact</vt:lpstr>
      <vt:lpstr>Tunga</vt:lpstr>
      <vt:lpstr>Wingdings</vt:lpstr>
      <vt:lpstr>Badge</vt:lpstr>
      <vt:lpstr>Angles</vt:lpstr>
      <vt:lpstr>Why coaching cont…</vt:lpstr>
      <vt:lpstr>PowerPoint Presentation</vt:lpstr>
      <vt:lpstr>PowerPoint Presentation</vt:lpstr>
      <vt:lpstr>PowerPoint Presentation</vt:lpstr>
      <vt:lpstr>Between now and 2032……</vt:lpstr>
      <vt:lpstr>Why is coaching so important?</vt:lpstr>
      <vt:lpstr>PowerPoint Presentation</vt:lpstr>
      <vt:lpstr>What was the Catalyst for the Introduction of the Coaching Programme Within the trust?</vt:lpstr>
      <vt:lpstr>PowerPoint Presentation</vt:lpstr>
      <vt:lpstr>The relational value chain</vt:lpstr>
      <vt:lpstr>Where coaching comes in to play…..</vt:lpstr>
      <vt:lpstr>Coaching outcomes</vt:lpstr>
      <vt:lpstr>Steps to achieving a coaching culture</vt:lpstr>
      <vt:lpstr>Think in terms of Tangible and intangible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coaching cont…</dc:title>
  <dc:creator>Neil Hapgood</dc:creator>
  <cp:lastModifiedBy>Neil Hapgood</cp:lastModifiedBy>
  <cp:revision>4</cp:revision>
  <dcterms:created xsi:type="dcterms:W3CDTF">2020-02-12T09:25:52Z</dcterms:created>
  <dcterms:modified xsi:type="dcterms:W3CDTF">2020-02-12T09:50:57Z</dcterms:modified>
</cp:coreProperties>
</file>