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1" r:id="rId5"/>
    <p:sldId id="272" r:id="rId6"/>
    <p:sldId id="273" r:id="rId7"/>
    <p:sldId id="274" r:id="rId8"/>
    <p:sldId id="270" r:id="rId9"/>
    <p:sldId id="275" r:id="rId10"/>
    <p:sldId id="268" r:id="rId11"/>
    <p:sldId id="276" r:id="rId12"/>
    <p:sldId id="266" r:id="rId13"/>
    <p:sldId id="277" r:id="rId14"/>
    <p:sldId id="267" r:id="rId15"/>
    <p:sldId id="27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1FC4A6-CD7F-BC4B-5F9C-4C1A1535EE82}" v="7" dt="2025-12-02T00:01:53.811"/>
    <p1510:client id="{DEA85C81-136C-40C6-FE11-26B540913447}" v="100" dt="2025-12-01T23:41:53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6" Type="http://schemas.openxmlformats.org/officeDocument/2006/relationships/image" Target="../media/image33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6" Type="http://schemas.openxmlformats.org/officeDocument/2006/relationships/image" Target="../media/image33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DD6E98-5B1C-46D6-9374-F826B7C78CCA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AE1414-DF2F-4E6F-B34E-B6CE08257E7F}">
      <dgm:prSet/>
      <dgm:spPr/>
      <dgm:t>
        <a:bodyPr/>
        <a:lstStyle/>
        <a:p>
          <a:r>
            <a:rPr lang="en-GB" dirty="0"/>
            <a:t>Progressive dance-fitness: Zumba, Zumba Kids, </a:t>
          </a:r>
          <a:r>
            <a:rPr lang="en-GB" dirty="0" err="1"/>
            <a:t>Sentao</a:t>
          </a:r>
          <a:r>
            <a:rPr lang="en-GB" dirty="0"/>
            <a:t>, STRONG Nation</a:t>
          </a:r>
          <a:endParaRPr lang="en-US" dirty="0"/>
        </a:p>
      </dgm:t>
    </dgm:pt>
    <dgm:pt modelId="{559F6851-A2D5-4D67-B52A-CF7DB75A0B76}" type="parTrans" cxnId="{A7074B7F-202C-4D04-8252-A9795A2513FA}">
      <dgm:prSet/>
      <dgm:spPr/>
      <dgm:t>
        <a:bodyPr/>
        <a:lstStyle/>
        <a:p>
          <a:endParaRPr lang="en-US"/>
        </a:p>
      </dgm:t>
    </dgm:pt>
    <dgm:pt modelId="{D0690540-E228-4C3C-8A0B-B3FDEF397146}" type="sibTrans" cxnId="{A7074B7F-202C-4D04-8252-A9795A2513FA}">
      <dgm:prSet/>
      <dgm:spPr/>
      <dgm:t>
        <a:bodyPr/>
        <a:lstStyle/>
        <a:p>
          <a:endParaRPr lang="en-US"/>
        </a:p>
      </dgm:t>
    </dgm:pt>
    <dgm:pt modelId="{625CB996-6393-408B-914B-F95C98DA01AE}">
      <dgm:prSet/>
      <dgm:spPr/>
      <dgm:t>
        <a:bodyPr/>
        <a:lstStyle/>
        <a:p>
          <a:r>
            <a:rPr lang="en-GB" dirty="0"/>
            <a:t>Hybrid delivery: In-person and live-streamed classes for adults and children</a:t>
          </a:r>
          <a:endParaRPr lang="en-US" dirty="0"/>
        </a:p>
      </dgm:t>
    </dgm:pt>
    <dgm:pt modelId="{54905884-3C09-403B-8E83-17DEC195B1D1}" type="parTrans" cxnId="{940BF058-E0E9-4D84-93A0-4D9D816E0741}">
      <dgm:prSet/>
      <dgm:spPr/>
      <dgm:t>
        <a:bodyPr/>
        <a:lstStyle/>
        <a:p>
          <a:endParaRPr lang="en-US"/>
        </a:p>
      </dgm:t>
    </dgm:pt>
    <dgm:pt modelId="{4BBAA7CD-57F0-4393-AE9B-0D664FA38AF5}" type="sibTrans" cxnId="{940BF058-E0E9-4D84-93A0-4D9D816E0741}">
      <dgm:prSet/>
      <dgm:spPr/>
      <dgm:t>
        <a:bodyPr/>
        <a:lstStyle/>
        <a:p>
          <a:endParaRPr lang="en-US"/>
        </a:p>
      </dgm:t>
    </dgm:pt>
    <dgm:pt modelId="{D1BE6F62-51F5-4E07-B7E8-A1E69CD3D9A9}">
      <dgm:prSet/>
      <dgm:spPr/>
      <dgm:t>
        <a:bodyPr/>
        <a:lstStyle/>
        <a:p>
          <a:r>
            <a:rPr lang="en-GB" dirty="0"/>
            <a:t>Family-friendly, inclusive, and rooted in local community events</a:t>
          </a:r>
          <a:endParaRPr lang="en-US" dirty="0"/>
        </a:p>
      </dgm:t>
    </dgm:pt>
    <dgm:pt modelId="{C22CA638-4012-4058-9757-6D27ADD3AB44}" type="parTrans" cxnId="{D99F5DBC-2CC2-4CD7-883D-769760BA5A0A}">
      <dgm:prSet/>
      <dgm:spPr/>
      <dgm:t>
        <a:bodyPr/>
        <a:lstStyle/>
        <a:p>
          <a:endParaRPr lang="en-US"/>
        </a:p>
      </dgm:t>
    </dgm:pt>
    <dgm:pt modelId="{BC950C77-FA37-4DA3-8009-E34734EBBD26}" type="sibTrans" cxnId="{D99F5DBC-2CC2-4CD7-883D-769760BA5A0A}">
      <dgm:prSet/>
      <dgm:spPr/>
      <dgm:t>
        <a:bodyPr/>
        <a:lstStyle/>
        <a:p>
          <a:endParaRPr lang="en-US"/>
        </a:p>
      </dgm:t>
    </dgm:pt>
    <dgm:pt modelId="{622688FD-63CB-4E02-9C51-25BCCBE46C68}" type="pres">
      <dgm:prSet presAssocID="{23DD6E98-5B1C-46D6-9374-F826B7C78CCA}" presName="linear" presStyleCnt="0">
        <dgm:presLayoutVars>
          <dgm:animLvl val="lvl"/>
          <dgm:resizeHandles val="exact"/>
        </dgm:presLayoutVars>
      </dgm:prSet>
      <dgm:spPr/>
    </dgm:pt>
    <dgm:pt modelId="{E3242443-0D00-4D9B-839B-E5B807E81855}" type="pres">
      <dgm:prSet presAssocID="{B4AE1414-DF2F-4E6F-B34E-B6CE08257E7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2CED0F4-D66B-4969-BF9E-1254EA35B9C0}" type="pres">
      <dgm:prSet presAssocID="{D0690540-E228-4C3C-8A0B-B3FDEF397146}" presName="spacer" presStyleCnt="0"/>
      <dgm:spPr/>
    </dgm:pt>
    <dgm:pt modelId="{DBEFC555-30C6-4B34-9F66-2C68A835CF16}" type="pres">
      <dgm:prSet presAssocID="{625CB996-6393-408B-914B-F95C98DA01A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5996AE-0614-42E5-B382-6D8837BEA759}" type="pres">
      <dgm:prSet presAssocID="{4BBAA7CD-57F0-4393-AE9B-0D664FA38AF5}" presName="spacer" presStyleCnt="0"/>
      <dgm:spPr/>
    </dgm:pt>
    <dgm:pt modelId="{54A2EBE5-5178-41C0-891C-8BA3285B65EB}" type="pres">
      <dgm:prSet presAssocID="{D1BE6F62-51F5-4E07-B7E8-A1E69CD3D9A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4140C72-4770-4865-8962-5629D4F93B59}" type="presOf" srcId="{625CB996-6393-408B-914B-F95C98DA01AE}" destId="{DBEFC555-30C6-4B34-9F66-2C68A835CF16}" srcOrd="0" destOrd="0" presId="urn:microsoft.com/office/officeart/2005/8/layout/vList2"/>
    <dgm:cxn modelId="{543DA453-00D5-4396-9B3A-1190C4990990}" type="presOf" srcId="{B4AE1414-DF2F-4E6F-B34E-B6CE08257E7F}" destId="{E3242443-0D00-4D9B-839B-E5B807E81855}" srcOrd="0" destOrd="0" presId="urn:microsoft.com/office/officeart/2005/8/layout/vList2"/>
    <dgm:cxn modelId="{940BF058-E0E9-4D84-93A0-4D9D816E0741}" srcId="{23DD6E98-5B1C-46D6-9374-F826B7C78CCA}" destId="{625CB996-6393-408B-914B-F95C98DA01AE}" srcOrd="1" destOrd="0" parTransId="{54905884-3C09-403B-8E83-17DEC195B1D1}" sibTransId="{4BBAA7CD-57F0-4393-AE9B-0D664FA38AF5}"/>
    <dgm:cxn modelId="{A7074B7F-202C-4D04-8252-A9795A2513FA}" srcId="{23DD6E98-5B1C-46D6-9374-F826B7C78CCA}" destId="{B4AE1414-DF2F-4E6F-B34E-B6CE08257E7F}" srcOrd="0" destOrd="0" parTransId="{559F6851-A2D5-4D67-B52A-CF7DB75A0B76}" sibTransId="{D0690540-E228-4C3C-8A0B-B3FDEF397146}"/>
    <dgm:cxn modelId="{E5C2FFA4-2A03-481E-88C4-F61CE1F69708}" type="presOf" srcId="{D1BE6F62-51F5-4E07-B7E8-A1E69CD3D9A9}" destId="{54A2EBE5-5178-41C0-891C-8BA3285B65EB}" srcOrd="0" destOrd="0" presId="urn:microsoft.com/office/officeart/2005/8/layout/vList2"/>
    <dgm:cxn modelId="{3EADE5B7-031E-4896-8AF4-6CD1B200C167}" type="presOf" srcId="{23DD6E98-5B1C-46D6-9374-F826B7C78CCA}" destId="{622688FD-63CB-4E02-9C51-25BCCBE46C68}" srcOrd="0" destOrd="0" presId="urn:microsoft.com/office/officeart/2005/8/layout/vList2"/>
    <dgm:cxn modelId="{D99F5DBC-2CC2-4CD7-883D-769760BA5A0A}" srcId="{23DD6E98-5B1C-46D6-9374-F826B7C78CCA}" destId="{D1BE6F62-51F5-4E07-B7E8-A1E69CD3D9A9}" srcOrd="2" destOrd="0" parTransId="{C22CA638-4012-4058-9757-6D27ADD3AB44}" sibTransId="{BC950C77-FA37-4DA3-8009-E34734EBBD26}"/>
    <dgm:cxn modelId="{3741753E-23D1-4BDD-9848-BF32E72B1A2B}" type="presParOf" srcId="{622688FD-63CB-4E02-9C51-25BCCBE46C68}" destId="{E3242443-0D00-4D9B-839B-E5B807E81855}" srcOrd="0" destOrd="0" presId="urn:microsoft.com/office/officeart/2005/8/layout/vList2"/>
    <dgm:cxn modelId="{E8B4F74D-99ED-4B0D-B539-ABE085658EF0}" type="presParOf" srcId="{622688FD-63CB-4E02-9C51-25BCCBE46C68}" destId="{42CED0F4-D66B-4969-BF9E-1254EA35B9C0}" srcOrd="1" destOrd="0" presId="urn:microsoft.com/office/officeart/2005/8/layout/vList2"/>
    <dgm:cxn modelId="{D1AD1199-9CF0-40BA-9D05-9A9E1474BF6F}" type="presParOf" srcId="{622688FD-63CB-4E02-9C51-25BCCBE46C68}" destId="{DBEFC555-30C6-4B34-9F66-2C68A835CF16}" srcOrd="2" destOrd="0" presId="urn:microsoft.com/office/officeart/2005/8/layout/vList2"/>
    <dgm:cxn modelId="{52278297-AD44-4508-9A77-7F9F66234D7C}" type="presParOf" srcId="{622688FD-63CB-4E02-9C51-25BCCBE46C68}" destId="{995996AE-0614-42E5-B382-6D8837BEA759}" srcOrd="3" destOrd="0" presId="urn:microsoft.com/office/officeart/2005/8/layout/vList2"/>
    <dgm:cxn modelId="{78034552-B91F-48F4-BBDC-7C08D0101D08}" type="presParOf" srcId="{622688FD-63CB-4E02-9C51-25BCCBE46C68}" destId="{54A2EBE5-5178-41C0-891C-8BA3285B65E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41BA67-0E3F-447D-9BBC-E17F35641FB4}" type="doc">
      <dgm:prSet loTypeId="urn:microsoft.com/office/officeart/2005/8/layout/vProcess5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7ABDC62E-5FEF-40EB-96A5-0566924747BC}">
      <dgm:prSet/>
      <dgm:spPr/>
      <dgm:t>
        <a:bodyPr/>
        <a:lstStyle/>
        <a:p>
          <a:r>
            <a:rPr lang="en-US" b="1"/>
            <a:t>Multi-level Progressive Pathway:</a:t>
          </a:r>
          <a:r>
            <a:rPr lang="en-US"/>
            <a:t> Parents and children dance together</a:t>
          </a:r>
        </a:p>
      </dgm:t>
    </dgm:pt>
    <dgm:pt modelId="{CF2971E1-0FCF-4EC4-B76F-3623567B1BBC}" type="parTrans" cxnId="{606ECC27-2062-40BE-BA9B-4E636ED65B00}">
      <dgm:prSet/>
      <dgm:spPr/>
      <dgm:t>
        <a:bodyPr/>
        <a:lstStyle/>
        <a:p>
          <a:endParaRPr lang="en-US"/>
        </a:p>
      </dgm:t>
    </dgm:pt>
    <dgm:pt modelId="{4CBCBEB8-8310-4E42-9400-BF9AB7F055DF}" type="sibTrans" cxnId="{606ECC27-2062-40BE-BA9B-4E636ED65B00}">
      <dgm:prSet/>
      <dgm:spPr/>
      <dgm:t>
        <a:bodyPr/>
        <a:lstStyle/>
        <a:p>
          <a:endParaRPr lang="en-US"/>
        </a:p>
      </dgm:t>
    </dgm:pt>
    <dgm:pt modelId="{52E180E9-9382-4752-9921-9671F95C9330}">
      <dgm:prSet/>
      <dgm:spPr/>
      <dgm:t>
        <a:bodyPr/>
        <a:lstStyle/>
        <a:p>
          <a:r>
            <a:rPr lang="en-US" b="1"/>
            <a:t>Hybrid Delivery:</a:t>
          </a:r>
          <a:r>
            <a:rPr lang="en-US"/>
            <a:t> In-person + live-streaming for flexibility (FounderPal, 2025)</a:t>
          </a:r>
        </a:p>
      </dgm:t>
    </dgm:pt>
    <dgm:pt modelId="{D5B77633-2F32-4676-AE79-B9199DA42EB1}" type="parTrans" cxnId="{21124F59-745A-4CF5-AC65-8B6AE6FF613F}">
      <dgm:prSet/>
      <dgm:spPr/>
      <dgm:t>
        <a:bodyPr/>
        <a:lstStyle/>
        <a:p>
          <a:endParaRPr lang="en-US"/>
        </a:p>
      </dgm:t>
    </dgm:pt>
    <dgm:pt modelId="{6BCD5DD9-9D9D-48A0-A56C-2253FF454674}" type="sibTrans" cxnId="{21124F59-745A-4CF5-AC65-8B6AE6FF613F}">
      <dgm:prSet/>
      <dgm:spPr/>
      <dgm:t>
        <a:bodyPr/>
        <a:lstStyle/>
        <a:p>
          <a:endParaRPr lang="en-US"/>
        </a:p>
      </dgm:t>
    </dgm:pt>
    <dgm:pt modelId="{F5C6F645-282C-41F8-B097-A66C864248C0}">
      <dgm:prSet/>
      <dgm:spPr/>
      <dgm:t>
        <a:bodyPr/>
        <a:lstStyle/>
        <a:p>
          <a:r>
            <a:rPr lang="en-US" b="1"/>
            <a:t>After-School Programs:</a:t>
          </a:r>
          <a:r>
            <a:rPr lang="en-US"/>
            <a:t> Zumba Kids club addressing school-age market gap</a:t>
          </a:r>
        </a:p>
      </dgm:t>
    </dgm:pt>
    <dgm:pt modelId="{9C78BCDD-41F3-44B6-951D-06B3A8965B98}" type="parTrans" cxnId="{AD50436E-F075-4999-A0D2-CC893E5BA94D}">
      <dgm:prSet/>
      <dgm:spPr/>
      <dgm:t>
        <a:bodyPr/>
        <a:lstStyle/>
        <a:p>
          <a:endParaRPr lang="en-US"/>
        </a:p>
      </dgm:t>
    </dgm:pt>
    <dgm:pt modelId="{60C46FCA-432F-4524-B30C-F55B6726047E}" type="sibTrans" cxnId="{AD50436E-F075-4999-A0D2-CC893E5BA94D}">
      <dgm:prSet/>
      <dgm:spPr/>
      <dgm:t>
        <a:bodyPr/>
        <a:lstStyle/>
        <a:p>
          <a:endParaRPr lang="en-US"/>
        </a:p>
      </dgm:t>
    </dgm:pt>
    <dgm:pt modelId="{CA5923A8-ED3C-4D86-B01B-FF671ECF1927}">
      <dgm:prSet/>
      <dgm:spPr/>
      <dgm:t>
        <a:bodyPr/>
        <a:lstStyle/>
        <a:p>
          <a:r>
            <a:rPr lang="en-US" b="1"/>
            <a:t>Community Partnerships:</a:t>
          </a:r>
          <a:r>
            <a:rPr lang="en-US"/>
            <a:t> Schools, fitness professionals, local events collaboration</a:t>
          </a:r>
        </a:p>
      </dgm:t>
    </dgm:pt>
    <dgm:pt modelId="{EE98F250-DE65-4683-998D-9BA9D3052E85}" type="parTrans" cxnId="{47514BF2-92C5-488B-B7CA-364EA0714828}">
      <dgm:prSet/>
      <dgm:spPr/>
      <dgm:t>
        <a:bodyPr/>
        <a:lstStyle/>
        <a:p>
          <a:endParaRPr lang="en-US"/>
        </a:p>
      </dgm:t>
    </dgm:pt>
    <dgm:pt modelId="{9958CC87-50B5-485E-AD3F-EB8146B4777E}" type="sibTrans" cxnId="{47514BF2-92C5-488B-B7CA-364EA0714828}">
      <dgm:prSet/>
      <dgm:spPr/>
      <dgm:t>
        <a:bodyPr/>
        <a:lstStyle/>
        <a:p>
          <a:endParaRPr lang="en-US"/>
        </a:p>
      </dgm:t>
    </dgm:pt>
    <dgm:pt modelId="{E8778C66-D2DE-4235-9D5A-0BB6D63A194B}" type="pres">
      <dgm:prSet presAssocID="{B741BA67-0E3F-447D-9BBC-E17F35641FB4}" presName="outerComposite" presStyleCnt="0">
        <dgm:presLayoutVars>
          <dgm:chMax val="5"/>
          <dgm:dir/>
          <dgm:resizeHandles val="exact"/>
        </dgm:presLayoutVars>
      </dgm:prSet>
      <dgm:spPr/>
    </dgm:pt>
    <dgm:pt modelId="{8D999C56-6E59-4B92-A770-60D870C15435}" type="pres">
      <dgm:prSet presAssocID="{B741BA67-0E3F-447D-9BBC-E17F35641FB4}" presName="dummyMaxCanvas" presStyleCnt="0">
        <dgm:presLayoutVars/>
      </dgm:prSet>
      <dgm:spPr/>
    </dgm:pt>
    <dgm:pt modelId="{B276E627-58C2-40F3-85CA-30169E0EE01F}" type="pres">
      <dgm:prSet presAssocID="{B741BA67-0E3F-447D-9BBC-E17F35641FB4}" presName="FourNodes_1" presStyleLbl="node1" presStyleIdx="0" presStyleCnt="4">
        <dgm:presLayoutVars>
          <dgm:bulletEnabled val="1"/>
        </dgm:presLayoutVars>
      </dgm:prSet>
      <dgm:spPr/>
    </dgm:pt>
    <dgm:pt modelId="{FA86EBAA-62B8-4DBF-AF31-FD695F286E4A}" type="pres">
      <dgm:prSet presAssocID="{B741BA67-0E3F-447D-9BBC-E17F35641FB4}" presName="FourNodes_2" presStyleLbl="node1" presStyleIdx="1" presStyleCnt="4">
        <dgm:presLayoutVars>
          <dgm:bulletEnabled val="1"/>
        </dgm:presLayoutVars>
      </dgm:prSet>
      <dgm:spPr/>
    </dgm:pt>
    <dgm:pt modelId="{11ACC9A7-8ED3-4486-B4EA-CAA59FC2F75A}" type="pres">
      <dgm:prSet presAssocID="{B741BA67-0E3F-447D-9BBC-E17F35641FB4}" presName="FourNodes_3" presStyleLbl="node1" presStyleIdx="2" presStyleCnt="4">
        <dgm:presLayoutVars>
          <dgm:bulletEnabled val="1"/>
        </dgm:presLayoutVars>
      </dgm:prSet>
      <dgm:spPr/>
    </dgm:pt>
    <dgm:pt modelId="{009E0425-CB00-4E00-AF9F-16055BAC102D}" type="pres">
      <dgm:prSet presAssocID="{B741BA67-0E3F-447D-9BBC-E17F35641FB4}" presName="FourNodes_4" presStyleLbl="node1" presStyleIdx="3" presStyleCnt="4">
        <dgm:presLayoutVars>
          <dgm:bulletEnabled val="1"/>
        </dgm:presLayoutVars>
      </dgm:prSet>
      <dgm:spPr/>
    </dgm:pt>
    <dgm:pt modelId="{DF2C046B-8441-4DC5-B046-D76E06B8E827}" type="pres">
      <dgm:prSet presAssocID="{B741BA67-0E3F-447D-9BBC-E17F35641FB4}" presName="FourConn_1-2" presStyleLbl="fgAccFollowNode1" presStyleIdx="0" presStyleCnt="3">
        <dgm:presLayoutVars>
          <dgm:bulletEnabled val="1"/>
        </dgm:presLayoutVars>
      </dgm:prSet>
      <dgm:spPr/>
    </dgm:pt>
    <dgm:pt modelId="{8D77845C-4ABE-4195-A82B-4E9D8B8649FD}" type="pres">
      <dgm:prSet presAssocID="{B741BA67-0E3F-447D-9BBC-E17F35641FB4}" presName="FourConn_2-3" presStyleLbl="fgAccFollowNode1" presStyleIdx="1" presStyleCnt="3">
        <dgm:presLayoutVars>
          <dgm:bulletEnabled val="1"/>
        </dgm:presLayoutVars>
      </dgm:prSet>
      <dgm:spPr/>
    </dgm:pt>
    <dgm:pt modelId="{6E093EA7-1DD3-482A-ABBF-F665C6C1B752}" type="pres">
      <dgm:prSet presAssocID="{B741BA67-0E3F-447D-9BBC-E17F35641FB4}" presName="FourConn_3-4" presStyleLbl="fgAccFollowNode1" presStyleIdx="2" presStyleCnt="3">
        <dgm:presLayoutVars>
          <dgm:bulletEnabled val="1"/>
        </dgm:presLayoutVars>
      </dgm:prSet>
      <dgm:spPr/>
    </dgm:pt>
    <dgm:pt modelId="{37F267E7-B664-452D-AB45-7F0BB6EA0936}" type="pres">
      <dgm:prSet presAssocID="{B741BA67-0E3F-447D-9BBC-E17F35641FB4}" presName="FourNodes_1_text" presStyleLbl="node1" presStyleIdx="3" presStyleCnt="4">
        <dgm:presLayoutVars>
          <dgm:bulletEnabled val="1"/>
        </dgm:presLayoutVars>
      </dgm:prSet>
      <dgm:spPr/>
    </dgm:pt>
    <dgm:pt modelId="{9A2C1F13-3EC8-46FC-88A2-8807E8828FF4}" type="pres">
      <dgm:prSet presAssocID="{B741BA67-0E3F-447D-9BBC-E17F35641FB4}" presName="FourNodes_2_text" presStyleLbl="node1" presStyleIdx="3" presStyleCnt="4">
        <dgm:presLayoutVars>
          <dgm:bulletEnabled val="1"/>
        </dgm:presLayoutVars>
      </dgm:prSet>
      <dgm:spPr/>
    </dgm:pt>
    <dgm:pt modelId="{812C119F-4DE1-44E5-A4A1-8DB82CD42761}" type="pres">
      <dgm:prSet presAssocID="{B741BA67-0E3F-447D-9BBC-E17F35641FB4}" presName="FourNodes_3_text" presStyleLbl="node1" presStyleIdx="3" presStyleCnt="4">
        <dgm:presLayoutVars>
          <dgm:bulletEnabled val="1"/>
        </dgm:presLayoutVars>
      </dgm:prSet>
      <dgm:spPr/>
    </dgm:pt>
    <dgm:pt modelId="{CB8AF1FD-F460-4DAA-B5FF-4D5CF0FF459F}" type="pres">
      <dgm:prSet presAssocID="{B741BA67-0E3F-447D-9BBC-E17F35641FB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E5E671E-3229-42BF-8D71-449D2E72E16B}" type="presOf" srcId="{F5C6F645-282C-41F8-B097-A66C864248C0}" destId="{11ACC9A7-8ED3-4486-B4EA-CAA59FC2F75A}" srcOrd="0" destOrd="0" presId="urn:microsoft.com/office/officeart/2005/8/layout/vProcess5"/>
    <dgm:cxn modelId="{606ECC27-2062-40BE-BA9B-4E636ED65B00}" srcId="{B741BA67-0E3F-447D-9BBC-E17F35641FB4}" destId="{7ABDC62E-5FEF-40EB-96A5-0566924747BC}" srcOrd="0" destOrd="0" parTransId="{CF2971E1-0FCF-4EC4-B76F-3623567B1BBC}" sibTransId="{4CBCBEB8-8310-4E42-9400-BF9AB7F055DF}"/>
    <dgm:cxn modelId="{62C2F335-8C07-4630-9764-01EA6896C24F}" type="presOf" srcId="{4CBCBEB8-8310-4E42-9400-BF9AB7F055DF}" destId="{DF2C046B-8441-4DC5-B046-D76E06B8E827}" srcOrd="0" destOrd="0" presId="urn:microsoft.com/office/officeart/2005/8/layout/vProcess5"/>
    <dgm:cxn modelId="{4B1C435B-EFC1-4A98-8560-E169ADA70AC3}" type="presOf" srcId="{B741BA67-0E3F-447D-9BBC-E17F35641FB4}" destId="{E8778C66-D2DE-4235-9D5A-0BB6D63A194B}" srcOrd="0" destOrd="0" presId="urn:microsoft.com/office/officeart/2005/8/layout/vProcess5"/>
    <dgm:cxn modelId="{AD50436E-F075-4999-A0D2-CC893E5BA94D}" srcId="{B741BA67-0E3F-447D-9BBC-E17F35641FB4}" destId="{F5C6F645-282C-41F8-B097-A66C864248C0}" srcOrd="2" destOrd="0" parTransId="{9C78BCDD-41F3-44B6-951D-06B3A8965B98}" sibTransId="{60C46FCA-432F-4524-B30C-F55B6726047E}"/>
    <dgm:cxn modelId="{C7FDC155-2CF4-44D6-A5ED-55D9DC71F95B}" type="presOf" srcId="{F5C6F645-282C-41F8-B097-A66C864248C0}" destId="{812C119F-4DE1-44E5-A4A1-8DB82CD42761}" srcOrd="1" destOrd="0" presId="urn:microsoft.com/office/officeart/2005/8/layout/vProcess5"/>
    <dgm:cxn modelId="{302E1C76-6633-40F9-B6C1-0418244E475D}" type="presOf" srcId="{52E180E9-9382-4752-9921-9671F95C9330}" destId="{9A2C1F13-3EC8-46FC-88A2-8807E8828FF4}" srcOrd="1" destOrd="0" presId="urn:microsoft.com/office/officeart/2005/8/layout/vProcess5"/>
    <dgm:cxn modelId="{BC861279-1723-47CF-B4B4-5F43A6CB506C}" type="presOf" srcId="{52E180E9-9382-4752-9921-9671F95C9330}" destId="{FA86EBAA-62B8-4DBF-AF31-FD695F286E4A}" srcOrd="0" destOrd="0" presId="urn:microsoft.com/office/officeart/2005/8/layout/vProcess5"/>
    <dgm:cxn modelId="{21124F59-745A-4CF5-AC65-8B6AE6FF613F}" srcId="{B741BA67-0E3F-447D-9BBC-E17F35641FB4}" destId="{52E180E9-9382-4752-9921-9671F95C9330}" srcOrd="1" destOrd="0" parTransId="{D5B77633-2F32-4676-AE79-B9199DA42EB1}" sibTransId="{6BCD5DD9-9D9D-48A0-A56C-2253FF454674}"/>
    <dgm:cxn modelId="{648CCA7B-2EB5-4696-9F26-D2D7F4B85241}" type="presOf" srcId="{6BCD5DD9-9D9D-48A0-A56C-2253FF454674}" destId="{8D77845C-4ABE-4195-A82B-4E9D8B8649FD}" srcOrd="0" destOrd="0" presId="urn:microsoft.com/office/officeart/2005/8/layout/vProcess5"/>
    <dgm:cxn modelId="{C95B28A8-D830-47D8-957B-A6816A47A7AE}" type="presOf" srcId="{CA5923A8-ED3C-4D86-B01B-FF671ECF1927}" destId="{009E0425-CB00-4E00-AF9F-16055BAC102D}" srcOrd="0" destOrd="0" presId="urn:microsoft.com/office/officeart/2005/8/layout/vProcess5"/>
    <dgm:cxn modelId="{8B9873DC-28CC-4393-9AA8-B183CF84450D}" type="presOf" srcId="{CA5923A8-ED3C-4D86-B01B-FF671ECF1927}" destId="{CB8AF1FD-F460-4DAA-B5FF-4D5CF0FF459F}" srcOrd="1" destOrd="0" presId="urn:microsoft.com/office/officeart/2005/8/layout/vProcess5"/>
    <dgm:cxn modelId="{B858AAE2-33F8-4169-A11C-71A7F01B8916}" type="presOf" srcId="{7ABDC62E-5FEF-40EB-96A5-0566924747BC}" destId="{B276E627-58C2-40F3-85CA-30169E0EE01F}" srcOrd="0" destOrd="0" presId="urn:microsoft.com/office/officeart/2005/8/layout/vProcess5"/>
    <dgm:cxn modelId="{47514BF2-92C5-488B-B7CA-364EA0714828}" srcId="{B741BA67-0E3F-447D-9BBC-E17F35641FB4}" destId="{CA5923A8-ED3C-4D86-B01B-FF671ECF1927}" srcOrd="3" destOrd="0" parTransId="{EE98F250-DE65-4683-998D-9BA9D3052E85}" sibTransId="{9958CC87-50B5-485E-AD3F-EB8146B4777E}"/>
    <dgm:cxn modelId="{A576F8F2-FAC9-43C9-8B71-B89D3B8B4DBD}" type="presOf" srcId="{7ABDC62E-5FEF-40EB-96A5-0566924747BC}" destId="{37F267E7-B664-452D-AB45-7F0BB6EA0936}" srcOrd="1" destOrd="0" presId="urn:microsoft.com/office/officeart/2005/8/layout/vProcess5"/>
    <dgm:cxn modelId="{973AF3F4-684E-4FE3-99B6-F88C1C7E86EA}" type="presOf" srcId="{60C46FCA-432F-4524-B30C-F55B6726047E}" destId="{6E093EA7-1DD3-482A-ABBF-F665C6C1B752}" srcOrd="0" destOrd="0" presId="urn:microsoft.com/office/officeart/2005/8/layout/vProcess5"/>
    <dgm:cxn modelId="{2296DA0C-D30E-4D35-8CC2-B9D1D23630D0}" type="presParOf" srcId="{E8778C66-D2DE-4235-9D5A-0BB6D63A194B}" destId="{8D999C56-6E59-4B92-A770-60D870C15435}" srcOrd="0" destOrd="0" presId="urn:microsoft.com/office/officeart/2005/8/layout/vProcess5"/>
    <dgm:cxn modelId="{58451118-98EF-4984-9B49-054FAFEE379D}" type="presParOf" srcId="{E8778C66-D2DE-4235-9D5A-0BB6D63A194B}" destId="{B276E627-58C2-40F3-85CA-30169E0EE01F}" srcOrd="1" destOrd="0" presId="urn:microsoft.com/office/officeart/2005/8/layout/vProcess5"/>
    <dgm:cxn modelId="{8FCD5AEF-505C-4049-B661-495BA5748689}" type="presParOf" srcId="{E8778C66-D2DE-4235-9D5A-0BB6D63A194B}" destId="{FA86EBAA-62B8-4DBF-AF31-FD695F286E4A}" srcOrd="2" destOrd="0" presId="urn:microsoft.com/office/officeart/2005/8/layout/vProcess5"/>
    <dgm:cxn modelId="{9F2DE274-3083-49DA-9303-E733BAAAE000}" type="presParOf" srcId="{E8778C66-D2DE-4235-9D5A-0BB6D63A194B}" destId="{11ACC9A7-8ED3-4486-B4EA-CAA59FC2F75A}" srcOrd="3" destOrd="0" presId="urn:microsoft.com/office/officeart/2005/8/layout/vProcess5"/>
    <dgm:cxn modelId="{3C21C997-1999-4ED3-A5C5-8370DD9FBD7F}" type="presParOf" srcId="{E8778C66-D2DE-4235-9D5A-0BB6D63A194B}" destId="{009E0425-CB00-4E00-AF9F-16055BAC102D}" srcOrd="4" destOrd="0" presId="urn:microsoft.com/office/officeart/2005/8/layout/vProcess5"/>
    <dgm:cxn modelId="{C44A834D-B668-4B12-B5A7-17BFF54F07C0}" type="presParOf" srcId="{E8778C66-D2DE-4235-9D5A-0BB6D63A194B}" destId="{DF2C046B-8441-4DC5-B046-D76E06B8E827}" srcOrd="5" destOrd="0" presId="urn:microsoft.com/office/officeart/2005/8/layout/vProcess5"/>
    <dgm:cxn modelId="{2A2FC750-2696-450F-94BD-65890E165278}" type="presParOf" srcId="{E8778C66-D2DE-4235-9D5A-0BB6D63A194B}" destId="{8D77845C-4ABE-4195-A82B-4E9D8B8649FD}" srcOrd="6" destOrd="0" presId="urn:microsoft.com/office/officeart/2005/8/layout/vProcess5"/>
    <dgm:cxn modelId="{9ECB97B6-2935-46E5-98AB-06FCF32A95AB}" type="presParOf" srcId="{E8778C66-D2DE-4235-9D5A-0BB6D63A194B}" destId="{6E093EA7-1DD3-482A-ABBF-F665C6C1B752}" srcOrd="7" destOrd="0" presId="urn:microsoft.com/office/officeart/2005/8/layout/vProcess5"/>
    <dgm:cxn modelId="{B5E30B27-BA89-4DD3-9D2A-9E88B33BA5DC}" type="presParOf" srcId="{E8778C66-D2DE-4235-9D5A-0BB6D63A194B}" destId="{37F267E7-B664-452D-AB45-7F0BB6EA0936}" srcOrd="8" destOrd="0" presId="urn:microsoft.com/office/officeart/2005/8/layout/vProcess5"/>
    <dgm:cxn modelId="{AA50016D-1DC6-4A14-8690-E485F5C7C440}" type="presParOf" srcId="{E8778C66-D2DE-4235-9D5A-0BB6D63A194B}" destId="{9A2C1F13-3EC8-46FC-88A2-8807E8828FF4}" srcOrd="9" destOrd="0" presId="urn:microsoft.com/office/officeart/2005/8/layout/vProcess5"/>
    <dgm:cxn modelId="{C24C6AE5-8CD2-41D2-BE3E-0C1C70835CC9}" type="presParOf" srcId="{E8778C66-D2DE-4235-9D5A-0BB6D63A194B}" destId="{812C119F-4DE1-44E5-A4A1-8DB82CD42761}" srcOrd="10" destOrd="0" presId="urn:microsoft.com/office/officeart/2005/8/layout/vProcess5"/>
    <dgm:cxn modelId="{DE994BDB-D5CC-4882-86FA-A3634D027585}" type="presParOf" srcId="{E8778C66-D2DE-4235-9D5A-0BB6D63A194B}" destId="{CB8AF1FD-F460-4DAA-B5FF-4D5CF0FF45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F4746B-6062-407F-91C1-B8CFFB788A9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A1A37E6E-7A35-4613-A932-87005D7CC738}">
      <dgm:prSet/>
      <dgm:spPr/>
      <dgm:t>
        <a:bodyPr/>
        <a:lstStyle/>
        <a:p>
          <a:r>
            <a:rPr lang="en-GB"/>
            <a:t> Studio Lease</a:t>
          </a:r>
          <a:r>
            <a:rPr lang="en-GB">
              <a:latin typeface="Aptos Display" panose="020F0302020204030204"/>
            </a:rPr>
            <a:t> </a:t>
          </a:r>
          <a:r>
            <a:rPr lang="en-GB"/>
            <a:t>£20,000 – Deposit and refurbishment for a dedicated studio</a:t>
          </a:r>
          <a:endParaRPr lang="en-US"/>
        </a:p>
      </dgm:t>
    </dgm:pt>
    <dgm:pt modelId="{6C8D00F5-4B9F-42B0-BEF7-7D9A1C07A34A}" type="parTrans" cxnId="{E6FC7885-7ABA-4F0B-B0F3-F5DFAB7D6B75}">
      <dgm:prSet/>
      <dgm:spPr/>
      <dgm:t>
        <a:bodyPr/>
        <a:lstStyle/>
        <a:p>
          <a:endParaRPr lang="en-US"/>
        </a:p>
      </dgm:t>
    </dgm:pt>
    <dgm:pt modelId="{E251502D-2540-41B4-9230-365D50B3B5A4}" type="sibTrans" cxnId="{E6FC7885-7ABA-4F0B-B0F3-F5DFAB7D6B75}">
      <dgm:prSet/>
      <dgm:spPr/>
      <dgm:t>
        <a:bodyPr/>
        <a:lstStyle/>
        <a:p>
          <a:endParaRPr lang="en-US"/>
        </a:p>
      </dgm:t>
    </dgm:pt>
    <dgm:pt modelId="{033365F8-F1A5-4896-945D-7D3D5664B60D}">
      <dgm:prSet/>
      <dgm:spPr/>
      <dgm:t>
        <a:bodyPr/>
        <a:lstStyle/>
        <a:p>
          <a:r>
            <a:rPr lang="en-GB"/>
            <a:t>Secure dedicated venue for 18-24 months</a:t>
          </a:r>
          <a:endParaRPr lang="en-US"/>
        </a:p>
      </dgm:t>
    </dgm:pt>
    <dgm:pt modelId="{4BA0F566-A35A-47F2-B2BE-44E804EFC771}" type="parTrans" cxnId="{53FC63EF-194A-47C6-9864-BD2F67CCB323}">
      <dgm:prSet/>
      <dgm:spPr/>
      <dgm:t>
        <a:bodyPr/>
        <a:lstStyle/>
        <a:p>
          <a:endParaRPr lang="en-US"/>
        </a:p>
      </dgm:t>
    </dgm:pt>
    <dgm:pt modelId="{6084BA23-0CB9-4DFB-85E3-602642BFF247}" type="sibTrans" cxnId="{53FC63EF-194A-47C6-9864-BD2F67CCB323}">
      <dgm:prSet/>
      <dgm:spPr/>
      <dgm:t>
        <a:bodyPr/>
        <a:lstStyle/>
        <a:p>
          <a:endParaRPr lang="en-US"/>
        </a:p>
      </dgm:t>
    </dgm:pt>
    <dgm:pt modelId="{E97C836F-AD6F-4906-8BF3-B1B5A878F4A1}">
      <dgm:prSet/>
      <dgm:spPr/>
      <dgm:t>
        <a:bodyPr/>
        <a:lstStyle/>
        <a:p>
          <a:r>
            <a:rPr lang="en-GB">
              <a:latin typeface="Aptos Display" panose="020F0302020204030204"/>
            </a:rPr>
            <a:t>Recruitment </a:t>
          </a:r>
          <a:r>
            <a:rPr lang="en-GB">
              <a:latin typeface="Aptos Display"/>
              <a:ea typeface="Calibri"/>
              <a:cs typeface="Calibri"/>
            </a:rPr>
            <a:t>- </a:t>
          </a:r>
          <a:r>
            <a:rPr lang="en-GB">
              <a:latin typeface="Calibri"/>
              <a:ea typeface="Calibri"/>
              <a:cs typeface="Calibri"/>
            </a:rPr>
            <a:t>employ qualified admin + hiring cover instructors £5,000</a:t>
          </a:r>
        </a:p>
      </dgm:t>
    </dgm:pt>
    <dgm:pt modelId="{0F35516E-9942-4BCA-9633-DD241C88A435}" type="parTrans" cxnId="{E9EE6BBF-C89C-4BD5-A7DB-873912742D5A}">
      <dgm:prSet/>
      <dgm:spPr/>
      <dgm:t>
        <a:bodyPr/>
        <a:lstStyle/>
        <a:p>
          <a:endParaRPr lang="en-US"/>
        </a:p>
      </dgm:t>
    </dgm:pt>
    <dgm:pt modelId="{00C717E4-3314-4CF2-B460-ED8348CD6518}" type="sibTrans" cxnId="{E9EE6BBF-C89C-4BD5-A7DB-873912742D5A}">
      <dgm:prSet/>
      <dgm:spPr/>
      <dgm:t>
        <a:bodyPr/>
        <a:lstStyle/>
        <a:p>
          <a:endParaRPr lang="en-US"/>
        </a:p>
      </dgm:t>
    </dgm:pt>
    <dgm:pt modelId="{6D4C3A74-62A0-4FCF-B5D7-4227B6FB8587}">
      <dgm:prSet/>
      <dgm:spPr/>
      <dgm:t>
        <a:bodyPr/>
        <a:lstStyle/>
        <a:p>
          <a:r>
            <a:rPr lang="en-GB"/>
            <a:t> </a:t>
          </a:r>
          <a:r>
            <a:rPr lang="en-GB">
              <a:latin typeface="Aptos Display" panose="020F0302020204030204"/>
            </a:rPr>
            <a:t>More</a:t>
          </a:r>
          <a:r>
            <a:rPr lang="en-GB"/>
            <a:t> instructor partnerships</a:t>
          </a:r>
          <a:r>
            <a:rPr lang="en-GB">
              <a:latin typeface="Aptos Display" panose="020F0302020204030204"/>
            </a:rPr>
            <a:t> + £5,000</a:t>
          </a:r>
          <a:r>
            <a:rPr lang="en-GB"/>
            <a:t> – Instructor training </a:t>
          </a:r>
          <a:endParaRPr lang="en-US"/>
        </a:p>
      </dgm:t>
    </dgm:pt>
    <dgm:pt modelId="{3977F981-E3E4-4B18-A532-754ABF572EC7}" type="parTrans" cxnId="{615A86BE-2F5F-4A23-A7A7-A6DD7F0DF8FB}">
      <dgm:prSet/>
      <dgm:spPr/>
      <dgm:t>
        <a:bodyPr/>
        <a:lstStyle/>
        <a:p>
          <a:endParaRPr lang="en-US"/>
        </a:p>
      </dgm:t>
    </dgm:pt>
    <dgm:pt modelId="{46507818-B020-498B-96F1-D8032DA616EF}" type="sibTrans" cxnId="{615A86BE-2F5F-4A23-A7A7-A6DD7F0DF8FB}">
      <dgm:prSet/>
      <dgm:spPr/>
      <dgm:t>
        <a:bodyPr/>
        <a:lstStyle/>
        <a:p>
          <a:endParaRPr lang="en-US"/>
        </a:p>
      </dgm:t>
    </dgm:pt>
    <dgm:pt modelId="{788DBB95-4772-472D-BC13-7D1A7E991149}">
      <dgm:prSet/>
      <dgm:spPr/>
      <dgm:t>
        <a:bodyPr/>
        <a:lstStyle/>
        <a:p>
          <a:r>
            <a:rPr lang="en-GB">
              <a:latin typeface="Aptos Display" panose="020F0302020204030204"/>
            </a:rPr>
            <a:t>Marketing</a:t>
          </a:r>
          <a:r>
            <a:rPr lang="en-GB"/>
            <a:t> &amp; Branding</a:t>
          </a:r>
          <a:r>
            <a:rPr lang="en-GB">
              <a:latin typeface="Aptos Display" panose="020F0302020204030204"/>
            </a:rPr>
            <a:t> £4,000</a:t>
          </a:r>
          <a:r>
            <a:rPr lang="en-GB"/>
            <a:t> – Marketing and community events</a:t>
          </a:r>
          <a:endParaRPr lang="en-US"/>
        </a:p>
      </dgm:t>
    </dgm:pt>
    <dgm:pt modelId="{CC7DDBC3-7022-48A1-809D-DF73EA583719}" type="parTrans" cxnId="{4BBA03BB-10A4-4DC9-B064-10D573B326B9}">
      <dgm:prSet/>
      <dgm:spPr/>
      <dgm:t>
        <a:bodyPr/>
        <a:lstStyle/>
        <a:p>
          <a:endParaRPr lang="en-US"/>
        </a:p>
      </dgm:t>
    </dgm:pt>
    <dgm:pt modelId="{031EFDA5-24AB-40EB-B708-F61D19A00E93}" type="sibTrans" cxnId="{4BBA03BB-10A4-4DC9-B064-10D573B326B9}">
      <dgm:prSet/>
      <dgm:spPr/>
      <dgm:t>
        <a:bodyPr/>
        <a:lstStyle/>
        <a:p>
          <a:endParaRPr lang="en-US"/>
        </a:p>
      </dgm:t>
    </dgm:pt>
    <dgm:pt modelId="{B332F2ED-148B-44CE-9707-83D3C5FCC6B0}">
      <dgm:prSet/>
      <dgm:spPr/>
      <dgm:t>
        <a:bodyPr/>
        <a:lstStyle/>
        <a:p>
          <a:r>
            <a:rPr lang="en-GB"/>
            <a:t>Expand digital campaigns and community events</a:t>
          </a:r>
          <a:r>
            <a:rPr lang="en-GB">
              <a:latin typeface="Aptos Display" panose="020F0302020204030204"/>
            </a:rPr>
            <a:t> </a:t>
          </a:r>
          <a:r>
            <a:rPr lang="en-GB">
              <a:latin typeface="Calibri"/>
              <a:ea typeface="Calibri"/>
              <a:cs typeface="Calibri"/>
            </a:rPr>
            <a:t>£4,000</a:t>
          </a:r>
          <a:endParaRPr lang="en-US"/>
        </a:p>
      </dgm:t>
    </dgm:pt>
    <dgm:pt modelId="{A66727FC-0A26-4077-9FC7-4DB9933BC5B9}" type="parTrans" cxnId="{28F387B3-EC8D-41EB-8507-061C7679A6F9}">
      <dgm:prSet/>
      <dgm:spPr/>
      <dgm:t>
        <a:bodyPr/>
        <a:lstStyle/>
        <a:p>
          <a:endParaRPr lang="en-US"/>
        </a:p>
      </dgm:t>
    </dgm:pt>
    <dgm:pt modelId="{795DC5E2-EF5C-4E8B-92BF-8EB5F03528F7}" type="sibTrans" cxnId="{28F387B3-EC8D-41EB-8507-061C7679A6F9}">
      <dgm:prSet/>
      <dgm:spPr/>
      <dgm:t>
        <a:bodyPr/>
        <a:lstStyle/>
        <a:p>
          <a:endParaRPr lang="en-US"/>
        </a:p>
      </dgm:t>
    </dgm:pt>
    <dgm:pt modelId="{FC93E99D-920C-4394-9B1D-4C49069FB29E}">
      <dgm:prSet/>
      <dgm:spPr/>
      <dgm:t>
        <a:bodyPr/>
        <a:lstStyle/>
        <a:p>
          <a:r>
            <a:rPr lang="en-GB">
              <a:latin typeface="Aptos Display" panose="020F0302020204030204"/>
            </a:rPr>
            <a:t>Equipment £5,000</a:t>
          </a:r>
          <a:r>
            <a:rPr lang="en-GB"/>
            <a:t> – Equipment (mirrors, flooring, lighting, branded materials)</a:t>
          </a:r>
          <a:endParaRPr lang="en-US"/>
        </a:p>
      </dgm:t>
    </dgm:pt>
    <dgm:pt modelId="{108A721C-2C2E-4134-8E8C-E8D3A2D5FF8C}" type="parTrans" cxnId="{5B54B5CA-11DF-43BE-AD40-C96D64561656}">
      <dgm:prSet/>
      <dgm:spPr/>
      <dgm:t>
        <a:bodyPr/>
        <a:lstStyle/>
        <a:p>
          <a:endParaRPr lang="en-US"/>
        </a:p>
      </dgm:t>
    </dgm:pt>
    <dgm:pt modelId="{3E6216D3-966B-41D3-8BAC-076FFECD2F16}" type="sibTrans" cxnId="{5B54B5CA-11DF-43BE-AD40-C96D64561656}">
      <dgm:prSet/>
      <dgm:spPr/>
      <dgm:t>
        <a:bodyPr/>
        <a:lstStyle/>
        <a:p>
          <a:endParaRPr lang="en-US"/>
        </a:p>
      </dgm:t>
    </dgm:pt>
    <dgm:pt modelId="{106475A3-28FF-4CB3-B4C2-DDC62244E30D}">
      <dgm:prSet/>
      <dgm:spPr/>
      <dgm:t>
        <a:bodyPr/>
        <a:lstStyle/>
        <a:p>
          <a:pPr rtl="0"/>
          <a:r>
            <a:rPr lang="en-GB"/>
            <a:t>Upgrade sound systems, purchase branded gear</a:t>
          </a:r>
          <a:r>
            <a:rPr lang="en-GB">
              <a:latin typeface="Aptos Display" panose="020F0302020204030204"/>
            </a:rPr>
            <a:t> £2,000</a:t>
          </a:r>
          <a:endParaRPr lang="en-US">
            <a:latin typeface="Aptos Display" panose="020F0302020204030204"/>
          </a:endParaRPr>
        </a:p>
      </dgm:t>
    </dgm:pt>
    <dgm:pt modelId="{620C27A5-D151-410E-AE1C-6D9AE8BFBD04}" type="parTrans" cxnId="{9FBADF7A-898F-4B09-AA01-E46472EEE3C4}">
      <dgm:prSet/>
      <dgm:spPr/>
      <dgm:t>
        <a:bodyPr/>
        <a:lstStyle/>
        <a:p>
          <a:endParaRPr lang="en-US"/>
        </a:p>
      </dgm:t>
    </dgm:pt>
    <dgm:pt modelId="{A855E521-3585-46C5-905F-295C0C5045BF}" type="sibTrans" cxnId="{9FBADF7A-898F-4B09-AA01-E46472EEE3C4}">
      <dgm:prSet/>
      <dgm:spPr/>
      <dgm:t>
        <a:bodyPr/>
        <a:lstStyle/>
        <a:p>
          <a:endParaRPr lang="en-US"/>
        </a:p>
      </dgm:t>
    </dgm:pt>
    <dgm:pt modelId="{50350B1D-AC58-40AA-90FD-36266704D9B0}">
      <dgm:prSet phldr="0"/>
      <dgm:spPr/>
      <dgm:t>
        <a:bodyPr/>
        <a:lstStyle/>
        <a:p>
          <a:r>
            <a:rPr lang="en-GB">
              <a:latin typeface="Aptos Display" panose="020F0302020204030204"/>
            </a:rPr>
            <a:t> </a:t>
          </a:r>
          <a:r>
            <a:rPr lang="en-GB"/>
            <a:t>Online platform and booking upgrades</a:t>
          </a:r>
          <a:r>
            <a:rPr lang="en-GB">
              <a:latin typeface="Aptos Display" panose="020F0302020204030204"/>
            </a:rPr>
            <a:t> </a:t>
          </a:r>
          <a:r>
            <a:rPr lang="en-GB">
              <a:latin typeface="Calibri"/>
              <a:ea typeface="Calibri"/>
              <a:cs typeface="Calibri"/>
            </a:rPr>
            <a:t>£5,000 </a:t>
          </a:r>
          <a:endParaRPr lang="en-US"/>
        </a:p>
      </dgm:t>
    </dgm:pt>
    <dgm:pt modelId="{A891A6E6-2971-4E0C-B645-C8FEF7516ABB}" type="parTrans" cxnId="{9282CC8E-BF12-46C2-95CE-620FE1FD3901}">
      <dgm:prSet/>
      <dgm:spPr/>
    </dgm:pt>
    <dgm:pt modelId="{082EDC56-9AE1-4074-874E-C9DBB427485D}" type="sibTrans" cxnId="{9282CC8E-BF12-46C2-95CE-620FE1FD3901}">
      <dgm:prSet/>
      <dgm:spPr/>
    </dgm:pt>
    <dgm:pt modelId="{5B7F1D44-800C-48BE-83D3-CC1F1457B942}" type="pres">
      <dgm:prSet presAssocID="{42F4746B-6062-407F-91C1-B8CFFB788A90}" presName="root" presStyleCnt="0">
        <dgm:presLayoutVars>
          <dgm:dir/>
          <dgm:resizeHandles val="exact"/>
        </dgm:presLayoutVars>
      </dgm:prSet>
      <dgm:spPr/>
    </dgm:pt>
    <dgm:pt modelId="{F230C295-2F72-4D26-AC9F-4B043DA7E7A8}" type="pres">
      <dgm:prSet presAssocID="{42F4746B-6062-407F-91C1-B8CFFB788A90}" presName="container" presStyleCnt="0">
        <dgm:presLayoutVars>
          <dgm:dir/>
          <dgm:resizeHandles val="exact"/>
        </dgm:presLayoutVars>
      </dgm:prSet>
      <dgm:spPr/>
    </dgm:pt>
    <dgm:pt modelId="{E9D4EB5A-07B8-4A1D-A165-8AA303B608C5}" type="pres">
      <dgm:prSet presAssocID="{A1A37E6E-7A35-4613-A932-87005D7CC738}" presName="compNode" presStyleCnt="0"/>
      <dgm:spPr/>
    </dgm:pt>
    <dgm:pt modelId="{BEF29C7B-3FF9-432F-934B-05E76C07A367}" type="pres">
      <dgm:prSet presAssocID="{A1A37E6E-7A35-4613-A932-87005D7CC738}" presName="iconBgRect" presStyleLbl="bgShp" presStyleIdx="0" presStyleCnt="9"/>
      <dgm:spPr/>
    </dgm:pt>
    <dgm:pt modelId="{78FB48D1-CA14-4FC1-BB5A-A7804C7DC24A}" type="pres">
      <dgm:prSet presAssocID="{A1A37E6E-7A35-4613-A932-87005D7CC738}" presName="iconRect" presStyleLbl="node1" presStyleIdx="0" presStyleCnt="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917D36E5-2BCD-487D-B618-236D92BA3DF7}" type="pres">
      <dgm:prSet presAssocID="{A1A37E6E-7A35-4613-A932-87005D7CC738}" presName="spaceRect" presStyleCnt="0"/>
      <dgm:spPr/>
    </dgm:pt>
    <dgm:pt modelId="{250F8144-639C-406B-A98D-80599A257B45}" type="pres">
      <dgm:prSet presAssocID="{A1A37E6E-7A35-4613-A932-87005D7CC738}" presName="textRect" presStyleLbl="revTx" presStyleIdx="0" presStyleCnt="9">
        <dgm:presLayoutVars>
          <dgm:chMax val="1"/>
          <dgm:chPref val="1"/>
        </dgm:presLayoutVars>
      </dgm:prSet>
      <dgm:spPr/>
    </dgm:pt>
    <dgm:pt modelId="{47BB7659-AD15-4B7C-BB6F-EBC0F5241199}" type="pres">
      <dgm:prSet presAssocID="{E251502D-2540-41B4-9230-365D50B3B5A4}" presName="sibTrans" presStyleLbl="sibTrans2D1" presStyleIdx="0" presStyleCnt="0"/>
      <dgm:spPr/>
    </dgm:pt>
    <dgm:pt modelId="{D1B48DE3-BFB9-41D3-9B59-43C6E459E67B}" type="pres">
      <dgm:prSet presAssocID="{033365F8-F1A5-4896-945D-7D3D5664B60D}" presName="compNode" presStyleCnt="0"/>
      <dgm:spPr/>
    </dgm:pt>
    <dgm:pt modelId="{8A8E2EEB-F870-49B4-89FB-023666E304C7}" type="pres">
      <dgm:prSet presAssocID="{033365F8-F1A5-4896-945D-7D3D5664B60D}" presName="iconBgRect" presStyleLbl="bgShp" presStyleIdx="1" presStyleCnt="9"/>
      <dgm:spPr/>
    </dgm:pt>
    <dgm:pt modelId="{745157DD-3994-4A89-A040-B076493A2175}" type="pres">
      <dgm:prSet presAssocID="{033365F8-F1A5-4896-945D-7D3D5664B60D}" presName="iconRect" presStyleLbl="node1" presStyleIdx="1" presStyleCnt="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A6A6224E-52CB-4017-8C2C-DD4836E1E2FE}" type="pres">
      <dgm:prSet presAssocID="{033365F8-F1A5-4896-945D-7D3D5664B60D}" presName="spaceRect" presStyleCnt="0"/>
      <dgm:spPr/>
    </dgm:pt>
    <dgm:pt modelId="{27917246-5D1A-497A-8138-D2BA52663A0F}" type="pres">
      <dgm:prSet presAssocID="{033365F8-F1A5-4896-945D-7D3D5664B60D}" presName="textRect" presStyleLbl="revTx" presStyleIdx="1" presStyleCnt="9">
        <dgm:presLayoutVars>
          <dgm:chMax val="1"/>
          <dgm:chPref val="1"/>
        </dgm:presLayoutVars>
      </dgm:prSet>
      <dgm:spPr/>
    </dgm:pt>
    <dgm:pt modelId="{640A46FB-154D-4C10-8E8F-0014EBD6CA8C}" type="pres">
      <dgm:prSet presAssocID="{6084BA23-0CB9-4DFB-85E3-602642BFF247}" presName="sibTrans" presStyleLbl="sibTrans2D1" presStyleIdx="0" presStyleCnt="0"/>
      <dgm:spPr/>
    </dgm:pt>
    <dgm:pt modelId="{4F47359E-245E-4496-AF99-3719527942AC}" type="pres">
      <dgm:prSet presAssocID="{E97C836F-AD6F-4906-8BF3-B1B5A878F4A1}" presName="compNode" presStyleCnt="0"/>
      <dgm:spPr/>
    </dgm:pt>
    <dgm:pt modelId="{65F29D91-3095-4073-9B7D-42E58BF5A1BB}" type="pres">
      <dgm:prSet presAssocID="{E97C836F-AD6F-4906-8BF3-B1B5A878F4A1}" presName="iconBgRect" presStyleLbl="bgShp" presStyleIdx="2" presStyleCnt="9"/>
      <dgm:spPr/>
    </dgm:pt>
    <dgm:pt modelId="{ADB30A44-947E-46F6-8966-CEC41B13542B}" type="pres">
      <dgm:prSet presAssocID="{E97C836F-AD6F-4906-8BF3-B1B5A878F4A1}" presName="iconRect" presStyleLbl="node1" presStyleIdx="2" presStyleCnt="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C8F354F-E2C9-44A6-B3E3-DE4A07A96A30}" type="pres">
      <dgm:prSet presAssocID="{E97C836F-AD6F-4906-8BF3-B1B5A878F4A1}" presName="spaceRect" presStyleCnt="0"/>
      <dgm:spPr/>
    </dgm:pt>
    <dgm:pt modelId="{307D9B64-33A0-48C1-AFB8-184E8E3A68A3}" type="pres">
      <dgm:prSet presAssocID="{E97C836F-AD6F-4906-8BF3-B1B5A878F4A1}" presName="textRect" presStyleLbl="revTx" presStyleIdx="2" presStyleCnt="9">
        <dgm:presLayoutVars>
          <dgm:chMax val="1"/>
          <dgm:chPref val="1"/>
        </dgm:presLayoutVars>
      </dgm:prSet>
      <dgm:spPr/>
    </dgm:pt>
    <dgm:pt modelId="{CB23158C-40C4-468A-AF95-7AEB4E08654E}" type="pres">
      <dgm:prSet presAssocID="{00C717E4-3314-4CF2-B460-ED8348CD6518}" presName="sibTrans" presStyleLbl="sibTrans2D1" presStyleIdx="0" presStyleCnt="0"/>
      <dgm:spPr/>
    </dgm:pt>
    <dgm:pt modelId="{9EFA2509-C127-4B56-AB0A-CBBE9EF8407E}" type="pres">
      <dgm:prSet presAssocID="{6D4C3A74-62A0-4FCF-B5D7-4227B6FB8587}" presName="compNode" presStyleCnt="0"/>
      <dgm:spPr/>
    </dgm:pt>
    <dgm:pt modelId="{EFCEBC32-8CF3-46D8-A9B0-AE1A723EA903}" type="pres">
      <dgm:prSet presAssocID="{6D4C3A74-62A0-4FCF-B5D7-4227B6FB8587}" presName="iconBgRect" presStyleLbl="bgShp" presStyleIdx="3" presStyleCnt="9"/>
      <dgm:spPr/>
    </dgm:pt>
    <dgm:pt modelId="{361A469F-AD7C-4BE9-B156-882F3D140203}" type="pres">
      <dgm:prSet presAssocID="{6D4C3A74-62A0-4FCF-B5D7-4227B6FB8587}" presName="iconRect" presStyleLbl="node1" presStyleIdx="3" presStyleCnt="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4CF2CF0-3064-4C19-941A-429040F3980E}" type="pres">
      <dgm:prSet presAssocID="{6D4C3A74-62A0-4FCF-B5D7-4227B6FB8587}" presName="spaceRect" presStyleCnt="0"/>
      <dgm:spPr/>
    </dgm:pt>
    <dgm:pt modelId="{5C9E0E4F-09D9-4914-AAAD-1502CB4C68C6}" type="pres">
      <dgm:prSet presAssocID="{6D4C3A74-62A0-4FCF-B5D7-4227B6FB8587}" presName="textRect" presStyleLbl="revTx" presStyleIdx="3" presStyleCnt="9">
        <dgm:presLayoutVars>
          <dgm:chMax val="1"/>
          <dgm:chPref val="1"/>
        </dgm:presLayoutVars>
      </dgm:prSet>
      <dgm:spPr/>
    </dgm:pt>
    <dgm:pt modelId="{E823674F-499E-4AEB-9F57-477552D8456D}" type="pres">
      <dgm:prSet presAssocID="{46507818-B020-498B-96F1-D8032DA616EF}" presName="sibTrans" presStyleLbl="sibTrans2D1" presStyleIdx="0" presStyleCnt="0"/>
      <dgm:spPr/>
    </dgm:pt>
    <dgm:pt modelId="{90963B34-8B9E-4504-AD44-B832A5FFCD99}" type="pres">
      <dgm:prSet presAssocID="{788DBB95-4772-472D-BC13-7D1A7E991149}" presName="compNode" presStyleCnt="0"/>
      <dgm:spPr/>
    </dgm:pt>
    <dgm:pt modelId="{165635E4-0A15-47EF-8BE8-6C7C4B543A62}" type="pres">
      <dgm:prSet presAssocID="{788DBB95-4772-472D-BC13-7D1A7E991149}" presName="iconBgRect" presStyleLbl="bgShp" presStyleIdx="4" presStyleCnt="9"/>
      <dgm:spPr/>
    </dgm:pt>
    <dgm:pt modelId="{A6DD3ED9-7959-4384-9B5E-AFFEB97B1E49}" type="pres">
      <dgm:prSet presAssocID="{788DBB95-4772-472D-BC13-7D1A7E991149}" presName="iconRect" presStyleLbl="node1" presStyleIdx="4" presStyleCnt="9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BAF85A83-8C0D-48C2-A53A-C6114DC23193}" type="pres">
      <dgm:prSet presAssocID="{788DBB95-4772-472D-BC13-7D1A7E991149}" presName="spaceRect" presStyleCnt="0"/>
      <dgm:spPr/>
    </dgm:pt>
    <dgm:pt modelId="{ADC9B4DA-20B2-4752-85CD-07EC9E43A23B}" type="pres">
      <dgm:prSet presAssocID="{788DBB95-4772-472D-BC13-7D1A7E991149}" presName="textRect" presStyleLbl="revTx" presStyleIdx="4" presStyleCnt="9">
        <dgm:presLayoutVars>
          <dgm:chMax val="1"/>
          <dgm:chPref val="1"/>
        </dgm:presLayoutVars>
      </dgm:prSet>
      <dgm:spPr/>
    </dgm:pt>
    <dgm:pt modelId="{521B8C34-5426-495C-94E9-C0DFD1E54118}" type="pres">
      <dgm:prSet presAssocID="{031EFDA5-24AB-40EB-B708-F61D19A00E93}" presName="sibTrans" presStyleLbl="sibTrans2D1" presStyleIdx="0" presStyleCnt="0"/>
      <dgm:spPr/>
    </dgm:pt>
    <dgm:pt modelId="{4E3965C1-807A-4718-AE9D-667419A10DE9}" type="pres">
      <dgm:prSet presAssocID="{B332F2ED-148B-44CE-9707-83D3C5FCC6B0}" presName="compNode" presStyleCnt="0"/>
      <dgm:spPr/>
    </dgm:pt>
    <dgm:pt modelId="{3729CD13-AF2A-4850-A445-FBD5A401A391}" type="pres">
      <dgm:prSet presAssocID="{B332F2ED-148B-44CE-9707-83D3C5FCC6B0}" presName="iconBgRect" presStyleLbl="bgShp" presStyleIdx="5" presStyleCnt="9"/>
      <dgm:spPr/>
    </dgm:pt>
    <dgm:pt modelId="{3394325C-D0E9-46E0-BF52-62A6CD999CFE}" type="pres">
      <dgm:prSet presAssocID="{B332F2ED-148B-44CE-9707-83D3C5FCC6B0}" presName="iconRect" presStyleLbl="node1" presStyleIdx="5" presStyleCnt="9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FA143D1-56E1-4136-970C-763AA547B206}" type="pres">
      <dgm:prSet presAssocID="{B332F2ED-148B-44CE-9707-83D3C5FCC6B0}" presName="spaceRect" presStyleCnt="0"/>
      <dgm:spPr/>
    </dgm:pt>
    <dgm:pt modelId="{0F123381-5586-44D3-A7D5-EC6AEAACB108}" type="pres">
      <dgm:prSet presAssocID="{B332F2ED-148B-44CE-9707-83D3C5FCC6B0}" presName="textRect" presStyleLbl="revTx" presStyleIdx="5" presStyleCnt="9">
        <dgm:presLayoutVars>
          <dgm:chMax val="1"/>
          <dgm:chPref val="1"/>
        </dgm:presLayoutVars>
      </dgm:prSet>
      <dgm:spPr/>
    </dgm:pt>
    <dgm:pt modelId="{DE610AA7-238E-4EF4-8E15-2B38BC6B6A32}" type="pres">
      <dgm:prSet presAssocID="{795DC5E2-EF5C-4E8B-92BF-8EB5F03528F7}" presName="sibTrans" presStyleLbl="sibTrans2D1" presStyleIdx="0" presStyleCnt="0"/>
      <dgm:spPr/>
    </dgm:pt>
    <dgm:pt modelId="{8A4C25EC-10A5-40CB-B155-C78DE104F4A6}" type="pres">
      <dgm:prSet presAssocID="{FC93E99D-920C-4394-9B1D-4C49069FB29E}" presName="compNode" presStyleCnt="0"/>
      <dgm:spPr/>
    </dgm:pt>
    <dgm:pt modelId="{92806455-1C50-4DDA-982F-E3843B6F9E1B}" type="pres">
      <dgm:prSet presAssocID="{FC93E99D-920C-4394-9B1D-4C49069FB29E}" presName="iconBgRect" presStyleLbl="bgShp" presStyleIdx="6" presStyleCnt="9"/>
      <dgm:spPr/>
    </dgm:pt>
    <dgm:pt modelId="{EDAC00FC-E79F-4492-BF37-35A1DEC92DF5}" type="pres">
      <dgm:prSet presAssocID="{FC93E99D-920C-4394-9B1D-4C49069FB29E}" presName="iconRect" presStyleLbl="node1" presStyleIdx="6" presStyleCnt="9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9CF03B70-9B4C-40C6-A3A9-8898C8AEBB76}" type="pres">
      <dgm:prSet presAssocID="{FC93E99D-920C-4394-9B1D-4C49069FB29E}" presName="spaceRect" presStyleCnt="0"/>
      <dgm:spPr/>
    </dgm:pt>
    <dgm:pt modelId="{BA427A08-149F-4F1F-BB3C-AD2ECCBE0645}" type="pres">
      <dgm:prSet presAssocID="{FC93E99D-920C-4394-9B1D-4C49069FB29E}" presName="textRect" presStyleLbl="revTx" presStyleIdx="6" presStyleCnt="9">
        <dgm:presLayoutVars>
          <dgm:chMax val="1"/>
          <dgm:chPref val="1"/>
        </dgm:presLayoutVars>
      </dgm:prSet>
      <dgm:spPr/>
    </dgm:pt>
    <dgm:pt modelId="{BCFDD6C0-1BB9-448D-80E1-E72117FC31EA}" type="pres">
      <dgm:prSet presAssocID="{3E6216D3-966B-41D3-8BAC-076FFECD2F16}" presName="sibTrans" presStyleLbl="sibTrans2D1" presStyleIdx="0" presStyleCnt="0"/>
      <dgm:spPr/>
    </dgm:pt>
    <dgm:pt modelId="{10D606E9-97CD-4D3D-AD99-A89C09D37A7B}" type="pres">
      <dgm:prSet presAssocID="{106475A3-28FF-4CB3-B4C2-DDC62244E30D}" presName="compNode" presStyleCnt="0"/>
      <dgm:spPr/>
    </dgm:pt>
    <dgm:pt modelId="{FBD4CEB5-7607-48B8-A05F-5E3766BBE2A2}" type="pres">
      <dgm:prSet presAssocID="{106475A3-28FF-4CB3-B4C2-DDC62244E30D}" presName="iconBgRect" presStyleLbl="bgShp" presStyleIdx="7" presStyleCnt="9"/>
      <dgm:spPr/>
    </dgm:pt>
    <dgm:pt modelId="{5266D74E-A095-4B33-92CB-A41FE11845E8}" type="pres">
      <dgm:prSet presAssocID="{106475A3-28FF-4CB3-B4C2-DDC62244E30D}" presName="iconRect" presStyleLbl="node1" presStyleIdx="7" presStyleCnt="9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A67984A-0EAD-41B9-BAB4-0BB873C8B8D9}" type="pres">
      <dgm:prSet presAssocID="{106475A3-28FF-4CB3-B4C2-DDC62244E30D}" presName="spaceRect" presStyleCnt="0"/>
      <dgm:spPr/>
    </dgm:pt>
    <dgm:pt modelId="{3ED2DFDE-1E90-4FA3-9A28-B83454DF6020}" type="pres">
      <dgm:prSet presAssocID="{106475A3-28FF-4CB3-B4C2-DDC62244E30D}" presName="textRect" presStyleLbl="revTx" presStyleIdx="7" presStyleCnt="9">
        <dgm:presLayoutVars>
          <dgm:chMax val="1"/>
          <dgm:chPref val="1"/>
        </dgm:presLayoutVars>
      </dgm:prSet>
      <dgm:spPr/>
    </dgm:pt>
    <dgm:pt modelId="{389165B4-0052-4D74-92C6-B4DA7B3F0B54}" type="pres">
      <dgm:prSet presAssocID="{A855E521-3585-46C5-905F-295C0C5045BF}" presName="sibTrans" presStyleLbl="sibTrans2D1" presStyleIdx="0" presStyleCnt="0"/>
      <dgm:spPr/>
    </dgm:pt>
    <dgm:pt modelId="{714A0260-FDA6-4C71-8EF2-2F047A965EE6}" type="pres">
      <dgm:prSet presAssocID="{50350B1D-AC58-40AA-90FD-36266704D9B0}" presName="compNode" presStyleCnt="0"/>
      <dgm:spPr/>
    </dgm:pt>
    <dgm:pt modelId="{9347D2A0-E3DC-491D-8F3D-7D6230562ECB}" type="pres">
      <dgm:prSet presAssocID="{50350B1D-AC58-40AA-90FD-36266704D9B0}" presName="iconBgRect" presStyleLbl="bgShp" presStyleIdx="8" presStyleCnt="9"/>
      <dgm:spPr/>
    </dgm:pt>
    <dgm:pt modelId="{A553DA23-D0C9-4A37-839C-09CE7BB8C4E4}" type="pres">
      <dgm:prSet presAssocID="{50350B1D-AC58-40AA-90FD-36266704D9B0}" presName="iconRect" presStyleLbl="node1" presStyleIdx="8" presStyleCnt="9"/>
      <dgm:spPr>
        <a:ln>
          <a:noFill/>
        </a:ln>
      </dgm:spPr>
    </dgm:pt>
    <dgm:pt modelId="{044F49F2-8898-4080-8141-4237BC10BCDE}" type="pres">
      <dgm:prSet presAssocID="{50350B1D-AC58-40AA-90FD-36266704D9B0}" presName="spaceRect" presStyleCnt="0"/>
      <dgm:spPr/>
    </dgm:pt>
    <dgm:pt modelId="{3060E194-5FAE-4E9B-803D-6B260100981B}" type="pres">
      <dgm:prSet presAssocID="{50350B1D-AC58-40AA-90FD-36266704D9B0}" presName="textRect" presStyleLbl="revTx" presStyleIdx="8" presStyleCnt="9">
        <dgm:presLayoutVars>
          <dgm:chMax val="1"/>
          <dgm:chPref val="1"/>
        </dgm:presLayoutVars>
      </dgm:prSet>
      <dgm:spPr/>
    </dgm:pt>
  </dgm:ptLst>
  <dgm:cxnLst>
    <dgm:cxn modelId="{63355E05-6CE2-4F48-99BA-F38160A9A6CC}" type="presOf" srcId="{B332F2ED-148B-44CE-9707-83D3C5FCC6B0}" destId="{0F123381-5586-44D3-A7D5-EC6AEAACB108}" srcOrd="0" destOrd="0" presId="urn:microsoft.com/office/officeart/2018/2/layout/IconCircleList"/>
    <dgm:cxn modelId="{8ADB4B06-9479-4BDF-A8D0-7AC735751528}" type="presOf" srcId="{3E6216D3-966B-41D3-8BAC-076FFECD2F16}" destId="{BCFDD6C0-1BB9-448D-80E1-E72117FC31EA}" srcOrd="0" destOrd="0" presId="urn:microsoft.com/office/officeart/2018/2/layout/IconCircleList"/>
    <dgm:cxn modelId="{ECD40B18-AD63-401E-9612-9AA46D2AA16C}" type="presOf" srcId="{A1A37E6E-7A35-4613-A932-87005D7CC738}" destId="{250F8144-639C-406B-A98D-80599A257B45}" srcOrd="0" destOrd="0" presId="urn:microsoft.com/office/officeart/2018/2/layout/IconCircleList"/>
    <dgm:cxn modelId="{7762ED1E-DD56-4596-BF88-39E3E9C8287E}" type="presOf" srcId="{E97C836F-AD6F-4906-8BF3-B1B5A878F4A1}" destId="{307D9B64-33A0-48C1-AFB8-184E8E3A68A3}" srcOrd="0" destOrd="0" presId="urn:microsoft.com/office/officeart/2018/2/layout/IconCircleList"/>
    <dgm:cxn modelId="{B031BB27-4311-4BC2-B4C0-3C2D063266EB}" type="presOf" srcId="{6D4C3A74-62A0-4FCF-B5D7-4227B6FB8587}" destId="{5C9E0E4F-09D9-4914-AAAD-1502CB4C68C6}" srcOrd="0" destOrd="0" presId="urn:microsoft.com/office/officeart/2018/2/layout/IconCircleList"/>
    <dgm:cxn modelId="{FD036B2E-C156-474C-BCF0-2F0809ECE87B}" type="presOf" srcId="{788DBB95-4772-472D-BC13-7D1A7E991149}" destId="{ADC9B4DA-20B2-4752-85CD-07EC9E43A23B}" srcOrd="0" destOrd="0" presId="urn:microsoft.com/office/officeart/2018/2/layout/IconCircleList"/>
    <dgm:cxn modelId="{71657A2F-2FE8-4861-A664-3D6F1E69B514}" type="presOf" srcId="{6084BA23-0CB9-4DFB-85E3-602642BFF247}" destId="{640A46FB-154D-4C10-8E8F-0014EBD6CA8C}" srcOrd="0" destOrd="0" presId="urn:microsoft.com/office/officeart/2018/2/layout/IconCircleList"/>
    <dgm:cxn modelId="{B4E1F237-AC82-4674-B2C9-6461D0E24930}" type="presOf" srcId="{42F4746B-6062-407F-91C1-B8CFFB788A90}" destId="{5B7F1D44-800C-48BE-83D3-CC1F1457B942}" srcOrd="0" destOrd="0" presId="urn:microsoft.com/office/officeart/2018/2/layout/IconCircleList"/>
    <dgm:cxn modelId="{BCDD513C-2A23-452A-AA25-D98F9E1E8371}" type="presOf" srcId="{A855E521-3585-46C5-905F-295C0C5045BF}" destId="{389165B4-0052-4D74-92C6-B4DA7B3F0B54}" srcOrd="0" destOrd="0" presId="urn:microsoft.com/office/officeart/2018/2/layout/IconCircleList"/>
    <dgm:cxn modelId="{1D48546A-C725-4F4B-8109-9FAE1D291CF3}" type="presOf" srcId="{106475A3-28FF-4CB3-B4C2-DDC62244E30D}" destId="{3ED2DFDE-1E90-4FA3-9A28-B83454DF6020}" srcOrd="0" destOrd="0" presId="urn:microsoft.com/office/officeart/2018/2/layout/IconCircleList"/>
    <dgm:cxn modelId="{37F30E72-018F-43AB-90D2-BE4128A4F0FF}" type="presOf" srcId="{FC93E99D-920C-4394-9B1D-4C49069FB29E}" destId="{BA427A08-149F-4F1F-BB3C-AD2ECCBE0645}" srcOrd="0" destOrd="0" presId="urn:microsoft.com/office/officeart/2018/2/layout/IconCircleList"/>
    <dgm:cxn modelId="{02337B74-89F2-4EB0-8A16-F3AA82744CAC}" type="presOf" srcId="{46507818-B020-498B-96F1-D8032DA616EF}" destId="{E823674F-499E-4AEB-9F57-477552D8456D}" srcOrd="0" destOrd="0" presId="urn:microsoft.com/office/officeart/2018/2/layout/IconCircleList"/>
    <dgm:cxn modelId="{9FBADF7A-898F-4B09-AA01-E46472EEE3C4}" srcId="{42F4746B-6062-407F-91C1-B8CFFB788A90}" destId="{106475A3-28FF-4CB3-B4C2-DDC62244E30D}" srcOrd="7" destOrd="0" parTransId="{620C27A5-D151-410E-AE1C-6D9AE8BFBD04}" sibTransId="{A855E521-3585-46C5-905F-295C0C5045BF}"/>
    <dgm:cxn modelId="{1EA81A7D-31DB-440D-8AE9-BD79F8E34178}" type="presOf" srcId="{E251502D-2540-41B4-9230-365D50B3B5A4}" destId="{47BB7659-AD15-4B7C-BB6F-EBC0F5241199}" srcOrd="0" destOrd="0" presId="urn:microsoft.com/office/officeart/2018/2/layout/IconCircleList"/>
    <dgm:cxn modelId="{E6FC7885-7ABA-4F0B-B0F3-F5DFAB7D6B75}" srcId="{42F4746B-6062-407F-91C1-B8CFFB788A90}" destId="{A1A37E6E-7A35-4613-A932-87005D7CC738}" srcOrd="0" destOrd="0" parTransId="{6C8D00F5-4B9F-42B0-BEF7-7D9A1C07A34A}" sibTransId="{E251502D-2540-41B4-9230-365D50B3B5A4}"/>
    <dgm:cxn modelId="{9282CC8E-BF12-46C2-95CE-620FE1FD3901}" srcId="{42F4746B-6062-407F-91C1-B8CFFB788A90}" destId="{50350B1D-AC58-40AA-90FD-36266704D9B0}" srcOrd="8" destOrd="0" parTransId="{A891A6E6-2971-4E0C-B645-C8FEF7516ABB}" sibTransId="{082EDC56-9AE1-4074-874E-C9DBB427485D}"/>
    <dgm:cxn modelId="{06DE8E9B-BEAE-42A8-B936-B67694A8AFAC}" type="presOf" srcId="{50350B1D-AC58-40AA-90FD-36266704D9B0}" destId="{3060E194-5FAE-4E9B-803D-6B260100981B}" srcOrd="0" destOrd="0" presId="urn:microsoft.com/office/officeart/2018/2/layout/IconCircleList"/>
    <dgm:cxn modelId="{B5735EAB-459E-4D7A-BDD0-21B8C9F1EAAC}" type="presOf" srcId="{031EFDA5-24AB-40EB-B708-F61D19A00E93}" destId="{521B8C34-5426-495C-94E9-C0DFD1E54118}" srcOrd="0" destOrd="0" presId="urn:microsoft.com/office/officeart/2018/2/layout/IconCircleList"/>
    <dgm:cxn modelId="{0E22A5B0-4E9E-4062-9DD1-19E0D3D82463}" type="presOf" srcId="{00C717E4-3314-4CF2-B460-ED8348CD6518}" destId="{CB23158C-40C4-468A-AF95-7AEB4E08654E}" srcOrd="0" destOrd="0" presId="urn:microsoft.com/office/officeart/2018/2/layout/IconCircleList"/>
    <dgm:cxn modelId="{28F387B3-EC8D-41EB-8507-061C7679A6F9}" srcId="{42F4746B-6062-407F-91C1-B8CFFB788A90}" destId="{B332F2ED-148B-44CE-9707-83D3C5FCC6B0}" srcOrd="5" destOrd="0" parTransId="{A66727FC-0A26-4077-9FC7-4DB9933BC5B9}" sibTransId="{795DC5E2-EF5C-4E8B-92BF-8EB5F03528F7}"/>
    <dgm:cxn modelId="{4BBA03BB-10A4-4DC9-B064-10D573B326B9}" srcId="{42F4746B-6062-407F-91C1-B8CFFB788A90}" destId="{788DBB95-4772-472D-BC13-7D1A7E991149}" srcOrd="4" destOrd="0" parTransId="{CC7DDBC3-7022-48A1-809D-DF73EA583719}" sibTransId="{031EFDA5-24AB-40EB-B708-F61D19A00E93}"/>
    <dgm:cxn modelId="{615A86BE-2F5F-4A23-A7A7-A6DD7F0DF8FB}" srcId="{42F4746B-6062-407F-91C1-B8CFFB788A90}" destId="{6D4C3A74-62A0-4FCF-B5D7-4227B6FB8587}" srcOrd="3" destOrd="0" parTransId="{3977F981-E3E4-4B18-A532-754ABF572EC7}" sibTransId="{46507818-B020-498B-96F1-D8032DA616EF}"/>
    <dgm:cxn modelId="{E9EE6BBF-C89C-4BD5-A7DB-873912742D5A}" srcId="{42F4746B-6062-407F-91C1-B8CFFB788A90}" destId="{E97C836F-AD6F-4906-8BF3-B1B5A878F4A1}" srcOrd="2" destOrd="0" parTransId="{0F35516E-9942-4BCA-9633-DD241C88A435}" sibTransId="{00C717E4-3314-4CF2-B460-ED8348CD6518}"/>
    <dgm:cxn modelId="{00ED5CC6-113F-472D-BAF9-197EBBC10D77}" type="presOf" srcId="{033365F8-F1A5-4896-945D-7D3D5664B60D}" destId="{27917246-5D1A-497A-8138-D2BA52663A0F}" srcOrd="0" destOrd="0" presId="urn:microsoft.com/office/officeart/2018/2/layout/IconCircleList"/>
    <dgm:cxn modelId="{3AFB3BC7-0D3E-43EF-8EAA-54A040E48D1E}" type="presOf" srcId="{795DC5E2-EF5C-4E8B-92BF-8EB5F03528F7}" destId="{DE610AA7-238E-4EF4-8E15-2B38BC6B6A32}" srcOrd="0" destOrd="0" presId="urn:microsoft.com/office/officeart/2018/2/layout/IconCircleList"/>
    <dgm:cxn modelId="{5B54B5CA-11DF-43BE-AD40-C96D64561656}" srcId="{42F4746B-6062-407F-91C1-B8CFFB788A90}" destId="{FC93E99D-920C-4394-9B1D-4C49069FB29E}" srcOrd="6" destOrd="0" parTransId="{108A721C-2C2E-4134-8E8C-E8D3A2D5FF8C}" sibTransId="{3E6216D3-966B-41D3-8BAC-076FFECD2F16}"/>
    <dgm:cxn modelId="{53FC63EF-194A-47C6-9864-BD2F67CCB323}" srcId="{42F4746B-6062-407F-91C1-B8CFFB788A90}" destId="{033365F8-F1A5-4896-945D-7D3D5664B60D}" srcOrd="1" destOrd="0" parTransId="{4BA0F566-A35A-47F2-B2BE-44E804EFC771}" sibTransId="{6084BA23-0CB9-4DFB-85E3-602642BFF247}"/>
    <dgm:cxn modelId="{6168D6E3-465B-4A2A-B7C1-2D97542720BB}" type="presParOf" srcId="{5B7F1D44-800C-48BE-83D3-CC1F1457B942}" destId="{F230C295-2F72-4D26-AC9F-4B043DA7E7A8}" srcOrd="0" destOrd="0" presId="urn:microsoft.com/office/officeart/2018/2/layout/IconCircleList"/>
    <dgm:cxn modelId="{59F68753-5222-4CA6-A28A-8B364DBE005A}" type="presParOf" srcId="{F230C295-2F72-4D26-AC9F-4B043DA7E7A8}" destId="{E9D4EB5A-07B8-4A1D-A165-8AA303B608C5}" srcOrd="0" destOrd="0" presId="urn:microsoft.com/office/officeart/2018/2/layout/IconCircleList"/>
    <dgm:cxn modelId="{66F124A2-3F7E-4578-BA2D-3EC394794163}" type="presParOf" srcId="{E9D4EB5A-07B8-4A1D-A165-8AA303B608C5}" destId="{BEF29C7B-3FF9-432F-934B-05E76C07A367}" srcOrd="0" destOrd="0" presId="urn:microsoft.com/office/officeart/2018/2/layout/IconCircleList"/>
    <dgm:cxn modelId="{9F4A582C-70A8-466A-B1FC-A280D7A95BF7}" type="presParOf" srcId="{E9D4EB5A-07B8-4A1D-A165-8AA303B608C5}" destId="{78FB48D1-CA14-4FC1-BB5A-A7804C7DC24A}" srcOrd="1" destOrd="0" presId="urn:microsoft.com/office/officeart/2018/2/layout/IconCircleList"/>
    <dgm:cxn modelId="{326CDBF8-B1EC-4B14-B34F-DF7F5D64B44C}" type="presParOf" srcId="{E9D4EB5A-07B8-4A1D-A165-8AA303B608C5}" destId="{917D36E5-2BCD-487D-B618-236D92BA3DF7}" srcOrd="2" destOrd="0" presId="urn:microsoft.com/office/officeart/2018/2/layout/IconCircleList"/>
    <dgm:cxn modelId="{5663987B-80B8-4B3B-BA6E-88F5CCF75436}" type="presParOf" srcId="{E9D4EB5A-07B8-4A1D-A165-8AA303B608C5}" destId="{250F8144-639C-406B-A98D-80599A257B45}" srcOrd="3" destOrd="0" presId="urn:microsoft.com/office/officeart/2018/2/layout/IconCircleList"/>
    <dgm:cxn modelId="{64A868F1-F19A-493E-AF7D-A26F40E668C3}" type="presParOf" srcId="{F230C295-2F72-4D26-AC9F-4B043DA7E7A8}" destId="{47BB7659-AD15-4B7C-BB6F-EBC0F5241199}" srcOrd="1" destOrd="0" presId="urn:microsoft.com/office/officeart/2018/2/layout/IconCircleList"/>
    <dgm:cxn modelId="{62A37D8F-DD61-4C8D-937D-BFF1109CC542}" type="presParOf" srcId="{F230C295-2F72-4D26-AC9F-4B043DA7E7A8}" destId="{D1B48DE3-BFB9-41D3-9B59-43C6E459E67B}" srcOrd="2" destOrd="0" presId="urn:microsoft.com/office/officeart/2018/2/layout/IconCircleList"/>
    <dgm:cxn modelId="{743DE866-86D1-42CA-9762-51C14BB6EEC2}" type="presParOf" srcId="{D1B48DE3-BFB9-41D3-9B59-43C6E459E67B}" destId="{8A8E2EEB-F870-49B4-89FB-023666E304C7}" srcOrd="0" destOrd="0" presId="urn:microsoft.com/office/officeart/2018/2/layout/IconCircleList"/>
    <dgm:cxn modelId="{3FE1A281-3038-4757-AE14-CADBAE27595A}" type="presParOf" srcId="{D1B48DE3-BFB9-41D3-9B59-43C6E459E67B}" destId="{745157DD-3994-4A89-A040-B076493A2175}" srcOrd="1" destOrd="0" presId="urn:microsoft.com/office/officeart/2018/2/layout/IconCircleList"/>
    <dgm:cxn modelId="{8DA340F4-44A5-4DCE-9D77-E9CF98A7FD54}" type="presParOf" srcId="{D1B48DE3-BFB9-41D3-9B59-43C6E459E67B}" destId="{A6A6224E-52CB-4017-8C2C-DD4836E1E2FE}" srcOrd="2" destOrd="0" presId="urn:microsoft.com/office/officeart/2018/2/layout/IconCircleList"/>
    <dgm:cxn modelId="{DC966B55-CBCA-4437-9091-C8C1442B3BD0}" type="presParOf" srcId="{D1B48DE3-BFB9-41D3-9B59-43C6E459E67B}" destId="{27917246-5D1A-497A-8138-D2BA52663A0F}" srcOrd="3" destOrd="0" presId="urn:microsoft.com/office/officeart/2018/2/layout/IconCircleList"/>
    <dgm:cxn modelId="{E094DAFD-094E-40D1-AF98-031210A3A6F7}" type="presParOf" srcId="{F230C295-2F72-4D26-AC9F-4B043DA7E7A8}" destId="{640A46FB-154D-4C10-8E8F-0014EBD6CA8C}" srcOrd="3" destOrd="0" presId="urn:microsoft.com/office/officeart/2018/2/layout/IconCircleList"/>
    <dgm:cxn modelId="{2712F8E8-9AB6-4FCC-9486-9963F716B54A}" type="presParOf" srcId="{F230C295-2F72-4D26-AC9F-4B043DA7E7A8}" destId="{4F47359E-245E-4496-AF99-3719527942AC}" srcOrd="4" destOrd="0" presId="urn:microsoft.com/office/officeart/2018/2/layout/IconCircleList"/>
    <dgm:cxn modelId="{312080E5-4F6C-4C15-8D21-800C86508676}" type="presParOf" srcId="{4F47359E-245E-4496-AF99-3719527942AC}" destId="{65F29D91-3095-4073-9B7D-42E58BF5A1BB}" srcOrd="0" destOrd="0" presId="urn:microsoft.com/office/officeart/2018/2/layout/IconCircleList"/>
    <dgm:cxn modelId="{E64AC397-B1A3-414D-9140-B695103CCBAF}" type="presParOf" srcId="{4F47359E-245E-4496-AF99-3719527942AC}" destId="{ADB30A44-947E-46F6-8966-CEC41B13542B}" srcOrd="1" destOrd="0" presId="urn:microsoft.com/office/officeart/2018/2/layout/IconCircleList"/>
    <dgm:cxn modelId="{9BDC97EC-FEBD-4085-800B-8183014F1D25}" type="presParOf" srcId="{4F47359E-245E-4496-AF99-3719527942AC}" destId="{FC8F354F-E2C9-44A6-B3E3-DE4A07A96A30}" srcOrd="2" destOrd="0" presId="urn:microsoft.com/office/officeart/2018/2/layout/IconCircleList"/>
    <dgm:cxn modelId="{FC5F3EDC-7C14-4EEC-AF70-B14100350596}" type="presParOf" srcId="{4F47359E-245E-4496-AF99-3719527942AC}" destId="{307D9B64-33A0-48C1-AFB8-184E8E3A68A3}" srcOrd="3" destOrd="0" presId="urn:microsoft.com/office/officeart/2018/2/layout/IconCircleList"/>
    <dgm:cxn modelId="{525A558E-3C0F-435D-B0AE-B3AB5527B1BB}" type="presParOf" srcId="{F230C295-2F72-4D26-AC9F-4B043DA7E7A8}" destId="{CB23158C-40C4-468A-AF95-7AEB4E08654E}" srcOrd="5" destOrd="0" presId="urn:microsoft.com/office/officeart/2018/2/layout/IconCircleList"/>
    <dgm:cxn modelId="{700267D1-0724-4484-AA0F-0C240807A842}" type="presParOf" srcId="{F230C295-2F72-4D26-AC9F-4B043DA7E7A8}" destId="{9EFA2509-C127-4B56-AB0A-CBBE9EF8407E}" srcOrd="6" destOrd="0" presId="urn:microsoft.com/office/officeart/2018/2/layout/IconCircleList"/>
    <dgm:cxn modelId="{FAE2697A-ED46-4E11-A7CA-6C0FCA296881}" type="presParOf" srcId="{9EFA2509-C127-4B56-AB0A-CBBE9EF8407E}" destId="{EFCEBC32-8CF3-46D8-A9B0-AE1A723EA903}" srcOrd="0" destOrd="0" presId="urn:microsoft.com/office/officeart/2018/2/layout/IconCircleList"/>
    <dgm:cxn modelId="{E27399A5-1468-474D-BBC1-57FA991C5827}" type="presParOf" srcId="{9EFA2509-C127-4B56-AB0A-CBBE9EF8407E}" destId="{361A469F-AD7C-4BE9-B156-882F3D140203}" srcOrd="1" destOrd="0" presId="urn:microsoft.com/office/officeart/2018/2/layout/IconCircleList"/>
    <dgm:cxn modelId="{83A1AFCC-5D34-468B-8312-595438C234E7}" type="presParOf" srcId="{9EFA2509-C127-4B56-AB0A-CBBE9EF8407E}" destId="{04CF2CF0-3064-4C19-941A-429040F3980E}" srcOrd="2" destOrd="0" presId="urn:microsoft.com/office/officeart/2018/2/layout/IconCircleList"/>
    <dgm:cxn modelId="{0BCB93D1-B5C4-4903-B375-2B2CCA3A1C0B}" type="presParOf" srcId="{9EFA2509-C127-4B56-AB0A-CBBE9EF8407E}" destId="{5C9E0E4F-09D9-4914-AAAD-1502CB4C68C6}" srcOrd="3" destOrd="0" presId="urn:microsoft.com/office/officeart/2018/2/layout/IconCircleList"/>
    <dgm:cxn modelId="{E0508F61-5D3C-4257-AE5B-63D1C5A50935}" type="presParOf" srcId="{F230C295-2F72-4D26-AC9F-4B043DA7E7A8}" destId="{E823674F-499E-4AEB-9F57-477552D8456D}" srcOrd="7" destOrd="0" presId="urn:microsoft.com/office/officeart/2018/2/layout/IconCircleList"/>
    <dgm:cxn modelId="{7AEF35F9-D3CD-40B0-8C65-526135F470B4}" type="presParOf" srcId="{F230C295-2F72-4D26-AC9F-4B043DA7E7A8}" destId="{90963B34-8B9E-4504-AD44-B832A5FFCD99}" srcOrd="8" destOrd="0" presId="urn:microsoft.com/office/officeart/2018/2/layout/IconCircleList"/>
    <dgm:cxn modelId="{89EFC58C-5B6F-4EA5-B3F1-2C8554BBA2C9}" type="presParOf" srcId="{90963B34-8B9E-4504-AD44-B832A5FFCD99}" destId="{165635E4-0A15-47EF-8BE8-6C7C4B543A62}" srcOrd="0" destOrd="0" presId="urn:microsoft.com/office/officeart/2018/2/layout/IconCircleList"/>
    <dgm:cxn modelId="{D33F4AE6-09D4-40A1-B2FE-9B7623FACFBD}" type="presParOf" srcId="{90963B34-8B9E-4504-AD44-B832A5FFCD99}" destId="{A6DD3ED9-7959-4384-9B5E-AFFEB97B1E49}" srcOrd="1" destOrd="0" presId="urn:microsoft.com/office/officeart/2018/2/layout/IconCircleList"/>
    <dgm:cxn modelId="{98EE9288-3BDD-4186-8B35-529DB3AC5F56}" type="presParOf" srcId="{90963B34-8B9E-4504-AD44-B832A5FFCD99}" destId="{BAF85A83-8C0D-48C2-A53A-C6114DC23193}" srcOrd="2" destOrd="0" presId="urn:microsoft.com/office/officeart/2018/2/layout/IconCircleList"/>
    <dgm:cxn modelId="{81617643-2410-4E30-A13A-70FD74F0C75B}" type="presParOf" srcId="{90963B34-8B9E-4504-AD44-B832A5FFCD99}" destId="{ADC9B4DA-20B2-4752-85CD-07EC9E43A23B}" srcOrd="3" destOrd="0" presId="urn:microsoft.com/office/officeart/2018/2/layout/IconCircleList"/>
    <dgm:cxn modelId="{5A587314-E329-4643-BBA2-B7BAFE1A1458}" type="presParOf" srcId="{F230C295-2F72-4D26-AC9F-4B043DA7E7A8}" destId="{521B8C34-5426-495C-94E9-C0DFD1E54118}" srcOrd="9" destOrd="0" presId="urn:microsoft.com/office/officeart/2018/2/layout/IconCircleList"/>
    <dgm:cxn modelId="{FE96AFEB-E85A-410C-8376-C124AD4E45F2}" type="presParOf" srcId="{F230C295-2F72-4D26-AC9F-4B043DA7E7A8}" destId="{4E3965C1-807A-4718-AE9D-667419A10DE9}" srcOrd="10" destOrd="0" presId="urn:microsoft.com/office/officeart/2018/2/layout/IconCircleList"/>
    <dgm:cxn modelId="{D419C36F-992A-455E-B310-63533E22B2CD}" type="presParOf" srcId="{4E3965C1-807A-4718-AE9D-667419A10DE9}" destId="{3729CD13-AF2A-4850-A445-FBD5A401A391}" srcOrd="0" destOrd="0" presId="urn:microsoft.com/office/officeart/2018/2/layout/IconCircleList"/>
    <dgm:cxn modelId="{6F461050-2A3D-4166-99BB-F300E254A267}" type="presParOf" srcId="{4E3965C1-807A-4718-AE9D-667419A10DE9}" destId="{3394325C-D0E9-46E0-BF52-62A6CD999CFE}" srcOrd="1" destOrd="0" presId="urn:microsoft.com/office/officeart/2018/2/layout/IconCircleList"/>
    <dgm:cxn modelId="{610D0017-A82D-4009-980E-2AD24D5F92B3}" type="presParOf" srcId="{4E3965C1-807A-4718-AE9D-667419A10DE9}" destId="{DFA143D1-56E1-4136-970C-763AA547B206}" srcOrd="2" destOrd="0" presId="urn:microsoft.com/office/officeart/2018/2/layout/IconCircleList"/>
    <dgm:cxn modelId="{42030154-0C24-4F81-B6E6-BD6373682C84}" type="presParOf" srcId="{4E3965C1-807A-4718-AE9D-667419A10DE9}" destId="{0F123381-5586-44D3-A7D5-EC6AEAACB108}" srcOrd="3" destOrd="0" presId="urn:microsoft.com/office/officeart/2018/2/layout/IconCircleList"/>
    <dgm:cxn modelId="{BE73DAB6-BD23-4FE5-9666-56AF76540143}" type="presParOf" srcId="{F230C295-2F72-4D26-AC9F-4B043DA7E7A8}" destId="{DE610AA7-238E-4EF4-8E15-2B38BC6B6A32}" srcOrd="11" destOrd="0" presId="urn:microsoft.com/office/officeart/2018/2/layout/IconCircleList"/>
    <dgm:cxn modelId="{DF597DE8-E15D-431E-81F8-7420183F1FA5}" type="presParOf" srcId="{F230C295-2F72-4D26-AC9F-4B043DA7E7A8}" destId="{8A4C25EC-10A5-40CB-B155-C78DE104F4A6}" srcOrd="12" destOrd="0" presId="urn:microsoft.com/office/officeart/2018/2/layout/IconCircleList"/>
    <dgm:cxn modelId="{E6E54503-24C2-4DF7-B856-290D053A4E28}" type="presParOf" srcId="{8A4C25EC-10A5-40CB-B155-C78DE104F4A6}" destId="{92806455-1C50-4DDA-982F-E3843B6F9E1B}" srcOrd="0" destOrd="0" presId="urn:microsoft.com/office/officeart/2018/2/layout/IconCircleList"/>
    <dgm:cxn modelId="{A4D5B828-B31B-41B9-84F9-3570BF957CAC}" type="presParOf" srcId="{8A4C25EC-10A5-40CB-B155-C78DE104F4A6}" destId="{EDAC00FC-E79F-4492-BF37-35A1DEC92DF5}" srcOrd="1" destOrd="0" presId="urn:microsoft.com/office/officeart/2018/2/layout/IconCircleList"/>
    <dgm:cxn modelId="{4CD240E4-4BE3-4969-A460-8F8AAE17CA0E}" type="presParOf" srcId="{8A4C25EC-10A5-40CB-B155-C78DE104F4A6}" destId="{9CF03B70-9B4C-40C6-A3A9-8898C8AEBB76}" srcOrd="2" destOrd="0" presId="urn:microsoft.com/office/officeart/2018/2/layout/IconCircleList"/>
    <dgm:cxn modelId="{EDAC0C73-95B0-4D29-A08A-9048AF21B6BD}" type="presParOf" srcId="{8A4C25EC-10A5-40CB-B155-C78DE104F4A6}" destId="{BA427A08-149F-4F1F-BB3C-AD2ECCBE0645}" srcOrd="3" destOrd="0" presId="urn:microsoft.com/office/officeart/2018/2/layout/IconCircleList"/>
    <dgm:cxn modelId="{1D635209-42B3-4329-BE2B-776B4B7D0BBB}" type="presParOf" srcId="{F230C295-2F72-4D26-AC9F-4B043DA7E7A8}" destId="{BCFDD6C0-1BB9-448D-80E1-E72117FC31EA}" srcOrd="13" destOrd="0" presId="urn:microsoft.com/office/officeart/2018/2/layout/IconCircleList"/>
    <dgm:cxn modelId="{31A08E01-1622-42F8-8DFC-7D2B8259BC4C}" type="presParOf" srcId="{F230C295-2F72-4D26-AC9F-4B043DA7E7A8}" destId="{10D606E9-97CD-4D3D-AD99-A89C09D37A7B}" srcOrd="14" destOrd="0" presId="urn:microsoft.com/office/officeart/2018/2/layout/IconCircleList"/>
    <dgm:cxn modelId="{6287D663-E7EE-4747-8E4C-F974CFD9FCAF}" type="presParOf" srcId="{10D606E9-97CD-4D3D-AD99-A89C09D37A7B}" destId="{FBD4CEB5-7607-48B8-A05F-5E3766BBE2A2}" srcOrd="0" destOrd="0" presId="urn:microsoft.com/office/officeart/2018/2/layout/IconCircleList"/>
    <dgm:cxn modelId="{70F8F4AB-C9C3-4EF5-B45B-A3BC83E181D0}" type="presParOf" srcId="{10D606E9-97CD-4D3D-AD99-A89C09D37A7B}" destId="{5266D74E-A095-4B33-92CB-A41FE11845E8}" srcOrd="1" destOrd="0" presId="urn:microsoft.com/office/officeart/2018/2/layout/IconCircleList"/>
    <dgm:cxn modelId="{73821183-F560-4069-BA47-5D2EB4E5F3DF}" type="presParOf" srcId="{10D606E9-97CD-4D3D-AD99-A89C09D37A7B}" destId="{DA67984A-0EAD-41B9-BAB4-0BB873C8B8D9}" srcOrd="2" destOrd="0" presId="urn:microsoft.com/office/officeart/2018/2/layout/IconCircleList"/>
    <dgm:cxn modelId="{AD653D3F-6EF4-47CC-A342-2C77812463FC}" type="presParOf" srcId="{10D606E9-97CD-4D3D-AD99-A89C09D37A7B}" destId="{3ED2DFDE-1E90-4FA3-9A28-B83454DF6020}" srcOrd="3" destOrd="0" presId="urn:microsoft.com/office/officeart/2018/2/layout/IconCircleList"/>
    <dgm:cxn modelId="{6509BEC0-74C7-445A-A3F8-217E7252CDCB}" type="presParOf" srcId="{F230C295-2F72-4D26-AC9F-4B043DA7E7A8}" destId="{389165B4-0052-4D74-92C6-B4DA7B3F0B54}" srcOrd="15" destOrd="0" presId="urn:microsoft.com/office/officeart/2018/2/layout/IconCircleList"/>
    <dgm:cxn modelId="{91A62087-27EB-4EED-849C-51DCAD06D6D2}" type="presParOf" srcId="{F230C295-2F72-4D26-AC9F-4B043DA7E7A8}" destId="{714A0260-FDA6-4C71-8EF2-2F047A965EE6}" srcOrd="16" destOrd="0" presId="urn:microsoft.com/office/officeart/2018/2/layout/IconCircleList"/>
    <dgm:cxn modelId="{AC00DDEB-5996-45FD-B77D-FE84A5470B51}" type="presParOf" srcId="{714A0260-FDA6-4C71-8EF2-2F047A965EE6}" destId="{9347D2A0-E3DC-491D-8F3D-7D6230562ECB}" srcOrd="0" destOrd="0" presId="urn:microsoft.com/office/officeart/2018/2/layout/IconCircleList"/>
    <dgm:cxn modelId="{E46B49A6-AFD1-491F-A7CB-FAD1F694E40A}" type="presParOf" srcId="{714A0260-FDA6-4C71-8EF2-2F047A965EE6}" destId="{A553DA23-D0C9-4A37-839C-09CE7BB8C4E4}" srcOrd="1" destOrd="0" presId="urn:microsoft.com/office/officeart/2018/2/layout/IconCircleList"/>
    <dgm:cxn modelId="{57799198-6822-4684-8D7B-2825E6076584}" type="presParOf" srcId="{714A0260-FDA6-4C71-8EF2-2F047A965EE6}" destId="{044F49F2-8898-4080-8141-4237BC10BCDE}" srcOrd="2" destOrd="0" presId="urn:microsoft.com/office/officeart/2018/2/layout/IconCircleList"/>
    <dgm:cxn modelId="{0C515545-97B2-439F-97F5-2AC65163F760}" type="presParOf" srcId="{714A0260-FDA6-4C71-8EF2-2F047A965EE6}" destId="{3060E194-5FAE-4E9B-803D-6B260100981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242443-0D00-4D9B-839B-E5B807E81855}">
      <dsp:nvSpPr>
        <dsp:cNvPr id="0" name=""/>
        <dsp:cNvSpPr/>
      </dsp:nvSpPr>
      <dsp:spPr>
        <a:xfrm>
          <a:off x="0" y="275795"/>
          <a:ext cx="6643880" cy="1113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Progressive dance-fitness: Zumba, Zumba Kids, </a:t>
          </a:r>
          <a:r>
            <a:rPr lang="en-GB" sz="2800" kern="1200" dirty="0" err="1"/>
            <a:t>Sentao</a:t>
          </a:r>
          <a:r>
            <a:rPr lang="en-GB" sz="2800" kern="1200" dirty="0"/>
            <a:t>, STRONG Nation</a:t>
          </a:r>
          <a:endParaRPr lang="en-US" sz="2800" kern="1200" dirty="0"/>
        </a:p>
      </dsp:txBody>
      <dsp:txXfrm>
        <a:off x="54373" y="330168"/>
        <a:ext cx="6535134" cy="1005094"/>
      </dsp:txXfrm>
    </dsp:sp>
    <dsp:sp modelId="{DBEFC555-30C6-4B34-9F66-2C68A835CF16}">
      <dsp:nvSpPr>
        <dsp:cNvPr id="0" name=""/>
        <dsp:cNvSpPr/>
      </dsp:nvSpPr>
      <dsp:spPr>
        <a:xfrm>
          <a:off x="0" y="1470275"/>
          <a:ext cx="6643880" cy="111384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Hybrid delivery: In-person and live-streamed classes for adults and children</a:t>
          </a:r>
          <a:endParaRPr lang="en-US" sz="2800" kern="1200" dirty="0"/>
        </a:p>
      </dsp:txBody>
      <dsp:txXfrm>
        <a:off x="54373" y="1524648"/>
        <a:ext cx="6535134" cy="1005094"/>
      </dsp:txXfrm>
    </dsp:sp>
    <dsp:sp modelId="{54A2EBE5-5178-41C0-891C-8BA3285B65EB}">
      <dsp:nvSpPr>
        <dsp:cNvPr id="0" name=""/>
        <dsp:cNvSpPr/>
      </dsp:nvSpPr>
      <dsp:spPr>
        <a:xfrm>
          <a:off x="0" y="2664755"/>
          <a:ext cx="6643880" cy="11138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Family-friendly, inclusive, and rooted in local community events</a:t>
          </a:r>
          <a:endParaRPr lang="en-US" sz="2800" kern="1200" dirty="0"/>
        </a:p>
      </dsp:txBody>
      <dsp:txXfrm>
        <a:off x="54373" y="2719128"/>
        <a:ext cx="6535134" cy="10050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76E627-58C2-40F3-85CA-30169E0EE01F}">
      <dsp:nvSpPr>
        <dsp:cNvPr id="0" name=""/>
        <dsp:cNvSpPr/>
      </dsp:nvSpPr>
      <dsp:spPr>
        <a:xfrm>
          <a:off x="0" y="0"/>
          <a:ext cx="4043529" cy="75930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Multi-level Progressive Pathway:</a:t>
          </a:r>
          <a:r>
            <a:rPr lang="en-US" sz="1400" kern="1200"/>
            <a:t> Parents and children dance together</a:t>
          </a:r>
        </a:p>
      </dsp:txBody>
      <dsp:txXfrm>
        <a:off x="22239" y="22239"/>
        <a:ext cx="3160019" cy="714826"/>
      </dsp:txXfrm>
    </dsp:sp>
    <dsp:sp modelId="{FA86EBAA-62B8-4DBF-AF31-FD695F286E4A}">
      <dsp:nvSpPr>
        <dsp:cNvPr id="0" name=""/>
        <dsp:cNvSpPr/>
      </dsp:nvSpPr>
      <dsp:spPr>
        <a:xfrm>
          <a:off x="338645" y="897360"/>
          <a:ext cx="4043529" cy="759304"/>
        </a:xfrm>
        <a:prstGeom prst="roundRect">
          <a:avLst>
            <a:gd name="adj" fmla="val 10000"/>
          </a:avLst>
        </a:prstGeom>
        <a:solidFill>
          <a:schemeClr val="accent4">
            <a:hueOff val="2199979"/>
            <a:satOff val="-9734"/>
            <a:lumOff val="-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Hybrid Delivery:</a:t>
          </a:r>
          <a:r>
            <a:rPr lang="en-US" sz="1400" kern="1200"/>
            <a:t> In-person + live-streaming for flexibility (FounderPal, 2025)</a:t>
          </a:r>
        </a:p>
      </dsp:txBody>
      <dsp:txXfrm>
        <a:off x="360884" y="919599"/>
        <a:ext cx="3166857" cy="714826"/>
      </dsp:txXfrm>
    </dsp:sp>
    <dsp:sp modelId="{11ACC9A7-8ED3-4486-B4EA-CAA59FC2F75A}">
      <dsp:nvSpPr>
        <dsp:cNvPr id="0" name=""/>
        <dsp:cNvSpPr/>
      </dsp:nvSpPr>
      <dsp:spPr>
        <a:xfrm>
          <a:off x="672236" y="1794720"/>
          <a:ext cx="4043529" cy="759304"/>
        </a:xfrm>
        <a:prstGeom prst="roundRect">
          <a:avLst>
            <a:gd name="adj" fmla="val 10000"/>
          </a:avLst>
        </a:prstGeom>
        <a:solidFill>
          <a:schemeClr val="accent4">
            <a:hueOff val="4399958"/>
            <a:satOff val="-19468"/>
            <a:lumOff val="-3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After-School Programs:</a:t>
          </a:r>
          <a:r>
            <a:rPr lang="en-US" sz="1400" kern="1200"/>
            <a:t> Zumba Kids club addressing school-age market gap</a:t>
          </a:r>
        </a:p>
      </dsp:txBody>
      <dsp:txXfrm>
        <a:off x="694475" y="1816959"/>
        <a:ext cx="3171912" cy="714826"/>
      </dsp:txXfrm>
    </dsp:sp>
    <dsp:sp modelId="{009E0425-CB00-4E00-AF9F-16055BAC102D}">
      <dsp:nvSpPr>
        <dsp:cNvPr id="0" name=""/>
        <dsp:cNvSpPr/>
      </dsp:nvSpPr>
      <dsp:spPr>
        <a:xfrm>
          <a:off x="1010882" y="2692081"/>
          <a:ext cx="4043529" cy="759304"/>
        </a:xfrm>
        <a:prstGeom prst="roundRect">
          <a:avLst>
            <a:gd name="adj" fmla="val 10000"/>
          </a:avLst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Community Partnerships:</a:t>
          </a:r>
          <a:r>
            <a:rPr lang="en-US" sz="1400" kern="1200"/>
            <a:t> Schools, fitness professionals, local events collaboration</a:t>
          </a:r>
        </a:p>
      </dsp:txBody>
      <dsp:txXfrm>
        <a:off x="1033121" y="2714320"/>
        <a:ext cx="3166857" cy="714826"/>
      </dsp:txXfrm>
    </dsp:sp>
    <dsp:sp modelId="{DF2C046B-8441-4DC5-B046-D76E06B8E827}">
      <dsp:nvSpPr>
        <dsp:cNvPr id="0" name=""/>
        <dsp:cNvSpPr/>
      </dsp:nvSpPr>
      <dsp:spPr>
        <a:xfrm>
          <a:off x="3549981" y="581558"/>
          <a:ext cx="493548" cy="493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3661029" y="581558"/>
        <a:ext cx="271452" cy="371395"/>
      </dsp:txXfrm>
    </dsp:sp>
    <dsp:sp modelId="{8D77845C-4ABE-4195-A82B-4E9D8B8649FD}">
      <dsp:nvSpPr>
        <dsp:cNvPr id="0" name=""/>
        <dsp:cNvSpPr/>
      </dsp:nvSpPr>
      <dsp:spPr>
        <a:xfrm>
          <a:off x="3888627" y="1478918"/>
          <a:ext cx="493548" cy="493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3079768"/>
            <a:satOff val="-15334"/>
            <a:lumOff val="-1455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3079768"/>
              <a:satOff val="-15334"/>
              <a:lumOff val="-14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3999675" y="1478918"/>
        <a:ext cx="271452" cy="371395"/>
      </dsp:txXfrm>
    </dsp:sp>
    <dsp:sp modelId="{6E093EA7-1DD3-482A-ABBF-F665C6C1B752}">
      <dsp:nvSpPr>
        <dsp:cNvPr id="0" name=""/>
        <dsp:cNvSpPr/>
      </dsp:nvSpPr>
      <dsp:spPr>
        <a:xfrm>
          <a:off x="4222218" y="2376279"/>
          <a:ext cx="493548" cy="49354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6159535"/>
            <a:satOff val="-30669"/>
            <a:lumOff val="-291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6159535"/>
              <a:satOff val="-30669"/>
              <a:lumOff val="-29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333266" y="2376279"/>
        <a:ext cx="271452" cy="3713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29C7B-3FF9-432F-934B-05E76C07A367}">
      <dsp:nvSpPr>
        <dsp:cNvPr id="0" name=""/>
        <dsp:cNvSpPr/>
      </dsp:nvSpPr>
      <dsp:spPr>
        <a:xfrm>
          <a:off x="201236" y="2616"/>
          <a:ext cx="457734" cy="45773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FB48D1-CA14-4FC1-BB5A-A7804C7DC24A}">
      <dsp:nvSpPr>
        <dsp:cNvPr id="0" name=""/>
        <dsp:cNvSpPr/>
      </dsp:nvSpPr>
      <dsp:spPr>
        <a:xfrm>
          <a:off x="297360" y="98741"/>
          <a:ext cx="265485" cy="2654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F8144-639C-406B-A98D-80599A257B45}">
      <dsp:nvSpPr>
        <dsp:cNvPr id="0" name=""/>
        <dsp:cNvSpPr/>
      </dsp:nvSpPr>
      <dsp:spPr>
        <a:xfrm>
          <a:off x="757056" y="2616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 Studio Lease</a:t>
          </a:r>
          <a:r>
            <a:rPr lang="en-GB" sz="1100" kern="1200">
              <a:latin typeface="Aptos Display" panose="020F0302020204030204"/>
            </a:rPr>
            <a:t> </a:t>
          </a:r>
          <a:r>
            <a:rPr lang="en-GB" sz="1100" kern="1200"/>
            <a:t>£20,000 – Deposit and refurbishment for a dedicated studio</a:t>
          </a:r>
          <a:endParaRPr lang="en-US" sz="1100" kern="1200"/>
        </a:p>
      </dsp:txBody>
      <dsp:txXfrm>
        <a:off x="757056" y="2616"/>
        <a:ext cx="1078945" cy="457734"/>
      </dsp:txXfrm>
    </dsp:sp>
    <dsp:sp modelId="{8A8E2EEB-F870-49B4-89FB-023666E304C7}">
      <dsp:nvSpPr>
        <dsp:cNvPr id="0" name=""/>
        <dsp:cNvSpPr/>
      </dsp:nvSpPr>
      <dsp:spPr>
        <a:xfrm>
          <a:off x="2024000" y="2616"/>
          <a:ext cx="457734" cy="457734"/>
        </a:xfrm>
        <a:prstGeom prst="ellipse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5157DD-3994-4A89-A040-B076493A2175}">
      <dsp:nvSpPr>
        <dsp:cNvPr id="0" name=""/>
        <dsp:cNvSpPr/>
      </dsp:nvSpPr>
      <dsp:spPr>
        <a:xfrm>
          <a:off x="2120124" y="98741"/>
          <a:ext cx="265485" cy="2654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917246-5D1A-497A-8138-D2BA52663A0F}">
      <dsp:nvSpPr>
        <dsp:cNvPr id="0" name=""/>
        <dsp:cNvSpPr/>
      </dsp:nvSpPr>
      <dsp:spPr>
        <a:xfrm>
          <a:off x="2579820" y="2616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Secure dedicated venue for 18-24 months</a:t>
          </a:r>
          <a:endParaRPr lang="en-US" sz="1100" kern="1200"/>
        </a:p>
      </dsp:txBody>
      <dsp:txXfrm>
        <a:off x="2579820" y="2616"/>
        <a:ext cx="1078945" cy="457734"/>
      </dsp:txXfrm>
    </dsp:sp>
    <dsp:sp modelId="{65F29D91-3095-4073-9B7D-42E58BF5A1BB}">
      <dsp:nvSpPr>
        <dsp:cNvPr id="0" name=""/>
        <dsp:cNvSpPr/>
      </dsp:nvSpPr>
      <dsp:spPr>
        <a:xfrm>
          <a:off x="201236" y="1068443"/>
          <a:ext cx="457734" cy="457734"/>
        </a:xfrm>
        <a:prstGeom prst="ellipse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B30A44-947E-46F6-8966-CEC41B13542B}">
      <dsp:nvSpPr>
        <dsp:cNvPr id="0" name=""/>
        <dsp:cNvSpPr/>
      </dsp:nvSpPr>
      <dsp:spPr>
        <a:xfrm>
          <a:off x="297360" y="1164568"/>
          <a:ext cx="265485" cy="2654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D9B64-33A0-48C1-AFB8-184E8E3A68A3}">
      <dsp:nvSpPr>
        <dsp:cNvPr id="0" name=""/>
        <dsp:cNvSpPr/>
      </dsp:nvSpPr>
      <dsp:spPr>
        <a:xfrm>
          <a:off x="757056" y="1068443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ptos Display" panose="020F0302020204030204"/>
            </a:rPr>
            <a:t>Recruitment </a:t>
          </a:r>
          <a:r>
            <a:rPr lang="en-GB" sz="1100" kern="1200">
              <a:latin typeface="Aptos Display"/>
              <a:ea typeface="Calibri"/>
              <a:cs typeface="Calibri"/>
            </a:rPr>
            <a:t>- </a:t>
          </a:r>
          <a:r>
            <a:rPr lang="en-GB" sz="1100" kern="1200">
              <a:latin typeface="Calibri"/>
              <a:ea typeface="Calibri"/>
              <a:cs typeface="Calibri"/>
            </a:rPr>
            <a:t>employ qualified admin + hiring cover instructors £5,000</a:t>
          </a:r>
        </a:p>
      </dsp:txBody>
      <dsp:txXfrm>
        <a:off x="757056" y="1068443"/>
        <a:ext cx="1078945" cy="457734"/>
      </dsp:txXfrm>
    </dsp:sp>
    <dsp:sp modelId="{EFCEBC32-8CF3-46D8-A9B0-AE1A723EA903}">
      <dsp:nvSpPr>
        <dsp:cNvPr id="0" name=""/>
        <dsp:cNvSpPr/>
      </dsp:nvSpPr>
      <dsp:spPr>
        <a:xfrm>
          <a:off x="2024000" y="1068443"/>
          <a:ext cx="457734" cy="457734"/>
        </a:xfrm>
        <a:prstGeom prst="ellipse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1A469F-AD7C-4BE9-B156-882F3D140203}">
      <dsp:nvSpPr>
        <dsp:cNvPr id="0" name=""/>
        <dsp:cNvSpPr/>
      </dsp:nvSpPr>
      <dsp:spPr>
        <a:xfrm>
          <a:off x="2120124" y="1164568"/>
          <a:ext cx="265485" cy="2654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E0E4F-09D9-4914-AAAD-1502CB4C68C6}">
      <dsp:nvSpPr>
        <dsp:cNvPr id="0" name=""/>
        <dsp:cNvSpPr/>
      </dsp:nvSpPr>
      <dsp:spPr>
        <a:xfrm>
          <a:off x="2579820" y="1068443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 </a:t>
          </a:r>
          <a:r>
            <a:rPr lang="en-GB" sz="1100" kern="1200">
              <a:latin typeface="Aptos Display" panose="020F0302020204030204"/>
            </a:rPr>
            <a:t>More</a:t>
          </a:r>
          <a:r>
            <a:rPr lang="en-GB" sz="1100" kern="1200"/>
            <a:t> instructor partnerships</a:t>
          </a:r>
          <a:r>
            <a:rPr lang="en-GB" sz="1100" kern="1200">
              <a:latin typeface="Aptos Display" panose="020F0302020204030204"/>
            </a:rPr>
            <a:t> + £5,000</a:t>
          </a:r>
          <a:r>
            <a:rPr lang="en-GB" sz="1100" kern="1200"/>
            <a:t> – Instructor training </a:t>
          </a:r>
          <a:endParaRPr lang="en-US" sz="1100" kern="1200"/>
        </a:p>
      </dsp:txBody>
      <dsp:txXfrm>
        <a:off x="2579820" y="1068443"/>
        <a:ext cx="1078945" cy="457734"/>
      </dsp:txXfrm>
    </dsp:sp>
    <dsp:sp modelId="{165635E4-0A15-47EF-8BE8-6C7C4B543A62}">
      <dsp:nvSpPr>
        <dsp:cNvPr id="0" name=""/>
        <dsp:cNvSpPr/>
      </dsp:nvSpPr>
      <dsp:spPr>
        <a:xfrm>
          <a:off x="201236" y="2134270"/>
          <a:ext cx="457734" cy="457734"/>
        </a:xfrm>
        <a:prstGeom prst="ellips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DD3ED9-7959-4384-9B5E-AFFEB97B1E49}">
      <dsp:nvSpPr>
        <dsp:cNvPr id="0" name=""/>
        <dsp:cNvSpPr/>
      </dsp:nvSpPr>
      <dsp:spPr>
        <a:xfrm>
          <a:off x="297360" y="2230395"/>
          <a:ext cx="265485" cy="26548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9B4DA-20B2-4752-85CD-07EC9E43A23B}">
      <dsp:nvSpPr>
        <dsp:cNvPr id="0" name=""/>
        <dsp:cNvSpPr/>
      </dsp:nvSpPr>
      <dsp:spPr>
        <a:xfrm>
          <a:off x="757056" y="2134270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ptos Display" panose="020F0302020204030204"/>
            </a:rPr>
            <a:t>Marketing</a:t>
          </a:r>
          <a:r>
            <a:rPr lang="en-GB" sz="1100" kern="1200"/>
            <a:t> &amp; Branding</a:t>
          </a:r>
          <a:r>
            <a:rPr lang="en-GB" sz="1100" kern="1200">
              <a:latin typeface="Aptos Display" panose="020F0302020204030204"/>
            </a:rPr>
            <a:t> £4,000</a:t>
          </a:r>
          <a:r>
            <a:rPr lang="en-GB" sz="1100" kern="1200"/>
            <a:t> – Marketing and community events</a:t>
          </a:r>
          <a:endParaRPr lang="en-US" sz="1100" kern="1200"/>
        </a:p>
      </dsp:txBody>
      <dsp:txXfrm>
        <a:off x="757056" y="2134270"/>
        <a:ext cx="1078945" cy="457734"/>
      </dsp:txXfrm>
    </dsp:sp>
    <dsp:sp modelId="{3729CD13-AF2A-4850-A445-FBD5A401A391}">
      <dsp:nvSpPr>
        <dsp:cNvPr id="0" name=""/>
        <dsp:cNvSpPr/>
      </dsp:nvSpPr>
      <dsp:spPr>
        <a:xfrm>
          <a:off x="2024000" y="2134270"/>
          <a:ext cx="457734" cy="457734"/>
        </a:xfrm>
        <a:prstGeom prst="ellipse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94325C-D0E9-46E0-BF52-62A6CD999CFE}">
      <dsp:nvSpPr>
        <dsp:cNvPr id="0" name=""/>
        <dsp:cNvSpPr/>
      </dsp:nvSpPr>
      <dsp:spPr>
        <a:xfrm>
          <a:off x="2120124" y="2230395"/>
          <a:ext cx="265485" cy="26548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23381-5586-44D3-A7D5-EC6AEAACB108}">
      <dsp:nvSpPr>
        <dsp:cNvPr id="0" name=""/>
        <dsp:cNvSpPr/>
      </dsp:nvSpPr>
      <dsp:spPr>
        <a:xfrm>
          <a:off x="2579820" y="2134270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Expand digital campaigns and community events</a:t>
          </a:r>
          <a:r>
            <a:rPr lang="en-GB" sz="1100" kern="1200">
              <a:latin typeface="Aptos Display" panose="020F0302020204030204"/>
            </a:rPr>
            <a:t> </a:t>
          </a:r>
          <a:r>
            <a:rPr lang="en-GB" sz="1100" kern="1200">
              <a:latin typeface="Calibri"/>
              <a:ea typeface="Calibri"/>
              <a:cs typeface="Calibri"/>
            </a:rPr>
            <a:t>£4,000</a:t>
          </a:r>
          <a:endParaRPr lang="en-US" sz="1100" kern="1200"/>
        </a:p>
      </dsp:txBody>
      <dsp:txXfrm>
        <a:off x="2579820" y="2134270"/>
        <a:ext cx="1078945" cy="457734"/>
      </dsp:txXfrm>
    </dsp:sp>
    <dsp:sp modelId="{92806455-1C50-4DDA-982F-E3843B6F9E1B}">
      <dsp:nvSpPr>
        <dsp:cNvPr id="0" name=""/>
        <dsp:cNvSpPr/>
      </dsp:nvSpPr>
      <dsp:spPr>
        <a:xfrm>
          <a:off x="201236" y="3200097"/>
          <a:ext cx="457734" cy="457734"/>
        </a:xfrm>
        <a:prstGeom prst="ellipse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AC00FC-E79F-4492-BF37-35A1DEC92DF5}">
      <dsp:nvSpPr>
        <dsp:cNvPr id="0" name=""/>
        <dsp:cNvSpPr/>
      </dsp:nvSpPr>
      <dsp:spPr>
        <a:xfrm>
          <a:off x="297360" y="3296222"/>
          <a:ext cx="265485" cy="26548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27A08-149F-4F1F-BB3C-AD2ECCBE0645}">
      <dsp:nvSpPr>
        <dsp:cNvPr id="0" name=""/>
        <dsp:cNvSpPr/>
      </dsp:nvSpPr>
      <dsp:spPr>
        <a:xfrm>
          <a:off x="757056" y="3200097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ptos Display" panose="020F0302020204030204"/>
            </a:rPr>
            <a:t>Equipment £5,000</a:t>
          </a:r>
          <a:r>
            <a:rPr lang="en-GB" sz="1100" kern="1200"/>
            <a:t> – Equipment (mirrors, flooring, lighting, branded materials)</a:t>
          </a:r>
          <a:endParaRPr lang="en-US" sz="1100" kern="1200"/>
        </a:p>
      </dsp:txBody>
      <dsp:txXfrm>
        <a:off x="757056" y="3200097"/>
        <a:ext cx="1078945" cy="457734"/>
      </dsp:txXfrm>
    </dsp:sp>
    <dsp:sp modelId="{FBD4CEB5-7607-48B8-A05F-5E3766BBE2A2}">
      <dsp:nvSpPr>
        <dsp:cNvPr id="0" name=""/>
        <dsp:cNvSpPr/>
      </dsp:nvSpPr>
      <dsp:spPr>
        <a:xfrm>
          <a:off x="2024000" y="3200097"/>
          <a:ext cx="457734" cy="457734"/>
        </a:xfrm>
        <a:prstGeom prst="ellipse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66D74E-A095-4B33-92CB-A41FE11845E8}">
      <dsp:nvSpPr>
        <dsp:cNvPr id="0" name=""/>
        <dsp:cNvSpPr/>
      </dsp:nvSpPr>
      <dsp:spPr>
        <a:xfrm>
          <a:off x="2120124" y="3296222"/>
          <a:ext cx="265485" cy="265485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2DFDE-1E90-4FA3-9A28-B83454DF6020}">
      <dsp:nvSpPr>
        <dsp:cNvPr id="0" name=""/>
        <dsp:cNvSpPr/>
      </dsp:nvSpPr>
      <dsp:spPr>
        <a:xfrm>
          <a:off x="2579820" y="3200097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Upgrade sound systems, purchase branded gear</a:t>
          </a:r>
          <a:r>
            <a:rPr lang="en-GB" sz="1100" kern="1200">
              <a:latin typeface="Aptos Display" panose="020F0302020204030204"/>
            </a:rPr>
            <a:t> £2,000</a:t>
          </a:r>
          <a:endParaRPr lang="en-US" sz="1100" kern="1200">
            <a:latin typeface="Aptos Display" panose="020F0302020204030204"/>
          </a:endParaRPr>
        </a:p>
      </dsp:txBody>
      <dsp:txXfrm>
        <a:off x="2579820" y="3200097"/>
        <a:ext cx="1078945" cy="457734"/>
      </dsp:txXfrm>
    </dsp:sp>
    <dsp:sp modelId="{9347D2A0-E3DC-491D-8F3D-7D6230562ECB}">
      <dsp:nvSpPr>
        <dsp:cNvPr id="0" name=""/>
        <dsp:cNvSpPr/>
      </dsp:nvSpPr>
      <dsp:spPr>
        <a:xfrm>
          <a:off x="201236" y="4265924"/>
          <a:ext cx="457734" cy="457734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53DA23-D0C9-4A37-839C-09CE7BB8C4E4}">
      <dsp:nvSpPr>
        <dsp:cNvPr id="0" name=""/>
        <dsp:cNvSpPr/>
      </dsp:nvSpPr>
      <dsp:spPr>
        <a:xfrm>
          <a:off x="297360" y="4362049"/>
          <a:ext cx="265485" cy="265485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0E194-5FAE-4E9B-803D-6B260100981B}">
      <dsp:nvSpPr>
        <dsp:cNvPr id="0" name=""/>
        <dsp:cNvSpPr/>
      </dsp:nvSpPr>
      <dsp:spPr>
        <a:xfrm>
          <a:off x="757056" y="4265924"/>
          <a:ext cx="1078945" cy="45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ptos Display" panose="020F0302020204030204"/>
            </a:rPr>
            <a:t> </a:t>
          </a:r>
          <a:r>
            <a:rPr lang="en-GB" sz="1100" kern="1200"/>
            <a:t>Online platform and booking upgrades</a:t>
          </a:r>
          <a:r>
            <a:rPr lang="en-GB" sz="1100" kern="1200">
              <a:latin typeface="Aptos Display" panose="020F0302020204030204"/>
            </a:rPr>
            <a:t> </a:t>
          </a:r>
          <a:r>
            <a:rPr lang="en-GB" sz="1100" kern="1200">
              <a:latin typeface="Calibri"/>
              <a:ea typeface="Calibri"/>
              <a:cs typeface="Calibri"/>
            </a:rPr>
            <a:t>£5,000 </a:t>
          </a:r>
          <a:endParaRPr lang="en-US" sz="1100" kern="1200"/>
        </a:p>
      </dsp:txBody>
      <dsp:txXfrm>
        <a:off x="757056" y="4265924"/>
        <a:ext cx="1078945" cy="457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marcgroup.com/zumba-business-plan-project-report" TargetMode="External"/><Relationship Id="rId3" Type="http://schemas.openxmlformats.org/officeDocument/2006/relationships/image" Target="../media/image14.jpeg"/><Relationship Id="rId7" Type="http://schemas.openxmlformats.org/officeDocument/2006/relationships/hyperlink" Target="https://www.origym.co.uk/blog/fitness-class-business/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ounderpal.ai/marketing-strategy-examples/zumba-studio" TargetMode="External"/><Relationship Id="rId11" Type="http://schemas.openxmlformats.org/officeDocument/2006/relationships/hyperlink" Target="https://www.zumba.com" TargetMode="External"/><Relationship Id="rId5" Type="http://schemas.openxmlformats.org/officeDocument/2006/relationships/hyperlink" Target="https://www.exercise.com/grow/how-to-start-a-group-fitness-business/" TargetMode="External"/><Relationship Id="rId10" Type="http://schemas.openxmlformats.org/officeDocument/2006/relationships/hyperlink" Target="https://www.ukactive.com" TargetMode="External"/><Relationship Id="rId4" Type="http://schemas.openxmlformats.org/officeDocument/2006/relationships/hyperlink" Target="https://www.henrystewarttalks.com" TargetMode="External"/><Relationship Id="rId9" Type="http://schemas.openxmlformats.org/officeDocument/2006/relationships/hyperlink" Target="https://www.sportengland.or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logo for a dance studio&#10;&#10;AI-generated content may be incorrect.">
            <a:extLst>
              <a:ext uri="{FF2B5EF4-FFF2-40B4-BE49-F238E27FC236}">
                <a16:creationId xmlns:a16="http://schemas.microsoft.com/office/drawing/2014/main" id="{18AD4F39-E69D-03F5-F505-1143E389D26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890" r="9999"/>
          <a:stretch>
            <a:fillRect/>
          </a:stretch>
        </p:blipFill>
        <p:spPr>
          <a:xfrm>
            <a:off x="-159204" y="10"/>
            <a:ext cx="3688502" cy="6857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816CAA6-8CEF-0489-8F31-B114D93F3DB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l="20000" r="20000"/>
          <a:stretch>
            <a:fillRect/>
          </a:stretch>
        </p:blipFill>
        <p:spPr>
          <a:xfrm>
            <a:off x="3525672" y="10"/>
            <a:ext cx="866632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8D6A6C-5291-00AC-95A7-7B71789DFB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1965" y="552807"/>
            <a:ext cx="9801854" cy="2790331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800" kern="1200"/>
            </a:br>
            <a:r>
              <a:rPr lang="en-US" sz="4800">
                <a:solidFill>
                  <a:srgbClr val="FFFFFF"/>
                </a:solidFill>
              </a:rPr>
              <a:t>                      </a:t>
            </a:r>
            <a:r>
              <a:rPr lang="en-US" sz="4800" kern="120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RhythmFit</a:t>
            </a: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Dance </a:t>
            </a:r>
            <a:br>
              <a:rPr lang="en-US" sz="4800" kern="1200"/>
            </a:br>
            <a:r>
              <a:rPr lang="en-US" sz="4800">
                <a:solidFill>
                  <a:srgbClr val="FFFFFF"/>
                </a:solidFill>
              </a:rPr>
              <a:t>                                 </a:t>
            </a: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Fitness Studio</a:t>
            </a:r>
          </a:p>
          <a:p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377E8-BE4C-84AA-078B-4F2112A454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1966" y="3510476"/>
            <a:ext cx="9801854" cy="261423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endParaRPr lang="en-US" sz="1800" dirty="0">
              <a:solidFill>
                <a:srgbClr val="002060"/>
              </a:solidFill>
            </a:endParaRPr>
          </a:p>
          <a:p>
            <a:r>
              <a:rPr lang="en-US" sz="1800" dirty="0">
                <a:solidFill>
                  <a:srgbClr val="002060"/>
                </a:solidFill>
              </a:rPr>
              <a:t>Angel Investor Pitch November 2025</a:t>
            </a:r>
            <a:endParaRPr lang="en-US" dirty="0"/>
          </a:p>
          <a:p>
            <a:r>
              <a:rPr lang="en-US" sz="1800" dirty="0">
                <a:solidFill>
                  <a:srgbClr val="002060"/>
                </a:solidFill>
              </a:rPr>
              <a:t>                                                        </a:t>
            </a:r>
          </a:p>
          <a:p>
            <a:r>
              <a:rPr lang="en-US" sz="1800" dirty="0">
                <a:solidFill>
                  <a:srgbClr val="002060"/>
                </a:solidFill>
              </a:rPr>
              <a:t>                                                           Accessible community Zumba and Kids fitness, hybrid in-person and online.</a:t>
            </a:r>
            <a:endParaRPr lang="en-US">
              <a:solidFill>
                <a:srgbClr val="002060"/>
              </a:solidFill>
            </a:endParaRPr>
          </a:p>
          <a:p>
            <a:endParaRPr lang="en-US" sz="1800" dirty="0">
              <a:solidFill>
                <a:srgbClr val="002060"/>
              </a:solidFill>
            </a:endParaRPr>
          </a:p>
          <a:p>
            <a:r>
              <a:rPr lang="en-US" sz="1800" dirty="0">
                <a:solidFill>
                  <a:srgbClr val="002060"/>
                </a:solidFill>
              </a:rPr>
              <a:t>                                                                                                                       Prepared by Roksana </a:t>
            </a:r>
            <a:r>
              <a:rPr lang="en-US" sz="1800" err="1">
                <a:solidFill>
                  <a:srgbClr val="002060"/>
                </a:solidFill>
              </a:rPr>
              <a:t>Gizynska</a:t>
            </a:r>
            <a:endParaRPr lang="en-US" sz="1800">
              <a:solidFill>
                <a:srgbClr val="002060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375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85">
            <a:extLst>
              <a:ext uri="{FF2B5EF4-FFF2-40B4-BE49-F238E27FC236}">
                <a16:creationId xmlns:a16="http://schemas.microsoft.com/office/drawing/2014/main" id="{7A976E23-29EC-4E20-9EF6-B7CC4A821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DF5FCEC6-E657-46F1-925F-13ED19212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E5BA8FCE-96F8-40B3-804C-10C27C02F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F0593719-0C87-4B1E-B35D-0F97D2969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86F72299-2A02-44FA-A443-EFB406CF1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3B09EF30-0043-45B4-B715-398AB3B37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30227CAF-D3D1-454C-A6E3-466111AB0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90B68C07-78C0-4A8D-8839-959B33F07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6C367BC4-E8BC-458E-B0F6-2033296CF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04ADBD-55AB-EE19-A05C-5ADD1363E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96817"/>
            <a:ext cx="5563079" cy="1767722"/>
          </a:xfrm>
          <a:noFill/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Business Proposition Overview</a:t>
            </a:r>
            <a:endParaRPr lang="en-US">
              <a:solidFill>
                <a:schemeClr val="bg1"/>
              </a:solidFill>
              <a:latin typeface="Aptos Display" panose="020F0302020204030204"/>
              <a:cs typeface="Arial"/>
            </a:endParaRPr>
          </a:p>
          <a:p>
            <a:endParaRPr lang="en-US">
              <a:solidFill>
                <a:schemeClr val="bg1"/>
              </a:solidFill>
              <a:latin typeface="Arial"/>
              <a:cs typeface="Arial"/>
            </a:endParaRPr>
          </a:p>
          <a:p>
            <a:endParaRPr lang="en-US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FF0BDB76-BCEC-498E-BA26-C763CD9FA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DD8DF5DF-A251-4BC2-8965-4EDDD01FC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8930D52D-708D-43A1-B073-469EFDB02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82491CB-6849-43BB-926B-D979A3DB0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71251642-9512-4A11-9670-BD1C3A99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D277633-FF55-420D-87BC-0CB11FD6D0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" name="Rectangle 91">
            <a:extLst>
              <a:ext uri="{FF2B5EF4-FFF2-40B4-BE49-F238E27FC236}">
                <a16:creationId xmlns:a16="http://schemas.microsoft.com/office/drawing/2014/main" id="{1452CEF2-C9EC-4C15-99E4-C781AB08A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600459E6-26A3-4EAC-A34C-D0792D88C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1264D5E9-C8D4-444A-8B1B-C11FB47CB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3DD99233-66AB-4E60-AF8A-A3259E6A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64E8492A-EE2A-4BE3-A4B2-2BCE77DA40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F222A220-AA24-4E60-83D6-D32FEB34D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0" name="Picture 39" descr="A child and child dancing in front of a graffiti wall&#10;&#10;AI-generated content may be incorrect.">
            <a:extLst>
              <a:ext uri="{FF2B5EF4-FFF2-40B4-BE49-F238E27FC236}">
                <a16:creationId xmlns:a16="http://schemas.microsoft.com/office/drawing/2014/main" id="{366ED611-21DF-C1AF-04D1-0571A66B90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0099"/>
          <a:stretch>
            <a:fillRect/>
          </a:stretch>
        </p:blipFill>
        <p:spPr>
          <a:xfrm>
            <a:off x="7491715" y="632742"/>
            <a:ext cx="4536669" cy="5637693"/>
          </a:xfrm>
          <a:prstGeom prst="rect">
            <a:avLst/>
          </a:prstGeom>
        </p:spPr>
      </p:pic>
      <p:grpSp>
        <p:nvGrpSpPr>
          <p:cNvPr id="81" name="Group 80">
            <a:extLst>
              <a:ext uri="{FF2B5EF4-FFF2-40B4-BE49-F238E27FC236}">
                <a16:creationId xmlns:a16="http://schemas.microsoft.com/office/drawing/2014/main" id="{94F13521-5DF8-4DF5-A0B9-A718234B3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7120609" y="797789"/>
            <a:ext cx="304800" cy="429768"/>
            <a:chOff x="215328" y="-46937"/>
            <a:chExt cx="304800" cy="2773841"/>
          </a:xfrm>
        </p:grpSpPr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46D4DF8-1672-4FA2-9826-FE37087C6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0B7A5B2F-EC14-4482-85C2-E1320F14D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F6FC815-E502-44E9-B346-1E771A5E2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A1DCBABB-A77B-43CF-94EF-B785F32C4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1124A7-E61E-8931-7B80-B1DD3D5E13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3978971"/>
              </p:ext>
            </p:extLst>
          </p:nvPr>
        </p:nvGraphicFramePr>
        <p:xfrm>
          <a:off x="414847" y="2075598"/>
          <a:ext cx="6643880" cy="4054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71972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" name="Rectangle 20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women with paint on their faces&#10;&#10;AI-generated content may be incorrect.">
            <a:extLst>
              <a:ext uri="{FF2B5EF4-FFF2-40B4-BE49-F238E27FC236}">
                <a16:creationId xmlns:a16="http://schemas.microsoft.com/office/drawing/2014/main" id="{C0FFB449-0E6F-EED9-3D5D-5792F3E325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-574430" y="10"/>
            <a:ext cx="9669642" cy="6857990"/>
          </a:xfrm>
          <a:prstGeom prst="rect">
            <a:avLst/>
          </a:prstGeom>
        </p:spPr>
      </p:pic>
      <p:sp>
        <p:nvSpPr>
          <p:cNvPr id="208" name="Rectangle 20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EB1CE-D4C6-C512-D867-F6DC16BEE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149636"/>
          </a:xfrm>
        </p:spPr>
        <p:txBody>
          <a:bodyPr>
            <a:normAutofit fontScale="90000"/>
          </a:bodyPr>
          <a:lstStyle/>
          <a:p>
            <a:r>
              <a:rPr lang="en-GB" sz="4000">
                <a:latin typeface="Aptos Display"/>
                <a:cs typeface="Arial"/>
              </a:rPr>
              <a:t>Mission, Aims and  Objectives </a:t>
            </a:r>
            <a:endParaRPr lang="en-US" sz="4000"/>
          </a:p>
          <a:p>
            <a:endParaRPr lang="en-GB" sz="4000"/>
          </a:p>
        </p:txBody>
      </p:sp>
      <p:sp>
        <p:nvSpPr>
          <p:cNvPr id="201" name="Content Placeholder 200">
            <a:extLst>
              <a:ext uri="{FF2B5EF4-FFF2-40B4-BE49-F238E27FC236}">
                <a16:creationId xmlns:a16="http://schemas.microsoft.com/office/drawing/2014/main" id="{59FEF967-0FD5-AD7C-4801-C1427D24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2657" y="1508079"/>
            <a:ext cx="4396618" cy="51143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latin typeface="Arial"/>
                <a:cs typeface="Arial"/>
              </a:rPr>
              <a:t>Our Mission:</a:t>
            </a:r>
            <a:endParaRPr lang="en-US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Help adults and children live healthier, happier lives through fun, enjoyable  community-focused dance-fitness experiences. </a:t>
            </a:r>
          </a:p>
          <a:p>
            <a:pPr marL="0" indent="0">
              <a:buNone/>
            </a:pPr>
            <a:r>
              <a:rPr lang="en-GB" sz="2000" b="1" dirty="0">
                <a:latin typeface="Arial"/>
                <a:cs typeface="Arial"/>
              </a:rPr>
              <a:t>Our Motto:</a:t>
            </a:r>
            <a:endParaRPr lang="en-GB" dirty="0"/>
          </a:p>
          <a:p>
            <a:pPr marL="0" indent="0">
              <a:buNone/>
            </a:pPr>
            <a:r>
              <a:rPr lang="en-GB" sz="130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  "Dance-Sweat-Laugh-</a:t>
            </a:r>
            <a:r>
              <a:rPr lang="en-GB" sz="1800" dirty="0" err="1">
                <a:latin typeface="Arial"/>
                <a:cs typeface="Arial"/>
              </a:rPr>
              <a:t>Rapeat</a:t>
            </a:r>
            <a:r>
              <a:rPr lang="en-GB" sz="1800" dirty="0">
                <a:latin typeface="Arial"/>
                <a:cs typeface="Arial"/>
              </a:rPr>
              <a:t>"</a:t>
            </a:r>
          </a:p>
          <a:p>
            <a:pPr marL="0" indent="0">
              <a:buNone/>
            </a:pPr>
            <a:r>
              <a:rPr lang="en-GB" sz="2000" b="1" dirty="0">
                <a:latin typeface="Arial"/>
                <a:cs typeface="Arial"/>
              </a:rPr>
              <a:t>Goals:</a:t>
            </a:r>
            <a:endParaRPr lang="en-GB" sz="2000">
              <a:latin typeface="Arial"/>
              <a:cs typeface="Arial"/>
            </a:endParaRPr>
          </a:p>
          <a:p>
            <a:pPr marL="285750" indent="-285750"/>
            <a:r>
              <a:rPr lang="en-GB" sz="1800" dirty="0">
                <a:latin typeface="Arial"/>
                <a:cs typeface="Arial"/>
              </a:rPr>
              <a:t>Weekly classes, growing to 60+ participants, launch new certifications &amp; formats</a:t>
            </a:r>
          </a:p>
          <a:p>
            <a:pPr marL="285750" indent="-285750"/>
            <a:r>
              <a:rPr lang="en-GB" sz="1800" dirty="0">
                <a:latin typeface="Arial"/>
                <a:cs typeface="Arial"/>
              </a:rPr>
              <a:t> Build partnerships (schools, instructors)</a:t>
            </a:r>
            <a:endParaRPr lang="en-GB" dirty="0">
              <a:latin typeface="Aptos" panose="020B0004020202020204"/>
              <a:cs typeface="Arial"/>
            </a:endParaRPr>
          </a:p>
          <a:p>
            <a:pPr marL="285750" indent="-285750"/>
            <a:r>
              <a:rPr lang="en-GB" sz="1800" dirty="0">
                <a:latin typeface="Arial"/>
                <a:cs typeface="Arial"/>
              </a:rPr>
              <a:t> Secure studio by year 2</a:t>
            </a:r>
            <a:endParaRPr lang="en-GB" dirty="0"/>
          </a:p>
          <a:p>
            <a:pPr marL="285750" indent="-285750"/>
            <a:r>
              <a:rPr lang="en-GB" sz="1800" dirty="0">
                <a:latin typeface="Arial"/>
                <a:cs typeface="Arial"/>
              </a:rPr>
              <a:t> Participate in festivals/charity events to raise profile</a:t>
            </a:r>
          </a:p>
          <a:p>
            <a:pPr marL="0" indent="0">
              <a:buNone/>
            </a:pPr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000524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ACBCE3-FDA9-86E1-AB0B-F62567804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/>
              <a:t>Our Unique Selling Proposition</a:t>
            </a:r>
          </a:p>
          <a:p>
            <a:endParaRPr lang="en-US" sz="4100"/>
          </a:p>
        </p:txBody>
      </p:sp>
      <p:pic>
        <p:nvPicPr>
          <p:cNvPr id="6" name="Picture 5" descr="Two girls dancing in front of a purple and blue background&#10;&#10;AI-generated content may be incorrect.">
            <a:extLst>
              <a:ext uri="{FF2B5EF4-FFF2-40B4-BE49-F238E27FC236}">
                <a16:creationId xmlns:a16="http://schemas.microsoft.com/office/drawing/2014/main" id="{1702D6FF-D016-E28A-7C2A-49E84D954A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4" r="-2" b="-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A9BA18-3E88-A22B-B9E9-0E9A9F936C49}"/>
              </a:ext>
            </a:extLst>
          </p:cNvPr>
          <p:cNvSpPr txBox="1"/>
          <p:nvPr/>
        </p:nvSpPr>
        <p:spPr>
          <a:xfrm>
            <a:off x="6658707" y="1682261"/>
            <a:ext cx="4994029" cy="12434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6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/>
              <a:t>Why </a:t>
            </a:r>
            <a:r>
              <a:rPr lang="en-US" sz="2600" b="1" dirty="0" err="1"/>
              <a:t>RhythmFit</a:t>
            </a:r>
            <a:r>
              <a:rPr lang="en-US" sz="2600" b="1" dirty="0"/>
              <a:t> Stands Out?</a:t>
            </a:r>
            <a:endParaRPr lang="en-US" sz="2600"/>
          </a:p>
          <a:p>
            <a:pPr algn="l"/>
            <a:endParaRPr lang="en-US" dirty="0"/>
          </a:p>
        </p:txBody>
      </p:sp>
      <p:graphicFrame>
        <p:nvGraphicFramePr>
          <p:cNvPr id="46" name="TextBox 3">
            <a:extLst>
              <a:ext uri="{FF2B5EF4-FFF2-40B4-BE49-F238E27FC236}">
                <a16:creationId xmlns:a16="http://schemas.microsoft.com/office/drawing/2014/main" id="{C2281477-B7DD-F402-272C-69C8B2513A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8646220"/>
              </p:ext>
            </p:extLst>
          </p:nvPr>
        </p:nvGraphicFramePr>
        <p:xfrm>
          <a:off x="6863266" y="2932655"/>
          <a:ext cx="5054412" cy="34513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58744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cellphone with a map and pin pointers&#10;&#10;AI-generated content may be incorrect.">
            <a:extLst>
              <a:ext uri="{FF2B5EF4-FFF2-40B4-BE49-F238E27FC236}">
                <a16:creationId xmlns:a16="http://schemas.microsoft.com/office/drawing/2014/main" id="{A8609A20-DDE9-6077-80B3-CD185C5EF8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3" r="16220"/>
          <a:stretch>
            <a:fillRect/>
          </a:stretch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CA00C5-C7FB-931C-A837-FF8F10EB6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4659" y="682182"/>
            <a:ext cx="3715807" cy="1365683"/>
          </a:xfrm>
        </p:spPr>
        <p:txBody>
          <a:bodyPr anchor="b">
            <a:normAutofit/>
          </a:bodyPr>
          <a:lstStyle/>
          <a:p>
            <a:r>
              <a:rPr lang="en-US" sz="3600">
                <a:ea typeface="+mj-lt"/>
                <a:cs typeface="+mj-lt"/>
              </a:rPr>
              <a:t>Legal Structure &amp; Location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C9CE4-877C-60CD-902C-ACA49145A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4658" y="2277253"/>
            <a:ext cx="3715808" cy="35441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err="1">
                <a:ea typeface="+mn-lt"/>
                <a:cs typeface="+mn-lt"/>
              </a:rPr>
              <a:t>RhythmFit</a:t>
            </a:r>
            <a:r>
              <a:rPr lang="en-US" sz="1400" dirty="0">
                <a:ea typeface="+mn-lt"/>
                <a:cs typeface="+mn-lt"/>
              </a:rPr>
              <a:t> is a </a:t>
            </a:r>
            <a:r>
              <a:rPr lang="en-US" sz="1400" b="1" dirty="0">
                <a:ea typeface="+mn-lt"/>
                <a:cs typeface="+mn-lt"/>
              </a:rPr>
              <a:t>sole trader business - </a:t>
            </a:r>
            <a:r>
              <a:rPr lang="en-GB" sz="1400" dirty="0">
                <a:ea typeface="+mn-lt"/>
                <a:cs typeface="+mn-lt"/>
              </a:rPr>
              <a:t> simply control with flexibility, and rapid decision-making</a:t>
            </a:r>
            <a:r>
              <a:rPr lang="en-US" sz="1400" dirty="0">
                <a:ea typeface="+mn-lt"/>
                <a:cs typeface="+mn-lt"/>
              </a:rPr>
              <a:t> (Barringer &amp; Ireland, 2022).</a:t>
            </a:r>
            <a:br>
              <a:rPr lang="en-US" sz="1400" dirty="0">
                <a:ea typeface="+mn-lt"/>
                <a:cs typeface="+mn-lt"/>
              </a:rPr>
            </a:br>
            <a:endParaRPr lang="en-US" sz="1400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 Short-term location: affordable Community </a:t>
            </a:r>
            <a:r>
              <a:rPr lang="en-US" sz="1400" err="1">
                <a:ea typeface="+mn-lt"/>
                <a:cs typeface="+mn-lt"/>
              </a:rPr>
              <a:t>centres</a:t>
            </a:r>
            <a:r>
              <a:rPr lang="en-US" sz="1400" dirty="0">
                <a:ea typeface="+mn-lt"/>
                <a:cs typeface="+mn-lt"/>
              </a:rPr>
              <a:t>, school halls, studio spaces—reducing startup costs (Young, 2020).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 dirty="0">
                <a:ea typeface="+mn-lt"/>
                <a:cs typeface="+mn-lt"/>
              </a:rPr>
              <a:t> </a:t>
            </a:r>
          </a:p>
          <a:p>
            <a:r>
              <a:rPr lang="en-US" sz="1400" dirty="0">
                <a:ea typeface="+mn-lt"/>
                <a:cs typeface="+mn-lt"/>
              </a:rPr>
              <a:t>Long-term goal: a dedicated studio in a residential area where </a:t>
            </a:r>
            <a:r>
              <a:rPr lang="en-US" sz="1400" b="1" dirty="0">
                <a:ea typeface="+mn-lt"/>
                <a:cs typeface="+mn-lt"/>
              </a:rPr>
              <a:t>60% of households have children</a:t>
            </a:r>
            <a:r>
              <a:rPr lang="en-US" sz="1400" dirty="0">
                <a:ea typeface="+mn-lt"/>
                <a:cs typeface="+mn-lt"/>
              </a:rPr>
              <a:t>, close to schools (within  1 mile), public transport &amp; parking access (Williams, 2022).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5565708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19CC7-B558-8EEF-C0A2-C8879F797F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594767" y="293351"/>
            <a:ext cx="3492951" cy="56969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highlight>
                  <a:srgbClr val="808080"/>
                </a:highlight>
                <a:ea typeface="+mn-lt"/>
                <a:cs typeface="+mn-lt"/>
              </a:rPr>
              <a:t>HR  Strategy</a:t>
            </a:r>
          </a:p>
          <a:p>
            <a:pPr marL="0" indent="0">
              <a:buNone/>
            </a:pPr>
            <a:endParaRPr lang="en-US" dirty="0">
              <a:highlight>
                <a:srgbClr val="808080"/>
              </a:highlight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808080"/>
                </a:highlight>
                <a:ea typeface="+mn-lt"/>
                <a:cs typeface="+mn-lt"/>
              </a:rPr>
              <a:t>A cover Zumba instructor</a:t>
            </a:r>
            <a:endParaRPr lang="en-US">
              <a:highlight>
                <a:srgbClr val="80808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808080"/>
                </a:highlight>
                <a:ea typeface="+mn-lt"/>
                <a:cs typeface="+mn-lt"/>
              </a:rPr>
              <a:t>Yoga / Pilates teachers to rent studio space</a:t>
            </a:r>
            <a:endParaRPr lang="en-US">
              <a:highlight>
                <a:srgbClr val="80808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808080"/>
                </a:highlight>
                <a:ea typeface="+mn-lt"/>
                <a:cs typeface="+mn-lt"/>
              </a:rPr>
              <a:t>A part-time receptionist once we open a dedicated facility</a:t>
            </a:r>
            <a:endParaRPr lang="en-US">
              <a:highlight>
                <a:srgbClr val="808080"/>
              </a:highlight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DE0DAD-A3E9-5D36-4D90-3A643DE30F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9908" y="277185"/>
            <a:ext cx="3822492" cy="65638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Financial Overview</a:t>
            </a:r>
          </a:p>
          <a:p>
            <a:pPr marL="0" indent="0">
              <a:buNone/>
            </a:pPr>
            <a:endParaRPr lang="en-US" b="1" dirty="0">
              <a:highlight>
                <a:srgbClr val="C0C0C0"/>
              </a:highlight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Annual income: </a:t>
            </a: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£18,318</a:t>
            </a:r>
            <a:endParaRPr lang="en-US">
              <a:highlight>
                <a:srgbClr val="C0C0C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Total expenses: </a:t>
            </a: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£9,804</a:t>
            </a:r>
            <a:endParaRPr lang="en-US">
              <a:highlight>
                <a:srgbClr val="C0C0C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Net profit: </a:t>
            </a: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£8,514</a:t>
            </a:r>
            <a:endParaRPr lang="en-US">
              <a:highlight>
                <a:srgbClr val="C0C0C0"/>
              </a:highlight>
            </a:endParaRPr>
          </a:p>
          <a:p>
            <a:pPr>
              <a:buFont typeface="Arial"/>
              <a:buChar char="•"/>
            </a:pP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End-of-year cash flow: </a:t>
            </a:r>
            <a:r>
              <a:rPr lang="en-US" b="1" dirty="0">
                <a:highlight>
                  <a:srgbClr val="C0C0C0"/>
                </a:highlight>
                <a:ea typeface="+mn-lt"/>
                <a:cs typeface="+mn-lt"/>
              </a:rPr>
              <a:t>£8,878</a:t>
            </a:r>
            <a:endParaRPr lang="en-US">
              <a:highlight>
                <a:srgbClr val="C0C0C0"/>
              </a:highlight>
            </a:endParaRPr>
          </a:p>
          <a:p>
            <a:pPr>
              <a:buFont typeface="Arial"/>
              <a:buChar char="•"/>
            </a:pPr>
            <a:endParaRPr lang="en-US" b="1" dirty="0">
              <a:highlight>
                <a:srgbClr val="C0C0C0"/>
              </a:highlight>
              <a:ea typeface="+mn-lt"/>
              <a:cs typeface="+mn-lt"/>
            </a:endParaRPr>
          </a:p>
          <a:p>
            <a:pPr indent="0">
              <a:buNone/>
            </a:pPr>
            <a:r>
              <a:rPr lang="en-US" dirty="0">
                <a:ea typeface="+mn-lt"/>
                <a:cs typeface="+mn-lt"/>
              </a:rPr>
              <a:t>The business reaches </a:t>
            </a:r>
            <a:r>
              <a:rPr lang="en-US" b="1" dirty="0">
                <a:ea typeface="+mn-lt"/>
                <a:cs typeface="+mn-lt"/>
              </a:rPr>
              <a:t>positive cash flow by Month 4</a:t>
            </a:r>
            <a:r>
              <a:rPr lang="en-US" dirty="0">
                <a:ea typeface="+mn-lt"/>
                <a:cs typeface="+mn-lt"/>
              </a:rPr>
              <a:t>, and revenue grows as new classes launch </a:t>
            </a:r>
            <a:endParaRPr lang="en-US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678586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0F52F-075B-62B0-AC34-466B3C754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SWOT Analysis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4B36E-1B65-E0E3-987E-D9E538ECB9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</a:pPr>
            <a:r>
              <a:rPr lang="en-US" sz="2400" b="1">
                <a:latin typeface="Arial"/>
                <a:cs typeface="Arial"/>
              </a:rPr>
              <a:t>Strengths &amp; Opportunities</a:t>
            </a:r>
            <a:endParaRPr lang="en-US" sz="24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US" sz="24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US" sz="2400"/>
              <a:t>Licensed, passionate instructor</a:t>
            </a:r>
          </a:p>
          <a:p>
            <a:pPr>
              <a:spcBef>
                <a:spcPts val="0"/>
              </a:spcBef>
            </a:pPr>
            <a:endParaRPr lang="en-US" sz="2400"/>
          </a:p>
          <a:p>
            <a:pPr>
              <a:spcBef>
                <a:spcPts val="0"/>
              </a:spcBef>
            </a:pPr>
            <a:r>
              <a:rPr lang="en-US" sz="2400"/>
              <a:t>Partnership and expansion pathway</a:t>
            </a:r>
          </a:p>
          <a:p>
            <a:r>
              <a:rPr lang="en-US" sz="2400">
                <a:ea typeface="+mn-lt"/>
                <a:cs typeface="+mn-lt"/>
              </a:rPr>
              <a:t>community focus, family-friendly approach, </a:t>
            </a:r>
          </a:p>
          <a:p>
            <a:r>
              <a:rPr lang="en-US" sz="2400">
                <a:ea typeface="+mn-lt"/>
                <a:cs typeface="+mn-lt"/>
              </a:rPr>
              <a:t>hybrid model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 studio owning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8C041-7619-A451-40A4-636EBA390E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</a:pPr>
            <a:r>
              <a:rPr lang="en-GB" sz="2400" b="1">
                <a:latin typeface="Arial"/>
                <a:cs typeface="Arial"/>
              </a:rPr>
              <a:t>Weaknesses &amp; Threats</a:t>
            </a:r>
            <a:endParaRPr lang="en-US" sz="24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GB" sz="2400">
              <a:latin typeface="Arial"/>
              <a:cs typeface="Arial"/>
            </a:endParaRPr>
          </a:p>
          <a:p>
            <a:pPr marL="285750" indent="-285750">
              <a:spcBef>
                <a:spcPts val="0"/>
              </a:spcBef>
            </a:pPr>
            <a:r>
              <a:rPr lang="en-GB" sz="2400">
                <a:latin typeface="Arial"/>
                <a:cs typeface="Arial"/>
              </a:rPr>
              <a:t>Limited initial funding &amp; client base</a:t>
            </a:r>
            <a:endParaRPr lang="en-US" sz="2400">
              <a:latin typeface="Arial"/>
              <a:cs typeface="Arial"/>
            </a:endParaRPr>
          </a:p>
          <a:p>
            <a:pPr marL="285750" indent="-285750">
              <a:spcBef>
                <a:spcPts val="0"/>
              </a:spcBef>
            </a:pPr>
            <a:r>
              <a:rPr lang="en-GB" sz="2400">
                <a:latin typeface="Arial"/>
                <a:cs typeface="Arial"/>
              </a:rPr>
              <a:t>Dependence on single instructor</a:t>
            </a:r>
            <a:endParaRPr lang="en-US" sz="2400">
              <a:latin typeface="Arial"/>
              <a:cs typeface="Arial"/>
            </a:endParaRPr>
          </a:p>
          <a:p>
            <a:pPr marL="285750" indent="-285750">
              <a:spcBef>
                <a:spcPts val="0"/>
              </a:spcBef>
            </a:pPr>
            <a:r>
              <a:rPr lang="en-GB" sz="2400">
                <a:latin typeface="Arial"/>
                <a:cs typeface="Arial"/>
              </a:rPr>
              <a:t>Competition, venue costs, changing trends</a:t>
            </a:r>
            <a:endParaRPr lang="en-US" sz="2400">
              <a:latin typeface="Arial"/>
              <a:cs typeface="Arial"/>
            </a:endParaRPr>
          </a:p>
          <a:p>
            <a:pPr marL="285750" indent="-285750">
              <a:spcBef>
                <a:spcPts val="0"/>
              </a:spcBef>
            </a:pPr>
            <a:r>
              <a:rPr lang="en-GB" sz="2400">
                <a:latin typeface="Arial"/>
                <a:cs typeface="Arial"/>
              </a:rPr>
              <a:t>Mitigation: further training, digital upskilling, network building</a:t>
            </a:r>
            <a:endParaRPr lang="en-US" sz="24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GB" sz="2400">
              <a:latin typeface="Arial"/>
              <a:cs typeface="Arial"/>
            </a:endParaRP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72612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CD5396-0614-AB18-8E48-F6E4074C8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anchor="b">
            <a:normAutofit/>
          </a:bodyPr>
          <a:lstStyle/>
          <a:p>
            <a:pPr>
              <a:spcBef>
                <a:spcPts val="0"/>
              </a:spcBef>
            </a:pPr>
            <a:endParaRPr lang="en-GB" sz="5600" b="1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GB" sz="560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endParaRPr lang="en-GB" sz="5600">
              <a:latin typeface="Aptos"/>
            </a:endParaRPr>
          </a:p>
          <a:p>
            <a:endParaRPr lang="en-US" sz="56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pointing at a computer&#10;&#10;AI-generated content may be incorrect.">
            <a:extLst>
              <a:ext uri="{FF2B5EF4-FFF2-40B4-BE49-F238E27FC236}">
                <a16:creationId xmlns:a16="http://schemas.microsoft.com/office/drawing/2014/main" id="{11E7CACD-D707-0CD0-42C1-B0CF199C43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9991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FC286F4-B675-AAA4-9EB7-78B0732CA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1586266"/>
            <a:ext cx="4422815" cy="477008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Social media: daily posts on Facebook and Instagram with class clips and testimonials (</a:t>
            </a:r>
            <a:r>
              <a:rPr lang="en-US" sz="1800" err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UKActive</a:t>
            </a:r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, 2025)</a:t>
            </a:r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30-second choreographies for TikTok and YouTube to attract younger audiences (</a:t>
            </a:r>
            <a:r>
              <a:rPr lang="en-US" sz="1800" err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FounderPal</a:t>
            </a:r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, 2025)</a:t>
            </a:r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Flyers and posters in schools, salons, and community </a:t>
            </a:r>
            <a:r>
              <a:rPr lang="en-US" sz="1800" err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centres</a:t>
            </a:r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(Future Fit Training, 2022)</a:t>
            </a:r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 simple website with booking and livestream integration (Exercise.com, 2025)”</a:t>
            </a:r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</a:rPr>
              <a:t>Partnership Promotions: Charity events, local festivals, corporate wellness programs (Future Fit Training, 2022)</a:t>
            </a:r>
          </a:p>
          <a:p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6473BBB6-649A-F1B7-35B7-31B919D40878}"/>
              </a:ext>
            </a:extLst>
          </p:cNvPr>
          <p:cNvSpPr txBox="1"/>
          <p:nvPr/>
        </p:nvSpPr>
        <p:spPr>
          <a:xfrm>
            <a:off x="6387703" y="500062"/>
            <a:ext cx="490537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 sz="2400" dirty="0"/>
              <a:t>Marketing Strategy Overview</a:t>
            </a:r>
          </a:p>
        </p:txBody>
      </p:sp>
    </p:spTree>
    <p:extLst>
      <p:ext uri="{BB962C8B-B14F-4D97-AF65-F5344CB8AC3E}">
        <p14:creationId xmlns:p14="http://schemas.microsoft.com/office/powerpoint/2010/main" val="40427981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30AFC-D7F3-3FAF-4C98-117C3219B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anchor="t"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Marketing Materials &amp; Branding</a:t>
            </a:r>
          </a:p>
        </p:txBody>
      </p:sp>
      <p:pic>
        <p:nvPicPr>
          <p:cNvPr id="10" name="Picture 9" descr="A brochure with text and images of people dancing&#10;&#10;AI-generated content may be incorrect.">
            <a:extLst>
              <a:ext uri="{FF2B5EF4-FFF2-40B4-BE49-F238E27FC236}">
                <a16:creationId xmlns:a16="http://schemas.microsoft.com/office/drawing/2014/main" id="{C5633057-9845-A846-09B1-F6664023F2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206" b="21036"/>
          <a:stretch>
            <a:fillRect/>
          </a:stretch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12" name="Picture 11" descr="A person in a purple shirt&#10;&#10;AI-generated content may be incorrect.">
            <a:extLst>
              <a:ext uri="{FF2B5EF4-FFF2-40B4-BE49-F238E27FC236}">
                <a16:creationId xmlns:a16="http://schemas.microsoft.com/office/drawing/2014/main" id="{242ADB10-2BE0-C421-E569-59C8FD0FD2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814" b="319"/>
          <a:stretch>
            <a:fillRect/>
          </a:stretch>
        </p:blipFill>
        <p:spPr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8" name="Picture 7" descr="A business card with a logo and text&#10;&#10;AI-generated content may be incorrect.">
            <a:extLst>
              <a:ext uri="{FF2B5EF4-FFF2-40B4-BE49-F238E27FC236}">
                <a16:creationId xmlns:a16="http://schemas.microsoft.com/office/drawing/2014/main" id="{68DB70DA-6745-D596-C357-46D2E652531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325" r="1" b="1"/>
          <a:stretch>
            <a:fillRect/>
          </a:stretch>
        </p:blipFill>
        <p:spPr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grpSp>
        <p:nvGrpSpPr>
          <p:cNvPr id="108" name="Group 107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9DF4-0752-88C5-1D54-C287795CC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4201" y="4766267"/>
            <a:ext cx="5692774" cy="107741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600" b="1">
                <a:solidFill>
                  <a:schemeClr val="bg1">
                    <a:alpha val="80000"/>
                  </a:schemeClr>
                </a:solidFill>
              </a:rPr>
              <a:t>Digital Assets</a:t>
            </a: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Professional website with booking system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Social media content calendar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30-sec choreography clips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Testimonial videos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Email newsletter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600" b="1">
                <a:solidFill>
                  <a:schemeClr val="bg1">
                    <a:alpha val="80000"/>
                  </a:schemeClr>
                </a:solidFill>
              </a:rPr>
              <a:t>Print Materials</a:t>
            </a: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Professional business cards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Branded flyers (A5/A4)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Posters (A3)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Event banners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60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After-school program leaflets</a:t>
            </a:r>
            <a:endParaRPr lang="en-US" sz="6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600">
                <a:solidFill>
                  <a:schemeClr val="bg1">
                    <a:alpha val="80000"/>
                  </a:schemeClr>
                </a:solidFill>
              </a:rPr>
              <a:t>Brand Identity</a:t>
            </a:r>
          </a:p>
          <a:p>
            <a:endParaRPr lang="en-US" sz="60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43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 descr="A group of women posing for a picture&#10;&#10;AI-generated content may be incorrect.">
            <a:extLst>
              <a:ext uri="{FF2B5EF4-FFF2-40B4-BE49-F238E27FC236}">
                <a16:creationId xmlns:a16="http://schemas.microsoft.com/office/drawing/2014/main" id="{6397E52B-546D-5DA2-685E-C30D328BD7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83" r="1" b="12908"/>
          <a:stretch>
            <a:fillRect/>
          </a:stretch>
        </p:blipFill>
        <p:spPr>
          <a:xfrm>
            <a:off x="626590" y="317578"/>
            <a:ext cx="10851111" cy="3508437"/>
          </a:xfrm>
          <a:prstGeom prst="rect">
            <a:avLst/>
          </a:prstGeom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64759C-5898-E148-28E5-D205872B1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/>
          </a:bodyPr>
          <a:lstStyle/>
          <a:p>
            <a:r>
              <a:rPr lang="en-US" sz="3700" b="1">
                <a:solidFill>
                  <a:schemeClr val="bg1"/>
                </a:solidFill>
              </a:rPr>
              <a:t>The Problem: Low Youth Activity &amp; Family Fitness Gaps</a:t>
            </a:r>
          </a:p>
          <a:p>
            <a:endParaRPr lang="en-US" sz="37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74DBF-AA37-E655-598B-06E8C4A1C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4018143"/>
            <a:ext cx="5674105" cy="2317168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68% of young people in Wales are insufficiently active (Sport England, 2025)</a:t>
            </a:r>
            <a:endParaRPr lang="en-US" sz="200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Parents struggle to find family-friendly fitness options (Young, n.d.)</a:t>
            </a:r>
            <a:endParaRPr lang="en-US" sz="200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Traditional gyms lack community-focused, accessible alternatives (IMARC Group, 2024)</a:t>
            </a:r>
            <a:endParaRPr lang="en-US" sz="2000">
              <a:solidFill>
                <a:schemeClr val="bg1"/>
              </a:solidFill>
            </a:endParaRPr>
          </a:p>
          <a:p>
            <a:endParaRPr lang="en-US" sz="15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5354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women dancing in a dance studio&#10;&#10;AI-generated content may be incorrect.">
            <a:extLst>
              <a:ext uri="{FF2B5EF4-FFF2-40B4-BE49-F238E27FC236}">
                <a16:creationId xmlns:a16="http://schemas.microsoft.com/office/drawing/2014/main" id="{8C9FB4FB-51D5-6B60-7AF1-FE3C6509AC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585" b="3807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7F2B3-7483-8101-BEDC-010D73835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dirty="0"/>
              <a:t>Why Invest in </a:t>
            </a:r>
            <a:r>
              <a:rPr lang="en-US" sz="4000" dirty="0" err="1"/>
              <a:t>RhythmFit</a:t>
            </a:r>
            <a:r>
              <a:rPr lang="en-US" sz="4000" dirty="0"/>
              <a:t>?</a:t>
            </a:r>
          </a:p>
          <a:p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27EFF-B6A6-39A7-5493-F290033CD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60030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400" dirty="0"/>
              <a:t>1. Proven Market Demand</a:t>
            </a:r>
          </a:p>
          <a:p>
            <a:r>
              <a:rPr lang="en-US" sz="1400" dirty="0">
                <a:ea typeface="+mn-lt"/>
                <a:cs typeface="+mn-lt"/>
              </a:rPr>
              <a:t>Primary &amp; secondary research confirms strong need for family-friendly dance-fitness in Llanelli (Young, n.d.). Zero local competition offering our hybrid model.</a:t>
            </a:r>
            <a:endParaRPr lang="en-US" sz="1400" dirty="0"/>
          </a:p>
          <a:p>
            <a:pPr marL="0" indent="0">
              <a:buNone/>
            </a:pPr>
            <a:r>
              <a:rPr lang="en-US" sz="1400" dirty="0"/>
              <a:t>2. Fast Path to Profitability</a:t>
            </a:r>
          </a:p>
          <a:p>
            <a:r>
              <a:rPr lang="en-US" sz="1400"/>
              <a:t>Break-even by Month 3-4. Year 1 profit of £8,514 with conservative 10-30% growth assumptions (Williams, 2022)</a:t>
            </a:r>
          </a:p>
          <a:p>
            <a:pPr marL="0" indent="0">
              <a:buNone/>
            </a:pPr>
            <a:r>
              <a:rPr lang="en-US" sz="1400"/>
              <a:t>3. Scalable Model</a:t>
            </a:r>
          </a:p>
          <a:p>
            <a:r>
              <a:rPr lang="en-US" sz="1400">
                <a:ea typeface="+mn-lt"/>
                <a:cs typeface="+mn-lt"/>
              </a:rPr>
              <a:t>From community spaces to dedicated studio. Expansion via additional instructors, new formats (Zumba Sentao, STRONG Nation), and multi-location potential.</a:t>
            </a:r>
            <a:endParaRPr lang="en-US" sz="1400"/>
          </a:p>
          <a:p>
            <a:pPr marL="0" indent="0">
              <a:buNone/>
            </a:pPr>
            <a:r>
              <a:rPr lang="en-US" sz="1400"/>
              <a:t>4. Social Impact</a:t>
            </a:r>
          </a:p>
          <a:p>
            <a:endParaRPr lang="en-US" sz="1400"/>
          </a:p>
          <a:p>
            <a:endParaRPr lang="en-US" sz="1400"/>
          </a:p>
          <a:p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726814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E0B8013-A190-A418-4AFE-3A2D7B0745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5170" r="3273" b="-1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690333-1E2D-4CBB-1624-39DF3EB55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GB" sz="6800">
                <a:ln w="22225">
                  <a:solidFill>
                    <a:srgbClr val="FFFFFF"/>
                  </a:solidFill>
                </a:ln>
                <a:noFill/>
                <a:latin typeface="Arial"/>
                <a:cs typeface="Arial"/>
              </a:rPr>
              <a:t>How £50k Investment Will Accelerate Growth</a:t>
            </a:r>
            <a:endParaRPr lang="en-US" sz="6800">
              <a:ln w="22225">
                <a:solidFill>
                  <a:srgbClr val="FFFFFF"/>
                </a:solidFill>
              </a:ln>
              <a:noFill/>
            </a:endParaRPr>
          </a:p>
          <a:p>
            <a:pPr algn="r"/>
            <a:endParaRPr lang="en-GB" sz="680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3C98074C-3204-1C1E-201B-2E76D9AD52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6976285"/>
              </p:ext>
            </p:extLst>
          </p:nvPr>
        </p:nvGraphicFramePr>
        <p:xfrm>
          <a:off x="7534641" y="1065862"/>
          <a:ext cx="3860002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81924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dancing in a room with people in the background&#10;&#10;AI-generated content may be incorrect.">
            <a:extLst>
              <a:ext uri="{FF2B5EF4-FFF2-40B4-BE49-F238E27FC236}">
                <a16:creationId xmlns:a16="http://schemas.microsoft.com/office/drawing/2014/main" id="{20FDBDE4-7035-A298-C3BB-96194E3410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202" b="42825"/>
          <a:stretch>
            <a:fillRect/>
          </a:stretch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63F15D-C953-1BD7-5542-C88669A28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3499233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EB880-2698-CB31-68D8-F4B7C5897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750118"/>
            <a:ext cx="10165218" cy="13646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RhythmFit is more than a fitness business—it is a pathway to healthier families, stronger social connections, and accessible wellbeing for all ages. With your support, we can open a studio that becomes a long-term community asset. Thank you.</a:t>
            </a: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653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FDC03-EE0A-4B83-69A9-34528F73F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400" y="341870"/>
            <a:ext cx="6140449" cy="729527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  <a:latin typeface="Aptos Display"/>
                <a:cs typeface="Arial"/>
              </a:rPr>
              <a:t>References</a:t>
            </a:r>
            <a:endParaRPr lang="en-US" sz="4000">
              <a:solidFill>
                <a:schemeClr val="bg1"/>
              </a:solidFill>
            </a:endParaRPr>
          </a:p>
          <a:p>
            <a:endParaRPr lang="en-GB" sz="4000">
              <a:solidFill>
                <a:schemeClr val="bg1"/>
              </a:solidFill>
            </a:endParaRPr>
          </a:p>
        </p:txBody>
      </p:sp>
      <p:pic>
        <p:nvPicPr>
          <p:cNvPr id="3" name="Picture 2" descr="An open book on a table&#10;&#10;AI-generated content may be incorrect.">
            <a:extLst>
              <a:ext uri="{FF2B5EF4-FFF2-40B4-BE49-F238E27FC236}">
                <a16:creationId xmlns:a16="http://schemas.microsoft.com/office/drawing/2014/main" id="{7B4BC461-01DA-D834-5250-BA856E2C1B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80"/>
          <a:stretch>
            <a:fillRect/>
          </a:stretch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70" name="Group 69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9F3E49E5-EACD-EEF2-0798-CA6087FBD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230195"/>
            <a:ext cx="6140449" cy="508005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[1] Alvarez, S.A., 2018. What entrepreneurs need to know before they start. [Video online]. London: Henry Stewart Talks Ltd.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4"/>
              </a:rPr>
              <a:t>https://www.henrystewarttalks.com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sz="1050" dirty="0">
              <a:solidFill>
                <a:srgbClr val="FFFFFF">
                  <a:alpha val="80000"/>
                </a:srgbClr>
              </a:solidFill>
            </a:endParaRPr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[2] Barringer, B.R. and Ireland, R.D., 2022. Entrepreneurship: Successfully Launching New Ventures. 6th ed. Harlow: Pearson.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[3] Exercise.com, 2025. How to Start a Group Fitness Business in 2025.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5"/>
              </a:rPr>
              <a:t>https://www.exercise.com/grow/how-to-start-a-group-fitness-business/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[4] </a:t>
            </a:r>
            <a:r>
              <a:rPr lang="en-GB" sz="1050" dirty="0" err="1">
                <a:solidFill>
                  <a:srgbClr val="CBD5E1"/>
                </a:solidFill>
                <a:ea typeface="+mn-lt"/>
                <a:cs typeface="+mn-lt"/>
              </a:rPr>
              <a:t>FounderPal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, 2025. Marketing Strategy for Zumba Studio in 2025.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6"/>
              </a:rPr>
              <a:t>https://founderpal.ai/marketing-strategy-examples/zumba-studio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[5] Future Fit Training, 2022. How to Start a Fitness Class Business.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7"/>
              </a:rPr>
              <a:t>https://www.origym.co.uk/blog/fitness-class-business/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25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[6] IMARC Group, 2024. Zumba Business Plan and Project Report 2025: Setup and Cost.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8"/>
              </a:rPr>
              <a:t>https://www.imarcgroup.com/zumba-business-plan-project-report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[7] Sport England, 2025. Active Lives: Adult and Children Survey.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9"/>
              </a:rPr>
              <a:t>https://www.sportengland.org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[8] </a:t>
            </a:r>
            <a:r>
              <a:rPr lang="en-GB" sz="1050" dirty="0" err="1">
                <a:solidFill>
                  <a:srgbClr val="CBD5E1"/>
                </a:solidFill>
                <a:ea typeface="+mn-lt"/>
                <a:cs typeface="+mn-lt"/>
              </a:rPr>
              <a:t>UKActive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, 2025. Moving Communities: Fitness Industry Insight Report.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10"/>
              </a:rPr>
              <a:t>https://www.ukactive.com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[9] Williams, S., 2022. The Financial Times Guide to Business Start Up 2021/2023. 32nd ed. Harlow: Pearson.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[10] Whittington, R., </a:t>
            </a:r>
            <a:r>
              <a:rPr lang="en-GB" sz="1050" dirty="0" err="1">
                <a:solidFill>
                  <a:srgbClr val="CBD5E1"/>
                </a:solidFill>
                <a:ea typeface="+mn-lt"/>
                <a:cs typeface="+mn-lt"/>
              </a:rPr>
              <a:t>Regnér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, P., Angwin, D., Johnson, G. and Scholes, K., 2023. Exploring Strategy: Text and Cases. 13th ed. Harlow: Pearson.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[11] Young, P., n.d. Business Plan: Global Media Publications.</a:t>
            </a:r>
            <a:endParaRPr lang="en-GB" dirty="0"/>
          </a:p>
          <a:p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[12] Zumba Fitness, LLC, 2024. Official Zumba Website. [Online] Available at: 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  <a:hlinkClick r:id="rId11"/>
              </a:rPr>
              <a:t>https://www.zumba.com</a:t>
            </a:r>
            <a:r>
              <a:rPr lang="en-GB" sz="1050" dirty="0">
                <a:solidFill>
                  <a:srgbClr val="CBD5E1"/>
                </a:solidFill>
                <a:ea typeface="+mn-lt"/>
                <a:cs typeface="+mn-lt"/>
              </a:rPr>
              <a:t> [Accessed 26 November 2025].</a:t>
            </a:r>
            <a:endParaRPr lang="en-GB" dirty="0"/>
          </a:p>
          <a:p>
            <a:endParaRPr lang="en-GB" sz="1050" dirty="0">
              <a:solidFill>
                <a:schemeClr val="bg1">
                  <a:alpha val="80000"/>
                </a:schemeClr>
              </a:solidFill>
            </a:endParaRPr>
          </a:p>
          <a:p>
            <a:endParaRPr lang="en-GB" sz="600">
              <a:solidFill>
                <a:schemeClr val="bg1">
                  <a:alpha val="80000"/>
                </a:schemeClr>
              </a:solidFill>
            </a:endParaRPr>
          </a:p>
          <a:p>
            <a:endParaRPr lang="en-GB" sz="600">
              <a:solidFill>
                <a:schemeClr val="bg1">
                  <a:alpha val="80000"/>
                </a:schemeClr>
              </a:solidFill>
            </a:endParaRPr>
          </a:p>
          <a:p>
            <a:endParaRPr lang="en-GB" sz="600">
              <a:solidFill>
                <a:schemeClr val="bg1">
                  <a:alpha val="80000"/>
                </a:schemeClr>
              </a:solidFill>
              <a:latin typeface="Tinos"/>
            </a:endParaRPr>
          </a:p>
          <a:p>
            <a:endParaRPr lang="en-GB" sz="60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838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6FFF6E67-88BA-4B1D-6162-7A9B2A2DD9A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148" b="135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7B148F-8FF3-9CCD-791A-340ECF188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5200"/>
            <a:ext cx="102616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Thank You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62C5E-EF41-987F-8376-E81D9A40E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4572002"/>
            <a:ext cx="10261600" cy="12029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82192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                       RhythmFit Dance                                   Fitness Studio </vt:lpstr>
      <vt:lpstr>Business Proposition Overview   </vt:lpstr>
      <vt:lpstr>Mission, Aims and  Objectives  </vt:lpstr>
      <vt:lpstr>Our Unique Selling Proposition </vt:lpstr>
      <vt:lpstr>Legal Structure &amp; Location</vt:lpstr>
      <vt:lpstr>PowerPoint Presentation</vt:lpstr>
      <vt:lpstr>SWOT Analysis</vt:lpstr>
      <vt:lpstr>   </vt:lpstr>
      <vt:lpstr>Marketing Materials &amp; Branding</vt:lpstr>
      <vt:lpstr>The Problem: Low Youth Activity &amp; Family Fitness Gaps </vt:lpstr>
      <vt:lpstr>Why Invest in RhythmFit? </vt:lpstr>
      <vt:lpstr>How £50k Investment Will Accelerate Growth </vt:lpstr>
      <vt:lpstr>Conclusion</vt:lpstr>
      <vt:lpstr>References 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771</cp:revision>
  <dcterms:created xsi:type="dcterms:W3CDTF">2025-11-26T19:33:00Z</dcterms:created>
  <dcterms:modified xsi:type="dcterms:W3CDTF">2025-12-02T00:24:00Z</dcterms:modified>
</cp:coreProperties>
</file>