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sldIdLst>
    <p:sldId id="256" r:id="rId2"/>
    <p:sldId id="257" r:id="rId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0" d="100"/>
          <a:sy n="60" d="100"/>
        </p:scale>
        <p:origin x="1602"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3/21/26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dirty="0"/>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42" y="93088"/>
            <a:ext cx="9054058" cy="738664"/>
          </a:xfrm>
          <a:prstGeom prst="rect">
            <a:avLst/>
          </a:prstGeom>
          <a:solidFill>
            <a:schemeClr val="accent4">
              <a:lumMod val="40000"/>
              <a:lumOff val="60000"/>
            </a:schemeClr>
          </a:solidFill>
        </p:spPr>
        <p:txBody>
          <a:bodyPr wrap="square">
            <a:spAutoFit/>
          </a:bodyPr>
          <a:lstStyle/>
          <a:p>
            <a:r>
              <a:rPr sz="1400" dirty="0"/>
              <a:t>Schizophrenia</a:t>
            </a:r>
            <a:r>
              <a:rPr lang="en-US" sz="1400" dirty="0"/>
              <a:t>: </a:t>
            </a:r>
            <a:r>
              <a:rPr lang="en-GB" sz="1400" dirty="0"/>
              <a:t>Psychological Classifications and Provisions</a:t>
            </a:r>
            <a:endParaRPr lang="en-US" sz="1400" dirty="0"/>
          </a:p>
          <a:p>
            <a:r>
              <a:rPr lang="en-GB" sz="1400" dirty="0"/>
              <a:t>Name: Ali Mohammed Mustafa</a:t>
            </a:r>
            <a:r>
              <a:rPr lang="en-US" sz="1400"/>
              <a:t> - </a:t>
            </a:r>
            <a:r>
              <a:rPr lang="en-GB" sz="1400"/>
              <a:t>Student ID 2244081</a:t>
            </a:r>
            <a:br>
              <a:rPr lang="en-GB" sz="1400" dirty="0"/>
            </a:br>
            <a:endParaRPr sz="1400" dirty="0"/>
          </a:p>
        </p:txBody>
      </p:sp>
      <p:sp>
        <p:nvSpPr>
          <p:cNvPr id="3" name="TextBox 2"/>
          <p:cNvSpPr txBox="1"/>
          <p:nvPr/>
        </p:nvSpPr>
        <p:spPr>
          <a:xfrm>
            <a:off x="29988" y="666673"/>
            <a:ext cx="3659696" cy="1323439"/>
          </a:xfrm>
          <a:prstGeom prst="rect">
            <a:avLst/>
          </a:prstGeom>
          <a:solidFill>
            <a:schemeClr val="bg1">
              <a:lumMod val="95000"/>
            </a:schemeClr>
          </a:solidFill>
        </p:spPr>
        <p:txBody>
          <a:bodyPr wrap="square">
            <a:spAutoFit/>
          </a:bodyPr>
          <a:lstStyle/>
          <a:p>
            <a:r>
              <a:rPr lang="en-GB" sz="800" noProof="0" dirty="0">
                <a:latin typeface="Arial" panose="020B0604020202020204" pitchFamily="34" charset="0"/>
                <a:cs typeface="Arial" panose="020B0604020202020204" pitchFamily="34" charset="0"/>
              </a:rPr>
              <a:t>Introduction</a:t>
            </a:r>
          </a:p>
          <a:p>
            <a:r>
              <a:rPr lang="en-GB" sz="800" noProof="0" dirty="0">
                <a:latin typeface="Arial" panose="020B0604020202020204" pitchFamily="34" charset="0"/>
                <a:cs typeface="Arial" panose="020B0604020202020204" pitchFamily="34" charset="0"/>
              </a:rPr>
              <a:t>Schizophrenia is a serious mental illness that is typified by poor perception, cognition and behaviour. The World Health Organisation (2022) claims that it has a great influence on the societal and work performance of a person. This poster critically reviews the ICD-11 classification system on schizophrenia and discusses how past treatment methods have developed into the modern community-based care models. It will also discuss the social, cultural and political issues that define the provision of mental health and the effects of stigma and discrimination. Lastly, suggestions are given to enhance future policy and mental health practice.</a:t>
            </a:r>
          </a:p>
        </p:txBody>
      </p:sp>
      <p:sp>
        <p:nvSpPr>
          <p:cNvPr id="4" name="TextBox 3"/>
          <p:cNvSpPr txBox="1"/>
          <p:nvPr/>
        </p:nvSpPr>
        <p:spPr>
          <a:xfrm rot="10800000" flipV="1">
            <a:off x="29985" y="2020037"/>
            <a:ext cx="3659696" cy="2062103"/>
          </a:xfrm>
          <a:prstGeom prst="rect">
            <a:avLst/>
          </a:prstGeom>
          <a:solidFill>
            <a:schemeClr val="bg1">
              <a:lumMod val="95000"/>
            </a:schemeClr>
          </a:solidFill>
          <a:ln>
            <a:solidFill>
              <a:schemeClr val="accent1">
                <a:lumMod val="20000"/>
                <a:lumOff val="80000"/>
              </a:schemeClr>
            </a:solidFill>
          </a:ln>
        </p:spPr>
        <p:txBody>
          <a:bodyPr wrap="square">
            <a:spAutoFit/>
          </a:bodyPr>
          <a:lstStyle/>
          <a:p>
            <a:r>
              <a:rPr lang="en-GB" sz="800" noProof="0" dirty="0">
                <a:latin typeface="Arial" panose="020B0604020202020204" pitchFamily="34" charset="0"/>
                <a:cs typeface="Arial" panose="020B0604020202020204" pitchFamily="34" charset="0"/>
              </a:rPr>
              <a:t>ICD-11 Classification</a:t>
            </a:r>
          </a:p>
          <a:p>
            <a:r>
              <a:rPr lang="en-GB" sz="800" noProof="0" dirty="0">
                <a:latin typeface="Arial" panose="020B0604020202020204" pitchFamily="34" charset="0"/>
                <a:cs typeface="Arial" panose="020B0604020202020204" pitchFamily="34" charset="0"/>
              </a:rPr>
              <a:t>Schizophrenia is categorised in the International Classification of Diseases (ICD-11) as a primary psychotic disorder, which is characterised by consistent perception, cognitive, and behavioural disturbances, such as hallucinations, delusions, and negative symptoms, such as decreased expression of emotions (WHO, 2022). One of the main strengths of ICD-11 is that it is a universal system, which offers a standardised system of diagnostics and improves the consistency of clinical practices and promotes evidence-based treatment planning (Stevović et al., 2022). This enhances interprofessional communication as well as leads to more organised care pathways. Nevertheless, there are still serious shortcomings. The classification makes a lot of use of subjective clinical interpretation, which may decrease the reliability of the diagnosis. It also has a symptom overlap with other disorders like bipolar disorder, and this makes them question the validity of the diagnosis. </a:t>
            </a:r>
          </a:p>
          <a:p>
            <a:r>
              <a:rPr lang="en-GB" sz="800" noProof="0" dirty="0">
                <a:latin typeface="Arial" panose="020B0604020202020204" pitchFamily="34" charset="0"/>
                <a:cs typeface="Arial" panose="020B0604020202020204" pitchFamily="34" charset="0"/>
              </a:rPr>
              <a:t>.</a:t>
            </a:r>
          </a:p>
        </p:txBody>
      </p:sp>
      <p:sp>
        <p:nvSpPr>
          <p:cNvPr id="5" name="TextBox 4"/>
          <p:cNvSpPr txBox="1"/>
          <p:nvPr/>
        </p:nvSpPr>
        <p:spPr>
          <a:xfrm rot="10800000" flipV="1">
            <a:off x="29982" y="4137231"/>
            <a:ext cx="3659694" cy="2677656"/>
          </a:xfrm>
          <a:prstGeom prst="rect">
            <a:avLst/>
          </a:prstGeom>
          <a:solidFill>
            <a:schemeClr val="bg1">
              <a:lumMod val="95000"/>
            </a:schemeClr>
          </a:solidFill>
        </p:spPr>
        <p:txBody>
          <a:bodyPr wrap="square">
            <a:spAutoFit/>
          </a:bodyPr>
          <a:lstStyle/>
          <a:p>
            <a:r>
              <a:rPr lang="en-GB" sz="800" noProof="0" dirty="0">
                <a:latin typeface="Arial" panose="020B0604020202020204" pitchFamily="34" charset="0"/>
                <a:cs typeface="Arial" panose="020B0604020202020204" pitchFamily="34" charset="0"/>
              </a:rPr>
              <a:t>Historical Treatment</a:t>
            </a:r>
          </a:p>
          <a:p>
            <a:r>
              <a:rPr lang="en-GB" sz="800" noProof="0" dirty="0">
                <a:latin typeface="Arial" panose="020B0604020202020204" pitchFamily="34" charset="0"/>
                <a:cs typeface="Arial" panose="020B0604020202020204" pitchFamily="34" charset="0"/>
              </a:rPr>
              <a:t>In the past, the management of schizophrenia was largely influenced by a lack of scientific knowledge and high stigma. In the 19 </a:t>
            </a:r>
            <a:r>
              <a:rPr lang="en-GB" sz="800" noProof="0" dirty="0" err="1">
                <a:latin typeface="Arial" panose="020B0604020202020204" pitchFamily="34" charset="0"/>
                <a:cs typeface="Arial" panose="020B0604020202020204" pitchFamily="34" charset="0"/>
              </a:rPr>
              <a:t>th</a:t>
            </a:r>
            <a:r>
              <a:rPr lang="en-GB" sz="800" noProof="0" dirty="0">
                <a:latin typeface="Arial" panose="020B0604020202020204" pitchFamily="34" charset="0"/>
                <a:cs typeface="Arial" panose="020B0604020202020204" pitchFamily="34" charset="0"/>
              </a:rPr>
              <a:t> and early 20 </a:t>
            </a:r>
            <a:r>
              <a:rPr lang="en-GB" sz="800" noProof="0" dirty="0" err="1">
                <a:latin typeface="Arial" panose="020B0604020202020204" pitchFamily="34" charset="0"/>
                <a:cs typeface="Arial" panose="020B0604020202020204" pitchFamily="34" charset="0"/>
              </a:rPr>
              <a:t>th</a:t>
            </a:r>
            <a:r>
              <a:rPr lang="en-GB" sz="800" noProof="0" dirty="0">
                <a:latin typeface="Arial" panose="020B0604020202020204" pitchFamily="34" charset="0"/>
                <a:cs typeface="Arial" panose="020B0604020202020204" pitchFamily="34" charset="0"/>
              </a:rPr>
              <a:t> centuries, people were often put in an asylum, and the care was aimed at containing but not recovery (NICE, 2014). Insulin coma therapy or electroconvulsive therapy and psychosurgery, including lobotomy, were proposed based on little evidence, and tended to cause severe physical and psychological damage (Jafari et al., 2024; </a:t>
            </a:r>
            <a:r>
              <a:rPr lang="en-GB" sz="800" noProof="0" dirty="0" err="1">
                <a:latin typeface="Arial" panose="020B0604020202020204" pitchFamily="34" charset="0"/>
                <a:cs typeface="Arial" panose="020B0604020202020204" pitchFamily="34" charset="0"/>
              </a:rPr>
              <a:t>Cempa</a:t>
            </a:r>
            <a:r>
              <a:rPr lang="en-GB" sz="800" noProof="0" dirty="0">
                <a:latin typeface="Arial" panose="020B0604020202020204" pitchFamily="34" charset="0"/>
                <a:cs typeface="Arial" panose="020B0604020202020204" pitchFamily="34" charset="0"/>
              </a:rPr>
              <a:t> et al., 2022). These models of care were paternalistic, which meant that patients were not given much control. Conversely, modern management embraces a biopsychosocial approach, which is a combination of pharmacological and psychological therapy. Antipsychotic drugs have also been extensively employed to alleviate symptoms by controlling the activity of neurotransmitters, as depicted by Cella et al. (2023) and Nasim and Nasim (2025), and other forms of therapy, like cognitive behavioural therapy of psychosis, help an individual to come up with coping mechanisms. Community-based care is a significant change of policy and practice, which seeks to support recovery, autonomy, and social integration (NICE, 2014). The shift is also indicative of the general shifts in mental health policy, such as deinstitutionalisation and the focus on human rights and patient-centred care. </a:t>
            </a:r>
          </a:p>
        </p:txBody>
      </p:sp>
      <p:sp>
        <p:nvSpPr>
          <p:cNvPr id="6" name="TextBox 5"/>
          <p:cNvSpPr txBox="1"/>
          <p:nvPr/>
        </p:nvSpPr>
        <p:spPr>
          <a:xfrm rot="10800000" flipV="1">
            <a:off x="3735974" y="675058"/>
            <a:ext cx="2536488" cy="2923877"/>
          </a:xfrm>
          <a:prstGeom prst="rect">
            <a:avLst/>
          </a:prstGeom>
          <a:solidFill>
            <a:schemeClr val="bg1">
              <a:lumMod val="95000"/>
            </a:schemeClr>
          </a:solidFill>
        </p:spPr>
        <p:txBody>
          <a:bodyPr wrap="square">
            <a:spAutoFit/>
          </a:bodyPr>
          <a:lstStyle/>
          <a:p>
            <a:r>
              <a:rPr lang="en-GB" sz="800" noProof="0" dirty="0">
                <a:latin typeface="Arial" panose="020B0604020202020204" pitchFamily="34" charset="0"/>
                <a:cs typeface="Arial" panose="020B0604020202020204" pitchFamily="34" charset="0"/>
              </a:rPr>
              <a:t>Contemporary Treatment</a:t>
            </a:r>
          </a:p>
          <a:p>
            <a:r>
              <a:rPr lang="en-GB" sz="800" noProof="0" dirty="0">
                <a:latin typeface="Arial" panose="020B0604020202020204" pitchFamily="34" charset="0"/>
                <a:cs typeface="Arial" panose="020B0604020202020204" pitchFamily="34" charset="0"/>
              </a:rPr>
              <a:t>Modern strategies of schizophrenia treatment focus on evidence-based, multidisciplinary care to help patients recover and socialise. Contemporary therapy usually incorporates pharmacological and psychosocial therapies. Antipsychotic drugs are also commonly used to minimise side effects like hallucinations and delusions through managing the activity of neurotransmitters in the brain (Cella et al., 2023). Besides medicine, psychological therapies are applied to enable individuals to make meaning of their experiences through cognitive behavioural therapy in psychosis in order to come up with coping mechanisms for managing symptoms. Studies have indicated that the use of medication together with psychological and social support is better at managing symptoms and enhancing the quality of life of individuals with schizophrenia (NICE 2014). The transition to community-based models of mental healthcare is another significant change in the current mental treatment. </a:t>
            </a:r>
          </a:p>
          <a:p>
            <a:endParaRPr lang="en-GB" sz="800" noProof="0" dirty="0">
              <a:latin typeface="Arial" panose="020B0604020202020204" pitchFamily="34" charset="0"/>
              <a:cs typeface="Arial" panose="020B0604020202020204" pitchFamily="34" charset="0"/>
            </a:endParaRPr>
          </a:p>
        </p:txBody>
      </p:sp>
      <p:sp>
        <p:nvSpPr>
          <p:cNvPr id="7" name="TextBox 6"/>
          <p:cNvSpPr txBox="1"/>
          <p:nvPr/>
        </p:nvSpPr>
        <p:spPr>
          <a:xfrm>
            <a:off x="6318753" y="675058"/>
            <a:ext cx="2795259" cy="2542027"/>
          </a:xfrm>
          <a:prstGeom prst="rect">
            <a:avLst/>
          </a:prstGeom>
          <a:solidFill>
            <a:schemeClr val="bg1">
              <a:lumMod val="95000"/>
            </a:schemeClr>
          </a:solidFill>
        </p:spPr>
        <p:txBody>
          <a:bodyPr wrap="square">
            <a:spAutoFit/>
          </a:bodyPr>
          <a:lstStyle/>
          <a:p>
            <a:r>
              <a:rPr lang="en-GB" sz="800" noProof="0" dirty="0">
                <a:latin typeface="Arial" panose="020B0604020202020204" pitchFamily="34" charset="0"/>
                <a:cs typeface="Arial" panose="020B0604020202020204" pitchFamily="34" charset="0"/>
              </a:rPr>
              <a:t>Social, Cultural and Political Influences</a:t>
            </a:r>
          </a:p>
          <a:p>
            <a:r>
              <a:rPr lang="en-GB" sz="800" noProof="0" dirty="0">
                <a:latin typeface="Arial" panose="020B0604020202020204" pitchFamily="34" charset="0"/>
                <a:cs typeface="Arial" panose="020B0604020202020204" pitchFamily="34" charset="0"/>
              </a:rPr>
              <a:t>Social, cultural and political contexts are very important in shaping the experience and treatment of schizophrenia. Culture affects symptom interpretation, where in some cultures, psychotic experiences are seen as a result of spiritual or paranormal factors, thereby increasing the delay in seeking formal mental health care (NICE, 2020). This points to one of the weaknesses of standardised diagnostic systems, which might not give the possibility of completely considering cultural variation in symptom expression (Legge et al., 2024). Further, social factors like poverty, unemployment and social exclusion are important aspects in the genesis and control of schizophrenia. There are socioeconomically disadvantaged people in society, and they will tend to experience a barrier to timely and effective care, resulting in worse health outcomes. This is a symptom of larger structural imbalances in the health care systems, in which resources are distributed unequally. </a:t>
            </a:r>
          </a:p>
          <a:p>
            <a:endParaRPr lang="en-GB" sz="800" noProof="0" dirty="0">
              <a:latin typeface="Arial" panose="020B0604020202020204" pitchFamily="34" charset="0"/>
              <a:cs typeface="Arial" panose="020B0604020202020204" pitchFamily="34" charset="0"/>
            </a:endParaRPr>
          </a:p>
        </p:txBody>
      </p:sp>
      <p:sp>
        <p:nvSpPr>
          <p:cNvPr id="8" name="TextBox 7"/>
          <p:cNvSpPr txBox="1"/>
          <p:nvPr/>
        </p:nvSpPr>
        <p:spPr>
          <a:xfrm>
            <a:off x="3735975" y="3640915"/>
            <a:ext cx="5378040" cy="1077218"/>
          </a:xfrm>
          <a:prstGeom prst="rect">
            <a:avLst/>
          </a:prstGeom>
          <a:solidFill>
            <a:schemeClr val="bg1">
              <a:lumMod val="95000"/>
            </a:schemeClr>
          </a:solidFill>
        </p:spPr>
        <p:txBody>
          <a:bodyPr wrap="square">
            <a:spAutoFit/>
          </a:bodyPr>
          <a:lstStyle/>
          <a:p>
            <a:r>
              <a:rPr lang="en-GB" sz="800" noProof="0" dirty="0">
                <a:latin typeface="Arial" panose="020B0604020202020204" pitchFamily="34" charset="0"/>
                <a:cs typeface="Arial" panose="020B0604020202020204" pitchFamily="34" charset="0"/>
              </a:rPr>
              <a:t>Stigmatisation, Discrimination and Inequality</a:t>
            </a:r>
          </a:p>
          <a:p>
            <a:r>
              <a:rPr lang="en-GB" sz="800" noProof="0" dirty="0">
                <a:latin typeface="Arial" panose="020B0604020202020204" pitchFamily="34" charset="0"/>
                <a:cs typeface="Arial" panose="020B0604020202020204" pitchFamily="34" charset="0"/>
              </a:rPr>
              <a:t>Stigma remains one of the greatest impediments to effective treatment and recovery of schizophrenia. Fear, discrimination, and social exclusion are caused by the negative societal perception usually supported by the media images (NICE, 2020). This not only impacts public attitudes but also affects self-perception, which results in internalised stigma, which may lower self-esteem and discourage the entry of help-seeking behaviour. Notably, not only can stigma work on a personal level, but it has a structural form that affects the chances of work, access to housing, and medical services. Consequently, schizophrenics are regularly disadvantaged, with further inequality cycles being strengthened. </a:t>
            </a:r>
          </a:p>
        </p:txBody>
      </p:sp>
      <p:sp>
        <p:nvSpPr>
          <p:cNvPr id="9" name="TextBox 8"/>
          <p:cNvSpPr txBox="1"/>
          <p:nvPr/>
        </p:nvSpPr>
        <p:spPr>
          <a:xfrm rot="10800000" flipV="1">
            <a:off x="5943211" y="4718133"/>
            <a:ext cx="3170803" cy="2095941"/>
          </a:xfrm>
          <a:prstGeom prst="rect">
            <a:avLst/>
          </a:prstGeom>
          <a:solidFill>
            <a:schemeClr val="bg1">
              <a:lumMod val="95000"/>
            </a:schemeClr>
          </a:solidFill>
        </p:spPr>
        <p:txBody>
          <a:bodyPr wrap="square">
            <a:spAutoFit/>
          </a:bodyPr>
          <a:lstStyle/>
          <a:p>
            <a:r>
              <a:rPr lang="en-GB" sz="800" noProof="0" dirty="0">
                <a:latin typeface="Arial" panose="020B0604020202020204" pitchFamily="34" charset="0"/>
                <a:cs typeface="Arial" panose="020B0604020202020204" pitchFamily="34" charset="0"/>
              </a:rPr>
              <a:t>Recommendations</a:t>
            </a:r>
          </a:p>
          <a:p>
            <a:r>
              <a:rPr lang="en-GB" sz="800" noProof="0" dirty="0">
                <a:latin typeface="Arial" panose="020B0604020202020204" pitchFamily="34" charset="0"/>
                <a:cs typeface="Arial" panose="020B0604020202020204" pitchFamily="34" charset="0"/>
              </a:rPr>
              <a:t>The further investigation of schizophrenia care must be directed at enhancing the services of early intervention because the delayed treatment is closely correlated with the deterioration of long-term outcomes. The increased access to early intervention psychosis services would support the early detection and the subsequent better outcomes of recovery. Also, the inequalities in access to care should be corrected through investing in community-based mental health services, especially in places that are socioeconomically disadvantaged. This would aid in lessening the difference in treatment results and enhance continuity of care. In curbing the weaknesses of the existing diagnostic models, mental health services ought to embrace culturally sensitive assessment techniques through which clinicians must be trained to understand the possible variations in the manifestations of symptoms in different populations.</a:t>
            </a:r>
          </a:p>
        </p:txBody>
      </p:sp>
      <p:pic>
        <p:nvPicPr>
          <p:cNvPr id="11" name="Picture 10">
            <a:extLst>
              <a:ext uri="{FF2B5EF4-FFF2-40B4-BE49-F238E27FC236}">
                <a16:creationId xmlns:a16="http://schemas.microsoft.com/office/drawing/2014/main" id="{1FB672DA-B653-C875-3965-606A94B2ACDF}"/>
              </a:ext>
            </a:extLst>
          </p:cNvPr>
          <p:cNvPicPr>
            <a:picLocks noChangeAspect="1"/>
          </p:cNvPicPr>
          <p:nvPr/>
        </p:nvPicPr>
        <p:blipFill>
          <a:blip r:embed="rId2"/>
          <a:stretch>
            <a:fillRect/>
          </a:stretch>
        </p:blipFill>
        <p:spPr>
          <a:xfrm>
            <a:off x="3783572" y="4766259"/>
            <a:ext cx="2113346" cy="196570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F74074-4B1D-83B5-E8FE-9D8DF5FFB001}"/>
              </a:ext>
            </a:extLst>
          </p:cNvPr>
          <p:cNvSpPr txBox="1"/>
          <p:nvPr/>
        </p:nvSpPr>
        <p:spPr>
          <a:xfrm>
            <a:off x="299803" y="314793"/>
            <a:ext cx="8364512" cy="307777"/>
          </a:xfrm>
          <a:prstGeom prst="rect">
            <a:avLst/>
          </a:prstGeom>
          <a:solidFill>
            <a:schemeClr val="accent4">
              <a:lumMod val="40000"/>
              <a:lumOff val="60000"/>
            </a:schemeClr>
          </a:solidFill>
        </p:spPr>
        <p:txBody>
          <a:bodyPr wrap="square" rtlCol="0">
            <a:spAutoFit/>
          </a:bodyPr>
          <a:lstStyle/>
          <a:p>
            <a:r>
              <a:rPr lang="en-GB" sz="1400"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91AD265D-1780-C3D3-6AC7-ABF58D73DEDD}"/>
              </a:ext>
            </a:extLst>
          </p:cNvPr>
          <p:cNvSpPr txBox="1"/>
          <p:nvPr/>
        </p:nvSpPr>
        <p:spPr>
          <a:xfrm>
            <a:off x="419725" y="1199213"/>
            <a:ext cx="7570032" cy="2185214"/>
          </a:xfrm>
          <a:prstGeom prst="rect">
            <a:avLst/>
          </a:prstGeom>
          <a:solidFill>
            <a:schemeClr val="bg1">
              <a:lumMod val="95000"/>
            </a:schemeClr>
          </a:solidFill>
        </p:spPr>
        <p:txBody>
          <a:bodyPr wrap="square" rtlCol="0">
            <a:spAutoFit/>
          </a:bodyPr>
          <a:lstStyle/>
          <a:p>
            <a:r>
              <a:rPr lang="en-GB" sz="800" noProof="0" dirty="0">
                <a:latin typeface="Arial" panose="020B0604020202020204" pitchFamily="34" charset="0"/>
                <a:cs typeface="Arial" panose="020B0604020202020204" pitchFamily="34" charset="0"/>
              </a:rPr>
              <a:t>Cella, M., Roberts, S., </a:t>
            </a:r>
            <a:r>
              <a:rPr lang="en-GB" sz="800" noProof="0" dirty="0" err="1">
                <a:latin typeface="Arial" panose="020B0604020202020204" pitchFamily="34" charset="0"/>
                <a:cs typeface="Arial" panose="020B0604020202020204" pitchFamily="34" charset="0"/>
              </a:rPr>
              <a:t>Pillny</a:t>
            </a:r>
            <a:r>
              <a:rPr lang="en-GB" sz="800" noProof="0" dirty="0">
                <a:latin typeface="Arial" panose="020B0604020202020204" pitchFamily="34" charset="0"/>
                <a:cs typeface="Arial" panose="020B0604020202020204" pitchFamily="34" charset="0"/>
              </a:rPr>
              <a:t>, M., Riehle, M., O’Donoghue, B., Lyne, J., Tomlin, P., </a:t>
            </a:r>
            <a:r>
              <a:rPr lang="en-GB" sz="800" noProof="0" dirty="0" err="1">
                <a:latin typeface="Arial" panose="020B0604020202020204" pitchFamily="34" charset="0"/>
                <a:cs typeface="Arial" panose="020B0604020202020204" pitchFamily="34" charset="0"/>
              </a:rPr>
              <a:t>Valmaggia</a:t>
            </a:r>
            <a:r>
              <a:rPr lang="en-GB" sz="800" noProof="0" dirty="0">
                <a:latin typeface="Arial" panose="020B0604020202020204" pitchFamily="34" charset="0"/>
                <a:cs typeface="Arial" panose="020B0604020202020204" pitchFamily="34" charset="0"/>
              </a:rPr>
              <a:t>, L. and Preti, A. (2023) ‘Psychosocial and behavioural interventions for the negative symptoms of schizophrenia: a systematic review of efficacy meta-analyses’, The British Journal of Psychiatry, 223(1), pp. 321–331.</a:t>
            </a:r>
          </a:p>
          <a:p>
            <a:r>
              <a:rPr lang="en-GB" sz="800" noProof="0" dirty="0" err="1">
                <a:latin typeface="Arial" panose="020B0604020202020204" pitchFamily="34" charset="0"/>
                <a:cs typeface="Arial" panose="020B0604020202020204" pitchFamily="34" charset="0"/>
              </a:rPr>
              <a:t>Cempa</a:t>
            </a:r>
            <a:r>
              <a:rPr lang="en-GB" sz="800" noProof="0" dirty="0">
                <a:latin typeface="Arial" panose="020B0604020202020204" pitchFamily="34" charset="0"/>
                <a:cs typeface="Arial" panose="020B0604020202020204" pitchFamily="34" charset="0"/>
              </a:rPr>
              <a:t>, K., Jurys, T., </a:t>
            </a:r>
            <a:r>
              <a:rPr lang="en-GB" sz="800" noProof="0" dirty="0" err="1">
                <a:latin typeface="Arial" panose="020B0604020202020204" pitchFamily="34" charset="0"/>
                <a:cs typeface="Arial" panose="020B0604020202020204" pitchFamily="34" charset="0"/>
              </a:rPr>
              <a:t>Kluczyński</a:t>
            </a:r>
            <a:r>
              <a:rPr lang="en-GB" sz="800" noProof="0" dirty="0">
                <a:latin typeface="Arial" panose="020B0604020202020204" pitchFamily="34" charset="0"/>
                <a:cs typeface="Arial" panose="020B0604020202020204" pitchFamily="34" charset="0"/>
              </a:rPr>
              <a:t>, S. and </a:t>
            </a:r>
            <a:r>
              <a:rPr lang="en-GB" sz="800" noProof="0" dirty="0" err="1">
                <a:latin typeface="Arial" panose="020B0604020202020204" pitchFamily="34" charset="0"/>
                <a:cs typeface="Arial" panose="020B0604020202020204" pitchFamily="34" charset="0"/>
              </a:rPr>
              <a:t>Andreew</a:t>
            </a:r>
            <a:r>
              <a:rPr lang="en-GB" sz="800" noProof="0" dirty="0">
                <a:latin typeface="Arial" panose="020B0604020202020204" pitchFamily="34" charset="0"/>
                <a:cs typeface="Arial" panose="020B0604020202020204" pitchFamily="34" charset="0"/>
              </a:rPr>
              <a:t>, M. (2022) ‘Physical activity as a therapeutic method for non-pharmacological treatment of schizophrenia: A systematic literature review’, </a:t>
            </a:r>
            <a:r>
              <a:rPr lang="en-GB" sz="800" noProof="0" dirty="0" err="1">
                <a:latin typeface="Arial" panose="020B0604020202020204" pitchFamily="34" charset="0"/>
                <a:cs typeface="Arial" panose="020B0604020202020204" pitchFamily="34" charset="0"/>
              </a:rPr>
              <a:t>Psychiatria</a:t>
            </a:r>
            <a:r>
              <a:rPr lang="en-GB" sz="800" noProof="0" dirty="0">
                <a:latin typeface="Arial" panose="020B0604020202020204" pitchFamily="34" charset="0"/>
                <a:cs typeface="Arial" panose="020B0604020202020204" pitchFamily="34" charset="0"/>
              </a:rPr>
              <a:t> Polska, 56(4), pp. 837–859.</a:t>
            </a:r>
          </a:p>
          <a:p>
            <a:r>
              <a:rPr lang="en-GB" sz="800" noProof="0" dirty="0">
                <a:latin typeface="Arial" panose="020B0604020202020204" pitchFamily="34" charset="0"/>
                <a:cs typeface="Arial" panose="020B0604020202020204" pitchFamily="34" charset="0"/>
              </a:rPr>
              <a:t>Jafari, M., Sadeghi, D., </a:t>
            </a:r>
            <a:r>
              <a:rPr lang="en-GB" sz="800" noProof="0" dirty="0" err="1">
                <a:latin typeface="Arial" panose="020B0604020202020204" pitchFamily="34" charset="0"/>
                <a:cs typeface="Arial" panose="020B0604020202020204" pitchFamily="34" charset="0"/>
              </a:rPr>
              <a:t>Shoeibi</a:t>
            </a:r>
            <a:r>
              <a:rPr lang="en-GB" sz="800" noProof="0" dirty="0">
                <a:latin typeface="Arial" panose="020B0604020202020204" pitchFamily="34" charset="0"/>
                <a:cs typeface="Arial" panose="020B0604020202020204" pitchFamily="34" charset="0"/>
              </a:rPr>
              <a:t>, A., Alinejad-</a:t>
            </a:r>
            <a:r>
              <a:rPr lang="en-GB" sz="800" noProof="0" dirty="0" err="1">
                <a:latin typeface="Arial" panose="020B0604020202020204" pitchFamily="34" charset="0"/>
                <a:cs typeface="Arial" panose="020B0604020202020204" pitchFamily="34" charset="0"/>
              </a:rPr>
              <a:t>Rokny</a:t>
            </a:r>
            <a:r>
              <a:rPr lang="en-GB" sz="800" noProof="0" dirty="0">
                <a:latin typeface="Arial" panose="020B0604020202020204" pitchFamily="34" charset="0"/>
                <a:cs typeface="Arial" panose="020B0604020202020204" pitchFamily="34" charset="0"/>
              </a:rPr>
              <a:t>, H., Beheshti, A., García, D.L., Chen, Z., Acharya, U.R. and </a:t>
            </a:r>
            <a:r>
              <a:rPr lang="en-GB" sz="800" noProof="0" dirty="0" err="1">
                <a:latin typeface="Arial" panose="020B0604020202020204" pitchFamily="34" charset="0"/>
                <a:cs typeface="Arial" panose="020B0604020202020204" pitchFamily="34" charset="0"/>
              </a:rPr>
              <a:t>Gorriz</a:t>
            </a:r>
            <a:r>
              <a:rPr lang="en-GB" sz="800" noProof="0" dirty="0">
                <a:latin typeface="Arial" panose="020B0604020202020204" pitchFamily="34" charset="0"/>
                <a:cs typeface="Arial" panose="020B0604020202020204" pitchFamily="34" charset="0"/>
              </a:rPr>
              <a:t>, J.M. (2024) ‘Empowering precision medicine: AI-driven schizophrenia diagnosis via EEG signals: a comprehensive review from 2002–2023’, Applied Intelligence, 54(1), pp. 35–79.</a:t>
            </a:r>
          </a:p>
          <a:p>
            <a:r>
              <a:rPr lang="en-GB" sz="800" noProof="0" dirty="0">
                <a:latin typeface="Arial" panose="020B0604020202020204" pitchFamily="34" charset="0"/>
                <a:cs typeface="Arial" panose="020B0604020202020204" pitchFamily="34" charset="0"/>
              </a:rPr>
              <a:t>Legge, S.E., </a:t>
            </a:r>
            <a:r>
              <a:rPr lang="en-GB" sz="800" noProof="0" dirty="0" err="1">
                <a:latin typeface="Arial" panose="020B0604020202020204" pitchFamily="34" charset="0"/>
                <a:cs typeface="Arial" panose="020B0604020202020204" pitchFamily="34" charset="0"/>
              </a:rPr>
              <a:t>Pardiñas</a:t>
            </a:r>
            <a:r>
              <a:rPr lang="en-GB" sz="800" noProof="0" dirty="0">
                <a:latin typeface="Arial" panose="020B0604020202020204" pitchFamily="34" charset="0"/>
                <a:cs typeface="Arial" panose="020B0604020202020204" pitchFamily="34" charset="0"/>
              </a:rPr>
              <a:t>, A.F., </a:t>
            </a:r>
            <a:r>
              <a:rPr lang="en-GB" sz="800" noProof="0" dirty="0" err="1">
                <a:latin typeface="Arial" panose="020B0604020202020204" pitchFamily="34" charset="0"/>
                <a:cs typeface="Arial" panose="020B0604020202020204" pitchFamily="34" charset="0"/>
              </a:rPr>
              <a:t>Woolway</a:t>
            </a:r>
            <a:r>
              <a:rPr lang="en-GB" sz="800" noProof="0" dirty="0">
                <a:latin typeface="Arial" panose="020B0604020202020204" pitchFamily="34" charset="0"/>
                <a:cs typeface="Arial" panose="020B0604020202020204" pitchFamily="34" charset="0"/>
              </a:rPr>
              <a:t>, G., Rees, E., </a:t>
            </a:r>
            <a:r>
              <a:rPr lang="en-GB" sz="800" noProof="0" dirty="0" err="1">
                <a:latin typeface="Arial" panose="020B0604020202020204" pitchFamily="34" charset="0"/>
                <a:cs typeface="Arial" panose="020B0604020202020204" pitchFamily="34" charset="0"/>
              </a:rPr>
              <a:t>Cardno</a:t>
            </a:r>
            <a:r>
              <a:rPr lang="en-GB" sz="800" noProof="0" dirty="0">
                <a:latin typeface="Arial" panose="020B0604020202020204" pitchFamily="34" charset="0"/>
                <a:cs typeface="Arial" panose="020B0604020202020204" pitchFamily="34" charset="0"/>
              </a:rPr>
              <a:t>, A.G., Escott-Price, V., </a:t>
            </a:r>
            <a:r>
              <a:rPr lang="en-GB" sz="800" noProof="0" dirty="0" err="1">
                <a:latin typeface="Arial" panose="020B0604020202020204" pitchFamily="34" charset="0"/>
                <a:cs typeface="Arial" panose="020B0604020202020204" pitchFamily="34" charset="0"/>
              </a:rPr>
              <a:t>Holmans</a:t>
            </a:r>
            <a:r>
              <a:rPr lang="en-GB" sz="800" noProof="0" dirty="0">
                <a:latin typeface="Arial" panose="020B0604020202020204" pitchFamily="34" charset="0"/>
                <a:cs typeface="Arial" panose="020B0604020202020204" pitchFamily="34" charset="0"/>
              </a:rPr>
              <a:t>, P., Kirov, G., Owen, M.J., O’Donovan, M.C. and Walters, J.T. (2024) ‘Genetic and phenotypic features of schizophrenia in the UK Biobank’, JAMA Psychiatry, 81(7), pp. 681–690.</a:t>
            </a:r>
          </a:p>
          <a:p>
            <a:r>
              <a:rPr lang="en-GB" sz="800" noProof="0" dirty="0">
                <a:latin typeface="Arial" panose="020B0604020202020204" pitchFamily="34" charset="0"/>
                <a:cs typeface="Arial" panose="020B0604020202020204" pitchFamily="34" charset="0"/>
              </a:rPr>
              <a:t>Nasim, R., Nawaz, S. and Nasim, M.T. (2025) ‘The effects of antipsychotic drugs and non-pharmacological therapies on schizophrenia’, Targets, 3(1), p. 10. Available at: https://www.mdpi.com/2813-3137/3/1/10 (Accessed: 12 March 2026).</a:t>
            </a:r>
          </a:p>
          <a:p>
            <a:r>
              <a:rPr lang="en-GB" sz="800" noProof="0" dirty="0">
                <a:latin typeface="Arial" panose="020B0604020202020204" pitchFamily="34" charset="0"/>
                <a:cs typeface="Arial" panose="020B0604020202020204" pitchFamily="34" charset="0"/>
              </a:rPr>
              <a:t>National Institute for Health and Care Excellence (NICE) (2014) Psychosis and schizophrenia in adults: prevention and management (CG178). London: NICE. Available at: https://www.nice.org.uk/guidance/cg178 (Accessed: 12 March 2026).</a:t>
            </a:r>
          </a:p>
          <a:p>
            <a:r>
              <a:rPr lang="en-GB" sz="800" noProof="0" dirty="0">
                <a:latin typeface="Arial" panose="020B0604020202020204" pitchFamily="34" charset="0"/>
                <a:cs typeface="Arial" panose="020B0604020202020204" pitchFamily="34" charset="0"/>
              </a:rPr>
              <a:t>National Institute for Health and Care Excellence (NICE) (2020) Rehabilitation for adults with complex psychosis (NG181). London: NICE. Available at: https://www.nice.org.uk/guidance/ng181 (Accessed: 12 March 2026).</a:t>
            </a:r>
          </a:p>
          <a:p>
            <a:r>
              <a:rPr lang="en-GB" sz="800" noProof="0" dirty="0">
                <a:latin typeface="Arial" panose="020B0604020202020204" pitchFamily="34" charset="0"/>
                <a:cs typeface="Arial" panose="020B0604020202020204" pitchFamily="34" charset="0"/>
              </a:rPr>
              <a:t>Stevović, L.I., </a:t>
            </a:r>
            <a:r>
              <a:rPr lang="en-GB" sz="800" noProof="0" dirty="0" err="1">
                <a:latin typeface="Arial" panose="020B0604020202020204" pitchFamily="34" charset="0"/>
                <a:cs typeface="Arial" panose="020B0604020202020204" pitchFamily="34" charset="0"/>
              </a:rPr>
              <a:t>Repišti</a:t>
            </a:r>
            <a:r>
              <a:rPr lang="en-GB" sz="800" noProof="0" dirty="0">
                <a:latin typeface="Arial" panose="020B0604020202020204" pitchFamily="34" charset="0"/>
                <a:cs typeface="Arial" panose="020B0604020202020204" pitchFamily="34" charset="0"/>
              </a:rPr>
              <a:t>, S., Radojičić, T., Sartorius, N., Tomori, S., </a:t>
            </a:r>
            <a:r>
              <a:rPr lang="en-GB" sz="800" noProof="0" dirty="0" err="1">
                <a:latin typeface="Arial" panose="020B0604020202020204" pitchFamily="34" charset="0"/>
                <a:cs typeface="Arial" panose="020B0604020202020204" pitchFamily="34" charset="0"/>
              </a:rPr>
              <a:t>Džubur</a:t>
            </a:r>
            <a:r>
              <a:rPr lang="en-GB" sz="800" noProof="0" dirty="0">
                <a:latin typeface="Arial" panose="020B0604020202020204" pitchFamily="34" charset="0"/>
                <a:cs typeface="Arial" panose="020B0604020202020204" pitchFamily="34" charset="0"/>
              </a:rPr>
              <a:t> Kulenović, A., Popova, A., Kuzman, M.R., Vlachos, I.I., </a:t>
            </a:r>
            <a:r>
              <a:rPr lang="en-GB" sz="800" noProof="0" dirty="0" err="1">
                <a:latin typeface="Arial" panose="020B0604020202020204" pitchFamily="34" charset="0"/>
                <a:cs typeface="Arial" panose="020B0604020202020204" pitchFamily="34" charset="0"/>
              </a:rPr>
              <a:t>Statovci</a:t>
            </a:r>
            <a:r>
              <a:rPr lang="en-GB" sz="800" noProof="0" dirty="0">
                <a:latin typeface="Arial" panose="020B0604020202020204" pitchFamily="34" charset="0"/>
                <a:cs typeface="Arial" panose="020B0604020202020204" pitchFamily="34" charset="0"/>
              </a:rPr>
              <a:t>, S. and </a:t>
            </a:r>
            <a:r>
              <a:rPr lang="en-GB" sz="800" noProof="0" dirty="0" err="1">
                <a:latin typeface="Arial" panose="020B0604020202020204" pitchFamily="34" charset="0"/>
                <a:cs typeface="Arial" panose="020B0604020202020204" pitchFamily="34" charset="0"/>
              </a:rPr>
              <a:t>Bandati</a:t>
            </a:r>
            <a:r>
              <a:rPr lang="en-GB" sz="800" noProof="0" dirty="0">
                <a:latin typeface="Arial" panose="020B0604020202020204" pitchFamily="34" charset="0"/>
                <a:cs typeface="Arial" panose="020B0604020202020204" pitchFamily="34" charset="0"/>
              </a:rPr>
              <a:t>, A. (2022) ‘Non-pharmacological treatments for schizophrenia in Southeast Europe: An expert survey’, International Journal of Social Psychiatry, 68(5), pp. 1141–1150.</a:t>
            </a:r>
          </a:p>
          <a:p>
            <a:r>
              <a:rPr lang="en-GB" sz="800" noProof="0" dirty="0">
                <a:latin typeface="Arial" panose="020B0604020202020204" pitchFamily="34" charset="0"/>
                <a:cs typeface="Arial" panose="020B0604020202020204" pitchFamily="34" charset="0"/>
              </a:rPr>
              <a:t>World Health Organization (2022) Schizophrenia. Available at: https://www.who.int/news-room/fact-sheets/detail/schizophrenia (Accessed: 12 March 2026).</a:t>
            </a:r>
          </a:p>
        </p:txBody>
      </p:sp>
    </p:spTree>
    <p:extLst>
      <p:ext uri="{BB962C8B-B14F-4D97-AF65-F5344CB8AC3E}">
        <p14:creationId xmlns:p14="http://schemas.microsoft.com/office/powerpoint/2010/main" val="27146741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1631</Words>
  <Application>Microsoft Office PowerPoint</Application>
  <PresentationFormat>On-screen Show (4:3)</PresentationFormat>
  <Paragraphs>26</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CHIGBO ONWUAGHA</cp:lastModifiedBy>
  <cp:revision>2</cp:revision>
  <dcterms:created xsi:type="dcterms:W3CDTF">2026-03-16T18:18:45Z</dcterms:created>
  <dcterms:modified xsi:type="dcterms:W3CDTF">2026-03-21T20:52:49Z</dcterms:modified>
  <cp:category/>
</cp:coreProperties>
</file>