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258" r:id="rId2"/>
    <p:sldId id="269" r:id="rId3"/>
    <p:sldId id="324" r:id="rId4"/>
    <p:sldId id="326" r:id="rId5"/>
    <p:sldId id="337" r:id="rId6"/>
    <p:sldId id="327" r:id="rId7"/>
    <p:sldId id="328" r:id="rId8"/>
    <p:sldId id="329" r:id="rId9"/>
    <p:sldId id="341" r:id="rId10"/>
    <p:sldId id="342" r:id="rId11"/>
    <p:sldId id="330" r:id="rId12"/>
    <p:sldId id="332" r:id="rId13"/>
    <p:sldId id="351" r:id="rId14"/>
    <p:sldId id="352" r:id="rId15"/>
    <p:sldId id="291" r:id="rId16"/>
    <p:sldId id="343" r:id="rId17"/>
    <p:sldId id="344" r:id="rId18"/>
    <p:sldId id="345" r:id="rId19"/>
    <p:sldId id="346" r:id="rId20"/>
    <p:sldId id="347" r:id="rId21"/>
    <p:sldId id="335" r:id="rId22"/>
    <p:sldId id="331" r:id="rId23"/>
    <p:sldId id="325" r:id="rId24"/>
    <p:sldId id="338" r:id="rId25"/>
    <p:sldId id="340" r:id="rId26"/>
    <p:sldId id="339" r:id="rId27"/>
    <p:sldId id="274" r:id="rId28"/>
    <p:sldId id="348" r:id="rId29"/>
    <p:sldId id="349" r:id="rId30"/>
    <p:sldId id="350" r:id="rId31"/>
    <p:sldId id="290"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F680A0-5CB4-AAF0-AD44-74508873AFB3}" v="11" dt="2024-06-18T16:26:18.1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4378" autoAdjust="0"/>
  </p:normalViewPr>
  <p:slideViewPr>
    <p:cSldViewPr snapToGrid="0">
      <p:cViewPr>
        <p:scale>
          <a:sx n="50" d="100"/>
          <a:sy n="50" d="100"/>
        </p:scale>
        <p:origin x="1476" y="-36"/>
      </p:cViewPr>
      <p:guideLst/>
    </p:cSldViewPr>
  </p:slideViewPr>
  <p:notesTextViewPr>
    <p:cViewPr>
      <p:scale>
        <a:sx n="75" d="100"/>
        <a:sy n="75"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E7E0CB6B-2427-4C4F-F41D-E170B3700E3F}"/>
    <pc:docChg chg="modSld">
      <pc:chgData name="Alison Cooke" userId="S::a.cooke@uwtsd.ac.uk::46c329c9-26b7-4eba-b77b-7474421bfd31" providerId="AD" clId="Web-{E7E0CB6B-2427-4C4F-F41D-E170B3700E3F}" dt="2024-02-08T09:39:29.467" v="2" actId="20577"/>
      <pc:docMkLst>
        <pc:docMk/>
      </pc:docMkLst>
      <pc:sldChg chg="modSp">
        <pc:chgData name="Alison Cooke" userId="S::a.cooke@uwtsd.ac.uk::46c329c9-26b7-4eba-b77b-7474421bfd31" providerId="AD" clId="Web-{E7E0CB6B-2427-4C4F-F41D-E170B3700E3F}" dt="2024-02-08T09:39:29.467" v="2" actId="20577"/>
        <pc:sldMkLst>
          <pc:docMk/>
          <pc:sldMk cId="1147549936" sldId="258"/>
        </pc:sldMkLst>
        <pc:spChg chg="mod">
          <ac:chgData name="Alison Cooke" userId="S::a.cooke@uwtsd.ac.uk::46c329c9-26b7-4eba-b77b-7474421bfd31" providerId="AD" clId="Web-{E7E0CB6B-2427-4C4F-F41D-E170B3700E3F}" dt="2024-02-08T09:39:29.467" v="2" actId="20577"/>
          <ac:spMkLst>
            <pc:docMk/>
            <pc:sldMk cId="1147549936" sldId="258"/>
            <ac:spMk id="5" creationId="{96FE8A07-45B3-4401-AEF2-C9368D14EA2F}"/>
          </ac:spMkLst>
        </pc:spChg>
      </pc:sldChg>
    </pc:docChg>
  </pc:docChgLst>
  <pc:docChgLst>
    <pc:chgData name="Alison Cooke" userId="S::a.cooke@uwtsd.ac.uk::46c329c9-26b7-4eba-b77b-7474421bfd31" providerId="AD" clId="Web-{21F680A0-5CB4-AAF0-AD44-74508873AFB3}"/>
    <pc:docChg chg="modSld">
      <pc:chgData name="Alison Cooke" userId="S::a.cooke@uwtsd.ac.uk::46c329c9-26b7-4eba-b77b-7474421bfd31" providerId="AD" clId="Web-{21F680A0-5CB4-AAF0-AD44-74508873AFB3}" dt="2024-06-18T16:26:17.349" v="9" actId="20577"/>
      <pc:docMkLst>
        <pc:docMk/>
      </pc:docMkLst>
      <pc:sldChg chg="modSp">
        <pc:chgData name="Alison Cooke" userId="S::a.cooke@uwtsd.ac.uk::46c329c9-26b7-4eba-b77b-7474421bfd31" providerId="AD" clId="Web-{21F680A0-5CB4-AAF0-AD44-74508873AFB3}" dt="2024-06-18T16:26:17.349" v="9" actId="20577"/>
        <pc:sldMkLst>
          <pc:docMk/>
          <pc:sldMk cId="3436880055" sldId="269"/>
        </pc:sldMkLst>
        <pc:spChg chg="mod">
          <ac:chgData name="Alison Cooke" userId="S::a.cooke@uwtsd.ac.uk::46c329c9-26b7-4eba-b77b-7474421bfd31" providerId="AD" clId="Web-{21F680A0-5CB4-AAF0-AD44-74508873AFB3}" dt="2024-06-18T16:26:17.349" v="9" actId="20577"/>
          <ac:spMkLst>
            <pc:docMk/>
            <pc:sldMk cId="3436880055" sldId="269"/>
            <ac:spMk id="3" creationId="{00187AFF-5F5C-4434-9B29-775C043FFAFD}"/>
          </ac:spMkLst>
        </pc:spChg>
      </pc:sldChg>
    </pc:docChg>
  </pc:docChgLst>
  <pc:docChgLst>
    <pc:chgData name="Alison Cooke" userId="S::a.cooke@uwtsd.ac.uk::46c329c9-26b7-4eba-b77b-7474421bfd31" providerId="AD" clId="Web-{96D68BFC-1862-80A0-7677-90978BEECC2A}"/>
    <pc:docChg chg="modSld">
      <pc:chgData name="Alison Cooke" userId="S::a.cooke@uwtsd.ac.uk::46c329c9-26b7-4eba-b77b-7474421bfd31" providerId="AD" clId="Web-{96D68BFC-1862-80A0-7677-90978BEECC2A}" dt="2023-02-22T11:02:00.022" v="127" actId="20577"/>
      <pc:docMkLst>
        <pc:docMk/>
      </pc:docMkLst>
      <pc:sldChg chg="modSp">
        <pc:chgData name="Alison Cooke" userId="S::a.cooke@uwtsd.ac.uk::46c329c9-26b7-4eba-b77b-7474421bfd31" providerId="AD" clId="Web-{96D68BFC-1862-80A0-7677-90978BEECC2A}" dt="2023-02-22T10:58:41.235" v="16" actId="20577"/>
        <pc:sldMkLst>
          <pc:docMk/>
          <pc:sldMk cId="3818682133" sldId="261"/>
        </pc:sldMkLst>
        <pc:spChg chg="mod">
          <ac:chgData name="Alison Cooke" userId="S::a.cooke@uwtsd.ac.uk::46c329c9-26b7-4eba-b77b-7474421bfd31" providerId="AD" clId="Web-{96D68BFC-1862-80A0-7677-90978BEECC2A}" dt="2023-02-22T10:58:41.235" v="16" actId="20577"/>
          <ac:spMkLst>
            <pc:docMk/>
            <pc:sldMk cId="3818682133" sldId="261"/>
            <ac:spMk id="2" creationId="{6C6FE6D5-6375-45B5-B57E-7DE9F66064CA}"/>
          </ac:spMkLst>
        </pc:spChg>
      </pc:sldChg>
      <pc:sldChg chg="modSp">
        <pc:chgData name="Alison Cooke" userId="S::a.cooke@uwtsd.ac.uk::46c329c9-26b7-4eba-b77b-7474421bfd31" providerId="AD" clId="Web-{96D68BFC-1862-80A0-7677-90978BEECC2A}" dt="2023-02-22T10:58:23.485" v="13" actId="20577"/>
        <pc:sldMkLst>
          <pc:docMk/>
          <pc:sldMk cId="2279737850" sldId="270"/>
        </pc:sldMkLst>
        <pc:spChg chg="mod">
          <ac:chgData name="Alison Cooke" userId="S::a.cooke@uwtsd.ac.uk::46c329c9-26b7-4eba-b77b-7474421bfd31" providerId="AD" clId="Web-{96D68BFC-1862-80A0-7677-90978BEECC2A}" dt="2023-02-22T10:58:23.485" v="13" actId="20577"/>
          <ac:spMkLst>
            <pc:docMk/>
            <pc:sldMk cId="2279737850" sldId="270"/>
            <ac:spMk id="3" creationId="{632A58CF-9FF8-4380-B10A-49C2975343DA}"/>
          </ac:spMkLst>
        </pc:spChg>
      </pc:sldChg>
      <pc:sldChg chg="modSp">
        <pc:chgData name="Alison Cooke" userId="S::a.cooke@uwtsd.ac.uk::46c329c9-26b7-4eba-b77b-7474421bfd31" providerId="AD" clId="Web-{96D68BFC-1862-80A0-7677-90978BEECC2A}" dt="2023-02-22T10:59:29.612" v="44" actId="20577"/>
        <pc:sldMkLst>
          <pc:docMk/>
          <pc:sldMk cId="1235237739" sldId="273"/>
        </pc:sldMkLst>
        <pc:spChg chg="mod">
          <ac:chgData name="Alison Cooke" userId="S::a.cooke@uwtsd.ac.uk::46c329c9-26b7-4eba-b77b-7474421bfd31" providerId="AD" clId="Web-{96D68BFC-1862-80A0-7677-90978BEECC2A}" dt="2023-02-22T10:59:29.612" v="44" actId="20577"/>
          <ac:spMkLst>
            <pc:docMk/>
            <pc:sldMk cId="1235237739" sldId="273"/>
            <ac:spMk id="5" creationId="{98CE940E-FC35-4D8D-91DC-BA40410359A6}"/>
          </ac:spMkLst>
        </pc:spChg>
        <pc:spChg chg="mod">
          <ac:chgData name="Alison Cooke" userId="S::a.cooke@uwtsd.ac.uk::46c329c9-26b7-4eba-b77b-7474421bfd31" providerId="AD" clId="Web-{96D68BFC-1862-80A0-7677-90978BEECC2A}" dt="2023-02-22T10:59:22.018" v="32" actId="20577"/>
          <ac:spMkLst>
            <pc:docMk/>
            <pc:sldMk cId="1235237739" sldId="273"/>
            <ac:spMk id="6" creationId="{BE0E7809-560E-49DE-96EC-F9816FF3BEA7}"/>
          </ac:spMkLst>
        </pc:spChg>
      </pc:sldChg>
      <pc:sldChg chg="modSp">
        <pc:chgData name="Alison Cooke" userId="S::a.cooke@uwtsd.ac.uk::46c329c9-26b7-4eba-b77b-7474421bfd31" providerId="AD" clId="Web-{96D68BFC-1862-80A0-7677-90978BEECC2A}" dt="2023-02-22T11:00:37.926" v="89" actId="20577"/>
        <pc:sldMkLst>
          <pc:docMk/>
          <pc:sldMk cId="2602364313" sldId="274"/>
        </pc:sldMkLst>
        <pc:spChg chg="mod">
          <ac:chgData name="Alison Cooke" userId="S::a.cooke@uwtsd.ac.uk::46c329c9-26b7-4eba-b77b-7474421bfd31" providerId="AD" clId="Web-{96D68BFC-1862-80A0-7677-90978BEECC2A}" dt="2023-02-22T11:00:37.926" v="89" actId="20577"/>
          <ac:spMkLst>
            <pc:docMk/>
            <pc:sldMk cId="2602364313" sldId="274"/>
            <ac:spMk id="2" creationId="{2E830B08-58F3-4ECB-AD41-D13B78D9A05F}"/>
          </ac:spMkLst>
        </pc:spChg>
        <pc:spChg chg="mod">
          <ac:chgData name="Alison Cooke" userId="S::a.cooke@uwtsd.ac.uk::46c329c9-26b7-4eba-b77b-7474421bfd31" providerId="AD" clId="Web-{96D68BFC-1862-80A0-7677-90978BEECC2A}" dt="2023-02-22T11:00:25.457" v="78" actId="20577"/>
          <ac:spMkLst>
            <pc:docMk/>
            <pc:sldMk cId="2602364313" sldId="274"/>
            <ac:spMk id="3" creationId="{870B1336-4BFC-4E5B-B5A1-FFBDE29345FB}"/>
          </ac:spMkLst>
        </pc:spChg>
      </pc:sldChg>
      <pc:sldChg chg="modSp">
        <pc:chgData name="Alison Cooke" userId="S::a.cooke@uwtsd.ac.uk::46c329c9-26b7-4eba-b77b-7474421bfd31" providerId="AD" clId="Web-{96D68BFC-1862-80A0-7677-90978BEECC2A}" dt="2023-02-22T11:01:09.911" v="122" actId="20577"/>
        <pc:sldMkLst>
          <pc:docMk/>
          <pc:sldMk cId="3997341137" sldId="275"/>
        </pc:sldMkLst>
        <pc:spChg chg="mod">
          <ac:chgData name="Alison Cooke" userId="S::a.cooke@uwtsd.ac.uk::46c329c9-26b7-4eba-b77b-7474421bfd31" providerId="AD" clId="Web-{96D68BFC-1862-80A0-7677-90978BEECC2A}" dt="2023-02-22T11:01:09.911" v="122" actId="20577"/>
          <ac:spMkLst>
            <pc:docMk/>
            <pc:sldMk cId="3997341137" sldId="275"/>
            <ac:spMk id="2" creationId="{42F23FCC-29CF-4795-B6DA-B7CA1ADA466D}"/>
          </ac:spMkLst>
        </pc:spChg>
        <pc:spChg chg="mod">
          <ac:chgData name="Alison Cooke" userId="S::a.cooke@uwtsd.ac.uk::46c329c9-26b7-4eba-b77b-7474421bfd31" providerId="AD" clId="Web-{96D68BFC-1862-80A0-7677-90978BEECC2A}" dt="2023-02-22T11:01:02.364" v="109" actId="20577"/>
          <ac:spMkLst>
            <pc:docMk/>
            <pc:sldMk cId="3997341137" sldId="275"/>
            <ac:spMk id="3" creationId="{1E4896F7-5924-4D5B-AF1B-B0DC73C8F71C}"/>
          </ac:spMkLst>
        </pc:spChg>
      </pc:sldChg>
      <pc:sldChg chg="modSp">
        <pc:chgData name="Alison Cooke" userId="S::a.cooke@uwtsd.ac.uk::46c329c9-26b7-4eba-b77b-7474421bfd31" providerId="AD" clId="Web-{96D68BFC-1862-80A0-7677-90978BEECC2A}" dt="2023-02-22T11:01:39.162" v="125" actId="14100"/>
        <pc:sldMkLst>
          <pc:docMk/>
          <pc:sldMk cId="2965992170" sldId="277"/>
        </pc:sldMkLst>
        <pc:spChg chg="mod">
          <ac:chgData name="Alison Cooke" userId="S::a.cooke@uwtsd.ac.uk::46c329c9-26b7-4eba-b77b-7474421bfd31" providerId="AD" clId="Web-{96D68BFC-1862-80A0-7677-90978BEECC2A}" dt="2023-02-22T11:01:35.209" v="124" actId="20577"/>
          <ac:spMkLst>
            <pc:docMk/>
            <pc:sldMk cId="2965992170" sldId="277"/>
            <ac:spMk id="2" creationId="{36C3FABA-042B-4D8F-81B3-ECB9325EB36F}"/>
          </ac:spMkLst>
        </pc:spChg>
        <pc:picChg chg="mod">
          <ac:chgData name="Alison Cooke" userId="S::a.cooke@uwtsd.ac.uk::46c329c9-26b7-4eba-b77b-7474421bfd31" providerId="AD" clId="Web-{96D68BFC-1862-80A0-7677-90978BEECC2A}" dt="2023-02-22T11:01:39.162" v="125" actId="14100"/>
          <ac:picMkLst>
            <pc:docMk/>
            <pc:sldMk cId="2965992170" sldId="277"/>
            <ac:picMk id="6" creationId="{E0F09814-D129-4491-8361-1B4CD7308B5E}"/>
          </ac:picMkLst>
        </pc:picChg>
      </pc:sldChg>
      <pc:sldChg chg="modSp">
        <pc:chgData name="Alison Cooke" userId="S::a.cooke@uwtsd.ac.uk::46c329c9-26b7-4eba-b77b-7474421bfd31" providerId="AD" clId="Web-{96D68BFC-1862-80A0-7677-90978BEECC2A}" dt="2023-02-22T11:02:00.022" v="127" actId="20577"/>
        <pc:sldMkLst>
          <pc:docMk/>
          <pc:sldMk cId="2650042719" sldId="290"/>
        </pc:sldMkLst>
        <pc:spChg chg="mod">
          <ac:chgData name="Alison Cooke" userId="S::a.cooke@uwtsd.ac.uk::46c329c9-26b7-4eba-b77b-7474421bfd31" providerId="AD" clId="Web-{96D68BFC-1862-80A0-7677-90978BEECC2A}" dt="2023-02-22T11:02:00.022" v="127" actId="20577"/>
          <ac:spMkLst>
            <pc:docMk/>
            <pc:sldMk cId="2650042719" sldId="290"/>
            <ac:spMk id="5" creationId="{82E59ED7-720E-49B6-8A93-D50518AEA348}"/>
          </ac:spMkLst>
        </pc:spChg>
      </pc:sldChg>
    </pc:docChg>
  </pc:docChgLst>
  <pc:docChgLst>
    <pc:chgData name="Alison Cooke" userId="S::a.cooke@uwtsd.ac.uk::46c329c9-26b7-4eba-b77b-7474421bfd31" providerId="AD" clId="Web-{C9A04F62-E02E-95DD-0FAE-5911EAB283DF}"/>
    <pc:docChg chg="addSld delSld modSld sldOrd">
      <pc:chgData name="Alison Cooke" userId="S::a.cooke@uwtsd.ac.uk::46c329c9-26b7-4eba-b77b-7474421bfd31" providerId="AD" clId="Web-{C9A04F62-E02E-95DD-0FAE-5911EAB283DF}" dt="2024-02-08T14:31:43.281" v="907"/>
      <pc:docMkLst>
        <pc:docMk/>
      </pc:docMkLst>
      <pc:sldChg chg="addSp modSp">
        <pc:chgData name="Alison Cooke" userId="S::a.cooke@uwtsd.ac.uk::46c329c9-26b7-4eba-b77b-7474421bfd31" providerId="AD" clId="Web-{C9A04F62-E02E-95DD-0FAE-5911EAB283DF}" dt="2024-02-08T09:42:06.235" v="72"/>
        <pc:sldMkLst>
          <pc:docMk/>
          <pc:sldMk cId="1147549936" sldId="258"/>
        </pc:sldMkLst>
        <pc:spChg chg="add mod">
          <ac:chgData name="Alison Cooke" userId="S::a.cooke@uwtsd.ac.uk::46c329c9-26b7-4eba-b77b-7474421bfd31" providerId="AD" clId="Web-{C9A04F62-E02E-95DD-0FAE-5911EAB283DF}" dt="2024-02-08T09:41:55.797" v="71" actId="20577"/>
          <ac:spMkLst>
            <pc:docMk/>
            <pc:sldMk cId="1147549936" sldId="258"/>
            <ac:spMk id="2" creationId="{7D410914-2790-25C5-9BB7-0792E66948EE}"/>
          </ac:spMkLst>
        </pc:spChg>
        <pc:spChg chg="mod">
          <ac:chgData name="Alison Cooke" userId="S::a.cooke@uwtsd.ac.uk::46c329c9-26b7-4eba-b77b-7474421bfd31" providerId="AD" clId="Web-{C9A04F62-E02E-95DD-0FAE-5911EAB283DF}" dt="2024-02-08T09:42:06.235" v="72"/>
          <ac:spMkLst>
            <pc:docMk/>
            <pc:sldMk cId="1147549936" sldId="258"/>
            <ac:spMk id="5" creationId="{96FE8A07-45B3-4401-AEF2-C9368D14EA2F}"/>
          </ac:spMkLst>
        </pc:spChg>
      </pc:sldChg>
      <pc:sldChg chg="del">
        <pc:chgData name="Alison Cooke" userId="S::a.cooke@uwtsd.ac.uk::46c329c9-26b7-4eba-b77b-7474421bfd31" providerId="AD" clId="Web-{C9A04F62-E02E-95DD-0FAE-5911EAB283DF}" dt="2024-02-08T11:02:29.476" v="861"/>
        <pc:sldMkLst>
          <pc:docMk/>
          <pc:sldMk cId="2923476611" sldId="260"/>
        </pc:sldMkLst>
      </pc:sldChg>
      <pc:sldChg chg="addAnim">
        <pc:chgData name="Alison Cooke" userId="S::a.cooke@uwtsd.ac.uk::46c329c9-26b7-4eba-b77b-7474421bfd31" providerId="AD" clId="Web-{C9A04F62-E02E-95DD-0FAE-5911EAB283DF}" dt="2024-02-08T10:32:17.979" v="662"/>
        <pc:sldMkLst>
          <pc:docMk/>
          <pc:sldMk cId="3818682133" sldId="261"/>
        </pc:sldMkLst>
      </pc:sldChg>
      <pc:sldChg chg="addAnim">
        <pc:chgData name="Alison Cooke" userId="S::a.cooke@uwtsd.ac.uk::46c329c9-26b7-4eba-b77b-7474421bfd31" providerId="AD" clId="Web-{C9A04F62-E02E-95DD-0FAE-5911EAB283DF}" dt="2024-02-08T10:32:10.745" v="661"/>
        <pc:sldMkLst>
          <pc:docMk/>
          <pc:sldMk cId="41166134" sldId="263"/>
        </pc:sldMkLst>
      </pc:sldChg>
      <pc:sldChg chg="addAnim">
        <pc:chgData name="Alison Cooke" userId="S::a.cooke@uwtsd.ac.uk::46c329c9-26b7-4eba-b77b-7474421bfd31" providerId="AD" clId="Web-{C9A04F62-E02E-95DD-0FAE-5911EAB283DF}" dt="2024-02-08T10:32:04.260" v="660"/>
        <pc:sldMkLst>
          <pc:docMk/>
          <pc:sldMk cId="1270771477" sldId="264"/>
        </pc:sldMkLst>
      </pc:sldChg>
      <pc:sldChg chg="del">
        <pc:chgData name="Alison Cooke" userId="S::a.cooke@uwtsd.ac.uk::46c329c9-26b7-4eba-b77b-7474421bfd31" providerId="AD" clId="Web-{C9A04F62-E02E-95DD-0FAE-5911EAB283DF}" dt="2024-02-08T11:01:43.037" v="860"/>
        <pc:sldMkLst>
          <pc:docMk/>
          <pc:sldMk cId="1611014164" sldId="267"/>
        </pc:sldMkLst>
      </pc:sldChg>
      <pc:sldChg chg="modSp">
        <pc:chgData name="Alison Cooke" userId="S::a.cooke@uwtsd.ac.uk::46c329c9-26b7-4eba-b77b-7474421bfd31" providerId="AD" clId="Web-{C9A04F62-E02E-95DD-0FAE-5911EAB283DF}" dt="2024-02-08T12:47:13.447" v="900" actId="1076"/>
        <pc:sldMkLst>
          <pc:docMk/>
          <pc:sldMk cId="3436880055" sldId="269"/>
        </pc:sldMkLst>
        <pc:spChg chg="mod">
          <ac:chgData name="Alison Cooke" userId="S::a.cooke@uwtsd.ac.uk::46c329c9-26b7-4eba-b77b-7474421bfd31" providerId="AD" clId="Web-{C9A04F62-E02E-95DD-0FAE-5911EAB283DF}" dt="2024-02-08T12:47:13.447" v="900" actId="1076"/>
          <ac:spMkLst>
            <pc:docMk/>
            <pc:sldMk cId="3436880055" sldId="269"/>
            <ac:spMk id="3" creationId="{00187AFF-5F5C-4434-9B29-775C043FFAFD}"/>
          </ac:spMkLst>
        </pc:spChg>
        <pc:spChg chg="mod">
          <ac:chgData name="Alison Cooke" userId="S::a.cooke@uwtsd.ac.uk::46c329c9-26b7-4eba-b77b-7474421bfd31" providerId="AD" clId="Web-{C9A04F62-E02E-95DD-0FAE-5911EAB283DF}" dt="2024-02-08T12:47:09.259" v="899" actId="14100"/>
          <ac:spMkLst>
            <pc:docMk/>
            <pc:sldMk cId="3436880055" sldId="269"/>
            <ac:spMk id="6" creationId="{FC59D35D-0F35-1DFA-D02F-006316029009}"/>
          </ac:spMkLst>
        </pc:spChg>
      </pc:sldChg>
      <pc:sldChg chg="addAnim">
        <pc:chgData name="Alison Cooke" userId="S::a.cooke@uwtsd.ac.uk::46c329c9-26b7-4eba-b77b-7474421bfd31" providerId="AD" clId="Web-{C9A04F62-E02E-95DD-0FAE-5911EAB283DF}" dt="2024-02-08T10:31:43.166" v="658"/>
        <pc:sldMkLst>
          <pc:docMk/>
          <pc:sldMk cId="1994664909" sldId="271"/>
        </pc:sldMkLst>
      </pc:sldChg>
      <pc:sldChg chg="addAnim modNotes">
        <pc:chgData name="Alison Cooke" userId="S::a.cooke@uwtsd.ac.uk::46c329c9-26b7-4eba-b77b-7474421bfd31" providerId="AD" clId="Web-{C9A04F62-E02E-95DD-0FAE-5911EAB283DF}" dt="2024-02-08T10:31:33.040" v="657"/>
        <pc:sldMkLst>
          <pc:docMk/>
          <pc:sldMk cId="1367962609" sldId="272"/>
        </pc:sldMkLst>
      </pc:sldChg>
      <pc:sldChg chg="del modNotes">
        <pc:chgData name="Alison Cooke" userId="S::a.cooke@uwtsd.ac.uk::46c329c9-26b7-4eba-b77b-7474421bfd31" providerId="AD" clId="Web-{C9A04F62-E02E-95DD-0FAE-5911EAB283DF}" dt="2024-02-08T10:27:53.941" v="640"/>
        <pc:sldMkLst>
          <pc:docMk/>
          <pc:sldMk cId="1235237739" sldId="273"/>
        </pc:sldMkLst>
      </pc:sldChg>
      <pc:sldChg chg="del">
        <pc:chgData name="Alison Cooke" userId="S::a.cooke@uwtsd.ac.uk::46c329c9-26b7-4eba-b77b-7474421bfd31" providerId="AD" clId="Web-{C9A04F62-E02E-95DD-0FAE-5911EAB283DF}" dt="2024-02-08T10:28:00.801" v="641"/>
        <pc:sldMkLst>
          <pc:docMk/>
          <pc:sldMk cId="2602364313" sldId="274"/>
        </pc:sldMkLst>
      </pc:sldChg>
      <pc:sldChg chg="modSp add ord">
        <pc:chgData name="Alison Cooke" userId="S::a.cooke@uwtsd.ac.uk::46c329c9-26b7-4eba-b77b-7474421bfd31" providerId="AD" clId="Web-{C9A04F62-E02E-95DD-0FAE-5911EAB283DF}" dt="2024-02-08T10:48:18.268" v="846"/>
        <pc:sldMkLst>
          <pc:docMk/>
          <pc:sldMk cId="3764343315" sldId="274"/>
        </pc:sldMkLst>
        <pc:spChg chg="mod">
          <ac:chgData name="Alison Cooke" userId="S::a.cooke@uwtsd.ac.uk::46c329c9-26b7-4eba-b77b-7474421bfd31" providerId="AD" clId="Web-{C9A04F62-E02E-95DD-0FAE-5911EAB283DF}" dt="2024-02-08T10:46:58.172" v="837" actId="20577"/>
          <ac:spMkLst>
            <pc:docMk/>
            <pc:sldMk cId="3764343315" sldId="274"/>
            <ac:spMk id="2" creationId="{BCB95656-1F2C-4BE8-8C40-8AB055EA91B9}"/>
          </ac:spMkLst>
        </pc:spChg>
        <pc:picChg chg="mod">
          <ac:chgData name="Alison Cooke" userId="S::a.cooke@uwtsd.ac.uk::46c329c9-26b7-4eba-b77b-7474421bfd31" providerId="AD" clId="Web-{C9A04F62-E02E-95DD-0FAE-5911EAB283DF}" dt="2024-02-08T10:47:02.672" v="838" actId="1076"/>
          <ac:picMkLst>
            <pc:docMk/>
            <pc:sldMk cId="3764343315" sldId="274"/>
            <ac:picMk id="5" creationId="{AFCDAE46-3AA2-447C-AB84-3A027565C973}"/>
          </ac:picMkLst>
        </pc:picChg>
      </pc:sldChg>
      <pc:sldChg chg="del">
        <pc:chgData name="Alison Cooke" userId="S::a.cooke@uwtsd.ac.uk::46c329c9-26b7-4eba-b77b-7474421bfd31" providerId="AD" clId="Web-{C9A04F62-E02E-95DD-0FAE-5911EAB283DF}" dt="2024-02-08T10:28:34.427" v="653"/>
        <pc:sldMkLst>
          <pc:docMk/>
          <pc:sldMk cId="3997341137" sldId="275"/>
        </pc:sldMkLst>
      </pc:sldChg>
      <pc:sldChg chg="del">
        <pc:chgData name="Alison Cooke" userId="S::a.cooke@uwtsd.ac.uk::46c329c9-26b7-4eba-b77b-7474421bfd31" providerId="AD" clId="Web-{C9A04F62-E02E-95DD-0FAE-5911EAB283DF}" dt="2024-02-08T11:01:08.161" v="859"/>
        <pc:sldMkLst>
          <pc:docMk/>
          <pc:sldMk cId="2094233044" sldId="276"/>
        </pc:sldMkLst>
      </pc:sldChg>
      <pc:sldChg chg="modSp">
        <pc:chgData name="Alison Cooke" userId="S::a.cooke@uwtsd.ac.uk::46c329c9-26b7-4eba-b77b-7474421bfd31" providerId="AD" clId="Web-{C9A04F62-E02E-95DD-0FAE-5911EAB283DF}" dt="2024-02-08T10:28:59.866" v="656" actId="20577"/>
        <pc:sldMkLst>
          <pc:docMk/>
          <pc:sldMk cId="2650042719" sldId="290"/>
        </pc:sldMkLst>
        <pc:spChg chg="mod">
          <ac:chgData name="Alison Cooke" userId="S::a.cooke@uwtsd.ac.uk::46c329c9-26b7-4eba-b77b-7474421bfd31" providerId="AD" clId="Web-{C9A04F62-E02E-95DD-0FAE-5911EAB283DF}" dt="2024-02-08T10:28:59.866" v="656" actId="20577"/>
          <ac:spMkLst>
            <pc:docMk/>
            <pc:sldMk cId="2650042719" sldId="290"/>
            <ac:spMk id="5" creationId="{82E59ED7-720E-49B6-8A93-D50518AEA348}"/>
          </ac:spMkLst>
        </pc:spChg>
      </pc:sldChg>
      <pc:sldChg chg="addSp modSp new mod ord modClrScheme chgLayout">
        <pc:chgData name="Alison Cooke" userId="S::a.cooke@uwtsd.ac.uk::46c329c9-26b7-4eba-b77b-7474421bfd31" providerId="AD" clId="Web-{C9A04F62-E02E-95DD-0FAE-5911EAB283DF}" dt="2024-02-08T10:14:40.579" v="474" actId="20577"/>
        <pc:sldMkLst>
          <pc:docMk/>
          <pc:sldMk cId="1527893232" sldId="291"/>
        </pc:sldMkLst>
        <pc:spChg chg="add mod ord">
          <ac:chgData name="Alison Cooke" userId="S::a.cooke@uwtsd.ac.uk::46c329c9-26b7-4eba-b77b-7474421bfd31" providerId="AD" clId="Web-{C9A04F62-E02E-95DD-0FAE-5911EAB283DF}" dt="2024-02-08T10:14:40.579" v="474" actId="20577"/>
          <ac:spMkLst>
            <pc:docMk/>
            <pc:sldMk cId="1527893232" sldId="291"/>
            <ac:spMk id="2" creationId="{3364828A-D9B3-A671-5013-40299F3A0800}"/>
          </ac:spMkLst>
        </pc:spChg>
        <pc:spChg chg="add mod">
          <ac:chgData name="Alison Cooke" userId="S::a.cooke@uwtsd.ac.uk::46c329c9-26b7-4eba-b77b-7474421bfd31" providerId="AD" clId="Web-{C9A04F62-E02E-95DD-0FAE-5911EAB283DF}" dt="2024-02-08T10:11:53.918" v="432" actId="14100"/>
          <ac:spMkLst>
            <pc:docMk/>
            <pc:sldMk cId="1527893232" sldId="291"/>
            <ac:spMk id="3" creationId="{53D6035B-DEA0-36AA-CFF8-4631F6BEA04C}"/>
          </ac:spMkLst>
        </pc:spChg>
        <pc:spChg chg="add mod ord">
          <ac:chgData name="Alison Cooke" userId="S::a.cooke@uwtsd.ac.uk::46c329c9-26b7-4eba-b77b-7474421bfd31" providerId="AD" clId="Web-{C9A04F62-E02E-95DD-0FAE-5911EAB283DF}" dt="2024-02-08T10:14:32.485" v="473"/>
          <ac:spMkLst>
            <pc:docMk/>
            <pc:sldMk cId="1527893232" sldId="291"/>
            <ac:spMk id="6" creationId="{FD48830C-9BC0-FDAC-C577-E054F89B3C49}"/>
          </ac:spMkLst>
        </pc:spChg>
        <pc:spChg chg="add mod ord">
          <ac:chgData name="Alison Cooke" userId="S::a.cooke@uwtsd.ac.uk::46c329c9-26b7-4eba-b77b-7474421bfd31" providerId="AD" clId="Web-{C9A04F62-E02E-95DD-0FAE-5911EAB283DF}" dt="2024-02-08T10:14:27.032" v="472" actId="20577"/>
          <ac:spMkLst>
            <pc:docMk/>
            <pc:sldMk cId="1527893232" sldId="291"/>
            <ac:spMk id="7" creationId="{6A81518F-48C0-C6B8-9B97-EA2E4CB5FDE5}"/>
          </ac:spMkLst>
        </pc:spChg>
        <pc:picChg chg="add mod">
          <ac:chgData name="Alison Cooke" userId="S::a.cooke@uwtsd.ac.uk::46c329c9-26b7-4eba-b77b-7474421bfd31" providerId="AD" clId="Web-{C9A04F62-E02E-95DD-0FAE-5911EAB283DF}" dt="2024-02-08T10:11:35.169" v="424" actId="1076"/>
          <ac:picMkLst>
            <pc:docMk/>
            <pc:sldMk cId="1527893232" sldId="291"/>
            <ac:picMk id="5" creationId="{D14A79C9-CB78-6EBE-7A45-CAEC769D031A}"/>
          </ac:picMkLst>
        </pc:picChg>
      </pc:sldChg>
      <pc:sldChg chg="add">
        <pc:chgData name="Alison Cooke" userId="S::a.cooke@uwtsd.ac.uk::46c329c9-26b7-4eba-b77b-7474421bfd31" providerId="AD" clId="Web-{C9A04F62-E02E-95DD-0FAE-5911EAB283DF}" dt="2024-02-08T09:47:11.633" v="252"/>
        <pc:sldMkLst>
          <pc:docMk/>
          <pc:sldMk cId="2521712376" sldId="324"/>
        </pc:sldMkLst>
      </pc:sldChg>
      <pc:sldChg chg="addSp delSp modSp add mod replId modClrScheme chgLayout">
        <pc:chgData name="Alison Cooke" userId="S::a.cooke@uwtsd.ac.uk::46c329c9-26b7-4eba-b77b-7474421bfd31" providerId="AD" clId="Web-{C9A04F62-E02E-95DD-0FAE-5911EAB283DF}" dt="2024-02-08T10:23:24.857" v="593" actId="14100"/>
        <pc:sldMkLst>
          <pc:docMk/>
          <pc:sldMk cId="331133623" sldId="325"/>
        </pc:sldMkLst>
        <pc:spChg chg="add mod">
          <ac:chgData name="Alison Cooke" userId="S::a.cooke@uwtsd.ac.uk::46c329c9-26b7-4eba-b77b-7474421bfd31" providerId="AD" clId="Web-{C9A04F62-E02E-95DD-0FAE-5911EAB283DF}" dt="2024-02-08T10:19:06.991" v="526" actId="20577"/>
          <ac:spMkLst>
            <pc:docMk/>
            <pc:sldMk cId="331133623" sldId="325"/>
            <ac:spMk id="2" creationId="{A6E8BB84-B678-C5F0-B96F-859F69B05362}"/>
          </ac:spMkLst>
        </pc:spChg>
        <pc:spChg chg="add mod">
          <ac:chgData name="Alison Cooke" userId="S::a.cooke@uwtsd.ac.uk::46c329c9-26b7-4eba-b77b-7474421bfd31" providerId="AD" clId="Web-{C9A04F62-E02E-95DD-0FAE-5911EAB283DF}" dt="2024-02-08T10:21:57.089" v="573" actId="20577"/>
          <ac:spMkLst>
            <pc:docMk/>
            <pc:sldMk cId="331133623" sldId="325"/>
            <ac:spMk id="3" creationId="{379A6ED4-124B-3E96-E472-681CEFBDA8F6}"/>
          </ac:spMkLst>
        </pc:spChg>
        <pc:spChg chg="add del mod">
          <ac:chgData name="Alison Cooke" userId="S::a.cooke@uwtsd.ac.uk::46c329c9-26b7-4eba-b77b-7474421bfd31" providerId="AD" clId="Web-{C9A04F62-E02E-95DD-0FAE-5911EAB283DF}" dt="2024-02-08T10:21:10.260" v="564"/>
          <ac:spMkLst>
            <pc:docMk/>
            <pc:sldMk cId="331133623" sldId="325"/>
            <ac:spMk id="4" creationId="{94426660-1F16-66B3-E536-4B6EB8B4C5A6}"/>
          </ac:spMkLst>
        </pc:spChg>
        <pc:spChg chg="add mod">
          <ac:chgData name="Alison Cooke" userId="S::a.cooke@uwtsd.ac.uk::46c329c9-26b7-4eba-b77b-7474421bfd31" providerId="AD" clId="Web-{C9A04F62-E02E-95DD-0FAE-5911EAB283DF}" dt="2024-02-08T10:23:06.028" v="590" actId="20577"/>
          <ac:spMkLst>
            <pc:docMk/>
            <pc:sldMk cId="331133623" sldId="325"/>
            <ac:spMk id="8" creationId="{89B7DE17-06BF-ACA2-A015-0EBFFB80E93F}"/>
          </ac:spMkLst>
        </pc:spChg>
        <pc:picChg chg="add del mod ord">
          <ac:chgData name="Alison Cooke" userId="S::a.cooke@uwtsd.ac.uk::46c329c9-26b7-4eba-b77b-7474421bfd31" providerId="AD" clId="Web-{C9A04F62-E02E-95DD-0FAE-5911EAB283DF}" dt="2024-02-08T10:21:03.135" v="561"/>
          <ac:picMkLst>
            <pc:docMk/>
            <pc:sldMk cId="331133623" sldId="325"/>
            <ac:picMk id="5" creationId="{0B459599-D920-9A37-5154-6DCF7973D2B6}"/>
          </ac:picMkLst>
        </pc:picChg>
        <pc:picChg chg="add del mod ord">
          <ac:chgData name="Alison Cooke" userId="S::a.cooke@uwtsd.ac.uk::46c329c9-26b7-4eba-b77b-7474421bfd31" providerId="AD" clId="Web-{C9A04F62-E02E-95DD-0FAE-5911EAB283DF}" dt="2024-02-08T10:21:32.542" v="567"/>
          <ac:picMkLst>
            <pc:docMk/>
            <pc:sldMk cId="331133623" sldId="325"/>
            <ac:picMk id="6" creationId="{EF2BC5BC-C9ED-1DED-7983-EFDF03642F04}"/>
          </ac:picMkLst>
        </pc:picChg>
        <pc:picChg chg="add mod">
          <ac:chgData name="Alison Cooke" userId="S::a.cooke@uwtsd.ac.uk::46c329c9-26b7-4eba-b77b-7474421bfd31" providerId="AD" clId="Web-{C9A04F62-E02E-95DD-0FAE-5911EAB283DF}" dt="2024-02-08T10:22:04.980" v="575" actId="1076"/>
          <ac:picMkLst>
            <pc:docMk/>
            <pc:sldMk cId="331133623" sldId="325"/>
            <ac:picMk id="9" creationId="{FDEC77D8-3C4F-AD75-61FF-F1D0EC8C4295}"/>
          </ac:picMkLst>
        </pc:picChg>
        <pc:picChg chg="add mod">
          <ac:chgData name="Alison Cooke" userId="S::a.cooke@uwtsd.ac.uk::46c329c9-26b7-4eba-b77b-7474421bfd31" providerId="AD" clId="Web-{C9A04F62-E02E-95DD-0FAE-5911EAB283DF}" dt="2024-02-08T10:23:24.857" v="593" actId="14100"/>
          <ac:picMkLst>
            <pc:docMk/>
            <pc:sldMk cId="331133623" sldId="325"/>
            <ac:picMk id="10" creationId="{9224DEF2-228C-594C-AF66-300B6F629994}"/>
          </ac:picMkLst>
        </pc:picChg>
      </pc:sldChg>
      <pc:sldChg chg="modSp add ord addAnim delAnim">
        <pc:chgData name="Alison Cooke" userId="S::a.cooke@uwtsd.ac.uk::46c329c9-26b7-4eba-b77b-7474421bfd31" providerId="AD" clId="Web-{C9A04F62-E02E-95DD-0FAE-5911EAB283DF}" dt="2024-02-08T09:49:36.902" v="267"/>
        <pc:sldMkLst>
          <pc:docMk/>
          <pc:sldMk cId="1424146784" sldId="326"/>
        </pc:sldMkLst>
        <pc:spChg chg="mod">
          <ac:chgData name="Alison Cooke" userId="S::a.cooke@uwtsd.ac.uk::46c329c9-26b7-4eba-b77b-7474421bfd31" providerId="AD" clId="Web-{C9A04F62-E02E-95DD-0FAE-5911EAB283DF}" dt="2024-02-08T09:49:01.979" v="263"/>
          <ac:spMkLst>
            <pc:docMk/>
            <pc:sldMk cId="1424146784" sldId="326"/>
            <ac:spMk id="3" creationId="{53920910-82B5-49C9-8759-44DDD353506B}"/>
          </ac:spMkLst>
        </pc:spChg>
        <pc:spChg chg="mod">
          <ac:chgData name="Alison Cooke" userId="S::a.cooke@uwtsd.ac.uk::46c329c9-26b7-4eba-b77b-7474421bfd31" providerId="AD" clId="Web-{C9A04F62-E02E-95DD-0FAE-5911EAB283DF}" dt="2024-02-08T09:49:09.792" v="264" actId="14100"/>
          <ac:spMkLst>
            <pc:docMk/>
            <pc:sldMk cId="1424146784" sldId="326"/>
            <ac:spMk id="8" creationId="{51D8D88A-98A6-46C8-BDFA-9B0D96FC788C}"/>
          </ac:spMkLst>
        </pc:spChg>
        <pc:spChg chg="mod">
          <ac:chgData name="Alison Cooke" userId="S::a.cooke@uwtsd.ac.uk::46c329c9-26b7-4eba-b77b-7474421bfd31" providerId="AD" clId="Web-{C9A04F62-E02E-95DD-0FAE-5911EAB283DF}" dt="2024-02-08T09:48:46.916" v="258" actId="14100"/>
          <ac:spMkLst>
            <pc:docMk/>
            <pc:sldMk cId="1424146784" sldId="326"/>
            <ac:spMk id="9" creationId="{74436E8C-C6E6-4932-8D1E-57BADDAF0B1D}"/>
          </ac:spMkLst>
        </pc:spChg>
      </pc:sldChg>
      <pc:sldChg chg="modSp add ord addAnim delAnim modNotes">
        <pc:chgData name="Alison Cooke" userId="S::a.cooke@uwtsd.ac.uk::46c329c9-26b7-4eba-b77b-7474421bfd31" providerId="AD" clId="Web-{C9A04F62-E02E-95DD-0FAE-5911EAB283DF}" dt="2024-02-08T12:47:45.058" v="902" actId="1076"/>
        <pc:sldMkLst>
          <pc:docMk/>
          <pc:sldMk cId="4107976520" sldId="327"/>
        </pc:sldMkLst>
        <pc:spChg chg="mod">
          <ac:chgData name="Alison Cooke" userId="S::a.cooke@uwtsd.ac.uk::46c329c9-26b7-4eba-b77b-7474421bfd31" providerId="AD" clId="Web-{C9A04F62-E02E-95DD-0FAE-5911EAB283DF}" dt="2024-02-08T09:50:21.809" v="273" actId="20577"/>
          <ac:spMkLst>
            <pc:docMk/>
            <pc:sldMk cId="4107976520" sldId="327"/>
            <ac:spMk id="2" creationId="{5413510C-7EE9-451D-A5BB-8A1F539CB78D}"/>
          </ac:spMkLst>
        </pc:spChg>
        <pc:picChg chg="mod">
          <ac:chgData name="Alison Cooke" userId="S::a.cooke@uwtsd.ac.uk::46c329c9-26b7-4eba-b77b-7474421bfd31" providerId="AD" clId="Web-{C9A04F62-E02E-95DD-0FAE-5911EAB283DF}" dt="2024-02-08T12:47:45.058" v="902" actId="1076"/>
          <ac:picMkLst>
            <pc:docMk/>
            <pc:sldMk cId="4107976520" sldId="327"/>
            <ac:picMk id="5" creationId="{C6C8724E-387F-4597-AD47-3F5C40A06D9C}"/>
          </ac:picMkLst>
        </pc:picChg>
        <pc:picChg chg="mod">
          <ac:chgData name="Alison Cooke" userId="S::a.cooke@uwtsd.ac.uk::46c329c9-26b7-4eba-b77b-7474421bfd31" providerId="AD" clId="Web-{C9A04F62-E02E-95DD-0FAE-5911EAB283DF}" dt="2024-02-08T12:47:40.869" v="901" actId="1076"/>
          <ac:picMkLst>
            <pc:docMk/>
            <pc:sldMk cId="4107976520" sldId="327"/>
            <ac:picMk id="6" creationId="{B3F8612E-19F9-4984-902C-AA261DC3A6AD}"/>
          </ac:picMkLst>
        </pc:picChg>
      </pc:sldChg>
      <pc:sldChg chg="modSp add ord addAnim delAnim">
        <pc:chgData name="Alison Cooke" userId="S::a.cooke@uwtsd.ac.uk::46c329c9-26b7-4eba-b77b-7474421bfd31" providerId="AD" clId="Web-{C9A04F62-E02E-95DD-0FAE-5911EAB283DF}" dt="2024-02-08T10:03:53.469" v="367" actId="20577"/>
        <pc:sldMkLst>
          <pc:docMk/>
          <pc:sldMk cId="605732773" sldId="328"/>
        </pc:sldMkLst>
        <pc:spChg chg="mod">
          <ac:chgData name="Alison Cooke" userId="S::a.cooke@uwtsd.ac.uk::46c329c9-26b7-4eba-b77b-7474421bfd31" providerId="AD" clId="Web-{C9A04F62-E02E-95DD-0FAE-5911EAB283DF}" dt="2024-02-08T09:53:57.174" v="295" actId="20577"/>
          <ac:spMkLst>
            <pc:docMk/>
            <pc:sldMk cId="605732773" sldId="328"/>
            <ac:spMk id="2" creationId="{AF9D797E-08BE-4722-BFFD-F44A9EC9B5E9}"/>
          </ac:spMkLst>
        </pc:spChg>
        <pc:spChg chg="mod">
          <ac:chgData name="Alison Cooke" userId="S::a.cooke@uwtsd.ac.uk::46c329c9-26b7-4eba-b77b-7474421bfd31" providerId="AD" clId="Web-{C9A04F62-E02E-95DD-0FAE-5911EAB283DF}" dt="2024-02-08T09:58:31.979" v="352" actId="20577"/>
          <ac:spMkLst>
            <pc:docMk/>
            <pc:sldMk cId="605732773" sldId="328"/>
            <ac:spMk id="3" creationId="{C677E93E-2A6A-4A8F-8AF0-8D0980AD4FB7}"/>
          </ac:spMkLst>
        </pc:spChg>
        <pc:spChg chg="mod">
          <ac:chgData name="Alison Cooke" userId="S::a.cooke@uwtsd.ac.uk::46c329c9-26b7-4eba-b77b-7474421bfd31" providerId="AD" clId="Web-{C9A04F62-E02E-95DD-0FAE-5911EAB283DF}" dt="2024-02-08T10:03:53.469" v="367" actId="20577"/>
          <ac:spMkLst>
            <pc:docMk/>
            <pc:sldMk cId="605732773" sldId="328"/>
            <ac:spMk id="4" creationId="{162F00B5-722B-4DD6-A7E4-ED813B044F63}"/>
          </ac:spMkLst>
        </pc:spChg>
        <pc:picChg chg="mod">
          <ac:chgData name="Alison Cooke" userId="S::a.cooke@uwtsd.ac.uk::46c329c9-26b7-4eba-b77b-7474421bfd31" providerId="AD" clId="Web-{C9A04F62-E02E-95DD-0FAE-5911EAB283DF}" dt="2024-02-08T09:51:42.077" v="289" actId="1076"/>
          <ac:picMkLst>
            <pc:docMk/>
            <pc:sldMk cId="605732773" sldId="328"/>
            <ac:picMk id="5" creationId="{F46E54A9-D7DA-4B64-81D7-26BCFF9C9CCC}"/>
          </ac:picMkLst>
        </pc:picChg>
      </pc:sldChg>
      <pc:sldChg chg="modSp add ord">
        <pc:chgData name="Alison Cooke" userId="S::a.cooke@uwtsd.ac.uk::46c329c9-26b7-4eba-b77b-7474421bfd31" providerId="AD" clId="Web-{C9A04F62-E02E-95DD-0FAE-5911EAB283DF}" dt="2024-02-08T10:04:55.674" v="386"/>
        <pc:sldMkLst>
          <pc:docMk/>
          <pc:sldMk cId="1124142081" sldId="329"/>
        </pc:sldMkLst>
        <pc:spChg chg="mod">
          <ac:chgData name="Alison Cooke" userId="S::a.cooke@uwtsd.ac.uk::46c329c9-26b7-4eba-b77b-7474421bfd31" providerId="AD" clId="Web-{C9A04F62-E02E-95DD-0FAE-5911EAB283DF}" dt="2024-02-08T10:04:19.407" v="380" actId="20577"/>
          <ac:spMkLst>
            <pc:docMk/>
            <pc:sldMk cId="1124142081" sldId="329"/>
            <ac:spMk id="2" creationId="{026FF759-4A6B-4488-A48B-8E1EEF7218F3}"/>
          </ac:spMkLst>
        </pc:spChg>
        <pc:spChg chg="mod">
          <ac:chgData name="Alison Cooke" userId="S::a.cooke@uwtsd.ac.uk::46c329c9-26b7-4eba-b77b-7474421bfd31" providerId="AD" clId="Web-{C9A04F62-E02E-95DD-0FAE-5911EAB283DF}" dt="2024-02-08T10:04:27.236" v="381" actId="20577"/>
          <ac:spMkLst>
            <pc:docMk/>
            <pc:sldMk cId="1124142081" sldId="329"/>
            <ac:spMk id="3" creationId="{07881B48-CA11-4578-843F-B799F6AFD578}"/>
          </ac:spMkLst>
        </pc:spChg>
        <pc:spChg chg="mod">
          <ac:chgData name="Alison Cooke" userId="S::a.cooke@uwtsd.ac.uk::46c329c9-26b7-4eba-b77b-7474421bfd31" providerId="AD" clId="Web-{C9A04F62-E02E-95DD-0FAE-5911EAB283DF}" dt="2024-02-08T10:04:46.939" v="385" actId="14100"/>
          <ac:spMkLst>
            <pc:docMk/>
            <pc:sldMk cId="1124142081" sldId="329"/>
            <ac:spMk id="4" creationId="{1357E34D-CB9B-4C74-B5DC-965CF14237F9}"/>
          </ac:spMkLst>
        </pc:spChg>
        <pc:picChg chg="mod">
          <ac:chgData name="Alison Cooke" userId="S::a.cooke@uwtsd.ac.uk::46c329c9-26b7-4eba-b77b-7474421bfd31" providerId="AD" clId="Web-{C9A04F62-E02E-95DD-0FAE-5911EAB283DF}" dt="2024-02-08T10:04:45.127" v="384" actId="1076"/>
          <ac:picMkLst>
            <pc:docMk/>
            <pc:sldMk cId="1124142081" sldId="329"/>
            <ac:picMk id="7" creationId="{49FFA0EF-D6E4-4884-88C5-9109C6BA5F39}"/>
          </ac:picMkLst>
        </pc:picChg>
      </pc:sldChg>
      <pc:sldChg chg="addSp modSp add mod ord modClrScheme chgLayout">
        <pc:chgData name="Alison Cooke" userId="S::a.cooke@uwtsd.ac.uk::46c329c9-26b7-4eba-b77b-7474421bfd31" providerId="AD" clId="Web-{C9A04F62-E02E-95DD-0FAE-5911EAB283DF}" dt="2024-02-08T10:06:34.098" v="398"/>
        <pc:sldMkLst>
          <pc:docMk/>
          <pc:sldMk cId="4218322552" sldId="330"/>
        </pc:sldMkLst>
        <pc:spChg chg="mod">
          <ac:chgData name="Alison Cooke" userId="S::a.cooke@uwtsd.ac.uk::46c329c9-26b7-4eba-b77b-7474421bfd31" providerId="AD" clId="Web-{C9A04F62-E02E-95DD-0FAE-5911EAB283DF}" dt="2024-02-08T10:06:21.520" v="395" actId="20577"/>
          <ac:spMkLst>
            <pc:docMk/>
            <pc:sldMk cId="4218322552" sldId="330"/>
            <ac:spMk id="2" creationId="{5150815D-AF17-4C6C-AED7-279B55B83F55}"/>
          </ac:spMkLst>
        </pc:spChg>
        <pc:spChg chg="mod">
          <ac:chgData name="Alison Cooke" userId="S::a.cooke@uwtsd.ac.uk::46c329c9-26b7-4eba-b77b-7474421bfd31" providerId="AD" clId="Web-{C9A04F62-E02E-95DD-0FAE-5911EAB283DF}" dt="2024-02-08T10:06:33.926" v="397" actId="20577"/>
          <ac:spMkLst>
            <pc:docMk/>
            <pc:sldMk cId="4218322552" sldId="330"/>
            <ac:spMk id="5" creationId="{75A01575-C1D0-4034-9DAE-AA53A416E46A}"/>
          </ac:spMkLst>
        </pc:spChg>
        <pc:picChg chg="add mod">
          <ac:chgData name="Alison Cooke" userId="S::a.cooke@uwtsd.ac.uk::46c329c9-26b7-4eba-b77b-7474421bfd31" providerId="AD" clId="Web-{C9A04F62-E02E-95DD-0FAE-5911EAB283DF}" dt="2024-02-08T10:06:09.332" v="392"/>
          <ac:picMkLst>
            <pc:docMk/>
            <pc:sldMk cId="4218322552" sldId="330"/>
            <ac:picMk id="3" creationId="{19B68A5F-AE61-AE8B-7B09-74DB54671FC2}"/>
          </ac:picMkLst>
        </pc:picChg>
      </pc:sldChg>
      <pc:sldChg chg="addSp delSp modSp add mod ord modClrScheme chgLayout">
        <pc:chgData name="Alison Cooke" userId="S::a.cooke@uwtsd.ac.uk::46c329c9-26b7-4eba-b77b-7474421bfd31" providerId="AD" clId="Web-{C9A04F62-E02E-95DD-0FAE-5911EAB283DF}" dt="2024-02-08T10:18:29.178" v="512"/>
        <pc:sldMkLst>
          <pc:docMk/>
          <pc:sldMk cId="667034271" sldId="331"/>
        </pc:sldMkLst>
        <pc:spChg chg="add del mod ord">
          <ac:chgData name="Alison Cooke" userId="S::a.cooke@uwtsd.ac.uk::46c329c9-26b7-4eba-b77b-7474421bfd31" providerId="AD" clId="Web-{C9A04F62-E02E-95DD-0FAE-5911EAB283DF}" dt="2024-02-08T10:18:24.709" v="511"/>
          <ac:spMkLst>
            <pc:docMk/>
            <pc:sldMk cId="667034271" sldId="331"/>
            <ac:spMk id="2" creationId="{FD4EB5D8-D5D7-91D8-1B4D-480A61BAE462}"/>
          </ac:spMkLst>
        </pc:spChg>
        <pc:spChg chg="mod ord">
          <ac:chgData name="Alison Cooke" userId="S::a.cooke@uwtsd.ac.uk::46c329c9-26b7-4eba-b77b-7474421bfd31" providerId="AD" clId="Web-{C9A04F62-E02E-95DD-0FAE-5911EAB283DF}" dt="2024-02-08T10:17:58.443" v="510" actId="20577"/>
          <ac:spMkLst>
            <pc:docMk/>
            <pc:sldMk cId="667034271" sldId="331"/>
            <ac:spMk id="4" creationId="{C0AE781C-74D7-427F-B5B7-652322AF18FA}"/>
          </ac:spMkLst>
        </pc:spChg>
        <pc:picChg chg="add mod ord">
          <ac:chgData name="Alison Cooke" userId="S::a.cooke@uwtsd.ac.uk::46c329c9-26b7-4eba-b77b-7474421bfd31" providerId="AD" clId="Web-{C9A04F62-E02E-95DD-0FAE-5911EAB283DF}" dt="2024-02-08T10:18:24.709" v="511"/>
          <ac:picMkLst>
            <pc:docMk/>
            <pc:sldMk cId="667034271" sldId="331"/>
            <ac:picMk id="3" creationId="{D9161711-3C85-75D8-A714-10D941EB7340}"/>
          </ac:picMkLst>
        </pc:picChg>
        <pc:picChg chg="mod ord">
          <ac:chgData name="Alison Cooke" userId="S::a.cooke@uwtsd.ac.uk::46c329c9-26b7-4eba-b77b-7474421bfd31" providerId="AD" clId="Web-{C9A04F62-E02E-95DD-0FAE-5911EAB283DF}" dt="2024-02-08T10:17:42.786" v="506"/>
          <ac:picMkLst>
            <pc:docMk/>
            <pc:sldMk cId="667034271" sldId="331"/>
            <ac:picMk id="6" creationId="{E60129F1-50A7-4866-8EDB-BCE81B97D0A0}"/>
          </ac:picMkLst>
        </pc:picChg>
      </pc:sldChg>
      <pc:sldChg chg="modSp add ord addAnim delAnim modAnim">
        <pc:chgData name="Alison Cooke" userId="S::a.cooke@uwtsd.ac.uk::46c329c9-26b7-4eba-b77b-7474421bfd31" providerId="AD" clId="Web-{C9A04F62-E02E-95DD-0FAE-5911EAB283DF}" dt="2024-02-08T10:08:10.226" v="407"/>
        <pc:sldMkLst>
          <pc:docMk/>
          <pc:sldMk cId="2086002312" sldId="332"/>
        </pc:sldMkLst>
        <pc:spChg chg="mod">
          <ac:chgData name="Alison Cooke" userId="S::a.cooke@uwtsd.ac.uk::46c329c9-26b7-4eba-b77b-7474421bfd31" providerId="AD" clId="Web-{C9A04F62-E02E-95DD-0FAE-5911EAB283DF}" dt="2024-02-08T10:06:55.161" v="402" actId="20577"/>
          <ac:spMkLst>
            <pc:docMk/>
            <pc:sldMk cId="2086002312" sldId="332"/>
            <ac:spMk id="2" creationId="{DB824F58-318D-4D3F-82F4-691E376C22ED}"/>
          </ac:spMkLst>
        </pc:spChg>
      </pc:sldChg>
      <pc:sldChg chg="addSp modSp add ord addAnim">
        <pc:chgData name="Alison Cooke" userId="S::a.cooke@uwtsd.ac.uk::46c329c9-26b7-4eba-b77b-7474421bfd31" providerId="AD" clId="Web-{C9A04F62-E02E-95DD-0FAE-5911EAB283DF}" dt="2024-02-08T14:31:43.281" v="907"/>
        <pc:sldMkLst>
          <pc:docMk/>
          <pc:sldMk cId="3712397561" sldId="333"/>
        </pc:sldMkLst>
        <pc:spChg chg="mod">
          <ac:chgData name="Alison Cooke" userId="S::a.cooke@uwtsd.ac.uk::46c329c9-26b7-4eba-b77b-7474421bfd31" providerId="AD" clId="Web-{C9A04F62-E02E-95DD-0FAE-5911EAB283DF}" dt="2024-02-08T10:08:35.101" v="411" actId="20577"/>
          <ac:spMkLst>
            <pc:docMk/>
            <pc:sldMk cId="3712397561" sldId="333"/>
            <ac:spMk id="2" creationId="{FA33BFED-DB08-4DF6-AA59-42601CAD5331}"/>
          </ac:spMkLst>
        </pc:spChg>
        <pc:spChg chg="mod">
          <ac:chgData name="Alison Cooke" userId="S::a.cooke@uwtsd.ac.uk::46c329c9-26b7-4eba-b77b-7474421bfd31" providerId="AD" clId="Web-{C9A04F62-E02E-95DD-0FAE-5911EAB283DF}" dt="2024-02-08T10:09:49.103" v="417" actId="20577"/>
          <ac:spMkLst>
            <pc:docMk/>
            <pc:sldMk cId="3712397561" sldId="333"/>
            <ac:spMk id="3" creationId="{016D1C0B-2370-4EA8-AF37-775DCADCB255}"/>
          </ac:spMkLst>
        </pc:spChg>
        <pc:spChg chg="mod">
          <ac:chgData name="Alison Cooke" userId="S::a.cooke@uwtsd.ac.uk::46c329c9-26b7-4eba-b77b-7474421bfd31" providerId="AD" clId="Web-{C9A04F62-E02E-95DD-0FAE-5911EAB283DF}" dt="2024-02-08T10:14:54.860" v="476" actId="20577"/>
          <ac:spMkLst>
            <pc:docMk/>
            <pc:sldMk cId="3712397561" sldId="333"/>
            <ac:spMk id="4" creationId="{D45F2D86-7A1C-467A-A277-967A786A7B08}"/>
          </ac:spMkLst>
        </pc:spChg>
        <pc:picChg chg="mod">
          <ac:chgData name="Alison Cooke" userId="S::a.cooke@uwtsd.ac.uk::46c329c9-26b7-4eba-b77b-7474421bfd31" providerId="AD" clId="Web-{C9A04F62-E02E-95DD-0FAE-5911EAB283DF}" dt="2024-02-08T10:15:09.673" v="478" actId="14100"/>
          <ac:picMkLst>
            <pc:docMk/>
            <pc:sldMk cId="3712397561" sldId="333"/>
            <ac:picMk id="5" creationId="{6C5D5B1E-90AE-4C18-BB22-1F9E16CC5337}"/>
          </ac:picMkLst>
        </pc:picChg>
        <pc:picChg chg="add mod">
          <ac:chgData name="Alison Cooke" userId="S::a.cooke@uwtsd.ac.uk::46c329c9-26b7-4eba-b77b-7474421bfd31" providerId="AD" clId="Web-{C9A04F62-E02E-95DD-0FAE-5911EAB283DF}" dt="2024-02-08T10:16:10.394" v="483" actId="1076"/>
          <ac:picMkLst>
            <pc:docMk/>
            <pc:sldMk cId="3712397561" sldId="333"/>
            <ac:picMk id="6" creationId="{715D199A-F074-ECA9-C888-3A91389A00D0}"/>
          </ac:picMkLst>
        </pc:picChg>
      </pc:sldChg>
      <pc:sldChg chg="modSp add ord">
        <pc:chgData name="Alison Cooke" userId="S::a.cooke@uwtsd.ac.uk::46c329c9-26b7-4eba-b77b-7474421bfd31" providerId="AD" clId="Web-{C9A04F62-E02E-95DD-0FAE-5911EAB283DF}" dt="2024-02-08T12:49:00.684" v="904" actId="14100"/>
        <pc:sldMkLst>
          <pc:docMk/>
          <pc:sldMk cId="2999076415" sldId="335"/>
        </pc:sldMkLst>
        <pc:spChg chg="mod">
          <ac:chgData name="Alison Cooke" userId="S::a.cooke@uwtsd.ac.uk::46c329c9-26b7-4eba-b77b-7474421bfd31" providerId="AD" clId="Web-{C9A04F62-E02E-95DD-0FAE-5911EAB283DF}" dt="2024-02-08T10:17:01.348" v="502" actId="14100"/>
          <ac:spMkLst>
            <pc:docMk/>
            <pc:sldMk cId="2999076415" sldId="335"/>
            <ac:spMk id="2" creationId="{CAE1EA45-1079-40F8-9C2E-83707984B4EF}"/>
          </ac:spMkLst>
        </pc:spChg>
        <pc:picChg chg="mod">
          <ac:chgData name="Alison Cooke" userId="S::a.cooke@uwtsd.ac.uk::46c329c9-26b7-4eba-b77b-7474421bfd31" providerId="AD" clId="Web-{C9A04F62-E02E-95DD-0FAE-5911EAB283DF}" dt="2024-02-08T12:49:00.684" v="904" actId="14100"/>
          <ac:picMkLst>
            <pc:docMk/>
            <pc:sldMk cId="2999076415" sldId="335"/>
            <ac:picMk id="4" creationId="{510A0FF6-BCEF-4D30-B72F-036F6664C7BF}"/>
          </ac:picMkLst>
        </pc:picChg>
      </pc:sldChg>
      <pc:sldChg chg="new del">
        <pc:chgData name="Alison Cooke" userId="S::a.cooke@uwtsd.ac.uk::46c329c9-26b7-4eba-b77b-7474421bfd31" providerId="AD" clId="Web-{C9A04F62-E02E-95DD-0FAE-5911EAB283DF}" dt="2024-02-08T10:32:41.184" v="663"/>
        <pc:sldMkLst>
          <pc:docMk/>
          <pc:sldMk cId="2757466124" sldId="336"/>
        </pc:sldMkLst>
      </pc:sldChg>
      <pc:sldChg chg="modSp add ord">
        <pc:chgData name="Alison Cooke" userId="S::a.cooke@uwtsd.ac.uk::46c329c9-26b7-4eba-b77b-7474421bfd31" providerId="AD" clId="Web-{C9A04F62-E02E-95DD-0FAE-5911EAB283DF}" dt="2024-02-08T10:24:54.812" v="600"/>
        <pc:sldMkLst>
          <pc:docMk/>
          <pc:sldMk cId="402082846" sldId="337"/>
        </pc:sldMkLst>
        <pc:spChg chg="mod">
          <ac:chgData name="Alison Cooke" userId="S::a.cooke@uwtsd.ac.uk::46c329c9-26b7-4eba-b77b-7474421bfd31" providerId="AD" clId="Web-{C9A04F62-E02E-95DD-0FAE-5911EAB283DF}" dt="2024-02-08T10:24:31.421" v="597" actId="20577"/>
          <ac:spMkLst>
            <pc:docMk/>
            <pc:sldMk cId="402082846" sldId="337"/>
            <ac:spMk id="2" creationId="{278E38A4-5D80-4936-B1AB-EFC2E9A3428C}"/>
          </ac:spMkLst>
        </pc:spChg>
        <pc:spChg chg="mod">
          <ac:chgData name="Alison Cooke" userId="S::a.cooke@uwtsd.ac.uk::46c329c9-26b7-4eba-b77b-7474421bfd31" providerId="AD" clId="Web-{C9A04F62-E02E-95DD-0FAE-5911EAB283DF}" dt="2024-02-08T10:24:39.874" v="599" actId="20577"/>
          <ac:spMkLst>
            <pc:docMk/>
            <pc:sldMk cId="402082846" sldId="337"/>
            <ac:spMk id="3" creationId="{E99FCB15-0F31-4E0C-B327-60FBED8B3B66}"/>
          </ac:spMkLst>
        </pc:spChg>
      </pc:sldChg>
      <pc:sldChg chg="addSp delSp modSp add mod modClrScheme chgLayout">
        <pc:chgData name="Alison Cooke" userId="S::a.cooke@uwtsd.ac.uk::46c329c9-26b7-4eba-b77b-7474421bfd31" providerId="AD" clId="Web-{C9A04F62-E02E-95DD-0FAE-5911EAB283DF}" dt="2024-02-08T10:48:11.830" v="845" actId="1076"/>
        <pc:sldMkLst>
          <pc:docMk/>
          <pc:sldMk cId="2627576073" sldId="338"/>
        </pc:sldMkLst>
        <pc:spChg chg="mod ord">
          <ac:chgData name="Alison Cooke" userId="S::a.cooke@uwtsd.ac.uk::46c329c9-26b7-4eba-b77b-7474421bfd31" providerId="AD" clId="Web-{C9A04F62-E02E-95DD-0FAE-5911EAB283DF}" dt="2024-02-08T10:32:57.918" v="664"/>
          <ac:spMkLst>
            <pc:docMk/>
            <pc:sldMk cId="2627576073" sldId="338"/>
            <ac:spMk id="2" creationId="{2E97251E-D72C-43B9-A148-9E0AD4AFFE68}"/>
          </ac:spMkLst>
        </pc:spChg>
        <pc:spChg chg="mod ord">
          <ac:chgData name="Alison Cooke" userId="S::a.cooke@uwtsd.ac.uk::46c329c9-26b7-4eba-b77b-7474421bfd31" providerId="AD" clId="Web-{C9A04F62-E02E-95DD-0FAE-5911EAB283DF}" dt="2024-02-08T10:48:05.549" v="841" actId="20577"/>
          <ac:spMkLst>
            <pc:docMk/>
            <pc:sldMk cId="2627576073" sldId="338"/>
            <ac:spMk id="3" creationId="{C4B16E43-606D-4BED-B168-593A1B5387D0}"/>
          </ac:spMkLst>
        </pc:spChg>
        <pc:spChg chg="del mod">
          <ac:chgData name="Alison Cooke" userId="S::a.cooke@uwtsd.ac.uk::46c329c9-26b7-4eba-b77b-7474421bfd31" providerId="AD" clId="Web-{C9A04F62-E02E-95DD-0FAE-5911EAB283DF}" dt="2024-02-08T10:34:51.358" v="673"/>
          <ac:spMkLst>
            <pc:docMk/>
            <pc:sldMk cId="2627576073" sldId="338"/>
            <ac:spMk id="5" creationId="{0C465E46-5DE9-4978-9DFB-9859615E43DD}"/>
          </ac:spMkLst>
        </pc:spChg>
        <pc:graphicFrameChg chg="del mod">
          <ac:chgData name="Alison Cooke" userId="S::a.cooke@uwtsd.ac.uk::46c329c9-26b7-4eba-b77b-7474421bfd31" providerId="AD" clId="Web-{C9A04F62-E02E-95DD-0FAE-5911EAB283DF}" dt="2024-02-08T10:37:54.503" v="676"/>
          <ac:graphicFrameMkLst>
            <pc:docMk/>
            <pc:sldMk cId="2627576073" sldId="338"/>
            <ac:graphicFrameMk id="6" creationId="{2E098CDD-5D28-40FF-A9D8-882B3847C593}"/>
          </ac:graphicFrameMkLst>
        </pc:graphicFrameChg>
        <pc:picChg chg="add mod">
          <ac:chgData name="Alison Cooke" userId="S::a.cooke@uwtsd.ac.uk::46c329c9-26b7-4eba-b77b-7474421bfd31" providerId="AD" clId="Web-{C9A04F62-E02E-95DD-0FAE-5911EAB283DF}" dt="2024-02-08T10:48:11.830" v="845" actId="1076"/>
          <ac:picMkLst>
            <pc:docMk/>
            <pc:sldMk cId="2627576073" sldId="338"/>
            <ac:picMk id="81" creationId="{E75E5764-A9C8-3532-7987-0D81415D8121}"/>
          </ac:picMkLst>
        </pc:picChg>
        <pc:picChg chg="add del mod">
          <ac:chgData name="Alison Cooke" userId="S::a.cooke@uwtsd.ac.uk::46c329c9-26b7-4eba-b77b-7474421bfd31" providerId="AD" clId="Web-{C9A04F62-E02E-95DD-0FAE-5911EAB283DF}" dt="2024-02-08T10:48:02.080" v="839"/>
          <ac:picMkLst>
            <pc:docMk/>
            <pc:sldMk cId="2627576073" sldId="338"/>
            <ac:picMk id="82" creationId="{E29FBE3F-E2B1-56E2-B6AD-4B883679982A}"/>
          </ac:picMkLst>
        </pc:picChg>
      </pc:sldChg>
      <pc:sldChg chg="addSp delSp modSp new mod modClrScheme addAnim chgLayout">
        <pc:chgData name="Alison Cooke" userId="S::a.cooke@uwtsd.ac.uk::46c329c9-26b7-4eba-b77b-7474421bfd31" providerId="AD" clId="Web-{C9A04F62-E02E-95DD-0FAE-5911EAB283DF}" dt="2024-02-08T10:46:12.672" v="831"/>
        <pc:sldMkLst>
          <pc:docMk/>
          <pc:sldMk cId="686302783" sldId="339"/>
        </pc:sldMkLst>
        <pc:spChg chg="mod ord">
          <ac:chgData name="Alison Cooke" userId="S::a.cooke@uwtsd.ac.uk::46c329c9-26b7-4eba-b77b-7474421bfd31" providerId="AD" clId="Web-{C9A04F62-E02E-95DD-0FAE-5911EAB283DF}" dt="2024-02-08T10:40:06.225" v="721" actId="20577"/>
          <ac:spMkLst>
            <pc:docMk/>
            <pc:sldMk cId="686302783" sldId="339"/>
            <ac:spMk id="2" creationId="{1850FF04-7A05-A6D9-E659-28EDB23E0636}"/>
          </ac:spMkLst>
        </pc:spChg>
        <pc:spChg chg="add mod ord">
          <ac:chgData name="Alison Cooke" userId="S::a.cooke@uwtsd.ac.uk::46c329c9-26b7-4eba-b77b-7474421bfd31" providerId="AD" clId="Web-{C9A04F62-E02E-95DD-0FAE-5911EAB283DF}" dt="2024-02-08T10:45:53.795" v="828"/>
          <ac:spMkLst>
            <pc:docMk/>
            <pc:sldMk cId="686302783" sldId="339"/>
            <ac:spMk id="3" creationId="{4171F53B-C0C5-799D-EAE7-8DE606765024}"/>
          </ac:spMkLst>
        </pc:spChg>
        <pc:spChg chg="add del mod ord">
          <ac:chgData name="Alison Cooke" userId="S::a.cooke@uwtsd.ac.uk::46c329c9-26b7-4eba-b77b-7474421bfd31" providerId="AD" clId="Web-{C9A04F62-E02E-95DD-0FAE-5911EAB283DF}" dt="2024-02-08T10:40:35.491" v="726"/>
          <ac:spMkLst>
            <pc:docMk/>
            <pc:sldMk cId="686302783" sldId="339"/>
            <ac:spMk id="4" creationId="{131FC6EF-33A1-5229-A937-E96BE32A0437}"/>
          </ac:spMkLst>
        </pc:spChg>
        <pc:spChg chg="add del mod">
          <ac:chgData name="Alison Cooke" userId="S::a.cooke@uwtsd.ac.uk::46c329c9-26b7-4eba-b77b-7474421bfd31" providerId="AD" clId="Web-{C9A04F62-E02E-95DD-0FAE-5911EAB283DF}" dt="2024-02-08T10:42:30.244" v="761"/>
          <ac:spMkLst>
            <pc:docMk/>
            <pc:sldMk cId="686302783" sldId="339"/>
            <ac:spMk id="6" creationId="{91897778-FAF5-9BD4-3191-032B8A8DED7A}"/>
          </ac:spMkLst>
        </pc:spChg>
        <pc:spChg chg="add del mod">
          <ac:chgData name="Alison Cooke" userId="S::a.cooke@uwtsd.ac.uk::46c329c9-26b7-4eba-b77b-7474421bfd31" providerId="AD" clId="Web-{C9A04F62-E02E-95DD-0FAE-5911EAB283DF}" dt="2024-02-08T10:42:29.744" v="760"/>
          <ac:spMkLst>
            <pc:docMk/>
            <pc:sldMk cId="686302783" sldId="339"/>
            <ac:spMk id="8" creationId="{D00428B4-7163-7FA6-975B-DD417FD77297}"/>
          </ac:spMkLst>
        </pc:spChg>
        <pc:spChg chg="add mod">
          <ac:chgData name="Alison Cooke" userId="S::a.cooke@uwtsd.ac.uk::46c329c9-26b7-4eba-b77b-7474421bfd31" providerId="AD" clId="Web-{C9A04F62-E02E-95DD-0FAE-5911EAB283DF}" dt="2024-02-08T10:45:58.046" v="829"/>
          <ac:spMkLst>
            <pc:docMk/>
            <pc:sldMk cId="686302783" sldId="339"/>
            <ac:spMk id="10" creationId="{70CCDA45-E73B-F7F8-82F0-49B6A7AAA142}"/>
          </ac:spMkLst>
        </pc:spChg>
        <pc:picChg chg="add del mod ord">
          <ac:chgData name="Alison Cooke" userId="S::a.cooke@uwtsd.ac.uk::46c329c9-26b7-4eba-b77b-7474421bfd31" providerId="AD" clId="Web-{C9A04F62-E02E-95DD-0FAE-5911EAB283DF}" dt="2024-02-08T10:42:02.259" v="751"/>
          <ac:picMkLst>
            <pc:docMk/>
            <pc:sldMk cId="686302783" sldId="339"/>
            <ac:picMk id="5" creationId="{A7812F53-5A64-1CEA-8D9C-437A34FE23F0}"/>
          </ac:picMkLst>
        </pc:picChg>
        <pc:picChg chg="add mod">
          <ac:chgData name="Alison Cooke" userId="S::a.cooke@uwtsd.ac.uk::46c329c9-26b7-4eba-b77b-7474421bfd31" providerId="AD" clId="Web-{C9A04F62-E02E-95DD-0FAE-5911EAB283DF}" dt="2024-02-08T10:45:29.936" v="824" actId="1076"/>
          <ac:picMkLst>
            <pc:docMk/>
            <pc:sldMk cId="686302783" sldId="339"/>
            <ac:picMk id="11" creationId="{63BEA26A-3123-6CCB-9415-CD0D16CF2235}"/>
          </ac:picMkLst>
        </pc:picChg>
        <pc:picChg chg="add mod">
          <ac:chgData name="Alison Cooke" userId="S::a.cooke@uwtsd.ac.uk::46c329c9-26b7-4eba-b77b-7474421bfd31" providerId="AD" clId="Web-{C9A04F62-E02E-95DD-0FAE-5911EAB283DF}" dt="2024-02-08T10:45:48.764" v="827" actId="1076"/>
          <ac:picMkLst>
            <pc:docMk/>
            <pc:sldMk cId="686302783" sldId="339"/>
            <ac:picMk id="12" creationId="{9C784C02-6627-9909-B853-63E61892986F}"/>
          </ac:picMkLst>
        </pc:picChg>
      </pc:sldChg>
      <pc:sldChg chg="modSp add ord">
        <pc:chgData name="Alison Cooke" userId="S::a.cooke@uwtsd.ac.uk::46c329c9-26b7-4eba-b77b-7474421bfd31" providerId="AD" clId="Web-{C9A04F62-E02E-95DD-0FAE-5911EAB283DF}" dt="2024-02-08T10:38:50.754" v="689"/>
        <pc:sldMkLst>
          <pc:docMk/>
          <pc:sldMk cId="1771056647" sldId="340"/>
        </pc:sldMkLst>
        <pc:spChg chg="mod">
          <ac:chgData name="Alison Cooke" userId="S::a.cooke@uwtsd.ac.uk::46c329c9-26b7-4eba-b77b-7474421bfd31" providerId="AD" clId="Web-{C9A04F62-E02E-95DD-0FAE-5911EAB283DF}" dt="2024-02-08T10:33:16.340" v="669"/>
          <ac:spMkLst>
            <pc:docMk/>
            <pc:sldMk cId="1771056647" sldId="340"/>
            <ac:spMk id="2" creationId="{865C9D5B-7A3E-413D-B5C6-14DB9DBAFEAA}"/>
          </ac:spMkLst>
        </pc:spChg>
        <pc:picChg chg="mod">
          <ac:chgData name="Alison Cooke" userId="S::a.cooke@uwtsd.ac.uk::46c329c9-26b7-4eba-b77b-7474421bfd31" providerId="AD" clId="Web-{C9A04F62-E02E-95DD-0FAE-5911EAB283DF}" dt="2024-02-08T10:33:12.668" v="667" actId="1076"/>
          <ac:picMkLst>
            <pc:docMk/>
            <pc:sldMk cId="1771056647" sldId="340"/>
            <ac:picMk id="6" creationId="{BA8DA8C2-60A7-4DF7-B601-D639F189C176}"/>
          </ac:picMkLst>
        </pc:picChg>
      </pc:sldChg>
      <pc:sldChg chg="delSp new del mod modClrScheme chgLayout">
        <pc:chgData name="Alison Cooke" userId="S::a.cooke@uwtsd.ac.uk::46c329c9-26b7-4eba-b77b-7474421bfd31" providerId="AD" clId="Web-{C9A04F62-E02E-95DD-0FAE-5911EAB283DF}" dt="2024-02-08T11:03:11.008" v="864"/>
        <pc:sldMkLst>
          <pc:docMk/>
          <pc:sldMk cId="464400742" sldId="341"/>
        </pc:sldMkLst>
        <pc:spChg chg="del">
          <ac:chgData name="Alison Cooke" userId="S::a.cooke@uwtsd.ac.uk::46c329c9-26b7-4eba-b77b-7474421bfd31" providerId="AD" clId="Web-{C9A04F62-E02E-95DD-0FAE-5911EAB283DF}" dt="2024-02-08T11:03:04.086" v="863"/>
          <ac:spMkLst>
            <pc:docMk/>
            <pc:sldMk cId="464400742" sldId="341"/>
            <ac:spMk id="2" creationId="{6EAB0929-BF28-02FE-17E0-413B393E3A96}"/>
          </ac:spMkLst>
        </pc:spChg>
        <pc:spChg chg="del">
          <ac:chgData name="Alison Cooke" userId="S::a.cooke@uwtsd.ac.uk::46c329c9-26b7-4eba-b77b-7474421bfd31" providerId="AD" clId="Web-{C9A04F62-E02E-95DD-0FAE-5911EAB283DF}" dt="2024-02-08T11:03:04.086" v="863"/>
          <ac:spMkLst>
            <pc:docMk/>
            <pc:sldMk cId="464400742" sldId="341"/>
            <ac:spMk id="3" creationId="{A384BEC7-3979-6894-72DB-6A991128EDB6}"/>
          </ac:spMkLst>
        </pc:spChg>
      </pc:sldChg>
      <pc:sldChg chg="new del">
        <pc:chgData name="Alison Cooke" userId="S::a.cooke@uwtsd.ac.uk::46c329c9-26b7-4eba-b77b-7474421bfd31" providerId="AD" clId="Web-{C9A04F62-E02E-95DD-0FAE-5911EAB283DF}" dt="2024-02-08T10:48:22.565" v="847"/>
        <pc:sldMkLst>
          <pc:docMk/>
          <pc:sldMk cId="3817205670" sldId="341"/>
        </pc:sldMkLst>
      </pc:sldChg>
      <pc:sldChg chg="new del">
        <pc:chgData name="Alison Cooke" userId="S::a.cooke@uwtsd.ac.uk::46c329c9-26b7-4eba-b77b-7474421bfd31" providerId="AD" clId="Web-{C9A04F62-E02E-95DD-0FAE-5911EAB283DF}" dt="2024-02-08T12:55:02.976" v="906"/>
        <pc:sldMkLst>
          <pc:docMk/>
          <pc:sldMk cId="4234477843" sldId="34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18/06/2024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gov.uk/government/publications/fraud-strategy/fraud-strategy-stopping-scams-and-protecting-the-public#fn:17"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Without going into the legislation – what does Fraud mean?</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3249957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has terminology developed over the years?</a:t>
            </a:r>
          </a:p>
          <a:p>
            <a:r>
              <a:rPr lang="en-GB" dirty="0"/>
              <a:t>What terms can you think of that have been used to refer to ‘Fraud’?</a:t>
            </a:r>
          </a:p>
          <a:p>
            <a:endParaRPr lang="en-GB" dirty="0"/>
          </a:p>
          <a:p>
            <a:r>
              <a:rPr lang="en-GB" dirty="0"/>
              <a:t>Dictionary definitions differ  - but as you will see they still refer to deception – which in policing we don’t use since the legislation in 2006 defined fraud.</a:t>
            </a:r>
          </a:p>
          <a:p>
            <a:r>
              <a:rPr lang="en-GB" dirty="0"/>
              <a:t>DECEPTION, or the word was integral to the offences under the old legislation – </a:t>
            </a:r>
            <a:r>
              <a:rPr lang="en-GB" dirty="0" err="1"/>
              <a:t>i.e</a:t>
            </a:r>
            <a:r>
              <a:rPr lang="en-GB" dirty="0"/>
              <a:t> the Theft Act 1978 which had a whole host of  different offences to cover what was in essence a fraudulent act. It repealed the offences of Deception under s15 &amp; 16 of the 1968 Theft Act and added new provisions.</a:t>
            </a:r>
          </a:p>
          <a:p>
            <a:r>
              <a:rPr lang="en-GB" dirty="0"/>
              <a:t>Obtaining services by deception</a:t>
            </a:r>
          </a:p>
          <a:p>
            <a:r>
              <a:rPr lang="en-GB" dirty="0"/>
              <a:t>Evasion of liability by deception</a:t>
            </a:r>
          </a:p>
          <a:p>
            <a:r>
              <a:rPr lang="en-GB" dirty="0"/>
              <a:t>Making off without payment</a:t>
            </a: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17925038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a:t>
            </a:r>
            <a:r>
              <a:rPr lang="en-GB" b="0" i="0" dirty="0">
                <a:solidFill>
                  <a:srgbClr val="0B0C0C"/>
                </a:solidFill>
                <a:effectLst/>
                <a:latin typeface="GDS Transport"/>
              </a:rPr>
              <a:t> </a:t>
            </a:r>
            <a:r>
              <a:rPr lang="en-GB" b="0" i="0" dirty="0" err="1">
                <a:solidFill>
                  <a:srgbClr val="0B0C0C"/>
                </a:solidFill>
                <a:effectLst/>
                <a:latin typeface="GDS Transport"/>
              </a:rPr>
              <a:t>A</a:t>
            </a:r>
            <a:r>
              <a:rPr lang="en-GB" b="0" i="0" dirty="0">
                <a:solidFill>
                  <a:srgbClr val="0B0C0C"/>
                </a:solidFill>
                <a:effectLst/>
                <a:latin typeface="GDS Transport"/>
              </a:rPr>
              <a:t> fraud involves an act of dishonesty, normally through deception or breach of trust, with the intent to either make a gain or cause a loss of money or other property. The term ‘fraud’ is an umbrella term for crimes that vary in nature. In England, Wales, and Northern Ireland most offences come under the Fraud Act 2006. In Scotland most frauds are common law offences.</a:t>
            </a:r>
          </a:p>
          <a:p>
            <a:endParaRPr lang="en-GB" b="0" i="0" dirty="0">
              <a:solidFill>
                <a:srgbClr val="0B0C0C"/>
              </a:solidFill>
              <a:effectLst/>
              <a:latin typeface="GDS Transport"/>
            </a:endParaRPr>
          </a:p>
          <a:p>
            <a:r>
              <a:rPr lang="en-GB" b="0" i="0" dirty="0">
                <a:solidFill>
                  <a:srgbClr val="0B0C0C"/>
                </a:solidFill>
                <a:effectLst/>
                <a:latin typeface="GDS Transport"/>
              </a:rPr>
              <a:t>A point of note in relation to the legislation </a:t>
            </a:r>
            <a:r>
              <a:rPr lang="en-GB" b="0" i="0" dirty="0" err="1">
                <a:solidFill>
                  <a:srgbClr val="0B0C0C"/>
                </a:solidFill>
                <a:effectLst/>
                <a:latin typeface="GDS Transport"/>
              </a:rPr>
              <a:t>si</a:t>
            </a:r>
            <a:r>
              <a:rPr lang="en-GB" b="0" i="0" dirty="0">
                <a:solidFill>
                  <a:srgbClr val="0B0C0C"/>
                </a:solidFill>
                <a:effectLst/>
                <a:latin typeface="GDS Transport"/>
              </a:rPr>
              <a:t> that it doesn’t actually define the word fraud – rather it has been left open for judicial discussion.</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7832172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
              <a:t>300BC The earliest recorded attempt of fraud can been found as far back as the year 300 BC in Greece.  A Greek sea merchant named </a:t>
            </a:r>
            <a:r>
              <a:rPr lang="en" err="1"/>
              <a:t>Hegestratos</a:t>
            </a:r>
            <a:r>
              <a:rPr lang="en"/>
              <a:t> sought to insure his ship and cargo, so took out an insurance policy against them.</a:t>
            </a:r>
            <a:endParaRPr lang="en-US"/>
          </a:p>
          <a:p>
            <a:r>
              <a:rPr lang="en"/>
              <a:t>At the time, the policy was known as a bottomry and worked on the basis that a merchant borrowed money to the value of his ship and cargo.  As long as the ship arrived safe and sound at its destination with its cargo intact, then the loan was paid back with interest.  Of course, if on safe delivery the loan was not repaid, the boat and its cargo were repossessed.</a:t>
            </a:r>
            <a:endParaRPr lang="en-GB"/>
          </a:p>
          <a:p>
            <a:r>
              <a:rPr lang="en"/>
              <a:t>In the case of </a:t>
            </a:r>
            <a:r>
              <a:rPr lang="en" err="1"/>
              <a:t>Hegestratos</a:t>
            </a:r>
            <a:r>
              <a:rPr lang="en"/>
              <a:t>, the cargo was corn.  In what is possibly the earliest recorded attempt of first party fraud, </a:t>
            </a:r>
            <a:r>
              <a:rPr lang="en" err="1"/>
              <a:t>Hegestratos</a:t>
            </a:r>
            <a:r>
              <a:rPr lang="en"/>
              <a:t> planned to sink his empty ship, sell the corn and keep the loan.</a:t>
            </a:r>
            <a:endParaRPr lang="en-GB"/>
          </a:p>
          <a:p>
            <a:r>
              <a:rPr lang="en"/>
              <a:t>Despite well laid plans, </a:t>
            </a:r>
            <a:r>
              <a:rPr lang="en" err="1"/>
              <a:t>Hegestratos</a:t>
            </a:r>
            <a:r>
              <a:rPr lang="en"/>
              <a:t> caught in the act of sinking his ship by his own crew.  He was chased off the ship and drowned trying to escape them.</a:t>
            </a:r>
            <a:endParaRPr lang="en-GB"/>
          </a:p>
          <a:p>
            <a:endParaRPr lang="en-GB">
              <a:cs typeface="Calibri"/>
            </a:endParaRPr>
          </a:p>
          <a:p>
            <a:r>
              <a:rPr lang="en" b="1"/>
              <a:t>The prince and the property fraud</a:t>
            </a:r>
            <a:endParaRPr lang="en-GB"/>
          </a:p>
          <a:p>
            <a:r>
              <a:rPr lang="en"/>
              <a:t>One of the first attempts at property fraud and swindling innocent buyers out of their hard earned cash, can be traced back to 1821.  The perpetrator was Gregor Mcgregor, a Scottish General in the army, who was ‘legitimately’ famous for his impressive war achievements.  However, he also became famous for conquering a small island named Poyais and being crowned its ‘Cazique’ or prince.</a:t>
            </a:r>
            <a:endParaRPr lang="en-GB"/>
          </a:p>
          <a:p>
            <a:r>
              <a:rPr lang="en"/>
              <a:t>The land in question was completely made up, as was his title. General McGregor conned investors into thinking he was building lavish homes on a paradise island that he ruled.  People flocked to him, with many buying houses that didn’t exist and some even exchanging their Sterling for his own fabricated currency.</a:t>
            </a:r>
            <a:endParaRPr lang="en-GB"/>
          </a:p>
          <a:p>
            <a:r>
              <a:rPr lang="en" b="1"/>
              <a:t>Falling for a Ponzi investment</a:t>
            </a:r>
            <a:endParaRPr lang="en-GB"/>
          </a:p>
          <a:p>
            <a:r>
              <a:rPr lang="en"/>
              <a:t>Fraudulent investment scams, famously known as Ponzi schemes, have been taking place for years, but the original Ponzi scheme was executed in 1920.</a:t>
            </a:r>
            <a:endParaRPr lang="en-GB"/>
          </a:p>
          <a:p>
            <a:r>
              <a:rPr lang="en"/>
              <a:t>An American named Charles Ponzi discovered that he could purchase postal vouchers in his home country, ship them abroad and make a modest 5 per cent profit. However, when selling to investors he over exaggerated this margin, promising a 50 per cent profit return. Investors jumped at the opportunity queuing up to give him their money.  Ponzi paid his early investors back with the money from his newer more recent ones.  When scam was finally discovered, Ponzi had made $10million dollars and had fled the country.</a:t>
            </a:r>
            <a:endParaRPr lang="en-GB"/>
          </a:p>
          <a:p>
            <a:endParaRPr lang="en-GB">
              <a:cs typeface="Calibri"/>
            </a:endParaRPr>
          </a:p>
        </p:txBody>
      </p:sp>
      <p:sp>
        <p:nvSpPr>
          <p:cNvPr id="4" name="Slide Number Placeholder 3"/>
          <p:cNvSpPr>
            <a:spLocks noGrp="1"/>
          </p:cNvSpPr>
          <p:nvPr>
            <p:ph type="sldNum" sz="quarter" idx="5"/>
          </p:nvPr>
        </p:nvSpPr>
        <p:spPr/>
        <p:txBody>
          <a:bodyPr/>
          <a:lstStyle/>
          <a:p>
            <a:pPr>
              <a:defRPr/>
            </a:pPr>
            <a:fld id="{66F0BBBD-58EA-4768-9850-A9AA03A3DE3F}" type="slidenum">
              <a:rPr lang="en-GB" smtClean="0"/>
              <a:pPr>
                <a:defRPr/>
              </a:pPr>
              <a:t>6</a:t>
            </a:fld>
            <a:endParaRPr lang="en-GB"/>
          </a:p>
        </p:txBody>
      </p:sp>
    </p:spTree>
    <p:extLst>
      <p:ext uri="{BB962C8B-B14F-4D97-AF65-F5344CB8AC3E}">
        <p14:creationId xmlns:p14="http://schemas.microsoft.com/office/powerpoint/2010/main" val="35137448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Where there are unfortunate disasters – there will likely be fraud in one disguise or another.</a:t>
            </a:r>
          </a:p>
          <a:p>
            <a:r>
              <a:rPr lang="en-GB" dirty="0"/>
              <a:t>From basic collection tins to more sophisticated organised criminality</a:t>
            </a:r>
          </a:p>
          <a:p>
            <a:endParaRPr lang="en-GB" dirty="0"/>
          </a:p>
          <a:p>
            <a:r>
              <a:rPr lang="en-GB" dirty="0"/>
              <a:t>Grenfell towers – numerous fraud cases identified and people prosecuted</a:t>
            </a:r>
          </a:p>
          <a:p>
            <a:endParaRPr lang="en-GB" dirty="0"/>
          </a:p>
          <a:p>
            <a:r>
              <a:rPr lang="en-GB" dirty="0"/>
              <a:t>COVID – during the pandemic the Govt introduced economic support packages  - the HO claim that the Govt provided almost £400bn to protect millions of jobs and businesses. However there were some individuals who saw an opportunity to take advantage even though when the schemes were launched the Govt highlighted that it was a criminal act to defraud these support schemes.</a:t>
            </a:r>
          </a:p>
          <a:p>
            <a:r>
              <a:rPr lang="en-GB" dirty="0"/>
              <a:t>Over 13000 fraud/error enquiries were opened between 20/21 . A plan was put in place to try and recoup £1.5bn from fraudulent/incorrect payments by 2022/23</a:t>
            </a:r>
          </a:p>
          <a:p>
            <a:r>
              <a:rPr lang="en-GB" dirty="0"/>
              <a:t>In a 2024 report released by the HO – they claim that there have been about 70 arrests by both NCA and National Investigation service. But they have had to invest £6million into a National Investigation service to tackle fraud in the COVID loan schemes.</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4007556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What is the scale and cost of Fraud in the UK?</a:t>
            </a:r>
          </a:p>
          <a:p>
            <a:endParaRPr lang="en-GB" dirty="0"/>
          </a:p>
          <a:p>
            <a:r>
              <a:rPr lang="en-GB" dirty="0"/>
              <a:t>Any ideas? Do you want to have a quick search on your mobiles?</a:t>
            </a:r>
          </a:p>
          <a:p>
            <a:endParaRPr lang="en-GB" dirty="0"/>
          </a:p>
          <a:p>
            <a:r>
              <a:rPr lang="en-GB" dirty="0"/>
              <a:t>Are those figures correct? </a:t>
            </a:r>
          </a:p>
          <a:p>
            <a:r>
              <a:rPr lang="en-GB" dirty="0"/>
              <a:t>Do they take into consideration all types of fraud?</a:t>
            </a:r>
          </a:p>
          <a:p>
            <a:endParaRPr lang="en-GB" dirty="0"/>
          </a:p>
          <a:p>
            <a:r>
              <a:rPr lang="en-GB" dirty="0"/>
              <a:t>Q – Why should we be concerned about fraud?</a:t>
            </a:r>
          </a:p>
          <a:p>
            <a:r>
              <a:rPr lang="en-GB" dirty="0"/>
              <a:t>It poses a significant threat to the people, prosperity and security of the UK</a:t>
            </a:r>
          </a:p>
          <a:p>
            <a:endParaRPr lang="en-GB" dirty="0"/>
          </a:p>
          <a:p>
            <a:endParaRPr lang="en-GB" dirty="0"/>
          </a:p>
        </p:txBody>
      </p:sp>
      <p:sp>
        <p:nvSpPr>
          <p:cNvPr id="4" name="Slide Number Placeholder 3"/>
          <p:cNvSpPr>
            <a:spLocks noGrp="1"/>
          </p:cNvSpPr>
          <p:nvPr>
            <p:ph type="sldNum" sz="quarter" idx="5"/>
          </p:nvPr>
        </p:nvSpPr>
        <p:spPr/>
        <p:txBody>
          <a:bodyPr/>
          <a:lstStyle/>
          <a:p>
            <a:pPr>
              <a:defRPr/>
            </a:pPr>
            <a:fld id="{66F0BBBD-58EA-4768-9850-A9AA03A3DE3F}" type="slidenum">
              <a:rPr lang="en-GB" smtClean="0"/>
              <a:pPr>
                <a:defRPr/>
              </a:pPr>
              <a:t>8</a:t>
            </a:fld>
            <a:endParaRPr lang="en-GB"/>
          </a:p>
        </p:txBody>
      </p:sp>
    </p:spTree>
    <p:extLst>
      <p:ext uri="{BB962C8B-B14F-4D97-AF65-F5344CB8AC3E}">
        <p14:creationId xmlns:p14="http://schemas.microsoft.com/office/powerpoint/2010/main" val="32658781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 What percentage of ALL CRIME does fraud account for?</a:t>
            </a:r>
          </a:p>
          <a:p>
            <a:r>
              <a:rPr lang="en-GB" dirty="0"/>
              <a:t>Ans – 40%</a:t>
            </a:r>
          </a:p>
          <a:p>
            <a:endParaRPr lang="en-GB" dirty="0"/>
          </a:p>
          <a:p>
            <a:r>
              <a:rPr lang="en-GB" dirty="0"/>
              <a:t>Q – According to the HO – what percentage of police resource are put into tackling fraud?</a:t>
            </a:r>
          </a:p>
          <a:p>
            <a:r>
              <a:rPr lang="en-GB" dirty="0"/>
              <a:t>Ans – less than 1 %</a:t>
            </a:r>
          </a:p>
          <a:p>
            <a:endParaRPr lang="en-GB" dirty="0"/>
          </a:p>
          <a:p>
            <a:r>
              <a:rPr lang="en-GB" dirty="0"/>
              <a:t>What about your Forces? Dedicated units?</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3825164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i="1" dirty="0"/>
              <a:t>How many adults were victims of fraud in the year ending 2022?</a:t>
            </a:r>
          </a:p>
          <a:p>
            <a:pPr marL="0" indent="0">
              <a:buNone/>
            </a:pPr>
            <a:r>
              <a:rPr lang="en-GB" b="1" i="1" dirty="0"/>
              <a:t>1 in how many?</a:t>
            </a:r>
          </a:p>
          <a:p>
            <a:pPr marL="0" indent="0">
              <a:buNone/>
            </a:pPr>
            <a:endParaRPr lang="en-GB" dirty="0"/>
          </a:p>
          <a:p>
            <a:pPr marL="0" indent="0">
              <a:buNone/>
            </a:pPr>
            <a:r>
              <a:rPr lang="en-GB" b="1" dirty="0">
                <a:solidFill>
                  <a:srgbClr val="FF0000"/>
                </a:solidFill>
              </a:rPr>
              <a:t>Ans – 1 in 15</a:t>
            </a:r>
          </a:p>
          <a:p>
            <a:endParaRPr lang="en-GB" dirty="0"/>
          </a:p>
          <a:p>
            <a:pPr marL="0" indent="0">
              <a:buNone/>
            </a:pPr>
            <a:r>
              <a:rPr lang="en-GB" b="1" i="1" dirty="0"/>
              <a:t>What was the total cost to society of fraud against individuals in E&amp;W (2019/2020)?</a:t>
            </a:r>
          </a:p>
          <a:p>
            <a:pPr marL="0" indent="0">
              <a:buNone/>
            </a:pPr>
            <a:endParaRPr lang="en-GB" b="1" i="1" dirty="0"/>
          </a:p>
          <a:p>
            <a:pPr marL="0" indent="0">
              <a:buNone/>
            </a:pPr>
            <a:r>
              <a:rPr lang="en-GB" b="1" i="1" dirty="0"/>
              <a:t>Ans: £6.8 billion ( includes </a:t>
            </a:r>
            <a:r>
              <a:rPr lang="en-GB" b="1" i="1" dirty="0" err="1"/>
              <a:t>monesy</a:t>
            </a:r>
            <a:r>
              <a:rPr lang="en-GB" b="1" i="1" dirty="0"/>
              <a:t> lost, caring for victims, cost of recovery, investigation &amp; prosecution)</a:t>
            </a:r>
          </a:p>
          <a:p>
            <a:pPr marL="0" indent="0">
              <a:buNone/>
            </a:pPr>
            <a:endParaRPr lang="en-GB" b="1"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rPr>
              <a:t>What was the total loss from victims who reported to Action Fraud ( 2021)? – ANS - £2.35bn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rPr>
              <a:t>Industry reporting suggests that personal losses for authorised frauds ( those where the victim has approved payment) could be almost £3k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rPr>
              <a:t>What was the loss to banking &amp; finance </a:t>
            </a:r>
            <a:r>
              <a:rPr lang="en-GB" sz="1200" dirty="0" err="1">
                <a:solidFill>
                  <a:schemeClr val="tx1"/>
                </a:solidFill>
              </a:rPr>
              <a:t>inductry</a:t>
            </a:r>
            <a:r>
              <a:rPr lang="en-GB" sz="1200" dirty="0">
                <a:solidFill>
                  <a:schemeClr val="tx1"/>
                </a:solidFill>
              </a:rPr>
              <a:t> in 2021? – ANS £1.3bn – resulting in increased </a:t>
            </a:r>
            <a:r>
              <a:rPr lang="en-GB" sz="1200" dirty="0" err="1">
                <a:solidFill>
                  <a:schemeClr val="tx1"/>
                </a:solidFill>
              </a:rPr>
              <a:t>cotas</a:t>
            </a:r>
            <a:r>
              <a:rPr lang="en-GB" sz="1200" dirty="0">
                <a:solidFill>
                  <a:schemeClr val="tx1"/>
                </a:solidFill>
              </a:rPr>
              <a:t> for everyone who uses banking services. We know from Economic crime survey that in 2020 1 in 5 businesses had been a victim of fraud in the previous 3 years.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1"/>
              </a:solidFill>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8106779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 undertaken shows which types of scams certain ages will fall victim of</a:t>
            </a:r>
          </a:p>
          <a:p>
            <a:endParaRPr lang="en-GB" dirty="0"/>
          </a:p>
          <a:p>
            <a:r>
              <a:rPr lang="en-GB" dirty="0"/>
              <a:t>What types of </a:t>
            </a:r>
            <a:r>
              <a:rPr lang="en-GB" dirty="0" err="1"/>
              <a:t>fraus</a:t>
            </a:r>
            <a:r>
              <a:rPr lang="en-GB" dirty="0"/>
              <a:t> would men typically fall victim of??</a:t>
            </a:r>
          </a:p>
          <a:p>
            <a:r>
              <a:rPr lang="en-GB" dirty="0"/>
              <a:t>Women??</a:t>
            </a:r>
          </a:p>
          <a:p>
            <a:r>
              <a:rPr lang="en-GB" dirty="0"/>
              <a:t>The older generation?</a:t>
            </a:r>
          </a:p>
          <a:p>
            <a:r>
              <a:rPr lang="en-GB" dirty="0"/>
              <a:t>Younger generation?</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35933420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lets consider what a fraud victim could look like – victim of identity fraud</a:t>
            </a:r>
          </a:p>
          <a:p>
            <a:endParaRPr lang="en-GB" dirty="0"/>
          </a:p>
          <a:p>
            <a:r>
              <a:rPr lang="en-GB" dirty="0"/>
              <a:t>Lets try and build a picture</a:t>
            </a:r>
          </a:p>
          <a:p>
            <a:endParaRPr lang="en-GB" dirty="0"/>
          </a:p>
          <a:p>
            <a:r>
              <a:rPr lang="en-GB" dirty="0"/>
              <a:t>What age group do you think?</a:t>
            </a:r>
          </a:p>
          <a:p>
            <a:r>
              <a:rPr lang="en-GB" dirty="0"/>
              <a:t>What type </a:t>
            </a:r>
            <a:r>
              <a:rPr lang="en-GB" dirty="0" err="1"/>
              <a:t>fo</a:t>
            </a:r>
            <a:r>
              <a:rPr lang="en-GB" dirty="0"/>
              <a:t> occupation?</a:t>
            </a:r>
          </a:p>
          <a:p>
            <a:r>
              <a:rPr lang="en-GB" dirty="0"/>
              <a:t>Would they own their own house or rent?</a:t>
            </a:r>
          </a:p>
          <a:p>
            <a:r>
              <a:rPr lang="en-GB" dirty="0"/>
              <a:t>What would their annual wage be?</a:t>
            </a:r>
          </a:p>
          <a:p>
            <a:r>
              <a:rPr lang="en-GB" dirty="0"/>
              <a:t>What position would they hold in a company??</a:t>
            </a: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8429096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many types are there??</a:t>
            </a:r>
          </a:p>
          <a:p>
            <a:r>
              <a:rPr lang="en-GB" dirty="0"/>
              <a:t>Do you think policing has the skills and </a:t>
            </a:r>
            <a:r>
              <a:rPr lang="en-GB" dirty="0" err="1"/>
              <a:t>experrise</a:t>
            </a:r>
            <a:r>
              <a:rPr lang="en-GB" dirty="0"/>
              <a:t> to investigate each type??</a:t>
            </a: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30373309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May 2023 the HO released its Fraud strategy around fraud and protecting the public.</a:t>
            </a:r>
          </a:p>
          <a:p>
            <a:r>
              <a:rPr lang="en-GB" dirty="0"/>
              <a:t>Within that policy it suggested that  - ( see slide)</a:t>
            </a:r>
          </a:p>
          <a:p>
            <a:endParaRPr lang="en-GB" dirty="0"/>
          </a:p>
          <a:p>
            <a:r>
              <a:rPr lang="en-GB" dirty="0"/>
              <a:t>Question – what do you think?? Is it a national threat to our country’s security</a:t>
            </a:r>
          </a:p>
          <a:p>
            <a:endParaRPr lang="en-GB" dirty="0"/>
          </a:p>
          <a:p>
            <a:r>
              <a:rPr lang="en-GB" dirty="0"/>
              <a:t>There are direct links between fraud and other serious and organised crime, such as modern slavery, exploitation, human trafficking etc. One study referred to by the HO found that two thirds of organised crime groups focussed on frauds are also involved in other criminal activities.</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36417995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UK is an attractive target for fraudsters.</a:t>
            </a:r>
          </a:p>
          <a:p>
            <a:r>
              <a:rPr lang="en-GB" dirty="0"/>
              <a:t>City of London police estimates that 70% of fraud either originates from abroad or has an international element</a:t>
            </a:r>
          </a:p>
          <a:p>
            <a:endParaRPr lang="en-GB" dirty="0"/>
          </a:p>
          <a:p>
            <a:r>
              <a:rPr lang="en-GB" dirty="0"/>
              <a:t>The financial sector has advised that UK individuals and businesses are a more attractive target for fraud because of our relative wealth, the universality of the English language</a:t>
            </a:r>
          </a:p>
          <a:p>
            <a:r>
              <a:rPr lang="en-GB" dirty="0"/>
              <a:t>Our rapid adoption of online technology such as internet shopping and banking and the fast and frictionless nature of our payment systems</a:t>
            </a:r>
          </a:p>
          <a:p>
            <a:endParaRPr lang="en-GB" dirty="0"/>
          </a:p>
          <a:p>
            <a:r>
              <a:rPr lang="en-GB" dirty="0"/>
              <a:t>According to the HO It is the adoption of new technologies by consumers, businesses and fraudsters that is almost certainly the main driver of recent increases in the volume of fraud </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41028447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Advances in technology provide fraudsters more access to victims and data</a:t>
            </a:r>
          </a:p>
          <a:p>
            <a:endParaRPr lang="en-GB" dirty="0"/>
          </a:p>
          <a:p>
            <a:pPr algn="l">
              <a:buFont typeface="Arial" panose="020B0604020202020204" pitchFamily="34" charset="0"/>
              <a:buChar char="•"/>
            </a:pPr>
            <a:r>
              <a:rPr lang="en-GB" b="0" i="0" dirty="0">
                <a:solidFill>
                  <a:srgbClr val="0B0C0C"/>
                </a:solidFill>
                <a:effectLst/>
                <a:latin typeface="GDS Transport"/>
              </a:rPr>
              <a:t>as more and more data is held online, large scale data breaches enable fraudsters to access and use stolen personal information to commit their frauds</a:t>
            </a:r>
          </a:p>
          <a:p>
            <a:pPr algn="l">
              <a:buFont typeface="Arial" panose="020B0604020202020204" pitchFamily="34" charset="0"/>
              <a:buChar char="•"/>
            </a:pPr>
            <a:r>
              <a:rPr lang="en-GB" b="0" i="0" dirty="0">
                <a:solidFill>
                  <a:srgbClr val="0B0C0C"/>
                </a:solidFill>
                <a:effectLst/>
                <a:latin typeface="GDS Transport"/>
              </a:rPr>
              <a:t>availability of bulk communications, such as text messaging services, allow fraudsters to target thousands of people at once: number ‘spoofing’ allows fraudsters to impersonate a legitimate UK number or business and trick people into answering calls they might otherwise ignore</a:t>
            </a:r>
          </a:p>
          <a:p>
            <a:pPr algn="l">
              <a:buFont typeface="Arial" panose="020B0604020202020204" pitchFamily="34" charset="0"/>
              <a:buChar char="•"/>
            </a:pPr>
            <a:r>
              <a:rPr lang="en-GB" b="0" i="0" dirty="0">
                <a:solidFill>
                  <a:srgbClr val="0B0C0C"/>
                </a:solidFill>
                <a:effectLst/>
                <a:latin typeface="GDS Transport"/>
              </a:rPr>
              <a:t>the emergence of new artificial intelligence large language models such as </a:t>
            </a:r>
            <a:r>
              <a:rPr lang="en-GB" b="0" i="0" dirty="0" err="1">
                <a:solidFill>
                  <a:srgbClr val="0B0C0C"/>
                </a:solidFill>
                <a:effectLst/>
                <a:latin typeface="GDS Transport"/>
              </a:rPr>
              <a:t>ChatGPT</a:t>
            </a:r>
            <a:r>
              <a:rPr lang="en-GB" b="0" i="0" dirty="0">
                <a:solidFill>
                  <a:srgbClr val="0B0C0C"/>
                </a:solidFill>
                <a:effectLst/>
                <a:latin typeface="GDS Transport"/>
              </a:rPr>
              <a:t> and clever machine learning tools allows fraudsters to target and tailor their scams to be more effective.</a:t>
            </a:r>
          </a:p>
          <a:p>
            <a:pPr algn="l">
              <a:buFont typeface="Arial" panose="020B0604020202020204" pitchFamily="34" charset="0"/>
              <a:buChar char="•"/>
            </a:pPr>
            <a:endParaRPr lang="en-GB" b="0" i="0" dirty="0">
              <a:solidFill>
                <a:srgbClr val="0B0C0C"/>
              </a:solidFill>
              <a:effectLst/>
              <a:latin typeface="GDS Transport"/>
            </a:endParaRPr>
          </a:p>
          <a:p>
            <a:pPr algn="l">
              <a:buFont typeface="Arial" panose="020B0604020202020204" pitchFamily="34" charset="0"/>
              <a:buChar char="•"/>
            </a:pPr>
            <a:r>
              <a:rPr lang="en-GB" b="0" i="0" dirty="0">
                <a:solidFill>
                  <a:srgbClr val="0B0C0C"/>
                </a:solidFill>
                <a:effectLst/>
                <a:latin typeface="GDS Transport"/>
              </a:rPr>
              <a:t> Consumers and citizens are spending more and more time online and online business models are increasing. Whilst there have been revolutionary opportunities for the UK economy afforded by this shift, these have also been seized upon by fraudsters. Most frauds are now perpetrated – or facilitated in part – online, with online platforms (such as social media) and messages being the most common form of contact by fraudsters</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33019659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b="0" i="0" dirty="0">
                <a:solidFill>
                  <a:srgbClr val="0B0C0C"/>
                </a:solidFill>
                <a:effectLst/>
                <a:latin typeface="Arial" panose="020B0604020202020204" pitchFamily="34" charset="0"/>
                <a:cs typeface="Arial" panose="020B0604020202020204" pitchFamily="34" charset="0"/>
              </a:rPr>
              <a:t> Fraudsters are likely to become ever more adept at harnessing technology and identifying vulnerabilities, making frauds much harder for victims to spot. Technological advances, such as deep fakes </a:t>
            </a:r>
            <a:r>
              <a:rPr lang="en-GB" sz="2400" b="0" i="0" baseline="30000" dirty="0">
                <a:solidFill>
                  <a:srgbClr val="1D70B8"/>
                </a:solidFill>
                <a:effectLst/>
                <a:latin typeface="Arial" panose="020B0604020202020204" pitchFamily="34" charset="0"/>
                <a:cs typeface="Arial" panose="020B0604020202020204" pitchFamily="34" charset="0"/>
                <a:hlinkClick r:id="rId3"/>
              </a:rPr>
              <a:t>[footnote 17]</a:t>
            </a:r>
            <a:r>
              <a:rPr lang="en-GB" sz="2400" b="0" i="0" dirty="0">
                <a:solidFill>
                  <a:srgbClr val="0B0C0C"/>
                </a:solidFill>
                <a:effectLst/>
                <a:latin typeface="Arial" panose="020B0604020202020204" pitchFamily="34" charset="0"/>
                <a:cs typeface="Arial" panose="020B0604020202020204" pitchFamily="34" charset="0"/>
              </a:rPr>
              <a:t> and increasingly immersive online environments, can leave users more vulnerable and give rise to new types of fraud related threats by presenting fake people or information in a way that is impossible to distinguish from the real thing</a:t>
            </a:r>
            <a:endParaRPr lang="en-GB" sz="2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1672420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are the challenges for policing when we consider fraud??</a:t>
            </a:r>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1700716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15673354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address fraud – we need to understand it’s theory.</a:t>
            </a:r>
          </a:p>
          <a:p>
            <a:endParaRPr lang="en-GB" dirty="0"/>
          </a:p>
          <a:p>
            <a:r>
              <a:rPr lang="en-GB" dirty="0"/>
              <a:t>Anyone heard of the fraud triangle??</a:t>
            </a:r>
          </a:p>
        </p:txBody>
      </p:sp>
      <p:sp>
        <p:nvSpPr>
          <p:cNvPr id="4" name="Slide Number Placeholder 3"/>
          <p:cNvSpPr>
            <a:spLocks noGrp="1"/>
          </p:cNvSpPr>
          <p:nvPr>
            <p:ph type="sldNum" sz="quarter" idx="5"/>
          </p:nvPr>
        </p:nvSpPr>
        <p:spPr/>
        <p:txBody>
          <a:bodyPr/>
          <a:lstStyle/>
          <a:p>
            <a:fld id="{D2EC847A-7DAE-4150-8492-BD754CE2926B}" type="slidenum">
              <a:rPr lang="en-GB" smtClean="0"/>
              <a:t>24</a:t>
            </a:fld>
            <a:endParaRPr lang="en-GB"/>
          </a:p>
        </p:txBody>
      </p:sp>
    </p:spTree>
    <p:extLst>
      <p:ext uri="{BB962C8B-B14F-4D97-AF65-F5344CB8AC3E}">
        <p14:creationId xmlns:p14="http://schemas.microsoft.com/office/powerpoint/2010/main" val="10679576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B0C0C"/>
                </a:solidFill>
                <a:effectLst/>
                <a:latin typeface="GDS Transport"/>
              </a:rPr>
              <a:t>A new approach is needed to keep the public safe and reduce the national security threat. We will take an end-to-end approach to cut fraud by 10% by the end of this Parliament, with three key elements:</a:t>
            </a:r>
          </a:p>
          <a:p>
            <a:pPr algn="l">
              <a:buFont typeface="Arial" panose="020B0604020202020204" pitchFamily="34" charset="0"/>
              <a:buChar char="•"/>
            </a:pPr>
            <a:r>
              <a:rPr lang="en-GB" b="0" i="0" dirty="0">
                <a:solidFill>
                  <a:srgbClr val="0B0C0C"/>
                </a:solidFill>
                <a:effectLst/>
                <a:latin typeface="GDS Transport"/>
              </a:rPr>
              <a:t>we will </a:t>
            </a:r>
            <a:r>
              <a:rPr lang="en-GB" b="1" i="0" dirty="0">
                <a:solidFill>
                  <a:srgbClr val="0B0C0C"/>
                </a:solidFill>
                <a:effectLst/>
                <a:latin typeface="GDS Transport"/>
              </a:rPr>
              <a:t>pursue fraudsters</a:t>
            </a:r>
            <a:r>
              <a:rPr lang="en-GB" b="0" i="0" dirty="0">
                <a:solidFill>
                  <a:srgbClr val="0B0C0C"/>
                </a:solidFill>
                <a:effectLst/>
                <a:latin typeface="GDS Transport"/>
              </a:rPr>
              <a:t>, disrupting their activities and bringing them to justice more often and quicker</a:t>
            </a:r>
          </a:p>
          <a:p>
            <a:pPr algn="l">
              <a:buFont typeface="Arial" panose="020B0604020202020204" pitchFamily="34" charset="0"/>
              <a:buChar char="•"/>
            </a:pPr>
            <a:r>
              <a:rPr lang="en-GB" b="0" i="0" dirty="0">
                <a:solidFill>
                  <a:srgbClr val="0B0C0C"/>
                </a:solidFill>
                <a:effectLst/>
                <a:latin typeface="GDS Transport"/>
              </a:rPr>
              <a:t>we will </a:t>
            </a:r>
            <a:r>
              <a:rPr lang="en-GB" b="1" i="0" dirty="0">
                <a:solidFill>
                  <a:srgbClr val="0B0C0C"/>
                </a:solidFill>
                <a:effectLst/>
                <a:latin typeface="GDS Transport"/>
              </a:rPr>
              <a:t>block frauds</a:t>
            </a:r>
            <a:r>
              <a:rPr lang="en-GB" b="0" i="0" dirty="0">
                <a:solidFill>
                  <a:srgbClr val="0B0C0C"/>
                </a:solidFill>
                <a:effectLst/>
                <a:latin typeface="GDS Transport"/>
              </a:rPr>
              <a:t> at source by dramatically reducing the number of fraud and scam communications that get through to the public</a:t>
            </a:r>
          </a:p>
          <a:p>
            <a:pPr algn="l">
              <a:buFont typeface="Arial" panose="020B0604020202020204" pitchFamily="34" charset="0"/>
              <a:buChar char="•"/>
            </a:pPr>
            <a:r>
              <a:rPr lang="en-GB" b="0" i="0" dirty="0">
                <a:solidFill>
                  <a:srgbClr val="0B0C0C"/>
                </a:solidFill>
                <a:effectLst/>
                <a:latin typeface="GDS Transport"/>
              </a:rPr>
              <a:t>we will </a:t>
            </a:r>
            <a:r>
              <a:rPr lang="en-GB" b="1" i="0" dirty="0">
                <a:solidFill>
                  <a:srgbClr val="0B0C0C"/>
                </a:solidFill>
                <a:effectLst/>
                <a:latin typeface="GDS Transport"/>
              </a:rPr>
              <a:t>empower the British people</a:t>
            </a:r>
            <a:r>
              <a:rPr lang="en-GB" b="0" i="0" dirty="0">
                <a:solidFill>
                  <a:srgbClr val="0B0C0C"/>
                </a:solidFill>
                <a:effectLst/>
                <a:latin typeface="GDS Transport"/>
              </a:rPr>
              <a:t> to recognise, avoid and report frauds and equip them to deal easily and appropriately with frauds that do get through</a:t>
            </a:r>
          </a:p>
          <a:p>
            <a:pPr algn="l">
              <a:buFont typeface="Arial" panose="020B0604020202020204" pitchFamily="34" charset="0"/>
              <a:buChar char="•"/>
            </a:pPr>
            <a:endParaRPr lang="en-GB" b="0" i="0" dirty="0">
              <a:solidFill>
                <a:srgbClr val="0B0C0C"/>
              </a:solidFill>
              <a:effectLst/>
              <a:latin typeface="GDS Transport"/>
            </a:endParaRPr>
          </a:p>
          <a:p>
            <a:pPr algn="l">
              <a:buFont typeface="Arial" panose="020B0604020202020204" pitchFamily="34" charset="0"/>
              <a:buChar char="•"/>
            </a:pPr>
            <a:endParaRPr lang="en-GB" b="0" i="0" dirty="0">
              <a:solidFill>
                <a:srgbClr val="0B0C0C"/>
              </a:solidFill>
              <a:effectLst/>
              <a:latin typeface="GDS Transport"/>
            </a:endParaRPr>
          </a:p>
          <a:p>
            <a:pPr algn="l">
              <a:buFont typeface="Arial" panose="020B0604020202020204" pitchFamily="34" charset="0"/>
              <a:buNone/>
            </a:pPr>
            <a:r>
              <a:rPr lang="en-GB" b="0" i="0" dirty="0">
                <a:solidFill>
                  <a:srgbClr val="0B0C0C"/>
                </a:solidFill>
                <a:effectLst/>
                <a:latin typeface="GDS Transport"/>
              </a:rPr>
              <a:t>Is this achievable??</a:t>
            </a:r>
          </a:p>
          <a:p>
            <a:pPr algn="l">
              <a:buFont typeface="Arial" panose="020B0604020202020204" pitchFamily="34" charset="0"/>
              <a:buNone/>
            </a:pPr>
            <a:r>
              <a:rPr lang="en-GB" b="0" i="0" dirty="0">
                <a:solidFill>
                  <a:srgbClr val="0B0C0C"/>
                </a:solidFill>
                <a:effectLst/>
                <a:latin typeface="GDS Transport"/>
              </a:rPr>
              <a:t>Intend to invest £100million into the law enforcement response over the spending review period 2024/2025</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28</a:t>
            </a:fld>
            <a:endParaRPr lang="en-GB"/>
          </a:p>
        </p:txBody>
      </p:sp>
    </p:spTree>
    <p:extLst>
      <p:ext uri="{BB962C8B-B14F-4D97-AF65-F5344CB8AC3E}">
        <p14:creationId xmlns:p14="http://schemas.microsoft.com/office/powerpoint/2010/main" val="330598383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B0C0C"/>
                </a:solidFill>
                <a:effectLst/>
                <a:latin typeface="GDS Transport"/>
              </a:rPr>
              <a:t>Local police forces across the UK and ROCUs in England and Wales will continue to be responsible for the vast majority of fraud investigations in the UK, as well as leading on support for victims and businesses in their local areas</a:t>
            </a:r>
          </a:p>
          <a:p>
            <a:endParaRPr lang="en-GB" dirty="0"/>
          </a:p>
          <a:p>
            <a:endParaRPr lang="en-GB" dirty="0"/>
          </a:p>
          <a:p>
            <a:r>
              <a:rPr lang="en-GB" dirty="0"/>
              <a:t>So what does this mean for you as police leaders??</a:t>
            </a:r>
          </a:p>
          <a:p>
            <a:endParaRPr lang="en-GB" dirty="0"/>
          </a:p>
          <a:p>
            <a:pPr marL="228600" indent="-228600">
              <a:buAutoNum type="arabicPeriod"/>
            </a:pPr>
            <a:r>
              <a:rPr lang="en-GB" dirty="0"/>
              <a:t>Responsibility for majority of fraud investigations? – do you have the right skills, investigation expertise etc? importantly resources</a:t>
            </a:r>
          </a:p>
          <a:p>
            <a:pPr marL="228600" indent="-228600">
              <a:buAutoNum type="arabicPeriod"/>
            </a:pPr>
            <a:r>
              <a:rPr lang="en-GB" dirty="0"/>
              <a:t>Make fraud a priority – strategic plans??</a:t>
            </a:r>
          </a:p>
          <a:p>
            <a:pPr algn="l"/>
            <a:r>
              <a:rPr lang="en-GB" dirty="0"/>
              <a:t>3. Digital skills – investment?? </a:t>
            </a:r>
            <a:r>
              <a:rPr lang="en-GB" b="0" i="0" dirty="0">
                <a:solidFill>
                  <a:srgbClr val="0B0C0C"/>
                </a:solidFill>
                <a:effectLst/>
                <a:latin typeface="GDS Transport"/>
              </a:rPr>
              <a:t>Police and investigators need the digital skills and capabilities that will deliver as criminals get better at exploiting technology to commit fraud on a large scale. This starts with the fundamentals provided by the CoP to all police officers and investigators.</a:t>
            </a:r>
          </a:p>
          <a:p>
            <a:pPr algn="l"/>
            <a:r>
              <a:rPr lang="en-GB" b="0" i="0" dirty="0">
                <a:solidFill>
                  <a:srgbClr val="0B0C0C"/>
                </a:solidFill>
                <a:effectLst/>
                <a:latin typeface="GDS Transport"/>
              </a:rPr>
              <a:t> What challenges will there be for your forces in relation to recruitment and retention of specialist skills –</a:t>
            </a:r>
          </a:p>
          <a:p>
            <a:pPr algn="l"/>
            <a:r>
              <a:rPr lang="en-GB" b="0" i="0" dirty="0">
                <a:solidFill>
                  <a:srgbClr val="0B0C0C"/>
                </a:solidFill>
                <a:effectLst/>
                <a:latin typeface="GDS Transport"/>
              </a:rPr>
              <a:t> HO, says it will address longer term issues by offering new and innovative routes into economic and cyber crime roles. This will include education and enhanced use of special constables and police support volunteers.</a:t>
            </a:r>
          </a:p>
          <a:p>
            <a:pPr algn="l"/>
            <a:r>
              <a:rPr lang="en-GB" b="0" i="0" dirty="0">
                <a:solidFill>
                  <a:srgbClr val="0B0C0C"/>
                </a:solidFill>
                <a:effectLst/>
                <a:latin typeface="GDS Transport"/>
              </a:rPr>
              <a:t>HO exploring avenues to draw on the counter-fraud skills contained within the broader public sector, as well as the private sector – do you think public sector has a bigger part to play??</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29</a:t>
            </a:fld>
            <a:endParaRPr lang="en-GB"/>
          </a:p>
        </p:txBody>
      </p:sp>
    </p:spTree>
    <p:extLst>
      <p:ext uri="{BB962C8B-B14F-4D97-AF65-F5344CB8AC3E}">
        <p14:creationId xmlns:p14="http://schemas.microsoft.com/office/powerpoint/2010/main" val="30180674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18/06/2024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18/06/2024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18/06/2024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18/06/2024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18/06/2024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18/06/2024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18/06/2024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18/06/2024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18/06/2024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18/06/2024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18/06/2024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0.tmp"/></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actionfraud.police.uk/a-z-of-fraud"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hyperlink" Target="https://www.interpol.int/Crimes/Financial-crime" TargetMode="External"/><Relationship Id="rId2" Type="http://schemas.openxmlformats.org/officeDocument/2006/relationships/hyperlink" Target="https://www.rocu.police.uk/capabilities/economic-crime/" TargetMode="External"/><Relationship Id="rId1" Type="http://schemas.openxmlformats.org/officeDocument/2006/relationships/slideLayout" Target="../slideLayouts/slideLayout4.xml"/><Relationship Id="rId5" Type="http://schemas.openxmlformats.org/officeDocument/2006/relationships/image" Target="../media/image26.png"/><Relationship Id="rId4" Type="http://schemas.openxmlformats.org/officeDocument/2006/relationships/image" Target="../media/image25.png"/></Relationships>
</file>

<file path=ppt/slides/_rels/slide2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33.tmp"/><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4.tmp"/><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36.tmp"/><Relationship Id="rId4" Type="http://schemas.openxmlformats.org/officeDocument/2006/relationships/image" Target="../media/image35.tmp"/></Relationships>
</file>

<file path=ppt/slides/_rels/slide30.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118501/fighting-fraud-together.pdf" TargetMode="External"/><Relationship Id="rId2" Type="http://schemas.openxmlformats.org/officeDocument/2006/relationships/hyperlink" Target="https://www.gov.uk/government/publications/fraud-strategy/fraud-strategy-stopping-scams-and-protecting-the-public#pillar-1-pursue-fraudsters" TargetMode="External"/><Relationship Id="rId1" Type="http://schemas.openxmlformats.org/officeDocument/2006/relationships/slideLayout" Target="../slideLayouts/slideLayout2.xml"/><Relationship Id="rId4" Type="http://schemas.openxmlformats.org/officeDocument/2006/relationships/hyperlink" Target="https://assets.publishing.service.gov.uk/government/uploads/system/uploads/attachment_data/file/118469/fraud-typologies.pdf"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4222709" y="472973"/>
            <a:ext cx="4900419" cy="2954219"/>
          </a:xfrm>
          <a:solidFill>
            <a:srgbClr val="002060"/>
          </a:solidFill>
        </p:spPr>
        <p:txBody>
          <a:bodyPr>
            <a:normAutofit fontScale="90000"/>
          </a:bodyPr>
          <a:lstStyle/>
          <a:p>
            <a:br>
              <a:rPr lang="en-GB" b="1" dirty="0">
                <a:solidFill>
                  <a:schemeClr val="bg1"/>
                </a:solidFill>
              </a:rPr>
            </a:br>
            <a:br>
              <a:rPr lang="en-GB" sz="4000" b="1" dirty="0">
                <a:solidFill>
                  <a:srgbClr val="002060"/>
                </a:solidFill>
              </a:rPr>
            </a:br>
            <a:r>
              <a:rPr lang="en-GB" sz="4000" b="1" dirty="0">
                <a:solidFill>
                  <a:schemeClr val="bg1"/>
                </a:solidFill>
              </a:rPr>
              <a:t>Contemporary Issues in Policing : Fraud</a:t>
            </a:r>
            <a:br>
              <a:rPr lang="en-GB" sz="4000" b="1" dirty="0">
                <a:solidFill>
                  <a:schemeClr val="bg1"/>
                </a:solidFill>
              </a:rPr>
            </a:br>
            <a:r>
              <a:rPr lang="en-GB" sz="4000" b="1" dirty="0">
                <a:solidFill>
                  <a:schemeClr val="bg1"/>
                </a:solidFill>
              </a:rPr>
              <a:t>18.06.24</a:t>
            </a:r>
            <a:br>
              <a:rPr lang="en-GB" b="1" dirty="0">
                <a:solidFill>
                  <a:schemeClr val="bg1"/>
                </a:solidFill>
              </a:rPr>
            </a:br>
            <a:br>
              <a:rPr lang="en-GB" b="1" dirty="0">
                <a:solidFill>
                  <a:schemeClr val="bg1"/>
                </a:solidFill>
              </a:rPr>
            </a:br>
            <a:endParaRPr lang="en-GB" b="1" dirty="0">
              <a:solidFill>
                <a:schemeClr val="bg1"/>
              </a:solidFill>
            </a:endParaRPr>
          </a:p>
        </p:txBody>
      </p:sp>
      <p:sp>
        <p:nvSpPr>
          <p:cNvPr id="2" name="TextBox 1">
            <a:extLst>
              <a:ext uri="{FF2B5EF4-FFF2-40B4-BE49-F238E27FC236}">
                <a16:creationId xmlns:a16="http://schemas.microsoft.com/office/drawing/2014/main" id="{7D410914-2790-25C5-9BB7-0792E66948EE}"/>
              </a:ext>
            </a:extLst>
          </p:cNvPr>
          <p:cNvSpPr txBox="1"/>
          <p:nvPr/>
        </p:nvSpPr>
        <p:spPr>
          <a:xfrm>
            <a:off x="1271999" y="42600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rPr>
              <a:t>MSc Policing (O&amp;SL)</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3510F-D0C8-42C7-987A-9DF5F8803E63}"/>
              </a:ext>
            </a:extLst>
          </p:cNvPr>
          <p:cNvSpPr>
            <a:spLocks noGrp="1"/>
          </p:cNvSpPr>
          <p:nvPr>
            <p:ph type="title"/>
          </p:nvPr>
        </p:nvSpPr>
        <p:spPr>
          <a:solidFill>
            <a:schemeClr val="tx2">
              <a:lumMod val="75000"/>
            </a:schemeClr>
          </a:solidFill>
        </p:spPr>
        <p:txBody>
          <a:bodyPr/>
          <a:lstStyle/>
          <a:p>
            <a:r>
              <a:rPr lang="en-GB">
                <a:solidFill>
                  <a:schemeClr val="bg1"/>
                </a:solidFill>
              </a:rPr>
              <a:t>Learning outcomes</a:t>
            </a:r>
          </a:p>
        </p:txBody>
      </p:sp>
      <p:sp>
        <p:nvSpPr>
          <p:cNvPr id="3" name="Content Placeholder 2">
            <a:extLst>
              <a:ext uri="{FF2B5EF4-FFF2-40B4-BE49-F238E27FC236}">
                <a16:creationId xmlns:a16="http://schemas.microsoft.com/office/drawing/2014/main" id="{00187AFF-5F5C-4434-9B29-775C043FFAFD}"/>
              </a:ext>
            </a:extLst>
          </p:cNvPr>
          <p:cNvSpPr>
            <a:spLocks noGrp="1"/>
          </p:cNvSpPr>
          <p:nvPr>
            <p:ph sz="half" idx="1"/>
          </p:nvPr>
        </p:nvSpPr>
        <p:spPr>
          <a:xfrm>
            <a:off x="609600" y="1452717"/>
            <a:ext cx="5384800" cy="4136523"/>
          </a:xfrm>
        </p:spPr>
        <p:txBody>
          <a:bodyPr vert="horz" lIns="91440" tIns="45720" rIns="91440" bIns="45720" rtlCol="0" anchor="t">
            <a:normAutofit/>
          </a:bodyPr>
          <a:lstStyle/>
          <a:p>
            <a:pPr marL="0" indent="0">
              <a:buNone/>
            </a:pPr>
            <a:r>
              <a:rPr lang="en-GB" dirty="0"/>
              <a:t>By the end of the session :</a:t>
            </a:r>
          </a:p>
          <a:p>
            <a:r>
              <a:rPr lang="en-GB" sz="2000" dirty="0">
                <a:latin typeface="Arial"/>
                <a:cs typeface="Arial"/>
              </a:rPr>
              <a:t>Recap our understanding of what is 'fraud'</a:t>
            </a:r>
          </a:p>
          <a:p>
            <a:r>
              <a:rPr lang="en-GB" sz="2000" dirty="0">
                <a:latin typeface="Arial"/>
                <a:cs typeface="Arial"/>
              </a:rPr>
              <a:t>Assess the scale of Fraud in UK and why we should be concerned about Fraud</a:t>
            </a:r>
          </a:p>
          <a:p>
            <a:r>
              <a:rPr lang="en-GB" sz="2000" dirty="0">
                <a:latin typeface="Arial"/>
                <a:cs typeface="Arial"/>
              </a:rPr>
              <a:t>Explore the impact of 'fraud'</a:t>
            </a:r>
          </a:p>
          <a:p>
            <a:r>
              <a:rPr lang="en-GB" sz="2000" dirty="0">
                <a:latin typeface="Arial"/>
                <a:cs typeface="Arial"/>
              </a:rPr>
              <a:t>Consider victim typologies</a:t>
            </a:r>
          </a:p>
          <a:p>
            <a:r>
              <a:rPr lang="en-GB" sz="2000" dirty="0">
                <a:latin typeface="Arial"/>
                <a:cs typeface="Arial"/>
              </a:rPr>
              <a:t>Fraud Strategy</a:t>
            </a:r>
          </a:p>
          <a:p>
            <a:endParaRPr lang="en-GB" sz="2000" dirty="0">
              <a:latin typeface="Arial"/>
              <a:cs typeface="Arial"/>
            </a:endParaRPr>
          </a:p>
        </p:txBody>
      </p:sp>
      <p:sp>
        <p:nvSpPr>
          <p:cNvPr id="6" name="Content Placeholder 5">
            <a:extLst>
              <a:ext uri="{FF2B5EF4-FFF2-40B4-BE49-F238E27FC236}">
                <a16:creationId xmlns:a16="http://schemas.microsoft.com/office/drawing/2014/main" id="{FC59D35D-0F35-1DFA-D02F-006316029009}"/>
              </a:ext>
            </a:extLst>
          </p:cNvPr>
          <p:cNvSpPr>
            <a:spLocks noGrp="1"/>
          </p:cNvSpPr>
          <p:nvPr>
            <p:ph sz="half" idx="2"/>
          </p:nvPr>
        </p:nvSpPr>
        <p:spPr/>
        <p:txBody>
          <a:bodyPr>
            <a:normAutofit/>
          </a:bodyPr>
          <a:lstStyle/>
          <a:p>
            <a:endParaRPr lang="en-GB"/>
          </a:p>
        </p:txBody>
      </p:sp>
      <p:pic>
        <p:nvPicPr>
          <p:cNvPr id="4" name="Picture 3">
            <a:extLst>
              <a:ext uri="{FF2B5EF4-FFF2-40B4-BE49-F238E27FC236}">
                <a16:creationId xmlns:a16="http://schemas.microsoft.com/office/drawing/2014/main" id="{F5A121A6-F1A2-4D97-87C8-7998FFD7B307}"/>
              </a:ext>
            </a:extLst>
          </p:cNvPr>
          <p:cNvPicPr>
            <a:picLocks noChangeAspect="1"/>
          </p:cNvPicPr>
          <p:nvPr/>
        </p:nvPicPr>
        <p:blipFill>
          <a:blip r:embed="rId2"/>
          <a:stretch>
            <a:fillRect/>
          </a:stretch>
        </p:blipFill>
        <p:spPr>
          <a:xfrm>
            <a:off x="6394725" y="2040850"/>
            <a:ext cx="4896127" cy="3216949"/>
          </a:xfrm>
          <a:prstGeom prst="rect">
            <a:avLst/>
          </a:prstGeom>
        </p:spPr>
      </p:pic>
    </p:spTree>
    <p:extLst>
      <p:ext uri="{BB962C8B-B14F-4D97-AF65-F5344CB8AC3E}">
        <p14:creationId xmlns:p14="http://schemas.microsoft.com/office/powerpoint/2010/main" val="34368800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B44CCAC-98E8-43C3-8CD6-AB000F6B80BD}"/>
              </a:ext>
            </a:extLst>
          </p:cNvPr>
          <p:cNvPicPr>
            <a:picLocks noChangeAspect="1"/>
          </p:cNvPicPr>
          <p:nvPr/>
        </p:nvPicPr>
        <p:blipFill>
          <a:blip r:embed="rId3"/>
          <a:stretch>
            <a:fillRect/>
          </a:stretch>
        </p:blipFill>
        <p:spPr>
          <a:xfrm>
            <a:off x="1975555" y="1370836"/>
            <a:ext cx="8240891" cy="4116328"/>
          </a:xfrm>
          <a:prstGeom prst="rect">
            <a:avLst/>
          </a:prstGeom>
        </p:spPr>
      </p:pic>
    </p:spTree>
    <p:extLst>
      <p:ext uri="{BB962C8B-B14F-4D97-AF65-F5344CB8AC3E}">
        <p14:creationId xmlns:p14="http://schemas.microsoft.com/office/powerpoint/2010/main" val="25217123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3920910-82B5-49C9-8759-44DDD353506B}"/>
              </a:ext>
            </a:extLst>
          </p:cNvPr>
          <p:cNvSpPr>
            <a:spLocks noGrp="1"/>
          </p:cNvSpPr>
          <p:nvPr>
            <p:ph type="title"/>
          </p:nvPr>
        </p:nvSpPr>
        <p:spPr>
          <a:solidFill>
            <a:srgbClr val="002060"/>
          </a:solidFill>
        </p:spPr>
        <p:txBody>
          <a:bodyPr/>
          <a:lstStyle/>
          <a:p>
            <a:r>
              <a:rPr lang="en-GB">
                <a:solidFill>
                  <a:srgbClr val="FFFFFF"/>
                </a:solidFill>
                <a:latin typeface="Arial"/>
                <a:cs typeface="Arial"/>
              </a:rPr>
              <a:t>Fraud</a:t>
            </a:r>
          </a:p>
        </p:txBody>
      </p:sp>
      <p:sp>
        <p:nvSpPr>
          <p:cNvPr id="5" name="Content Placeholder 4">
            <a:extLst>
              <a:ext uri="{FF2B5EF4-FFF2-40B4-BE49-F238E27FC236}">
                <a16:creationId xmlns:a16="http://schemas.microsoft.com/office/drawing/2014/main" id="{490FDF89-0403-47DD-812D-545CCC03367C}"/>
              </a:ext>
            </a:extLst>
          </p:cNvPr>
          <p:cNvSpPr>
            <a:spLocks noGrp="1"/>
          </p:cNvSpPr>
          <p:nvPr>
            <p:ph sz="half" idx="2"/>
          </p:nvPr>
        </p:nvSpPr>
        <p:spPr/>
        <p:txBody>
          <a:bodyPr/>
          <a:lstStyle/>
          <a:p>
            <a:pPr marL="228600" lvl="0" indent="-228600">
              <a:lnSpc>
                <a:spcPct val="90000"/>
              </a:lnSpc>
              <a:spcBef>
                <a:spcPts val="1000"/>
              </a:spcBef>
            </a:pPr>
            <a:r>
              <a:rPr lang="en-GB" sz="1800" b="1">
                <a:solidFill>
                  <a:prstClr val="black"/>
                </a:solidFill>
              </a:rPr>
              <a:t>Oxford Dictionary:</a:t>
            </a:r>
          </a:p>
          <a:p>
            <a:pPr marL="0" lvl="0" indent="0">
              <a:lnSpc>
                <a:spcPct val="90000"/>
              </a:lnSpc>
              <a:spcBef>
                <a:spcPts val="1000"/>
              </a:spcBef>
              <a:buNone/>
            </a:pPr>
            <a:r>
              <a:rPr lang="en-GB" sz="1200" i="1">
                <a:solidFill>
                  <a:prstClr val="black"/>
                </a:solidFill>
              </a:rPr>
              <a:t>‘</a:t>
            </a:r>
            <a:r>
              <a:rPr lang="en-GB" sz="1400" i="1">
                <a:solidFill>
                  <a:srgbClr val="FF0000"/>
                </a:solidFill>
              </a:rPr>
              <a:t>Wrongful or criminal deception intended to result in financial or personal gain</a:t>
            </a:r>
            <a:r>
              <a:rPr lang="en-GB" sz="1400">
                <a:solidFill>
                  <a:srgbClr val="FF0000"/>
                </a:solidFill>
              </a:rPr>
              <a:t>’</a:t>
            </a:r>
          </a:p>
          <a:p>
            <a:pPr marL="228600" lvl="0" indent="-228600">
              <a:lnSpc>
                <a:spcPct val="90000"/>
              </a:lnSpc>
              <a:spcBef>
                <a:spcPts val="1000"/>
              </a:spcBef>
            </a:pPr>
            <a:r>
              <a:rPr lang="en-GB" sz="1800" b="1" i="1">
                <a:solidFill>
                  <a:prstClr val="black"/>
                </a:solidFill>
              </a:rPr>
              <a:t>Cambridge Dictionary</a:t>
            </a:r>
          </a:p>
          <a:p>
            <a:pPr marL="0" lvl="0" indent="0">
              <a:lnSpc>
                <a:spcPct val="90000"/>
              </a:lnSpc>
              <a:spcBef>
                <a:spcPts val="1000"/>
              </a:spcBef>
              <a:buNone/>
            </a:pPr>
            <a:r>
              <a:rPr lang="en-GB" sz="1600" i="1">
                <a:solidFill>
                  <a:prstClr val="black"/>
                </a:solidFill>
              </a:rPr>
              <a:t>‘</a:t>
            </a:r>
            <a:r>
              <a:rPr lang="en-GB" sz="1600" i="1">
                <a:solidFill>
                  <a:srgbClr val="4472C4">
                    <a:lumMod val="75000"/>
                  </a:srgbClr>
                </a:solidFill>
              </a:rPr>
              <a:t>the crime of getting money by deceiving people’</a:t>
            </a:r>
          </a:p>
          <a:p>
            <a:pPr marL="228600" lvl="0" indent="-228600">
              <a:lnSpc>
                <a:spcPct val="90000"/>
              </a:lnSpc>
              <a:spcBef>
                <a:spcPts val="1000"/>
              </a:spcBef>
            </a:pPr>
            <a:r>
              <a:rPr lang="en-GB" sz="1800" b="1">
                <a:solidFill>
                  <a:prstClr val="black"/>
                </a:solidFill>
              </a:rPr>
              <a:t>Wikipedia:</a:t>
            </a:r>
          </a:p>
          <a:p>
            <a:pPr marL="0" lvl="0" indent="0">
              <a:lnSpc>
                <a:spcPct val="90000"/>
              </a:lnSpc>
              <a:spcBef>
                <a:spcPts val="1000"/>
              </a:spcBef>
              <a:buNone/>
            </a:pPr>
            <a:r>
              <a:rPr lang="en-GB" sz="1400" i="1">
                <a:solidFill>
                  <a:srgbClr val="70AD47">
                    <a:lumMod val="75000"/>
                  </a:srgbClr>
                </a:solidFill>
              </a:rPr>
              <a:t>A deliberate deception to secure unfair or unlawful gain or to deprive a victim of legal right</a:t>
            </a:r>
          </a:p>
          <a:p>
            <a:pPr marL="0" lvl="0" indent="0">
              <a:lnSpc>
                <a:spcPct val="90000"/>
              </a:lnSpc>
              <a:spcBef>
                <a:spcPts val="1000"/>
              </a:spcBef>
              <a:buNone/>
            </a:pPr>
            <a:endParaRPr lang="en-GB" sz="1400" i="1">
              <a:solidFill>
                <a:prstClr val="black"/>
              </a:solidFill>
            </a:endParaRPr>
          </a:p>
          <a:p>
            <a:pPr marL="228600" lvl="0" indent="-228600">
              <a:lnSpc>
                <a:spcPct val="90000"/>
              </a:lnSpc>
              <a:spcBef>
                <a:spcPts val="1000"/>
              </a:spcBef>
            </a:pPr>
            <a:r>
              <a:rPr lang="en-GB" sz="1800" b="1" i="1">
                <a:solidFill>
                  <a:prstClr val="black"/>
                </a:solidFill>
              </a:rPr>
              <a:t>CIFAS:</a:t>
            </a:r>
          </a:p>
          <a:p>
            <a:pPr marL="0" lvl="0" indent="0">
              <a:lnSpc>
                <a:spcPct val="90000"/>
              </a:lnSpc>
              <a:spcBef>
                <a:spcPts val="1000"/>
              </a:spcBef>
              <a:buNone/>
            </a:pPr>
            <a:r>
              <a:rPr lang="en-GB" sz="1400" i="1">
                <a:solidFill>
                  <a:prstClr val="black"/>
                </a:solidFill>
              </a:rPr>
              <a:t>‘</a:t>
            </a:r>
            <a:r>
              <a:rPr lang="en-GB" sz="1400" i="1">
                <a:solidFill>
                  <a:srgbClr val="ED7D31">
                    <a:lumMod val="75000"/>
                  </a:srgbClr>
                </a:solidFill>
              </a:rPr>
              <a:t>Any intentional false representation, including failure to declare information or abuse of position that is carried out to make a gain, cause loss or expose another to the risk of loss’</a:t>
            </a:r>
          </a:p>
          <a:p>
            <a:endParaRPr lang="en-GB"/>
          </a:p>
        </p:txBody>
      </p:sp>
      <p:sp>
        <p:nvSpPr>
          <p:cNvPr id="8" name="Content Placeholder 7">
            <a:extLst>
              <a:ext uri="{FF2B5EF4-FFF2-40B4-BE49-F238E27FC236}">
                <a16:creationId xmlns:a16="http://schemas.microsoft.com/office/drawing/2014/main" id="{51D8D88A-98A6-46C8-BDFA-9B0D96FC788C}"/>
              </a:ext>
            </a:extLst>
          </p:cNvPr>
          <p:cNvSpPr>
            <a:spLocks noGrp="1"/>
          </p:cNvSpPr>
          <p:nvPr>
            <p:ph sz="half" idx="1"/>
          </p:nvPr>
        </p:nvSpPr>
        <p:spPr>
          <a:xfrm>
            <a:off x="782894" y="1508024"/>
            <a:ext cx="4497381" cy="3989040"/>
          </a:xfrm>
        </p:spPr>
        <p:txBody>
          <a:bodyPr/>
          <a:lstStyle/>
          <a:p>
            <a:endParaRPr lang="en-GB"/>
          </a:p>
        </p:txBody>
      </p:sp>
      <p:sp>
        <p:nvSpPr>
          <p:cNvPr id="9" name="Content Placeholder 2">
            <a:extLst>
              <a:ext uri="{FF2B5EF4-FFF2-40B4-BE49-F238E27FC236}">
                <a16:creationId xmlns:a16="http://schemas.microsoft.com/office/drawing/2014/main" id="{74436E8C-C6E6-4932-8D1E-57BADDAF0B1D}"/>
              </a:ext>
            </a:extLst>
          </p:cNvPr>
          <p:cNvSpPr txBox="1">
            <a:spLocks/>
          </p:cNvSpPr>
          <p:nvPr/>
        </p:nvSpPr>
        <p:spPr>
          <a:xfrm>
            <a:off x="899652" y="1598255"/>
            <a:ext cx="4806745" cy="3763615"/>
          </a:xfrm>
          <a:prstGeom prst="rect">
            <a:avLst/>
          </a:prstGeom>
        </p:spPr>
        <p:txBody>
          <a:bodyPr vert="horz" lIns="91440" tIns="45720" rIns="91440" bIns="45720" rtlCol="0">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    Cheat       Deception      phoney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Scam                      Dishonest              bluff</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     Lie                  Falsify                 feign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Bogus                Duped       swindle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                          Corruption                 Bribery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   Extortion              embezzlement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                     Misappropriation              a fix</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Imposter          phishing               malpractice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           False representation     nobble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False accounting               insider trading</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                  Match-fixing      Rip-off</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rPr>
              <a:t>…etc……..</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a:ln>
                <a:noFill/>
              </a:ln>
              <a:solidFill>
                <a:sysClr val="windowText" lastClr="000000"/>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D9AFD758-5B06-4DE7-86DE-95487FFC459A}"/>
              </a:ext>
            </a:extLst>
          </p:cNvPr>
          <p:cNvPicPr>
            <a:picLocks noChangeAspect="1"/>
          </p:cNvPicPr>
          <p:nvPr/>
        </p:nvPicPr>
        <p:blipFill>
          <a:blip r:embed="rId3"/>
          <a:stretch>
            <a:fillRect/>
          </a:stretch>
        </p:blipFill>
        <p:spPr>
          <a:xfrm>
            <a:off x="8800982" y="167516"/>
            <a:ext cx="1371719" cy="1432684"/>
          </a:xfrm>
          <a:prstGeom prst="rect">
            <a:avLst/>
          </a:prstGeom>
        </p:spPr>
      </p:pic>
    </p:spTree>
    <p:extLst>
      <p:ext uri="{BB962C8B-B14F-4D97-AF65-F5344CB8AC3E}">
        <p14:creationId xmlns:p14="http://schemas.microsoft.com/office/powerpoint/2010/main" val="1424146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 calcmode="lin" valueType="num">
                                      <p:cBhvr additive="base">
                                        <p:cTn id="19"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2" end="2"/>
                                            </p:txEl>
                                          </p:spTgt>
                                        </p:tgtEl>
                                        <p:attrNameLst>
                                          <p:attrName>style.visibility</p:attrName>
                                        </p:attrNameLst>
                                      </p:cBhvr>
                                      <p:to>
                                        <p:strVal val="visible"/>
                                      </p:to>
                                    </p:set>
                                    <p:anim calcmode="lin" valueType="num">
                                      <p:cBhvr additive="base">
                                        <p:cTn id="2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3" end="3"/>
                                            </p:txEl>
                                          </p:spTgt>
                                        </p:tgtEl>
                                        <p:attrNameLst>
                                          <p:attrName>style.visibility</p:attrName>
                                        </p:attrNameLst>
                                      </p:cBhvr>
                                      <p:to>
                                        <p:strVal val="visible"/>
                                      </p:to>
                                    </p:set>
                                    <p:anim calcmode="lin" valueType="num">
                                      <p:cBhvr additive="base">
                                        <p:cTn id="31"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4" end="4"/>
                                            </p:txEl>
                                          </p:spTgt>
                                        </p:tgtEl>
                                        <p:attrNameLst>
                                          <p:attrName>style.visibility</p:attrName>
                                        </p:attrNameLst>
                                      </p:cBhvr>
                                      <p:to>
                                        <p:strVal val="visible"/>
                                      </p:to>
                                    </p:set>
                                    <p:anim calcmode="lin" valueType="num">
                                      <p:cBhvr additive="base">
                                        <p:cTn id="37"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5" end="5"/>
                                            </p:txEl>
                                          </p:spTgt>
                                        </p:tgtEl>
                                        <p:attrNameLst>
                                          <p:attrName>style.visibility</p:attrName>
                                        </p:attrNameLst>
                                      </p:cBhvr>
                                      <p:to>
                                        <p:strVal val="visible"/>
                                      </p:to>
                                    </p:set>
                                    <p:anim calcmode="lin" valueType="num">
                                      <p:cBhvr additive="base">
                                        <p:cTn id="43"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
                                            <p:txEl>
                                              <p:pRg st="7" end="7"/>
                                            </p:txEl>
                                          </p:spTgt>
                                        </p:tgtEl>
                                        <p:attrNameLst>
                                          <p:attrName>style.visibility</p:attrName>
                                        </p:attrNameLst>
                                      </p:cBhvr>
                                      <p:to>
                                        <p:strVal val="visible"/>
                                      </p:to>
                                    </p:set>
                                    <p:anim calcmode="lin" valueType="num">
                                      <p:cBhvr additive="base">
                                        <p:cTn id="49"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5">
                                            <p:txEl>
                                              <p:pRg st="8" end="8"/>
                                            </p:txEl>
                                          </p:spTgt>
                                        </p:tgtEl>
                                        <p:attrNameLst>
                                          <p:attrName>style.visibility</p:attrName>
                                        </p:attrNameLst>
                                      </p:cBhvr>
                                      <p:to>
                                        <p:strVal val="visible"/>
                                      </p:to>
                                    </p:set>
                                    <p:anim calcmode="lin" valueType="num">
                                      <p:cBhvr additive="base">
                                        <p:cTn id="55"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E38A4-5D80-4936-B1AB-EFC2E9A3428C}"/>
              </a:ext>
            </a:extLst>
          </p:cNvPr>
          <p:cNvSpPr>
            <a:spLocks noGrp="1"/>
          </p:cNvSpPr>
          <p:nvPr>
            <p:ph type="title"/>
          </p:nvPr>
        </p:nvSpPr>
        <p:spPr>
          <a:solidFill>
            <a:srgbClr val="002060"/>
          </a:solidFill>
        </p:spPr>
        <p:txBody>
          <a:bodyPr>
            <a:normAutofit/>
          </a:bodyPr>
          <a:lstStyle/>
          <a:p>
            <a:r>
              <a:rPr lang="en-GB" sz="3200">
                <a:solidFill>
                  <a:schemeClr val="bg1"/>
                </a:solidFill>
                <a:latin typeface="Arial"/>
                <a:cs typeface="Arial"/>
              </a:rPr>
              <a:t>The Fraud Act 2006 </a:t>
            </a:r>
            <a:endParaRPr lang="en-GB" sz="32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99FCB15-0F31-4E0C-B327-60FBED8B3B66}"/>
              </a:ext>
            </a:extLst>
          </p:cNvPr>
          <p:cNvSpPr>
            <a:spLocks noGrp="1"/>
          </p:cNvSpPr>
          <p:nvPr>
            <p:ph idx="1"/>
          </p:nvPr>
        </p:nvSpPr>
        <p:spPr/>
        <p:txBody>
          <a:bodyPr vert="horz" lIns="91440" tIns="45720" rIns="91440" bIns="45720" rtlCol="0" anchor="t">
            <a:normAutofit fontScale="85000" lnSpcReduction="20000"/>
          </a:bodyPr>
          <a:lstStyle/>
          <a:p>
            <a:pPr marL="0" indent="0">
              <a:buNone/>
            </a:pPr>
            <a:r>
              <a:rPr lang="en-GB"/>
              <a:t>(</a:t>
            </a:r>
            <a:r>
              <a:rPr lang="en-GB">
                <a:latin typeface="Arial"/>
                <a:cs typeface="Arial"/>
              </a:rPr>
              <a:t>s1) – A person is guilty of Fraud if he is in breach of any of the following:</a:t>
            </a:r>
          </a:p>
          <a:p>
            <a:pPr marL="457200" lvl="1" indent="0">
              <a:buNone/>
            </a:pPr>
            <a:r>
              <a:rPr lang="en-GB">
                <a:latin typeface="Arial"/>
                <a:cs typeface="Arial"/>
              </a:rPr>
              <a:t>Fraud by false representation (s2)</a:t>
            </a:r>
          </a:p>
          <a:p>
            <a:pPr marL="457200" lvl="1" indent="0">
              <a:buNone/>
            </a:pPr>
            <a:r>
              <a:rPr lang="en-GB">
                <a:latin typeface="Arial"/>
                <a:cs typeface="Arial"/>
              </a:rPr>
              <a:t>Fraud by failing to disclose information (s3)</a:t>
            </a:r>
          </a:p>
          <a:p>
            <a:pPr marL="457200" lvl="1" indent="0">
              <a:buNone/>
            </a:pPr>
            <a:r>
              <a:rPr lang="en-GB">
                <a:latin typeface="Arial"/>
                <a:cs typeface="Arial"/>
              </a:rPr>
              <a:t>Fraud by abuse of position (s4)</a:t>
            </a:r>
          </a:p>
          <a:p>
            <a:pPr marL="0" indent="0">
              <a:buNone/>
            </a:pPr>
            <a:r>
              <a:rPr lang="en-GB">
                <a:latin typeface="Arial"/>
                <a:cs typeface="Arial"/>
              </a:rPr>
              <a:t>The offenders actions must be </a:t>
            </a:r>
            <a:r>
              <a:rPr lang="en-GB" b="1">
                <a:latin typeface="Arial"/>
                <a:cs typeface="Arial"/>
              </a:rPr>
              <a:t>DISHONEST</a:t>
            </a:r>
            <a:r>
              <a:rPr lang="en-GB">
                <a:latin typeface="Arial"/>
                <a:cs typeface="Arial"/>
              </a:rPr>
              <a:t> and </a:t>
            </a:r>
            <a:r>
              <a:rPr lang="en-GB" b="1">
                <a:latin typeface="Arial"/>
                <a:cs typeface="Arial"/>
              </a:rPr>
              <a:t>INTENDS</a:t>
            </a:r>
            <a:r>
              <a:rPr lang="en-GB">
                <a:latin typeface="Arial"/>
                <a:cs typeface="Arial"/>
              </a:rPr>
              <a:t> to make </a:t>
            </a:r>
          </a:p>
          <a:p>
            <a:pPr marL="0" indent="0">
              <a:buNone/>
            </a:pPr>
            <a:r>
              <a:rPr lang="en-GB">
                <a:latin typeface="Arial"/>
                <a:cs typeface="Arial"/>
              </a:rPr>
              <a:t>A gain for himself or another OR</a:t>
            </a:r>
          </a:p>
          <a:p>
            <a:pPr marL="0" indent="0">
              <a:buNone/>
            </a:pPr>
            <a:r>
              <a:rPr lang="en-GB">
                <a:latin typeface="Arial"/>
                <a:cs typeface="Arial"/>
              </a:rPr>
              <a:t>To cause loss to another or to expose another to a risk of loss.</a:t>
            </a:r>
          </a:p>
          <a:p>
            <a:pPr marL="0" indent="0">
              <a:buNone/>
            </a:pPr>
            <a:endParaRPr lang="en-GB">
              <a:latin typeface="Arial"/>
              <a:cs typeface="Arial"/>
            </a:endParaRPr>
          </a:p>
          <a:p>
            <a:pPr marL="0" indent="0">
              <a:buNone/>
            </a:pPr>
            <a:r>
              <a:rPr lang="en-GB">
                <a:latin typeface="Arial"/>
                <a:cs typeface="Arial"/>
              </a:rPr>
              <a:t>NB – the legislation does not define the word FRAUD</a:t>
            </a:r>
          </a:p>
        </p:txBody>
      </p:sp>
    </p:spTree>
    <p:extLst>
      <p:ext uri="{BB962C8B-B14F-4D97-AF65-F5344CB8AC3E}">
        <p14:creationId xmlns:p14="http://schemas.microsoft.com/office/powerpoint/2010/main" val="402082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fade">
                                      <p:cBhvr>
                                        <p:cTn id="36"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3510C-7EE9-451D-A5BB-8A1F539CB78D}"/>
              </a:ext>
            </a:extLst>
          </p:cNvPr>
          <p:cNvSpPr>
            <a:spLocks noGrp="1"/>
          </p:cNvSpPr>
          <p:nvPr>
            <p:ph type="title"/>
          </p:nvPr>
        </p:nvSpPr>
        <p:spPr>
          <a:solidFill>
            <a:srgbClr val="002060"/>
          </a:solidFill>
        </p:spPr>
        <p:txBody>
          <a:bodyPr/>
          <a:lstStyle/>
          <a:p>
            <a:r>
              <a:rPr lang="en-GB">
                <a:solidFill>
                  <a:srgbClr val="FFFFFF"/>
                </a:solidFill>
                <a:latin typeface="Arial"/>
                <a:cs typeface="Arial"/>
              </a:rPr>
              <a:t>History of Fraud</a:t>
            </a:r>
          </a:p>
        </p:txBody>
      </p:sp>
      <p:sp>
        <p:nvSpPr>
          <p:cNvPr id="3" name="Content Placeholder 2">
            <a:extLst>
              <a:ext uri="{FF2B5EF4-FFF2-40B4-BE49-F238E27FC236}">
                <a16:creationId xmlns:a16="http://schemas.microsoft.com/office/drawing/2014/main" id="{86AFE217-76E9-4F93-AE67-C1C4E9F9616C}"/>
              </a:ext>
            </a:extLst>
          </p:cNvPr>
          <p:cNvSpPr>
            <a:spLocks noGrp="1"/>
          </p:cNvSpPr>
          <p:nvPr>
            <p:ph sz="half" idx="1"/>
          </p:nvPr>
        </p:nvSpPr>
        <p:spPr/>
        <p:txBody>
          <a:bodyPr>
            <a:normAutofit/>
          </a:bodyPr>
          <a:lstStyle/>
          <a:p>
            <a:r>
              <a:rPr lang="en-GB" sz="2400"/>
              <a:t>Greek Mythology</a:t>
            </a:r>
          </a:p>
          <a:p>
            <a:pPr marL="0" indent="0">
              <a:buNone/>
            </a:pPr>
            <a:r>
              <a:rPr lang="en-GB" sz="1900" b="1">
                <a:solidFill>
                  <a:srgbClr val="FF0000"/>
                </a:solidFill>
              </a:rPr>
              <a:t>Goddess </a:t>
            </a:r>
            <a:r>
              <a:rPr lang="en-GB" sz="1900" b="1" err="1">
                <a:solidFill>
                  <a:srgbClr val="FF0000"/>
                </a:solidFill>
              </a:rPr>
              <a:t>Apate</a:t>
            </a:r>
            <a:r>
              <a:rPr lang="en-GB" sz="1900" b="1">
                <a:solidFill>
                  <a:srgbClr val="FF0000"/>
                </a:solidFill>
              </a:rPr>
              <a:t> </a:t>
            </a:r>
            <a:r>
              <a:rPr lang="en-GB" sz="1900"/>
              <a:t>900-800BC</a:t>
            </a:r>
          </a:p>
          <a:p>
            <a:pPr marL="0" indent="0">
              <a:buNone/>
            </a:pPr>
            <a:r>
              <a:rPr lang="en-GB" sz="1900"/>
              <a:t>The goddess of fraud &amp; deception.</a:t>
            </a:r>
          </a:p>
          <a:p>
            <a:endParaRPr lang="en-GB"/>
          </a:p>
          <a:p>
            <a:endParaRPr lang="en-GB"/>
          </a:p>
          <a:p>
            <a:r>
              <a:rPr lang="en-GB" sz="2400"/>
              <a:t>300 BC – first reported fraud</a:t>
            </a:r>
          </a:p>
          <a:p>
            <a:pPr marL="0" indent="0">
              <a:buNone/>
            </a:pPr>
            <a:r>
              <a:rPr lang="en-GB" sz="2000" b="1" err="1">
                <a:solidFill>
                  <a:srgbClr val="00B050"/>
                </a:solidFill>
              </a:rPr>
              <a:t>Hegestratos</a:t>
            </a:r>
            <a:r>
              <a:rPr lang="en-GB" sz="2000"/>
              <a:t>, Greek sea merchant took out insurance policy on ship and cargo – BOTTOMRY.</a:t>
            </a:r>
          </a:p>
        </p:txBody>
      </p:sp>
      <p:sp>
        <p:nvSpPr>
          <p:cNvPr id="4" name="Content Placeholder 3">
            <a:extLst>
              <a:ext uri="{FF2B5EF4-FFF2-40B4-BE49-F238E27FC236}">
                <a16:creationId xmlns:a16="http://schemas.microsoft.com/office/drawing/2014/main" id="{7492D402-AA39-481B-9C7F-4966503447EC}"/>
              </a:ext>
            </a:extLst>
          </p:cNvPr>
          <p:cNvSpPr>
            <a:spLocks noGrp="1"/>
          </p:cNvSpPr>
          <p:nvPr>
            <p:ph sz="half" idx="2"/>
          </p:nvPr>
        </p:nvSpPr>
        <p:spPr/>
        <p:txBody>
          <a:bodyPr>
            <a:normAutofit/>
          </a:bodyPr>
          <a:lstStyle/>
          <a:p>
            <a:r>
              <a:rPr lang="en-GB" sz="2400"/>
              <a:t>1821 – </a:t>
            </a:r>
            <a:r>
              <a:rPr lang="en-GB" sz="2400" b="1">
                <a:solidFill>
                  <a:srgbClr val="0070C0"/>
                </a:solidFill>
              </a:rPr>
              <a:t>The Imaginary Prince </a:t>
            </a:r>
          </a:p>
          <a:p>
            <a:pPr marL="0" indent="0">
              <a:buNone/>
            </a:pPr>
            <a:r>
              <a:rPr lang="en-GB" sz="2000"/>
              <a:t>  Gregor McGregor , Scottish General in Army. Boasted he’d conquered small island and became its prince. All false – got people to pay for land that didn’t exist.</a:t>
            </a:r>
          </a:p>
          <a:p>
            <a:pPr marL="0" indent="0">
              <a:buNone/>
            </a:pPr>
            <a:endParaRPr lang="en-GB" sz="2000"/>
          </a:p>
          <a:p>
            <a:r>
              <a:rPr lang="en-GB" sz="2400" b="1">
                <a:solidFill>
                  <a:schemeClr val="accent6">
                    <a:lumMod val="75000"/>
                  </a:schemeClr>
                </a:solidFill>
              </a:rPr>
              <a:t>PONZI Schemes</a:t>
            </a:r>
            <a:r>
              <a:rPr lang="en-GB" sz="2400"/>
              <a:t>.</a:t>
            </a:r>
          </a:p>
        </p:txBody>
      </p:sp>
      <p:pic>
        <p:nvPicPr>
          <p:cNvPr id="5" name="Picture 4">
            <a:extLst>
              <a:ext uri="{FF2B5EF4-FFF2-40B4-BE49-F238E27FC236}">
                <a16:creationId xmlns:a16="http://schemas.microsoft.com/office/drawing/2014/main" id="{C6C8724E-387F-4597-AD47-3F5C40A06D9C}"/>
              </a:ext>
            </a:extLst>
          </p:cNvPr>
          <p:cNvPicPr>
            <a:picLocks noChangeAspect="1"/>
          </p:cNvPicPr>
          <p:nvPr/>
        </p:nvPicPr>
        <p:blipFill>
          <a:blip r:embed="rId3"/>
          <a:stretch>
            <a:fillRect/>
          </a:stretch>
        </p:blipFill>
        <p:spPr>
          <a:xfrm>
            <a:off x="4344249" y="1712061"/>
            <a:ext cx="694555" cy="1605314"/>
          </a:xfrm>
          <a:prstGeom prst="rect">
            <a:avLst/>
          </a:prstGeom>
        </p:spPr>
      </p:pic>
      <p:pic>
        <p:nvPicPr>
          <p:cNvPr id="6" name="Picture 5">
            <a:extLst>
              <a:ext uri="{FF2B5EF4-FFF2-40B4-BE49-F238E27FC236}">
                <a16:creationId xmlns:a16="http://schemas.microsoft.com/office/drawing/2014/main" id="{B3F8612E-19F9-4984-902C-AA261DC3A6AD}"/>
              </a:ext>
            </a:extLst>
          </p:cNvPr>
          <p:cNvPicPr>
            <a:picLocks noChangeAspect="1"/>
          </p:cNvPicPr>
          <p:nvPr/>
        </p:nvPicPr>
        <p:blipFill>
          <a:blip r:embed="rId4"/>
          <a:stretch>
            <a:fillRect/>
          </a:stretch>
        </p:blipFill>
        <p:spPr>
          <a:xfrm>
            <a:off x="4580425" y="4865216"/>
            <a:ext cx="1153908" cy="1210146"/>
          </a:xfrm>
          <a:prstGeom prst="rect">
            <a:avLst/>
          </a:prstGeom>
        </p:spPr>
      </p:pic>
      <p:pic>
        <p:nvPicPr>
          <p:cNvPr id="7" name="Picture 6">
            <a:extLst>
              <a:ext uri="{FF2B5EF4-FFF2-40B4-BE49-F238E27FC236}">
                <a16:creationId xmlns:a16="http://schemas.microsoft.com/office/drawing/2014/main" id="{65BA7AFA-4D44-4A3A-9FAF-DFAFC387CA9A}"/>
              </a:ext>
            </a:extLst>
          </p:cNvPr>
          <p:cNvPicPr>
            <a:picLocks noChangeAspect="1"/>
          </p:cNvPicPr>
          <p:nvPr/>
        </p:nvPicPr>
        <p:blipFill>
          <a:blip r:embed="rId5"/>
          <a:stretch>
            <a:fillRect/>
          </a:stretch>
        </p:blipFill>
        <p:spPr>
          <a:xfrm>
            <a:off x="8902496" y="4149080"/>
            <a:ext cx="1429636" cy="1429636"/>
          </a:xfrm>
          <a:prstGeom prst="rect">
            <a:avLst/>
          </a:prstGeom>
        </p:spPr>
      </p:pic>
    </p:spTree>
    <p:extLst>
      <p:ext uri="{BB962C8B-B14F-4D97-AF65-F5344CB8AC3E}">
        <p14:creationId xmlns:p14="http://schemas.microsoft.com/office/powerpoint/2010/main" val="4107976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4">
                                            <p:txEl>
                                              <p:pRg st="0" end="0"/>
                                            </p:txEl>
                                          </p:spTgt>
                                        </p:tgtEl>
                                        <p:attrNameLst>
                                          <p:attrName>style.visibility</p:attrName>
                                        </p:attrNameLst>
                                      </p:cBhvr>
                                      <p:to>
                                        <p:strVal val="visible"/>
                                      </p:to>
                                    </p:set>
                                    <p:animEffect transition="in" filter="fade">
                                      <p:cBhvr>
                                        <p:cTn id="37" dur="1000"/>
                                        <p:tgtEl>
                                          <p:spTgt spid="4">
                                            <p:txEl>
                                              <p:pRg st="0" end="0"/>
                                            </p:txEl>
                                          </p:spTgt>
                                        </p:tgtEl>
                                      </p:cBhvr>
                                    </p:animEffect>
                                    <p:anim calcmode="lin" valueType="num">
                                      <p:cBhvr>
                                        <p:cTn id="3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grpId="0" nodeType="clickEffect">
                                  <p:stCondLst>
                                    <p:cond delay="0"/>
                                  </p:stCondLst>
                                  <p:childTnLst>
                                    <p:set>
                                      <p:cBhvr>
                                        <p:cTn id="43" dur="1" fill="hold">
                                          <p:stCondLst>
                                            <p:cond delay="0"/>
                                          </p:stCondLst>
                                        </p:cTn>
                                        <p:tgtEl>
                                          <p:spTgt spid="4">
                                            <p:txEl>
                                              <p:pRg st="1" end="1"/>
                                            </p:txEl>
                                          </p:spTgt>
                                        </p:tgtEl>
                                        <p:attrNameLst>
                                          <p:attrName>style.visibility</p:attrName>
                                        </p:attrNameLst>
                                      </p:cBhvr>
                                      <p:to>
                                        <p:strVal val="visible"/>
                                      </p:to>
                                    </p:set>
                                    <p:animEffect transition="in" filter="fade">
                                      <p:cBhvr>
                                        <p:cTn id="44" dur="1000"/>
                                        <p:tgtEl>
                                          <p:spTgt spid="4">
                                            <p:txEl>
                                              <p:pRg st="1" end="1"/>
                                            </p:txEl>
                                          </p:spTgt>
                                        </p:tgtEl>
                                      </p:cBhvr>
                                    </p:animEffect>
                                    <p:anim calcmode="lin" valueType="num">
                                      <p:cBhvr>
                                        <p:cTn id="4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4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grpId="0" nodeType="clickEffect">
                                  <p:stCondLst>
                                    <p:cond delay="0"/>
                                  </p:stCondLst>
                                  <p:childTnLst>
                                    <p:set>
                                      <p:cBhvr>
                                        <p:cTn id="50" dur="1" fill="hold">
                                          <p:stCondLst>
                                            <p:cond delay="0"/>
                                          </p:stCondLst>
                                        </p:cTn>
                                        <p:tgtEl>
                                          <p:spTgt spid="4">
                                            <p:txEl>
                                              <p:pRg st="3" end="3"/>
                                            </p:txEl>
                                          </p:spTgt>
                                        </p:tgtEl>
                                        <p:attrNameLst>
                                          <p:attrName>style.visibility</p:attrName>
                                        </p:attrNameLst>
                                      </p:cBhvr>
                                      <p:to>
                                        <p:strVal val="visible"/>
                                      </p:to>
                                    </p:set>
                                    <p:animEffect transition="in" filter="fade">
                                      <p:cBhvr>
                                        <p:cTn id="51" dur="1000"/>
                                        <p:tgtEl>
                                          <p:spTgt spid="4">
                                            <p:txEl>
                                              <p:pRg st="3" end="3"/>
                                            </p:txEl>
                                          </p:spTgt>
                                        </p:tgtEl>
                                      </p:cBhvr>
                                    </p:animEffect>
                                    <p:anim calcmode="lin" valueType="num">
                                      <p:cBhvr>
                                        <p:cTn id="52"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53"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D797E-08BE-4722-BFFD-F44A9EC9B5E9}"/>
              </a:ext>
            </a:extLst>
          </p:cNvPr>
          <p:cNvSpPr>
            <a:spLocks noGrp="1"/>
          </p:cNvSpPr>
          <p:nvPr>
            <p:ph type="title"/>
          </p:nvPr>
        </p:nvSpPr>
        <p:spPr>
          <a:solidFill>
            <a:srgbClr val="002060"/>
          </a:solidFill>
        </p:spPr>
        <p:txBody>
          <a:bodyPr/>
          <a:lstStyle/>
          <a:p>
            <a:r>
              <a:rPr lang="en-GB">
                <a:solidFill>
                  <a:srgbClr val="FFFFFF"/>
                </a:solidFill>
                <a:latin typeface="Arial"/>
                <a:cs typeface="Arial"/>
              </a:rPr>
              <a:t>High profile national &amp; local frauds</a:t>
            </a:r>
          </a:p>
        </p:txBody>
      </p:sp>
      <p:sp>
        <p:nvSpPr>
          <p:cNvPr id="3" name="Content Placeholder 2">
            <a:extLst>
              <a:ext uri="{FF2B5EF4-FFF2-40B4-BE49-F238E27FC236}">
                <a16:creationId xmlns:a16="http://schemas.microsoft.com/office/drawing/2014/main" id="{C677E93E-2A6A-4A8F-8AF0-8D0980AD4FB7}"/>
              </a:ext>
            </a:extLst>
          </p:cNvPr>
          <p:cNvSpPr>
            <a:spLocks noGrp="1"/>
          </p:cNvSpPr>
          <p:nvPr>
            <p:ph sz="half" idx="1"/>
          </p:nvPr>
        </p:nvSpPr>
        <p:spPr/>
        <p:txBody>
          <a:bodyPr>
            <a:normAutofit/>
          </a:bodyPr>
          <a:lstStyle/>
          <a:p>
            <a:r>
              <a:rPr lang="en-GB"/>
              <a:t>Grenfell Towers</a:t>
            </a:r>
          </a:p>
          <a:p>
            <a:pPr marL="0" indent="0">
              <a:buNone/>
            </a:pPr>
            <a:endParaRPr lang="en-GB"/>
          </a:p>
        </p:txBody>
      </p:sp>
      <p:sp>
        <p:nvSpPr>
          <p:cNvPr id="4" name="Content Placeholder 3">
            <a:extLst>
              <a:ext uri="{FF2B5EF4-FFF2-40B4-BE49-F238E27FC236}">
                <a16:creationId xmlns:a16="http://schemas.microsoft.com/office/drawing/2014/main" id="{162F00B5-722B-4DD6-A7E4-ED813B044F63}"/>
              </a:ext>
            </a:extLst>
          </p:cNvPr>
          <p:cNvSpPr>
            <a:spLocks noGrp="1"/>
          </p:cNvSpPr>
          <p:nvPr>
            <p:ph sz="half" idx="2"/>
          </p:nvPr>
        </p:nvSpPr>
        <p:spPr/>
        <p:txBody>
          <a:bodyPr vert="horz" lIns="91440" tIns="45720" rIns="91440" bIns="45720" rtlCol="0" anchor="t">
            <a:normAutofit/>
          </a:bodyPr>
          <a:lstStyle/>
          <a:p>
            <a:pPr marL="0" indent="0">
              <a:buNone/>
            </a:pPr>
            <a:endParaRPr lang="en-GB" sz="2000" dirty="0">
              <a:cs typeface="Arial"/>
            </a:endParaRPr>
          </a:p>
          <a:p>
            <a:pPr marL="91440" indent="-91440">
              <a:lnSpc>
                <a:spcPct val="90000"/>
              </a:lnSpc>
              <a:spcBef>
                <a:spcPts val="1200"/>
              </a:spcBef>
              <a:spcAft>
                <a:spcPts val="200"/>
              </a:spcAft>
              <a:buClr>
                <a:srgbClr val="E48312"/>
              </a:buClr>
              <a:buSzPct val="100000"/>
              <a:buFont typeface="Calibri" panose="020F0502020204030204" pitchFamily="34" charset="0"/>
              <a:buChar char=" "/>
            </a:pPr>
            <a:endParaRPr lang="en-GB" sz="2000" dirty="0">
              <a:cs typeface="Arial"/>
            </a:endParaRPr>
          </a:p>
          <a:p>
            <a:pPr marL="91440" indent="-91440">
              <a:lnSpc>
                <a:spcPct val="90000"/>
              </a:lnSpc>
              <a:spcBef>
                <a:spcPts val="1200"/>
              </a:spcBef>
              <a:spcAft>
                <a:spcPts val="200"/>
              </a:spcAft>
              <a:buClr>
                <a:srgbClr val="E48312"/>
              </a:buClr>
              <a:buSzPct val="100000"/>
              <a:buFont typeface="Calibri" panose="020F0502020204030204" pitchFamily="34" charset="0"/>
              <a:buChar char=" "/>
            </a:pPr>
            <a:endParaRPr lang="en-GB" sz="2000" dirty="0">
              <a:cs typeface="Arial"/>
            </a:endParaRPr>
          </a:p>
          <a:p>
            <a:endParaRPr lang="en-GB" dirty="0"/>
          </a:p>
        </p:txBody>
      </p:sp>
      <p:pic>
        <p:nvPicPr>
          <p:cNvPr id="5" name="Picture 4">
            <a:extLst>
              <a:ext uri="{FF2B5EF4-FFF2-40B4-BE49-F238E27FC236}">
                <a16:creationId xmlns:a16="http://schemas.microsoft.com/office/drawing/2014/main" id="{F46E54A9-D7DA-4B64-81D7-26BCFF9C9CCC}"/>
              </a:ext>
            </a:extLst>
          </p:cNvPr>
          <p:cNvPicPr>
            <a:picLocks noChangeAspect="1"/>
          </p:cNvPicPr>
          <p:nvPr/>
        </p:nvPicPr>
        <p:blipFill>
          <a:blip r:embed="rId3"/>
          <a:stretch>
            <a:fillRect/>
          </a:stretch>
        </p:blipFill>
        <p:spPr>
          <a:xfrm>
            <a:off x="924686" y="1892726"/>
            <a:ext cx="3558371" cy="4293096"/>
          </a:xfrm>
          <a:prstGeom prst="rect">
            <a:avLst/>
          </a:prstGeom>
        </p:spPr>
      </p:pic>
      <p:pic>
        <p:nvPicPr>
          <p:cNvPr id="7" name="Picture 6" descr="A screenshot of a computer&#10;&#10;Description automatically generated">
            <a:extLst>
              <a:ext uri="{FF2B5EF4-FFF2-40B4-BE49-F238E27FC236}">
                <a16:creationId xmlns:a16="http://schemas.microsoft.com/office/drawing/2014/main" id="{BBFD4D86-6929-2E39-81C1-A79782BE57A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46621" y="1899034"/>
            <a:ext cx="6220693" cy="3391373"/>
          </a:xfrm>
          <a:prstGeom prst="rect">
            <a:avLst/>
          </a:prstGeom>
        </p:spPr>
      </p:pic>
    </p:spTree>
    <p:extLst>
      <p:ext uri="{BB962C8B-B14F-4D97-AF65-F5344CB8AC3E}">
        <p14:creationId xmlns:p14="http://schemas.microsoft.com/office/powerpoint/2010/main" val="605732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nodePh="1">
                                  <p:stCondLst>
                                    <p:cond delay="0"/>
                                  </p:stCondLst>
                                  <p:endCondLst>
                                    <p:cond evt="begin" delay="0">
                                      <p:tn val="12"/>
                                    </p:cond>
                                  </p:endCondLst>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additive="base">
                                        <p:cTn id="14"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FF759-4A6B-4488-A48B-8E1EEF7218F3}"/>
              </a:ext>
            </a:extLst>
          </p:cNvPr>
          <p:cNvSpPr>
            <a:spLocks noGrp="1"/>
          </p:cNvSpPr>
          <p:nvPr>
            <p:ph type="title"/>
          </p:nvPr>
        </p:nvSpPr>
        <p:spPr>
          <a:solidFill>
            <a:srgbClr val="002060"/>
          </a:solidFill>
        </p:spPr>
        <p:txBody>
          <a:bodyPr/>
          <a:lstStyle/>
          <a:p>
            <a:r>
              <a:rPr lang="en-GB" dirty="0">
                <a:solidFill>
                  <a:srgbClr val="FFFFFF"/>
                </a:solidFill>
                <a:latin typeface="Arial"/>
                <a:cs typeface="Arial"/>
              </a:rPr>
              <a:t>Scale of Fraud in England &amp; Wales</a:t>
            </a:r>
          </a:p>
        </p:txBody>
      </p:sp>
      <p:sp>
        <p:nvSpPr>
          <p:cNvPr id="3" name="Content Placeholder 2">
            <a:extLst>
              <a:ext uri="{FF2B5EF4-FFF2-40B4-BE49-F238E27FC236}">
                <a16:creationId xmlns:a16="http://schemas.microsoft.com/office/drawing/2014/main" id="{07881B48-CA11-4578-843F-B799F6AFD578}"/>
              </a:ext>
            </a:extLst>
          </p:cNvPr>
          <p:cNvSpPr>
            <a:spLocks noGrp="1"/>
          </p:cNvSpPr>
          <p:nvPr>
            <p:ph sz="half" idx="1"/>
          </p:nvPr>
        </p:nvSpPr>
        <p:spPr/>
        <p:txBody>
          <a:bodyPr vert="horz" lIns="91440" tIns="45720" rIns="91440" bIns="45720" rtlCol="0" anchor="t">
            <a:normAutofit/>
          </a:bodyPr>
          <a:lstStyle/>
          <a:p>
            <a:r>
              <a:rPr lang="en-GB" dirty="0">
                <a:latin typeface="Arial"/>
                <a:cs typeface="Arial"/>
              </a:rPr>
              <a:t>Scale &amp; Cost of Fraud in E&amp;W</a:t>
            </a:r>
          </a:p>
          <a:p>
            <a:pPr marL="0" indent="0">
              <a:buNone/>
            </a:pPr>
            <a:endParaRPr lang="en-GB" dirty="0"/>
          </a:p>
          <a:p>
            <a:pPr marL="0" indent="0">
              <a:buNone/>
            </a:pPr>
            <a:endParaRPr lang="en-GB" dirty="0"/>
          </a:p>
        </p:txBody>
      </p:sp>
      <p:sp>
        <p:nvSpPr>
          <p:cNvPr id="4" name="Content Placeholder 3">
            <a:extLst>
              <a:ext uri="{FF2B5EF4-FFF2-40B4-BE49-F238E27FC236}">
                <a16:creationId xmlns:a16="http://schemas.microsoft.com/office/drawing/2014/main" id="{1357E34D-CB9B-4C74-B5DC-965CF14237F9}"/>
              </a:ext>
            </a:extLst>
          </p:cNvPr>
          <p:cNvSpPr>
            <a:spLocks noGrp="1"/>
          </p:cNvSpPr>
          <p:nvPr>
            <p:ph sz="half" idx="2"/>
          </p:nvPr>
        </p:nvSpPr>
        <p:spPr>
          <a:xfrm>
            <a:off x="6328574" y="1600201"/>
            <a:ext cx="4794454" cy="4525963"/>
          </a:xfrm>
        </p:spPr>
        <p:txBody>
          <a:bodyPr vert="horz" lIns="91440" tIns="45720" rIns="91440" bIns="45720" rtlCol="0" anchor="t">
            <a:normAutofit/>
          </a:bodyPr>
          <a:lstStyle/>
          <a:p>
            <a:r>
              <a:rPr lang="en-GB">
                <a:latin typeface="Arial"/>
                <a:cs typeface="Arial"/>
              </a:rPr>
              <a:t>Why should we be concerned about Fraud?</a:t>
            </a:r>
          </a:p>
          <a:p>
            <a:pPr marL="0" indent="0">
              <a:buNone/>
            </a:pPr>
            <a:endParaRPr lang="en-GB"/>
          </a:p>
          <a:p>
            <a:pPr marL="0" indent="0">
              <a:buNone/>
            </a:pPr>
            <a:endParaRPr lang="en-GB"/>
          </a:p>
        </p:txBody>
      </p:sp>
      <p:pic>
        <p:nvPicPr>
          <p:cNvPr id="7" name="Picture 6">
            <a:extLst>
              <a:ext uri="{FF2B5EF4-FFF2-40B4-BE49-F238E27FC236}">
                <a16:creationId xmlns:a16="http://schemas.microsoft.com/office/drawing/2014/main" id="{49FFA0EF-D6E4-4884-88C5-9109C6BA5F39}"/>
              </a:ext>
            </a:extLst>
          </p:cNvPr>
          <p:cNvPicPr>
            <a:picLocks noChangeAspect="1"/>
          </p:cNvPicPr>
          <p:nvPr/>
        </p:nvPicPr>
        <p:blipFill>
          <a:blip r:embed="rId3"/>
          <a:stretch>
            <a:fillRect/>
          </a:stretch>
        </p:blipFill>
        <p:spPr>
          <a:xfrm>
            <a:off x="8617012" y="3196882"/>
            <a:ext cx="1743607" cy="1737511"/>
          </a:xfrm>
          <a:prstGeom prst="rect">
            <a:avLst/>
          </a:prstGeom>
        </p:spPr>
      </p:pic>
      <p:pic>
        <p:nvPicPr>
          <p:cNvPr id="5" name="Picture 4">
            <a:extLst>
              <a:ext uri="{FF2B5EF4-FFF2-40B4-BE49-F238E27FC236}">
                <a16:creationId xmlns:a16="http://schemas.microsoft.com/office/drawing/2014/main" id="{57F0DF46-7E2B-4F45-1476-394CC4973C23}"/>
              </a:ext>
            </a:extLst>
          </p:cNvPr>
          <p:cNvPicPr>
            <a:picLocks noChangeAspect="1"/>
          </p:cNvPicPr>
          <p:nvPr/>
        </p:nvPicPr>
        <p:blipFill>
          <a:blip r:embed="rId4"/>
          <a:stretch>
            <a:fillRect/>
          </a:stretch>
        </p:blipFill>
        <p:spPr>
          <a:xfrm>
            <a:off x="2470376" y="2304868"/>
            <a:ext cx="2477181" cy="2952931"/>
          </a:xfrm>
          <a:prstGeom prst="rect">
            <a:avLst/>
          </a:prstGeom>
        </p:spPr>
      </p:pic>
    </p:spTree>
    <p:extLst>
      <p:ext uri="{BB962C8B-B14F-4D97-AF65-F5344CB8AC3E}">
        <p14:creationId xmlns:p14="http://schemas.microsoft.com/office/powerpoint/2010/main" val="1124142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barn(inVertical)">
                                      <p:cBhvr>
                                        <p:cTn id="14"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66644-A1A6-B9ED-127D-A1456ADF6DCF}"/>
              </a:ext>
            </a:extLst>
          </p:cNvPr>
          <p:cNvSpPr>
            <a:spLocks noGrp="1"/>
          </p:cNvSpPr>
          <p:nvPr>
            <p:ph type="title"/>
          </p:nvPr>
        </p:nvSpPr>
        <p:spPr>
          <a:solidFill>
            <a:srgbClr val="002060"/>
          </a:solidFill>
        </p:spPr>
        <p:txBody>
          <a:bodyPr/>
          <a:lstStyle/>
          <a:p>
            <a:r>
              <a:rPr lang="en-GB" dirty="0">
                <a:solidFill>
                  <a:schemeClr val="bg1"/>
                </a:solidFill>
              </a:rPr>
              <a:t>Some statistics</a:t>
            </a:r>
          </a:p>
        </p:txBody>
      </p:sp>
      <p:sp>
        <p:nvSpPr>
          <p:cNvPr id="3" name="Content Placeholder 2">
            <a:extLst>
              <a:ext uri="{FF2B5EF4-FFF2-40B4-BE49-F238E27FC236}">
                <a16:creationId xmlns:a16="http://schemas.microsoft.com/office/drawing/2014/main" id="{6198BAF6-62A0-6B4A-6C67-A389F0AED4D4}"/>
              </a:ext>
            </a:extLst>
          </p:cNvPr>
          <p:cNvSpPr>
            <a:spLocks noGrp="1"/>
          </p:cNvSpPr>
          <p:nvPr>
            <p:ph sz="half" idx="1"/>
          </p:nvPr>
        </p:nvSpPr>
        <p:spPr/>
        <p:txBody>
          <a:bodyPr/>
          <a:lstStyle/>
          <a:p>
            <a:pPr marL="0" indent="0">
              <a:buNone/>
            </a:pPr>
            <a:r>
              <a:rPr lang="en-GB" b="1" i="1" dirty="0"/>
              <a:t>What percentage of ALL CRIME does fraud account for?</a:t>
            </a:r>
          </a:p>
          <a:p>
            <a:endParaRPr lang="en-GB" dirty="0"/>
          </a:p>
          <a:p>
            <a:pPr marL="0" indent="0">
              <a:buNone/>
            </a:pPr>
            <a:r>
              <a:rPr lang="en-GB" b="1" dirty="0">
                <a:solidFill>
                  <a:srgbClr val="FF0000"/>
                </a:solidFill>
              </a:rPr>
              <a:t>Answer – 40%</a:t>
            </a:r>
          </a:p>
          <a:p>
            <a:endParaRPr lang="en-GB" b="1" dirty="0">
              <a:solidFill>
                <a:srgbClr val="FF0000"/>
              </a:solidFill>
            </a:endParaRPr>
          </a:p>
        </p:txBody>
      </p:sp>
      <p:sp>
        <p:nvSpPr>
          <p:cNvPr id="4" name="Content Placeholder 3">
            <a:extLst>
              <a:ext uri="{FF2B5EF4-FFF2-40B4-BE49-F238E27FC236}">
                <a16:creationId xmlns:a16="http://schemas.microsoft.com/office/drawing/2014/main" id="{D2472BE9-590A-9043-1271-ED8D6269CAE6}"/>
              </a:ext>
            </a:extLst>
          </p:cNvPr>
          <p:cNvSpPr>
            <a:spLocks noGrp="1"/>
          </p:cNvSpPr>
          <p:nvPr>
            <p:ph sz="half" idx="2"/>
          </p:nvPr>
        </p:nvSpPr>
        <p:spPr/>
        <p:txBody>
          <a:bodyPr/>
          <a:lstStyle/>
          <a:p>
            <a:pPr marL="0" indent="0">
              <a:buNone/>
            </a:pPr>
            <a:r>
              <a:rPr lang="en-GB" b="1" i="1" dirty="0"/>
              <a:t>According to the H.O. what percentage of police resource are put into tackling fraud?</a:t>
            </a:r>
          </a:p>
          <a:p>
            <a:endParaRPr lang="en-GB" dirty="0"/>
          </a:p>
          <a:p>
            <a:r>
              <a:rPr lang="en-GB" b="1" dirty="0">
                <a:solidFill>
                  <a:srgbClr val="FF0000"/>
                </a:solidFill>
              </a:rPr>
              <a:t>Answer – less 1%</a:t>
            </a:r>
          </a:p>
        </p:txBody>
      </p:sp>
      <p:pic>
        <p:nvPicPr>
          <p:cNvPr id="5" name="Picture 4">
            <a:extLst>
              <a:ext uri="{FF2B5EF4-FFF2-40B4-BE49-F238E27FC236}">
                <a16:creationId xmlns:a16="http://schemas.microsoft.com/office/drawing/2014/main" id="{D44DFF2D-104C-43F7-4256-3F3AB0D54826}"/>
              </a:ext>
            </a:extLst>
          </p:cNvPr>
          <p:cNvPicPr>
            <a:picLocks noChangeAspect="1"/>
          </p:cNvPicPr>
          <p:nvPr/>
        </p:nvPicPr>
        <p:blipFill>
          <a:blip r:embed="rId3"/>
          <a:stretch>
            <a:fillRect/>
          </a:stretch>
        </p:blipFill>
        <p:spPr>
          <a:xfrm>
            <a:off x="1611745" y="4073237"/>
            <a:ext cx="2579522" cy="1349750"/>
          </a:xfrm>
          <a:prstGeom prst="rect">
            <a:avLst/>
          </a:prstGeom>
        </p:spPr>
      </p:pic>
    </p:spTree>
    <p:extLst>
      <p:ext uri="{BB962C8B-B14F-4D97-AF65-F5344CB8AC3E}">
        <p14:creationId xmlns:p14="http://schemas.microsoft.com/office/powerpoint/2010/main" val="425833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1000"/>
                                        <p:tgtEl>
                                          <p:spTgt spid="4">
                                            <p:txEl>
                                              <p:pRg st="0" end="0"/>
                                            </p:txEl>
                                          </p:spTgt>
                                        </p:tgtEl>
                                      </p:cBhvr>
                                    </p:animEffect>
                                    <p:anim calcmode="lin" valueType="num">
                                      <p:cBhvr>
                                        <p:cTn id="2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2" end="2"/>
                                            </p:txEl>
                                          </p:spTgt>
                                        </p:tgtEl>
                                        <p:attrNameLst>
                                          <p:attrName>style.visibility</p:attrName>
                                        </p:attrNameLst>
                                      </p:cBhvr>
                                      <p:to>
                                        <p:strVal val="visible"/>
                                      </p:to>
                                    </p:set>
                                    <p:animEffect transition="in" filter="fade">
                                      <p:cBhvr>
                                        <p:cTn id="28" dur="1000"/>
                                        <p:tgtEl>
                                          <p:spTgt spid="4">
                                            <p:txEl>
                                              <p:pRg st="2" end="2"/>
                                            </p:txEl>
                                          </p:spTgt>
                                        </p:tgtEl>
                                      </p:cBhvr>
                                    </p:animEffect>
                                    <p:anim calcmode="lin" valueType="num">
                                      <p:cBhvr>
                                        <p:cTn id="29"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61E4B-5E83-FC80-B9BF-27B67F606E6C}"/>
              </a:ext>
            </a:extLst>
          </p:cNvPr>
          <p:cNvSpPr>
            <a:spLocks noGrp="1"/>
          </p:cNvSpPr>
          <p:nvPr>
            <p:ph type="title"/>
          </p:nvPr>
        </p:nvSpPr>
        <p:spPr>
          <a:solidFill>
            <a:srgbClr val="002060"/>
          </a:solidFill>
        </p:spPr>
        <p:txBody>
          <a:bodyPr/>
          <a:lstStyle/>
          <a:p>
            <a:r>
              <a:rPr lang="en-GB" dirty="0">
                <a:solidFill>
                  <a:schemeClr val="bg1"/>
                </a:solidFill>
              </a:rPr>
              <a:t>Some statistics….</a:t>
            </a:r>
          </a:p>
        </p:txBody>
      </p:sp>
      <p:sp>
        <p:nvSpPr>
          <p:cNvPr id="3" name="Content Placeholder 2">
            <a:extLst>
              <a:ext uri="{FF2B5EF4-FFF2-40B4-BE49-F238E27FC236}">
                <a16:creationId xmlns:a16="http://schemas.microsoft.com/office/drawing/2014/main" id="{77577932-17B5-1E1C-DECA-1E4FFAA4196B}"/>
              </a:ext>
            </a:extLst>
          </p:cNvPr>
          <p:cNvSpPr>
            <a:spLocks noGrp="1"/>
          </p:cNvSpPr>
          <p:nvPr>
            <p:ph sz="half" idx="1"/>
          </p:nvPr>
        </p:nvSpPr>
        <p:spPr>
          <a:xfrm>
            <a:off x="609600" y="1600201"/>
            <a:ext cx="3502889" cy="3553690"/>
          </a:xfrm>
          <a:solidFill>
            <a:schemeClr val="accent4">
              <a:lumMod val="20000"/>
              <a:lumOff val="80000"/>
            </a:schemeClr>
          </a:solidFill>
        </p:spPr>
        <p:txBody>
          <a:bodyPr/>
          <a:lstStyle/>
          <a:p>
            <a:pPr marL="0" indent="0">
              <a:buNone/>
            </a:pPr>
            <a:r>
              <a:rPr lang="en-GB" b="1" i="1" dirty="0"/>
              <a:t>How many adults were victims of fraud in the year ending 2022?</a:t>
            </a:r>
          </a:p>
          <a:p>
            <a:pPr marL="0" indent="0">
              <a:buNone/>
            </a:pPr>
            <a:r>
              <a:rPr lang="en-GB" b="1" i="1" dirty="0"/>
              <a:t>1 in how many?</a:t>
            </a:r>
          </a:p>
          <a:p>
            <a:pPr marL="0" indent="0">
              <a:buNone/>
            </a:pPr>
            <a:endParaRPr lang="en-GB" dirty="0"/>
          </a:p>
          <a:p>
            <a:pPr marL="0" indent="0">
              <a:buNone/>
            </a:pPr>
            <a:r>
              <a:rPr lang="en-GB" b="1" dirty="0">
                <a:solidFill>
                  <a:srgbClr val="FF0000"/>
                </a:solidFill>
              </a:rPr>
              <a:t>Ans – 1 in 15</a:t>
            </a:r>
          </a:p>
        </p:txBody>
      </p:sp>
      <p:sp>
        <p:nvSpPr>
          <p:cNvPr id="4" name="Content Placeholder 3">
            <a:extLst>
              <a:ext uri="{FF2B5EF4-FFF2-40B4-BE49-F238E27FC236}">
                <a16:creationId xmlns:a16="http://schemas.microsoft.com/office/drawing/2014/main" id="{5D8EBD6B-C2AF-514A-7C7A-B8D23A2B72E4}"/>
              </a:ext>
            </a:extLst>
          </p:cNvPr>
          <p:cNvSpPr>
            <a:spLocks noGrp="1"/>
          </p:cNvSpPr>
          <p:nvPr>
            <p:ph sz="half" idx="2"/>
          </p:nvPr>
        </p:nvSpPr>
        <p:spPr>
          <a:xfrm>
            <a:off x="7259780" y="1579420"/>
            <a:ext cx="4338782" cy="3054926"/>
          </a:xfrm>
          <a:solidFill>
            <a:schemeClr val="accent2">
              <a:lumMod val="20000"/>
              <a:lumOff val="80000"/>
            </a:schemeClr>
          </a:solidFill>
        </p:spPr>
        <p:txBody>
          <a:bodyPr/>
          <a:lstStyle/>
          <a:p>
            <a:pPr marL="0" indent="0">
              <a:buNone/>
            </a:pPr>
            <a:r>
              <a:rPr lang="en-GB" b="1" i="1" dirty="0"/>
              <a:t>What was the total cost to society of fraud against individuals in E&amp;W (2019/2020)?</a:t>
            </a:r>
          </a:p>
          <a:p>
            <a:pPr marL="0" indent="0">
              <a:buNone/>
            </a:pPr>
            <a:endParaRPr lang="en-GB" b="1" i="1" dirty="0"/>
          </a:p>
          <a:p>
            <a:pPr marL="0" indent="0">
              <a:buNone/>
            </a:pPr>
            <a:r>
              <a:rPr lang="en-GB" b="1" i="1" dirty="0"/>
              <a:t>Ans: £6.8 billion</a:t>
            </a:r>
          </a:p>
        </p:txBody>
      </p:sp>
      <p:sp>
        <p:nvSpPr>
          <p:cNvPr id="5" name="Rectangle 4">
            <a:extLst>
              <a:ext uri="{FF2B5EF4-FFF2-40B4-BE49-F238E27FC236}">
                <a16:creationId xmlns:a16="http://schemas.microsoft.com/office/drawing/2014/main" id="{97F240DD-3A7D-0298-C401-892D46B3B20A}"/>
              </a:ext>
            </a:extLst>
          </p:cNvPr>
          <p:cNvSpPr/>
          <p:nvPr/>
        </p:nvSpPr>
        <p:spPr>
          <a:xfrm>
            <a:off x="2361044" y="2769899"/>
            <a:ext cx="3969327" cy="256655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What was the total loss from victims who reported to Action Fraud ( 2021)?</a:t>
            </a:r>
          </a:p>
        </p:txBody>
      </p:sp>
      <p:sp>
        <p:nvSpPr>
          <p:cNvPr id="6" name="Rectangle 5">
            <a:extLst>
              <a:ext uri="{FF2B5EF4-FFF2-40B4-BE49-F238E27FC236}">
                <a16:creationId xmlns:a16="http://schemas.microsoft.com/office/drawing/2014/main" id="{B2C55301-63AD-3076-9E4B-67F70BA60F66}"/>
              </a:ext>
            </a:extLst>
          </p:cNvPr>
          <p:cNvSpPr/>
          <p:nvPr/>
        </p:nvSpPr>
        <p:spPr>
          <a:xfrm>
            <a:off x="6941127" y="1974272"/>
            <a:ext cx="3969326" cy="2410691"/>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What was the loss to banking and finance industry – 2021?</a:t>
            </a:r>
          </a:p>
        </p:txBody>
      </p:sp>
    </p:spTree>
    <p:extLst>
      <p:ext uri="{BB962C8B-B14F-4D97-AF65-F5344CB8AC3E}">
        <p14:creationId xmlns:p14="http://schemas.microsoft.com/office/powerpoint/2010/main" val="3083759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1000"/>
                                        <p:tgtEl>
                                          <p:spTgt spid="5"/>
                                        </p:tgtEl>
                                      </p:cBhvr>
                                    </p:animEffect>
                                    <p:anim calcmode="lin" valueType="num">
                                      <p:cBhvr>
                                        <p:cTn id="29" dur="1000" fill="hold"/>
                                        <p:tgtEl>
                                          <p:spTgt spid="5"/>
                                        </p:tgtEl>
                                        <p:attrNameLst>
                                          <p:attrName>ppt_x</p:attrName>
                                        </p:attrNameLst>
                                      </p:cBhvr>
                                      <p:tavLst>
                                        <p:tav tm="0">
                                          <p:val>
                                            <p:strVal val="#ppt_x"/>
                                          </p:val>
                                        </p:tav>
                                        <p:tav tm="100000">
                                          <p:val>
                                            <p:strVal val="#ppt_x"/>
                                          </p:val>
                                        </p:tav>
                                      </p:tavLst>
                                    </p:anim>
                                    <p:anim calcmode="lin" valueType="num">
                                      <p:cBhvr>
                                        <p:cTn id="3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fade">
                                      <p:cBhvr>
                                        <p:cTn id="35" dur="1000"/>
                                        <p:tgtEl>
                                          <p:spTgt spid="6"/>
                                        </p:tgtEl>
                                      </p:cBhvr>
                                    </p:animEffect>
                                    <p:anim calcmode="lin" valueType="num">
                                      <p:cBhvr>
                                        <p:cTn id="36" dur="1000" fill="hold"/>
                                        <p:tgtEl>
                                          <p:spTgt spid="6"/>
                                        </p:tgtEl>
                                        <p:attrNameLst>
                                          <p:attrName>ppt_x</p:attrName>
                                        </p:attrNameLst>
                                      </p:cBhvr>
                                      <p:tavLst>
                                        <p:tav tm="0">
                                          <p:val>
                                            <p:strVal val="#ppt_x"/>
                                          </p:val>
                                        </p:tav>
                                        <p:tav tm="100000">
                                          <p:val>
                                            <p:strVal val="#ppt_x"/>
                                          </p:val>
                                        </p:tav>
                                      </p:tavLst>
                                    </p:anim>
                                    <p:anim calcmode="lin" valueType="num">
                                      <p:cBhvr>
                                        <p:cTn id="3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0815D-AF17-4C6C-AED7-279B55B83F55}"/>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latin typeface="Arial"/>
                <a:cs typeface="Arial"/>
              </a:rPr>
              <a:t>Why is fraud difficult to measure?</a:t>
            </a:r>
          </a:p>
        </p:txBody>
      </p:sp>
      <p:sp>
        <p:nvSpPr>
          <p:cNvPr id="5" name="Content Placeholder 4">
            <a:extLst>
              <a:ext uri="{FF2B5EF4-FFF2-40B4-BE49-F238E27FC236}">
                <a16:creationId xmlns:a16="http://schemas.microsoft.com/office/drawing/2014/main" id="{75A01575-C1D0-4034-9DAE-AA53A416E46A}"/>
              </a:ext>
            </a:extLst>
          </p:cNvPr>
          <p:cNvSpPr>
            <a:spLocks noGrp="1"/>
          </p:cNvSpPr>
          <p:nvPr>
            <p:ph sz="half" idx="1"/>
          </p:nvPr>
        </p:nvSpPr>
        <p:spPr>
          <a:xfrm>
            <a:off x="609600" y="1600201"/>
            <a:ext cx="5384800" cy="3989040"/>
          </a:xfrm>
        </p:spPr>
        <p:txBody>
          <a:bodyPr vert="horz" lIns="91440" tIns="45720" rIns="91440" bIns="45720" rtlCol="0" anchor="t">
            <a:normAutofit/>
          </a:bodyPr>
          <a:lstStyle/>
          <a:p>
            <a:pPr marL="91440" lvl="0" indent="-91440">
              <a:lnSpc>
                <a:spcPct val="90000"/>
              </a:lnSpc>
              <a:spcBef>
                <a:spcPts val="1200"/>
              </a:spcBef>
              <a:spcAft>
                <a:spcPts val="200"/>
              </a:spcAft>
              <a:buClr>
                <a:srgbClr val="E48312"/>
              </a:buClr>
              <a:buSzPct val="100000"/>
              <a:buFont typeface="Calibri" panose="020F0502020204030204" pitchFamily="34" charset="0"/>
              <a:buChar char=" "/>
            </a:pPr>
            <a:r>
              <a:rPr lang="en-US" sz="1500"/>
              <a:t>1. </a:t>
            </a:r>
            <a:r>
              <a:rPr lang="en-US" sz="1500">
                <a:latin typeface="Arial"/>
                <a:cs typeface="Arial"/>
              </a:rPr>
              <a:t>Deceptive Crime</a:t>
            </a:r>
            <a:br>
              <a:rPr lang="en-US" sz="1500">
                <a:latin typeface="Arial"/>
              </a:rPr>
            </a:br>
            <a:endParaRPr lang="en-US" sz="1500">
              <a:latin typeface="Arial"/>
              <a:cs typeface="Arial"/>
            </a:endParaRPr>
          </a:p>
          <a:p>
            <a:pPr marL="91440" lvl="0" indent="-91440">
              <a:lnSpc>
                <a:spcPct val="90000"/>
              </a:lnSpc>
              <a:spcBef>
                <a:spcPts val="1200"/>
              </a:spcBef>
              <a:spcAft>
                <a:spcPts val="200"/>
              </a:spcAft>
              <a:buClr>
                <a:srgbClr val="E48312"/>
              </a:buClr>
              <a:buSzPct val="100000"/>
              <a:buFont typeface="Calibri" panose="020F0502020204030204" pitchFamily="34" charset="0"/>
              <a:buChar char=" "/>
            </a:pPr>
            <a:r>
              <a:rPr lang="en-US" sz="1500">
                <a:latin typeface="Arial"/>
                <a:cs typeface="Arial"/>
              </a:rPr>
              <a:t>2. </a:t>
            </a:r>
            <a:r>
              <a:rPr lang="en-US" sz="1500" err="1">
                <a:latin typeface="Arial"/>
                <a:cs typeface="Arial"/>
              </a:rPr>
              <a:t>Victimisation</a:t>
            </a:r>
            <a:r>
              <a:rPr lang="en-US" sz="1500">
                <a:latin typeface="Arial"/>
                <a:cs typeface="Arial"/>
              </a:rPr>
              <a:t> often indiscriminate, covering </a:t>
            </a:r>
            <a:r>
              <a:rPr lang="en-US" sz="1500" err="1">
                <a:latin typeface="Arial"/>
                <a:cs typeface="Arial"/>
              </a:rPr>
              <a:t>organisations</a:t>
            </a:r>
            <a:r>
              <a:rPr lang="en-US" sz="1500">
                <a:latin typeface="Arial"/>
                <a:cs typeface="Arial"/>
              </a:rPr>
              <a:t> as well as individuals</a:t>
            </a:r>
            <a:br>
              <a:rPr lang="en-US" sz="1500">
                <a:latin typeface="Arial"/>
              </a:rPr>
            </a:br>
            <a:endParaRPr lang="en-US" sz="1500">
              <a:latin typeface="Arial"/>
              <a:cs typeface="Arial"/>
            </a:endParaRPr>
          </a:p>
          <a:p>
            <a:pPr marL="91440" lvl="0" indent="-91440">
              <a:lnSpc>
                <a:spcPct val="90000"/>
              </a:lnSpc>
              <a:spcBef>
                <a:spcPts val="1200"/>
              </a:spcBef>
              <a:spcAft>
                <a:spcPts val="200"/>
              </a:spcAft>
              <a:buClr>
                <a:srgbClr val="E48312"/>
              </a:buClr>
              <a:buSzPct val="100000"/>
              <a:buFont typeface="Calibri" panose="020F0502020204030204" pitchFamily="34" charset="0"/>
              <a:buChar char=" "/>
            </a:pPr>
            <a:r>
              <a:rPr lang="en-US" sz="1500">
                <a:latin typeface="Arial"/>
                <a:cs typeface="Arial"/>
              </a:rPr>
              <a:t>3. Victims might be unaware that they have been victim of crime</a:t>
            </a:r>
            <a:br>
              <a:rPr lang="en-US" sz="1500">
                <a:latin typeface="Arial"/>
              </a:rPr>
            </a:br>
            <a:endParaRPr lang="en-US" sz="1500">
              <a:latin typeface="Arial"/>
              <a:cs typeface="Arial"/>
            </a:endParaRPr>
          </a:p>
          <a:p>
            <a:pPr marL="91440" lvl="0" indent="-91440">
              <a:lnSpc>
                <a:spcPct val="90000"/>
              </a:lnSpc>
              <a:spcBef>
                <a:spcPts val="1200"/>
              </a:spcBef>
              <a:spcAft>
                <a:spcPts val="200"/>
              </a:spcAft>
              <a:buClr>
                <a:srgbClr val="E48312"/>
              </a:buClr>
              <a:buSzPct val="100000"/>
              <a:buFont typeface="Calibri" panose="020F0502020204030204" pitchFamily="34" charset="0"/>
              <a:buChar char=" "/>
            </a:pPr>
            <a:r>
              <a:rPr lang="en-US" sz="1500">
                <a:latin typeface="Arial"/>
                <a:cs typeface="Arial"/>
              </a:rPr>
              <a:t>4. Unaware of fraudulent activity has occurred until well after the event</a:t>
            </a:r>
            <a:br>
              <a:rPr lang="en-US" sz="1500">
                <a:latin typeface="Arial"/>
              </a:rPr>
            </a:br>
            <a:endParaRPr lang="en-US" sz="1500">
              <a:latin typeface="Arial"/>
              <a:cs typeface="Arial"/>
            </a:endParaRPr>
          </a:p>
          <a:p>
            <a:pPr marL="91440" lvl="0" indent="-91440">
              <a:lnSpc>
                <a:spcPct val="90000"/>
              </a:lnSpc>
              <a:spcBef>
                <a:spcPts val="1200"/>
              </a:spcBef>
              <a:spcAft>
                <a:spcPts val="200"/>
              </a:spcAft>
              <a:buClr>
                <a:srgbClr val="E48312"/>
              </a:buClr>
              <a:buSzPct val="100000"/>
              <a:buFont typeface="Calibri" panose="020F0502020204030204" pitchFamily="34" charset="0"/>
              <a:buChar char=" "/>
            </a:pPr>
            <a:r>
              <a:rPr lang="en-US" sz="1500">
                <a:latin typeface="Arial"/>
                <a:cs typeface="Arial"/>
              </a:rPr>
              <a:t>5. Victims unwilling to see themselves as such</a:t>
            </a:r>
            <a:br>
              <a:rPr lang="en-US" sz="1500">
                <a:latin typeface="Arial"/>
              </a:rPr>
            </a:br>
            <a:endParaRPr lang="en-US" sz="1500">
              <a:latin typeface="Arial"/>
              <a:cs typeface="Arial"/>
            </a:endParaRPr>
          </a:p>
          <a:p>
            <a:pPr marL="91440" lvl="0" indent="-91440">
              <a:lnSpc>
                <a:spcPct val="90000"/>
              </a:lnSpc>
              <a:spcBef>
                <a:spcPts val="1200"/>
              </a:spcBef>
              <a:spcAft>
                <a:spcPts val="200"/>
              </a:spcAft>
              <a:buClr>
                <a:srgbClr val="E48312"/>
              </a:buClr>
              <a:buSzPct val="100000"/>
              <a:buFont typeface="Calibri" panose="020F0502020204030204" pitchFamily="34" charset="0"/>
              <a:buChar char=" "/>
            </a:pPr>
            <a:r>
              <a:rPr lang="en-US" sz="1500">
                <a:latin typeface="Arial"/>
                <a:cs typeface="Arial"/>
              </a:rPr>
              <a:t>6. Reluctant to report the offences to the authorities</a:t>
            </a:r>
          </a:p>
          <a:p>
            <a:pPr>
              <a:lnSpc>
                <a:spcPct val="90000"/>
              </a:lnSpc>
            </a:pPr>
            <a:endParaRPr lang="en-GB" sz="1500"/>
          </a:p>
        </p:txBody>
      </p:sp>
      <p:pic>
        <p:nvPicPr>
          <p:cNvPr id="3" name="Picture 2" descr="Fraud surged by 24% under Covid. Now a new study reveals around 700,000  victims a year are likely to be highly vulnerable to fraudulent crime and  seriously harmed by it - Victims Commissioner">
            <a:extLst>
              <a:ext uri="{FF2B5EF4-FFF2-40B4-BE49-F238E27FC236}">
                <a16:creationId xmlns:a16="http://schemas.microsoft.com/office/drawing/2014/main" id="{19B68A5F-AE61-AE8B-7B09-74DB54671FC2}"/>
              </a:ext>
            </a:extLst>
          </p:cNvPr>
          <p:cNvPicPr>
            <a:picLocks noChangeAspect="1"/>
          </p:cNvPicPr>
          <p:nvPr/>
        </p:nvPicPr>
        <p:blipFill>
          <a:blip r:embed="rId2"/>
          <a:stretch>
            <a:fillRect/>
          </a:stretch>
        </p:blipFill>
        <p:spPr>
          <a:xfrm>
            <a:off x="6197600" y="2080246"/>
            <a:ext cx="5384800" cy="3028950"/>
          </a:xfrm>
          <a:prstGeom prst="rect">
            <a:avLst/>
          </a:prstGeom>
          <a:noFill/>
        </p:spPr>
      </p:pic>
    </p:spTree>
    <p:extLst>
      <p:ext uri="{BB962C8B-B14F-4D97-AF65-F5344CB8AC3E}">
        <p14:creationId xmlns:p14="http://schemas.microsoft.com/office/powerpoint/2010/main" val="4218322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4" end="4"/>
                                            </p:txEl>
                                          </p:spTgt>
                                        </p:tgtEl>
                                        <p:attrNameLst>
                                          <p:attrName>style.visibility</p:attrName>
                                        </p:attrNameLst>
                                      </p:cBhvr>
                                      <p:to>
                                        <p:strVal val="visible"/>
                                      </p:to>
                                    </p:set>
                                    <p:animEffect transition="in" filter="fade">
                                      <p:cBhvr>
                                        <p:cTn id="35" dur="1000"/>
                                        <p:tgtEl>
                                          <p:spTgt spid="5">
                                            <p:txEl>
                                              <p:pRg st="4" end="4"/>
                                            </p:txEl>
                                          </p:spTgt>
                                        </p:tgtEl>
                                      </p:cBhvr>
                                    </p:animEffect>
                                    <p:anim calcmode="lin" valueType="num">
                                      <p:cBhvr>
                                        <p:cTn id="3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5" end="5"/>
                                            </p:txEl>
                                          </p:spTgt>
                                        </p:tgtEl>
                                        <p:attrNameLst>
                                          <p:attrName>style.visibility</p:attrName>
                                        </p:attrNameLst>
                                      </p:cBhvr>
                                      <p:to>
                                        <p:strVal val="visible"/>
                                      </p:to>
                                    </p:set>
                                    <p:animEffect transition="in" filter="fade">
                                      <p:cBhvr>
                                        <p:cTn id="42" dur="1000"/>
                                        <p:tgtEl>
                                          <p:spTgt spid="5">
                                            <p:txEl>
                                              <p:pRg st="5" end="5"/>
                                            </p:txEl>
                                          </p:spTgt>
                                        </p:tgtEl>
                                      </p:cBhvr>
                                    </p:animEffect>
                                    <p:anim calcmode="lin" valueType="num">
                                      <p:cBhvr>
                                        <p:cTn id="4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24F58-318D-4D3F-82F4-691E376C22ED}"/>
              </a:ext>
            </a:extLst>
          </p:cNvPr>
          <p:cNvSpPr>
            <a:spLocks noGrp="1"/>
          </p:cNvSpPr>
          <p:nvPr>
            <p:ph type="title"/>
          </p:nvPr>
        </p:nvSpPr>
        <p:spPr>
          <a:solidFill>
            <a:srgbClr val="002060"/>
          </a:solidFill>
        </p:spPr>
        <p:txBody>
          <a:bodyPr/>
          <a:lstStyle/>
          <a:p>
            <a:r>
              <a:rPr lang="en-GB">
                <a:solidFill>
                  <a:srgbClr val="FFFFFF"/>
                </a:solidFill>
                <a:latin typeface="Arial"/>
                <a:cs typeface="Arial"/>
              </a:rPr>
              <a:t>Impact of Fraud</a:t>
            </a:r>
          </a:p>
        </p:txBody>
      </p:sp>
      <p:sp>
        <p:nvSpPr>
          <p:cNvPr id="3" name="Content Placeholder 2">
            <a:extLst>
              <a:ext uri="{FF2B5EF4-FFF2-40B4-BE49-F238E27FC236}">
                <a16:creationId xmlns:a16="http://schemas.microsoft.com/office/drawing/2014/main" id="{321E9746-3EEA-4F73-89BC-F2171122FB00}"/>
              </a:ext>
            </a:extLst>
          </p:cNvPr>
          <p:cNvSpPr>
            <a:spLocks noGrp="1"/>
          </p:cNvSpPr>
          <p:nvPr>
            <p:ph idx="1"/>
          </p:nvPr>
        </p:nvSpPr>
        <p:spPr/>
        <p:txBody>
          <a:bodyPr/>
          <a:lstStyle/>
          <a:p>
            <a:pPr marL="384048" lvl="1" indent="-182880">
              <a:lnSpc>
                <a:spcPct val="90000"/>
              </a:lnSpc>
              <a:spcBef>
                <a:spcPts val="200"/>
              </a:spcBef>
              <a:spcAft>
                <a:spcPts val="400"/>
              </a:spcAft>
              <a:buClr>
                <a:srgbClr val="E48312"/>
              </a:buClr>
              <a:buFont typeface="Calibri" pitchFamily="34" charset="0"/>
              <a:buChar char="◦"/>
            </a:pPr>
            <a:r>
              <a:rPr lang="en-GB" sz="1800" b="1">
                <a:solidFill>
                  <a:srgbClr val="FF0000"/>
                </a:solidFill>
                <a:latin typeface="Arial" panose="020B0604020202020204"/>
              </a:rPr>
              <a:t>Impact across society </a:t>
            </a:r>
            <a:br>
              <a:rPr lang="en-GB" sz="1800">
                <a:solidFill>
                  <a:srgbClr val="000000">
                    <a:lumMod val="75000"/>
                    <a:lumOff val="25000"/>
                  </a:srgbClr>
                </a:solidFill>
                <a:latin typeface="Arial" panose="020B0604020202020204"/>
              </a:rPr>
            </a:br>
            <a:br>
              <a:rPr lang="en-GB" sz="1800">
                <a:solidFill>
                  <a:srgbClr val="000000">
                    <a:lumMod val="75000"/>
                    <a:lumOff val="25000"/>
                  </a:srgbClr>
                </a:solidFill>
                <a:latin typeface="Arial" panose="020B0604020202020204"/>
              </a:rPr>
            </a:br>
            <a:r>
              <a:rPr lang="en-GB" sz="1800">
                <a:solidFill>
                  <a:srgbClr val="000000">
                    <a:lumMod val="75000"/>
                    <a:lumOff val="25000"/>
                  </a:srgbClr>
                </a:solidFill>
                <a:latin typeface="Arial" panose="020B0604020202020204"/>
              </a:rPr>
              <a:t>Harm is caused to individuals and organisations through financial loss.</a:t>
            </a:r>
            <a:br>
              <a:rPr lang="en-GB" sz="1800">
                <a:solidFill>
                  <a:srgbClr val="000000">
                    <a:lumMod val="75000"/>
                    <a:lumOff val="25000"/>
                  </a:srgbClr>
                </a:solidFill>
                <a:latin typeface="Arial" panose="020B0604020202020204"/>
              </a:rPr>
            </a:br>
            <a:endParaRPr lang="en-GB" sz="1800">
              <a:solidFill>
                <a:srgbClr val="000000">
                  <a:lumMod val="75000"/>
                  <a:lumOff val="25000"/>
                </a:srgbClr>
              </a:solidFill>
              <a:latin typeface="Arial" panose="020B0604020202020204"/>
            </a:endParaRPr>
          </a:p>
          <a:p>
            <a:pPr marL="384048" lvl="1" indent="-182880">
              <a:lnSpc>
                <a:spcPct val="90000"/>
              </a:lnSpc>
              <a:spcBef>
                <a:spcPts val="200"/>
              </a:spcBef>
              <a:spcAft>
                <a:spcPts val="400"/>
              </a:spcAft>
              <a:buClr>
                <a:srgbClr val="E48312"/>
              </a:buClr>
              <a:buFont typeface="Calibri" pitchFamily="34" charset="0"/>
              <a:buChar char="◦"/>
            </a:pPr>
            <a:r>
              <a:rPr lang="en-GB" sz="1800" b="1">
                <a:solidFill>
                  <a:srgbClr val="FF0000"/>
                </a:solidFill>
                <a:latin typeface="Arial" panose="020B0604020202020204"/>
              </a:rPr>
              <a:t>Organisations</a:t>
            </a:r>
            <a:r>
              <a:rPr lang="en-GB" sz="1800">
                <a:solidFill>
                  <a:srgbClr val="000000">
                    <a:lumMod val="75000"/>
                    <a:lumOff val="25000"/>
                  </a:srgbClr>
                </a:solidFill>
                <a:latin typeface="Arial" panose="020B0604020202020204"/>
              </a:rPr>
              <a:t>: undermines financial health stability of companies, reputational damage, lack of public confidence, product failure, business failure</a:t>
            </a:r>
            <a:br>
              <a:rPr lang="en-GB" sz="1800">
                <a:solidFill>
                  <a:srgbClr val="000000">
                    <a:lumMod val="75000"/>
                    <a:lumOff val="25000"/>
                  </a:srgbClr>
                </a:solidFill>
                <a:latin typeface="Arial" panose="020B0604020202020204"/>
              </a:rPr>
            </a:br>
            <a:endParaRPr lang="en-GB" sz="1800">
              <a:solidFill>
                <a:srgbClr val="000000">
                  <a:lumMod val="75000"/>
                  <a:lumOff val="25000"/>
                </a:srgbClr>
              </a:solidFill>
              <a:latin typeface="Arial" panose="020B0604020202020204"/>
            </a:endParaRPr>
          </a:p>
          <a:p>
            <a:pPr marL="384048" lvl="1" indent="-182880">
              <a:lnSpc>
                <a:spcPct val="90000"/>
              </a:lnSpc>
              <a:spcBef>
                <a:spcPts val="200"/>
              </a:spcBef>
              <a:spcAft>
                <a:spcPts val="400"/>
              </a:spcAft>
              <a:buClr>
                <a:srgbClr val="E48312"/>
              </a:buClr>
              <a:buFont typeface="Calibri" pitchFamily="34" charset="0"/>
              <a:buChar char="◦"/>
            </a:pPr>
            <a:r>
              <a:rPr lang="en-GB" sz="1800" b="1">
                <a:solidFill>
                  <a:srgbClr val="FF0000"/>
                </a:solidFill>
                <a:latin typeface="Arial" panose="020B0604020202020204"/>
              </a:rPr>
              <a:t>State</a:t>
            </a:r>
            <a:r>
              <a:rPr lang="en-GB" sz="1800">
                <a:solidFill>
                  <a:srgbClr val="000000">
                    <a:lumMod val="75000"/>
                    <a:lumOff val="25000"/>
                  </a:srgbClr>
                </a:solidFill>
                <a:latin typeface="Arial" panose="020B0604020202020204"/>
              </a:rPr>
              <a:t>: Stops public services sector providing quality public services for which we all pay our taxes for, lack of public confidence, failure of the state</a:t>
            </a:r>
            <a:br>
              <a:rPr lang="en-GB" sz="1800">
                <a:solidFill>
                  <a:srgbClr val="000000">
                    <a:lumMod val="75000"/>
                    <a:lumOff val="25000"/>
                  </a:srgbClr>
                </a:solidFill>
                <a:latin typeface="Arial" panose="020B0604020202020204"/>
              </a:rPr>
            </a:br>
            <a:endParaRPr lang="en-GB" sz="1800">
              <a:solidFill>
                <a:srgbClr val="000000">
                  <a:lumMod val="75000"/>
                  <a:lumOff val="25000"/>
                </a:srgbClr>
              </a:solidFill>
              <a:latin typeface="Arial" panose="020B0604020202020204"/>
            </a:endParaRPr>
          </a:p>
          <a:p>
            <a:pPr marL="384048" lvl="1" indent="-182880">
              <a:lnSpc>
                <a:spcPct val="90000"/>
              </a:lnSpc>
              <a:spcBef>
                <a:spcPts val="200"/>
              </a:spcBef>
              <a:spcAft>
                <a:spcPts val="400"/>
              </a:spcAft>
              <a:buClr>
                <a:srgbClr val="E48312"/>
              </a:buClr>
              <a:buFont typeface="Calibri" pitchFamily="34" charset="0"/>
              <a:buChar char="◦"/>
            </a:pPr>
            <a:r>
              <a:rPr lang="en-GB" sz="1800" b="1">
                <a:solidFill>
                  <a:srgbClr val="FF0000"/>
                </a:solidFill>
                <a:latin typeface="Arial" panose="020B0604020202020204"/>
              </a:rPr>
              <a:t>Individua</a:t>
            </a:r>
            <a:r>
              <a:rPr lang="en-GB" sz="1800">
                <a:solidFill>
                  <a:srgbClr val="000000">
                    <a:lumMod val="75000"/>
                    <a:lumOff val="25000"/>
                  </a:srgbClr>
                </a:solidFill>
                <a:latin typeface="Arial" panose="020B0604020202020204"/>
              </a:rPr>
              <a:t>l: Significant impact on vulnerable, loss of savings/pension, reliance on state</a:t>
            </a:r>
            <a:br>
              <a:rPr lang="en-GB" sz="1800">
                <a:solidFill>
                  <a:srgbClr val="000000">
                    <a:lumMod val="75000"/>
                    <a:lumOff val="25000"/>
                  </a:srgbClr>
                </a:solidFill>
                <a:latin typeface="Arial" panose="020B0604020202020204"/>
              </a:rPr>
            </a:br>
            <a:endParaRPr lang="en-GB" sz="1800">
              <a:solidFill>
                <a:srgbClr val="000000">
                  <a:lumMod val="75000"/>
                  <a:lumOff val="25000"/>
                </a:srgbClr>
              </a:solidFill>
              <a:latin typeface="Arial" panose="020B0604020202020204"/>
            </a:endParaRPr>
          </a:p>
          <a:p>
            <a:pPr marL="384048" lvl="1" indent="-182880">
              <a:lnSpc>
                <a:spcPct val="90000"/>
              </a:lnSpc>
              <a:spcBef>
                <a:spcPts val="200"/>
              </a:spcBef>
              <a:spcAft>
                <a:spcPts val="400"/>
              </a:spcAft>
              <a:buClr>
                <a:srgbClr val="E48312"/>
              </a:buClr>
              <a:buFont typeface="Calibri" pitchFamily="34" charset="0"/>
              <a:buChar char="◦"/>
            </a:pPr>
            <a:r>
              <a:rPr lang="en-GB" sz="1800" b="1">
                <a:solidFill>
                  <a:srgbClr val="FF0000"/>
                </a:solidFill>
                <a:latin typeface="Arial" panose="020B0604020202020204"/>
              </a:rPr>
              <a:t>Charities</a:t>
            </a:r>
            <a:r>
              <a:rPr lang="en-GB" sz="1800">
                <a:solidFill>
                  <a:srgbClr val="000000">
                    <a:lumMod val="75000"/>
                    <a:lumOff val="25000"/>
                  </a:srgbClr>
                </a:solidFill>
                <a:latin typeface="Arial" panose="020B0604020202020204"/>
              </a:rPr>
              <a:t>: Denies charities full value of donations, lack of confidence to make donations, funds not reaching those in need</a:t>
            </a:r>
          </a:p>
          <a:p>
            <a:endParaRPr lang="en-GB"/>
          </a:p>
        </p:txBody>
      </p:sp>
    </p:spTree>
    <p:extLst>
      <p:ext uri="{BB962C8B-B14F-4D97-AF65-F5344CB8AC3E}">
        <p14:creationId xmlns:p14="http://schemas.microsoft.com/office/powerpoint/2010/main" val="2086002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5C95C-43D3-E5AA-D44A-44734E430C1C}"/>
              </a:ext>
            </a:extLst>
          </p:cNvPr>
          <p:cNvSpPr>
            <a:spLocks noGrp="1"/>
          </p:cNvSpPr>
          <p:nvPr>
            <p:ph type="title"/>
          </p:nvPr>
        </p:nvSpPr>
        <p:spPr>
          <a:solidFill>
            <a:srgbClr val="002060"/>
          </a:solidFill>
        </p:spPr>
        <p:txBody>
          <a:bodyPr/>
          <a:lstStyle/>
          <a:p>
            <a:r>
              <a:rPr lang="en-GB" dirty="0">
                <a:solidFill>
                  <a:schemeClr val="bg1"/>
                </a:solidFill>
              </a:rPr>
              <a:t>Victim Typology</a:t>
            </a:r>
          </a:p>
        </p:txBody>
      </p:sp>
      <p:sp>
        <p:nvSpPr>
          <p:cNvPr id="5" name="Content Placeholder 4">
            <a:extLst>
              <a:ext uri="{FF2B5EF4-FFF2-40B4-BE49-F238E27FC236}">
                <a16:creationId xmlns:a16="http://schemas.microsoft.com/office/drawing/2014/main" id="{8B88B736-0504-31F9-AEDA-87186F1D0BCF}"/>
              </a:ext>
            </a:extLst>
          </p:cNvPr>
          <p:cNvSpPr>
            <a:spLocks noGrp="1"/>
          </p:cNvSpPr>
          <p:nvPr>
            <p:ph idx="1"/>
          </p:nvPr>
        </p:nvSpPr>
        <p:spPr/>
        <p:txBody>
          <a:bodyPr/>
          <a:lstStyle/>
          <a:p>
            <a:endParaRPr lang="en-GB" dirty="0"/>
          </a:p>
        </p:txBody>
      </p:sp>
      <p:sp>
        <p:nvSpPr>
          <p:cNvPr id="6" name="Rectangle 5">
            <a:extLst>
              <a:ext uri="{FF2B5EF4-FFF2-40B4-BE49-F238E27FC236}">
                <a16:creationId xmlns:a16="http://schemas.microsoft.com/office/drawing/2014/main" id="{5337046D-5678-C23B-5431-33FCF67694C9}"/>
              </a:ext>
            </a:extLst>
          </p:cNvPr>
          <p:cNvSpPr/>
          <p:nvPr/>
        </p:nvSpPr>
        <p:spPr>
          <a:xfrm>
            <a:off x="609600" y="1600200"/>
            <a:ext cx="2514600" cy="2743199"/>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solidFill>
                  <a:schemeClr val="tx1"/>
                </a:solidFill>
              </a:rPr>
              <a:t>1. Scams which men tend to fall for: African advanced fee frauds, internet dialler scams, high risk investments, and property investment</a:t>
            </a:r>
          </a:p>
        </p:txBody>
      </p:sp>
      <p:sp>
        <p:nvSpPr>
          <p:cNvPr id="7" name="Rectangle 6">
            <a:extLst>
              <a:ext uri="{FF2B5EF4-FFF2-40B4-BE49-F238E27FC236}">
                <a16:creationId xmlns:a16="http://schemas.microsoft.com/office/drawing/2014/main" id="{59328013-1F7F-0411-652C-9D7E74BE23CA}"/>
              </a:ext>
            </a:extLst>
          </p:cNvPr>
          <p:cNvSpPr/>
          <p:nvPr/>
        </p:nvSpPr>
        <p:spPr>
          <a:xfrm>
            <a:off x="3581404" y="2774033"/>
            <a:ext cx="2343150" cy="2743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2. Scams which women tend to fall for: Internet matrix, Miracle health and slimming cure scams, clairvoyant and psychic scams, and career opportunity scams. </a:t>
            </a:r>
          </a:p>
        </p:txBody>
      </p:sp>
      <p:sp>
        <p:nvSpPr>
          <p:cNvPr id="8" name="Rectangle 7">
            <a:extLst>
              <a:ext uri="{FF2B5EF4-FFF2-40B4-BE49-F238E27FC236}">
                <a16:creationId xmlns:a16="http://schemas.microsoft.com/office/drawing/2014/main" id="{29F0F3C8-589D-5EED-5591-C923406940A6}"/>
              </a:ext>
            </a:extLst>
          </p:cNvPr>
          <p:cNvSpPr/>
          <p:nvPr/>
        </p:nvSpPr>
        <p:spPr>
          <a:xfrm>
            <a:off x="6477002" y="1600199"/>
            <a:ext cx="2209800" cy="2743199"/>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a:t>3. Scams the old tend to fall for: High risk investments and doorstep service providers</a:t>
            </a:r>
          </a:p>
        </p:txBody>
      </p:sp>
      <p:sp>
        <p:nvSpPr>
          <p:cNvPr id="9" name="Rectangle 8">
            <a:extLst>
              <a:ext uri="{FF2B5EF4-FFF2-40B4-BE49-F238E27FC236}">
                <a16:creationId xmlns:a16="http://schemas.microsoft.com/office/drawing/2014/main" id="{892BFB8A-F4C9-E732-04EC-7C5A33B5698A}"/>
              </a:ext>
            </a:extLst>
          </p:cNvPr>
          <p:cNvSpPr/>
          <p:nvPr/>
        </p:nvSpPr>
        <p:spPr>
          <a:xfrm>
            <a:off x="9239250" y="2971799"/>
            <a:ext cx="2343150" cy="2285999"/>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t>4. Scams the young tend to fall for: Work at home and business opportunities, clairvoyant and psychic scams, and Internet dialler scams</a:t>
            </a:r>
          </a:p>
        </p:txBody>
      </p:sp>
    </p:spTree>
    <p:extLst>
      <p:ext uri="{BB962C8B-B14F-4D97-AF65-F5344CB8AC3E}">
        <p14:creationId xmlns:p14="http://schemas.microsoft.com/office/powerpoint/2010/main" val="3059252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1000"/>
                                        <p:tgtEl>
                                          <p:spTgt spid="9"/>
                                        </p:tgtEl>
                                      </p:cBhvr>
                                    </p:animEffect>
                                    <p:anim calcmode="lin" valueType="num">
                                      <p:cBhvr>
                                        <p:cTn id="29" dur="1000" fill="hold"/>
                                        <p:tgtEl>
                                          <p:spTgt spid="9"/>
                                        </p:tgtEl>
                                        <p:attrNameLst>
                                          <p:attrName>ppt_x</p:attrName>
                                        </p:attrNameLst>
                                      </p:cBhvr>
                                      <p:tavLst>
                                        <p:tav tm="0">
                                          <p:val>
                                            <p:strVal val="#ppt_x"/>
                                          </p:val>
                                        </p:tav>
                                        <p:tav tm="100000">
                                          <p:val>
                                            <p:strVal val="#ppt_x"/>
                                          </p:val>
                                        </p:tav>
                                      </p:tavLst>
                                    </p:anim>
                                    <p:anim calcmode="lin" valueType="num">
                                      <p:cBhvr>
                                        <p:cTn id="30"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B47A2-8045-14E7-30D0-973893BC5F67}"/>
              </a:ext>
            </a:extLst>
          </p:cNvPr>
          <p:cNvSpPr>
            <a:spLocks noGrp="1"/>
          </p:cNvSpPr>
          <p:nvPr>
            <p:ph type="title"/>
          </p:nvPr>
        </p:nvSpPr>
        <p:spPr>
          <a:solidFill>
            <a:srgbClr val="002060"/>
          </a:solidFill>
        </p:spPr>
        <p:txBody>
          <a:bodyPr/>
          <a:lstStyle/>
          <a:p>
            <a:r>
              <a:rPr lang="en-GB" dirty="0">
                <a:solidFill>
                  <a:schemeClr val="bg1"/>
                </a:solidFill>
              </a:rPr>
              <a:t>Victim typology – Identity fraud</a:t>
            </a:r>
          </a:p>
        </p:txBody>
      </p:sp>
      <p:sp>
        <p:nvSpPr>
          <p:cNvPr id="4" name="Rectangle 3">
            <a:extLst>
              <a:ext uri="{FF2B5EF4-FFF2-40B4-BE49-F238E27FC236}">
                <a16:creationId xmlns:a16="http://schemas.microsoft.com/office/drawing/2014/main" id="{8610501A-E712-C637-BAA0-B16613001BC0}"/>
              </a:ext>
            </a:extLst>
          </p:cNvPr>
          <p:cNvSpPr/>
          <p:nvPr/>
        </p:nvSpPr>
        <p:spPr>
          <a:xfrm>
            <a:off x="6953250" y="1809751"/>
            <a:ext cx="4438650" cy="3448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 26-45 years old </a:t>
            </a:r>
          </a:p>
          <a:p>
            <a:pPr algn="ctr"/>
            <a:r>
              <a:rPr lang="en-GB" sz="2000" dirty="0"/>
              <a:t>• Working in a professional occupation </a:t>
            </a:r>
          </a:p>
          <a:p>
            <a:pPr algn="ctr"/>
            <a:r>
              <a:rPr lang="en-GB" sz="2000" dirty="0"/>
              <a:t>• Owner/occupier (usually in a detached house) </a:t>
            </a:r>
          </a:p>
          <a:p>
            <a:pPr algn="ctr"/>
            <a:r>
              <a:rPr lang="en-GB" sz="2000" dirty="0"/>
              <a:t>• Earning over £50,000 (these are 3 times more likely to be victims) </a:t>
            </a:r>
          </a:p>
          <a:p>
            <a:pPr algn="ctr"/>
            <a:r>
              <a:rPr lang="en-GB" sz="2000" dirty="0"/>
              <a:t>• Directors of companies.</a:t>
            </a:r>
          </a:p>
        </p:txBody>
      </p:sp>
      <p:pic>
        <p:nvPicPr>
          <p:cNvPr id="8" name="Content Placeholder 7">
            <a:extLst>
              <a:ext uri="{FF2B5EF4-FFF2-40B4-BE49-F238E27FC236}">
                <a16:creationId xmlns:a16="http://schemas.microsoft.com/office/drawing/2014/main" id="{718216A7-E1A0-1982-EBF9-D38074DED55F}"/>
              </a:ext>
            </a:extLst>
          </p:cNvPr>
          <p:cNvPicPr>
            <a:picLocks noGrp="1" noChangeAspect="1"/>
          </p:cNvPicPr>
          <p:nvPr>
            <p:ph idx="1"/>
          </p:nvPr>
        </p:nvPicPr>
        <p:blipFill>
          <a:blip r:embed="rId3"/>
          <a:stretch>
            <a:fillRect/>
          </a:stretch>
        </p:blipFill>
        <p:spPr>
          <a:xfrm>
            <a:off x="609600" y="2315044"/>
            <a:ext cx="5610225" cy="2012637"/>
          </a:xfrm>
          <a:prstGeom prst="rect">
            <a:avLst/>
          </a:prstGeom>
        </p:spPr>
      </p:pic>
    </p:spTree>
    <p:extLst>
      <p:ext uri="{BB962C8B-B14F-4D97-AF65-F5344CB8AC3E}">
        <p14:creationId xmlns:p14="http://schemas.microsoft.com/office/powerpoint/2010/main" val="513721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4828A-D9B3-A671-5013-40299F3A0800}"/>
              </a:ext>
            </a:extLst>
          </p:cNvPr>
          <p:cNvSpPr>
            <a:spLocks noGrp="1"/>
          </p:cNvSpPr>
          <p:nvPr>
            <p:ph type="title"/>
          </p:nvPr>
        </p:nvSpPr>
        <p:spPr>
          <a:solidFill>
            <a:srgbClr val="002060"/>
          </a:solidFill>
        </p:spPr>
        <p:txBody>
          <a:bodyPr/>
          <a:lstStyle/>
          <a:p>
            <a:r>
              <a:rPr lang="en-US">
                <a:solidFill>
                  <a:schemeClr val="bg1"/>
                </a:solidFill>
                <a:latin typeface="Arial"/>
                <a:cs typeface="Arial"/>
              </a:rPr>
              <a:t>A to Z of Fraud</a:t>
            </a:r>
          </a:p>
        </p:txBody>
      </p:sp>
      <p:sp>
        <p:nvSpPr>
          <p:cNvPr id="6" name="Content Placeholder 5">
            <a:extLst>
              <a:ext uri="{FF2B5EF4-FFF2-40B4-BE49-F238E27FC236}">
                <a16:creationId xmlns:a16="http://schemas.microsoft.com/office/drawing/2014/main" id="{FD48830C-9BC0-FDAC-C577-E054F89B3C49}"/>
              </a:ext>
            </a:extLst>
          </p:cNvPr>
          <p:cNvSpPr>
            <a:spLocks noGrp="1"/>
          </p:cNvSpPr>
          <p:nvPr>
            <p:ph sz="half" idx="1"/>
          </p:nvPr>
        </p:nvSpPr>
        <p:spPr>
          <a:solidFill>
            <a:schemeClr val="accent3">
              <a:lumMod val="20000"/>
              <a:lumOff val="80000"/>
            </a:schemeClr>
          </a:solidFill>
        </p:spPr>
        <p:txBody>
          <a:bodyPr/>
          <a:lstStyle/>
          <a:p>
            <a:endParaRPr lang="en-US"/>
          </a:p>
        </p:txBody>
      </p:sp>
      <p:sp>
        <p:nvSpPr>
          <p:cNvPr id="7" name="Content Placeholder 6">
            <a:extLst>
              <a:ext uri="{FF2B5EF4-FFF2-40B4-BE49-F238E27FC236}">
                <a16:creationId xmlns:a16="http://schemas.microsoft.com/office/drawing/2014/main" id="{6A81518F-48C0-C6B8-9B97-EA2E4CB5FDE5}"/>
              </a:ext>
            </a:extLst>
          </p:cNvPr>
          <p:cNvSpPr>
            <a:spLocks noGrp="1"/>
          </p:cNvSpPr>
          <p:nvPr>
            <p:ph sz="half" idx="2"/>
          </p:nvPr>
        </p:nvSpPr>
        <p:spPr>
          <a:solidFill>
            <a:schemeClr val="accent1">
              <a:lumMod val="20000"/>
              <a:lumOff val="80000"/>
            </a:schemeClr>
          </a:solidFill>
        </p:spPr>
        <p:txBody>
          <a:bodyPr vert="horz" lIns="91440" tIns="45720" rIns="91440" bIns="45720" rtlCol="0" anchor="t">
            <a:normAutofit/>
          </a:bodyPr>
          <a:lstStyle/>
          <a:p>
            <a:pPr marL="0" indent="0">
              <a:buNone/>
            </a:pPr>
            <a:r>
              <a:rPr lang="en-US">
                <a:latin typeface="Arial"/>
                <a:cs typeface="Arial"/>
              </a:rPr>
              <a:t>How many types of Fraud are there?</a:t>
            </a:r>
          </a:p>
          <a:p>
            <a:pPr marL="0" indent="0">
              <a:buNone/>
            </a:pPr>
            <a:endParaRPr lang="en-US">
              <a:latin typeface="Arial"/>
              <a:cs typeface="Arial"/>
            </a:endParaRPr>
          </a:p>
          <a:p>
            <a:pPr marL="0" indent="0">
              <a:buNone/>
            </a:pPr>
            <a:r>
              <a:rPr lang="en-US">
                <a:latin typeface="Arial"/>
                <a:cs typeface="Arial"/>
              </a:rPr>
              <a:t>Answer: approximately 120 (+)</a:t>
            </a:r>
          </a:p>
        </p:txBody>
      </p:sp>
      <p:sp>
        <p:nvSpPr>
          <p:cNvPr id="3" name="TextBox 2">
            <a:extLst>
              <a:ext uri="{FF2B5EF4-FFF2-40B4-BE49-F238E27FC236}">
                <a16:creationId xmlns:a16="http://schemas.microsoft.com/office/drawing/2014/main" id="{53D6035B-DEA0-36AA-CFF8-4631F6BEA04C}"/>
              </a:ext>
            </a:extLst>
          </p:cNvPr>
          <p:cNvSpPr txBox="1"/>
          <p:nvPr/>
        </p:nvSpPr>
        <p:spPr>
          <a:xfrm>
            <a:off x="1016400" y="2060400"/>
            <a:ext cx="3511200"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GB" sz="2800" u="sng">
                <a:solidFill>
                  <a:srgbClr val="0000FF"/>
                </a:solidFill>
                <a:cs typeface="Arial"/>
                <a:hlinkClick r:id="rId3"/>
              </a:rPr>
              <a:t>https://www.actionfraud.police.uk/a-z-of-fraud</a:t>
            </a:r>
            <a:r>
              <a:rPr lang="en-GB" sz="2800">
                <a:solidFill>
                  <a:srgbClr val="808080"/>
                </a:solidFill>
                <a:cs typeface="Arial"/>
              </a:rPr>
              <a:t>​</a:t>
            </a:r>
          </a:p>
        </p:txBody>
      </p:sp>
      <p:pic>
        <p:nvPicPr>
          <p:cNvPr id="5" name="Picture 4" descr="A close-up of a logo&#10;&#10;Description automatically generated">
            <a:extLst>
              <a:ext uri="{FF2B5EF4-FFF2-40B4-BE49-F238E27FC236}">
                <a16:creationId xmlns:a16="http://schemas.microsoft.com/office/drawing/2014/main" id="{D14A79C9-CB78-6EBE-7A45-CAEC769D031A}"/>
              </a:ext>
            </a:extLst>
          </p:cNvPr>
          <p:cNvPicPr>
            <a:picLocks noChangeAspect="1"/>
          </p:cNvPicPr>
          <p:nvPr/>
        </p:nvPicPr>
        <p:blipFill>
          <a:blip r:embed="rId4"/>
          <a:stretch>
            <a:fillRect/>
          </a:stretch>
        </p:blipFill>
        <p:spPr>
          <a:xfrm>
            <a:off x="1951557" y="4020231"/>
            <a:ext cx="3623886" cy="1575161"/>
          </a:xfrm>
          <a:prstGeom prst="rect">
            <a:avLst/>
          </a:prstGeom>
        </p:spPr>
      </p:pic>
    </p:spTree>
    <p:extLst>
      <p:ext uri="{BB962C8B-B14F-4D97-AF65-F5344CB8AC3E}">
        <p14:creationId xmlns:p14="http://schemas.microsoft.com/office/powerpoint/2010/main" val="15278932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C8D65-3155-F46F-AC7B-27EF863E1AC5}"/>
              </a:ext>
            </a:extLst>
          </p:cNvPr>
          <p:cNvSpPr>
            <a:spLocks noGrp="1"/>
          </p:cNvSpPr>
          <p:nvPr>
            <p:ph type="title"/>
          </p:nvPr>
        </p:nvSpPr>
        <p:spPr>
          <a:solidFill>
            <a:srgbClr val="002060"/>
          </a:solidFill>
        </p:spPr>
        <p:txBody>
          <a:bodyPr>
            <a:normAutofit/>
          </a:bodyPr>
          <a:lstStyle/>
          <a:p>
            <a:r>
              <a:rPr lang="en-GB" dirty="0">
                <a:solidFill>
                  <a:schemeClr val="bg1"/>
                </a:solidFill>
              </a:rPr>
              <a:t>Fraud = National security threat</a:t>
            </a:r>
          </a:p>
        </p:txBody>
      </p:sp>
      <p:sp>
        <p:nvSpPr>
          <p:cNvPr id="3" name="Content Placeholder 2">
            <a:extLst>
              <a:ext uri="{FF2B5EF4-FFF2-40B4-BE49-F238E27FC236}">
                <a16:creationId xmlns:a16="http://schemas.microsoft.com/office/drawing/2014/main" id="{50E2D89C-E460-629A-BB82-3ACD219CAD9F}"/>
              </a:ext>
            </a:extLst>
          </p:cNvPr>
          <p:cNvSpPr>
            <a:spLocks noGrp="1"/>
          </p:cNvSpPr>
          <p:nvPr>
            <p:ph idx="1"/>
          </p:nvPr>
        </p:nvSpPr>
        <p:spPr/>
        <p:txBody>
          <a:bodyPr/>
          <a:lstStyle/>
          <a:p>
            <a:pPr marL="0" indent="0">
              <a:buNone/>
            </a:pPr>
            <a:r>
              <a:rPr lang="en-GB" i="1" dirty="0"/>
              <a:t>The volume of fraud, its capacity to undermine public confidence in the rule of law, and its potential negative effect on the UK’s financial reputation, means it should be considered a national security threat</a:t>
            </a:r>
            <a:r>
              <a:rPr lang="en-GB" dirty="0"/>
              <a:t>’ (Home Office, 2023)</a:t>
            </a:r>
          </a:p>
        </p:txBody>
      </p:sp>
    </p:spTree>
    <p:extLst>
      <p:ext uri="{BB962C8B-B14F-4D97-AF65-F5344CB8AC3E}">
        <p14:creationId xmlns:p14="http://schemas.microsoft.com/office/powerpoint/2010/main" val="2203200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B93EF-A88D-05BB-151F-5511F44D39D1}"/>
              </a:ext>
            </a:extLst>
          </p:cNvPr>
          <p:cNvSpPr>
            <a:spLocks noGrp="1"/>
          </p:cNvSpPr>
          <p:nvPr>
            <p:ph type="title"/>
          </p:nvPr>
        </p:nvSpPr>
        <p:spPr>
          <a:solidFill>
            <a:srgbClr val="002060"/>
          </a:solidFill>
        </p:spPr>
        <p:txBody>
          <a:bodyPr/>
          <a:lstStyle/>
          <a:p>
            <a:r>
              <a:rPr lang="en-GB" dirty="0">
                <a:solidFill>
                  <a:schemeClr val="bg1"/>
                </a:solidFill>
              </a:rPr>
              <a:t>Technology driven fraud</a:t>
            </a:r>
          </a:p>
        </p:txBody>
      </p:sp>
      <p:sp>
        <p:nvSpPr>
          <p:cNvPr id="3" name="Content Placeholder 2">
            <a:extLst>
              <a:ext uri="{FF2B5EF4-FFF2-40B4-BE49-F238E27FC236}">
                <a16:creationId xmlns:a16="http://schemas.microsoft.com/office/drawing/2014/main" id="{BA76D66B-ADAB-414B-E2F6-4FDEA688B1B2}"/>
              </a:ext>
            </a:extLst>
          </p:cNvPr>
          <p:cNvSpPr>
            <a:spLocks noGrp="1"/>
          </p:cNvSpPr>
          <p:nvPr>
            <p:ph sz="half" idx="1"/>
          </p:nvPr>
        </p:nvSpPr>
        <p:spPr/>
        <p:txBody>
          <a:bodyPr/>
          <a:lstStyle/>
          <a:p>
            <a:r>
              <a:rPr lang="en-GB" dirty="0"/>
              <a:t>Over 70% of fraud either originates abroad or has an international element</a:t>
            </a:r>
          </a:p>
          <a:p>
            <a:pPr marL="0" indent="0">
              <a:buNone/>
            </a:pPr>
            <a:endParaRPr lang="en-GB" dirty="0"/>
          </a:p>
          <a:p>
            <a:pPr marL="0" indent="0">
              <a:buNone/>
            </a:pPr>
            <a:endParaRPr lang="en-GB" dirty="0"/>
          </a:p>
        </p:txBody>
      </p:sp>
      <p:sp>
        <p:nvSpPr>
          <p:cNvPr id="4" name="Content Placeholder 3">
            <a:extLst>
              <a:ext uri="{FF2B5EF4-FFF2-40B4-BE49-F238E27FC236}">
                <a16:creationId xmlns:a16="http://schemas.microsoft.com/office/drawing/2014/main" id="{13DEBD7D-D9ED-56E8-5BD7-54EA957E719A}"/>
              </a:ext>
            </a:extLst>
          </p:cNvPr>
          <p:cNvSpPr>
            <a:spLocks noGrp="1"/>
          </p:cNvSpPr>
          <p:nvPr>
            <p:ph sz="half" idx="2"/>
          </p:nvPr>
        </p:nvSpPr>
        <p:spPr/>
        <p:txBody>
          <a:bodyPr/>
          <a:lstStyle/>
          <a:p>
            <a:r>
              <a:rPr lang="en-GB" dirty="0"/>
              <a:t>UK is attractive because:</a:t>
            </a:r>
          </a:p>
          <a:p>
            <a:pPr marL="400050" lvl="1" indent="0">
              <a:buNone/>
            </a:pPr>
            <a:r>
              <a:rPr lang="en-GB" dirty="0"/>
              <a:t>Relative wealth</a:t>
            </a:r>
          </a:p>
          <a:p>
            <a:pPr marL="400050" lvl="1" indent="0">
              <a:buNone/>
            </a:pPr>
            <a:r>
              <a:rPr lang="en-GB" dirty="0"/>
              <a:t>English language</a:t>
            </a:r>
          </a:p>
          <a:p>
            <a:pPr marL="400050" lvl="1" indent="0">
              <a:buNone/>
            </a:pPr>
            <a:r>
              <a:rPr lang="en-GB" dirty="0"/>
              <a:t>Rapid adoption of technology</a:t>
            </a:r>
          </a:p>
          <a:p>
            <a:pPr marL="400050" lvl="1" indent="0">
              <a:buNone/>
            </a:pPr>
            <a:r>
              <a:rPr lang="en-GB" dirty="0"/>
              <a:t>Payment systems</a:t>
            </a:r>
          </a:p>
          <a:p>
            <a:pPr marL="400050" lvl="1" indent="0">
              <a:buNone/>
            </a:pPr>
            <a:endParaRPr lang="en-GB" dirty="0"/>
          </a:p>
          <a:p>
            <a:pPr marL="400050" lvl="1" indent="0">
              <a:buNone/>
            </a:pPr>
            <a:endParaRPr lang="en-GB" dirty="0"/>
          </a:p>
        </p:txBody>
      </p:sp>
      <p:pic>
        <p:nvPicPr>
          <p:cNvPr id="5" name="Picture 4">
            <a:extLst>
              <a:ext uri="{FF2B5EF4-FFF2-40B4-BE49-F238E27FC236}">
                <a16:creationId xmlns:a16="http://schemas.microsoft.com/office/drawing/2014/main" id="{A2A64F12-5A9C-7C52-F888-23BE54DC1820}"/>
              </a:ext>
            </a:extLst>
          </p:cNvPr>
          <p:cNvPicPr>
            <a:picLocks noChangeAspect="1"/>
          </p:cNvPicPr>
          <p:nvPr/>
        </p:nvPicPr>
        <p:blipFill>
          <a:blip r:embed="rId3"/>
          <a:stretch>
            <a:fillRect/>
          </a:stretch>
        </p:blipFill>
        <p:spPr>
          <a:xfrm>
            <a:off x="8679872" y="3756544"/>
            <a:ext cx="2729345" cy="1791133"/>
          </a:xfrm>
          <a:prstGeom prst="rect">
            <a:avLst/>
          </a:prstGeom>
        </p:spPr>
      </p:pic>
      <p:pic>
        <p:nvPicPr>
          <p:cNvPr id="6" name="Picture 5">
            <a:extLst>
              <a:ext uri="{FF2B5EF4-FFF2-40B4-BE49-F238E27FC236}">
                <a16:creationId xmlns:a16="http://schemas.microsoft.com/office/drawing/2014/main" id="{389B65F3-1C88-725A-72A3-DAD4615DEEAB}"/>
              </a:ext>
            </a:extLst>
          </p:cNvPr>
          <p:cNvPicPr>
            <a:picLocks noChangeAspect="1"/>
          </p:cNvPicPr>
          <p:nvPr/>
        </p:nvPicPr>
        <p:blipFill>
          <a:blip r:embed="rId4"/>
          <a:stretch>
            <a:fillRect/>
          </a:stretch>
        </p:blipFill>
        <p:spPr>
          <a:xfrm>
            <a:off x="1575089" y="3429000"/>
            <a:ext cx="3381375" cy="1714500"/>
          </a:xfrm>
          <a:prstGeom prst="rect">
            <a:avLst/>
          </a:prstGeom>
        </p:spPr>
      </p:pic>
    </p:spTree>
    <p:extLst>
      <p:ext uri="{BB962C8B-B14F-4D97-AF65-F5344CB8AC3E}">
        <p14:creationId xmlns:p14="http://schemas.microsoft.com/office/powerpoint/2010/main" val="2150769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Effect transition="in" filter="fade">
                                      <p:cBhvr>
                                        <p:cTn id="19" dur="1000"/>
                                        <p:tgtEl>
                                          <p:spTgt spid="4">
                                            <p:txEl>
                                              <p:pRg st="1" end="1"/>
                                            </p:txEl>
                                          </p:spTgt>
                                        </p:tgtEl>
                                      </p:cBhvr>
                                    </p:animEffect>
                                    <p:anim calcmode="lin" valueType="num">
                                      <p:cBhvr>
                                        <p:cTn id="20"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4">
                                            <p:txEl>
                                              <p:pRg st="2" end="2"/>
                                            </p:txEl>
                                          </p:spTgt>
                                        </p:tgtEl>
                                        <p:attrNameLst>
                                          <p:attrName>style.visibility</p:attrName>
                                        </p:attrNameLst>
                                      </p:cBhvr>
                                      <p:to>
                                        <p:strVal val="visible"/>
                                      </p:to>
                                    </p:set>
                                    <p:animEffect transition="in" filter="fade">
                                      <p:cBhvr>
                                        <p:cTn id="24" dur="1000"/>
                                        <p:tgtEl>
                                          <p:spTgt spid="4">
                                            <p:txEl>
                                              <p:pRg st="2" end="2"/>
                                            </p:txEl>
                                          </p:spTgt>
                                        </p:tgtEl>
                                      </p:cBhvr>
                                    </p:animEffect>
                                    <p:anim calcmode="lin" valueType="num">
                                      <p:cBhvr>
                                        <p:cTn id="2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4">
                                            <p:txEl>
                                              <p:pRg st="3" end="3"/>
                                            </p:txEl>
                                          </p:spTgt>
                                        </p:tgtEl>
                                        <p:attrNameLst>
                                          <p:attrName>style.visibility</p:attrName>
                                        </p:attrNameLst>
                                      </p:cBhvr>
                                      <p:to>
                                        <p:strVal val="visible"/>
                                      </p:to>
                                    </p:set>
                                    <p:animEffect transition="in" filter="fade">
                                      <p:cBhvr>
                                        <p:cTn id="29" dur="1000"/>
                                        <p:tgtEl>
                                          <p:spTgt spid="4">
                                            <p:txEl>
                                              <p:pRg st="3" end="3"/>
                                            </p:txEl>
                                          </p:spTgt>
                                        </p:tgtEl>
                                      </p:cBhvr>
                                    </p:animEffect>
                                    <p:anim calcmode="lin" valueType="num">
                                      <p:cBhvr>
                                        <p:cTn id="30"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4">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4">
                                            <p:txEl>
                                              <p:pRg st="4" end="4"/>
                                            </p:txEl>
                                          </p:spTgt>
                                        </p:tgtEl>
                                        <p:attrNameLst>
                                          <p:attrName>style.visibility</p:attrName>
                                        </p:attrNameLst>
                                      </p:cBhvr>
                                      <p:to>
                                        <p:strVal val="visible"/>
                                      </p:to>
                                    </p:set>
                                    <p:animEffect transition="in" filter="fade">
                                      <p:cBhvr>
                                        <p:cTn id="34" dur="1000"/>
                                        <p:tgtEl>
                                          <p:spTgt spid="4">
                                            <p:txEl>
                                              <p:pRg st="4" end="4"/>
                                            </p:txEl>
                                          </p:spTgt>
                                        </p:tgtEl>
                                      </p:cBhvr>
                                    </p:animEffect>
                                    <p:anim calcmode="lin" valueType="num">
                                      <p:cBhvr>
                                        <p:cTn id="3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6E02D-2881-9DF3-97A9-51F16D595071}"/>
              </a:ext>
            </a:extLst>
          </p:cNvPr>
          <p:cNvSpPr>
            <a:spLocks noGrp="1"/>
          </p:cNvSpPr>
          <p:nvPr>
            <p:ph type="title"/>
          </p:nvPr>
        </p:nvSpPr>
        <p:spPr>
          <a:solidFill>
            <a:srgbClr val="002060"/>
          </a:solidFill>
        </p:spPr>
        <p:txBody>
          <a:bodyPr/>
          <a:lstStyle/>
          <a:p>
            <a:r>
              <a:rPr lang="en-GB" dirty="0">
                <a:solidFill>
                  <a:schemeClr val="bg1"/>
                </a:solidFill>
              </a:rPr>
              <a:t>Advances in technology and access to data</a:t>
            </a:r>
          </a:p>
        </p:txBody>
      </p:sp>
      <p:sp>
        <p:nvSpPr>
          <p:cNvPr id="3" name="Content Placeholder 2">
            <a:extLst>
              <a:ext uri="{FF2B5EF4-FFF2-40B4-BE49-F238E27FC236}">
                <a16:creationId xmlns:a16="http://schemas.microsoft.com/office/drawing/2014/main" id="{EBD3CA0D-6F07-E68D-437B-B64D94A9A112}"/>
              </a:ext>
            </a:extLst>
          </p:cNvPr>
          <p:cNvSpPr>
            <a:spLocks noGrp="1"/>
          </p:cNvSpPr>
          <p:nvPr>
            <p:ph sz="half" idx="1"/>
          </p:nvPr>
        </p:nvSpPr>
        <p:spPr/>
        <p:txBody>
          <a:bodyPr/>
          <a:lstStyle/>
          <a:p>
            <a:r>
              <a:rPr lang="en-GB" dirty="0"/>
              <a:t>Large scale data breaches affords access to personal data</a:t>
            </a:r>
          </a:p>
          <a:p>
            <a:r>
              <a:rPr lang="en-GB" dirty="0"/>
              <a:t>Bulk communications allow 1000’s of people to be targeted</a:t>
            </a:r>
          </a:p>
          <a:p>
            <a:r>
              <a:rPr lang="en-GB" dirty="0"/>
              <a:t>Artificial intelligence allows scams to be tailored and more effective</a:t>
            </a:r>
          </a:p>
          <a:p>
            <a:endParaRPr lang="en-GB" dirty="0"/>
          </a:p>
        </p:txBody>
      </p:sp>
      <p:sp>
        <p:nvSpPr>
          <p:cNvPr id="4" name="Content Placeholder 3">
            <a:extLst>
              <a:ext uri="{FF2B5EF4-FFF2-40B4-BE49-F238E27FC236}">
                <a16:creationId xmlns:a16="http://schemas.microsoft.com/office/drawing/2014/main" id="{2D4BB936-A1A1-938A-7C1C-2DE61AD4E551}"/>
              </a:ext>
            </a:extLst>
          </p:cNvPr>
          <p:cNvSpPr>
            <a:spLocks noGrp="1"/>
          </p:cNvSpPr>
          <p:nvPr>
            <p:ph sz="half" idx="2"/>
          </p:nvPr>
        </p:nvSpPr>
        <p:spPr/>
        <p:txBody>
          <a:bodyPr/>
          <a:lstStyle/>
          <a:p>
            <a:r>
              <a:rPr lang="en-GB" dirty="0"/>
              <a:t>Online platforms and messages are now the most common form of contact by fraudsters.</a:t>
            </a:r>
          </a:p>
        </p:txBody>
      </p:sp>
      <p:pic>
        <p:nvPicPr>
          <p:cNvPr id="5" name="Picture 4">
            <a:extLst>
              <a:ext uri="{FF2B5EF4-FFF2-40B4-BE49-F238E27FC236}">
                <a16:creationId xmlns:a16="http://schemas.microsoft.com/office/drawing/2014/main" id="{CACB4C12-4EDA-1FF5-9C85-ABD096ACA85F}"/>
              </a:ext>
            </a:extLst>
          </p:cNvPr>
          <p:cNvPicPr>
            <a:picLocks noChangeAspect="1"/>
          </p:cNvPicPr>
          <p:nvPr/>
        </p:nvPicPr>
        <p:blipFill>
          <a:blip r:embed="rId3"/>
          <a:stretch>
            <a:fillRect/>
          </a:stretch>
        </p:blipFill>
        <p:spPr>
          <a:xfrm>
            <a:off x="7823488" y="3351154"/>
            <a:ext cx="3357130" cy="2238087"/>
          </a:xfrm>
          <a:prstGeom prst="rect">
            <a:avLst/>
          </a:prstGeom>
        </p:spPr>
      </p:pic>
    </p:spTree>
    <p:extLst>
      <p:ext uri="{BB962C8B-B14F-4D97-AF65-F5344CB8AC3E}">
        <p14:creationId xmlns:p14="http://schemas.microsoft.com/office/powerpoint/2010/main" val="345990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26AD2-3BEE-1C3E-D708-4E9CF9DB5187}"/>
              </a:ext>
            </a:extLst>
          </p:cNvPr>
          <p:cNvSpPr>
            <a:spLocks noGrp="1"/>
          </p:cNvSpPr>
          <p:nvPr>
            <p:ph type="title"/>
          </p:nvPr>
        </p:nvSpPr>
        <p:spPr>
          <a:solidFill>
            <a:srgbClr val="002060"/>
          </a:solidFill>
        </p:spPr>
        <p:txBody>
          <a:bodyPr/>
          <a:lstStyle/>
          <a:p>
            <a:r>
              <a:rPr lang="en-GB" dirty="0">
                <a:solidFill>
                  <a:schemeClr val="bg1"/>
                </a:solidFill>
              </a:rPr>
              <a:t>Technological advances</a:t>
            </a:r>
          </a:p>
        </p:txBody>
      </p:sp>
      <p:sp>
        <p:nvSpPr>
          <p:cNvPr id="3" name="Content Placeholder 2">
            <a:extLst>
              <a:ext uri="{FF2B5EF4-FFF2-40B4-BE49-F238E27FC236}">
                <a16:creationId xmlns:a16="http://schemas.microsoft.com/office/drawing/2014/main" id="{93642CA4-88D0-6FF7-3092-9F303892DC59}"/>
              </a:ext>
            </a:extLst>
          </p:cNvPr>
          <p:cNvSpPr>
            <a:spLocks noGrp="1"/>
          </p:cNvSpPr>
          <p:nvPr>
            <p:ph sz="half" idx="1"/>
          </p:nvPr>
        </p:nvSpPr>
        <p:spPr/>
        <p:txBody>
          <a:bodyPr/>
          <a:lstStyle/>
          <a:p>
            <a:r>
              <a:rPr lang="en-GB" dirty="0"/>
              <a:t>Fraudsters harnessing technology</a:t>
            </a:r>
          </a:p>
          <a:p>
            <a:r>
              <a:rPr lang="en-GB" dirty="0"/>
              <a:t>Harder for victims to spot fraud</a:t>
            </a:r>
          </a:p>
          <a:p>
            <a:pPr marL="0" indent="0">
              <a:buNone/>
            </a:pPr>
            <a:endParaRPr lang="en-GB" dirty="0"/>
          </a:p>
        </p:txBody>
      </p:sp>
      <p:pic>
        <p:nvPicPr>
          <p:cNvPr id="5" name="Content Placeholder 4">
            <a:extLst>
              <a:ext uri="{FF2B5EF4-FFF2-40B4-BE49-F238E27FC236}">
                <a16:creationId xmlns:a16="http://schemas.microsoft.com/office/drawing/2014/main" id="{2F42CE22-9ECE-A758-F642-5BEFACEE1DA1}"/>
              </a:ext>
            </a:extLst>
          </p:cNvPr>
          <p:cNvPicPr>
            <a:picLocks noGrp="1" noChangeAspect="1"/>
          </p:cNvPicPr>
          <p:nvPr>
            <p:ph sz="half" idx="2"/>
          </p:nvPr>
        </p:nvPicPr>
        <p:blipFill>
          <a:blip r:embed="rId3"/>
          <a:stretch>
            <a:fillRect/>
          </a:stretch>
        </p:blipFill>
        <p:spPr>
          <a:xfrm>
            <a:off x="6538516" y="1799961"/>
            <a:ext cx="5043884" cy="3362589"/>
          </a:xfrm>
          <a:prstGeom prst="rect">
            <a:avLst/>
          </a:prstGeom>
        </p:spPr>
      </p:pic>
    </p:spTree>
    <p:extLst>
      <p:ext uri="{BB962C8B-B14F-4D97-AF65-F5344CB8AC3E}">
        <p14:creationId xmlns:p14="http://schemas.microsoft.com/office/powerpoint/2010/main" val="24856288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8E834-0AB4-85E0-7C70-8AB804B9BAC1}"/>
              </a:ext>
            </a:extLst>
          </p:cNvPr>
          <p:cNvSpPr>
            <a:spLocks noGrp="1"/>
          </p:cNvSpPr>
          <p:nvPr>
            <p:ph type="title"/>
          </p:nvPr>
        </p:nvSpPr>
        <p:spPr>
          <a:solidFill>
            <a:srgbClr val="002060"/>
          </a:solidFill>
        </p:spPr>
        <p:txBody>
          <a:bodyPr/>
          <a:lstStyle/>
          <a:p>
            <a:r>
              <a:rPr lang="en-GB" dirty="0">
                <a:solidFill>
                  <a:schemeClr val="bg1"/>
                </a:solidFill>
              </a:rPr>
              <a:t>Challenges for policing</a:t>
            </a:r>
          </a:p>
        </p:txBody>
      </p:sp>
      <p:sp>
        <p:nvSpPr>
          <p:cNvPr id="3" name="Content Placeholder 2">
            <a:extLst>
              <a:ext uri="{FF2B5EF4-FFF2-40B4-BE49-F238E27FC236}">
                <a16:creationId xmlns:a16="http://schemas.microsoft.com/office/drawing/2014/main" id="{BD18F438-C060-90F4-BBF0-58B35D5DD2E6}"/>
              </a:ext>
            </a:extLst>
          </p:cNvPr>
          <p:cNvSpPr>
            <a:spLocks noGrp="1"/>
          </p:cNvSpPr>
          <p:nvPr>
            <p:ph idx="1"/>
          </p:nvPr>
        </p:nvSpPr>
        <p:spPr/>
        <p:txBody>
          <a:bodyPr/>
          <a:lstStyle/>
          <a:p>
            <a:pPr marL="0" indent="0">
              <a:buNone/>
            </a:pPr>
            <a:endParaRPr lang="en-GB" dirty="0"/>
          </a:p>
          <a:p>
            <a:pPr marL="0" indent="0" algn="ctr">
              <a:buNone/>
            </a:pPr>
            <a:r>
              <a:rPr lang="en-GB" dirty="0"/>
              <a:t>What are the challenges for policing?</a:t>
            </a:r>
          </a:p>
        </p:txBody>
      </p:sp>
      <p:pic>
        <p:nvPicPr>
          <p:cNvPr id="4" name="Picture 3">
            <a:extLst>
              <a:ext uri="{FF2B5EF4-FFF2-40B4-BE49-F238E27FC236}">
                <a16:creationId xmlns:a16="http://schemas.microsoft.com/office/drawing/2014/main" id="{87398D13-41FC-5B95-D087-F286D1298630}"/>
              </a:ext>
            </a:extLst>
          </p:cNvPr>
          <p:cNvPicPr>
            <a:picLocks noChangeAspect="1"/>
          </p:cNvPicPr>
          <p:nvPr/>
        </p:nvPicPr>
        <p:blipFill>
          <a:blip r:embed="rId3"/>
          <a:stretch>
            <a:fillRect/>
          </a:stretch>
        </p:blipFill>
        <p:spPr>
          <a:xfrm>
            <a:off x="4402931" y="2847395"/>
            <a:ext cx="3386138" cy="2593638"/>
          </a:xfrm>
          <a:prstGeom prst="rect">
            <a:avLst/>
          </a:prstGeom>
        </p:spPr>
      </p:pic>
    </p:spTree>
    <p:extLst>
      <p:ext uri="{BB962C8B-B14F-4D97-AF65-F5344CB8AC3E}">
        <p14:creationId xmlns:p14="http://schemas.microsoft.com/office/powerpoint/2010/main" val="31161085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1EA45-1079-40F8-9C2E-83707984B4EF}"/>
              </a:ext>
            </a:extLst>
          </p:cNvPr>
          <p:cNvSpPr>
            <a:spLocks noGrp="1"/>
          </p:cNvSpPr>
          <p:nvPr>
            <p:ph type="title"/>
          </p:nvPr>
        </p:nvSpPr>
        <p:spPr>
          <a:xfrm>
            <a:off x="1127023" y="274638"/>
            <a:ext cx="10005551" cy="825372"/>
          </a:xfrm>
          <a:solidFill>
            <a:srgbClr val="002060"/>
          </a:solidFill>
        </p:spPr>
        <p:txBody>
          <a:bodyPr>
            <a:normAutofit/>
          </a:bodyPr>
          <a:lstStyle/>
          <a:p>
            <a:r>
              <a:rPr lang="en-GB">
                <a:solidFill>
                  <a:srgbClr val="FFFFFF"/>
                </a:solidFill>
                <a:latin typeface="Arial"/>
                <a:cs typeface="Arial"/>
              </a:rPr>
              <a:t>Who investigates Fraud?</a:t>
            </a:r>
          </a:p>
        </p:txBody>
      </p:sp>
      <p:pic>
        <p:nvPicPr>
          <p:cNvPr id="4" name="Content Placeholder 3">
            <a:extLst>
              <a:ext uri="{FF2B5EF4-FFF2-40B4-BE49-F238E27FC236}">
                <a16:creationId xmlns:a16="http://schemas.microsoft.com/office/drawing/2014/main" id="{510A0FF6-BCEF-4D30-B72F-036F6664C7BF}"/>
              </a:ext>
            </a:extLst>
          </p:cNvPr>
          <p:cNvPicPr>
            <a:picLocks noGrp="1" noChangeAspect="1"/>
          </p:cNvPicPr>
          <p:nvPr>
            <p:ph idx="1"/>
          </p:nvPr>
        </p:nvPicPr>
        <p:blipFill>
          <a:blip r:embed="rId3"/>
          <a:stretch>
            <a:fillRect/>
          </a:stretch>
        </p:blipFill>
        <p:spPr>
          <a:xfrm>
            <a:off x="1531028" y="1282784"/>
            <a:ext cx="9320918" cy="4227602"/>
          </a:xfrm>
          <a:prstGeom prst="rect">
            <a:avLst/>
          </a:prstGeom>
        </p:spPr>
      </p:pic>
    </p:spTree>
    <p:extLst>
      <p:ext uri="{BB962C8B-B14F-4D97-AF65-F5344CB8AC3E}">
        <p14:creationId xmlns:p14="http://schemas.microsoft.com/office/powerpoint/2010/main" val="29990764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0AE781C-74D7-427F-B5B7-652322AF18FA}"/>
              </a:ext>
            </a:extLst>
          </p:cNvPr>
          <p:cNvSpPr>
            <a:spLocks noGrp="1"/>
          </p:cNvSpPr>
          <p:nvPr>
            <p:ph type="title"/>
          </p:nvPr>
        </p:nvSpPr>
        <p:spPr>
          <a:solidFill>
            <a:srgbClr val="002060"/>
          </a:solidFill>
        </p:spPr>
        <p:txBody>
          <a:bodyPr/>
          <a:lstStyle/>
          <a:p>
            <a:r>
              <a:rPr lang="en-GB">
                <a:solidFill>
                  <a:srgbClr val="FFFFFF"/>
                </a:solidFill>
                <a:latin typeface="Arial"/>
                <a:cs typeface="Arial"/>
              </a:rPr>
              <a:t>Non-Government Organisations </a:t>
            </a:r>
            <a:endParaRPr lang="en-GB">
              <a:solidFill>
                <a:srgbClr val="FFFFFF"/>
              </a:solidFill>
            </a:endParaRPr>
          </a:p>
        </p:txBody>
      </p:sp>
      <p:pic>
        <p:nvPicPr>
          <p:cNvPr id="6" name="Content Placeholder 5">
            <a:extLst>
              <a:ext uri="{FF2B5EF4-FFF2-40B4-BE49-F238E27FC236}">
                <a16:creationId xmlns:a16="http://schemas.microsoft.com/office/drawing/2014/main" id="{E60129F1-50A7-4866-8EDB-BCE81B97D0A0}"/>
              </a:ext>
            </a:extLst>
          </p:cNvPr>
          <p:cNvPicPr>
            <a:picLocks noGrp="1" noChangeAspect="1"/>
          </p:cNvPicPr>
          <p:nvPr>
            <p:ph sz="half" idx="1"/>
          </p:nvPr>
        </p:nvPicPr>
        <p:blipFill>
          <a:blip r:embed="rId2"/>
          <a:stretch>
            <a:fillRect/>
          </a:stretch>
        </p:blipFill>
        <p:spPr>
          <a:xfrm>
            <a:off x="609600" y="2496421"/>
            <a:ext cx="5384800" cy="2196946"/>
          </a:xfrm>
          <a:prstGeom prst="rect">
            <a:avLst/>
          </a:prstGeom>
        </p:spPr>
      </p:pic>
      <p:pic>
        <p:nvPicPr>
          <p:cNvPr id="3" name="Content Placeholder 2" descr="A circle with words in it&#10;&#10;Description automatically generated">
            <a:extLst>
              <a:ext uri="{FF2B5EF4-FFF2-40B4-BE49-F238E27FC236}">
                <a16:creationId xmlns:a16="http://schemas.microsoft.com/office/drawing/2014/main" id="{D9161711-3C85-75D8-A714-10D941EB7340}"/>
              </a:ext>
            </a:extLst>
          </p:cNvPr>
          <p:cNvPicPr>
            <a:picLocks noGrp="1" noChangeAspect="1"/>
          </p:cNvPicPr>
          <p:nvPr>
            <p:ph sz="half" idx="2"/>
          </p:nvPr>
        </p:nvPicPr>
        <p:blipFill>
          <a:blip r:embed="rId3"/>
          <a:stretch>
            <a:fillRect/>
          </a:stretch>
        </p:blipFill>
        <p:spPr>
          <a:xfrm>
            <a:off x="6197600" y="2447958"/>
            <a:ext cx="5384800" cy="2293526"/>
          </a:xfrm>
        </p:spPr>
      </p:pic>
    </p:spTree>
    <p:extLst>
      <p:ext uri="{BB962C8B-B14F-4D97-AF65-F5344CB8AC3E}">
        <p14:creationId xmlns:p14="http://schemas.microsoft.com/office/powerpoint/2010/main" val="6670342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8BB84-B678-C5F0-B96F-859F69B05362}"/>
              </a:ext>
            </a:extLst>
          </p:cNvPr>
          <p:cNvSpPr>
            <a:spLocks noGrp="1"/>
          </p:cNvSpPr>
          <p:nvPr>
            <p:ph type="title"/>
          </p:nvPr>
        </p:nvSpPr>
        <p:spPr>
          <a:solidFill>
            <a:srgbClr val="002060"/>
          </a:solidFill>
        </p:spPr>
        <p:txBody>
          <a:bodyPr/>
          <a:lstStyle/>
          <a:p>
            <a:r>
              <a:rPr lang="en-US">
                <a:solidFill>
                  <a:schemeClr val="bg1"/>
                </a:solidFill>
                <a:latin typeface="Arial"/>
                <a:cs typeface="Arial"/>
              </a:rPr>
              <a:t>National &amp; International</a:t>
            </a:r>
          </a:p>
        </p:txBody>
      </p:sp>
      <p:sp>
        <p:nvSpPr>
          <p:cNvPr id="3" name="Content Placeholder 2">
            <a:extLst>
              <a:ext uri="{FF2B5EF4-FFF2-40B4-BE49-F238E27FC236}">
                <a16:creationId xmlns:a16="http://schemas.microsoft.com/office/drawing/2014/main" id="{379A6ED4-124B-3E96-E472-681CEFBDA8F6}"/>
              </a:ext>
            </a:extLst>
          </p:cNvPr>
          <p:cNvSpPr>
            <a:spLocks noGrp="1"/>
          </p:cNvSpPr>
          <p:nvPr>
            <p:ph sz="half" idx="1"/>
          </p:nvPr>
        </p:nvSpPr>
        <p:spPr>
          <a:solidFill>
            <a:schemeClr val="accent3">
              <a:lumMod val="20000"/>
              <a:lumOff val="80000"/>
            </a:schemeClr>
          </a:solidFill>
        </p:spPr>
        <p:txBody>
          <a:bodyPr vert="horz" lIns="91440" tIns="45720" rIns="91440" bIns="45720" rtlCol="0" anchor="t">
            <a:normAutofit/>
          </a:bodyPr>
          <a:lstStyle/>
          <a:p>
            <a:pPr marL="0" indent="0" algn="ctr">
              <a:buNone/>
            </a:pPr>
            <a:r>
              <a:rPr lang="en-US" b="1">
                <a:latin typeface="Arial"/>
                <a:cs typeface="Arial"/>
              </a:rPr>
              <a:t>Regional </a:t>
            </a:r>
            <a:r>
              <a:rPr lang="en-US" b="1" err="1">
                <a:latin typeface="Arial"/>
                <a:cs typeface="Arial"/>
              </a:rPr>
              <a:t>Organised</a:t>
            </a:r>
            <a:r>
              <a:rPr lang="en-US" b="1">
                <a:latin typeface="Arial"/>
                <a:cs typeface="Arial"/>
              </a:rPr>
              <a:t> Crime Units</a:t>
            </a:r>
            <a:endParaRPr lang="en-US"/>
          </a:p>
          <a:p>
            <a:r>
              <a:rPr lang="en-US">
                <a:ea typeface="+mn-lt"/>
                <a:cs typeface="+mn-lt"/>
                <a:hlinkClick r:id="rId2"/>
              </a:rPr>
              <a:t>Fraud and Economic Crime (rocu.police.uk)</a:t>
            </a:r>
          </a:p>
          <a:p>
            <a:endParaRPr lang="en-US"/>
          </a:p>
          <a:p>
            <a:endParaRPr lang="en-US"/>
          </a:p>
          <a:p>
            <a:endParaRPr lang="en-US"/>
          </a:p>
          <a:p>
            <a:endParaRPr lang="en-US"/>
          </a:p>
          <a:p>
            <a:endParaRPr lang="en-US"/>
          </a:p>
        </p:txBody>
      </p:sp>
      <p:sp>
        <p:nvSpPr>
          <p:cNvPr id="8" name="Content Placeholder 7">
            <a:extLst>
              <a:ext uri="{FF2B5EF4-FFF2-40B4-BE49-F238E27FC236}">
                <a16:creationId xmlns:a16="http://schemas.microsoft.com/office/drawing/2014/main" id="{89B7DE17-06BF-ACA2-A015-0EBFFB80E93F}"/>
              </a:ext>
            </a:extLst>
          </p:cNvPr>
          <p:cNvSpPr>
            <a:spLocks noGrp="1"/>
          </p:cNvSpPr>
          <p:nvPr>
            <p:ph sz="half" idx="2"/>
          </p:nvPr>
        </p:nvSpPr>
        <p:spPr>
          <a:solidFill>
            <a:schemeClr val="accent4">
              <a:lumMod val="20000"/>
              <a:lumOff val="80000"/>
            </a:schemeClr>
          </a:solidFill>
        </p:spPr>
        <p:txBody>
          <a:bodyPr vert="horz" lIns="91440" tIns="45720" rIns="91440" bIns="45720" rtlCol="0" anchor="t">
            <a:normAutofit/>
          </a:bodyPr>
          <a:lstStyle/>
          <a:p>
            <a:pPr marL="0" indent="0">
              <a:buNone/>
            </a:pPr>
            <a:r>
              <a:rPr lang="en-US" b="1">
                <a:latin typeface="Arial"/>
                <a:cs typeface="Arial"/>
              </a:rPr>
              <a:t>                   Interpol</a:t>
            </a:r>
          </a:p>
          <a:p>
            <a:pPr marL="0" indent="0">
              <a:buNone/>
            </a:pPr>
            <a:endParaRPr lang="en-US" b="1">
              <a:latin typeface="Arial"/>
              <a:cs typeface="Arial"/>
            </a:endParaRPr>
          </a:p>
          <a:p>
            <a:pPr marL="0" indent="0">
              <a:buNone/>
            </a:pPr>
            <a:r>
              <a:rPr lang="en-US">
                <a:ea typeface="+mn-lt"/>
                <a:cs typeface="+mn-lt"/>
                <a:hlinkClick r:id="rId3"/>
              </a:rPr>
              <a:t>Financial crime (interpol.int)</a:t>
            </a:r>
            <a:endParaRPr lang="en-US">
              <a:ea typeface="+mn-lt"/>
              <a:cs typeface="+mn-lt"/>
            </a:endParaRPr>
          </a:p>
          <a:p>
            <a:pPr marL="0" indent="0">
              <a:buNone/>
            </a:pPr>
            <a:endParaRPr lang="en-US"/>
          </a:p>
          <a:p>
            <a:pPr marL="0" indent="0">
              <a:buNone/>
            </a:pPr>
            <a:endParaRPr lang="en-US"/>
          </a:p>
        </p:txBody>
      </p:sp>
      <p:pic>
        <p:nvPicPr>
          <p:cNvPr id="9" name="Picture 8" descr="rocu-header-logo-420">
            <a:extLst>
              <a:ext uri="{FF2B5EF4-FFF2-40B4-BE49-F238E27FC236}">
                <a16:creationId xmlns:a16="http://schemas.microsoft.com/office/drawing/2014/main" id="{FDEC77D8-3C4F-AD75-61FF-F1D0EC8C4295}"/>
              </a:ext>
            </a:extLst>
          </p:cNvPr>
          <p:cNvPicPr>
            <a:picLocks noChangeAspect="1"/>
          </p:cNvPicPr>
          <p:nvPr/>
        </p:nvPicPr>
        <p:blipFill>
          <a:blip r:embed="rId4"/>
          <a:stretch>
            <a:fillRect/>
          </a:stretch>
        </p:blipFill>
        <p:spPr>
          <a:xfrm>
            <a:off x="1844400" y="3764571"/>
            <a:ext cx="2743200" cy="1632857"/>
          </a:xfrm>
          <a:prstGeom prst="rect">
            <a:avLst/>
          </a:prstGeom>
        </p:spPr>
      </p:pic>
      <p:pic>
        <p:nvPicPr>
          <p:cNvPr id="10" name="Picture 9" descr="Interpol Logo">
            <a:extLst>
              <a:ext uri="{FF2B5EF4-FFF2-40B4-BE49-F238E27FC236}">
                <a16:creationId xmlns:a16="http://schemas.microsoft.com/office/drawing/2014/main" id="{9224DEF2-228C-594C-AF66-300B6F629994}"/>
              </a:ext>
            </a:extLst>
          </p:cNvPr>
          <p:cNvPicPr>
            <a:picLocks noChangeAspect="1"/>
          </p:cNvPicPr>
          <p:nvPr/>
        </p:nvPicPr>
        <p:blipFill>
          <a:blip r:embed="rId5"/>
          <a:stretch>
            <a:fillRect/>
          </a:stretch>
        </p:blipFill>
        <p:spPr>
          <a:xfrm>
            <a:off x="7761375" y="3580387"/>
            <a:ext cx="1889250" cy="1719225"/>
          </a:xfrm>
          <a:prstGeom prst="rect">
            <a:avLst/>
          </a:prstGeom>
        </p:spPr>
      </p:pic>
    </p:spTree>
    <p:extLst>
      <p:ext uri="{BB962C8B-B14F-4D97-AF65-F5344CB8AC3E}">
        <p14:creationId xmlns:p14="http://schemas.microsoft.com/office/powerpoint/2010/main" val="3311336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7251E-D72C-43B9-A148-9E0AD4AFFE68}"/>
              </a:ext>
            </a:extLst>
          </p:cNvPr>
          <p:cNvSpPr>
            <a:spLocks noGrp="1"/>
          </p:cNvSpPr>
          <p:nvPr>
            <p:ph type="title"/>
          </p:nvPr>
        </p:nvSpPr>
        <p:spPr>
          <a:solidFill>
            <a:srgbClr val="002060"/>
          </a:solidFill>
        </p:spPr>
        <p:txBody>
          <a:bodyPr/>
          <a:lstStyle/>
          <a:p>
            <a:r>
              <a:rPr lang="en-GB" b="1">
                <a:solidFill>
                  <a:schemeClr val="bg1"/>
                </a:solidFill>
                <a:latin typeface="Arial"/>
                <a:cs typeface="Arial"/>
              </a:rPr>
              <a:t>Fraud Theory </a:t>
            </a:r>
          </a:p>
        </p:txBody>
      </p:sp>
      <p:sp>
        <p:nvSpPr>
          <p:cNvPr id="3" name="Content Placeholder 2">
            <a:extLst>
              <a:ext uri="{FF2B5EF4-FFF2-40B4-BE49-F238E27FC236}">
                <a16:creationId xmlns:a16="http://schemas.microsoft.com/office/drawing/2014/main" id="{C4B16E43-606D-4BED-B168-593A1B5387D0}"/>
              </a:ext>
            </a:extLst>
          </p:cNvPr>
          <p:cNvSpPr>
            <a:spLocks noGrp="1"/>
          </p:cNvSpPr>
          <p:nvPr>
            <p:ph idx="4294967295"/>
          </p:nvPr>
        </p:nvSpPr>
        <p:spPr>
          <a:xfrm>
            <a:off x="888000" y="1624200"/>
            <a:ext cx="10972800" cy="3916363"/>
          </a:xfrm>
        </p:spPr>
        <p:txBody>
          <a:bodyPr vert="horz" lIns="91440" tIns="45720" rIns="91440" bIns="45720" rtlCol="0" anchor="t">
            <a:normAutofit/>
          </a:bodyPr>
          <a:lstStyle/>
          <a:p>
            <a:endParaRPr lang="en-GB"/>
          </a:p>
          <a:p>
            <a:r>
              <a:rPr lang="en-GB"/>
              <a:t>Fraud Triangle</a:t>
            </a:r>
          </a:p>
          <a:p>
            <a:endParaRPr lang="en-GB"/>
          </a:p>
          <a:p>
            <a:endParaRPr lang="en-GB"/>
          </a:p>
          <a:p>
            <a:pPr marL="0" indent="0">
              <a:buNone/>
            </a:pPr>
            <a:endParaRPr lang="en-GB"/>
          </a:p>
          <a:p>
            <a:pPr marL="0" indent="0">
              <a:buNone/>
            </a:pPr>
            <a:r>
              <a:rPr lang="en-GB"/>
              <a:t>                                                               </a:t>
            </a:r>
          </a:p>
          <a:p>
            <a:endParaRPr lang="en-GB"/>
          </a:p>
        </p:txBody>
      </p:sp>
      <p:pic>
        <p:nvPicPr>
          <p:cNvPr id="81" name="Picture 80" descr="Fraud Triangle - Motivation, Opportunity, Rationalization with Icons in an  Infographic template Stock Vector | Adobe Stock">
            <a:extLst>
              <a:ext uri="{FF2B5EF4-FFF2-40B4-BE49-F238E27FC236}">
                <a16:creationId xmlns:a16="http://schemas.microsoft.com/office/drawing/2014/main" id="{E75E5764-A9C8-3532-7987-0D81415D8121}"/>
              </a:ext>
            </a:extLst>
          </p:cNvPr>
          <p:cNvPicPr>
            <a:picLocks noChangeAspect="1"/>
          </p:cNvPicPr>
          <p:nvPr/>
        </p:nvPicPr>
        <p:blipFill>
          <a:blip r:embed="rId3"/>
          <a:stretch>
            <a:fillRect/>
          </a:stretch>
        </p:blipFill>
        <p:spPr>
          <a:xfrm>
            <a:off x="4928438" y="1973438"/>
            <a:ext cx="3535125" cy="3529125"/>
          </a:xfrm>
          <a:prstGeom prst="rect">
            <a:avLst/>
          </a:prstGeom>
        </p:spPr>
      </p:pic>
    </p:spTree>
    <p:extLst>
      <p:ext uri="{BB962C8B-B14F-4D97-AF65-F5344CB8AC3E}">
        <p14:creationId xmlns:p14="http://schemas.microsoft.com/office/powerpoint/2010/main" val="26275760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5" end="5"/>
                                            </p:txEl>
                                          </p:spTgt>
                                        </p:tgtEl>
                                        <p:attrNameLst>
                                          <p:attrName>style.visibility</p:attrName>
                                        </p:attrNameLst>
                                      </p:cBhvr>
                                      <p:to>
                                        <p:strVal val="visible"/>
                                      </p:to>
                                    </p:set>
                                    <p:animEffect transition="in" filter="fade">
                                      <p:cBhvr>
                                        <p:cTn id="14" dur="1000"/>
                                        <p:tgtEl>
                                          <p:spTgt spid="3">
                                            <p:txEl>
                                              <p:pRg st="5" end="5"/>
                                            </p:txEl>
                                          </p:spTgt>
                                        </p:tgtEl>
                                      </p:cBhvr>
                                    </p:animEffect>
                                    <p:anim calcmode="lin" valueType="num">
                                      <p:cBhvr>
                                        <p:cTn id="1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C9D5B-7A3E-413D-B5C6-14DB9DBAFEAA}"/>
              </a:ext>
            </a:extLst>
          </p:cNvPr>
          <p:cNvSpPr>
            <a:spLocks noGrp="1"/>
          </p:cNvSpPr>
          <p:nvPr>
            <p:ph type="title"/>
          </p:nvPr>
        </p:nvSpPr>
        <p:spPr>
          <a:solidFill>
            <a:srgbClr val="002060"/>
          </a:solidFill>
        </p:spPr>
        <p:txBody>
          <a:bodyPr/>
          <a:lstStyle/>
          <a:p>
            <a:pPr algn="ctr"/>
            <a:r>
              <a:rPr lang="en-GB" b="1">
                <a:solidFill>
                  <a:srgbClr val="FFFFFF"/>
                </a:solidFill>
              </a:rPr>
              <a:t>Fraud Triangle</a:t>
            </a:r>
          </a:p>
        </p:txBody>
      </p:sp>
      <p:pic>
        <p:nvPicPr>
          <p:cNvPr id="6" name="Content Placeholder 5">
            <a:extLst>
              <a:ext uri="{FF2B5EF4-FFF2-40B4-BE49-F238E27FC236}">
                <a16:creationId xmlns:a16="http://schemas.microsoft.com/office/drawing/2014/main" id="{BA8DA8C2-60A7-4DF7-B601-D639F189C176}"/>
              </a:ext>
            </a:extLst>
          </p:cNvPr>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a:xfrm>
            <a:off x="3159108" y="1309625"/>
            <a:ext cx="5801784" cy="4351338"/>
          </a:xfrm>
          <a:prstGeom prst="rect">
            <a:avLst/>
          </a:prstGeom>
        </p:spPr>
      </p:pic>
    </p:spTree>
    <p:extLst>
      <p:ext uri="{BB962C8B-B14F-4D97-AF65-F5344CB8AC3E}">
        <p14:creationId xmlns:p14="http://schemas.microsoft.com/office/powerpoint/2010/main" val="17710566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0FF04-7A05-A6D9-E659-28EDB23E0636}"/>
              </a:ext>
            </a:extLst>
          </p:cNvPr>
          <p:cNvSpPr>
            <a:spLocks noGrp="1"/>
          </p:cNvSpPr>
          <p:nvPr>
            <p:ph type="title"/>
          </p:nvPr>
        </p:nvSpPr>
        <p:spPr>
          <a:solidFill>
            <a:srgbClr val="002060"/>
          </a:solidFill>
        </p:spPr>
        <p:txBody>
          <a:bodyPr/>
          <a:lstStyle/>
          <a:p>
            <a:r>
              <a:rPr lang="en-US">
                <a:solidFill>
                  <a:srgbClr val="FFFFFF"/>
                </a:solidFill>
                <a:latin typeface="Arial"/>
                <a:cs typeface="Arial"/>
              </a:rPr>
              <a:t>Fraud Triangle – 3 elements</a:t>
            </a:r>
          </a:p>
        </p:txBody>
      </p:sp>
      <p:sp>
        <p:nvSpPr>
          <p:cNvPr id="3" name="Content Placeholder 2">
            <a:extLst>
              <a:ext uri="{FF2B5EF4-FFF2-40B4-BE49-F238E27FC236}">
                <a16:creationId xmlns:a16="http://schemas.microsoft.com/office/drawing/2014/main" id="{4171F53B-C0C5-799D-EAE7-8DE606765024}"/>
              </a:ext>
            </a:extLst>
          </p:cNvPr>
          <p:cNvSpPr>
            <a:spLocks noGrp="1"/>
          </p:cNvSpPr>
          <p:nvPr>
            <p:ph sz="half" idx="1"/>
          </p:nvPr>
        </p:nvSpPr>
        <p:spPr>
          <a:solidFill>
            <a:schemeClr val="accent3">
              <a:lumMod val="20000"/>
              <a:lumOff val="80000"/>
            </a:schemeClr>
          </a:solidFill>
        </p:spPr>
        <p:txBody>
          <a:bodyPr vert="horz" lIns="91440" tIns="45720" rIns="91440" bIns="45720" rtlCol="0" anchor="t">
            <a:normAutofit fontScale="92500" lnSpcReduction="10000"/>
          </a:bodyPr>
          <a:lstStyle/>
          <a:p>
            <a:pPr marL="0" indent="0">
              <a:buNone/>
            </a:pPr>
            <a:r>
              <a:rPr lang="en-US" b="1">
                <a:solidFill>
                  <a:srgbClr val="7030A0"/>
                </a:solidFill>
              </a:rPr>
              <a:t>                   </a:t>
            </a:r>
            <a:r>
              <a:rPr lang="en-US" b="1"/>
              <a:t> </a:t>
            </a:r>
            <a:r>
              <a:rPr lang="en-US" b="1">
                <a:latin typeface="Arial"/>
                <a:cs typeface="Arial"/>
              </a:rPr>
              <a:t>Motivation</a:t>
            </a:r>
          </a:p>
          <a:p>
            <a:pPr>
              <a:buNone/>
            </a:pPr>
            <a:r>
              <a:rPr lang="en-US" sz="2600">
                <a:latin typeface="Arial"/>
                <a:cs typeface="Arial"/>
              </a:rPr>
              <a:t>•</a:t>
            </a:r>
            <a:r>
              <a:rPr lang="en-US" sz="2600">
                <a:latin typeface="Calibri"/>
                <a:cs typeface="Calibri"/>
              </a:rPr>
              <a:t>Compulsive </a:t>
            </a:r>
            <a:r>
              <a:rPr lang="en-US" sz="2600" err="1">
                <a:latin typeface="Calibri"/>
                <a:cs typeface="Calibri"/>
              </a:rPr>
              <a:t>behaviour</a:t>
            </a:r>
            <a:endParaRPr lang="en-US" err="1"/>
          </a:p>
          <a:p>
            <a:pPr>
              <a:buNone/>
            </a:pPr>
            <a:r>
              <a:rPr lang="en-US" sz="2400">
                <a:solidFill>
                  <a:srgbClr val="0070C0"/>
                </a:solidFill>
                <a:latin typeface="Calibri"/>
                <a:cs typeface="Calibri"/>
              </a:rPr>
              <a:t>(gambling, alcohol, illegal drug use,)</a:t>
            </a:r>
            <a:endParaRPr lang="en-US"/>
          </a:p>
          <a:p>
            <a:pPr>
              <a:buNone/>
            </a:pPr>
            <a:r>
              <a:rPr lang="en-US" sz="2600">
                <a:latin typeface="Arial"/>
                <a:cs typeface="Arial"/>
              </a:rPr>
              <a:t>•</a:t>
            </a:r>
            <a:r>
              <a:rPr lang="en-US" sz="2600">
                <a:latin typeface="Calibri"/>
                <a:cs typeface="Calibri"/>
              </a:rPr>
              <a:t>Financial Debts</a:t>
            </a:r>
            <a:endParaRPr lang="en-US"/>
          </a:p>
          <a:p>
            <a:pPr>
              <a:buNone/>
            </a:pPr>
            <a:r>
              <a:rPr lang="en-US" sz="2400">
                <a:solidFill>
                  <a:srgbClr val="548235"/>
                </a:solidFill>
                <a:latin typeface="Calibri"/>
                <a:cs typeface="Calibri"/>
              </a:rPr>
              <a:t>(credit cards, loans etc.)</a:t>
            </a:r>
            <a:endParaRPr lang="en-US"/>
          </a:p>
          <a:p>
            <a:pPr>
              <a:buNone/>
            </a:pPr>
            <a:r>
              <a:rPr lang="en-US" sz="2600">
                <a:latin typeface="Arial"/>
                <a:cs typeface="Arial"/>
              </a:rPr>
              <a:t>•</a:t>
            </a:r>
            <a:r>
              <a:rPr lang="en-US" sz="2600">
                <a:latin typeface="Calibri"/>
                <a:cs typeface="Calibri"/>
              </a:rPr>
              <a:t>Family problems</a:t>
            </a:r>
            <a:endParaRPr lang="en-US"/>
          </a:p>
          <a:p>
            <a:pPr>
              <a:buNone/>
            </a:pPr>
            <a:r>
              <a:rPr lang="en-US" sz="2400">
                <a:solidFill>
                  <a:srgbClr val="2F5597"/>
                </a:solidFill>
                <a:latin typeface="Calibri"/>
                <a:cs typeface="Calibri"/>
              </a:rPr>
              <a:t>(divorce, children, </a:t>
            </a:r>
            <a:r>
              <a:rPr lang="en-US" sz="2400" err="1">
                <a:solidFill>
                  <a:srgbClr val="2F5597"/>
                </a:solidFill>
                <a:latin typeface="Calibri"/>
                <a:cs typeface="Calibri"/>
              </a:rPr>
              <a:t>lonliness</a:t>
            </a:r>
            <a:r>
              <a:rPr lang="en-US" sz="2400">
                <a:solidFill>
                  <a:srgbClr val="2F5597"/>
                </a:solidFill>
                <a:latin typeface="Calibri"/>
                <a:cs typeface="Calibri"/>
              </a:rPr>
              <a:t>)</a:t>
            </a:r>
            <a:endParaRPr lang="en-US"/>
          </a:p>
          <a:p>
            <a:pPr>
              <a:buNone/>
            </a:pPr>
            <a:r>
              <a:rPr lang="en-US" sz="2600">
                <a:latin typeface="Arial"/>
                <a:cs typeface="Arial"/>
              </a:rPr>
              <a:t>•</a:t>
            </a:r>
            <a:r>
              <a:rPr lang="en-US" sz="2600">
                <a:latin typeface="Calibri"/>
                <a:cs typeface="Calibri"/>
              </a:rPr>
              <a:t>Work pressure</a:t>
            </a:r>
            <a:endParaRPr lang="en-US"/>
          </a:p>
          <a:p>
            <a:pPr>
              <a:buNone/>
            </a:pPr>
            <a:r>
              <a:rPr lang="en-US" sz="2400">
                <a:solidFill>
                  <a:srgbClr val="7030A0"/>
                </a:solidFill>
                <a:latin typeface="Calibri"/>
                <a:cs typeface="Calibri"/>
              </a:rPr>
              <a:t>(high targets) </a:t>
            </a:r>
            <a:endParaRPr lang="en-US"/>
          </a:p>
          <a:p>
            <a:pPr>
              <a:buNone/>
            </a:pPr>
            <a:r>
              <a:rPr lang="en-US" sz="2600">
                <a:latin typeface="Arial"/>
                <a:cs typeface="Arial"/>
              </a:rPr>
              <a:t>•</a:t>
            </a:r>
            <a:r>
              <a:rPr lang="en-US" sz="2600">
                <a:latin typeface="Calibri"/>
                <a:cs typeface="Calibri"/>
              </a:rPr>
              <a:t>Greed</a:t>
            </a:r>
            <a:endParaRPr lang="en-US"/>
          </a:p>
          <a:p>
            <a:pPr marL="0" indent="0">
              <a:buNone/>
            </a:pPr>
            <a:endParaRPr lang="en-US"/>
          </a:p>
          <a:p>
            <a:endParaRPr lang="en-US"/>
          </a:p>
        </p:txBody>
      </p:sp>
      <p:sp>
        <p:nvSpPr>
          <p:cNvPr id="10" name="Content Placeholder 9">
            <a:extLst>
              <a:ext uri="{FF2B5EF4-FFF2-40B4-BE49-F238E27FC236}">
                <a16:creationId xmlns:a16="http://schemas.microsoft.com/office/drawing/2014/main" id="{70CCDA45-E73B-F7F8-82F0-49B6A7AAA142}"/>
              </a:ext>
            </a:extLst>
          </p:cNvPr>
          <p:cNvSpPr>
            <a:spLocks noGrp="1"/>
          </p:cNvSpPr>
          <p:nvPr>
            <p:ph sz="half" idx="2"/>
          </p:nvPr>
        </p:nvSpPr>
        <p:spPr>
          <a:solidFill>
            <a:schemeClr val="accent5">
              <a:lumMod val="20000"/>
              <a:lumOff val="80000"/>
            </a:schemeClr>
          </a:solidFill>
        </p:spPr>
        <p:txBody>
          <a:bodyPr vert="horz" lIns="91440" tIns="45720" rIns="91440" bIns="45720" rtlCol="0" anchor="t">
            <a:normAutofit/>
          </a:bodyPr>
          <a:lstStyle/>
          <a:p>
            <a:pPr marL="0" indent="0" algn="ctr">
              <a:buNone/>
            </a:pPr>
            <a:r>
              <a:rPr lang="en-US" b="1" err="1">
                <a:latin typeface="Arial"/>
                <a:cs typeface="Arial"/>
              </a:rPr>
              <a:t>Rationalisation</a:t>
            </a:r>
            <a:endParaRPr lang="en-US" b="1">
              <a:latin typeface="Arial"/>
              <a:cs typeface="Arial"/>
            </a:endParaRPr>
          </a:p>
          <a:p>
            <a:pPr>
              <a:buNone/>
            </a:pPr>
            <a:r>
              <a:rPr lang="en-US" sz="1900">
                <a:latin typeface="Arial"/>
                <a:cs typeface="Arial"/>
              </a:rPr>
              <a:t>•</a:t>
            </a:r>
            <a:r>
              <a:rPr lang="en-US" sz="1900" err="1">
                <a:latin typeface="Calibri"/>
                <a:cs typeface="Calibri"/>
              </a:rPr>
              <a:t>Rationalisation</a:t>
            </a:r>
            <a:r>
              <a:rPr lang="en-US" sz="1900">
                <a:latin typeface="Calibri"/>
                <a:cs typeface="Calibri"/>
              </a:rPr>
              <a:t> is a form of denial.</a:t>
            </a:r>
            <a:endParaRPr lang="en-US"/>
          </a:p>
          <a:p>
            <a:pPr>
              <a:buNone/>
            </a:pPr>
            <a:r>
              <a:rPr lang="en-US" sz="1900">
                <a:latin typeface="Calibri"/>
                <a:cs typeface="Calibri"/>
              </a:rPr>
              <a:t>  The person is not accepting reality</a:t>
            </a:r>
            <a:endParaRPr lang="en-US"/>
          </a:p>
          <a:p>
            <a:pPr>
              <a:buNone/>
            </a:pPr>
            <a:r>
              <a:rPr lang="en-US" sz="1900">
                <a:latin typeface="Arial"/>
                <a:cs typeface="Arial"/>
              </a:rPr>
              <a:t>•</a:t>
            </a:r>
            <a:r>
              <a:rPr lang="en-US" sz="1900" err="1">
                <a:latin typeface="Calibri"/>
                <a:cs typeface="Calibri"/>
              </a:rPr>
              <a:t>Rationalisation</a:t>
            </a:r>
            <a:r>
              <a:rPr lang="en-US" sz="1900">
                <a:latin typeface="Calibri"/>
                <a:cs typeface="Calibri"/>
              </a:rPr>
              <a:t> is the  hardest area for management to influence</a:t>
            </a:r>
            <a:endParaRPr lang="en-US"/>
          </a:p>
          <a:p>
            <a:pPr>
              <a:buNone/>
            </a:pPr>
            <a:endParaRPr lang="en-US" sz="1900">
              <a:latin typeface="Calibri"/>
              <a:cs typeface="Calibri"/>
            </a:endParaRPr>
          </a:p>
          <a:p>
            <a:pPr>
              <a:buNone/>
            </a:pPr>
            <a:r>
              <a:rPr lang="en-US" sz="1900">
                <a:latin typeface="Calibri"/>
                <a:cs typeface="Calibri"/>
              </a:rPr>
              <a:t>'</a:t>
            </a:r>
            <a:r>
              <a:rPr lang="en-US" sz="1900" i="1">
                <a:solidFill>
                  <a:srgbClr val="0070C0"/>
                </a:solidFill>
                <a:latin typeface="Calibri"/>
                <a:cs typeface="Calibri"/>
              </a:rPr>
              <a:t>they owe me'</a:t>
            </a:r>
          </a:p>
          <a:p>
            <a:pPr>
              <a:buNone/>
            </a:pPr>
            <a:r>
              <a:rPr lang="en-US" sz="1900" i="1">
                <a:solidFill>
                  <a:srgbClr val="0070C0"/>
                </a:solidFill>
                <a:latin typeface="Calibri"/>
                <a:cs typeface="Calibri"/>
              </a:rPr>
              <a:t>'I need it more than they do'</a:t>
            </a:r>
          </a:p>
          <a:p>
            <a:pPr>
              <a:buNone/>
            </a:pPr>
            <a:r>
              <a:rPr lang="en-US" sz="1900" i="1">
                <a:solidFill>
                  <a:srgbClr val="0070C0"/>
                </a:solidFill>
                <a:latin typeface="Calibri"/>
                <a:cs typeface="Calibri"/>
              </a:rPr>
              <a:t>'I'm only borrowing it'</a:t>
            </a:r>
          </a:p>
          <a:p>
            <a:pPr>
              <a:buNone/>
            </a:pPr>
            <a:endParaRPr lang="en-US" sz="1900" b="1">
              <a:latin typeface="Calibri"/>
              <a:cs typeface="Calibri"/>
            </a:endParaRPr>
          </a:p>
          <a:p>
            <a:pPr>
              <a:buNone/>
            </a:pPr>
            <a:endParaRPr lang="en-US" sz="1900" b="1">
              <a:latin typeface="Calibri"/>
              <a:cs typeface="Calibri"/>
            </a:endParaRPr>
          </a:p>
          <a:p>
            <a:pPr>
              <a:buNone/>
            </a:pPr>
            <a:endParaRPr lang="en-US" sz="1900" b="1">
              <a:latin typeface="Calibri"/>
              <a:cs typeface="Calibri"/>
            </a:endParaRPr>
          </a:p>
          <a:p>
            <a:pPr marL="0" indent="0" algn="ctr">
              <a:buNone/>
            </a:pPr>
            <a:endParaRPr lang="en-US" b="1">
              <a:latin typeface="Arial"/>
              <a:cs typeface="Arial"/>
            </a:endParaRPr>
          </a:p>
          <a:p>
            <a:endParaRPr lang="en-US"/>
          </a:p>
        </p:txBody>
      </p:sp>
      <p:pic>
        <p:nvPicPr>
          <p:cNvPr id="11" name="Picture 10" descr="A silhouette of a person&amp;#39;s head with gears in his brain&#10;&#10;Description automatically generated">
            <a:extLst>
              <a:ext uri="{FF2B5EF4-FFF2-40B4-BE49-F238E27FC236}">
                <a16:creationId xmlns:a16="http://schemas.microsoft.com/office/drawing/2014/main" id="{63BEA26A-3123-6CCB-9415-CD0D16CF2235}"/>
              </a:ext>
            </a:extLst>
          </p:cNvPr>
          <p:cNvPicPr>
            <a:picLocks noChangeAspect="1"/>
          </p:cNvPicPr>
          <p:nvPr/>
        </p:nvPicPr>
        <p:blipFill>
          <a:blip r:embed="rId2"/>
          <a:stretch>
            <a:fillRect/>
          </a:stretch>
        </p:blipFill>
        <p:spPr>
          <a:xfrm>
            <a:off x="9764738" y="3659438"/>
            <a:ext cx="1332525" cy="1423125"/>
          </a:xfrm>
          <a:prstGeom prst="rect">
            <a:avLst/>
          </a:prstGeom>
        </p:spPr>
      </p:pic>
      <p:pic>
        <p:nvPicPr>
          <p:cNvPr id="12" name="Picture 11" descr="A green sign with white text&#10;&#10;Description automatically generated">
            <a:extLst>
              <a:ext uri="{FF2B5EF4-FFF2-40B4-BE49-F238E27FC236}">
                <a16:creationId xmlns:a16="http://schemas.microsoft.com/office/drawing/2014/main" id="{9C784C02-6627-9909-B853-63E61892986F}"/>
              </a:ext>
            </a:extLst>
          </p:cNvPr>
          <p:cNvPicPr>
            <a:picLocks noChangeAspect="1"/>
          </p:cNvPicPr>
          <p:nvPr/>
        </p:nvPicPr>
        <p:blipFill>
          <a:blip r:embed="rId3"/>
          <a:stretch>
            <a:fillRect/>
          </a:stretch>
        </p:blipFill>
        <p:spPr>
          <a:xfrm>
            <a:off x="3224513" y="4490550"/>
            <a:ext cx="1680975" cy="1092900"/>
          </a:xfrm>
          <a:prstGeom prst="rect">
            <a:avLst/>
          </a:prstGeom>
        </p:spPr>
      </p:pic>
    </p:spTree>
    <p:extLst>
      <p:ext uri="{BB962C8B-B14F-4D97-AF65-F5344CB8AC3E}">
        <p14:creationId xmlns:p14="http://schemas.microsoft.com/office/powerpoint/2010/main" val="686302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8" end="8"/>
                                            </p:txEl>
                                          </p:spTgt>
                                        </p:tgtEl>
                                        <p:attrNameLst>
                                          <p:attrName>style.visibility</p:attrName>
                                        </p:attrNameLst>
                                      </p:cBhvr>
                                      <p:to>
                                        <p:strVal val="visible"/>
                                      </p:to>
                                    </p:set>
                                    <p:anim calcmode="lin" valueType="num">
                                      <p:cBhvr additive="base">
                                        <p:cTn id="6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9" end="9"/>
                                            </p:txEl>
                                          </p:spTgt>
                                        </p:tgtEl>
                                        <p:attrNameLst>
                                          <p:attrName>style.visibility</p:attrName>
                                        </p:attrNameLst>
                                      </p:cBhvr>
                                      <p:to>
                                        <p:strVal val="visible"/>
                                      </p:to>
                                    </p:set>
                                    <p:anim calcmode="lin" valueType="num">
                                      <p:cBhvr additive="base">
                                        <p:cTn id="6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10">
                                            <p:bg/>
                                          </p:spTgt>
                                        </p:tgtEl>
                                        <p:attrNameLst>
                                          <p:attrName>style.visibility</p:attrName>
                                        </p:attrNameLst>
                                      </p:cBhvr>
                                      <p:to>
                                        <p:strVal val="visible"/>
                                      </p:to>
                                    </p:set>
                                    <p:anim calcmode="lin" valueType="num">
                                      <p:cBhvr additive="base">
                                        <p:cTn id="73" dur="500" fill="hold"/>
                                        <p:tgtEl>
                                          <p:spTgt spid="10">
                                            <p:bg/>
                                          </p:spTgt>
                                        </p:tgtEl>
                                        <p:attrNameLst>
                                          <p:attrName>ppt_x</p:attrName>
                                        </p:attrNameLst>
                                      </p:cBhvr>
                                      <p:tavLst>
                                        <p:tav tm="0">
                                          <p:val>
                                            <p:strVal val="#ppt_x"/>
                                          </p:val>
                                        </p:tav>
                                        <p:tav tm="100000">
                                          <p:val>
                                            <p:strVal val="#ppt_x"/>
                                          </p:val>
                                        </p:tav>
                                      </p:tavLst>
                                    </p:anim>
                                    <p:anim calcmode="lin" valueType="num">
                                      <p:cBhvr additive="base">
                                        <p:cTn id="74" dur="500" fill="hold"/>
                                        <p:tgtEl>
                                          <p:spTgt spid="10">
                                            <p:bg/>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10">
                                            <p:txEl>
                                              <p:pRg st="0" end="0"/>
                                            </p:txEl>
                                          </p:spTgt>
                                        </p:tgtEl>
                                        <p:attrNameLst>
                                          <p:attrName>style.visibility</p:attrName>
                                        </p:attrNameLst>
                                      </p:cBhvr>
                                      <p:to>
                                        <p:strVal val="visible"/>
                                      </p:to>
                                    </p:set>
                                    <p:anim calcmode="lin" valueType="num">
                                      <p:cBhvr additive="base">
                                        <p:cTn id="79"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10">
                                            <p:txEl>
                                              <p:pRg st="1" end="1"/>
                                            </p:txEl>
                                          </p:spTgt>
                                        </p:tgtEl>
                                        <p:attrNameLst>
                                          <p:attrName>style.visibility</p:attrName>
                                        </p:attrNameLst>
                                      </p:cBhvr>
                                      <p:to>
                                        <p:strVal val="visible"/>
                                      </p:to>
                                    </p:set>
                                    <p:anim calcmode="lin" valueType="num">
                                      <p:cBhvr additive="base">
                                        <p:cTn id="85"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10">
                                            <p:txEl>
                                              <p:pRg st="2" end="2"/>
                                            </p:txEl>
                                          </p:spTgt>
                                        </p:tgtEl>
                                        <p:attrNameLst>
                                          <p:attrName>style.visibility</p:attrName>
                                        </p:attrNameLst>
                                      </p:cBhvr>
                                      <p:to>
                                        <p:strVal val="visible"/>
                                      </p:to>
                                    </p:set>
                                    <p:anim calcmode="lin" valueType="num">
                                      <p:cBhvr additive="base">
                                        <p:cTn id="91" dur="500" fill="hold"/>
                                        <p:tgtEl>
                                          <p:spTgt spid="10">
                                            <p:txEl>
                                              <p:pRg st="2" end="2"/>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1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10">
                                            <p:txEl>
                                              <p:pRg st="3" end="3"/>
                                            </p:txEl>
                                          </p:spTgt>
                                        </p:tgtEl>
                                        <p:attrNameLst>
                                          <p:attrName>style.visibility</p:attrName>
                                        </p:attrNameLst>
                                      </p:cBhvr>
                                      <p:to>
                                        <p:strVal val="visible"/>
                                      </p:to>
                                    </p:set>
                                    <p:anim calcmode="lin" valueType="num">
                                      <p:cBhvr additive="base">
                                        <p:cTn id="97" dur="500" fill="hold"/>
                                        <p:tgtEl>
                                          <p:spTgt spid="10">
                                            <p:txEl>
                                              <p:pRg st="3" end="3"/>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1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10">
                                            <p:txEl>
                                              <p:pRg st="5" end="5"/>
                                            </p:txEl>
                                          </p:spTgt>
                                        </p:tgtEl>
                                        <p:attrNameLst>
                                          <p:attrName>style.visibility</p:attrName>
                                        </p:attrNameLst>
                                      </p:cBhvr>
                                      <p:to>
                                        <p:strVal val="visible"/>
                                      </p:to>
                                    </p:set>
                                    <p:anim calcmode="lin" valueType="num">
                                      <p:cBhvr additive="base">
                                        <p:cTn id="103" dur="500" fill="hold"/>
                                        <p:tgtEl>
                                          <p:spTgt spid="10">
                                            <p:txEl>
                                              <p:pRg st="5" end="5"/>
                                            </p:txEl>
                                          </p:spTgt>
                                        </p:tgtEl>
                                        <p:attrNameLst>
                                          <p:attrName>ppt_x</p:attrName>
                                        </p:attrNameLst>
                                      </p:cBhvr>
                                      <p:tavLst>
                                        <p:tav tm="0">
                                          <p:val>
                                            <p:strVal val="#ppt_x"/>
                                          </p:val>
                                        </p:tav>
                                        <p:tav tm="100000">
                                          <p:val>
                                            <p:strVal val="#ppt_x"/>
                                          </p:val>
                                        </p:tav>
                                      </p:tavLst>
                                    </p:anim>
                                    <p:anim calcmode="lin" valueType="num">
                                      <p:cBhvr additive="base">
                                        <p:cTn id="104" dur="500" fill="hold"/>
                                        <p:tgtEl>
                                          <p:spTgt spid="10">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10">
                                            <p:txEl>
                                              <p:pRg st="6" end="6"/>
                                            </p:txEl>
                                          </p:spTgt>
                                        </p:tgtEl>
                                        <p:attrNameLst>
                                          <p:attrName>style.visibility</p:attrName>
                                        </p:attrNameLst>
                                      </p:cBhvr>
                                      <p:to>
                                        <p:strVal val="visible"/>
                                      </p:to>
                                    </p:set>
                                    <p:anim calcmode="lin" valueType="num">
                                      <p:cBhvr additive="base">
                                        <p:cTn id="109" dur="500" fill="hold"/>
                                        <p:tgtEl>
                                          <p:spTgt spid="10">
                                            <p:txEl>
                                              <p:pRg st="6" end="6"/>
                                            </p:txEl>
                                          </p:spTgt>
                                        </p:tgtEl>
                                        <p:attrNameLst>
                                          <p:attrName>ppt_x</p:attrName>
                                        </p:attrNameLst>
                                      </p:cBhvr>
                                      <p:tavLst>
                                        <p:tav tm="0">
                                          <p:val>
                                            <p:strVal val="#ppt_x"/>
                                          </p:val>
                                        </p:tav>
                                        <p:tav tm="100000">
                                          <p:val>
                                            <p:strVal val="#ppt_x"/>
                                          </p:val>
                                        </p:tav>
                                      </p:tavLst>
                                    </p:anim>
                                    <p:anim calcmode="lin" valueType="num">
                                      <p:cBhvr additive="base">
                                        <p:cTn id="110" dur="500" fill="hold"/>
                                        <p:tgtEl>
                                          <p:spTgt spid="10">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2" presetClass="entr" presetSubtype="4" fill="hold" grpId="0" nodeType="clickEffect">
                                  <p:stCondLst>
                                    <p:cond delay="0"/>
                                  </p:stCondLst>
                                  <p:childTnLst>
                                    <p:set>
                                      <p:cBhvr>
                                        <p:cTn id="114" dur="1" fill="hold">
                                          <p:stCondLst>
                                            <p:cond delay="0"/>
                                          </p:stCondLst>
                                        </p:cTn>
                                        <p:tgtEl>
                                          <p:spTgt spid="10">
                                            <p:txEl>
                                              <p:pRg st="7" end="7"/>
                                            </p:txEl>
                                          </p:spTgt>
                                        </p:tgtEl>
                                        <p:attrNameLst>
                                          <p:attrName>style.visibility</p:attrName>
                                        </p:attrNameLst>
                                      </p:cBhvr>
                                      <p:to>
                                        <p:strVal val="visible"/>
                                      </p:to>
                                    </p:set>
                                    <p:anim calcmode="lin" valueType="num">
                                      <p:cBhvr additive="base">
                                        <p:cTn id="115" dur="500" fill="hold"/>
                                        <p:tgtEl>
                                          <p:spTgt spid="10">
                                            <p:txEl>
                                              <p:pRg st="7" end="7"/>
                                            </p:txEl>
                                          </p:spTgt>
                                        </p:tgtEl>
                                        <p:attrNameLst>
                                          <p:attrName>ppt_x</p:attrName>
                                        </p:attrNameLst>
                                      </p:cBhvr>
                                      <p:tavLst>
                                        <p:tav tm="0">
                                          <p:val>
                                            <p:strVal val="#ppt_x"/>
                                          </p:val>
                                        </p:tav>
                                        <p:tav tm="100000">
                                          <p:val>
                                            <p:strVal val="#ppt_x"/>
                                          </p:val>
                                        </p:tav>
                                      </p:tavLst>
                                    </p:anim>
                                    <p:anim calcmode="lin" valueType="num">
                                      <p:cBhvr additive="base">
                                        <p:cTn id="116" dur="500" fill="hold"/>
                                        <p:tgtEl>
                                          <p:spTgt spid="10">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10" grpId="0" build="p"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95656-1F2C-4BE8-8C40-8AB055EA91B9}"/>
              </a:ext>
            </a:extLst>
          </p:cNvPr>
          <p:cNvSpPr>
            <a:spLocks noGrp="1"/>
          </p:cNvSpPr>
          <p:nvPr>
            <p:ph type="title"/>
          </p:nvPr>
        </p:nvSpPr>
        <p:spPr>
          <a:solidFill>
            <a:srgbClr val="002060"/>
          </a:solidFill>
        </p:spPr>
        <p:txBody>
          <a:bodyPr/>
          <a:lstStyle/>
          <a:p>
            <a:pPr algn="ctr"/>
            <a:r>
              <a:rPr lang="en-GB" b="1">
                <a:solidFill>
                  <a:schemeClr val="bg1"/>
                </a:solidFill>
                <a:latin typeface="Arial"/>
                <a:cs typeface="Arial"/>
              </a:rPr>
              <a:t>Opportunity</a:t>
            </a:r>
          </a:p>
        </p:txBody>
      </p:sp>
      <p:pic>
        <p:nvPicPr>
          <p:cNvPr id="4" name="Content Placeholder 3">
            <a:extLst>
              <a:ext uri="{FF2B5EF4-FFF2-40B4-BE49-F238E27FC236}">
                <a16:creationId xmlns:a16="http://schemas.microsoft.com/office/drawing/2014/main" id="{0911CBCA-B6BC-4932-AD67-03B7917158A7}"/>
              </a:ext>
            </a:extLst>
          </p:cNvPr>
          <p:cNvPicPr>
            <a:picLocks noGrp="1" noChangeAspect="1"/>
          </p:cNvPicPr>
          <p:nvPr>
            <p:ph sz="half" idx="1"/>
          </p:nvPr>
        </p:nvPicPr>
        <p:blipFill>
          <a:blip r:embed="rId2"/>
          <a:stretch>
            <a:fillRect/>
          </a:stretch>
        </p:blipFill>
        <p:spPr>
          <a:xfrm>
            <a:off x="662441" y="1495425"/>
            <a:ext cx="1933575" cy="1933575"/>
          </a:xfrm>
          <a:prstGeom prst="rect">
            <a:avLst/>
          </a:prstGeom>
        </p:spPr>
      </p:pic>
      <p:sp>
        <p:nvSpPr>
          <p:cNvPr id="6" name="Content Placeholder 5">
            <a:extLst>
              <a:ext uri="{FF2B5EF4-FFF2-40B4-BE49-F238E27FC236}">
                <a16:creationId xmlns:a16="http://schemas.microsoft.com/office/drawing/2014/main" id="{8796197D-7709-4E6E-9B7B-50F5E09C5422}"/>
              </a:ext>
            </a:extLst>
          </p:cNvPr>
          <p:cNvSpPr>
            <a:spLocks noGrp="1"/>
          </p:cNvSpPr>
          <p:nvPr>
            <p:ph sz="half" idx="2"/>
          </p:nvPr>
        </p:nvSpPr>
        <p:spPr>
          <a:xfrm>
            <a:off x="3080657" y="1962717"/>
            <a:ext cx="5181600" cy="4351338"/>
          </a:xfrm>
        </p:spPr>
        <p:txBody>
          <a:bodyPr/>
          <a:lstStyle/>
          <a:p>
            <a:r>
              <a:rPr lang="en-GB"/>
              <a:t>Opportunity is the perception that you can commit fraud without getting caught</a:t>
            </a:r>
          </a:p>
          <a:p>
            <a:r>
              <a:rPr lang="en-GB"/>
              <a:t>Management controls and influences provide ‘opportunity’ more than any other factor in the fraud triangle.</a:t>
            </a:r>
          </a:p>
        </p:txBody>
      </p:sp>
      <p:pic>
        <p:nvPicPr>
          <p:cNvPr id="5" name="Picture 4">
            <a:extLst>
              <a:ext uri="{FF2B5EF4-FFF2-40B4-BE49-F238E27FC236}">
                <a16:creationId xmlns:a16="http://schemas.microsoft.com/office/drawing/2014/main" id="{AFCDAE46-3AA2-447C-AB84-3A027565C973}"/>
              </a:ext>
            </a:extLst>
          </p:cNvPr>
          <p:cNvPicPr>
            <a:picLocks noChangeAspect="1"/>
          </p:cNvPicPr>
          <p:nvPr/>
        </p:nvPicPr>
        <p:blipFill>
          <a:blip r:embed="rId3"/>
          <a:stretch>
            <a:fillRect/>
          </a:stretch>
        </p:blipFill>
        <p:spPr>
          <a:xfrm>
            <a:off x="8643607" y="3106386"/>
            <a:ext cx="2933700" cy="2209800"/>
          </a:xfrm>
          <a:prstGeom prst="rect">
            <a:avLst/>
          </a:prstGeom>
        </p:spPr>
      </p:pic>
    </p:spTree>
    <p:extLst>
      <p:ext uri="{BB962C8B-B14F-4D97-AF65-F5344CB8AC3E}">
        <p14:creationId xmlns:p14="http://schemas.microsoft.com/office/powerpoint/2010/main" val="3764343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circle(in)">
                                      <p:cBhvr>
                                        <p:cTn id="7" dur="20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circle(in)">
                                      <p:cBhvr>
                                        <p:cTn id="12" dur="20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A69D4-2D80-FB22-A085-EB0076ADE8C6}"/>
              </a:ext>
            </a:extLst>
          </p:cNvPr>
          <p:cNvSpPr>
            <a:spLocks noGrp="1"/>
          </p:cNvSpPr>
          <p:nvPr>
            <p:ph type="title"/>
          </p:nvPr>
        </p:nvSpPr>
        <p:spPr>
          <a:solidFill>
            <a:srgbClr val="002060"/>
          </a:solidFill>
        </p:spPr>
        <p:txBody>
          <a:bodyPr>
            <a:normAutofit fontScale="90000"/>
          </a:bodyPr>
          <a:lstStyle/>
          <a:p>
            <a:r>
              <a:rPr lang="en-GB" dirty="0">
                <a:solidFill>
                  <a:schemeClr val="bg1"/>
                </a:solidFill>
              </a:rPr>
              <a:t>Tackling the fraud problem – </a:t>
            </a:r>
            <a:br>
              <a:rPr lang="en-GB" dirty="0">
                <a:solidFill>
                  <a:schemeClr val="bg1"/>
                </a:solidFill>
              </a:rPr>
            </a:br>
            <a:r>
              <a:rPr lang="en-GB" dirty="0">
                <a:solidFill>
                  <a:schemeClr val="bg1"/>
                </a:solidFill>
              </a:rPr>
              <a:t>Govt response ( Fraud Strategy 2023)</a:t>
            </a:r>
          </a:p>
        </p:txBody>
      </p:sp>
      <p:pic>
        <p:nvPicPr>
          <p:cNvPr id="9" name="Content Placeholder 8" descr="A white text on a black background&#10;&#10;Description automatically generated">
            <a:extLst>
              <a:ext uri="{FF2B5EF4-FFF2-40B4-BE49-F238E27FC236}">
                <a16:creationId xmlns:a16="http://schemas.microsoft.com/office/drawing/2014/main" id="{F49AB988-1593-E32E-9FE7-6F00A15D19A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85657" y="1692939"/>
            <a:ext cx="8677543" cy="3793461"/>
          </a:xfrm>
        </p:spPr>
      </p:pic>
    </p:spTree>
    <p:extLst>
      <p:ext uri="{BB962C8B-B14F-4D97-AF65-F5344CB8AC3E}">
        <p14:creationId xmlns:p14="http://schemas.microsoft.com/office/powerpoint/2010/main" val="39780090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CE14-2A04-225F-FEAC-C9FD6C40092C}"/>
              </a:ext>
            </a:extLst>
          </p:cNvPr>
          <p:cNvSpPr>
            <a:spLocks noGrp="1"/>
          </p:cNvSpPr>
          <p:nvPr>
            <p:ph type="title"/>
          </p:nvPr>
        </p:nvSpPr>
        <p:spPr>
          <a:solidFill>
            <a:srgbClr val="002060"/>
          </a:solidFill>
        </p:spPr>
        <p:txBody>
          <a:bodyPr/>
          <a:lstStyle/>
          <a:p>
            <a:r>
              <a:rPr lang="en-GB" dirty="0">
                <a:solidFill>
                  <a:schemeClr val="bg1"/>
                </a:solidFill>
              </a:rPr>
              <a:t>Local policing responsibility</a:t>
            </a:r>
          </a:p>
        </p:txBody>
      </p:sp>
      <p:pic>
        <p:nvPicPr>
          <p:cNvPr id="5" name="Content Placeholder 4" descr="A close up of a sign&#10;&#10;Description automatically generated">
            <a:extLst>
              <a:ext uri="{FF2B5EF4-FFF2-40B4-BE49-F238E27FC236}">
                <a16:creationId xmlns:a16="http://schemas.microsoft.com/office/drawing/2014/main" id="{3FA47A7A-B647-9FCE-E82F-5C06FB75A35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89893" y="1934323"/>
            <a:ext cx="11612213" cy="1494677"/>
          </a:xfrm>
          <a:solidFill>
            <a:schemeClr val="accent6">
              <a:lumMod val="20000"/>
              <a:lumOff val="80000"/>
            </a:schemeClr>
          </a:solidFill>
        </p:spPr>
      </p:pic>
      <p:pic>
        <p:nvPicPr>
          <p:cNvPr id="7" name="Picture 6">
            <a:extLst>
              <a:ext uri="{FF2B5EF4-FFF2-40B4-BE49-F238E27FC236}">
                <a16:creationId xmlns:a16="http://schemas.microsoft.com/office/drawing/2014/main" id="{518D4E95-7F2C-3B6A-FA2E-C0405F57EDC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04949" y="3945685"/>
            <a:ext cx="10397157" cy="590568"/>
          </a:xfrm>
          <a:prstGeom prst="rect">
            <a:avLst/>
          </a:prstGeom>
        </p:spPr>
      </p:pic>
      <p:pic>
        <p:nvPicPr>
          <p:cNvPr id="9" name="Picture 8" descr="A black and blue text&#10;&#10;Description automatically generated">
            <a:extLst>
              <a:ext uri="{FF2B5EF4-FFF2-40B4-BE49-F238E27FC236}">
                <a16:creationId xmlns:a16="http://schemas.microsoft.com/office/drawing/2014/main" id="{B25DCB08-323E-2488-2A3F-BC52FDF7CF2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438573" y="4838482"/>
            <a:ext cx="9277177" cy="590568"/>
          </a:xfrm>
          <a:prstGeom prst="rect">
            <a:avLst/>
          </a:prstGeom>
        </p:spPr>
      </p:pic>
    </p:spTree>
    <p:extLst>
      <p:ext uri="{BB962C8B-B14F-4D97-AF65-F5344CB8AC3E}">
        <p14:creationId xmlns:p14="http://schemas.microsoft.com/office/powerpoint/2010/main" val="3843292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1000"/>
                                        <p:tgtEl>
                                          <p:spTgt spid="9"/>
                                        </p:tgtEl>
                                      </p:cBhvr>
                                    </p:animEffect>
                                    <p:anim calcmode="lin" valueType="num">
                                      <p:cBhvr>
                                        <p:cTn id="21" dur="1000" fill="hold"/>
                                        <p:tgtEl>
                                          <p:spTgt spid="9"/>
                                        </p:tgtEl>
                                        <p:attrNameLst>
                                          <p:attrName>ppt_x</p:attrName>
                                        </p:attrNameLst>
                                      </p:cBhvr>
                                      <p:tavLst>
                                        <p:tav tm="0">
                                          <p:val>
                                            <p:strVal val="#ppt_x"/>
                                          </p:val>
                                        </p:tav>
                                        <p:tav tm="100000">
                                          <p:val>
                                            <p:strVal val="#ppt_x"/>
                                          </p:val>
                                        </p:tav>
                                      </p:tavLst>
                                    </p:anim>
                                    <p:anim calcmode="lin" valueType="num">
                                      <p:cBhvr>
                                        <p:cTn id="22"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0A8A7-2605-7607-4FB0-94F3C345A993}"/>
              </a:ext>
            </a:extLst>
          </p:cNvPr>
          <p:cNvSpPr>
            <a:spLocks noGrp="1"/>
          </p:cNvSpPr>
          <p:nvPr>
            <p:ph type="title"/>
          </p:nvPr>
        </p:nvSpPr>
        <p:spPr>
          <a:solidFill>
            <a:srgbClr val="002060"/>
          </a:solidFill>
        </p:spPr>
        <p:txBody>
          <a:bodyPr/>
          <a:lstStyle/>
          <a:p>
            <a:r>
              <a:rPr lang="en-GB" dirty="0">
                <a:solidFill>
                  <a:schemeClr val="bg1"/>
                </a:solidFill>
              </a:rPr>
              <a:t>Sources</a:t>
            </a:r>
          </a:p>
        </p:txBody>
      </p:sp>
      <p:sp>
        <p:nvSpPr>
          <p:cNvPr id="3" name="Content Placeholder 2">
            <a:extLst>
              <a:ext uri="{FF2B5EF4-FFF2-40B4-BE49-F238E27FC236}">
                <a16:creationId xmlns:a16="http://schemas.microsoft.com/office/drawing/2014/main" id="{D7ADBECD-E118-D3BA-E9A5-ECAF406C29A5}"/>
              </a:ext>
            </a:extLst>
          </p:cNvPr>
          <p:cNvSpPr>
            <a:spLocks noGrp="1"/>
          </p:cNvSpPr>
          <p:nvPr>
            <p:ph idx="1"/>
          </p:nvPr>
        </p:nvSpPr>
        <p:spPr/>
        <p:txBody>
          <a:bodyPr>
            <a:normAutofit fontScale="92500" lnSpcReduction="20000"/>
          </a:bodyPr>
          <a:lstStyle/>
          <a:p>
            <a:r>
              <a:rPr lang="en-GB" dirty="0">
                <a:hlinkClick r:id="rId2"/>
              </a:rPr>
              <a:t>https://www.gov.uk/government/publications/fraud-strategy/fraud-strategy-stopping-scams-and-protecting-the-public#pillar-1-pursue-fraudsters</a:t>
            </a:r>
            <a:endParaRPr lang="en-GB" dirty="0"/>
          </a:p>
          <a:p>
            <a:r>
              <a:rPr lang="en-GB" dirty="0">
                <a:hlinkClick r:id="rId3"/>
              </a:rPr>
              <a:t>https://assets.publishing.service.gov.uk/government/uploads/system/uploads/attachment_data/file/118501/fighting-fraud-together.pdf</a:t>
            </a:r>
            <a:endParaRPr lang="en-GB" dirty="0"/>
          </a:p>
          <a:p>
            <a:r>
              <a:rPr lang="en-GB" dirty="0">
                <a:hlinkClick r:id="rId4"/>
              </a:rPr>
              <a:t>https://assets.publishing.service.gov.uk/government/uploads/system/uploads/attachment_data/file/118469/fraud-typologies.pdf</a:t>
            </a:r>
            <a:endParaRPr lang="en-GB" dirty="0"/>
          </a:p>
          <a:p>
            <a:endParaRPr lang="en-GB" dirty="0"/>
          </a:p>
          <a:p>
            <a:endParaRPr lang="en-GB" dirty="0"/>
          </a:p>
        </p:txBody>
      </p:sp>
    </p:spTree>
    <p:extLst>
      <p:ext uri="{BB962C8B-B14F-4D97-AF65-F5344CB8AC3E}">
        <p14:creationId xmlns:p14="http://schemas.microsoft.com/office/powerpoint/2010/main" val="95467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2E59ED7-720E-49B6-8A93-D50518AEA348}"/>
              </a:ext>
            </a:extLst>
          </p:cNvPr>
          <p:cNvSpPr>
            <a:spLocks noGrp="1"/>
          </p:cNvSpPr>
          <p:nvPr>
            <p:ph type="title"/>
          </p:nvPr>
        </p:nvSpPr>
        <p:spPr>
          <a:solidFill>
            <a:srgbClr val="002060"/>
          </a:solidFill>
        </p:spPr>
        <p:txBody>
          <a:bodyPr/>
          <a:lstStyle/>
          <a:p>
            <a:r>
              <a:rPr lang="en-GB" b="1" i="1">
                <a:solidFill>
                  <a:srgbClr val="FFFFFF"/>
                </a:solidFill>
                <a:latin typeface="Arial"/>
                <a:cs typeface="Arial"/>
              </a:rPr>
              <a:t>  Any Questions ?</a:t>
            </a:r>
          </a:p>
        </p:txBody>
      </p:sp>
      <p:pic>
        <p:nvPicPr>
          <p:cNvPr id="7" name="Content Placeholder 6">
            <a:extLst>
              <a:ext uri="{FF2B5EF4-FFF2-40B4-BE49-F238E27FC236}">
                <a16:creationId xmlns:a16="http://schemas.microsoft.com/office/drawing/2014/main" id="{492DEF32-9DC8-4C16-886E-80E9C7937A42}"/>
              </a:ext>
            </a:extLst>
          </p:cNvPr>
          <p:cNvPicPr>
            <a:picLocks noGrp="1" noChangeAspect="1"/>
          </p:cNvPicPr>
          <p:nvPr>
            <p:ph idx="1"/>
          </p:nvPr>
        </p:nvPicPr>
        <p:blipFill>
          <a:blip r:embed="rId2"/>
          <a:stretch>
            <a:fillRect/>
          </a:stretch>
        </p:blipFill>
        <p:spPr>
          <a:xfrm>
            <a:off x="3843777" y="2226104"/>
            <a:ext cx="4273282" cy="2843675"/>
          </a:xfrm>
          <a:prstGeom prst="rect">
            <a:avLst/>
          </a:prstGeom>
        </p:spPr>
      </p:pic>
    </p:spTree>
    <p:extLst>
      <p:ext uri="{BB962C8B-B14F-4D97-AF65-F5344CB8AC3E}">
        <p14:creationId xmlns:p14="http://schemas.microsoft.com/office/powerpoint/2010/main" val="2650042719"/>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95</TotalTime>
  <Words>3405</Words>
  <Application>Microsoft Office PowerPoint</Application>
  <PresentationFormat>Widescreen</PresentationFormat>
  <Paragraphs>318</Paragraphs>
  <Slides>31</Slides>
  <Notes>21</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Theme1.thmx first page pp</vt:lpstr>
      <vt:lpstr>  Contemporary Issues in Policing : Fraud 18.06.24  </vt:lpstr>
      <vt:lpstr>Learning outcomes</vt:lpstr>
      <vt:lpstr>PowerPoint Presentation</vt:lpstr>
      <vt:lpstr>Fraud</vt:lpstr>
      <vt:lpstr>The Fraud Act 2006 </vt:lpstr>
      <vt:lpstr>History of Fraud</vt:lpstr>
      <vt:lpstr>High profile national &amp; local frauds</vt:lpstr>
      <vt:lpstr>Scale of Fraud in England &amp; Wales</vt:lpstr>
      <vt:lpstr>Some statistics</vt:lpstr>
      <vt:lpstr>Some statistics….</vt:lpstr>
      <vt:lpstr>Why is fraud difficult to measure?</vt:lpstr>
      <vt:lpstr>Impact of Fraud</vt:lpstr>
      <vt:lpstr>Victim Typology</vt:lpstr>
      <vt:lpstr>Victim typology – Identity fraud</vt:lpstr>
      <vt:lpstr>A to Z of Fraud</vt:lpstr>
      <vt:lpstr>Fraud = National security threat</vt:lpstr>
      <vt:lpstr>Technology driven fraud</vt:lpstr>
      <vt:lpstr>Advances in technology and access to data</vt:lpstr>
      <vt:lpstr>Technological advances</vt:lpstr>
      <vt:lpstr>Challenges for policing</vt:lpstr>
      <vt:lpstr>Who investigates Fraud?</vt:lpstr>
      <vt:lpstr>Non-Government Organisations </vt:lpstr>
      <vt:lpstr>National &amp; International</vt:lpstr>
      <vt:lpstr>Fraud Theory </vt:lpstr>
      <vt:lpstr>Fraud Triangle</vt:lpstr>
      <vt:lpstr>Fraud Triangle – 3 elements</vt:lpstr>
      <vt:lpstr>Opportunity</vt:lpstr>
      <vt:lpstr>Tackling the fraud problem –  Govt response ( Fraud Strategy 2023)</vt:lpstr>
      <vt:lpstr>Local policing responsibility</vt:lpstr>
      <vt:lpstr>Sources</vt:lpstr>
      <vt:lpstr>  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 COOKE</cp:lastModifiedBy>
  <cp:revision>10</cp:revision>
  <dcterms:created xsi:type="dcterms:W3CDTF">2021-10-13T07:56:41Z</dcterms:created>
  <dcterms:modified xsi:type="dcterms:W3CDTF">2024-06-18T16:26:22Z</dcterms:modified>
</cp:coreProperties>
</file>