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6"/>
  </p:notesMasterIdLst>
  <p:sldIdLst>
    <p:sldId id="289" r:id="rId2"/>
    <p:sldId id="278" r:id="rId3"/>
    <p:sldId id="303" r:id="rId4"/>
    <p:sldId id="279" r:id="rId5"/>
    <p:sldId id="293" r:id="rId6"/>
    <p:sldId id="280" r:id="rId7"/>
    <p:sldId id="281" r:id="rId8"/>
    <p:sldId id="290" r:id="rId9"/>
    <p:sldId id="292" r:id="rId10"/>
    <p:sldId id="291" r:id="rId11"/>
    <p:sldId id="282" r:id="rId12"/>
    <p:sldId id="283" r:id="rId13"/>
    <p:sldId id="284" r:id="rId14"/>
    <p:sldId id="285" r:id="rId15"/>
    <p:sldId id="286" r:id="rId16"/>
    <p:sldId id="287" r:id="rId17"/>
    <p:sldId id="257" r:id="rId18"/>
    <p:sldId id="258" r:id="rId19"/>
    <p:sldId id="294" r:id="rId20"/>
    <p:sldId id="295" r:id="rId21"/>
    <p:sldId id="296" r:id="rId22"/>
    <p:sldId id="261" r:id="rId23"/>
    <p:sldId id="262" r:id="rId24"/>
    <p:sldId id="263" r:id="rId25"/>
    <p:sldId id="264" r:id="rId26"/>
    <p:sldId id="265" r:id="rId27"/>
    <p:sldId id="266" r:id="rId28"/>
    <p:sldId id="267" r:id="rId29"/>
    <p:sldId id="268" r:id="rId30"/>
    <p:sldId id="269" r:id="rId31"/>
    <p:sldId id="270" r:id="rId32"/>
    <p:sldId id="271" r:id="rId33"/>
    <p:sldId id="272" r:id="rId34"/>
    <p:sldId id="273" r:id="rId35"/>
    <p:sldId id="274" r:id="rId36"/>
    <p:sldId id="275" r:id="rId37"/>
    <p:sldId id="276" r:id="rId38"/>
    <p:sldId id="277" r:id="rId39"/>
    <p:sldId id="297" r:id="rId40"/>
    <p:sldId id="298" r:id="rId41"/>
    <p:sldId id="299" r:id="rId42"/>
    <p:sldId id="300" r:id="rId43"/>
    <p:sldId id="301" r:id="rId44"/>
    <p:sldId id="302"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59" d="100"/>
          <a:sy n="59" d="100"/>
        </p:scale>
        <p:origin x="84" y="10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BE1B71-19ED-451E-A098-40AE6F50DDE5}" type="datetimeFigureOut">
              <a:rPr lang="en-GB" smtClean="0"/>
              <a:t>31/10/2019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D6ACC0-6BE0-492F-BA55-01210C8D9689}" type="slidenum">
              <a:rPr lang="en-GB" smtClean="0"/>
              <a:t>‹#›</a:t>
            </a:fld>
            <a:endParaRPr lang="en-GB"/>
          </a:p>
        </p:txBody>
      </p:sp>
    </p:spTree>
    <p:extLst>
      <p:ext uri="{BB962C8B-B14F-4D97-AF65-F5344CB8AC3E}">
        <p14:creationId xmlns:p14="http://schemas.microsoft.com/office/powerpoint/2010/main" val="13575972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518669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3E7A66-AF56-44D3-A7FC-3393FA5EE68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44950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082761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52669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3E7A66-AF56-44D3-A7FC-3393FA5EE68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418348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3E7A66-AF56-44D3-A7FC-3393FA5EE68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094631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3E7A66-AF56-44D3-A7FC-3393FA5EE68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479408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3E7A66-AF56-44D3-A7FC-3393FA5EE68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17044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3E7A66-AF56-44D3-A7FC-3393FA5EE68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56765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458AEFB-E60C-456C-A78E-05BF9A222855}" type="slidenum">
              <a:rPr lang="en-GB" smtClean="0"/>
              <a:t>18</a:t>
            </a:fld>
            <a:endParaRPr lang="en-GB" dirty="0"/>
          </a:p>
        </p:txBody>
      </p:sp>
    </p:spTree>
    <p:extLst>
      <p:ext uri="{BB962C8B-B14F-4D97-AF65-F5344CB8AC3E}">
        <p14:creationId xmlns:p14="http://schemas.microsoft.com/office/powerpoint/2010/main" val="3186405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13E7A66-AF56-44D3-A7FC-3393FA5EE681}" type="slidenum">
              <a:rPr lang="en-US" smtClean="0"/>
              <a:t>19</a:t>
            </a:fld>
            <a:endParaRPr lang="en-US"/>
          </a:p>
        </p:txBody>
      </p:sp>
    </p:spTree>
    <p:extLst>
      <p:ext uri="{BB962C8B-B14F-4D97-AF65-F5344CB8AC3E}">
        <p14:creationId xmlns:p14="http://schemas.microsoft.com/office/powerpoint/2010/main" val="29712408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13E7A66-AF56-44D3-A7FC-3393FA5EE681}" type="slidenum">
              <a:rPr lang="en-US" smtClean="0"/>
              <a:t>20</a:t>
            </a:fld>
            <a:endParaRPr lang="en-US"/>
          </a:p>
        </p:txBody>
      </p:sp>
    </p:spTree>
    <p:extLst>
      <p:ext uri="{BB962C8B-B14F-4D97-AF65-F5344CB8AC3E}">
        <p14:creationId xmlns:p14="http://schemas.microsoft.com/office/powerpoint/2010/main" val="35172947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13E7A66-AF56-44D3-A7FC-3393FA5EE681}" type="slidenum">
              <a:rPr lang="en-US" smtClean="0"/>
              <a:t>21</a:t>
            </a:fld>
            <a:endParaRPr lang="en-US"/>
          </a:p>
        </p:txBody>
      </p:sp>
    </p:spTree>
    <p:extLst>
      <p:ext uri="{BB962C8B-B14F-4D97-AF65-F5344CB8AC3E}">
        <p14:creationId xmlns:p14="http://schemas.microsoft.com/office/powerpoint/2010/main" val="1305930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22</a:t>
            </a:fld>
            <a:endParaRPr lang="en-GB" dirty="0"/>
          </a:p>
        </p:txBody>
      </p:sp>
    </p:spTree>
    <p:extLst>
      <p:ext uri="{BB962C8B-B14F-4D97-AF65-F5344CB8AC3E}">
        <p14:creationId xmlns:p14="http://schemas.microsoft.com/office/powerpoint/2010/main" val="36306105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solidFill>
                  <a:prstClr val="black"/>
                </a:solidFill>
              </a:rPr>
              <a:pPr/>
              <a:t>23</a:t>
            </a:fld>
            <a:endParaRPr lang="en-GB">
              <a:solidFill>
                <a:prstClr val="black"/>
              </a:solidFill>
            </a:endParaRPr>
          </a:p>
        </p:txBody>
      </p:sp>
    </p:spTree>
    <p:extLst>
      <p:ext uri="{BB962C8B-B14F-4D97-AF65-F5344CB8AC3E}">
        <p14:creationId xmlns:p14="http://schemas.microsoft.com/office/powerpoint/2010/main" val="13221619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25</a:t>
            </a:fld>
            <a:endParaRPr lang="en-GB" dirty="0"/>
          </a:p>
        </p:txBody>
      </p:sp>
    </p:spTree>
    <p:extLst>
      <p:ext uri="{BB962C8B-B14F-4D97-AF65-F5344CB8AC3E}">
        <p14:creationId xmlns:p14="http://schemas.microsoft.com/office/powerpoint/2010/main" val="29770887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26</a:t>
            </a:fld>
            <a:endParaRPr lang="en-GB" dirty="0"/>
          </a:p>
        </p:txBody>
      </p:sp>
    </p:spTree>
    <p:extLst>
      <p:ext uri="{BB962C8B-B14F-4D97-AF65-F5344CB8AC3E}">
        <p14:creationId xmlns:p14="http://schemas.microsoft.com/office/powerpoint/2010/main" val="16653630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27</a:t>
            </a:fld>
            <a:endParaRPr lang="en-GB" dirty="0"/>
          </a:p>
        </p:txBody>
      </p:sp>
    </p:spTree>
    <p:extLst>
      <p:ext uri="{BB962C8B-B14F-4D97-AF65-F5344CB8AC3E}">
        <p14:creationId xmlns:p14="http://schemas.microsoft.com/office/powerpoint/2010/main" val="21332976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28</a:t>
            </a:fld>
            <a:endParaRPr lang="en-GB" dirty="0"/>
          </a:p>
        </p:txBody>
      </p:sp>
    </p:spTree>
    <p:extLst>
      <p:ext uri="{BB962C8B-B14F-4D97-AF65-F5344CB8AC3E}">
        <p14:creationId xmlns:p14="http://schemas.microsoft.com/office/powerpoint/2010/main" val="263292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29</a:t>
            </a:fld>
            <a:endParaRPr lang="en-GB" dirty="0"/>
          </a:p>
        </p:txBody>
      </p:sp>
    </p:spTree>
    <p:extLst>
      <p:ext uri="{BB962C8B-B14F-4D97-AF65-F5344CB8AC3E}">
        <p14:creationId xmlns:p14="http://schemas.microsoft.com/office/powerpoint/2010/main" val="368785520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solidFill>
                  <a:prstClr val="black"/>
                </a:solidFill>
              </a:rPr>
              <a:pPr/>
              <a:t>30</a:t>
            </a:fld>
            <a:endParaRPr lang="en-GB" dirty="0">
              <a:solidFill>
                <a:prstClr val="black"/>
              </a:solidFill>
            </a:endParaRPr>
          </a:p>
        </p:txBody>
      </p:sp>
    </p:spTree>
    <p:extLst>
      <p:ext uri="{BB962C8B-B14F-4D97-AF65-F5344CB8AC3E}">
        <p14:creationId xmlns:p14="http://schemas.microsoft.com/office/powerpoint/2010/main" val="309056007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solidFill>
                  <a:prstClr val="black"/>
                </a:solidFill>
              </a:rPr>
              <a:pPr/>
              <a:t>31</a:t>
            </a:fld>
            <a:endParaRPr lang="en-GB" dirty="0">
              <a:solidFill>
                <a:prstClr val="black"/>
              </a:solidFill>
            </a:endParaRPr>
          </a:p>
        </p:txBody>
      </p:sp>
    </p:spTree>
    <p:extLst>
      <p:ext uri="{BB962C8B-B14F-4D97-AF65-F5344CB8AC3E}">
        <p14:creationId xmlns:p14="http://schemas.microsoft.com/office/powerpoint/2010/main" val="210472928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32</a:t>
            </a:fld>
            <a:endParaRPr lang="en-GB" dirty="0"/>
          </a:p>
        </p:txBody>
      </p:sp>
    </p:spTree>
    <p:extLst>
      <p:ext uri="{BB962C8B-B14F-4D97-AF65-F5344CB8AC3E}">
        <p14:creationId xmlns:p14="http://schemas.microsoft.com/office/powerpoint/2010/main" val="40889409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33</a:t>
            </a:fld>
            <a:endParaRPr lang="en-GB" dirty="0"/>
          </a:p>
        </p:txBody>
      </p:sp>
    </p:spTree>
    <p:extLst>
      <p:ext uri="{BB962C8B-B14F-4D97-AF65-F5344CB8AC3E}">
        <p14:creationId xmlns:p14="http://schemas.microsoft.com/office/powerpoint/2010/main" val="203415005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34</a:t>
            </a:fld>
            <a:endParaRPr lang="en-GB" dirty="0"/>
          </a:p>
        </p:txBody>
      </p:sp>
    </p:spTree>
    <p:extLst>
      <p:ext uri="{BB962C8B-B14F-4D97-AF65-F5344CB8AC3E}">
        <p14:creationId xmlns:p14="http://schemas.microsoft.com/office/powerpoint/2010/main" val="10469193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35</a:t>
            </a:fld>
            <a:endParaRPr lang="en-GB" dirty="0"/>
          </a:p>
        </p:txBody>
      </p:sp>
    </p:spTree>
    <p:extLst>
      <p:ext uri="{BB962C8B-B14F-4D97-AF65-F5344CB8AC3E}">
        <p14:creationId xmlns:p14="http://schemas.microsoft.com/office/powerpoint/2010/main" val="18632147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36</a:t>
            </a:fld>
            <a:endParaRPr lang="en-GB" dirty="0"/>
          </a:p>
        </p:txBody>
      </p:sp>
    </p:spTree>
    <p:extLst>
      <p:ext uri="{BB962C8B-B14F-4D97-AF65-F5344CB8AC3E}">
        <p14:creationId xmlns:p14="http://schemas.microsoft.com/office/powerpoint/2010/main" val="37687105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37</a:t>
            </a:fld>
            <a:endParaRPr lang="en-GB" dirty="0"/>
          </a:p>
        </p:txBody>
      </p:sp>
    </p:spTree>
    <p:extLst>
      <p:ext uri="{BB962C8B-B14F-4D97-AF65-F5344CB8AC3E}">
        <p14:creationId xmlns:p14="http://schemas.microsoft.com/office/powerpoint/2010/main" val="190693652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A7224A1-3949-4C4D-8136-948A30EEB6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263478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A7224A1-3949-4C4D-8136-948A30EEB6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915052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A7224A1-3949-4C4D-8136-948A30EEB6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3782876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A7224A1-3949-4C4D-8136-948A30EEB6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2701986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A7224A1-3949-4C4D-8136-948A30EEB6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5316383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A7224A1-3949-4C4D-8136-948A30EEB6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06075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31/10/2019</a:t>
            </a:fld>
            <a:endParaRPr lang="en-GB">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22157162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31/10/2019</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40569650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31/10/2019</a:t>
            </a:fld>
            <a:endParaRPr lang="en-GB"/>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2631746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31/10/2019</a:t>
            </a:fld>
            <a:endParaRPr lang="en-GB">
              <a:solidFill>
                <a:srgbClr val="534949"/>
              </a:solidFill>
            </a:endParaRPr>
          </a:p>
        </p:txBody>
      </p:sp>
      <p:sp>
        <p:nvSpPr>
          <p:cNvPr id="6" name="Footer Placeholder 5"/>
          <p:cNvSpPr>
            <a:spLocks noGrp="1"/>
          </p:cNvSpPr>
          <p:nvPr>
            <p:ph type="ftr" sz="quarter" idx="11"/>
          </p:nvPr>
        </p:nvSpPr>
        <p:spPr/>
        <p:txBody>
          <a:bodyPr/>
          <a:lstStyle/>
          <a:p>
            <a:endParaRPr lang="en-GB">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4718656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31/10/2019</a:t>
            </a:fld>
            <a:endParaRPr lang="en-GB">
              <a:solidFill>
                <a:srgbClr val="534949"/>
              </a:solidFill>
            </a:endParaRPr>
          </a:p>
        </p:txBody>
      </p:sp>
      <p:sp>
        <p:nvSpPr>
          <p:cNvPr id="8" name="Footer Placeholder 7"/>
          <p:cNvSpPr>
            <a:spLocks noGrp="1"/>
          </p:cNvSpPr>
          <p:nvPr>
            <p:ph type="ftr" sz="quarter" idx="11"/>
          </p:nvPr>
        </p:nvSpPr>
        <p:spPr/>
        <p:txBody>
          <a:bodyPr/>
          <a:lstStyle/>
          <a:p>
            <a:endParaRPr lang="en-GB">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4290689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31/10/2019</a:t>
            </a:fld>
            <a:endParaRPr lang="en-GB">
              <a:solidFill>
                <a:srgbClr val="534949"/>
              </a:solidFill>
            </a:endParaRPr>
          </a:p>
        </p:txBody>
      </p:sp>
      <p:sp>
        <p:nvSpPr>
          <p:cNvPr id="4" name="Footer Placeholder 3"/>
          <p:cNvSpPr>
            <a:spLocks noGrp="1"/>
          </p:cNvSpPr>
          <p:nvPr>
            <p:ph type="ftr" sz="quarter" idx="11"/>
          </p:nvPr>
        </p:nvSpPr>
        <p:spPr/>
        <p:txBody>
          <a:bodyPr/>
          <a:lstStyle/>
          <a:p>
            <a:endParaRPr lang="en-GB">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649545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31/10/2019</a:t>
            </a:fld>
            <a:endParaRPr lang="en-GB">
              <a:solidFill>
                <a:srgbClr val="534949"/>
              </a:solidFill>
            </a:endParaRPr>
          </a:p>
        </p:txBody>
      </p:sp>
      <p:sp>
        <p:nvSpPr>
          <p:cNvPr id="3" name="Footer Placeholder 2"/>
          <p:cNvSpPr>
            <a:spLocks noGrp="1"/>
          </p:cNvSpPr>
          <p:nvPr>
            <p:ph type="ftr" sz="quarter" idx="11"/>
          </p:nvPr>
        </p:nvSpPr>
        <p:spPr/>
        <p:txBody>
          <a:bodyPr/>
          <a:lstStyle/>
          <a:p>
            <a:endParaRPr lang="en-GB">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37617555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31/10/2019</a:t>
            </a:fld>
            <a:endParaRPr lang="en-GB">
              <a:solidFill>
                <a:srgbClr val="534949"/>
              </a:solidFill>
            </a:endParaRPr>
          </a:p>
        </p:txBody>
      </p:sp>
      <p:sp>
        <p:nvSpPr>
          <p:cNvPr id="6" name="Footer Placeholder 5"/>
          <p:cNvSpPr>
            <a:spLocks noGrp="1"/>
          </p:cNvSpPr>
          <p:nvPr>
            <p:ph type="ftr" sz="quarter" idx="11"/>
          </p:nvPr>
        </p:nvSpPr>
        <p:spPr/>
        <p:txBody>
          <a:bodyPr/>
          <a:lstStyle/>
          <a:p>
            <a:endParaRPr lang="en-GB">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3098623213"/>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31/10/2019</a:t>
            </a:fld>
            <a:endParaRPr lang="en-GB">
              <a:solidFill>
                <a:srgbClr val="CCD1B9"/>
              </a:solidFill>
            </a:endParaRPr>
          </a:p>
        </p:txBody>
      </p:sp>
      <p:sp>
        <p:nvSpPr>
          <p:cNvPr id="6" name="Footer Placeholder 5"/>
          <p:cNvSpPr>
            <a:spLocks noGrp="1"/>
          </p:cNvSpPr>
          <p:nvPr>
            <p:ph type="ftr" sz="quarter" idx="11"/>
          </p:nvPr>
        </p:nvSpPr>
        <p:spPr/>
        <p:txBody>
          <a:bodyPr/>
          <a:lstStyle/>
          <a:p>
            <a:endParaRPr lang="en-GB">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4156748671"/>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31/10/2019</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21771202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31/10/2019</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a:solidFill>
                <a:srgbClr val="CCD1B9"/>
              </a:solidFill>
            </a:endParaRPr>
          </a:p>
        </p:txBody>
      </p:sp>
    </p:spTree>
    <p:extLst>
      <p:ext uri="{BB962C8B-B14F-4D97-AF65-F5344CB8AC3E}">
        <p14:creationId xmlns:p14="http://schemas.microsoft.com/office/powerpoint/2010/main" val="26230960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31/10/2019</a:t>
            </a:fld>
            <a:endParaRPr lang="en-GB">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5095609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22.png"/></Relationships>
</file>

<file path=ppt/slides/_rels/slide17.xml.rels><?xml version="1.0" encoding="UTF-8" standalone="yes"?>
<Relationships xmlns="http://schemas.openxmlformats.org/package/2006/relationships"><Relationship Id="rId3" Type="http://schemas.openxmlformats.org/officeDocument/2006/relationships/hyperlink" Target="https://www.bbc.co.uk/iplayer/episodes/b08cgq7f?suggid=b08cgq7f" TargetMode="External"/><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6.png"/><Relationship Id="rId4" Type="http://schemas.openxmlformats.org/officeDocument/2006/relationships/image" Target="../media/image25.png"/></Relationships>
</file>

<file path=ppt/slides/_rels/slide19.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28.jpeg"/><Relationship Id="rId7" Type="http://schemas.openxmlformats.org/officeDocument/2006/relationships/image" Target="../media/image32.png"/><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21.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36.png"/><Relationship Id="rId4" Type="http://schemas.openxmlformats.org/officeDocument/2006/relationships/image" Target="../media/image35.png"/></Relationships>
</file>

<file path=ppt/slides/_rels/slide2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5.png"/><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38.jpeg"/></Relationships>
</file>

<file path=ppt/slides/_rels/slide2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38.jpeg"/></Relationships>
</file>

<file path=ppt/slides/_rels/slide2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3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44.png"/><Relationship Id="rId4" Type="http://schemas.openxmlformats.org/officeDocument/2006/relationships/image" Target="../media/image43.png"/></Relationships>
</file>

<file path=ppt/slides/_rels/slide3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3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a:bodyPr>
          <a:lstStyle/>
          <a:p>
            <a:r>
              <a:rPr lang="en-GB" dirty="0" smtClean="0"/>
              <a:t>Alexander Scott, module convenor</a:t>
            </a:r>
          </a:p>
          <a:p>
            <a:r>
              <a:rPr lang="en-GB" sz="1600" dirty="0">
                <a:solidFill>
                  <a:srgbClr val="002060"/>
                </a:solidFill>
              </a:rPr>
              <a:t>alexander.scott@uwtsd.ac.uk</a:t>
            </a:r>
          </a:p>
        </p:txBody>
      </p:sp>
      <p:sp>
        <p:nvSpPr>
          <p:cNvPr id="2" name="Title 1"/>
          <p:cNvSpPr>
            <a:spLocks noGrp="1"/>
          </p:cNvSpPr>
          <p:nvPr>
            <p:ph type="title"/>
          </p:nvPr>
        </p:nvSpPr>
        <p:spPr>
          <a:xfrm>
            <a:off x="286439" y="2052960"/>
            <a:ext cx="8755961" cy="1828800"/>
          </a:xfrm>
        </p:spPr>
        <p:txBody>
          <a:bodyPr/>
          <a:lstStyle/>
          <a:p>
            <a:r>
              <a:rPr lang="en-GB" sz="3600" b="1" dirty="0">
                <a:solidFill>
                  <a:schemeClr val="accent2">
                    <a:lumMod val="60000"/>
                    <a:lumOff val="40000"/>
                  </a:schemeClr>
                </a:solidFill>
              </a:rPr>
              <a:t>HPHI4005</a:t>
            </a:r>
            <a:br>
              <a:rPr lang="en-GB" sz="3600" b="1" dirty="0">
                <a:solidFill>
                  <a:schemeClr val="accent2">
                    <a:lumMod val="60000"/>
                    <a:lumOff val="40000"/>
                  </a:schemeClr>
                </a:solidFill>
              </a:rPr>
            </a:br>
            <a:r>
              <a:rPr lang="en-GB" sz="3600" b="1" dirty="0">
                <a:solidFill>
                  <a:schemeClr val="accent2">
                    <a:lumMod val="60000"/>
                    <a:lumOff val="40000"/>
                  </a:schemeClr>
                </a:solidFill>
              </a:rPr>
              <a:t>Age of Revolution</a:t>
            </a:r>
            <a:r>
              <a:rPr lang="en-GB" sz="3600" b="1" dirty="0" smtClean="0">
                <a:solidFill>
                  <a:schemeClr val="accent2">
                    <a:lumMod val="60000"/>
                    <a:lumOff val="40000"/>
                  </a:schemeClr>
                </a:solidFill>
              </a:rPr>
              <a:t>:</a:t>
            </a:r>
            <a:br>
              <a:rPr lang="en-GB" sz="3600" b="1" dirty="0" smtClean="0">
                <a:solidFill>
                  <a:schemeClr val="accent2">
                    <a:lumMod val="60000"/>
                    <a:lumOff val="40000"/>
                  </a:schemeClr>
                </a:solidFill>
              </a:rPr>
            </a:br>
            <a:r>
              <a:rPr lang="en-US" sz="3600" dirty="0" smtClean="0">
                <a:solidFill>
                  <a:schemeClr val="accent2">
                    <a:lumMod val="60000"/>
                    <a:lumOff val="40000"/>
                  </a:schemeClr>
                </a:solidFill>
              </a:rPr>
              <a:t>lecture </a:t>
            </a:r>
            <a:r>
              <a:rPr lang="en-US" sz="3600" dirty="0" smtClean="0">
                <a:solidFill>
                  <a:schemeClr val="accent2">
                    <a:lumMod val="60000"/>
                    <a:lumOff val="40000"/>
                  </a:schemeClr>
                </a:solidFill>
              </a:rPr>
              <a:t>7</a:t>
            </a:r>
            <a:r>
              <a:rPr lang="en-US" sz="4800" dirty="0" smtClean="0">
                <a:solidFill>
                  <a:schemeClr val="accent2">
                    <a:lumMod val="60000"/>
                    <a:lumOff val="40000"/>
                  </a:schemeClr>
                </a:solidFill>
              </a:rPr>
              <a:t/>
            </a:r>
            <a:br>
              <a:rPr lang="en-US" sz="4800" dirty="0" smtClean="0">
                <a:solidFill>
                  <a:schemeClr val="accent2">
                    <a:lumMod val="60000"/>
                    <a:lumOff val="40000"/>
                  </a:schemeClr>
                </a:solidFill>
              </a:rPr>
            </a:br>
            <a:r>
              <a:rPr lang="en-US" sz="4800" dirty="0" smtClean="0"/>
              <a:t>French revolution:</a:t>
            </a:r>
            <a:br>
              <a:rPr lang="en-US" sz="4800" dirty="0" smtClean="0"/>
            </a:br>
            <a:r>
              <a:rPr lang="en-GB" sz="6000" dirty="0" smtClean="0">
                <a:solidFill>
                  <a:srgbClr val="FFFF00"/>
                </a:solidFill>
              </a:rPr>
              <a:t>art and symbolism of the French revolution</a:t>
            </a:r>
            <a:endParaRPr lang="en-GB" sz="6000" dirty="0">
              <a:solidFill>
                <a:srgbClr val="FFFF00"/>
              </a:solidFill>
            </a:endParaRPr>
          </a:p>
        </p:txBody>
      </p:sp>
    </p:spTree>
    <p:extLst>
      <p:ext uri="{BB962C8B-B14F-4D97-AF65-F5344CB8AC3E}">
        <p14:creationId xmlns:p14="http://schemas.microsoft.com/office/powerpoint/2010/main" val="361119122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‘radical’ revolution </a:t>
            </a:r>
            <a:r>
              <a:rPr lang="en-GB" dirty="0" smtClean="0"/>
              <a:t>–</a:t>
            </a:r>
            <a:br>
              <a:rPr lang="en-GB" dirty="0" smtClean="0"/>
            </a:br>
            <a:r>
              <a:rPr lang="en-US" dirty="0" smtClean="0"/>
              <a:t>The Festival of the Supreme Being</a:t>
            </a:r>
            <a:endParaRPr lang="en-US" dirty="0"/>
          </a:p>
        </p:txBody>
      </p:sp>
      <p:pic>
        <p:nvPicPr>
          <p:cNvPr id="3" name="Picture 2"/>
          <p:cNvPicPr>
            <a:picLocks noChangeAspect="1"/>
          </p:cNvPicPr>
          <p:nvPr/>
        </p:nvPicPr>
        <p:blipFill>
          <a:blip r:embed="rId3"/>
          <a:stretch>
            <a:fillRect/>
          </a:stretch>
        </p:blipFill>
        <p:spPr>
          <a:xfrm>
            <a:off x="3582298" y="1645920"/>
            <a:ext cx="8430682" cy="5025476"/>
          </a:xfrm>
          <a:prstGeom prst="rect">
            <a:avLst/>
          </a:prstGeom>
        </p:spPr>
      </p:pic>
      <p:sp>
        <p:nvSpPr>
          <p:cNvPr id="4" name="Rectangle 3"/>
          <p:cNvSpPr/>
          <p:nvPr/>
        </p:nvSpPr>
        <p:spPr>
          <a:xfrm>
            <a:off x="5038165" y="1645920"/>
            <a:ext cx="6096000" cy="1200329"/>
          </a:xfrm>
          <a:prstGeom prst="rect">
            <a:avLst/>
          </a:prstGeom>
        </p:spPr>
        <p:txBody>
          <a:bodyPr>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FFFF00"/>
                </a:solidFill>
                <a:effectLst/>
                <a:uLnTx/>
                <a:uFillTx/>
                <a:latin typeface="Franklin Gothic Medium"/>
                <a:ea typeface="+mn-ea"/>
                <a:cs typeface="+mn-cs"/>
              </a:rPr>
              <a:t>The Festival of the Supreme Being</a:t>
            </a:r>
            <a:r>
              <a:rPr kumimoji="0" lang="en-US" sz="1800" b="0" i="0" u="none" strike="noStrike" kern="1200" cap="none" spc="0" normalizeH="0" baseline="0" noProof="0" dirty="0">
                <a:ln>
                  <a:noFill/>
                </a:ln>
                <a:solidFill>
                  <a:srgbClr val="FFFF00"/>
                </a:solidFill>
                <a:effectLst/>
                <a:uLnTx/>
                <a:uFillTx/>
                <a:latin typeface="Franklin Gothic Medium"/>
                <a:ea typeface="+mn-ea"/>
                <a:cs typeface="+mn-cs"/>
              </a:rPr>
              <a:t> by Pierre-Antoine </a:t>
            </a:r>
            <a:r>
              <a:rPr kumimoji="0" lang="en-US" sz="1800" b="0" i="0" u="none" strike="noStrike" kern="1200" cap="none" spc="0" normalizeH="0" baseline="0" noProof="0" dirty="0" err="1">
                <a:ln>
                  <a:noFill/>
                </a:ln>
                <a:solidFill>
                  <a:srgbClr val="FFFF00"/>
                </a:solidFill>
                <a:effectLst/>
                <a:uLnTx/>
                <a:uFillTx/>
                <a:latin typeface="Franklin Gothic Medium"/>
                <a:ea typeface="+mn-ea"/>
                <a:cs typeface="+mn-cs"/>
              </a:rPr>
              <a:t>Demachy</a:t>
            </a:r>
            <a:r>
              <a:rPr kumimoji="0" lang="en-US" sz="1800" b="0" i="0" u="none" strike="noStrike" kern="1200" cap="none" spc="0" normalizeH="0" baseline="0" noProof="0" dirty="0">
                <a:ln>
                  <a:noFill/>
                </a:ln>
                <a:solidFill>
                  <a:srgbClr val="FFFF00"/>
                </a:solidFill>
                <a:effectLst/>
                <a:uLnTx/>
                <a:uFillTx/>
                <a:latin typeface="Franklin Gothic Medium"/>
                <a:ea typeface="+mn-ea"/>
                <a:cs typeface="+mn-cs"/>
              </a:rPr>
              <a:t> (1794</a:t>
            </a:r>
            <a:r>
              <a:rPr kumimoji="0" lang="en-US" sz="1800" b="0" i="1" u="none" strike="noStrike" kern="1200" cap="none" spc="0" normalizeH="0" baseline="0" noProof="0" dirty="0">
                <a:ln>
                  <a:noFill/>
                </a:ln>
                <a:solidFill>
                  <a:srgbClr val="FFFF00"/>
                </a:solidFill>
                <a:effectLst/>
                <a:uLnTx/>
                <a:uFillTx/>
                <a:latin typeface="Franklin Gothic Medium"/>
                <a:ea typeface="+mn-ea"/>
                <a:cs typeface="+mn-cs"/>
              </a:rPr>
              <a:t>)</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00"/>
                </a:solidFill>
                <a:effectLst/>
                <a:uLnTx/>
                <a:uFillTx/>
                <a:latin typeface="Franklin Gothic Medium"/>
                <a:ea typeface="+mn-ea"/>
                <a:cs typeface="+mn-cs"/>
              </a:rPr>
              <a:t>20 </a:t>
            </a:r>
            <a:r>
              <a:rPr kumimoji="0" lang="en-US" sz="1800" b="0" i="0" u="none" strike="noStrike" kern="1200" cap="none" spc="0" normalizeH="0" baseline="0" noProof="0" dirty="0" err="1">
                <a:ln>
                  <a:noFill/>
                </a:ln>
                <a:solidFill>
                  <a:srgbClr val="FFFF00"/>
                </a:solidFill>
                <a:effectLst/>
                <a:uLnTx/>
                <a:uFillTx/>
                <a:latin typeface="Franklin Gothic Medium"/>
                <a:ea typeface="+mn-ea"/>
                <a:cs typeface="+mn-cs"/>
              </a:rPr>
              <a:t>Prairial</a:t>
            </a:r>
            <a:r>
              <a:rPr kumimoji="0" lang="en-US" sz="1800" b="0" i="0" u="none" strike="noStrike" kern="1200" cap="none" spc="0" normalizeH="0" baseline="0" noProof="0" dirty="0">
                <a:ln>
                  <a:noFill/>
                </a:ln>
                <a:solidFill>
                  <a:srgbClr val="FFFF00"/>
                </a:solidFill>
                <a:effectLst/>
                <a:uLnTx/>
                <a:uFillTx/>
                <a:latin typeface="Franklin Gothic Medium"/>
                <a:ea typeface="+mn-ea"/>
                <a:cs typeface="+mn-cs"/>
              </a:rPr>
              <a:t> Year II (8 June 1794)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Franklin Gothic Medium"/>
              <a:ea typeface="+mn-ea"/>
              <a:cs typeface="+mn-cs"/>
            </a:endParaRPr>
          </a:p>
        </p:txBody>
      </p:sp>
      <p:sp>
        <p:nvSpPr>
          <p:cNvPr id="5" name="Content Placeholder 1"/>
          <p:cNvSpPr txBox="1">
            <a:spLocks/>
          </p:cNvSpPr>
          <p:nvPr/>
        </p:nvSpPr>
        <p:spPr>
          <a:xfrm>
            <a:off x="315819" y="1645920"/>
            <a:ext cx="3105113" cy="4407408"/>
          </a:xfrm>
          <a:prstGeom prst="rect">
            <a:avLst/>
          </a:prstGeom>
        </p:spPr>
        <p:txBody>
          <a:bodyPr>
            <a:normAutofit lnSpcReduction="10000"/>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GB" sz="2000" b="0" i="0" u="none" strike="noStrike" kern="1200" cap="none" spc="150" normalizeH="0" baseline="0" noProof="0" dirty="0" smtClean="0">
                <a:ln>
                  <a:noFill/>
                </a:ln>
                <a:solidFill>
                  <a:srgbClr val="534949"/>
                </a:solidFill>
                <a:effectLst/>
                <a:uLnTx/>
                <a:uFillTx/>
                <a:latin typeface="Franklin Gothic Medium"/>
                <a:ea typeface="+mn-ea"/>
                <a:cs typeface="+mn-cs"/>
              </a:rPr>
              <a:t>New Deist religion est</a:t>
            </a:r>
            <a:r>
              <a:rPr kumimoji="0" lang="en-GB" sz="2000" b="0" i="0" u="none" strike="noStrike" kern="1200" cap="none" spc="150" normalizeH="0" baseline="0" noProof="0" dirty="0">
                <a:ln>
                  <a:noFill/>
                </a:ln>
                <a:solidFill>
                  <a:srgbClr val="534949"/>
                </a:solidFill>
                <a:effectLst/>
                <a:uLnTx/>
                <a:uFillTx/>
                <a:latin typeface="Franklin Gothic Medium"/>
                <a:ea typeface="+mn-ea"/>
                <a:cs typeface="+mn-cs"/>
              </a:rPr>
              <a:t>. by </a:t>
            </a:r>
            <a:r>
              <a:rPr kumimoji="0" lang="en-GB" sz="2000" b="0" i="0" u="none" strike="noStrike" kern="1200" cap="none" spc="150" normalizeH="0" baseline="0" noProof="0" dirty="0" smtClean="0">
                <a:ln>
                  <a:noFill/>
                </a:ln>
                <a:solidFill>
                  <a:srgbClr val="534949"/>
                </a:solidFill>
                <a:effectLst/>
                <a:uLnTx/>
                <a:uFillTx/>
                <a:latin typeface="Franklin Gothic Medium"/>
                <a:ea typeface="+mn-ea"/>
                <a:cs typeface="+mn-cs"/>
              </a:rPr>
              <a:t>Robespierre</a:t>
            </a:r>
            <a:r>
              <a:rPr kumimoji="0" lang="en-US" sz="2000" b="0" i="0" u="none" strike="noStrike" kern="1200" cap="none" spc="150" normalizeH="0" baseline="0" noProof="0" dirty="0" smtClean="0">
                <a:ln>
                  <a:noFill/>
                </a:ln>
                <a:solidFill>
                  <a:srgbClr val="534949"/>
                </a:solidFill>
                <a:effectLst/>
                <a:uLnTx/>
                <a:uFillTx/>
                <a:latin typeface="Franklin Gothic Medium"/>
                <a:ea typeface="+mn-ea"/>
                <a:cs typeface="+mn-cs"/>
              </a:rPr>
              <a:t> </a:t>
            </a:r>
            <a:r>
              <a:rPr kumimoji="0" lang="en-GB" sz="2000" b="0" i="0" u="none" strike="noStrike" kern="1200" cap="none" spc="150" normalizeH="0" baseline="0" noProof="0" dirty="0" smtClean="0">
                <a:ln>
                  <a:noFill/>
                </a:ln>
                <a:solidFill>
                  <a:srgbClr val="534949"/>
                </a:solidFill>
                <a:effectLst/>
                <a:uLnTx/>
                <a:uFillTx/>
                <a:latin typeface="Franklin Gothic Medium"/>
                <a:ea typeface="+mn-ea"/>
                <a:cs typeface="+mn-cs"/>
              </a:rPr>
              <a:t>– belief in godlike presence discernible through natural laws, but not necessarily one capable of divine intervention</a:t>
            </a:r>
          </a:p>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GB" sz="2000" b="0" i="0" u="none" strike="noStrike" kern="1200" cap="none" spc="150" normalizeH="0" baseline="0" noProof="0" dirty="0" smtClean="0">
                <a:ln>
                  <a:noFill/>
                </a:ln>
                <a:solidFill>
                  <a:srgbClr val="534949"/>
                </a:solidFill>
                <a:effectLst/>
                <a:uLnTx/>
                <a:uFillTx/>
                <a:latin typeface="Franklin Gothic Medium"/>
                <a:ea typeface="+mn-ea"/>
                <a:cs typeface="+mn-cs"/>
              </a:rPr>
              <a:t>Accompanied by iconoclasm – removal of royal (and sometimes religious) imagery from public spaces</a:t>
            </a:r>
            <a:endParaRPr kumimoji="0" lang="en-US" sz="2000" b="0" i="0" u="none" strike="noStrike" kern="1200" cap="none" spc="150" normalizeH="0" baseline="0" noProof="0" dirty="0">
              <a:ln>
                <a:noFill/>
              </a:ln>
              <a:solidFill>
                <a:srgbClr val="534949"/>
              </a:solidFill>
              <a:effectLst/>
              <a:uLnTx/>
              <a:uFillTx/>
              <a:latin typeface="Franklin Gothic Medium"/>
              <a:ea typeface="+mn-ea"/>
              <a:cs typeface="+mn-cs"/>
            </a:endParaRPr>
          </a:p>
        </p:txBody>
      </p:sp>
    </p:spTree>
    <p:extLst>
      <p:ext uri="{BB962C8B-B14F-4D97-AF65-F5344CB8AC3E}">
        <p14:creationId xmlns:p14="http://schemas.microsoft.com/office/powerpoint/2010/main" val="23444981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32250" y="12553"/>
            <a:ext cx="4632901" cy="6850000"/>
          </a:xfrm>
          <a:prstGeom prst="rect">
            <a:avLst/>
          </a:prstGeom>
        </p:spPr>
      </p:pic>
      <p:sp>
        <p:nvSpPr>
          <p:cNvPr id="3" name="Rectangle 2"/>
          <p:cNvSpPr/>
          <p:nvPr/>
        </p:nvSpPr>
        <p:spPr>
          <a:xfrm>
            <a:off x="6900912" y="863600"/>
            <a:ext cx="3563888" cy="2607619"/>
          </a:xfrm>
          <a:prstGeom prst="rect">
            <a:avLst/>
          </a:prstGeom>
        </p:spPr>
        <p:txBody>
          <a:bodyPr wrap="square" lIns="180000" tIns="72000" rIns="180000" bIns="72000">
            <a:spAutoFit/>
          </a:bodyPr>
          <a:lstStyle/>
          <a:p>
            <a:r>
              <a:rPr lang="en-GB" sz="4000" b="1" dirty="0">
                <a:effectLst>
                  <a:outerShdw blurRad="38100" dist="38100" dir="2700000" algn="tl">
                    <a:srgbClr val="000000">
                      <a:alpha val="43137"/>
                    </a:srgbClr>
                  </a:outerShdw>
                </a:effectLst>
              </a:rPr>
              <a:t>SYMBOLISM OF THE REVOLUTION:</a:t>
            </a:r>
          </a:p>
          <a:p>
            <a:r>
              <a:rPr lang="en-GB" sz="4000" b="1" dirty="0">
                <a:effectLst>
                  <a:outerShdw blurRad="38100" dist="38100" dir="2700000" algn="tl">
                    <a:srgbClr val="000000">
                      <a:alpha val="43137"/>
                    </a:srgbClr>
                  </a:outerShdw>
                </a:effectLst>
              </a:rPr>
              <a:t>ICONOCLASM</a:t>
            </a:r>
          </a:p>
        </p:txBody>
      </p:sp>
      <p:pic>
        <p:nvPicPr>
          <p:cNvPr id="4" name="Picture 3"/>
          <p:cNvPicPr>
            <a:picLocks noChangeAspect="1"/>
          </p:cNvPicPr>
          <p:nvPr/>
        </p:nvPicPr>
        <p:blipFill>
          <a:blip r:embed="rId3"/>
          <a:stretch>
            <a:fillRect/>
          </a:stretch>
        </p:blipFill>
        <p:spPr>
          <a:xfrm>
            <a:off x="6334484" y="3614156"/>
            <a:ext cx="4331196" cy="3248397"/>
          </a:xfrm>
          <a:prstGeom prst="rect">
            <a:avLst/>
          </a:prstGeom>
        </p:spPr>
      </p:pic>
    </p:spTree>
    <p:extLst>
      <p:ext uri="{BB962C8B-B14F-4D97-AF65-F5344CB8AC3E}">
        <p14:creationId xmlns:p14="http://schemas.microsoft.com/office/powerpoint/2010/main" val="369546015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000" y="535461"/>
            <a:ext cx="11175013" cy="1054394"/>
          </a:xfrm>
        </p:spPr>
        <p:txBody>
          <a:bodyPr/>
          <a:lstStyle/>
          <a:p>
            <a:r>
              <a:rPr lang="en-GB" b="1" dirty="0"/>
              <a:t>National Convention, ‘The Cult of the Supreme Being,’ June 8 1794 </a:t>
            </a:r>
            <a:r>
              <a:rPr lang="en-GB" dirty="0"/>
              <a:t/>
            </a:r>
            <a:br>
              <a:rPr lang="en-GB" dirty="0"/>
            </a:br>
            <a:endParaRPr lang="en-GB" dirty="0"/>
          </a:p>
        </p:txBody>
      </p:sp>
      <p:sp>
        <p:nvSpPr>
          <p:cNvPr id="3" name="Rectangle 2"/>
          <p:cNvSpPr/>
          <p:nvPr/>
        </p:nvSpPr>
        <p:spPr>
          <a:xfrm>
            <a:off x="359229" y="1730829"/>
            <a:ext cx="11323784" cy="4849109"/>
          </a:xfrm>
          <a:prstGeom prst="rect">
            <a:avLst/>
          </a:prstGeom>
        </p:spPr>
        <p:txBody>
          <a:bodyPr wrap="square">
            <a:spAutoFit/>
          </a:bodyPr>
          <a:lstStyle/>
          <a:p>
            <a:pPr marL="342900" marR="0" lvl="0" indent="-342900" algn="just"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GB" sz="24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What was the ‘Cult of the Supreme Being’? To what or whom did adherents of this cult offer reverence and worship?</a:t>
            </a:r>
            <a:endPar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GB" sz="24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How did the cult compare and contrast with Christianity? And how did it compare and contrast with atheism?</a:t>
            </a:r>
            <a:endPar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GB" sz="24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How might the cult be interpreted as a product of Enlightenment thinking? </a:t>
            </a:r>
            <a:endPar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GB" sz="24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What do you think was the intended purpose of the public ceremonials outlined in the below text? What ‘propaganda’ function might they have performed? And in what sense might the ceremonials have been seen as an expression of revolutionary ideals?</a:t>
            </a:r>
            <a:endPar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defTabSz="914400" rtl="0" eaLnBrk="1" fontAlgn="auto" latinLnBrk="0" hangingPunct="1">
              <a:lnSpc>
                <a:spcPct val="107000"/>
              </a:lnSpc>
              <a:spcBef>
                <a:spcPts val="0"/>
              </a:spcBef>
              <a:spcAft>
                <a:spcPts val="800"/>
              </a:spcAft>
              <a:buClrTx/>
              <a:buSzTx/>
              <a:buFont typeface="Symbol" panose="05050102010706020507" pitchFamily="18" charset="2"/>
              <a:buChar char=""/>
              <a:tabLst/>
              <a:defRPr/>
            </a:pPr>
            <a:r>
              <a:rPr kumimoji="0" lang="en-GB" sz="24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What types of sentiments are expressed by Robespierre in his speeches about the cult? How does he contextualise the cult’s public ceremonials in relation to broader events in France circa June 1794?</a:t>
            </a:r>
            <a:endPar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4625926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9614" y="1621004"/>
            <a:ext cx="4814636" cy="1068736"/>
          </a:xfrm>
          <a:prstGeom prst="rect">
            <a:avLst/>
          </a:prstGeom>
        </p:spPr>
        <p:txBody>
          <a:bodyPr wrap="square" lIns="180000" tIns="72000" rIns="180000" bIns="72000">
            <a:spAutoFit/>
          </a:bodyPr>
          <a:lstStyle/>
          <a:p>
            <a:r>
              <a:rPr lang="en-GB" sz="1200" dirty="0"/>
              <a:t>‘Fountain of Regeneration, Festival of August 10 1793’ engraving by Helman after Monnet (19</a:t>
            </a:r>
            <a:r>
              <a:rPr lang="en-GB" sz="1200" baseline="30000" dirty="0"/>
              <a:t>th</a:t>
            </a:r>
            <a:r>
              <a:rPr lang="en-GB" sz="1200" dirty="0"/>
              <a:t> century);   ‘The Celebration of Unity, destroying the emblems of Monarchy, Place de la Concorde, August 10 1793,’ painting by Pierre Antoine Demachy (1723-1807); La Place du Louis XV,, c. 1770</a:t>
            </a:r>
          </a:p>
        </p:txBody>
      </p:sp>
      <p:sp>
        <p:nvSpPr>
          <p:cNvPr id="12" name="Rectangle 11"/>
          <p:cNvSpPr/>
          <p:nvPr/>
        </p:nvSpPr>
        <p:spPr>
          <a:xfrm>
            <a:off x="298248" y="254346"/>
            <a:ext cx="4696002" cy="1591956"/>
          </a:xfrm>
          <a:prstGeom prst="rect">
            <a:avLst/>
          </a:prstGeom>
        </p:spPr>
        <p:txBody>
          <a:bodyPr wrap="square" lIns="180000" tIns="72000" rIns="180000" bIns="72000">
            <a:spAutoFit/>
          </a:bodyPr>
          <a:lstStyle/>
          <a:p>
            <a:r>
              <a:rPr lang="en-GB" sz="2400" b="1" dirty="0">
                <a:effectLst>
                  <a:outerShdw blurRad="38100" dist="38100" dir="2700000" algn="tl">
                    <a:srgbClr val="000000">
                      <a:alpha val="43137"/>
                    </a:srgbClr>
                  </a:outerShdw>
                </a:effectLst>
              </a:rPr>
              <a:t>SYMBOLISM OF THE REVOLUTION:</a:t>
            </a:r>
          </a:p>
          <a:p>
            <a:r>
              <a:rPr lang="en-GB" sz="2200" dirty="0"/>
              <a:t>Festival of August 10 1793 </a:t>
            </a:r>
          </a:p>
          <a:p>
            <a:r>
              <a:rPr lang="en-GB" sz="1200" dirty="0"/>
              <a:t>(see McClennan, </a:t>
            </a:r>
            <a:r>
              <a:rPr lang="en-GB" sz="1200" i="1" dirty="0"/>
              <a:t>Inventing the Louvre</a:t>
            </a:r>
            <a:r>
              <a:rPr lang="en-GB" sz="1200" dirty="0"/>
              <a:t>, pp. 96–99)</a:t>
            </a:r>
          </a:p>
          <a:p>
            <a:endParaRPr lang="en-GB" sz="1200"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61125" y="-2834"/>
            <a:ext cx="5730875" cy="4316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6537" y="2799903"/>
            <a:ext cx="4819424" cy="38764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 name="Picture 10" descr="http://paris1900.lartnouveau.com/paris08/concorde/cpa/1pce_cond1770.jpg"/>
          <p:cNvPicPr/>
          <p:nvPr/>
        </p:nvPicPr>
        <p:blipFill>
          <a:blip r:embed="rId4">
            <a:extLst>
              <a:ext uri="{28A0092B-C50C-407E-A947-70E740481C1C}">
                <a14:useLocalDpi xmlns:a14="http://schemas.microsoft.com/office/drawing/2010/main" val="0"/>
              </a:ext>
            </a:extLst>
          </a:blip>
          <a:srcRect/>
          <a:stretch>
            <a:fillRect/>
          </a:stretch>
        </p:blipFill>
        <p:spPr bwMode="auto">
          <a:xfrm>
            <a:off x="5055961" y="3461657"/>
            <a:ext cx="4822824" cy="3214702"/>
          </a:xfrm>
          <a:prstGeom prst="rect">
            <a:avLst/>
          </a:prstGeom>
          <a:noFill/>
          <a:ln>
            <a:noFill/>
          </a:ln>
        </p:spPr>
      </p:pic>
    </p:spTree>
    <p:extLst>
      <p:ext uri="{BB962C8B-B14F-4D97-AF65-F5344CB8AC3E}">
        <p14:creationId xmlns:p14="http://schemas.microsoft.com/office/powerpoint/2010/main" val="172488165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Death of Robespierre, July 1794</a:t>
            </a:r>
            <a:endParaRPr lang="en-GB" dirty="0"/>
          </a:p>
        </p:txBody>
      </p:sp>
      <p:sp>
        <p:nvSpPr>
          <p:cNvPr id="3" name="Rectangle 2"/>
          <p:cNvSpPr/>
          <p:nvPr/>
        </p:nvSpPr>
        <p:spPr>
          <a:xfrm>
            <a:off x="217714" y="1851523"/>
            <a:ext cx="6096000" cy="4247317"/>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Medium"/>
                <a:ea typeface="+mn-ea"/>
                <a:cs typeface="+mn-cs"/>
              </a:rPr>
              <a:t> 8 </a:t>
            </a:r>
            <a:r>
              <a:rPr kumimoji="0" lang="en-GB" sz="1800" b="0" i="0" u="none" strike="noStrike" kern="1200" cap="none" spc="0" normalizeH="0" baseline="0" noProof="0" dirty="0" err="1">
                <a:ln>
                  <a:noFill/>
                </a:ln>
                <a:solidFill>
                  <a:prstClr val="black"/>
                </a:solidFill>
                <a:effectLst/>
                <a:uLnTx/>
                <a:uFillTx/>
                <a:latin typeface="Franklin Gothic Medium"/>
                <a:ea typeface="+mn-ea"/>
                <a:cs typeface="+mn-cs"/>
              </a:rPr>
              <a:t>Thermidor</a:t>
            </a:r>
            <a:r>
              <a:rPr kumimoji="0" lang="en-GB" sz="1800" b="0" i="0" u="none" strike="noStrike" kern="1200" cap="none" spc="0" normalizeH="0" baseline="0" noProof="0" dirty="0">
                <a:ln>
                  <a:noFill/>
                </a:ln>
                <a:solidFill>
                  <a:prstClr val="black"/>
                </a:solidFill>
                <a:effectLst/>
                <a:uLnTx/>
                <a:uFillTx/>
                <a:latin typeface="Franklin Gothic Medium"/>
                <a:ea typeface="+mn-ea"/>
                <a:cs typeface="+mn-cs"/>
              </a:rPr>
              <a:t> Year II (26 July </a:t>
            </a:r>
            <a:r>
              <a:rPr kumimoji="0" lang="en-GB" sz="1800" b="0" i="0" u="none" strike="noStrike" kern="1200" cap="none" spc="0" normalizeH="0" baseline="0" noProof="0" dirty="0" smtClean="0">
                <a:ln>
                  <a:noFill/>
                </a:ln>
                <a:solidFill>
                  <a:prstClr val="black"/>
                </a:solidFill>
                <a:effectLst/>
                <a:uLnTx/>
                <a:uFillTx/>
                <a:latin typeface="Franklin Gothic Medium"/>
                <a:ea typeface="+mn-ea"/>
                <a:cs typeface="+mn-cs"/>
              </a:rPr>
              <a:t>1794)</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smtClean="0">
                <a:ln>
                  <a:noFill/>
                </a:ln>
                <a:solidFill>
                  <a:prstClr val="black"/>
                </a:solidFill>
                <a:effectLst/>
                <a:uLnTx/>
                <a:uFillTx/>
                <a:latin typeface="Franklin Gothic Medium"/>
                <a:ea typeface="+mn-ea"/>
                <a:cs typeface="+mn-cs"/>
              </a:rPr>
              <a:t>Robespierre's </a:t>
            </a:r>
            <a:r>
              <a:rPr kumimoji="0" lang="en-GB" sz="1800" b="0" i="0" u="none" strike="noStrike" kern="1200" cap="none" spc="0" normalizeH="0" baseline="0" noProof="0" dirty="0">
                <a:ln>
                  <a:noFill/>
                </a:ln>
                <a:solidFill>
                  <a:prstClr val="black"/>
                </a:solidFill>
                <a:effectLst/>
                <a:uLnTx/>
                <a:uFillTx/>
                <a:latin typeface="Franklin Gothic Medium"/>
                <a:ea typeface="+mn-ea"/>
                <a:cs typeface="+mn-cs"/>
              </a:rPr>
              <a:t>address to the National Convention </a:t>
            </a:r>
            <a:r>
              <a:rPr kumimoji="0" lang="en-GB" sz="1800" b="0" i="0" u="none" strike="noStrike" kern="1200" cap="none" spc="0" normalizeH="0" baseline="0" noProof="0" dirty="0" smtClean="0">
                <a:ln>
                  <a:noFill/>
                </a:ln>
                <a:solidFill>
                  <a:prstClr val="black"/>
                </a:solidFill>
                <a:effectLst/>
                <a:uLnTx/>
                <a:uFillTx/>
                <a:latin typeface="Franklin Gothic Medium"/>
                <a:ea typeface="+mn-ea"/>
                <a:cs typeface="+mn-cs"/>
              </a:rPr>
              <a:t>on): defended himself against rumours </a:t>
            </a:r>
            <a:r>
              <a:rPr kumimoji="0" lang="en-GB" sz="1800" b="0" i="0" u="none" strike="noStrike" kern="1200" cap="none" spc="0" normalizeH="0" baseline="0" noProof="0" dirty="0">
                <a:ln>
                  <a:noFill/>
                </a:ln>
                <a:solidFill>
                  <a:prstClr val="black"/>
                </a:solidFill>
                <a:effectLst/>
                <a:uLnTx/>
                <a:uFillTx/>
                <a:latin typeface="Franklin Gothic Medium"/>
                <a:ea typeface="+mn-ea"/>
                <a:cs typeface="+mn-cs"/>
              </a:rPr>
              <a:t>and </a:t>
            </a:r>
            <a:r>
              <a:rPr kumimoji="0" lang="en-GB" sz="1800" b="0" i="0" u="none" strike="noStrike" kern="1200" cap="none" spc="0" normalizeH="0" baseline="0" noProof="0" dirty="0" smtClean="0">
                <a:ln>
                  <a:noFill/>
                </a:ln>
                <a:solidFill>
                  <a:prstClr val="black"/>
                </a:solidFill>
                <a:effectLst/>
                <a:uLnTx/>
                <a:uFillTx/>
                <a:latin typeface="Franklin Gothic Medium"/>
                <a:ea typeface="+mn-ea"/>
                <a:cs typeface="+mn-cs"/>
              </a:rPr>
              <a:t>attempted to highlight anti-revolutionary </a:t>
            </a:r>
            <a:r>
              <a:rPr kumimoji="0" lang="en-GB" sz="1800" b="0" i="0" u="none" strike="noStrike" kern="1200" cap="none" spc="0" normalizeH="0" baseline="0" noProof="0" dirty="0">
                <a:ln>
                  <a:noFill/>
                </a:ln>
                <a:solidFill>
                  <a:prstClr val="black"/>
                </a:solidFill>
                <a:effectLst/>
                <a:uLnTx/>
                <a:uFillTx/>
                <a:latin typeface="Franklin Gothic Medium"/>
                <a:ea typeface="+mn-ea"/>
                <a:cs typeface="+mn-cs"/>
              </a:rPr>
              <a:t>conspiracy that he believed reached into the </a:t>
            </a:r>
            <a:r>
              <a:rPr kumimoji="0" lang="en-GB" sz="1800" b="0" i="0" u="none" strike="noStrike" kern="1200" cap="none" spc="0" normalizeH="0" baseline="0" noProof="0" dirty="0" smtClean="0">
                <a:ln>
                  <a:noFill/>
                </a:ln>
                <a:solidFill>
                  <a:prstClr val="black"/>
                </a:solidFill>
                <a:effectLst/>
                <a:uLnTx/>
                <a:uFillTx/>
                <a:latin typeface="Franklin Gothic Medium"/>
                <a:ea typeface="+mn-ea"/>
                <a:cs typeface="+mn-cs"/>
              </a:rPr>
              <a:t>Convention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smtClean="0">
              <a:ln>
                <a:noFill/>
              </a:ln>
              <a:solidFill>
                <a:prstClr val="black"/>
              </a:solidFill>
              <a:effectLst/>
              <a:uLnTx/>
              <a:uFillTx/>
              <a:latin typeface="Franklin Gothic Medium"/>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Tx/>
              <a:buAutoNum type="arabicPlain" startAt="9"/>
              <a:tabLst/>
              <a:defRPr/>
            </a:pPr>
            <a:r>
              <a:rPr kumimoji="0" lang="en-GB" sz="1800" b="0" i="0" u="none" strike="noStrike" kern="1200" cap="none" spc="0" normalizeH="0" baseline="0" noProof="0" dirty="0" err="1" smtClean="0">
                <a:ln>
                  <a:noFill/>
                </a:ln>
                <a:solidFill>
                  <a:prstClr val="black"/>
                </a:solidFill>
                <a:effectLst/>
                <a:uLnTx/>
                <a:uFillTx/>
                <a:latin typeface="Franklin Gothic Medium"/>
                <a:ea typeface="+mn-ea"/>
                <a:cs typeface="+mn-cs"/>
              </a:rPr>
              <a:t>Thermidor</a:t>
            </a:r>
            <a:r>
              <a:rPr kumimoji="0" lang="en-GB" sz="1800" b="0" i="0" u="none" strike="noStrike" kern="1200" cap="none" spc="0" normalizeH="0" baseline="0" noProof="0" dirty="0" smtClean="0">
                <a:ln>
                  <a:noFill/>
                </a:ln>
                <a:solidFill>
                  <a:prstClr val="black"/>
                </a:solidFill>
                <a:effectLst/>
                <a:uLnTx/>
                <a:uFillTx/>
                <a:latin typeface="Franklin Gothic Medium"/>
                <a:ea typeface="+mn-ea"/>
                <a:cs typeface="+mn-cs"/>
              </a:rPr>
              <a:t> </a:t>
            </a:r>
            <a:r>
              <a:rPr kumimoji="0" lang="en-GB" sz="1800" b="0" i="0" u="none" strike="noStrike" kern="1200" cap="none" spc="0" normalizeH="0" baseline="0" noProof="0" dirty="0">
                <a:ln>
                  <a:noFill/>
                </a:ln>
                <a:solidFill>
                  <a:prstClr val="black"/>
                </a:solidFill>
                <a:effectLst/>
                <a:uLnTx/>
                <a:uFillTx/>
                <a:latin typeface="Franklin Gothic Medium"/>
                <a:ea typeface="+mn-ea"/>
                <a:cs typeface="+mn-cs"/>
              </a:rPr>
              <a:t>Year II (</a:t>
            </a:r>
            <a:r>
              <a:rPr kumimoji="0" lang="en-GB" sz="1800" b="0" i="0" u="none" strike="noStrike" kern="1200" cap="none" spc="0" normalizeH="0" baseline="0" noProof="0" dirty="0" smtClean="0">
                <a:ln>
                  <a:noFill/>
                </a:ln>
                <a:solidFill>
                  <a:prstClr val="black"/>
                </a:solidFill>
                <a:effectLst/>
                <a:uLnTx/>
                <a:uFillTx/>
                <a:latin typeface="Franklin Gothic Medium"/>
                <a:ea typeface="+mn-ea"/>
                <a:cs typeface="+mn-cs"/>
              </a:rPr>
              <a:t>27 </a:t>
            </a:r>
            <a:r>
              <a:rPr kumimoji="0" lang="en-GB" sz="1800" b="0" i="0" u="none" strike="noStrike" kern="1200" cap="none" spc="0" normalizeH="0" baseline="0" noProof="0" dirty="0">
                <a:ln>
                  <a:noFill/>
                </a:ln>
                <a:solidFill>
                  <a:prstClr val="black"/>
                </a:solidFill>
                <a:effectLst/>
                <a:uLnTx/>
                <a:uFillTx/>
                <a:latin typeface="Franklin Gothic Medium"/>
                <a:ea typeface="+mn-ea"/>
                <a:cs typeface="+mn-cs"/>
              </a:rPr>
              <a:t>July 1794</a:t>
            </a:r>
            <a:r>
              <a:rPr kumimoji="0" lang="en-GB" sz="1800" b="0" i="0" u="none" strike="noStrike" kern="1200" cap="none" spc="0" normalizeH="0" baseline="0" noProof="0" dirty="0" smtClean="0">
                <a:ln>
                  <a:noFill/>
                </a:ln>
                <a:solidFill>
                  <a:prstClr val="black"/>
                </a:solidFill>
                <a:effectLst/>
                <a:uLnTx/>
                <a:uFillTx/>
                <a:latin typeface="Franklin Gothic Medium"/>
                <a:ea typeface="+mn-ea"/>
                <a:cs typeface="+mn-cs"/>
              </a:rPr>
              <a:t>)</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smtClean="0">
                <a:ln>
                  <a:noFill/>
                </a:ln>
                <a:solidFill>
                  <a:prstClr val="black"/>
                </a:solidFill>
                <a:effectLst/>
                <a:uLnTx/>
                <a:uFillTx/>
                <a:latin typeface="Franklin Gothic Medium"/>
                <a:ea typeface="+mn-ea"/>
                <a:cs typeface="+mn-cs"/>
              </a:rPr>
              <a:t>National Convention votes in favour of Robespierre’s arrest; overnight of 9/10 </a:t>
            </a:r>
            <a:r>
              <a:rPr kumimoji="0" lang="en-GB" sz="1800" b="0" i="0" u="none" strike="noStrike" kern="1200" cap="none" spc="0" normalizeH="0" baseline="0" noProof="0" dirty="0" err="1" smtClean="0">
                <a:ln>
                  <a:noFill/>
                </a:ln>
                <a:solidFill>
                  <a:prstClr val="black"/>
                </a:solidFill>
                <a:effectLst/>
                <a:uLnTx/>
                <a:uFillTx/>
                <a:latin typeface="Franklin Gothic Medium"/>
                <a:ea typeface="+mn-ea"/>
                <a:cs typeface="+mn-cs"/>
              </a:rPr>
              <a:t>Thermidor</a:t>
            </a:r>
            <a:r>
              <a:rPr kumimoji="0" lang="en-GB" sz="1800" b="0" i="0" u="none" strike="noStrike" kern="1200" cap="none" spc="0" normalizeH="0" baseline="0" noProof="0" dirty="0" smtClean="0">
                <a:ln>
                  <a:noFill/>
                </a:ln>
                <a:solidFill>
                  <a:prstClr val="black"/>
                </a:solidFill>
                <a:effectLst/>
                <a:uLnTx/>
                <a:uFillTx/>
                <a:latin typeface="Franklin Gothic Medium"/>
                <a:ea typeface="+mn-ea"/>
                <a:cs typeface="+mn-cs"/>
              </a:rPr>
              <a:t>, Robespierre attacked and imprisoned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Medium"/>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Medium"/>
                <a:ea typeface="+mn-ea"/>
                <a:cs typeface="+mn-cs"/>
              </a:rPr>
              <a:t>10 </a:t>
            </a:r>
            <a:r>
              <a:rPr kumimoji="0" lang="en-GB" sz="1800" b="0" i="0" u="none" strike="noStrike" kern="1200" cap="none" spc="0" normalizeH="0" baseline="0" noProof="0" dirty="0" err="1">
                <a:ln>
                  <a:noFill/>
                </a:ln>
                <a:solidFill>
                  <a:prstClr val="black"/>
                </a:solidFill>
                <a:effectLst/>
                <a:uLnTx/>
                <a:uFillTx/>
                <a:latin typeface="Franklin Gothic Medium"/>
                <a:ea typeface="+mn-ea"/>
                <a:cs typeface="+mn-cs"/>
              </a:rPr>
              <a:t>Thermidor</a:t>
            </a:r>
            <a:r>
              <a:rPr kumimoji="0" lang="en-GB" sz="1800" b="0" i="0" u="none" strike="noStrike" kern="1200" cap="none" spc="0" normalizeH="0" baseline="0" noProof="0" dirty="0">
                <a:ln>
                  <a:noFill/>
                </a:ln>
                <a:solidFill>
                  <a:prstClr val="black"/>
                </a:solidFill>
                <a:effectLst/>
                <a:uLnTx/>
                <a:uFillTx/>
                <a:latin typeface="Franklin Gothic Medium"/>
                <a:ea typeface="+mn-ea"/>
                <a:cs typeface="+mn-cs"/>
              </a:rPr>
              <a:t> Year </a:t>
            </a:r>
            <a:r>
              <a:rPr kumimoji="0" lang="en-GB" sz="1800" b="0" i="0" u="none" strike="noStrike" kern="1200" cap="none" spc="0" normalizeH="0" baseline="0" noProof="0" dirty="0" smtClean="0">
                <a:ln>
                  <a:noFill/>
                </a:ln>
                <a:solidFill>
                  <a:prstClr val="black"/>
                </a:solidFill>
                <a:effectLst/>
                <a:uLnTx/>
                <a:uFillTx/>
                <a:latin typeface="Franklin Gothic Medium"/>
                <a:ea typeface="+mn-ea"/>
                <a:cs typeface="+mn-cs"/>
              </a:rPr>
              <a:t>II </a:t>
            </a:r>
            <a:r>
              <a:rPr kumimoji="0" lang="en-GB" sz="1800" b="0" i="0" u="none" strike="noStrike" kern="1200" cap="none" spc="0" normalizeH="0" baseline="0" noProof="0" dirty="0">
                <a:ln>
                  <a:noFill/>
                </a:ln>
                <a:solidFill>
                  <a:prstClr val="black"/>
                </a:solidFill>
                <a:effectLst/>
                <a:uLnTx/>
                <a:uFillTx/>
                <a:latin typeface="Franklin Gothic Medium"/>
                <a:ea typeface="+mn-ea"/>
                <a:cs typeface="+mn-cs"/>
              </a:rPr>
              <a:t>(</a:t>
            </a:r>
            <a:r>
              <a:rPr kumimoji="0" lang="en-GB" sz="1800" b="0" i="0" u="none" strike="noStrike" kern="1200" cap="none" spc="0" normalizeH="0" baseline="0" noProof="0" dirty="0" smtClean="0">
                <a:ln>
                  <a:noFill/>
                </a:ln>
                <a:solidFill>
                  <a:prstClr val="black"/>
                </a:solidFill>
                <a:effectLst/>
                <a:uLnTx/>
                <a:uFillTx/>
                <a:latin typeface="Franklin Gothic Medium"/>
                <a:ea typeface="+mn-ea"/>
                <a:cs typeface="+mn-cs"/>
              </a:rPr>
              <a:t>28 </a:t>
            </a:r>
            <a:r>
              <a:rPr kumimoji="0" lang="en-GB" sz="1800" b="0" i="0" u="none" strike="noStrike" kern="1200" cap="none" spc="0" normalizeH="0" baseline="0" noProof="0" dirty="0">
                <a:ln>
                  <a:noFill/>
                </a:ln>
                <a:solidFill>
                  <a:prstClr val="black"/>
                </a:solidFill>
                <a:effectLst/>
                <a:uLnTx/>
                <a:uFillTx/>
                <a:latin typeface="Franklin Gothic Medium"/>
                <a:ea typeface="+mn-ea"/>
                <a:cs typeface="+mn-cs"/>
              </a:rPr>
              <a:t>July 1794)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smtClean="0">
              <a:ln>
                <a:noFill/>
              </a:ln>
              <a:solidFill>
                <a:prstClr val="black"/>
              </a:solidFill>
              <a:effectLst/>
              <a:uLnTx/>
              <a:uFillTx/>
              <a:latin typeface="Franklin Gothic Medium"/>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smtClean="0">
                <a:ln>
                  <a:noFill/>
                </a:ln>
                <a:solidFill>
                  <a:prstClr val="black"/>
                </a:solidFill>
                <a:effectLst/>
                <a:uLnTx/>
                <a:uFillTx/>
                <a:latin typeface="Franklin Gothic Medium"/>
                <a:ea typeface="+mn-ea"/>
                <a:cs typeface="+mn-cs"/>
              </a:rPr>
              <a:t>Robespierre's trial at Revolutionary </a:t>
            </a:r>
            <a:r>
              <a:rPr kumimoji="0" lang="en-GB" sz="1800" b="0" i="0" u="none" strike="noStrike" kern="1200" cap="none" spc="0" normalizeH="0" baseline="0" noProof="0" dirty="0">
                <a:ln>
                  <a:noFill/>
                </a:ln>
                <a:solidFill>
                  <a:prstClr val="black"/>
                </a:solidFill>
                <a:effectLst/>
                <a:uLnTx/>
                <a:uFillTx/>
                <a:latin typeface="Franklin Gothic Medium"/>
                <a:ea typeface="+mn-ea"/>
                <a:cs typeface="+mn-cs"/>
              </a:rPr>
              <a:t>Tribunal and condemned to </a:t>
            </a:r>
            <a:r>
              <a:rPr kumimoji="0" lang="en-GB" sz="1800" b="0" i="0" u="none" strike="noStrike" kern="1200" cap="none" spc="0" normalizeH="0" baseline="0" noProof="0" dirty="0" smtClean="0">
                <a:ln>
                  <a:noFill/>
                </a:ln>
                <a:solidFill>
                  <a:prstClr val="black"/>
                </a:solidFill>
                <a:effectLst/>
                <a:uLnTx/>
                <a:uFillTx/>
                <a:latin typeface="Franklin Gothic Medium"/>
                <a:ea typeface="+mn-ea"/>
                <a:cs typeface="+mn-cs"/>
              </a:rPr>
              <a:t>death; execution by guillotine</a:t>
            </a:r>
            <a:endParaRPr kumimoji="0" lang="en-GB" sz="1800" b="0" i="0" u="none" strike="noStrike" kern="1200" cap="none" spc="0" normalizeH="0" baseline="0" noProof="0" dirty="0">
              <a:ln>
                <a:noFill/>
              </a:ln>
              <a:solidFill>
                <a:prstClr val="black"/>
              </a:solidFill>
              <a:effectLst/>
              <a:uLnTx/>
              <a:uFillTx/>
              <a:latin typeface="Franklin Gothic Medium"/>
              <a:ea typeface="+mn-ea"/>
              <a:cs typeface="+mn-cs"/>
            </a:endParaRPr>
          </a:p>
        </p:txBody>
      </p:sp>
      <p:pic>
        <p:nvPicPr>
          <p:cNvPr id="4" name="Picture 3"/>
          <p:cNvPicPr>
            <a:picLocks noChangeAspect="1"/>
          </p:cNvPicPr>
          <p:nvPr/>
        </p:nvPicPr>
        <p:blipFill>
          <a:blip r:embed="rId2"/>
          <a:stretch>
            <a:fillRect/>
          </a:stretch>
        </p:blipFill>
        <p:spPr>
          <a:xfrm>
            <a:off x="6426461" y="1642142"/>
            <a:ext cx="5591368" cy="4141107"/>
          </a:xfrm>
          <a:prstGeom prst="rect">
            <a:avLst/>
          </a:prstGeom>
        </p:spPr>
      </p:pic>
      <p:sp>
        <p:nvSpPr>
          <p:cNvPr id="5" name="Rectangle 4"/>
          <p:cNvSpPr/>
          <p:nvPr/>
        </p:nvSpPr>
        <p:spPr>
          <a:xfrm>
            <a:off x="7707085" y="5783249"/>
            <a:ext cx="4209143" cy="646331"/>
          </a:xfrm>
          <a:prstGeom prst="rect">
            <a:avLst/>
          </a:prstGeom>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Medium"/>
                <a:ea typeface="+mn-ea"/>
                <a:cs typeface="+mn-cs"/>
              </a:rPr>
              <a:t>Lucien-Étienne </a:t>
            </a:r>
            <a:r>
              <a:rPr kumimoji="0" lang="en-GB" sz="1800" b="0" i="0" u="none" strike="noStrike" kern="1200" cap="none" spc="0" normalizeH="0" baseline="0" noProof="0" dirty="0" err="1" smtClean="0">
                <a:ln>
                  <a:noFill/>
                </a:ln>
                <a:solidFill>
                  <a:prstClr val="black"/>
                </a:solidFill>
                <a:effectLst/>
                <a:uLnTx/>
                <a:uFillTx/>
                <a:latin typeface="Franklin Gothic Medium"/>
                <a:ea typeface="+mn-ea"/>
                <a:cs typeface="+mn-cs"/>
              </a:rPr>
              <a:t>Mélingue</a:t>
            </a:r>
            <a:r>
              <a:rPr kumimoji="0" lang="en-GB" sz="1800" b="0" i="0" u="none" strike="noStrike" kern="1200" cap="none" spc="0" normalizeH="0" baseline="0" noProof="0" dirty="0" smtClean="0">
                <a:ln>
                  <a:noFill/>
                </a:ln>
                <a:solidFill>
                  <a:prstClr val="black"/>
                </a:solidFill>
                <a:effectLst/>
                <a:uLnTx/>
                <a:uFillTx/>
                <a:latin typeface="Franklin Gothic Medium"/>
                <a:ea typeface="+mn-ea"/>
                <a:cs typeface="+mn-cs"/>
              </a:rPr>
              <a:t>, </a:t>
            </a:r>
            <a:r>
              <a:rPr kumimoji="0" lang="en-GB" sz="1800" b="0" i="1" u="none" strike="noStrike" kern="1200" cap="none" spc="0" normalizeH="0" baseline="0" noProof="0" dirty="0" smtClean="0">
                <a:ln>
                  <a:noFill/>
                </a:ln>
                <a:solidFill>
                  <a:prstClr val="black"/>
                </a:solidFill>
                <a:effectLst/>
                <a:uLnTx/>
                <a:uFillTx/>
                <a:latin typeface="Franklin Gothic Medium"/>
                <a:ea typeface="+mn-ea"/>
                <a:cs typeface="+mn-cs"/>
              </a:rPr>
              <a:t>Morning </a:t>
            </a:r>
            <a:r>
              <a:rPr kumimoji="0" lang="en-GB" sz="1800" b="0" i="1" u="none" strike="noStrike" kern="1200" cap="none" spc="0" normalizeH="0" baseline="0" noProof="0" dirty="0">
                <a:ln>
                  <a:noFill/>
                </a:ln>
                <a:solidFill>
                  <a:prstClr val="black"/>
                </a:solidFill>
                <a:effectLst/>
                <a:uLnTx/>
                <a:uFillTx/>
                <a:latin typeface="Franklin Gothic Medium"/>
                <a:ea typeface="+mn-ea"/>
                <a:cs typeface="+mn-cs"/>
              </a:rPr>
              <a:t>of 10 </a:t>
            </a:r>
            <a:r>
              <a:rPr kumimoji="0" lang="en-GB" sz="1800" b="0" i="1" u="none" strike="noStrike" kern="1200" cap="none" spc="0" normalizeH="0" baseline="0" noProof="0" dirty="0" err="1" smtClean="0">
                <a:ln>
                  <a:noFill/>
                </a:ln>
                <a:solidFill>
                  <a:prstClr val="black"/>
                </a:solidFill>
                <a:effectLst/>
                <a:uLnTx/>
                <a:uFillTx/>
                <a:latin typeface="Franklin Gothic Medium"/>
                <a:ea typeface="+mn-ea"/>
                <a:cs typeface="+mn-cs"/>
              </a:rPr>
              <a:t>Thermidor</a:t>
            </a:r>
            <a:r>
              <a:rPr kumimoji="0" lang="en-GB" sz="1800" b="0" i="1" u="none" strike="noStrike" kern="1200" cap="none" spc="0" normalizeH="0" baseline="0" noProof="0" dirty="0" smtClean="0">
                <a:ln>
                  <a:noFill/>
                </a:ln>
                <a:solidFill>
                  <a:prstClr val="black"/>
                </a:solidFill>
                <a:effectLst/>
                <a:uLnTx/>
                <a:uFillTx/>
                <a:latin typeface="Franklin Gothic Medium"/>
                <a:ea typeface="+mn-ea"/>
                <a:cs typeface="+mn-cs"/>
              </a:rPr>
              <a:t> </a:t>
            </a:r>
            <a:r>
              <a:rPr kumimoji="0" lang="en-GB" sz="1800" b="0" i="0" u="none" strike="noStrike" kern="1200" cap="none" spc="0" normalizeH="0" baseline="0" noProof="0" dirty="0" smtClean="0">
                <a:ln>
                  <a:noFill/>
                </a:ln>
                <a:solidFill>
                  <a:prstClr val="black"/>
                </a:solidFill>
                <a:effectLst/>
                <a:uLnTx/>
                <a:uFillTx/>
                <a:latin typeface="Franklin Gothic Medium"/>
                <a:ea typeface="+mn-ea"/>
                <a:cs typeface="+mn-cs"/>
              </a:rPr>
              <a:t>(c. 1877)</a:t>
            </a:r>
            <a:endParaRPr kumimoji="0" lang="en-GB" sz="1800" b="0" i="0" u="none" strike="noStrike" kern="1200" cap="none" spc="0" normalizeH="0" baseline="0" noProof="0" dirty="0">
              <a:ln>
                <a:noFill/>
              </a:ln>
              <a:solidFill>
                <a:prstClr val="black"/>
              </a:solidFill>
              <a:effectLst/>
              <a:uLnTx/>
              <a:uFillTx/>
              <a:latin typeface="Franklin Gothic Medium"/>
              <a:ea typeface="+mn-ea"/>
              <a:cs typeface="+mn-cs"/>
            </a:endParaRPr>
          </a:p>
        </p:txBody>
      </p:sp>
    </p:spTree>
    <p:extLst>
      <p:ext uri="{BB962C8B-B14F-4D97-AF65-F5344CB8AC3E}">
        <p14:creationId xmlns:p14="http://schemas.microsoft.com/office/powerpoint/2010/main" val="128136496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928585" y="-1"/>
            <a:ext cx="7649028" cy="6749143"/>
          </a:xfrm>
          <a:prstGeom prst="rect">
            <a:avLst/>
          </a:prstGeom>
        </p:spPr>
      </p:pic>
    </p:spTree>
    <p:extLst>
      <p:ext uri="{BB962C8B-B14F-4D97-AF65-F5344CB8AC3E}">
        <p14:creationId xmlns:p14="http://schemas.microsoft.com/office/powerpoint/2010/main" val="269855093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9125" y="1648702"/>
            <a:ext cx="6503387" cy="4264759"/>
          </a:xfrm>
          <a:prstGeom prst="rect">
            <a:avLst/>
          </a:prstGeom>
        </p:spPr>
      </p:pic>
      <p:sp>
        <p:nvSpPr>
          <p:cNvPr id="4" name="Title 1"/>
          <p:cNvSpPr txBox="1">
            <a:spLocks/>
          </p:cNvSpPr>
          <p:nvPr/>
        </p:nvSpPr>
        <p:spPr>
          <a:xfrm>
            <a:off x="6946023" y="1420342"/>
            <a:ext cx="2762364" cy="2895595"/>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sz="3200" b="1" i="0" u="none" strike="noStrike" kern="1200" cap="all" spc="200" normalizeH="0" baseline="0" noProof="0" dirty="0">
              <a:ln>
                <a:noFill/>
              </a:ln>
              <a:solidFill>
                <a:srgbClr val="FF0000"/>
              </a:solidFill>
              <a:effectLst>
                <a:outerShdw blurRad="38100" dist="38100" dir="2700000" algn="tl">
                  <a:srgbClr val="000000">
                    <a:alpha val="43137"/>
                  </a:srgbClr>
                </a:outerShdw>
              </a:effectLst>
              <a:uLnTx/>
              <a:uFillTx/>
              <a:latin typeface="Franklin Gothic Medium"/>
              <a:ea typeface="+mj-ea"/>
              <a:cs typeface="+mj-cs"/>
            </a:endParaRPr>
          </a:p>
        </p:txBody>
      </p:sp>
      <p:pic>
        <p:nvPicPr>
          <p:cNvPr id="5" name="Picture 4"/>
          <p:cNvPicPr>
            <a:picLocks noChangeAspect="1"/>
          </p:cNvPicPr>
          <p:nvPr/>
        </p:nvPicPr>
        <p:blipFill>
          <a:blip r:embed="rId3"/>
          <a:stretch>
            <a:fillRect/>
          </a:stretch>
        </p:blipFill>
        <p:spPr>
          <a:xfrm>
            <a:off x="7413044" y="3673505"/>
            <a:ext cx="4590686" cy="2987299"/>
          </a:xfrm>
          <a:prstGeom prst="rect">
            <a:avLst/>
          </a:prstGeom>
        </p:spPr>
      </p:pic>
      <p:sp>
        <p:nvSpPr>
          <p:cNvPr id="6" name="Text Placeholder 2"/>
          <p:cNvSpPr txBox="1">
            <a:spLocks/>
          </p:cNvSpPr>
          <p:nvPr/>
        </p:nvSpPr>
        <p:spPr>
          <a:xfrm>
            <a:off x="165003" y="1562641"/>
            <a:ext cx="2233951" cy="1675411"/>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endParaRPr kumimoji="0" lang="en-US" sz="2000" b="0" i="0" u="none" strike="noStrike" kern="1200" cap="none" spc="150" normalizeH="0" baseline="0" noProof="0" dirty="0" smtClean="0">
              <a:ln>
                <a:noFill/>
              </a:ln>
              <a:solidFill>
                <a:srgbClr val="FFFF00"/>
              </a:solidFill>
              <a:effectLst>
                <a:outerShdw blurRad="38100" dist="38100" dir="2700000" algn="tl">
                  <a:srgbClr val="000000">
                    <a:alpha val="43137"/>
                  </a:srgbClr>
                </a:outerShdw>
              </a:effectLst>
              <a:uLnTx/>
              <a:uFillTx/>
              <a:latin typeface="Franklin Gothic Medium"/>
              <a:ea typeface="+mn-ea"/>
              <a:cs typeface="+mn-cs"/>
            </a:endParaRPr>
          </a:p>
        </p:txBody>
      </p:sp>
      <p:sp>
        <p:nvSpPr>
          <p:cNvPr id="7" name="Text Placeholder 2"/>
          <p:cNvSpPr txBox="1">
            <a:spLocks/>
          </p:cNvSpPr>
          <p:nvPr/>
        </p:nvSpPr>
        <p:spPr>
          <a:xfrm>
            <a:off x="207732" y="5827400"/>
            <a:ext cx="7887357" cy="5291206"/>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r>
              <a:rPr kumimoji="0" lang="en-US" sz="2000" b="0" i="0" u="none" strike="noStrike" kern="1200" cap="none" spc="150" normalizeH="0" baseline="0" noProof="0" dirty="0">
                <a:ln>
                  <a:noFill/>
                </a:ln>
                <a:solidFill>
                  <a:srgbClr val="928B70">
                    <a:lumMod val="50000"/>
                  </a:srgbClr>
                </a:solidFill>
                <a:effectLst/>
                <a:uLnTx/>
                <a:uFillTx/>
                <a:latin typeface="Franklin Gothic Medium"/>
                <a:ea typeface="+mn-ea"/>
                <a:cs typeface="+mn-cs"/>
              </a:rPr>
              <a:t>Execution of Louis XVI, January 21 </a:t>
            </a:r>
            <a:r>
              <a:rPr kumimoji="0" lang="en-US" sz="2000" b="0" i="0" u="none" strike="noStrike" kern="1200" cap="none" spc="150" normalizeH="0" baseline="0" noProof="0" dirty="0" smtClean="0">
                <a:ln>
                  <a:noFill/>
                </a:ln>
                <a:solidFill>
                  <a:srgbClr val="928B70">
                    <a:lumMod val="50000"/>
                  </a:srgbClr>
                </a:solidFill>
                <a:effectLst/>
                <a:uLnTx/>
                <a:uFillTx/>
                <a:latin typeface="Franklin Gothic Medium"/>
                <a:ea typeface="+mn-ea"/>
                <a:cs typeface="+mn-cs"/>
              </a:rPr>
              <a:t>1793 (above)</a:t>
            </a:r>
            <a:endParaRPr kumimoji="0" lang="en-US" sz="2000" b="0" i="0" u="none" strike="noStrike" kern="1200" cap="none" spc="150" normalizeH="0" baseline="0" noProof="0" dirty="0">
              <a:ln>
                <a:noFill/>
              </a:ln>
              <a:solidFill>
                <a:srgbClr val="928B70">
                  <a:lumMod val="50000"/>
                </a:srgbClr>
              </a:solidFill>
              <a:effectLst/>
              <a:uLnTx/>
              <a:uFillTx/>
              <a:latin typeface="Franklin Gothic Medium"/>
              <a:ea typeface="+mn-ea"/>
              <a:cs typeface="+mn-cs"/>
            </a:endParaRPr>
          </a:p>
          <a:p>
            <a:pPr marL="0" marR="0" lvl="0" indent="0" algn="l"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r>
              <a:rPr kumimoji="0" lang="en-GB" sz="2000" b="0" i="0" u="none" strike="noStrike" kern="1200" cap="none" spc="150" normalizeH="0" baseline="0" noProof="0" dirty="0" smtClean="0">
                <a:ln>
                  <a:noFill/>
                </a:ln>
                <a:solidFill>
                  <a:srgbClr val="928B70">
                    <a:lumMod val="50000"/>
                  </a:srgbClr>
                </a:solidFill>
                <a:effectLst/>
                <a:uLnTx/>
                <a:uFillTx/>
                <a:latin typeface="Franklin Gothic Medium"/>
                <a:ea typeface="+mn-ea"/>
                <a:cs typeface="+mn-cs"/>
              </a:rPr>
              <a:t>Execution </a:t>
            </a:r>
            <a:r>
              <a:rPr kumimoji="0" lang="en-GB" sz="2000" b="0" i="0" u="none" strike="noStrike" kern="1200" cap="none" spc="150" normalizeH="0" baseline="0" noProof="0" dirty="0">
                <a:ln>
                  <a:noFill/>
                </a:ln>
                <a:solidFill>
                  <a:srgbClr val="928B70">
                    <a:lumMod val="50000"/>
                  </a:srgbClr>
                </a:solidFill>
                <a:effectLst/>
                <a:uLnTx/>
                <a:uFillTx/>
                <a:latin typeface="Franklin Gothic Medium"/>
                <a:ea typeface="+mn-ea"/>
                <a:cs typeface="+mn-cs"/>
              </a:rPr>
              <a:t>of </a:t>
            </a:r>
            <a:r>
              <a:rPr kumimoji="0" lang="en-GB" sz="2000" b="0" i="0" u="none" strike="noStrike" kern="1200" cap="none" spc="150" normalizeH="0" baseline="0" noProof="0" dirty="0" err="1">
                <a:ln>
                  <a:noFill/>
                </a:ln>
                <a:solidFill>
                  <a:srgbClr val="928B70">
                    <a:lumMod val="50000"/>
                  </a:srgbClr>
                </a:solidFill>
                <a:effectLst/>
                <a:uLnTx/>
                <a:uFillTx/>
                <a:latin typeface="Franklin Gothic Medium"/>
                <a:ea typeface="+mn-ea"/>
                <a:cs typeface="+mn-cs"/>
              </a:rPr>
              <a:t>Maximilien</a:t>
            </a:r>
            <a:r>
              <a:rPr kumimoji="0" lang="en-GB" sz="2000" b="0" i="0" u="none" strike="noStrike" kern="1200" cap="none" spc="150" normalizeH="0" baseline="0" noProof="0" dirty="0">
                <a:ln>
                  <a:noFill/>
                </a:ln>
                <a:solidFill>
                  <a:srgbClr val="928B70">
                    <a:lumMod val="50000"/>
                  </a:srgbClr>
                </a:solidFill>
                <a:effectLst/>
                <a:uLnTx/>
                <a:uFillTx/>
                <a:latin typeface="Franklin Gothic Medium"/>
                <a:ea typeface="+mn-ea"/>
                <a:cs typeface="+mn-cs"/>
              </a:rPr>
              <a:t> de Robespierre, July 28 </a:t>
            </a:r>
            <a:r>
              <a:rPr kumimoji="0" lang="en-GB" sz="2000" b="0" i="0" u="none" strike="noStrike" kern="1200" cap="none" spc="150" normalizeH="0" baseline="0" noProof="0" dirty="0" smtClean="0">
                <a:ln>
                  <a:noFill/>
                </a:ln>
                <a:solidFill>
                  <a:srgbClr val="928B70">
                    <a:lumMod val="50000"/>
                  </a:srgbClr>
                </a:solidFill>
                <a:effectLst/>
                <a:uLnTx/>
                <a:uFillTx/>
                <a:latin typeface="Franklin Gothic Medium"/>
                <a:ea typeface="+mn-ea"/>
                <a:cs typeface="+mn-cs"/>
              </a:rPr>
              <a:t>1794</a:t>
            </a:r>
            <a:endParaRPr kumimoji="0" lang="en-US" sz="2000" b="0" i="0" u="none" strike="noStrike" kern="1200" cap="none" spc="150" normalizeH="0" baseline="0" noProof="0" dirty="0">
              <a:ln>
                <a:noFill/>
              </a:ln>
              <a:solidFill>
                <a:srgbClr val="928B70">
                  <a:lumMod val="50000"/>
                </a:srgbClr>
              </a:solidFill>
              <a:effectLst/>
              <a:uLnTx/>
              <a:uFillTx/>
              <a:latin typeface="Franklin Gothic Medium"/>
              <a:ea typeface="+mn-ea"/>
              <a:cs typeface="+mn-cs"/>
            </a:endParaRPr>
          </a:p>
        </p:txBody>
      </p:sp>
      <p:sp>
        <p:nvSpPr>
          <p:cNvPr id="10" name="Text Placeholder 2"/>
          <p:cNvSpPr txBox="1">
            <a:spLocks/>
          </p:cNvSpPr>
          <p:nvPr/>
        </p:nvSpPr>
        <p:spPr>
          <a:xfrm>
            <a:off x="6756634" y="1672390"/>
            <a:ext cx="5247096" cy="5083412"/>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0" marR="0" lvl="0" indent="0" algn="just"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r>
              <a:rPr kumimoji="0" lang="en-GB" sz="2000" b="0" i="0" u="none" strike="noStrike" kern="1200" cap="none" spc="150" normalizeH="0" baseline="0" noProof="0" dirty="0" smtClean="0">
                <a:ln>
                  <a:noFill/>
                </a:ln>
                <a:solidFill>
                  <a:srgbClr val="534949"/>
                </a:solidFill>
                <a:effectLst/>
                <a:uLnTx/>
                <a:uFillTx/>
                <a:latin typeface="Franklin Gothic Medium"/>
                <a:ea typeface="+mn-ea"/>
                <a:cs typeface="+mn-cs"/>
              </a:rPr>
              <a:t>Guillotine widely deployed in the Reign </a:t>
            </a:r>
            <a:r>
              <a:rPr kumimoji="0" lang="en-GB" sz="2000" b="0" i="0" u="none" strike="noStrike" kern="1200" cap="none" spc="150" normalizeH="0" baseline="0" noProof="0" dirty="0">
                <a:ln>
                  <a:noFill/>
                </a:ln>
                <a:solidFill>
                  <a:srgbClr val="534949"/>
                </a:solidFill>
                <a:effectLst/>
                <a:uLnTx/>
                <a:uFillTx/>
                <a:latin typeface="Franklin Gothic Medium"/>
                <a:ea typeface="+mn-ea"/>
                <a:cs typeface="+mn-cs"/>
              </a:rPr>
              <a:t>of Terror </a:t>
            </a:r>
            <a:r>
              <a:rPr kumimoji="0" lang="en-GB" sz="2000" b="0" i="0" u="none" strike="noStrike" kern="1200" cap="none" spc="150" normalizeH="0" baseline="0" noProof="0" dirty="0" smtClean="0">
                <a:ln>
                  <a:noFill/>
                </a:ln>
                <a:solidFill>
                  <a:srgbClr val="534949"/>
                </a:solidFill>
                <a:effectLst/>
                <a:uLnTx/>
                <a:uFillTx/>
                <a:latin typeface="Franklin Gothic Medium"/>
                <a:ea typeface="+mn-ea"/>
                <a:cs typeface="+mn-cs"/>
              </a:rPr>
              <a:t>(July 1793–Sep 1794)</a:t>
            </a:r>
          </a:p>
          <a:p>
            <a:pPr marL="342900" marR="0" lvl="0" indent="-342900" algn="r" defTabSz="914400" rtl="0" eaLnBrk="1" fontAlgn="auto" latinLnBrk="0" hangingPunct="1">
              <a:lnSpc>
                <a:spcPct val="100000"/>
              </a:lnSpc>
              <a:spcBef>
                <a:spcPct val="20000"/>
              </a:spcBef>
              <a:spcAft>
                <a:spcPts val="0"/>
              </a:spcAft>
              <a:buClr>
                <a:srgbClr val="C66951"/>
              </a:buClr>
              <a:buSzTx/>
              <a:buFontTx/>
              <a:buChar char="-"/>
              <a:tabLst/>
              <a:defRPr/>
            </a:pPr>
            <a:r>
              <a:rPr kumimoji="0" lang="en-GB" sz="2000" b="0" i="0" u="none" strike="noStrike" kern="1200" cap="none" spc="150" normalizeH="0" baseline="0" noProof="0" dirty="0" smtClean="0">
                <a:ln>
                  <a:noFill/>
                </a:ln>
                <a:solidFill>
                  <a:srgbClr val="534949"/>
                </a:solidFill>
                <a:effectLst/>
                <a:uLnTx/>
                <a:uFillTx/>
                <a:latin typeface="Franklin Gothic Medium"/>
                <a:ea typeface="+mn-ea"/>
                <a:cs typeface="+mn-cs"/>
              </a:rPr>
              <a:t>Committee </a:t>
            </a:r>
            <a:r>
              <a:rPr kumimoji="0" lang="en-GB" sz="2000" b="0" i="0" u="none" strike="noStrike" kern="1200" cap="none" spc="150" normalizeH="0" baseline="0" noProof="0" dirty="0">
                <a:ln>
                  <a:noFill/>
                </a:ln>
                <a:solidFill>
                  <a:srgbClr val="534949"/>
                </a:solidFill>
                <a:effectLst/>
                <a:uLnTx/>
                <a:uFillTx/>
                <a:latin typeface="Franklin Gothic Medium"/>
                <a:ea typeface="+mn-ea"/>
                <a:cs typeface="+mn-cs"/>
              </a:rPr>
              <a:t>for Public Safety oversees 16,594 executions by </a:t>
            </a:r>
            <a:r>
              <a:rPr kumimoji="0" lang="en-GB" sz="2000" b="0" i="0" u="none" strike="noStrike" kern="1200" cap="none" spc="150" normalizeH="0" baseline="0" noProof="0" dirty="0" smtClean="0">
                <a:ln>
                  <a:noFill/>
                </a:ln>
                <a:solidFill>
                  <a:srgbClr val="534949"/>
                </a:solidFill>
                <a:effectLst/>
                <a:uLnTx/>
                <a:uFillTx/>
                <a:latin typeface="Franklin Gothic Medium"/>
                <a:ea typeface="+mn-ea"/>
                <a:cs typeface="+mn-cs"/>
              </a:rPr>
              <a:t>guillotine</a:t>
            </a:r>
          </a:p>
          <a:p>
            <a:pPr marL="342900" marR="0" lvl="0" indent="-342900" algn="l" defTabSz="914400" rtl="0" eaLnBrk="1" fontAlgn="auto" latinLnBrk="0" hangingPunct="1">
              <a:lnSpc>
                <a:spcPct val="100000"/>
              </a:lnSpc>
              <a:spcBef>
                <a:spcPct val="20000"/>
              </a:spcBef>
              <a:spcAft>
                <a:spcPts val="0"/>
              </a:spcAft>
              <a:buClr>
                <a:srgbClr val="C66951"/>
              </a:buClr>
              <a:buSzTx/>
              <a:buFontTx/>
              <a:buChar char="-"/>
              <a:tabLst/>
              <a:defRPr/>
            </a:pPr>
            <a:endParaRPr kumimoji="0" lang="en-US" sz="2000" b="0" i="0" u="none" strike="noStrike" kern="1200" cap="none" spc="150" normalizeH="0" baseline="0" noProof="0" dirty="0">
              <a:ln>
                <a:noFill/>
              </a:ln>
              <a:solidFill>
                <a:srgbClr val="534949"/>
              </a:solidFill>
              <a:effectLst/>
              <a:uLnTx/>
              <a:uFillTx/>
              <a:latin typeface="Franklin Gothic Medium"/>
              <a:ea typeface="+mn-ea"/>
              <a:cs typeface="+mn-cs"/>
            </a:endParaRPr>
          </a:p>
        </p:txBody>
      </p:sp>
      <p:sp>
        <p:nvSpPr>
          <p:cNvPr id="11" name="Title 2"/>
          <p:cNvSpPr txBox="1">
            <a:spLocks/>
          </p:cNvSpPr>
          <p:nvPr/>
        </p:nvSpPr>
        <p:spPr>
          <a:xfrm>
            <a:off x="220122" y="158652"/>
            <a:ext cx="11783608" cy="124757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200" b="0" i="0" u="none" strike="noStrike" kern="1200" cap="all" spc="200" normalizeH="0" baseline="0" noProof="0" dirty="0" smtClean="0">
              <a:ln>
                <a:noFill/>
              </a:ln>
              <a:solidFill>
                <a:prstClr val="white"/>
              </a:solidFill>
              <a:effectLst/>
              <a:uLnTx/>
              <a:uFillTx/>
              <a:latin typeface="Franklin Gothic Medium"/>
              <a:ea typeface="+mj-ea"/>
              <a:cs typeface="+mj-cs"/>
            </a:endParaRP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0" i="0" u="none" strike="noStrike" kern="1200" cap="all" spc="200" normalizeH="0" baseline="0" noProof="0" dirty="0">
                <a:ln>
                  <a:noFill/>
                </a:ln>
                <a:solidFill>
                  <a:srgbClr val="FFFF00"/>
                </a:solidFill>
                <a:effectLst/>
                <a:uLnTx/>
                <a:uFillTx/>
                <a:latin typeface="Franklin Gothic Medium"/>
                <a:ea typeface="+mj-ea"/>
                <a:cs typeface="+mj-cs"/>
              </a:rPr>
              <a:t>Decree on </a:t>
            </a:r>
            <a:r>
              <a:rPr kumimoji="0" lang="en-GB" sz="3200" b="0" i="0" u="none" strike="noStrike" kern="1200" cap="all" spc="200" normalizeH="0" baseline="0" noProof="0" dirty="0" smtClean="0">
                <a:ln>
                  <a:noFill/>
                </a:ln>
                <a:solidFill>
                  <a:srgbClr val="FFFF00"/>
                </a:solidFill>
                <a:effectLst/>
                <a:uLnTx/>
                <a:uFillTx/>
                <a:latin typeface="Franklin Gothic Medium"/>
                <a:ea typeface="+mj-ea"/>
                <a:cs typeface="+mj-cs"/>
              </a:rPr>
              <a:t>Death </a:t>
            </a:r>
            <a:r>
              <a:rPr kumimoji="0" lang="en-GB" sz="3200" b="0" i="0" u="none" strike="noStrike" kern="1200" cap="all" spc="200" normalizeH="0" baseline="0" noProof="0" dirty="0">
                <a:ln>
                  <a:noFill/>
                </a:ln>
                <a:solidFill>
                  <a:srgbClr val="FFFF00"/>
                </a:solidFill>
                <a:effectLst/>
                <a:uLnTx/>
                <a:uFillTx/>
                <a:latin typeface="Franklin Gothic Medium"/>
                <a:ea typeface="+mj-ea"/>
                <a:cs typeface="+mj-cs"/>
              </a:rPr>
              <a:t>Penalty </a:t>
            </a:r>
            <a:r>
              <a:rPr kumimoji="0" lang="en-GB" sz="3200" b="0" i="0" u="none" strike="noStrike" kern="1200" cap="all" spc="200" normalizeH="0" baseline="0" noProof="0" dirty="0" smtClean="0">
                <a:ln>
                  <a:noFill/>
                </a:ln>
                <a:solidFill>
                  <a:srgbClr val="FFFF00"/>
                </a:solidFill>
                <a:effectLst/>
                <a:uLnTx/>
                <a:uFillTx/>
                <a:latin typeface="Franklin Gothic Medium"/>
                <a:ea typeface="+mj-ea"/>
                <a:cs typeface="+mj-cs"/>
              </a:rPr>
              <a:t>(1792) – guillotine</a:t>
            </a:r>
            <a:endParaRPr kumimoji="0" lang="en-US" sz="3200" b="0" i="0" u="none" strike="noStrike" kern="1200" cap="all" spc="200" normalizeH="0" baseline="0" noProof="0" dirty="0">
              <a:ln>
                <a:noFill/>
              </a:ln>
              <a:solidFill>
                <a:srgbClr val="FFFF00"/>
              </a:solidFill>
              <a:effectLst/>
              <a:uLnTx/>
              <a:uFillTx/>
              <a:latin typeface="Franklin Gothic Medium"/>
              <a:ea typeface="+mj-ea"/>
              <a:cs typeface="+mj-cs"/>
            </a:endParaRPr>
          </a:p>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200" b="0" i="0" u="none" strike="noStrike" kern="1200" cap="all" spc="200" normalizeH="0" baseline="0" noProof="0" dirty="0">
              <a:ln>
                <a:noFill/>
              </a:ln>
              <a:solidFill>
                <a:srgbClr val="FFFF00"/>
              </a:solidFill>
              <a:effectLst/>
              <a:uLnTx/>
              <a:uFillTx/>
              <a:latin typeface="Franklin Gothic Medium"/>
              <a:ea typeface="+mj-ea"/>
              <a:cs typeface="+mj-cs"/>
            </a:endParaRPr>
          </a:p>
        </p:txBody>
      </p:sp>
    </p:spTree>
    <p:extLst>
      <p:ext uri="{BB962C8B-B14F-4D97-AF65-F5344CB8AC3E}">
        <p14:creationId xmlns:p14="http://schemas.microsoft.com/office/powerpoint/2010/main" val="190289041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sz="half" idx="2"/>
          </p:nvPr>
        </p:nvSpPr>
        <p:spPr>
          <a:xfrm>
            <a:off x="4152452" y="1672390"/>
            <a:ext cx="7682961" cy="5083412"/>
          </a:xfrm>
        </p:spPr>
        <p:txBody>
          <a:bodyPr>
            <a:noAutofit/>
          </a:bodyPr>
          <a:lstStyle/>
          <a:p>
            <a:pPr marL="0" indent="0">
              <a:buNone/>
            </a:pPr>
            <a:r>
              <a:rPr lang="en-GB" sz="2000" dirty="0" smtClean="0"/>
              <a:t>The most notable feature of the </a:t>
            </a:r>
            <a:r>
              <a:rPr lang="en-GB" sz="2000" i="1" dirty="0" smtClean="0"/>
              <a:t>Decree </a:t>
            </a:r>
            <a:r>
              <a:rPr lang="en-GB" sz="2000" dirty="0" smtClean="0"/>
              <a:t>is its advocacy of the use of the guillotine – a machine invented </a:t>
            </a:r>
            <a:r>
              <a:rPr lang="en-GB" sz="2000" dirty="0"/>
              <a:t>by Antoine </a:t>
            </a:r>
            <a:r>
              <a:rPr lang="en-GB" sz="2000" dirty="0" smtClean="0"/>
              <a:t>Louis, a surgeon and physiologist, and championed by the </a:t>
            </a:r>
            <a:r>
              <a:rPr lang="en-US" sz="2000" dirty="0" smtClean="0"/>
              <a:t>physician </a:t>
            </a:r>
            <a:r>
              <a:rPr lang="en-US" sz="2000" dirty="0"/>
              <a:t>Joseph </a:t>
            </a:r>
            <a:r>
              <a:rPr lang="en-US" sz="2000" dirty="0" err="1"/>
              <a:t>Ignace</a:t>
            </a:r>
            <a:r>
              <a:rPr lang="en-US" sz="2000" dirty="0"/>
              <a:t> </a:t>
            </a:r>
            <a:r>
              <a:rPr lang="en-US" sz="2000" dirty="0" err="1" smtClean="0"/>
              <a:t>Guillotin</a:t>
            </a:r>
            <a:r>
              <a:rPr lang="en-US" sz="2000" dirty="0" smtClean="0"/>
              <a:t>. What reasons does the </a:t>
            </a:r>
            <a:r>
              <a:rPr lang="en-US" sz="2000" i="1" dirty="0" smtClean="0"/>
              <a:t>Decree </a:t>
            </a:r>
            <a:r>
              <a:rPr lang="en-US" sz="2000" dirty="0" smtClean="0"/>
              <a:t>offer for using the guillotine?</a:t>
            </a:r>
          </a:p>
          <a:p>
            <a:pPr marL="342900" indent="-342900"/>
            <a:endParaRPr lang="en-US" sz="2000" dirty="0"/>
          </a:p>
          <a:p>
            <a:pPr marL="342900" indent="-342900"/>
            <a:r>
              <a:rPr lang="en-US" sz="2000" dirty="0" smtClean="0"/>
              <a:t>What are its perceived advantages?</a:t>
            </a:r>
          </a:p>
          <a:p>
            <a:pPr marL="342900" indent="-342900"/>
            <a:r>
              <a:rPr lang="en-GB" sz="2000" dirty="0" smtClean="0"/>
              <a:t>Do these advantages complement Revolutionary ideology, and if so how?</a:t>
            </a:r>
          </a:p>
          <a:p>
            <a:pPr marL="342900" indent="-342900"/>
            <a:r>
              <a:rPr lang="en-GB" sz="2000" dirty="0" smtClean="0"/>
              <a:t>Do these advantages complement Enlightenment thought, and if so how?</a:t>
            </a:r>
            <a:endParaRPr lang="en-US" sz="2000" dirty="0"/>
          </a:p>
        </p:txBody>
      </p:sp>
      <p:sp>
        <p:nvSpPr>
          <p:cNvPr id="9" name="Title 2"/>
          <p:cNvSpPr txBox="1">
            <a:spLocks/>
          </p:cNvSpPr>
          <p:nvPr/>
        </p:nvSpPr>
        <p:spPr>
          <a:xfrm>
            <a:off x="300789" y="158652"/>
            <a:ext cx="11891211" cy="1003721"/>
          </a:xfrm>
          <a:prstGeom prst="rect">
            <a:avLst/>
          </a:prstGeom>
        </p:spPr>
        <p:txBody>
          <a:bodyPr vert="horz" lIns="91440" tIns="45720" rIns="91440" bIns="45720" rtlCol="0" anchor="ctr">
            <a:noAutofit/>
          </a:bodyPr>
          <a:lstStyle>
            <a:lvl1pPr algn="r" defTabSz="914400" rtl="0" eaLnBrk="1" latinLnBrk="0" hangingPunct="1">
              <a:spcBef>
                <a:spcPct val="0"/>
              </a:spcBef>
              <a:buNone/>
              <a:defRPr sz="4200" kern="1200" cap="all" spc="150" baseline="0">
                <a:ln>
                  <a:noFill/>
                </a:ln>
                <a:solidFill>
                  <a:schemeClr val="bg1"/>
                </a:solidFill>
                <a:effectLst/>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sz="4200" b="0" i="0" u="none" strike="noStrike" kern="1200" cap="all" spc="150" normalizeH="0" baseline="0" noProof="0" dirty="0">
              <a:ln>
                <a:noFill/>
              </a:ln>
              <a:solidFill>
                <a:srgbClr val="FFC000"/>
              </a:solidFill>
              <a:effectLst>
                <a:outerShdw blurRad="38100" dist="38100" dir="2700000" algn="tl">
                  <a:srgbClr val="000000">
                    <a:alpha val="43137"/>
                  </a:srgbClr>
                </a:outerShdw>
              </a:effectLst>
              <a:uLnTx/>
              <a:uFillTx/>
              <a:latin typeface="Franklin Gothic Medium"/>
              <a:ea typeface="+mj-ea"/>
              <a:cs typeface="+mj-cs"/>
            </a:endParaRPr>
          </a:p>
        </p:txBody>
      </p:sp>
      <p:sp>
        <p:nvSpPr>
          <p:cNvPr id="11" name="Title 2"/>
          <p:cNvSpPr txBox="1">
            <a:spLocks/>
          </p:cNvSpPr>
          <p:nvPr/>
        </p:nvSpPr>
        <p:spPr>
          <a:xfrm>
            <a:off x="220122" y="158652"/>
            <a:ext cx="11720866" cy="124757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200" b="0" i="0" u="none" strike="noStrike" kern="1200" cap="all" spc="200" normalizeH="0" baseline="0" noProof="0" dirty="0" smtClean="0">
              <a:ln>
                <a:noFill/>
              </a:ln>
              <a:solidFill>
                <a:prstClr val="white"/>
              </a:solidFill>
              <a:effectLst/>
              <a:uLnTx/>
              <a:uFillTx/>
              <a:latin typeface="Franklin Gothic Medium"/>
              <a:ea typeface="+mj-ea"/>
              <a:cs typeface="+mj-cs"/>
            </a:endParaRP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0" i="0" u="none" strike="noStrike" kern="1200" cap="all" spc="200" normalizeH="0" baseline="0" noProof="0" dirty="0">
                <a:ln>
                  <a:noFill/>
                </a:ln>
                <a:solidFill>
                  <a:srgbClr val="FFFF00"/>
                </a:solidFill>
                <a:effectLst/>
                <a:uLnTx/>
                <a:uFillTx/>
                <a:latin typeface="Franklin Gothic Medium"/>
                <a:ea typeface="+mj-ea"/>
                <a:cs typeface="+mj-cs"/>
              </a:rPr>
              <a:t>Decree on </a:t>
            </a:r>
            <a:r>
              <a:rPr kumimoji="0" lang="en-GB" sz="3200" b="0" i="0" u="none" strike="noStrike" kern="1200" cap="all" spc="200" normalizeH="0" baseline="0" noProof="0" dirty="0" smtClean="0">
                <a:ln>
                  <a:noFill/>
                </a:ln>
                <a:solidFill>
                  <a:srgbClr val="FFFF00"/>
                </a:solidFill>
                <a:effectLst/>
                <a:uLnTx/>
                <a:uFillTx/>
                <a:latin typeface="Franklin Gothic Medium"/>
                <a:ea typeface="+mj-ea"/>
                <a:cs typeface="+mj-cs"/>
              </a:rPr>
              <a:t>Death </a:t>
            </a:r>
            <a:r>
              <a:rPr kumimoji="0" lang="en-GB" sz="3200" b="0" i="0" u="none" strike="noStrike" kern="1200" cap="all" spc="200" normalizeH="0" baseline="0" noProof="0" dirty="0">
                <a:ln>
                  <a:noFill/>
                </a:ln>
                <a:solidFill>
                  <a:srgbClr val="FFFF00"/>
                </a:solidFill>
                <a:effectLst/>
                <a:uLnTx/>
                <a:uFillTx/>
                <a:latin typeface="Franklin Gothic Medium"/>
                <a:ea typeface="+mj-ea"/>
                <a:cs typeface="+mj-cs"/>
              </a:rPr>
              <a:t>Penalty </a:t>
            </a:r>
            <a:r>
              <a:rPr kumimoji="0" lang="en-GB" sz="3200" b="0" i="0" u="none" strike="noStrike" kern="1200" cap="all" spc="200" normalizeH="0" baseline="0" noProof="0" dirty="0" smtClean="0">
                <a:ln>
                  <a:noFill/>
                </a:ln>
                <a:solidFill>
                  <a:srgbClr val="FFFF00"/>
                </a:solidFill>
                <a:effectLst/>
                <a:uLnTx/>
                <a:uFillTx/>
                <a:latin typeface="Franklin Gothic Medium"/>
                <a:ea typeface="+mj-ea"/>
                <a:cs typeface="+mj-cs"/>
              </a:rPr>
              <a:t>(1792) – guillotine</a:t>
            </a:r>
            <a:endParaRPr kumimoji="0" lang="en-US" sz="3200" b="0" i="0" u="none" strike="noStrike" kern="1200" cap="all" spc="200" normalizeH="0" baseline="0" noProof="0" dirty="0">
              <a:ln>
                <a:noFill/>
              </a:ln>
              <a:solidFill>
                <a:srgbClr val="FFFF00"/>
              </a:solidFill>
              <a:effectLst/>
              <a:uLnTx/>
              <a:uFillTx/>
              <a:latin typeface="Franklin Gothic Medium"/>
              <a:ea typeface="+mj-ea"/>
              <a:cs typeface="+mj-cs"/>
            </a:endParaRPr>
          </a:p>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200" b="0" i="0" u="none" strike="noStrike" kern="1200" cap="all" spc="200" normalizeH="0" baseline="0" noProof="0" dirty="0">
              <a:ln>
                <a:noFill/>
              </a:ln>
              <a:solidFill>
                <a:srgbClr val="FFFF00"/>
              </a:solidFill>
              <a:effectLst/>
              <a:uLnTx/>
              <a:uFillTx/>
              <a:latin typeface="Franklin Gothic Medium"/>
              <a:ea typeface="+mj-ea"/>
              <a:cs typeface="+mj-cs"/>
            </a:endParaRPr>
          </a:p>
        </p:txBody>
      </p:sp>
      <p:pic>
        <p:nvPicPr>
          <p:cNvPr id="1026" name="Picture 2" descr="Image result for guillotine french revolution diagr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121" y="1672390"/>
            <a:ext cx="3248025" cy="42386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673940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sz="half" idx="2"/>
          </p:nvPr>
        </p:nvSpPr>
        <p:spPr>
          <a:xfrm>
            <a:off x="3625327" y="1672390"/>
            <a:ext cx="7788537" cy="4932805"/>
          </a:xfrm>
        </p:spPr>
        <p:txBody>
          <a:bodyPr>
            <a:noAutofit/>
          </a:bodyPr>
          <a:lstStyle/>
          <a:p>
            <a:pPr marL="45720" lvl="0" indent="0">
              <a:buNone/>
            </a:pPr>
            <a:r>
              <a:rPr lang="en-GB" sz="2200" b="1" dirty="0" smtClean="0"/>
              <a:t>Compare and contrast these two documents. </a:t>
            </a:r>
            <a:r>
              <a:rPr lang="en-GB" sz="2200" b="1" dirty="0"/>
              <a:t>To what extent are they compatible with one another? </a:t>
            </a:r>
          </a:p>
          <a:p>
            <a:pPr marL="0" indent="0">
              <a:buNone/>
            </a:pPr>
            <a:endParaRPr lang="en-GB" sz="1000" dirty="0" smtClean="0"/>
          </a:p>
          <a:p>
            <a:pPr marL="342900" indent="-342900"/>
            <a:r>
              <a:rPr lang="en-GB" sz="2200" dirty="0" smtClean="0"/>
              <a:t>What rights does the Declaration assert for citizens? Who is included, and is anybody excluded, from holding these rights? What does the Declaration say with regards to crime, punishment and the legal system?</a:t>
            </a:r>
          </a:p>
          <a:p>
            <a:pPr marL="342900" indent="-342900"/>
            <a:endParaRPr lang="en-GB" sz="1000" dirty="0" smtClean="0"/>
          </a:p>
          <a:p>
            <a:r>
              <a:rPr lang="en-GB" sz="2200" dirty="0"/>
              <a:t>In what sense might the Decree by consistent with the ideas and ideology of the French Revolution? </a:t>
            </a:r>
            <a:endParaRPr lang="en-US" sz="2200" dirty="0"/>
          </a:p>
          <a:p>
            <a:endParaRPr lang="en-GB" sz="1000" dirty="0" smtClean="0"/>
          </a:p>
          <a:p>
            <a:r>
              <a:rPr lang="en-GB" sz="2200" dirty="0" smtClean="0"/>
              <a:t>In </a:t>
            </a:r>
            <a:r>
              <a:rPr lang="en-GB" sz="2200" dirty="0"/>
              <a:t>what ways might the Decree be interpreted as being consistent with Enlightenment thought and </a:t>
            </a:r>
            <a:r>
              <a:rPr lang="en-GB" sz="2200" dirty="0" smtClean="0"/>
              <a:t>philosophy?</a:t>
            </a:r>
          </a:p>
          <a:p>
            <a:pPr marL="0" indent="0">
              <a:buNone/>
            </a:pPr>
            <a:endParaRPr lang="en-GB" sz="2000" dirty="0"/>
          </a:p>
          <a:p>
            <a:pPr marL="0" indent="0">
              <a:buNone/>
            </a:pPr>
            <a:endParaRPr lang="en-GB" sz="2000" dirty="0"/>
          </a:p>
          <a:p>
            <a:pPr marL="0" indent="0">
              <a:buNone/>
            </a:pPr>
            <a:endParaRPr lang="en-US" sz="2000" dirty="0"/>
          </a:p>
        </p:txBody>
      </p:sp>
      <p:sp>
        <p:nvSpPr>
          <p:cNvPr id="9" name="Title 2"/>
          <p:cNvSpPr txBox="1">
            <a:spLocks/>
          </p:cNvSpPr>
          <p:nvPr/>
        </p:nvSpPr>
        <p:spPr>
          <a:xfrm>
            <a:off x="300789" y="158652"/>
            <a:ext cx="11891211" cy="1003721"/>
          </a:xfrm>
          <a:prstGeom prst="rect">
            <a:avLst/>
          </a:prstGeom>
        </p:spPr>
        <p:txBody>
          <a:bodyPr vert="horz" lIns="91440" tIns="45720" rIns="91440" bIns="45720" rtlCol="0" anchor="ctr">
            <a:noAutofit/>
          </a:bodyPr>
          <a:lstStyle>
            <a:lvl1pPr algn="r" defTabSz="914400" rtl="0" eaLnBrk="1" latinLnBrk="0" hangingPunct="1">
              <a:spcBef>
                <a:spcPct val="0"/>
              </a:spcBef>
              <a:buNone/>
              <a:defRPr sz="4200" kern="1200" cap="all" spc="150" baseline="0">
                <a:ln>
                  <a:noFill/>
                </a:ln>
                <a:solidFill>
                  <a:schemeClr val="bg1"/>
                </a:solidFill>
                <a:effectLst/>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sz="4200" b="0" i="0" u="none" strike="noStrike" kern="1200" cap="all" spc="150" normalizeH="0" baseline="0" noProof="0" dirty="0">
              <a:ln>
                <a:noFill/>
              </a:ln>
              <a:solidFill>
                <a:srgbClr val="FFC000"/>
              </a:solidFill>
              <a:effectLst>
                <a:outerShdw blurRad="38100" dist="38100" dir="2700000" algn="tl">
                  <a:srgbClr val="000000">
                    <a:alpha val="43137"/>
                  </a:srgbClr>
                </a:outerShdw>
              </a:effectLst>
              <a:uLnTx/>
              <a:uFillTx/>
              <a:latin typeface="Franklin Gothic Medium"/>
              <a:ea typeface="+mj-ea"/>
              <a:cs typeface="+mj-cs"/>
            </a:endParaRPr>
          </a:p>
        </p:txBody>
      </p:sp>
      <p:sp>
        <p:nvSpPr>
          <p:cNvPr id="11" name="Title 2"/>
          <p:cNvSpPr txBox="1">
            <a:spLocks/>
          </p:cNvSpPr>
          <p:nvPr/>
        </p:nvSpPr>
        <p:spPr>
          <a:xfrm>
            <a:off x="660400" y="351836"/>
            <a:ext cx="11175013" cy="105439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200" b="0" i="0" u="none" strike="noStrike" kern="1200" cap="all" spc="200" normalizeH="0" baseline="0" noProof="0" dirty="0" smtClean="0">
              <a:ln>
                <a:noFill/>
              </a:ln>
              <a:solidFill>
                <a:prstClr val="white"/>
              </a:solidFill>
              <a:effectLst/>
              <a:uLnTx/>
              <a:uFillTx/>
              <a:latin typeface="Franklin Gothic Medium"/>
              <a:ea typeface="+mj-ea"/>
              <a:cs typeface="+mj-cs"/>
            </a:endParaRP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0" i="0" u="none" strike="noStrike" kern="1200" cap="all" spc="200" normalizeH="0" baseline="0" noProof="0" dirty="0" smtClean="0">
                <a:ln>
                  <a:noFill/>
                </a:ln>
                <a:solidFill>
                  <a:prstClr val="white"/>
                </a:solidFill>
                <a:effectLst/>
                <a:uLnTx/>
                <a:uFillTx/>
                <a:latin typeface="Franklin Gothic Medium"/>
                <a:ea typeface="+mj-ea"/>
                <a:cs typeface="+mj-cs"/>
              </a:rPr>
              <a:t>Declaration of Rights of man &amp; citizen (1789)</a:t>
            </a: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0" i="0" u="none" strike="noStrike" kern="1200" cap="all" spc="200" normalizeH="0" baseline="0" noProof="0" dirty="0">
                <a:ln>
                  <a:noFill/>
                </a:ln>
                <a:solidFill>
                  <a:srgbClr val="FFFF00"/>
                </a:solidFill>
                <a:effectLst/>
                <a:uLnTx/>
                <a:uFillTx/>
                <a:latin typeface="Franklin Gothic Medium"/>
                <a:ea typeface="+mj-ea"/>
                <a:cs typeface="+mj-cs"/>
              </a:rPr>
              <a:t>Decree on </a:t>
            </a:r>
            <a:r>
              <a:rPr kumimoji="0" lang="en-GB" sz="3200" b="0" i="0" u="none" strike="noStrike" kern="1200" cap="all" spc="200" normalizeH="0" baseline="0" noProof="0" dirty="0" smtClean="0">
                <a:ln>
                  <a:noFill/>
                </a:ln>
                <a:solidFill>
                  <a:srgbClr val="FFFF00"/>
                </a:solidFill>
                <a:effectLst/>
                <a:uLnTx/>
                <a:uFillTx/>
                <a:latin typeface="Franklin Gothic Medium"/>
                <a:ea typeface="+mj-ea"/>
                <a:cs typeface="+mj-cs"/>
              </a:rPr>
              <a:t>Death </a:t>
            </a:r>
            <a:r>
              <a:rPr kumimoji="0" lang="en-GB" sz="3200" b="0" i="0" u="none" strike="noStrike" kern="1200" cap="all" spc="200" normalizeH="0" baseline="0" noProof="0" dirty="0">
                <a:ln>
                  <a:noFill/>
                </a:ln>
                <a:solidFill>
                  <a:srgbClr val="FFFF00"/>
                </a:solidFill>
                <a:effectLst/>
                <a:uLnTx/>
                <a:uFillTx/>
                <a:latin typeface="Franklin Gothic Medium"/>
                <a:ea typeface="+mj-ea"/>
                <a:cs typeface="+mj-cs"/>
              </a:rPr>
              <a:t>Penalty </a:t>
            </a:r>
            <a:r>
              <a:rPr kumimoji="0" lang="en-GB" sz="3200" b="0" i="0" u="none" strike="noStrike" kern="1200" cap="all" spc="200" normalizeH="0" baseline="0" noProof="0" dirty="0" smtClean="0">
                <a:ln>
                  <a:noFill/>
                </a:ln>
                <a:solidFill>
                  <a:srgbClr val="FFFF00"/>
                </a:solidFill>
                <a:effectLst/>
                <a:uLnTx/>
                <a:uFillTx/>
                <a:latin typeface="Franklin Gothic Medium"/>
                <a:ea typeface="+mj-ea"/>
                <a:cs typeface="+mj-cs"/>
              </a:rPr>
              <a:t>(1792</a:t>
            </a:r>
            <a:r>
              <a:rPr kumimoji="0" lang="en-GB" sz="3200" b="0" i="0" u="none" strike="noStrike" kern="1200" cap="all" spc="200" normalizeH="0" baseline="0" noProof="0" dirty="0">
                <a:ln>
                  <a:noFill/>
                </a:ln>
                <a:solidFill>
                  <a:srgbClr val="FFFF00"/>
                </a:solidFill>
                <a:effectLst/>
                <a:uLnTx/>
                <a:uFillTx/>
                <a:latin typeface="Franklin Gothic Medium"/>
                <a:ea typeface="+mj-ea"/>
                <a:cs typeface="+mj-cs"/>
              </a:rPr>
              <a:t>)</a:t>
            </a:r>
            <a:endParaRPr kumimoji="0" lang="en-US" sz="3200" b="0" i="0" u="none" strike="noStrike" kern="1200" cap="all" spc="200" normalizeH="0" baseline="0" noProof="0" dirty="0">
              <a:ln>
                <a:noFill/>
              </a:ln>
              <a:solidFill>
                <a:srgbClr val="FFFF00"/>
              </a:solidFill>
              <a:effectLst/>
              <a:uLnTx/>
              <a:uFillTx/>
              <a:latin typeface="Franklin Gothic Medium"/>
              <a:ea typeface="+mj-ea"/>
              <a:cs typeface="+mj-cs"/>
            </a:endParaRPr>
          </a:p>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200" b="0" i="0" u="none" strike="noStrike" kern="1200" cap="all" spc="200" normalizeH="0" baseline="0" noProof="0" dirty="0">
              <a:ln>
                <a:noFill/>
              </a:ln>
              <a:solidFill>
                <a:prstClr val="white"/>
              </a:solidFill>
              <a:effectLst/>
              <a:uLnTx/>
              <a:uFillTx/>
              <a:latin typeface="Franklin Gothic Medium"/>
              <a:ea typeface="+mj-ea"/>
              <a:cs typeface="+mj-cs"/>
            </a:endParaRPr>
          </a:p>
        </p:txBody>
      </p:sp>
      <p:pic>
        <p:nvPicPr>
          <p:cNvPr id="5" name="Picture 4"/>
          <p:cNvPicPr>
            <a:picLocks noChangeAspect="1"/>
          </p:cNvPicPr>
          <p:nvPr/>
        </p:nvPicPr>
        <p:blipFill>
          <a:blip r:embed="rId3"/>
          <a:stretch>
            <a:fillRect/>
          </a:stretch>
        </p:blipFill>
        <p:spPr>
          <a:xfrm>
            <a:off x="300789" y="1798034"/>
            <a:ext cx="2818929" cy="3785134"/>
          </a:xfrm>
          <a:prstGeom prst="rect">
            <a:avLst/>
          </a:prstGeom>
        </p:spPr>
      </p:pic>
    </p:spTree>
    <p:extLst>
      <p:ext uri="{BB962C8B-B14F-4D97-AF65-F5344CB8AC3E}">
        <p14:creationId xmlns:p14="http://schemas.microsoft.com/office/powerpoint/2010/main" val="330912990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3200" y="1719071"/>
            <a:ext cx="11515323" cy="4407408"/>
          </a:xfrm>
        </p:spPr>
        <p:txBody>
          <a:bodyPr/>
          <a:lstStyle/>
          <a:p>
            <a:r>
              <a:rPr lang="en-GB" dirty="0" smtClean="0"/>
              <a:t>Arrest and execution of 100s of </a:t>
            </a:r>
            <a:r>
              <a:rPr lang="en-GB" dirty="0" err="1" smtClean="0"/>
              <a:t>Montagnards</a:t>
            </a:r>
            <a:r>
              <a:rPr lang="en-GB" dirty="0"/>
              <a:t> </a:t>
            </a:r>
            <a:r>
              <a:rPr lang="en-GB" dirty="0" smtClean="0"/>
              <a:t>and end </a:t>
            </a:r>
            <a:r>
              <a:rPr lang="en-GB" dirty="0"/>
              <a:t>of </a:t>
            </a:r>
            <a:r>
              <a:rPr lang="en-GB" dirty="0" smtClean="0"/>
              <a:t>Terror</a:t>
            </a:r>
          </a:p>
          <a:p>
            <a:r>
              <a:rPr lang="en-GB" dirty="0" smtClean="0"/>
              <a:t>Suppression of Parisian uprisings 1795</a:t>
            </a:r>
          </a:p>
          <a:p>
            <a:endParaRPr lang="en-GB" dirty="0" smtClean="0"/>
          </a:p>
          <a:p>
            <a:r>
              <a:rPr lang="en-GB" dirty="0" smtClean="0"/>
              <a:t>Constitution of 1795 dismantled the Committee for Public Safety and </a:t>
            </a:r>
            <a:r>
              <a:rPr lang="en-GB" dirty="0"/>
              <a:t>established a ruling executive committee, or </a:t>
            </a:r>
            <a:r>
              <a:rPr lang="en-GB" b="1" dirty="0"/>
              <a:t>Directory</a:t>
            </a:r>
            <a:r>
              <a:rPr lang="en-GB" dirty="0"/>
              <a:t>, of five and a bicameral legislature consisting of a </a:t>
            </a:r>
            <a:r>
              <a:rPr lang="en-GB" b="1" dirty="0"/>
              <a:t>Council of 500</a:t>
            </a:r>
            <a:r>
              <a:rPr lang="en-GB" dirty="0"/>
              <a:t> and an upper house, or </a:t>
            </a:r>
            <a:r>
              <a:rPr lang="en-GB" b="1" dirty="0"/>
              <a:t>Council of Elders</a:t>
            </a:r>
            <a:r>
              <a:rPr lang="en-GB" dirty="0"/>
              <a:t> or </a:t>
            </a:r>
            <a:r>
              <a:rPr lang="en-GB" b="1" dirty="0"/>
              <a:t>‘Ancients’</a:t>
            </a:r>
            <a:r>
              <a:rPr lang="en-GB" dirty="0"/>
              <a:t>. </a:t>
            </a:r>
            <a:r>
              <a:rPr lang="en-GB" dirty="0" smtClean="0"/>
              <a:t>Eligibility </a:t>
            </a:r>
            <a:r>
              <a:rPr lang="en-GB" dirty="0"/>
              <a:t>for public office was restricted to some 30,000 men of </a:t>
            </a:r>
            <a:r>
              <a:rPr lang="en-GB" dirty="0" smtClean="0"/>
              <a:t>property, but with 4.4 million electorate (as per 1791 constitution) </a:t>
            </a:r>
          </a:p>
        </p:txBody>
      </p:sp>
      <p:sp>
        <p:nvSpPr>
          <p:cNvPr id="2" name="Title 1"/>
          <p:cNvSpPr>
            <a:spLocks noGrp="1"/>
          </p:cNvSpPr>
          <p:nvPr>
            <p:ph type="title"/>
          </p:nvPr>
        </p:nvSpPr>
        <p:spPr/>
        <p:txBody>
          <a:bodyPr/>
          <a:lstStyle/>
          <a:p>
            <a:r>
              <a:rPr lang="en-GB" dirty="0" err="1" smtClean="0"/>
              <a:t>Thermidorian</a:t>
            </a:r>
            <a:r>
              <a:rPr lang="en-GB" dirty="0" smtClean="0"/>
              <a:t> settlement and the directory </a:t>
            </a:r>
            <a:endParaRPr lang="en-GB" dirty="0"/>
          </a:p>
        </p:txBody>
      </p:sp>
      <p:pic>
        <p:nvPicPr>
          <p:cNvPr id="4" name="Picture 3"/>
          <p:cNvPicPr>
            <a:picLocks noChangeAspect="1"/>
          </p:cNvPicPr>
          <p:nvPr/>
        </p:nvPicPr>
        <p:blipFill rotWithShape="1">
          <a:blip r:embed="rId2"/>
          <a:srcRect l="15715" t="30294" r="1190" b="28668"/>
          <a:stretch/>
        </p:blipFill>
        <p:spPr>
          <a:xfrm>
            <a:off x="5367932" y="4267201"/>
            <a:ext cx="6824068" cy="2590800"/>
          </a:xfrm>
          <a:prstGeom prst="rect">
            <a:avLst/>
          </a:prstGeom>
        </p:spPr>
      </p:pic>
    </p:spTree>
    <p:extLst>
      <p:ext uri="{BB962C8B-B14F-4D97-AF65-F5344CB8AC3E}">
        <p14:creationId xmlns:p14="http://schemas.microsoft.com/office/powerpoint/2010/main" val="141895456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B050"/>
                </a:solidFill>
              </a:rPr>
              <a:t/>
            </a:r>
            <a:br>
              <a:rPr lang="en-GB" dirty="0" smtClean="0">
                <a:solidFill>
                  <a:srgbClr val="00B050"/>
                </a:solidFill>
              </a:rPr>
            </a:br>
            <a:r>
              <a:rPr lang="en-GB" dirty="0" smtClean="0">
                <a:solidFill>
                  <a:srgbClr val="00B050"/>
                </a:solidFill>
              </a:rPr>
              <a:t>1799–1814</a:t>
            </a:r>
            <a:r>
              <a:rPr lang="en-GB" dirty="0">
                <a:solidFill>
                  <a:srgbClr val="00B050"/>
                </a:solidFill>
              </a:rPr>
              <a:t>, 1814–1815 Napoleonic era</a:t>
            </a:r>
            <a:r>
              <a:rPr lang="en-GB" b="1" dirty="0">
                <a:solidFill>
                  <a:srgbClr val="FF0000"/>
                </a:solidFill>
                <a:effectLst>
                  <a:outerShdw blurRad="38100" dist="38100" dir="2700000" algn="tl">
                    <a:srgbClr val="000000">
                      <a:alpha val="43137"/>
                    </a:srgbClr>
                  </a:outerShdw>
                </a:effectLst>
              </a:rPr>
              <a:t/>
            </a:r>
            <a:br>
              <a:rPr lang="en-GB" b="1" dirty="0">
                <a:solidFill>
                  <a:srgbClr val="FF0000"/>
                </a:solidFill>
                <a:effectLst>
                  <a:outerShdw blurRad="38100" dist="38100" dir="2700000" algn="tl">
                    <a:srgbClr val="000000">
                      <a:alpha val="43137"/>
                    </a:srgbClr>
                  </a:outerShdw>
                </a:effectLst>
              </a:rPr>
            </a:br>
            <a:endParaRPr lang="en-US" dirty="0"/>
          </a:p>
        </p:txBody>
      </p:sp>
      <p:pic>
        <p:nvPicPr>
          <p:cNvPr id="3" name="Picture 2"/>
          <p:cNvPicPr>
            <a:picLocks noChangeAspect="1"/>
          </p:cNvPicPr>
          <p:nvPr/>
        </p:nvPicPr>
        <p:blipFill>
          <a:blip r:embed="rId3"/>
          <a:stretch>
            <a:fillRect/>
          </a:stretch>
        </p:blipFill>
        <p:spPr>
          <a:xfrm>
            <a:off x="7293683" y="1638765"/>
            <a:ext cx="4695107" cy="5035502"/>
          </a:xfrm>
          <a:prstGeom prst="rect">
            <a:avLst/>
          </a:prstGeom>
        </p:spPr>
      </p:pic>
      <p:sp>
        <p:nvSpPr>
          <p:cNvPr id="5" name="Content Placeholder 1"/>
          <p:cNvSpPr txBox="1">
            <a:spLocks/>
          </p:cNvSpPr>
          <p:nvPr/>
        </p:nvSpPr>
        <p:spPr>
          <a:xfrm>
            <a:off x="508000" y="1719071"/>
            <a:ext cx="4261558" cy="4407408"/>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GB" sz="2400" b="0" i="0" u="none" strike="noStrike" kern="1200" cap="none" spc="150" normalizeH="0" baseline="0" noProof="0" dirty="0" smtClean="0">
                <a:ln>
                  <a:noFill/>
                </a:ln>
                <a:solidFill>
                  <a:srgbClr val="534949"/>
                </a:solidFill>
                <a:effectLst/>
                <a:uLnTx/>
                <a:uFillTx/>
                <a:latin typeface="Franklin Gothic Medium"/>
                <a:ea typeface="+mn-ea"/>
                <a:cs typeface="+mn-cs"/>
              </a:rPr>
              <a:t>Coup of 18 Brumaire brings Napoleon Bonaparte to power as First Consul of France – declares “the revolution has been established on the principles in which it began … it is over.”</a:t>
            </a:r>
          </a:p>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GB" sz="2400" b="0" i="0" u="none" strike="noStrike" kern="1200" cap="none" spc="150" normalizeH="0" baseline="0" noProof="0" dirty="0" smtClean="0">
                <a:ln>
                  <a:noFill/>
                </a:ln>
                <a:solidFill>
                  <a:srgbClr val="534949"/>
                </a:solidFill>
                <a:effectLst/>
                <a:uLnTx/>
                <a:uFillTx/>
                <a:latin typeface="Franklin Gothic Medium"/>
                <a:ea typeface="+mn-ea"/>
                <a:cs typeface="+mn-cs"/>
              </a:rPr>
              <a:t>Napoleon declares himself Emperor of France, 1804 </a:t>
            </a:r>
            <a:endParaRPr kumimoji="0" lang="en-US" sz="2400" b="0" i="0" u="none" strike="noStrike" kern="1200" cap="none" spc="150" normalizeH="0" baseline="0" noProof="0" dirty="0">
              <a:ln>
                <a:noFill/>
              </a:ln>
              <a:solidFill>
                <a:srgbClr val="534949"/>
              </a:solidFill>
              <a:effectLst/>
              <a:uLnTx/>
              <a:uFillTx/>
              <a:latin typeface="Franklin Gothic Medium"/>
              <a:ea typeface="+mn-ea"/>
              <a:cs typeface="+mn-cs"/>
            </a:endParaRPr>
          </a:p>
        </p:txBody>
      </p:sp>
      <p:pic>
        <p:nvPicPr>
          <p:cNvPr id="8" name="Picture 7"/>
          <p:cNvPicPr>
            <a:picLocks noChangeAspect="1"/>
          </p:cNvPicPr>
          <p:nvPr/>
        </p:nvPicPr>
        <p:blipFill>
          <a:blip r:embed="rId4"/>
          <a:stretch>
            <a:fillRect/>
          </a:stretch>
        </p:blipFill>
        <p:spPr>
          <a:xfrm>
            <a:off x="4769558" y="2740442"/>
            <a:ext cx="2524125" cy="3933825"/>
          </a:xfrm>
          <a:prstGeom prst="rect">
            <a:avLst/>
          </a:prstGeom>
        </p:spPr>
      </p:pic>
    </p:spTree>
    <p:extLst>
      <p:ext uri="{BB962C8B-B14F-4D97-AF65-F5344CB8AC3E}">
        <p14:creationId xmlns:p14="http://schemas.microsoft.com/office/powerpoint/2010/main" val="341234316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B050"/>
                </a:solidFill>
              </a:rPr>
              <a:t/>
            </a:r>
            <a:br>
              <a:rPr lang="en-GB" dirty="0" smtClean="0">
                <a:solidFill>
                  <a:srgbClr val="00B050"/>
                </a:solidFill>
              </a:rPr>
            </a:br>
            <a:r>
              <a:rPr lang="en-GB" dirty="0" smtClean="0">
                <a:solidFill>
                  <a:srgbClr val="00B050"/>
                </a:solidFill>
              </a:rPr>
              <a:t>1799–1814</a:t>
            </a:r>
            <a:r>
              <a:rPr lang="en-GB" dirty="0">
                <a:solidFill>
                  <a:srgbClr val="00B050"/>
                </a:solidFill>
              </a:rPr>
              <a:t>, </a:t>
            </a:r>
            <a:r>
              <a:rPr lang="en-GB" dirty="0" smtClean="0">
                <a:solidFill>
                  <a:srgbClr val="00B050"/>
                </a:solidFill>
              </a:rPr>
              <a:t>1815 </a:t>
            </a:r>
            <a:r>
              <a:rPr lang="en-GB" dirty="0">
                <a:solidFill>
                  <a:srgbClr val="00B050"/>
                </a:solidFill>
              </a:rPr>
              <a:t>Napoleonic </a:t>
            </a:r>
            <a:r>
              <a:rPr lang="en-GB" dirty="0" smtClean="0">
                <a:solidFill>
                  <a:srgbClr val="00B050"/>
                </a:solidFill>
              </a:rPr>
              <a:t>era – military campaigns</a:t>
            </a:r>
            <a:r>
              <a:rPr lang="en-GB" b="1" dirty="0">
                <a:solidFill>
                  <a:srgbClr val="FF0000"/>
                </a:solidFill>
                <a:effectLst>
                  <a:outerShdw blurRad="38100" dist="38100" dir="2700000" algn="tl">
                    <a:srgbClr val="000000">
                      <a:alpha val="43137"/>
                    </a:srgbClr>
                  </a:outerShdw>
                </a:effectLst>
              </a:rPr>
              <a:t/>
            </a:r>
            <a:br>
              <a:rPr lang="en-GB" b="1" dirty="0">
                <a:solidFill>
                  <a:srgbClr val="FF0000"/>
                </a:solidFill>
                <a:effectLst>
                  <a:outerShdw blurRad="38100" dist="38100" dir="2700000" algn="tl">
                    <a:srgbClr val="000000">
                      <a:alpha val="43137"/>
                    </a:srgbClr>
                  </a:outerShdw>
                </a:effectLst>
              </a:rPr>
            </a:br>
            <a:endParaRPr lang="en-US" dirty="0"/>
          </a:p>
        </p:txBody>
      </p:sp>
      <p:sp>
        <p:nvSpPr>
          <p:cNvPr id="5" name="Content Placeholder 1"/>
          <p:cNvSpPr txBox="1">
            <a:spLocks/>
          </p:cNvSpPr>
          <p:nvPr/>
        </p:nvSpPr>
        <p:spPr>
          <a:xfrm>
            <a:off x="4485939" y="1656726"/>
            <a:ext cx="7197074" cy="4785295"/>
          </a:xfrm>
          <a:prstGeom prst="rect">
            <a:avLst/>
          </a:prstGeom>
        </p:spPr>
        <p:txBody>
          <a:bodyPr>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0" marR="0" lvl="0" indent="-457200" algn="r"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US" sz="2000" b="0" i="0" u="none" strike="noStrike" kern="1200" cap="none" spc="150" normalizeH="0" baseline="0" noProof="0" dirty="0" smtClean="0">
                <a:ln>
                  <a:noFill/>
                </a:ln>
                <a:solidFill>
                  <a:srgbClr val="534949"/>
                </a:solidFill>
                <a:effectLst/>
                <a:uLnTx/>
                <a:uFillTx/>
                <a:latin typeface="Franklin Gothic Medium"/>
                <a:ea typeface="+mn-ea"/>
                <a:cs typeface="+mn-cs"/>
              </a:rPr>
              <a:t>1794: French </a:t>
            </a:r>
            <a:r>
              <a:rPr kumimoji="0" lang="en-US" sz="2000" b="0" i="0" u="none" strike="noStrike" kern="1200" cap="none" spc="150" normalizeH="0" baseline="0" noProof="0" dirty="0">
                <a:ln>
                  <a:noFill/>
                </a:ln>
                <a:solidFill>
                  <a:srgbClr val="534949"/>
                </a:solidFill>
                <a:effectLst/>
                <a:uLnTx/>
                <a:uFillTx/>
                <a:latin typeface="Franklin Gothic Medium"/>
                <a:ea typeface="+mn-ea"/>
                <a:cs typeface="+mn-cs"/>
              </a:rPr>
              <a:t>military successes in Flanders.</a:t>
            </a:r>
          </a:p>
          <a:p>
            <a:pPr marL="457200" marR="0" lvl="0" indent="-457200" algn="r"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US" sz="2000" b="0" i="0" u="none" strike="noStrike" kern="1200" cap="none" spc="150" normalizeH="0" baseline="0" noProof="0" dirty="0" smtClean="0">
                <a:ln>
                  <a:noFill/>
                </a:ln>
                <a:solidFill>
                  <a:srgbClr val="534949"/>
                </a:solidFill>
                <a:effectLst/>
                <a:uLnTx/>
                <a:uFillTx/>
                <a:latin typeface="Franklin Gothic Medium"/>
                <a:ea typeface="+mn-ea"/>
                <a:cs typeface="+mn-cs"/>
              </a:rPr>
              <a:t>1796–1797: French </a:t>
            </a:r>
            <a:r>
              <a:rPr kumimoji="0" lang="en-US" sz="2000" b="0" i="0" u="none" strike="noStrike" kern="1200" cap="none" spc="150" normalizeH="0" baseline="0" noProof="0" dirty="0">
                <a:ln>
                  <a:noFill/>
                </a:ln>
                <a:solidFill>
                  <a:srgbClr val="534949"/>
                </a:solidFill>
                <a:effectLst/>
                <a:uLnTx/>
                <a:uFillTx/>
                <a:latin typeface="Franklin Gothic Medium"/>
                <a:ea typeface="+mn-ea"/>
                <a:cs typeface="+mn-cs"/>
              </a:rPr>
              <a:t>military successes in Italian </a:t>
            </a:r>
            <a:r>
              <a:rPr kumimoji="0" lang="en-US" sz="2000" b="0" i="0" u="none" strike="noStrike" kern="1200" cap="none" spc="150" normalizeH="0" baseline="0" noProof="0" dirty="0" smtClean="0">
                <a:ln>
                  <a:noFill/>
                </a:ln>
                <a:solidFill>
                  <a:srgbClr val="534949"/>
                </a:solidFill>
                <a:effectLst/>
                <a:uLnTx/>
                <a:uFillTx/>
                <a:latin typeface="Franklin Gothic Medium"/>
                <a:ea typeface="+mn-ea"/>
                <a:cs typeface="+mn-cs"/>
              </a:rPr>
              <a:t>states</a:t>
            </a:r>
            <a:r>
              <a:rPr kumimoji="0" lang="en-US" sz="2000" b="0" i="0" u="none" strike="noStrike" kern="1200" cap="none" spc="150" normalizeH="0" baseline="0" noProof="0" dirty="0">
                <a:ln>
                  <a:noFill/>
                </a:ln>
                <a:solidFill>
                  <a:srgbClr val="534949"/>
                </a:solidFill>
                <a:effectLst/>
                <a:uLnTx/>
                <a:uFillTx/>
                <a:latin typeface="Franklin Gothic Medium"/>
                <a:ea typeface="+mn-ea"/>
                <a:cs typeface="+mn-cs"/>
              </a:rPr>
              <a:t>.</a:t>
            </a:r>
          </a:p>
          <a:p>
            <a:pPr marL="457200" marR="0" lvl="0" indent="-457200" algn="r"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US" sz="2000" b="0" i="0" u="none" strike="noStrike" kern="1200" cap="none" spc="150" normalizeH="0" baseline="0" noProof="0" dirty="0" smtClean="0">
                <a:ln>
                  <a:noFill/>
                </a:ln>
                <a:solidFill>
                  <a:srgbClr val="534949"/>
                </a:solidFill>
                <a:effectLst/>
                <a:uLnTx/>
                <a:uFillTx/>
                <a:latin typeface="Franklin Gothic Medium"/>
                <a:ea typeface="+mn-ea"/>
                <a:cs typeface="+mn-cs"/>
              </a:rPr>
              <a:t>1798–1801:  French </a:t>
            </a:r>
            <a:r>
              <a:rPr kumimoji="0" lang="en-US" sz="2000" b="0" i="0" u="none" strike="noStrike" kern="1200" cap="none" spc="150" normalizeH="0" baseline="0" noProof="0" dirty="0">
                <a:ln>
                  <a:noFill/>
                </a:ln>
                <a:solidFill>
                  <a:srgbClr val="534949"/>
                </a:solidFill>
                <a:effectLst/>
                <a:uLnTx/>
                <a:uFillTx/>
                <a:latin typeface="Franklin Gothic Medium"/>
                <a:ea typeface="+mn-ea"/>
                <a:cs typeface="+mn-cs"/>
              </a:rPr>
              <a:t>military campaigns in </a:t>
            </a:r>
            <a:r>
              <a:rPr kumimoji="0" lang="en-US" sz="2000" b="0" i="0" u="none" strike="noStrike" kern="1200" cap="none" spc="150" normalizeH="0" baseline="0" noProof="0" dirty="0" smtClean="0">
                <a:ln>
                  <a:noFill/>
                </a:ln>
                <a:solidFill>
                  <a:srgbClr val="534949"/>
                </a:solidFill>
                <a:effectLst/>
                <a:uLnTx/>
                <a:uFillTx/>
                <a:latin typeface="Franklin Gothic Medium"/>
                <a:ea typeface="+mn-ea"/>
                <a:cs typeface="+mn-cs"/>
              </a:rPr>
              <a:t>Egypt (eventually </a:t>
            </a:r>
            <a:r>
              <a:rPr kumimoji="0" lang="en-US" sz="2000" b="0" i="0" u="none" strike="noStrike" kern="1200" cap="none" spc="150" normalizeH="0" baseline="0" noProof="0" dirty="0">
                <a:ln>
                  <a:noFill/>
                </a:ln>
                <a:solidFill>
                  <a:srgbClr val="534949"/>
                </a:solidFill>
                <a:effectLst/>
                <a:uLnTx/>
                <a:uFillTx/>
                <a:latin typeface="Franklin Gothic Medium"/>
                <a:ea typeface="+mn-ea"/>
                <a:cs typeface="+mn-cs"/>
              </a:rPr>
              <a:t>repelled by British).</a:t>
            </a:r>
          </a:p>
          <a:p>
            <a:pPr marL="457200" marR="0" lvl="0" indent="-457200" algn="r"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US" sz="2000" b="0" i="0" u="none" strike="noStrike" kern="1200" cap="none" spc="150" normalizeH="0" baseline="0" noProof="0" dirty="0" smtClean="0">
                <a:ln>
                  <a:noFill/>
                </a:ln>
                <a:solidFill>
                  <a:srgbClr val="534949"/>
                </a:solidFill>
                <a:effectLst/>
                <a:uLnTx/>
                <a:uFillTx/>
                <a:latin typeface="Franklin Gothic Medium"/>
                <a:ea typeface="+mn-ea"/>
                <a:cs typeface="+mn-cs"/>
              </a:rPr>
              <a:t>1799: Napoleon’s </a:t>
            </a:r>
            <a:r>
              <a:rPr kumimoji="0" lang="en-US" sz="2000" b="0" i="0" u="none" strike="noStrike" kern="1200" cap="none" spc="150" normalizeH="0" baseline="0" noProof="0" dirty="0">
                <a:ln>
                  <a:noFill/>
                </a:ln>
                <a:solidFill>
                  <a:srgbClr val="534949"/>
                </a:solidFill>
                <a:effectLst/>
                <a:uLnTx/>
                <a:uFillTx/>
                <a:latin typeface="Franklin Gothic Medium"/>
                <a:ea typeface="+mn-ea"/>
                <a:cs typeface="+mn-cs"/>
              </a:rPr>
              <a:t>coup institutes dictatorship</a:t>
            </a:r>
          </a:p>
          <a:p>
            <a:pPr marL="457200" marR="0" lvl="0" indent="-457200" algn="r"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US" sz="2000" b="0" i="0" u="none" strike="noStrike" kern="1200" cap="none" spc="150" normalizeH="0" baseline="0" noProof="0" dirty="0" smtClean="0">
                <a:ln>
                  <a:noFill/>
                </a:ln>
                <a:solidFill>
                  <a:srgbClr val="534949"/>
                </a:solidFill>
                <a:effectLst/>
                <a:uLnTx/>
                <a:uFillTx/>
                <a:latin typeface="Franklin Gothic Medium"/>
                <a:ea typeface="+mn-ea"/>
                <a:cs typeface="+mn-cs"/>
              </a:rPr>
              <a:t>1803–1814, 1815: Napoleonic </a:t>
            </a:r>
            <a:r>
              <a:rPr kumimoji="0" lang="en-US" sz="2000" b="0" i="0" u="none" strike="noStrike" kern="1200" cap="none" spc="150" normalizeH="0" baseline="0" noProof="0" dirty="0">
                <a:ln>
                  <a:noFill/>
                </a:ln>
                <a:solidFill>
                  <a:srgbClr val="534949"/>
                </a:solidFill>
                <a:effectLst/>
                <a:uLnTx/>
                <a:uFillTx/>
                <a:latin typeface="Franklin Gothic Medium"/>
                <a:ea typeface="+mn-ea"/>
                <a:cs typeface="+mn-cs"/>
              </a:rPr>
              <a:t>Wars: </a:t>
            </a:r>
            <a:r>
              <a:rPr kumimoji="0" lang="en-US" sz="2000" b="0" i="0" u="none" strike="noStrike" kern="1200" cap="none" spc="150" normalizeH="0" baseline="0" noProof="0" dirty="0" smtClean="0">
                <a:ln>
                  <a:noFill/>
                </a:ln>
                <a:solidFill>
                  <a:srgbClr val="534949"/>
                </a:solidFill>
                <a:effectLst/>
                <a:uLnTx/>
                <a:uFillTx/>
                <a:latin typeface="Franklin Gothic Medium"/>
                <a:ea typeface="+mn-ea"/>
                <a:cs typeface="+mn-cs"/>
              </a:rPr>
              <a:t>Napoleon’s military successes </a:t>
            </a:r>
            <a:r>
              <a:rPr kumimoji="0" lang="en-US" sz="2000" b="0" i="0" u="none" strike="noStrike" kern="1200" cap="none" spc="150" normalizeH="0" baseline="0" noProof="0" dirty="0">
                <a:ln>
                  <a:noFill/>
                </a:ln>
                <a:solidFill>
                  <a:srgbClr val="534949"/>
                </a:solidFill>
                <a:effectLst/>
                <a:uLnTx/>
                <a:uFillTx/>
                <a:latin typeface="Franklin Gothic Medium"/>
                <a:ea typeface="+mn-ea"/>
                <a:cs typeface="+mn-cs"/>
              </a:rPr>
              <a:t>bring much of continental </a:t>
            </a:r>
            <a:r>
              <a:rPr kumimoji="0" lang="en-US" sz="2000" b="0" i="0" u="none" strike="noStrike" kern="1200" cap="none" spc="150" normalizeH="0" baseline="0" noProof="0" dirty="0" smtClean="0">
                <a:ln>
                  <a:noFill/>
                </a:ln>
                <a:solidFill>
                  <a:srgbClr val="534949"/>
                </a:solidFill>
                <a:effectLst/>
                <a:uLnTx/>
                <a:uFillTx/>
                <a:latin typeface="Franklin Gothic Medium"/>
                <a:ea typeface="+mn-ea"/>
                <a:cs typeface="+mn-cs"/>
              </a:rPr>
              <a:t>Europe </a:t>
            </a:r>
            <a:r>
              <a:rPr kumimoji="0" lang="en-US" sz="2000" b="0" i="0" u="none" strike="noStrike" kern="1200" cap="none" spc="150" normalizeH="0" baseline="0" noProof="0" dirty="0">
                <a:ln>
                  <a:noFill/>
                </a:ln>
                <a:solidFill>
                  <a:srgbClr val="534949"/>
                </a:solidFill>
                <a:effectLst/>
                <a:uLnTx/>
                <a:uFillTx/>
                <a:latin typeface="Franklin Gothic Medium"/>
                <a:ea typeface="+mn-ea"/>
                <a:cs typeface="+mn-cs"/>
              </a:rPr>
              <a:t>under </a:t>
            </a:r>
            <a:r>
              <a:rPr kumimoji="0" lang="en-US" sz="2000" b="0" i="0" u="none" strike="noStrike" kern="1200" cap="none" spc="150" normalizeH="0" baseline="0" noProof="0" dirty="0" smtClean="0">
                <a:ln>
                  <a:noFill/>
                </a:ln>
                <a:solidFill>
                  <a:srgbClr val="534949"/>
                </a:solidFill>
                <a:effectLst/>
                <a:uLnTx/>
                <a:uFillTx/>
                <a:latin typeface="Franklin Gothic Medium"/>
                <a:ea typeface="+mn-ea"/>
                <a:cs typeface="+mn-cs"/>
              </a:rPr>
              <a:t>(effective) French </a:t>
            </a:r>
            <a:r>
              <a:rPr kumimoji="0" lang="en-US" sz="2000" b="0" i="0" u="none" strike="noStrike" kern="1200" cap="none" spc="150" normalizeH="0" baseline="0" noProof="0" dirty="0">
                <a:ln>
                  <a:noFill/>
                </a:ln>
                <a:solidFill>
                  <a:srgbClr val="534949"/>
                </a:solidFill>
                <a:effectLst/>
                <a:uLnTx/>
                <a:uFillTx/>
                <a:latin typeface="Franklin Gothic Medium"/>
                <a:ea typeface="+mn-ea"/>
                <a:cs typeface="+mn-cs"/>
              </a:rPr>
              <a:t>control.</a:t>
            </a:r>
          </a:p>
          <a:p>
            <a:pPr marL="457200" marR="0" lvl="0" indent="-457200" algn="r"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US" sz="2000" b="0" i="0" u="none" strike="noStrike" kern="1200" cap="none" spc="150" normalizeH="0" baseline="0" noProof="0" dirty="0">
                <a:ln>
                  <a:noFill/>
                </a:ln>
                <a:solidFill>
                  <a:srgbClr val="534949"/>
                </a:solidFill>
                <a:effectLst/>
                <a:uLnTx/>
                <a:uFillTx/>
                <a:latin typeface="Franklin Gothic Medium"/>
                <a:ea typeface="+mn-ea"/>
                <a:cs typeface="+mn-cs"/>
              </a:rPr>
              <a:t> </a:t>
            </a:r>
            <a:r>
              <a:rPr kumimoji="0" lang="en-US" sz="2000" b="0" i="0" u="none" strike="noStrike" kern="1200" cap="none" spc="150" normalizeH="0" baseline="0" noProof="0" dirty="0" smtClean="0">
                <a:ln>
                  <a:noFill/>
                </a:ln>
                <a:solidFill>
                  <a:srgbClr val="534949"/>
                </a:solidFill>
                <a:effectLst/>
                <a:uLnTx/>
                <a:uFillTx/>
                <a:latin typeface="Franklin Gothic Medium"/>
                <a:ea typeface="+mn-ea"/>
                <a:cs typeface="+mn-cs"/>
              </a:rPr>
              <a:t>1814: Defeats </a:t>
            </a:r>
            <a:r>
              <a:rPr kumimoji="0" lang="en-US" sz="2000" b="0" i="0" u="none" strike="noStrike" kern="1200" cap="none" spc="150" normalizeH="0" baseline="0" noProof="0" dirty="0">
                <a:ln>
                  <a:noFill/>
                </a:ln>
                <a:solidFill>
                  <a:srgbClr val="534949"/>
                </a:solidFill>
                <a:effectLst/>
                <a:uLnTx/>
                <a:uFillTx/>
                <a:latin typeface="Franklin Gothic Medium"/>
                <a:ea typeface="+mn-ea"/>
                <a:cs typeface="+mn-cs"/>
              </a:rPr>
              <a:t>in Europe led to </a:t>
            </a:r>
            <a:r>
              <a:rPr kumimoji="0" lang="en-US" sz="2000" b="0" i="0" u="none" strike="noStrike" kern="1200" cap="none" spc="150" normalizeH="0" baseline="0" noProof="0" dirty="0" smtClean="0">
                <a:ln>
                  <a:noFill/>
                </a:ln>
                <a:solidFill>
                  <a:srgbClr val="534949"/>
                </a:solidFill>
                <a:effectLst/>
                <a:uLnTx/>
                <a:uFillTx/>
                <a:latin typeface="Franklin Gothic Medium"/>
                <a:ea typeface="+mn-ea"/>
                <a:cs typeface="+mn-cs"/>
              </a:rPr>
              <a:t>Napoleon being </a:t>
            </a:r>
            <a:r>
              <a:rPr kumimoji="0" lang="en-US" sz="2000" b="0" i="0" u="none" strike="noStrike" kern="1200" cap="none" spc="150" normalizeH="0" baseline="0" noProof="0" dirty="0">
                <a:ln>
                  <a:noFill/>
                </a:ln>
                <a:solidFill>
                  <a:srgbClr val="534949"/>
                </a:solidFill>
                <a:effectLst/>
                <a:uLnTx/>
                <a:uFillTx/>
                <a:latin typeface="Franklin Gothic Medium"/>
                <a:ea typeface="+mn-ea"/>
                <a:cs typeface="+mn-cs"/>
              </a:rPr>
              <a:t>exiled to </a:t>
            </a:r>
            <a:r>
              <a:rPr kumimoji="0" lang="en-US" sz="2000" b="0" i="0" u="none" strike="noStrike" kern="1200" cap="none" spc="150" normalizeH="0" baseline="0" noProof="0" dirty="0" smtClean="0">
                <a:ln>
                  <a:noFill/>
                </a:ln>
                <a:solidFill>
                  <a:srgbClr val="534949"/>
                </a:solidFill>
                <a:effectLst/>
                <a:uLnTx/>
                <a:uFillTx/>
                <a:latin typeface="Franklin Gothic Medium"/>
                <a:ea typeface="+mn-ea"/>
                <a:cs typeface="+mn-cs"/>
              </a:rPr>
              <a:t>Elba</a:t>
            </a:r>
          </a:p>
          <a:p>
            <a:pPr marL="457200" marR="0" lvl="0" indent="-457200" algn="r"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US" sz="2000" b="0" i="0" u="none" strike="noStrike" kern="1200" cap="none" spc="150" normalizeH="0" baseline="0" noProof="0" dirty="0" smtClean="0">
                <a:ln>
                  <a:noFill/>
                </a:ln>
                <a:solidFill>
                  <a:srgbClr val="534949"/>
                </a:solidFill>
                <a:effectLst/>
                <a:uLnTx/>
                <a:uFillTx/>
                <a:latin typeface="Franklin Gothic Medium"/>
                <a:ea typeface="+mn-ea"/>
                <a:cs typeface="+mn-cs"/>
              </a:rPr>
              <a:t>1815 Napoleon returns to France; eventually defeated in Battle of Waterloo; Bourbon monarchy re-established; Napoleon exiled to St Helena</a:t>
            </a:r>
            <a:endParaRPr kumimoji="0" lang="en-US" sz="2000" b="0" i="0" u="none" strike="noStrike" kern="1200" cap="none" spc="150" normalizeH="0" baseline="0" noProof="0" dirty="0">
              <a:ln>
                <a:noFill/>
              </a:ln>
              <a:solidFill>
                <a:srgbClr val="534949"/>
              </a:solidFill>
              <a:effectLst/>
              <a:uLnTx/>
              <a:uFillTx/>
              <a:latin typeface="Franklin Gothic Medium"/>
              <a:ea typeface="+mn-ea"/>
              <a:cs typeface="+mn-cs"/>
            </a:endParaRPr>
          </a:p>
        </p:txBody>
      </p:sp>
      <p:pic>
        <p:nvPicPr>
          <p:cNvPr id="4" name="Picture 3"/>
          <p:cNvPicPr>
            <a:picLocks noChangeAspect="1"/>
          </p:cNvPicPr>
          <p:nvPr/>
        </p:nvPicPr>
        <p:blipFill>
          <a:blip r:embed="rId3"/>
          <a:stretch>
            <a:fillRect/>
          </a:stretch>
        </p:blipFill>
        <p:spPr>
          <a:xfrm>
            <a:off x="192717" y="1656726"/>
            <a:ext cx="3733824" cy="2166780"/>
          </a:xfrm>
          <a:prstGeom prst="rect">
            <a:avLst/>
          </a:prstGeom>
        </p:spPr>
      </p:pic>
      <p:sp>
        <p:nvSpPr>
          <p:cNvPr id="6" name="Rectangle 5"/>
          <p:cNvSpPr/>
          <p:nvPr/>
        </p:nvSpPr>
        <p:spPr>
          <a:xfrm>
            <a:off x="192717" y="3823506"/>
            <a:ext cx="4949438" cy="76944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300" b="0" i="0" u="none" strike="noStrike" kern="1200" cap="none" spc="0" normalizeH="0" baseline="0" noProof="0" dirty="0">
                <a:ln>
                  <a:noFill/>
                </a:ln>
                <a:solidFill>
                  <a:prstClr val="black"/>
                </a:solidFill>
                <a:effectLst/>
                <a:uLnTx/>
                <a:uFillTx/>
                <a:latin typeface="Franklin Gothic Medium"/>
                <a:ea typeface="+mn-ea"/>
                <a:cs typeface="+mn-cs"/>
              </a:rPr>
              <a:t>‘Seizing the Italian Relics,’ George Cruickshank (1814); </a:t>
            </a:r>
            <a:r>
              <a:rPr kumimoji="0" lang="en-US" sz="1300" b="0" i="0" u="none" strike="noStrike" kern="1200" cap="none" spc="0" normalizeH="0" baseline="0" noProof="0" dirty="0">
                <a:ln>
                  <a:noFill/>
                </a:ln>
                <a:solidFill>
                  <a:prstClr val="black"/>
                </a:solidFill>
                <a:effectLst/>
                <a:uLnTx/>
                <a:uFillTx/>
                <a:latin typeface="Franklin Gothic Medium"/>
                <a:ea typeface="+mn-ea"/>
                <a:cs typeface="+mn-cs"/>
              </a:rPr>
              <a:t>‘Bonaparte Before the Sphinx’ by Jean-Léon </a:t>
            </a:r>
            <a:r>
              <a:rPr kumimoji="0" lang="en-US" sz="1300" b="0" i="0" u="none" strike="noStrike" kern="1200" cap="none" spc="0" normalizeH="0" baseline="0" noProof="0" dirty="0" err="1">
                <a:ln>
                  <a:noFill/>
                </a:ln>
                <a:solidFill>
                  <a:prstClr val="black"/>
                </a:solidFill>
                <a:effectLst/>
                <a:uLnTx/>
                <a:uFillTx/>
                <a:latin typeface="Franklin Gothic Medium"/>
                <a:ea typeface="+mn-ea"/>
                <a:cs typeface="+mn-cs"/>
              </a:rPr>
              <a:t>Gérôme</a:t>
            </a:r>
            <a:r>
              <a:rPr kumimoji="0" lang="en-US" sz="1300" b="0" i="0" u="none" strike="noStrike" kern="1200" cap="none" spc="0" normalizeH="0" baseline="0" noProof="0" dirty="0">
                <a:ln>
                  <a:noFill/>
                </a:ln>
                <a:solidFill>
                  <a:prstClr val="black"/>
                </a:solidFill>
                <a:effectLst/>
                <a:uLnTx/>
                <a:uFillTx/>
                <a:latin typeface="Franklin Gothic Medium"/>
                <a:ea typeface="+mn-ea"/>
                <a:cs typeface="+mn-cs"/>
              </a:rPr>
              <a:t> (1867–1868)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Franklin Gothic Medium"/>
              <a:ea typeface="+mn-ea"/>
              <a:cs typeface="+mn-cs"/>
            </a:endParaRPr>
          </a:p>
        </p:txBody>
      </p:sp>
      <p:pic>
        <p:nvPicPr>
          <p:cNvPr id="7" name="Picture 6"/>
          <p:cNvPicPr>
            <a:picLocks noChangeAspect="1"/>
          </p:cNvPicPr>
          <p:nvPr/>
        </p:nvPicPr>
        <p:blipFill>
          <a:blip r:embed="rId4"/>
          <a:stretch>
            <a:fillRect/>
          </a:stretch>
        </p:blipFill>
        <p:spPr>
          <a:xfrm>
            <a:off x="192717" y="4442172"/>
            <a:ext cx="3733824" cy="2212801"/>
          </a:xfrm>
          <a:prstGeom prst="rect">
            <a:avLst/>
          </a:prstGeom>
        </p:spPr>
      </p:pic>
    </p:spTree>
    <p:extLst>
      <p:ext uri="{BB962C8B-B14F-4D97-AF65-F5344CB8AC3E}">
        <p14:creationId xmlns:p14="http://schemas.microsoft.com/office/powerpoint/2010/main" val="178082277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r>
              <a:rPr lang="en-GB" dirty="0" smtClean="0"/>
              <a:t>Zenith of Napoleonic Empire, c. 1810</a:t>
            </a:r>
            <a:endParaRPr lang="en-US" dirty="0"/>
          </a:p>
        </p:txBody>
      </p:sp>
      <p:sp>
        <p:nvSpPr>
          <p:cNvPr id="3" name="Title 2"/>
          <p:cNvSpPr>
            <a:spLocks noGrp="1"/>
          </p:cNvSpPr>
          <p:nvPr>
            <p:ph type="title"/>
          </p:nvPr>
        </p:nvSpPr>
        <p:spPr>
          <a:xfrm>
            <a:off x="-2662990" y="2325676"/>
            <a:ext cx="8432800" cy="1828800"/>
          </a:xfrm>
        </p:spPr>
        <p:txBody>
          <a:bodyPr/>
          <a:lstStyle/>
          <a:p>
            <a:endParaRPr lang="en-US"/>
          </a:p>
        </p:txBody>
      </p:sp>
      <p:pic>
        <p:nvPicPr>
          <p:cNvPr id="4" name="Picture 3"/>
          <p:cNvPicPr>
            <a:picLocks noChangeAspect="1"/>
          </p:cNvPicPr>
          <p:nvPr/>
        </p:nvPicPr>
        <p:blipFill>
          <a:blip r:embed="rId3"/>
          <a:stretch>
            <a:fillRect/>
          </a:stretch>
        </p:blipFill>
        <p:spPr>
          <a:xfrm>
            <a:off x="388878" y="159065"/>
            <a:ext cx="8562618" cy="6560191"/>
          </a:xfrm>
          <a:prstGeom prst="rect">
            <a:avLst/>
          </a:prstGeom>
        </p:spPr>
      </p:pic>
    </p:spTree>
    <p:extLst>
      <p:ext uri="{BB962C8B-B14F-4D97-AF65-F5344CB8AC3E}">
        <p14:creationId xmlns:p14="http://schemas.microsoft.com/office/powerpoint/2010/main" val="352075908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B050"/>
                </a:solidFill>
              </a:rPr>
              <a:t>Napoleonic code</a:t>
            </a:r>
            <a:endParaRPr lang="en-US" dirty="0">
              <a:solidFill>
                <a:srgbClr val="00B050"/>
              </a:solidFill>
            </a:endParaRPr>
          </a:p>
        </p:txBody>
      </p:sp>
      <p:pic>
        <p:nvPicPr>
          <p:cNvPr id="5" name="Picture 4"/>
          <p:cNvPicPr>
            <a:picLocks noChangeAspect="1"/>
          </p:cNvPicPr>
          <p:nvPr/>
        </p:nvPicPr>
        <p:blipFill>
          <a:blip r:embed="rId3"/>
          <a:stretch>
            <a:fillRect/>
          </a:stretch>
        </p:blipFill>
        <p:spPr>
          <a:xfrm>
            <a:off x="8520056" y="1601178"/>
            <a:ext cx="3671944" cy="4399405"/>
          </a:xfrm>
          <a:prstGeom prst="rect">
            <a:avLst/>
          </a:prstGeom>
        </p:spPr>
      </p:pic>
      <p:sp>
        <p:nvSpPr>
          <p:cNvPr id="6" name="Content Placeholder 1"/>
          <p:cNvSpPr txBox="1">
            <a:spLocks/>
          </p:cNvSpPr>
          <p:nvPr/>
        </p:nvSpPr>
        <p:spPr>
          <a:xfrm>
            <a:off x="192505" y="1601178"/>
            <a:ext cx="8327551" cy="5072337"/>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US" sz="2800" b="0" i="0" u="none" strike="noStrike" kern="1200" cap="none" spc="150" normalizeH="0" baseline="0" noProof="0" dirty="0">
                <a:ln>
                  <a:noFill/>
                </a:ln>
                <a:solidFill>
                  <a:srgbClr val="534949"/>
                </a:solidFill>
                <a:effectLst/>
                <a:uLnTx/>
                <a:uFillTx/>
                <a:latin typeface="Franklin Gothic Medium"/>
                <a:ea typeface="+mn-ea"/>
                <a:cs typeface="+mn-cs"/>
              </a:rPr>
              <a:t>Code Civil des </a:t>
            </a:r>
            <a:r>
              <a:rPr kumimoji="0" lang="en-US" sz="2800" b="0" i="0" u="none" strike="noStrike" kern="1200" cap="none" spc="150" normalizeH="0" baseline="0" noProof="0" dirty="0" err="1" smtClean="0">
                <a:ln>
                  <a:noFill/>
                </a:ln>
                <a:solidFill>
                  <a:srgbClr val="534949"/>
                </a:solidFill>
                <a:effectLst/>
                <a:uLnTx/>
                <a:uFillTx/>
                <a:latin typeface="Franklin Gothic Medium"/>
                <a:ea typeface="+mn-ea"/>
                <a:cs typeface="+mn-cs"/>
              </a:rPr>
              <a:t>Français</a:t>
            </a:r>
            <a:r>
              <a:rPr kumimoji="0" lang="en-US" sz="2800" b="0" i="0" u="none" strike="noStrike" kern="1200" cap="none" spc="150" normalizeH="0" baseline="0" noProof="0" dirty="0" smtClean="0">
                <a:ln>
                  <a:noFill/>
                </a:ln>
                <a:solidFill>
                  <a:srgbClr val="534949"/>
                </a:solidFill>
                <a:effectLst/>
                <a:uLnTx/>
                <a:uFillTx/>
                <a:latin typeface="Franklin Gothic Medium"/>
                <a:ea typeface="+mn-ea"/>
                <a:cs typeface="+mn-cs"/>
              </a:rPr>
              <a:t> instituted, March 1804 </a:t>
            </a:r>
            <a:r>
              <a:rPr kumimoji="0" lang="en-US" sz="2800" b="0" i="0" u="none" strike="noStrike" kern="1200" cap="none" spc="150" normalizeH="0" baseline="0" noProof="0" dirty="0">
                <a:ln>
                  <a:noFill/>
                </a:ln>
                <a:solidFill>
                  <a:srgbClr val="534949"/>
                </a:solidFill>
                <a:effectLst/>
                <a:uLnTx/>
                <a:uFillTx/>
                <a:latin typeface="Franklin Gothic Medium"/>
                <a:ea typeface="+mn-ea"/>
                <a:cs typeface="+mn-cs"/>
              </a:rPr>
              <a:t>(renamed Code </a:t>
            </a:r>
            <a:r>
              <a:rPr kumimoji="0" lang="en-US" sz="2800" b="0" i="0" u="none" strike="noStrike" kern="1200" cap="none" spc="150" normalizeH="0" baseline="0" noProof="0" dirty="0" smtClean="0">
                <a:ln>
                  <a:noFill/>
                </a:ln>
                <a:solidFill>
                  <a:srgbClr val="534949"/>
                </a:solidFill>
                <a:effectLst/>
                <a:uLnTx/>
                <a:uFillTx/>
                <a:latin typeface="Franklin Gothic Medium"/>
                <a:ea typeface="+mn-ea"/>
                <a:cs typeface="+mn-cs"/>
              </a:rPr>
              <a:t>Napoléon, 1807)</a:t>
            </a:r>
            <a:endParaRPr kumimoji="0" lang="en-GB" sz="2800" b="0" i="0" u="none" strike="noStrike" kern="1200" cap="none" spc="150" normalizeH="0" baseline="0" noProof="0" dirty="0" smtClean="0">
              <a:ln>
                <a:noFill/>
              </a:ln>
              <a:solidFill>
                <a:srgbClr val="534949"/>
              </a:solidFill>
              <a:effectLst/>
              <a:uLnTx/>
              <a:uFillTx/>
              <a:latin typeface="Franklin Gothic Medium"/>
              <a:ea typeface="+mn-ea"/>
              <a:cs typeface="+mn-cs"/>
            </a:endParaRPr>
          </a:p>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GB" sz="2800" b="0" i="0" u="none" strike="noStrike" kern="1200" cap="none" spc="150" normalizeH="0" baseline="0" noProof="0" dirty="0" smtClean="0">
                <a:ln>
                  <a:noFill/>
                </a:ln>
                <a:solidFill>
                  <a:srgbClr val="534949"/>
                </a:solidFill>
                <a:effectLst/>
                <a:uLnTx/>
                <a:uFillTx/>
                <a:latin typeface="Franklin Gothic Medium"/>
                <a:ea typeface="+mn-ea"/>
                <a:cs typeface="+mn-cs"/>
              </a:rPr>
              <a:t>Legal system in image of Revolution extended to areas under French authority</a:t>
            </a:r>
          </a:p>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GB" sz="2800" b="0" i="0" u="none" strike="noStrike" kern="1200" cap="none" spc="150" normalizeH="0" baseline="0" noProof="0" dirty="0" smtClean="0">
                <a:ln>
                  <a:noFill/>
                </a:ln>
                <a:solidFill>
                  <a:srgbClr val="534949"/>
                </a:solidFill>
                <a:effectLst/>
                <a:uLnTx/>
                <a:uFillTx/>
                <a:latin typeface="Franklin Gothic Medium"/>
                <a:ea typeface="+mn-ea"/>
                <a:cs typeface="+mn-cs"/>
              </a:rPr>
              <a:t>Civil liberties guaranteed – all males equal</a:t>
            </a:r>
          </a:p>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GB" sz="2800" b="0" i="0" u="none" strike="noStrike" kern="1200" cap="none" spc="150" normalizeH="0" baseline="0" noProof="0" dirty="0" smtClean="0">
                <a:ln>
                  <a:noFill/>
                </a:ln>
                <a:solidFill>
                  <a:srgbClr val="534949"/>
                </a:solidFill>
                <a:effectLst/>
                <a:uLnTx/>
                <a:uFillTx/>
                <a:latin typeface="Franklin Gothic Medium"/>
                <a:ea typeface="+mn-ea"/>
                <a:cs typeface="+mn-cs"/>
              </a:rPr>
              <a:t>‘Progressive’ e.g. no laws against homosexuality, civil divorce laws</a:t>
            </a:r>
          </a:p>
          <a:p>
            <a:pPr marL="45720" marR="0" lvl="0" indent="0" algn="r"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endParaRPr kumimoji="0" lang="en-GB" sz="2000" b="0" i="0" u="none" strike="noStrike" kern="1200" cap="none" spc="150" normalizeH="0" baseline="0" noProof="0" dirty="0" smtClean="0">
              <a:ln>
                <a:noFill/>
              </a:ln>
              <a:solidFill>
                <a:srgbClr val="FF0000"/>
              </a:solidFill>
              <a:effectLst/>
              <a:uLnTx/>
              <a:uFillTx/>
              <a:latin typeface="Franklin Gothic Medium"/>
              <a:ea typeface="+mn-ea"/>
              <a:cs typeface="+mn-cs"/>
            </a:endParaRPr>
          </a:p>
          <a:p>
            <a:pPr marL="45720" marR="0" lvl="0" indent="0" algn="r"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r>
              <a:rPr kumimoji="0" lang="en-GB" sz="2000" b="0" i="0" u="none" strike="noStrike" kern="1200" cap="none" spc="150" normalizeH="0" baseline="0" noProof="0" dirty="0" smtClean="0">
                <a:ln>
                  <a:noFill/>
                </a:ln>
                <a:solidFill>
                  <a:srgbClr val="FF0000"/>
                </a:solidFill>
                <a:effectLst/>
                <a:uLnTx/>
                <a:uFillTx/>
                <a:latin typeface="Franklin Gothic Medium"/>
                <a:ea typeface="+mn-ea"/>
                <a:cs typeface="+mn-cs"/>
              </a:rPr>
              <a:t>Napoleon: </a:t>
            </a:r>
            <a:r>
              <a:rPr kumimoji="0" lang="en-US" sz="2000" b="0" i="0" u="none" strike="noStrike" kern="1200" cap="none" spc="150" normalizeH="0" baseline="0" noProof="0" dirty="0" smtClean="0">
                <a:ln>
                  <a:noFill/>
                </a:ln>
                <a:solidFill>
                  <a:srgbClr val="FF0000"/>
                </a:solidFill>
                <a:effectLst/>
                <a:uLnTx/>
                <a:uFillTx/>
                <a:latin typeface="Franklin Gothic Medium"/>
                <a:ea typeface="+mn-ea"/>
                <a:cs typeface="+mn-cs"/>
              </a:rPr>
              <a:t>“</a:t>
            </a:r>
            <a:r>
              <a:rPr kumimoji="0" lang="en-US" sz="2000" b="0" i="0" u="none" strike="noStrike" kern="1200" cap="none" spc="150" normalizeH="0" baseline="0" noProof="0" dirty="0">
                <a:ln>
                  <a:noFill/>
                </a:ln>
                <a:solidFill>
                  <a:srgbClr val="FF0000"/>
                </a:solidFill>
                <a:effectLst/>
                <a:uLnTx/>
                <a:uFillTx/>
                <a:latin typeface="Franklin Gothic Medium"/>
                <a:ea typeface="+mn-ea"/>
                <a:cs typeface="+mn-cs"/>
              </a:rPr>
              <a:t>My real glory is not the </a:t>
            </a:r>
            <a:r>
              <a:rPr kumimoji="0" lang="en-US" sz="2000" b="0" i="0" u="none" strike="noStrike" kern="1200" cap="none" spc="150" normalizeH="0" baseline="0" noProof="0" dirty="0" smtClean="0">
                <a:ln>
                  <a:noFill/>
                </a:ln>
                <a:solidFill>
                  <a:srgbClr val="FF0000"/>
                </a:solidFill>
                <a:effectLst/>
                <a:uLnTx/>
                <a:uFillTx/>
                <a:latin typeface="Franklin Gothic Medium"/>
                <a:ea typeface="+mn-ea"/>
                <a:cs typeface="+mn-cs"/>
              </a:rPr>
              <a:t>battles </a:t>
            </a:r>
            <a:r>
              <a:rPr kumimoji="0" lang="en-US" sz="2000" b="0" i="0" u="none" strike="noStrike" kern="1200" cap="none" spc="150" normalizeH="0" baseline="0" noProof="0" dirty="0">
                <a:ln>
                  <a:noFill/>
                </a:ln>
                <a:solidFill>
                  <a:srgbClr val="FF0000"/>
                </a:solidFill>
                <a:effectLst/>
                <a:uLnTx/>
                <a:uFillTx/>
                <a:latin typeface="Franklin Gothic Medium"/>
                <a:ea typeface="+mn-ea"/>
                <a:cs typeface="+mn-cs"/>
              </a:rPr>
              <a:t>I won, for </a:t>
            </a:r>
            <a:r>
              <a:rPr kumimoji="0" lang="en-US" sz="2000" b="0" i="0" u="none" strike="noStrike" kern="1200" cap="none" spc="150" normalizeH="0" baseline="0" noProof="0" dirty="0" smtClean="0">
                <a:ln>
                  <a:noFill/>
                </a:ln>
                <a:solidFill>
                  <a:srgbClr val="FF0000"/>
                </a:solidFill>
                <a:effectLst/>
                <a:uLnTx/>
                <a:uFillTx/>
                <a:latin typeface="Franklin Gothic Medium"/>
                <a:ea typeface="+mn-ea"/>
                <a:cs typeface="+mn-cs"/>
              </a:rPr>
              <a:t>Waterloo’s defeat </a:t>
            </a:r>
            <a:r>
              <a:rPr kumimoji="0" lang="en-US" sz="2000" b="0" i="0" u="none" strike="noStrike" kern="1200" cap="none" spc="150" normalizeH="0" baseline="0" noProof="0" dirty="0">
                <a:ln>
                  <a:noFill/>
                </a:ln>
                <a:solidFill>
                  <a:srgbClr val="FF0000"/>
                </a:solidFill>
                <a:effectLst/>
                <a:uLnTx/>
                <a:uFillTx/>
                <a:latin typeface="Franklin Gothic Medium"/>
                <a:ea typeface="+mn-ea"/>
                <a:cs typeface="+mn-cs"/>
              </a:rPr>
              <a:t>will destroy the memory of as many </a:t>
            </a:r>
            <a:r>
              <a:rPr kumimoji="0" lang="en-US" sz="2000" b="0" i="0" u="none" strike="noStrike" kern="1200" cap="none" spc="150" normalizeH="0" baseline="0" noProof="0" dirty="0" smtClean="0">
                <a:ln>
                  <a:noFill/>
                </a:ln>
                <a:solidFill>
                  <a:srgbClr val="FF0000"/>
                </a:solidFill>
                <a:effectLst/>
                <a:uLnTx/>
                <a:uFillTx/>
                <a:latin typeface="Franklin Gothic Medium"/>
                <a:ea typeface="+mn-ea"/>
                <a:cs typeface="+mn-cs"/>
              </a:rPr>
              <a:t>victories … What </a:t>
            </a:r>
            <a:r>
              <a:rPr kumimoji="0" lang="en-US" sz="2000" b="0" i="0" u="none" strike="noStrike" kern="1200" cap="none" spc="150" normalizeH="0" baseline="0" noProof="0" dirty="0">
                <a:ln>
                  <a:noFill/>
                </a:ln>
                <a:solidFill>
                  <a:srgbClr val="FF0000"/>
                </a:solidFill>
                <a:effectLst/>
                <a:uLnTx/>
                <a:uFillTx/>
                <a:latin typeface="Franklin Gothic Medium"/>
                <a:ea typeface="+mn-ea"/>
                <a:cs typeface="+mn-cs"/>
              </a:rPr>
              <a:t>nothing will destroy, what will live forever, is my Civil Code</a:t>
            </a:r>
            <a:r>
              <a:rPr kumimoji="0" lang="en-US" sz="2000" b="0" i="0" u="none" strike="noStrike" kern="1200" cap="none" spc="150" normalizeH="0" baseline="0" noProof="0" dirty="0" smtClean="0">
                <a:ln>
                  <a:noFill/>
                </a:ln>
                <a:solidFill>
                  <a:srgbClr val="FF0000"/>
                </a:solidFill>
                <a:effectLst/>
                <a:uLnTx/>
                <a:uFillTx/>
                <a:latin typeface="Franklin Gothic Medium"/>
                <a:ea typeface="+mn-ea"/>
                <a:cs typeface="+mn-cs"/>
              </a:rPr>
              <a:t>.”</a:t>
            </a:r>
            <a:r>
              <a:rPr kumimoji="0" lang="en-GB" sz="2000" b="0" i="0" u="none" strike="noStrike" kern="1200" cap="none" spc="150" normalizeH="0" baseline="0" noProof="0" dirty="0" smtClean="0">
                <a:ln>
                  <a:noFill/>
                </a:ln>
                <a:solidFill>
                  <a:srgbClr val="FF0000"/>
                </a:solidFill>
                <a:effectLst/>
                <a:uLnTx/>
                <a:uFillTx/>
                <a:latin typeface="Franklin Gothic Medium"/>
                <a:ea typeface="+mn-ea"/>
                <a:cs typeface="+mn-cs"/>
              </a:rPr>
              <a:t> </a:t>
            </a:r>
            <a:endParaRPr kumimoji="0" lang="en-US" sz="2000" b="0" i="0" u="none" strike="noStrike" kern="1200" cap="none" spc="150" normalizeH="0" baseline="0" noProof="0" dirty="0">
              <a:ln>
                <a:noFill/>
              </a:ln>
              <a:solidFill>
                <a:srgbClr val="FF0000"/>
              </a:solidFill>
              <a:effectLst/>
              <a:uLnTx/>
              <a:uFillTx/>
              <a:latin typeface="Franklin Gothic Medium"/>
              <a:ea typeface="+mn-ea"/>
              <a:cs typeface="+mn-cs"/>
            </a:endParaRPr>
          </a:p>
        </p:txBody>
      </p:sp>
    </p:spTree>
    <p:extLst>
      <p:ext uri="{BB962C8B-B14F-4D97-AF65-F5344CB8AC3E}">
        <p14:creationId xmlns:p14="http://schemas.microsoft.com/office/powerpoint/2010/main" val="304570855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
            </a:r>
            <a:br>
              <a:rPr lang="en-GB" dirty="0" smtClean="0"/>
            </a:br>
            <a:r>
              <a:rPr lang="en-GB" dirty="0"/>
              <a:t/>
            </a:r>
            <a:br>
              <a:rPr lang="en-GB" dirty="0"/>
            </a:br>
            <a:r>
              <a:rPr lang="en-GB" dirty="0" smtClean="0"/>
              <a:t>Bourbon restoration (1814–1815, 1815–1830)</a:t>
            </a:r>
            <a:br>
              <a:rPr lang="en-GB" dirty="0" smtClean="0"/>
            </a:br>
            <a:r>
              <a:rPr lang="en-GB" dirty="0" smtClean="0"/>
              <a:t/>
            </a:r>
            <a:br>
              <a:rPr lang="en-GB" dirty="0" smtClean="0"/>
            </a:br>
            <a:endParaRPr lang="en-US" dirty="0"/>
          </a:p>
        </p:txBody>
      </p:sp>
      <p:pic>
        <p:nvPicPr>
          <p:cNvPr id="3" name="Picture 2"/>
          <p:cNvPicPr>
            <a:picLocks noChangeAspect="1"/>
          </p:cNvPicPr>
          <p:nvPr/>
        </p:nvPicPr>
        <p:blipFill>
          <a:blip r:embed="rId3"/>
          <a:stretch>
            <a:fillRect/>
          </a:stretch>
        </p:blipFill>
        <p:spPr>
          <a:xfrm>
            <a:off x="225909" y="2046515"/>
            <a:ext cx="5540381" cy="4633144"/>
          </a:xfrm>
          <a:prstGeom prst="rect">
            <a:avLst/>
          </a:prstGeom>
        </p:spPr>
      </p:pic>
      <p:sp>
        <p:nvSpPr>
          <p:cNvPr id="4" name="Rectangle 3"/>
          <p:cNvSpPr/>
          <p:nvPr/>
        </p:nvSpPr>
        <p:spPr>
          <a:xfrm>
            <a:off x="327510" y="1784905"/>
            <a:ext cx="3460376" cy="52322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smtClean="0">
                <a:ln>
                  <a:noFill/>
                </a:ln>
                <a:solidFill>
                  <a:prstClr val="black"/>
                </a:solidFill>
                <a:effectLst/>
                <a:uLnTx/>
                <a:uFillTx/>
                <a:latin typeface="Franklin Gothic Medium"/>
                <a:ea typeface="+mn-ea"/>
                <a:cs typeface="+mn-cs"/>
              </a:rPr>
              <a:t>Louis XVIII’s return to Paris, Aug 29 1814 by  Theodor </a:t>
            </a:r>
            <a:r>
              <a:rPr kumimoji="0" lang="en-US" sz="1400" b="0" i="0" u="none" strike="noStrike" kern="1200" cap="none" spc="0" normalizeH="0" baseline="0" noProof="0" dirty="0" err="1" smtClean="0">
                <a:ln>
                  <a:noFill/>
                </a:ln>
                <a:solidFill>
                  <a:prstClr val="black"/>
                </a:solidFill>
                <a:effectLst/>
                <a:uLnTx/>
                <a:uFillTx/>
                <a:latin typeface="Franklin Gothic Medium"/>
                <a:ea typeface="+mn-ea"/>
                <a:cs typeface="+mn-cs"/>
              </a:rPr>
              <a:t>Hoffbauer</a:t>
            </a:r>
            <a:r>
              <a:rPr kumimoji="0" lang="en-US" sz="1400" b="0" i="0" u="none" strike="noStrike" kern="1200" cap="none" spc="0" normalizeH="0" baseline="0" noProof="0" dirty="0" smtClean="0">
                <a:ln>
                  <a:noFill/>
                </a:ln>
                <a:solidFill>
                  <a:prstClr val="black"/>
                </a:solidFill>
                <a:effectLst/>
                <a:uLnTx/>
                <a:uFillTx/>
                <a:latin typeface="Franklin Gothic Medium"/>
                <a:ea typeface="+mn-ea"/>
                <a:cs typeface="+mn-cs"/>
              </a:rPr>
              <a:t> (1885)</a:t>
            </a:r>
            <a:endParaRPr kumimoji="0" lang="en-US" sz="1400" b="0" i="0" u="none" strike="noStrike" kern="1200" cap="none" spc="0" normalizeH="0" baseline="0" noProof="0" dirty="0">
              <a:ln>
                <a:noFill/>
              </a:ln>
              <a:solidFill>
                <a:prstClr val="black"/>
              </a:solidFill>
              <a:effectLst/>
              <a:uLnTx/>
              <a:uFillTx/>
              <a:latin typeface="Franklin Gothic Medium"/>
              <a:ea typeface="+mn-ea"/>
              <a:cs typeface="+mn-cs"/>
            </a:endParaRPr>
          </a:p>
        </p:txBody>
      </p:sp>
      <p:pic>
        <p:nvPicPr>
          <p:cNvPr id="6" name="Picture 5"/>
          <p:cNvPicPr>
            <a:picLocks noChangeAspect="1"/>
          </p:cNvPicPr>
          <p:nvPr/>
        </p:nvPicPr>
        <p:blipFill>
          <a:blip r:embed="rId4"/>
          <a:stretch>
            <a:fillRect/>
          </a:stretch>
        </p:blipFill>
        <p:spPr>
          <a:xfrm>
            <a:off x="5819887" y="1615276"/>
            <a:ext cx="6161590" cy="5064382"/>
          </a:xfrm>
          <a:prstGeom prst="rect">
            <a:avLst/>
          </a:prstGeom>
        </p:spPr>
      </p:pic>
      <p:sp>
        <p:nvSpPr>
          <p:cNvPr id="7" name="Rectangle 6"/>
          <p:cNvSpPr/>
          <p:nvPr/>
        </p:nvSpPr>
        <p:spPr>
          <a:xfrm>
            <a:off x="5911594" y="1872859"/>
            <a:ext cx="5771419"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smtClean="0">
                <a:ln>
                  <a:noFill/>
                </a:ln>
                <a:solidFill>
                  <a:srgbClr val="FFFF00"/>
                </a:solidFill>
                <a:effectLst/>
                <a:uLnTx/>
                <a:uFillTx/>
                <a:latin typeface="Franklin Gothic Medium"/>
                <a:ea typeface="+mn-ea"/>
                <a:cs typeface="+mn-cs"/>
              </a:rPr>
              <a:t>‘Allegory’ of Bourbon Restoration, by Louis-Philippe </a:t>
            </a:r>
            <a:r>
              <a:rPr kumimoji="0" lang="en-US" sz="1800" b="0" i="0" u="none" strike="noStrike" kern="1200" cap="none" spc="0" normalizeH="0" baseline="0" noProof="0" dirty="0" err="1" smtClean="0">
                <a:ln>
                  <a:noFill/>
                </a:ln>
                <a:solidFill>
                  <a:srgbClr val="FFFF00"/>
                </a:solidFill>
                <a:effectLst/>
                <a:uLnTx/>
                <a:uFillTx/>
                <a:latin typeface="Franklin Gothic Medium"/>
                <a:ea typeface="+mn-ea"/>
                <a:cs typeface="+mn-cs"/>
              </a:rPr>
              <a:t>Crépin</a:t>
            </a:r>
            <a:r>
              <a:rPr kumimoji="0" lang="en-US" sz="1800" b="0" i="0" u="none" strike="noStrike" kern="1200" cap="none" spc="0" normalizeH="0" baseline="0" noProof="0" dirty="0" smtClean="0">
                <a:ln>
                  <a:noFill/>
                </a:ln>
                <a:solidFill>
                  <a:srgbClr val="FFFF00"/>
                </a:solidFill>
                <a:effectLst/>
                <a:uLnTx/>
                <a:uFillTx/>
                <a:latin typeface="Franklin Gothic Medium"/>
                <a:ea typeface="+mn-ea"/>
                <a:cs typeface="+mn-cs"/>
              </a:rPr>
              <a:t> (1814)</a:t>
            </a:r>
            <a:endParaRPr kumimoji="0" lang="en-US" sz="1800" b="0" i="0" u="none" strike="noStrike" kern="1200" cap="none" spc="0" normalizeH="0" baseline="0" noProof="0" dirty="0">
              <a:ln>
                <a:noFill/>
              </a:ln>
              <a:solidFill>
                <a:srgbClr val="FFFF00"/>
              </a:solidFill>
              <a:effectLst/>
              <a:uLnTx/>
              <a:uFillTx/>
              <a:latin typeface="Franklin Gothic Medium"/>
              <a:ea typeface="+mn-ea"/>
              <a:cs typeface="+mn-cs"/>
            </a:endParaRPr>
          </a:p>
        </p:txBody>
      </p:sp>
    </p:spTree>
    <p:extLst>
      <p:ext uri="{BB962C8B-B14F-4D97-AF65-F5344CB8AC3E}">
        <p14:creationId xmlns:p14="http://schemas.microsoft.com/office/powerpoint/2010/main" val="270494126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4290788" y="16961"/>
            <a:ext cx="1781045" cy="914848"/>
          </a:xfrm>
          <a:prstGeom prst="rect">
            <a:avLst/>
          </a:prstGeom>
        </p:spPr>
        <p:txBody>
          <a:bodyPr wrap="square" lIns="180000" tIns="72000" rIns="180000" bIns="72000">
            <a:spAutoFit/>
          </a:bodyPr>
          <a:lstStyle/>
          <a:p>
            <a:pPr algn="r"/>
            <a:endParaRPr lang="it-IT" sz="1400" b="1" dirty="0">
              <a:solidFill>
                <a:srgbClr val="FFC000"/>
              </a:solidFill>
              <a:effectLst>
                <a:outerShdw blurRad="38100" dist="38100" dir="2700000" algn="tl">
                  <a:srgbClr val="000000">
                    <a:alpha val="43137"/>
                  </a:srgbClr>
                </a:outerShdw>
              </a:effectLst>
            </a:endParaRPr>
          </a:p>
          <a:p>
            <a:pPr algn="r"/>
            <a:r>
              <a:rPr lang="it-IT" sz="1200" dirty="0">
                <a:solidFill>
                  <a:srgbClr val="FFC000"/>
                </a:solidFill>
              </a:rPr>
              <a:t>.</a:t>
            </a:r>
          </a:p>
          <a:p>
            <a:pPr algn="r"/>
            <a:endParaRPr lang="it-IT" sz="1200" dirty="0"/>
          </a:p>
          <a:p>
            <a:pPr algn="r"/>
            <a:r>
              <a:rPr lang="it-IT" sz="1200" dirty="0"/>
              <a:t>  </a:t>
            </a:r>
          </a:p>
        </p:txBody>
      </p:sp>
      <p:pic>
        <p:nvPicPr>
          <p:cNvPr id="4103"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1343" y="94605"/>
            <a:ext cx="5121395" cy="65940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p:cNvSpPr/>
          <p:nvPr/>
        </p:nvSpPr>
        <p:spPr>
          <a:xfrm>
            <a:off x="5672667" y="193358"/>
            <a:ext cx="6214534" cy="4252258"/>
          </a:xfrm>
          <a:prstGeom prst="rect">
            <a:avLst/>
          </a:prstGeom>
        </p:spPr>
        <p:txBody>
          <a:bodyPr wrap="square" lIns="180000" tIns="72000" rIns="180000" bIns="72000">
            <a:normAutofit/>
          </a:bodyPr>
          <a:lstStyle/>
          <a:p>
            <a:pPr algn="r"/>
            <a:r>
              <a:rPr lang="en-GB" sz="4000" b="1" dirty="0">
                <a:effectLst>
                  <a:outerShdw blurRad="38100" dist="38100" dir="2700000" algn="tl">
                    <a:srgbClr val="000000">
                      <a:alpha val="43137"/>
                    </a:srgbClr>
                  </a:outerShdw>
                </a:effectLst>
              </a:rPr>
              <a:t>ART AND THE REVOLUTION</a:t>
            </a:r>
          </a:p>
          <a:p>
            <a:pPr algn="r"/>
            <a:endParaRPr lang="en-GB" sz="2000" dirty="0" smtClean="0"/>
          </a:p>
          <a:p>
            <a:pPr algn="r"/>
            <a:r>
              <a:rPr lang="en-GB" sz="2000" dirty="0" smtClean="0"/>
              <a:t>“</a:t>
            </a:r>
            <a:r>
              <a:rPr lang="en-GB" sz="2000" dirty="0"/>
              <a:t>It was through the arts that people would become familiar with the history, symbols and martyrs of the Revolution. The arts would play a leading role in legitimising the Revolution and, moreover, would record the heroic achievement for posterity.”</a:t>
            </a:r>
          </a:p>
          <a:p>
            <a:pPr marL="285750" indent="-285750" algn="r">
              <a:buFontTx/>
              <a:buChar char="-"/>
            </a:pPr>
            <a:r>
              <a:rPr lang="en-GB" sz="1600" dirty="0" err="1" smtClean="0"/>
              <a:t>McClennan</a:t>
            </a:r>
            <a:r>
              <a:rPr lang="en-GB" sz="1600" dirty="0"/>
              <a:t>, </a:t>
            </a:r>
            <a:r>
              <a:rPr lang="en-GB" sz="1600" i="1" dirty="0"/>
              <a:t>Inventing the Louvre</a:t>
            </a:r>
            <a:r>
              <a:rPr lang="en-GB" sz="1600" dirty="0"/>
              <a:t>, p. </a:t>
            </a:r>
            <a:r>
              <a:rPr lang="en-GB" sz="1600" dirty="0" smtClean="0"/>
              <a:t>102</a:t>
            </a:r>
          </a:p>
          <a:p>
            <a:pPr marL="285750" indent="-285750" algn="r">
              <a:buFontTx/>
              <a:buChar char="-"/>
            </a:pPr>
            <a:endParaRPr lang="en-GB" sz="1600" dirty="0"/>
          </a:p>
          <a:p>
            <a:pPr marL="285750" indent="-285750" algn="r">
              <a:buFontTx/>
              <a:buChar char="-"/>
            </a:pPr>
            <a:r>
              <a:rPr lang="it-IT" sz="1600" dirty="0" smtClean="0">
                <a:hlinkClick r:id="rId3"/>
              </a:rPr>
              <a:t>https://www.bbc.co.uk/iplayer/episodes/b08cgq7f?suggid=b08cgq7f</a:t>
            </a:r>
            <a:endParaRPr lang="it-IT" sz="1600" b="1" dirty="0" smtClean="0"/>
          </a:p>
          <a:p>
            <a:pPr marL="285750" indent="-285750" algn="r">
              <a:buFontTx/>
              <a:buChar char="-"/>
            </a:pPr>
            <a:endParaRPr lang="it-IT" sz="1600" dirty="0"/>
          </a:p>
        </p:txBody>
      </p:sp>
    </p:spTree>
    <p:extLst>
      <p:ext uri="{BB962C8B-B14F-4D97-AF65-F5344CB8AC3E}">
        <p14:creationId xmlns:p14="http://schemas.microsoft.com/office/powerpoint/2010/main" val="138417894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9855200" y="4688301"/>
            <a:ext cx="1659468" cy="2361398"/>
          </a:xfrm>
          <a:prstGeom prst="rect">
            <a:avLst/>
          </a:prstGeom>
        </p:spPr>
        <p:txBody>
          <a:bodyPr wrap="square" lIns="180000" tIns="72000" rIns="180000" bIns="72000">
            <a:spAutoFit/>
          </a:bodyPr>
          <a:lstStyle/>
          <a:p>
            <a:pPr algn="r"/>
            <a:r>
              <a:rPr lang="en-GB" sz="1200" dirty="0">
                <a:solidFill>
                  <a:prstClr val="black"/>
                </a:solidFill>
              </a:rPr>
              <a:t>Self-portrait </a:t>
            </a:r>
            <a:r>
              <a:rPr lang="it-IT" sz="1200" dirty="0">
                <a:solidFill>
                  <a:prstClr val="black"/>
                </a:solidFill>
              </a:rPr>
              <a:t>by Jacques-Louis David (1794);</a:t>
            </a:r>
            <a:r>
              <a:rPr lang="en-US" sz="1200" dirty="0">
                <a:solidFill>
                  <a:prstClr val="black"/>
                </a:solidFill>
              </a:rPr>
              <a:t> David, </a:t>
            </a:r>
            <a:r>
              <a:rPr lang="en-US" sz="1200" i="1" dirty="0">
                <a:solidFill>
                  <a:prstClr val="black"/>
                </a:solidFill>
              </a:rPr>
              <a:t>The Emperor Napoleon in His Study at the Tuileries </a:t>
            </a:r>
            <a:r>
              <a:rPr lang="en-US" sz="1200" dirty="0">
                <a:solidFill>
                  <a:prstClr val="black"/>
                </a:solidFill>
              </a:rPr>
              <a:t>(1812), </a:t>
            </a:r>
            <a:r>
              <a:rPr lang="en-US" sz="1200" i="1" dirty="0">
                <a:solidFill>
                  <a:prstClr val="black"/>
                </a:solidFill>
              </a:rPr>
              <a:t>Marie Antoinette on the Way to the Guillotine, 16 October 1793 </a:t>
            </a:r>
            <a:r>
              <a:rPr lang="it-IT" sz="1200" i="1" dirty="0">
                <a:solidFill>
                  <a:prstClr val="black"/>
                </a:solidFill>
              </a:rPr>
              <a:t>  </a:t>
            </a:r>
          </a:p>
          <a:p>
            <a:pPr algn="r"/>
            <a:endParaRPr lang="it-IT" sz="1200" dirty="0">
              <a:solidFill>
                <a:prstClr val="black"/>
              </a:solidFill>
            </a:endParaRPr>
          </a:p>
        </p:txBody>
      </p:sp>
      <p:pic>
        <p:nvPicPr>
          <p:cNvPr id="2" name="Picture 1"/>
          <p:cNvPicPr>
            <a:picLocks noChangeAspect="1"/>
          </p:cNvPicPr>
          <p:nvPr/>
        </p:nvPicPr>
        <p:blipFill>
          <a:blip r:embed="rId3"/>
          <a:stretch>
            <a:fillRect/>
          </a:stretch>
        </p:blipFill>
        <p:spPr>
          <a:xfrm>
            <a:off x="8828671" y="160737"/>
            <a:ext cx="3131840" cy="4396321"/>
          </a:xfrm>
          <a:prstGeom prst="rect">
            <a:avLst/>
          </a:prstGeom>
        </p:spPr>
      </p:pic>
      <p:sp>
        <p:nvSpPr>
          <p:cNvPr id="9" name="Rectangle 8"/>
          <p:cNvSpPr/>
          <p:nvPr/>
        </p:nvSpPr>
        <p:spPr>
          <a:xfrm>
            <a:off x="220133" y="2"/>
            <a:ext cx="6011334" cy="7036451"/>
          </a:xfrm>
          <a:prstGeom prst="rect">
            <a:avLst/>
          </a:prstGeom>
        </p:spPr>
        <p:txBody>
          <a:bodyPr wrap="square" lIns="360000" tIns="360000" rIns="360000" bIns="360000">
            <a:spAutoFit/>
          </a:bodyPr>
          <a:lstStyle/>
          <a:p>
            <a:r>
              <a:rPr lang="en-GB" sz="2800" b="1" dirty="0">
                <a:solidFill>
                  <a:prstClr val="black"/>
                </a:solidFill>
                <a:effectLst>
                  <a:outerShdw blurRad="38100" dist="38100" dir="2700000" algn="tl">
                    <a:srgbClr val="000000">
                      <a:alpha val="43137"/>
                    </a:srgbClr>
                  </a:outerShdw>
                </a:effectLst>
              </a:rPr>
              <a:t>ART AND THE REVOLUTION</a:t>
            </a:r>
          </a:p>
          <a:p>
            <a:endParaRPr lang="en-GB" sz="900" b="1" dirty="0">
              <a:solidFill>
                <a:prstClr val="black"/>
              </a:solidFill>
              <a:effectLst>
                <a:outerShdw blurRad="38100" dist="38100" dir="2700000" algn="tl">
                  <a:srgbClr val="000000">
                    <a:alpha val="43137"/>
                  </a:srgbClr>
                </a:outerShdw>
              </a:effectLst>
            </a:endParaRPr>
          </a:p>
          <a:p>
            <a:r>
              <a:rPr lang="it-IT" sz="2800" b="1" dirty="0">
                <a:solidFill>
                  <a:prstClr val="black"/>
                </a:solidFill>
                <a:effectLst>
                  <a:outerShdw blurRad="38100" dist="38100" dir="2700000" algn="tl">
                    <a:srgbClr val="000000">
                      <a:alpha val="43137"/>
                    </a:srgbClr>
                  </a:outerShdw>
                </a:effectLst>
              </a:rPr>
              <a:t>Jacques-Louis </a:t>
            </a:r>
            <a:r>
              <a:rPr lang="it-IT" sz="2800" b="1" dirty="0" smtClean="0">
                <a:solidFill>
                  <a:prstClr val="black"/>
                </a:solidFill>
                <a:effectLst>
                  <a:outerShdw blurRad="38100" dist="38100" dir="2700000" algn="tl">
                    <a:srgbClr val="000000">
                      <a:alpha val="43137"/>
                    </a:srgbClr>
                  </a:outerShdw>
                </a:effectLst>
              </a:rPr>
              <a:t>David (</a:t>
            </a:r>
            <a:r>
              <a:rPr lang="it-IT" sz="2800" b="1" dirty="0">
                <a:solidFill>
                  <a:prstClr val="black"/>
                </a:solidFill>
                <a:effectLst>
                  <a:outerShdw blurRad="38100" dist="38100" dir="2700000" algn="tl">
                    <a:srgbClr val="000000">
                      <a:alpha val="43137"/>
                    </a:srgbClr>
                  </a:outerShdw>
                </a:effectLst>
              </a:rPr>
              <a:t>1748–1825)</a:t>
            </a:r>
          </a:p>
          <a:p>
            <a:pPr marL="342900" indent="-342900" algn="just">
              <a:buFont typeface="Arial" panose="020B0604020202020204" pitchFamily="34" charset="0"/>
              <a:buChar char="•"/>
            </a:pPr>
            <a:endParaRPr lang="en-US" sz="900" dirty="0">
              <a:solidFill>
                <a:prstClr val="black"/>
              </a:solidFill>
            </a:endParaRPr>
          </a:p>
          <a:p>
            <a:pPr marL="342900" indent="-342900" algn="just">
              <a:buFont typeface="Arial" panose="020B0604020202020204" pitchFamily="34" charset="0"/>
              <a:buChar char="•"/>
            </a:pPr>
            <a:r>
              <a:rPr lang="en-US" sz="2400" dirty="0">
                <a:solidFill>
                  <a:prstClr val="black"/>
                </a:solidFill>
              </a:rPr>
              <a:t>Became a deputy in the National Convention in 1792 </a:t>
            </a:r>
          </a:p>
          <a:p>
            <a:pPr marL="342900" indent="-342900" algn="just">
              <a:buFont typeface="Arial" panose="020B0604020202020204" pitchFamily="34" charset="0"/>
              <a:buChar char="•"/>
            </a:pPr>
            <a:r>
              <a:rPr lang="en-GB" sz="2400" dirty="0">
                <a:solidFill>
                  <a:prstClr val="black"/>
                </a:solidFill>
              </a:rPr>
              <a:t>Friend of </a:t>
            </a:r>
            <a:r>
              <a:rPr lang="en-GB" sz="2400" dirty="0" err="1">
                <a:solidFill>
                  <a:prstClr val="black"/>
                </a:solidFill>
              </a:rPr>
              <a:t>Maximilien</a:t>
            </a:r>
            <a:r>
              <a:rPr lang="en-GB" sz="2400" dirty="0">
                <a:solidFill>
                  <a:prstClr val="black"/>
                </a:solidFill>
              </a:rPr>
              <a:t> Robespierre; member of radical wing of the Jacobins Club republicans</a:t>
            </a:r>
          </a:p>
          <a:p>
            <a:pPr marL="342900" indent="-342900" algn="just">
              <a:buFont typeface="Arial" panose="020B0604020202020204" pitchFamily="34" charset="0"/>
              <a:buChar char="•"/>
            </a:pPr>
            <a:r>
              <a:rPr lang="en-GB" sz="2400" dirty="0">
                <a:solidFill>
                  <a:prstClr val="black"/>
                </a:solidFill>
              </a:rPr>
              <a:t>Member of Republican art commission</a:t>
            </a:r>
          </a:p>
          <a:p>
            <a:pPr marL="342900" indent="-342900" algn="just">
              <a:buFont typeface="Arial" panose="020B0604020202020204" pitchFamily="34" charset="0"/>
              <a:buChar char="•"/>
            </a:pPr>
            <a:r>
              <a:rPr lang="en-GB" sz="2400" dirty="0">
                <a:solidFill>
                  <a:prstClr val="black"/>
                </a:solidFill>
              </a:rPr>
              <a:t>Virtual ‘art dictator’ of the Republic – nicknames </a:t>
            </a:r>
            <a:r>
              <a:rPr lang="en-US" sz="2400" dirty="0">
                <a:solidFill>
                  <a:prstClr val="black"/>
                </a:solidFill>
              </a:rPr>
              <a:t>“Raphael of the sans culottes,” “Robespierre of the brush”</a:t>
            </a:r>
          </a:p>
          <a:p>
            <a:pPr marL="342900" indent="-342900" algn="just">
              <a:buFont typeface="Arial" panose="020B0604020202020204" pitchFamily="34" charset="0"/>
              <a:buChar char="•"/>
            </a:pPr>
            <a:r>
              <a:rPr lang="en-GB" sz="2400" dirty="0">
                <a:solidFill>
                  <a:prstClr val="black"/>
                </a:solidFill>
              </a:rPr>
              <a:t>Later artist for Napoleon</a:t>
            </a:r>
          </a:p>
          <a:p>
            <a:pPr marL="342900" indent="-342900" algn="just">
              <a:buFont typeface="Arial" panose="020B0604020202020204" pitchFamily="34" charset="0"/>
              <a:buChar char="•"/>
            </a:pPr>
            <a:r>
              <a:rPr lang="en-US" sz="2400" dirty="0">
                <a:solidFill>
                  <a:prstClr val="black"/>
                </a:solidFill>
              </a:rPr>
              <a:t>“The father of the whole modern school.” (</a:t>
            </a:r>
            <a:r>
              <a:rPr lang="en-US" sz="2400" dirty="0" err="1">
                <a:solidFill>
                  <a:prstClr val="black"/>
                </a:solidFill>
              </a:rPr>
              <a:t>Eugène</a:t>
            </a:r>
            <a:r>
              <a:rPr lang="en-US" sz="2400" dirty="0">
                <a:solidFill>
                  <a:prstClr val="black"/>
                </a:solidFill>
              </a:rPr>
              <a:t> Delacroix)</a:t>
            </a:r>
          </a:p>
          <a:p>
            <a:endParaRPr lang="en-GB" sz="2400" b="1" dirty="0">
              <a:solidFill>
                <a:prstClr val="black"/>
              </a:solidFill>
              <a:effectLst>
                <a:outerShdw blurRad="38100" dist="38100" dir="2700000" algn="tl">
                  <a:srgbClr val="000000">
                    <a:alpha val="43137"/>
                  </a:srgbClr>
                </a:outerShdw>
              </a:effectLst>
            </a:endParaRPr>
          </a:p>
        </p:txBody>
      </p:sp>
      <p:pic>
        <p:nvPicPr>
          <p:cNvPr id="5" name="Picture 4"/>
          <p:cNvPicPr>
            <a:picLocks noChangeAspect="1"/>
          </p:cNvPicPr>
          <p:nvPr/>
        </p:nvPicPr>
        <p:blipFill>
          <a:blip r:embed="rId4"/>
          <a:stretch>
            <a:fillRect/>
          </a:stretch>
        </p:blipFill>
        <p:spPr>
          <a:xfrm>
            <a:off x="6099145" y="160736"/>
            <a:ext cx="2729525" cy="3731727"/>
          </a:xfrm>
          <a:prstGeom prst="rect">
            <a:avLst/>
          </a:prstGeom>
        </p:spPr>
      </p:pic>
      <p:pic>
        <p:nvPicPr>
          <p:cNvPr id="4" name="Picture 3"/>
          <p:cNvPicPr>
            <a:picLocks noChangeAspect="1"/>
          </p:cNvPicPr>
          <p:nvPr/>
        </p:nvPicPr>
        <p:blipFill>
          <a:blip r:embed="rId5"/>
          <a:stretch>
            <a:fillRect/>
          </a:stretch>
        </p:blipFill>
        <p:spPr>
          <a:xfrm>
            <a:off x="6841203" y="3372120"/>
            <a:ext cx="1987468" cy="3292125"/>
          </a:xfrm>
          <a:prstGeom prst="rect">
            <a:avLst/>
          </a:prstGeom>
        </p:spPr>
      </p:pic>
    </p:spTree>
    <p:extLst>
      <p:ext uri="{BB962C8B-B14F-4D97-AF65-F5344CB8AC3E}">
        <p14:creationId xmlns:p14="http://schemas.microsoft.com/office/powerpoint/2010/main" val="187703688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9599387" y="251723"/>
            <a:ext cx="2133601" cy="6518708"/>
          </a:xfrm>
        </p:spPr>
        <p:txBody>
          <a:bodyPr>
            <a:spAutoFit/>
          </a:bodyPr>
          <a:lstStyle/>
          <a:p>
            <a:r>
              <a:rPr lang="en-US" sz="2400" b="1" dirty="0" smtClean="0"/>
              <a:t>'Painting </a:t>
            </a:r>
            <a:r>
              <a:rPr lang="en-US" sz="2400" b="1" dirty="0"/>
              <a:t>of a Typical Sans-Culotte' by Louis Leopold </a:t>
            </a:r>
            <a:r>
              <a:rPr lang="en-US" sz="2400" b="1" dirty="0" smtClean="0"/>
              <a:t>Boilly, 1792</a:t>
            </a:r>
          </a:p>
          <a:p>
            <a:endParaRPr lang="en-US" sz="2400" dirty="0"/>
          </a:p>
          <a:p>
            <a:r>
              <a:rPr lang="en-GB" sz="2400" b="1" dirty="0"/>
              <a:t>Description of </a:t>
            </a:r>
            <a:r>
              <a:rPr lang="en-GB" sz="2400" b="1" i="1" dirty="0"/>
              <a:t>Sans-Culottes</a:t>
            </a:r>
            <a:r>
              <a:rPr lang="en-GB" sz="2400" b="1" dirty="0"/>
              <a:t>, </a:t>
            </a:r>
            <a:r>
              <a:rPr lang="en-GB" sz="2400" b="1" i="1" dirty="0" err="1"/>
              <a:t>Père</a:t>
            </a:r>
            <a:r>
              <a:rPr lang="en-GB" sz="2400" b="1" i="1" dirty="0"/>
              <a:t> Duchesne, </a:t>
            </a:r>
            <a:r>
              <a:rPr lang="en-GB" sz="2400" b="1" dirty="0"/>
              <a:t>1794</a:t>
            </a:r>
            <a:endParaRPr lang="en-GB" sz="2400" dirty="0"/>
          </a:p>
          <a:p>
            <a:endParaRPr lang="en-US" dirty="0" smtClean="0"/>
          </a:p>
          <a:p>
            <a:endParaRPr lang="en-US" dirty="0"/>
          </a:p>
          <a:p>
            <a:endParaRPr lang="en-US" dirty="0" smtClean="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30626" y="146958"/>
            <a:ext cx="4834918" cy="6575488"/>
          </a:xfrm>
          <a:prstGeom prst="rect">
            <a:avLst/>
          </a:prstGeom>
        </p:spPr>
      </p:pic>
      <p:sp>
        <p:nvSpPr>
          <p:cNvPr id="7" name="Title 2"/>
          <p:cNvSpPr txBox="1">
            <a:spLocks/>
          </p:cNvSpPr>
          <p:nvPr/>
        </p:nvSpPr>
        <p:spPr>
          <a:xfrm>
            <a:off x="-4066156" y="-156492"/>
            <a:ext cx="8432800" cy="1645920"/>
          </a:xfrm>
          <a:prstGeom prst="rect">
            <a:avLst/>
          </a:prstGeom>
        </p:spPr>
        <p:txBody>
          <a:bodyPr vert="horz" lIns="91440" tIns="45720" rIns="91440" bIns="45720" rtlCol="0" anchor="ctr">
            <a:noAutofit/>
          </a:bodyPr>
          <a:lstStyle>
            <a:lvl1pPr algn="r" defTabSz="914400" rtl="0" eaLnBrk="1" latinLnBrk="0" hangingPunct="1">
              <a:spcBef>
                <a:spcPct val="0"/>
              </a:spcBef>
              <a:buNone/>
              <a:defRPr sz="4200" kern="1200" cap="all" spc="150" baseline="0">
                <a:ln>
                  <a:noFill/>
                </a:ln>
                <a:solidFill>
                  <a:schemeClr val="bg1"/>
                </a:solidFill>
                <a:effectLst/>
                <a:latin typeface="+mj-lt"/>
                <a:ea typeface="+mj-ea"/>
                <a:cs typeface="+mj-cs"/>
              </a:defRPr>
            </a:lvl1pPr>
          </a:lstStyle>
          <a:p>
            <a:r>
              <a:rPr lang="en-GB" i="1" dirty="0" smtClean="0"/>
              <a:t>Sans-Culottes</a:t>
            </a:r>
            <a:endParaRPr lang="en-US" dirty="0"/>
          </a:p>
        </p:txBody>
      </p:sp>
      <p:sp>
        <p:nvSpPr>
          <p:cNvPr id="3" name="Rectangle 2"/>
          <p:cNvSpPr/>
          <p:nvPr/>
        </p:nvSpPr>
        <p:spPr>
          <a:xfrm>
            <a:off x="230301" y="1223368"/>
            <a:ext cx="4100325" cy="5148204"/>
          </a:xfrm>
          <a:prstGeom prst="rect">
            <a:avLst/>
          </a:prstGeom>
        </p:spPr>
        <p:txBody>
          <a:bodyPr wrap="square">
            <a:spAutoFit/>
          </a:bodyPr>
          <a:lstStyle/>
          <a:p>
            <a:pPr marL="342900" lvl="0" indent="-342900">
              <a:lnSpc>
                <a:spcPct val="107000"/>
              </a:lnSpc>
              <a:spcAft>
                <a:spcPts val="0"/>
              </a:spcAft>
              <a:buFont typeface="Symbol" panose="05050102010706020507" pitchFamily="18" charset="2"/>
              <a:buChar char=""/>
            </a:pPr>
            <a:r>
              <a:rPr lang="en-GB" sz="2200" b="1" dirty="0">
                <a:latin typeface="Calibri" panose="020F0502020204030204" pitchFamily="34" charset="0"/>
                <a:ea typeface="Calibri" panose="020F0502020204030204" pitchFamily="34" charset="0"/>
                <a:cs typeface="Calibri" panose="020F0502020204030204" pitchFamily="34" charset="0"/>
              </a:rPr>
              <a:t>What image of the </a:t>
            </a:r>
            <a:r>
              <a:rPr lang="en-GB" sz="2200" b="1" i="1" dirty="0">
                <a:latin typeface="Calibri" panose="020F0502020204030204" pitchFamily="34" charset="0"/>
                <a:ea typeface="Calibri" panose="020F0502020204030204" pitchFamily="34" charset="0"/>
                <a:cs typeface="Calibri" panose="020F0502020204030204" pitchFamily="34" charset="0"/>
              </a:rPr>
              <a:t>Sans-Culotte </a:t>
            </a:r>
            <a:r>
              <a:rPr lang="en-GB" sz="2200" b="1" dirty="0">
                <a:latin typeface="Calibri" panose="020F0502020204030204" pitchFamily="34" charset="0"/>
                <a:ea typeface="Calibri" panose="020F0502020204030204" pitchFamily="34" charset="0"/>
                <a:cs typeface="Calibri" panose="020F0502020204030204" pitchFamily="34" charset="0"/>
              </a:rPr>
              <a:t>does </a:t>
            </a:r>
            <a:r>
              <a:rPr lang="en-GB" sz="2200" b="1" dirty="0" err="1">
                <a:latin typeface="Calibri" panose="020F0502020204030204" pitchFamily="34" charset="0"/>
                <a:ea typeface="Calibri" panose="020F0502020204030204" pitchFamily="34" charset="0"/>
                <a:cs typeface="Calibri" panose="020F0502020204030204" pitchFamily="34" charset="0"/>
              </a:rPr>
              <a:t>Boilly’s</a:t>
            </a:r>
            <a:r>
              <a:rPr lang="en-GB" sz="2200" b="1" dirty="0">
                <a:latin typeface="Calibri" panose="020F0502020204030204" pitchFamily="34" charset="0"/>
                <a:ea typeface="Calibri" panose="020F0502020204030204" pitchFamily="34" charset="0"/>
                <a:cs typeface="Calibri" panose="020F0502020204030204" pitchFamily="34" charset="0"/>
              </a:rPr>
              <a:t> painting project? Is there anything notable about the subject’s attire and bodily comportment?</a:t>
            </a:r>
            <a:endParaRPr lang="en-GB" sz="2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2200" b="1" dirty="0">
                <a:latin typeface="Calibri" panose="020F0502020204030204" pitchFamily="34" charset="0"/>
                <a:ea typeface="Calibri" panose="020F0502020204030204" pitchFamily="34" charset="0"/>
                <a:cs typeface="Calibri" panose="020F0502020204030204" pitchFamily="34" charset="0"/>
              </a:rPr>
              <a:t>Is there anything notable about the painting’s style or aesthetics?</a:t>
            </a:r>
            <a:endParaRPr lang="en-GB" sz="2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200" b="1" dirty="0">
                <a:latin typeface="Calibri" panose="020F0502020204030204" pitchFamily="34" charset="0"/>
                <a:ea typeface="Calibri" panose="020F0502020204030204" pitchFamily="34" charset="0"/>
                <a:cs typeface="Calibri" panose="020F0502020204030204" pitchFamily="34" charset="0"/>
              </a:rPr>
              <a:t>In what senses might this painting be viewed as embodying revolutionary ideals? What might have been its ‘propaganda’ ‘message’?</a:t>
            </a:r>
            <a:endParaRPr lang="en-GB" sz="22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4015120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9607825" y="4614105"/>
            <a:ext cx="2133601" cy="1645920"/>
          </a:xfrm>
        </p:spPr>
        <p:txBody>
          <a:bodyPr>
            <a:normAutofit/>
          </a:bodyPr>
          <a:lstStyle/>
          <a:p>
            <a:r>
              <a:rPr lang="en-US" dirty="0" smtClean="0"/>
              <a:t>'Painting </a:t>
            </a:r>
            <a:r>
              <a:rPr lang="en-US" dirty="0"/>
              <a:t>of a Typical Sans-Culotte' by Louis Leopold </a:t>
            </a:r>
            <a:r>
              <a:rPr lang="en-US" dirty="0" smtClean="0"/>
              <a:t>Boilly, 1792</a:t>
            </a:r>
            <a:endParaRPr lang="en-US"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369287" y="159025"/>
            <a:ext cx="2610678" cy="3550523"/>
          </a:xfrm>
          <a:prstGeom prst="rect">
            <a:avLst/>
          </a:prstGeom>
        </p:spPr>
      </p:pic>
      <p:sp>
        <p:nvSpPr>
          <p:cNvPr id="7" name="Title 2"/>
          <p:cNvSpPr txBox="1">
            <a:spLocks/>
          </p:cNvSpPr>
          <p:nvPr/>
        </p:nvSpPr>
        <p:spPr>
          <a:xfrm>
            <a:off x="9210261" y="3126832"/>
            <a:ext cx="2621929" cy="1645920"/>
          </a:xfrm>
          <a:prstGeom prst="rect">
            <a:avLst/>
          </a:prstGeom>
        </p:spPr>
        <p:txBody>
          <a:bodyPr vert="horz" lIns="91440" tIns="45720" rIns="91440" bIns="45720" rtlCol="0" anchor="ctr">
            <a:noAutofit/>
          </a:bodyPr>
          <a:lstStyle>
            <a:lvl1pPr algn="r" defTabSz="914400" rtl="0" eaLnBrk="1" latinLnBrk="0" hangingPunct="1">
              <a:spcBef>
                <a:spcPct val="0"/>
              </a:spcBef>
              <a:buNone/>
              <a:defRPr sz="4200" kern="1200" cap="all" spc="150" baseline="0">
                <a:ln>
                  <a:noFill/>
                </a:ln>
                <a:solidFill>
                  <a:schemeClr val="bg1"/>
                </a:solidFill>
                <a:effectLst/>
                <a:latin typeface="+mj-lt"/>
                <a:ea typeface="+mj-ea"/>
                <a:cs typeface="+mj-cs"/>
              </a:defRPr>
            </a:lvl1pPr>
          </a:lstStyle>
          <a:p>
            <a:r>
              <a:rPr lang="en-GB" sz="4000" i="1" dirty="0" smtClean="0">
                <a:solidFill>
                  <a:srgbClr val="FFFF00"/>
                </a:solidFill>
              </a:rPr>
              <a:t>Sans-Culottes</a:t>
            </a:r>
            <a:endParaRPr lang="en-US" sz="4000" dirty="0">
              <a:solidFill>
                <a:srgbClr val="FFFF00"/>
              </a:solidFill>
            </a:endParaRPr>
          </a:p>
        </p:txBody>
      </p:sp>
      <p:pic>
        <p:nvPicPr>
          <p:cNvPr id="5" name="Picture 4"/>
          <p:cNvPicPr>
            <a:picLocks noChangeAspect="1"/>
          </p:cNvPicPr>
          <p:nvPr/>
        </p:nvPicPr>
        <p:blipFill>
          <a:blip r:embed="rId4"/>
          <a:stretch>
            <a:fillRect/>
          </a:stretch>
        </p:blipFill>
        <p:spPr>
          <a:xfrm>
            <a:off x="4002156" y="152584"/>
            <a:ext cx="5208105" cy="6545195"/>
          </a:xfrm>
          <a:prstGeom prst="rect">
            <a:avLst/>
          </a:prstGeom>
        </p:spPr>
      </p:pic>
      <p:pic>
        <p:nvPicPr>
          <p:cNvPr id="6" name="Picture 5"/>
          <p:cNvPicPr>
            <a:picLocks noChangeAspect="1"/>
          </p:cNvPicPr>
          <p:nvPr/>
        </p:nvPicPr>
        <p:blipFill>
          <a:blip r:embed="rId5"/>
          <a:stretch>
            <a:fillRect/>
          </a:stretch>
        </p:blipFill>
        <p:spPr>
          <a:xfrm>
            <a:off x="185530" y="152584"/>
            <a:ext cx="2159982" cy="3239973"/>
          </a:xfrm>
          <a:prstGeom prst="rect">
            <a:avLst/>
          </a:prstGeom>
        </p:spPr>
      </p:pic>
      <p:pic>
        <p:nvPicPr>
          <p:cNvPr id="8" name="Picture 7"/>
          <p:cNvPicPr>
            <a:picLocks noChangeAspect="1"/>
          </p:cNvPicPr>
          <p:nvPr/>
        </p:nvPicPr>
        <p:blipFill rotWithShape="1">
          <a:blip r:embed="rId6"/>
          <a:srcRect l="3630" t="4222" r="1762" b="4331"/>
          <a:stretch/>
        </p:blipFill>
        <p:spPr>
          <a:xfrm>
            <a:off x="2345512" y="152584"/>
            <a:ext cx="1967127" cy="3239973"/>
          </a:xfrm>
          <a:prstGeom prst="rect">
            <a:avLst/>
          </a:prstGeom>
        </p:spPr>
      </p:pic>
      <p:pic>
        <p:nvPicPr>
          <p:cNvPr id="10" name="Picture 9"/>
          <p:cNvPicPr>
            <a:picLocks noChangeAspect="1"/>
          </p:cNvPicPr>
          <p:nvPr/>
        </p:nvPicPr>
        <p:blipFill rotWithShape="1">
          <a:blip r:embed="rId7"/>
          <a:srcRect l="18929" t="1133" r="19672" b="7340"/>
          <a:stretch/>
        </p:blipFill>
        <p:spPr>
          <a:xfrm>
            <a:off x="185530" y="3392557"/>
            <a:ext cx="2133600" cy="3305222"/>
          </a:xfrm>
          <a:prstGeom prst="rect">
            <a:avLst/>
          </a:prstGeom>
        </p:spPr>
      </p:pic>
      <p:sp>
        <p:nvSpPr>
          <p:cNvPr id="11" name="Title 2"/>
          <p:cNvSpPr txBox="1">
            <a:spLocks/>
          </p:cNvSpPr>
          <p:nvPr/>
        </p:nvSpPr>
        <p:spPr>
          <a:xfrm>
            <a:off x="2319130" y="4772752"/>
            <a:ext cx="3843132" cy="2233672"/>
          </a:xfrm>
          <a:prstGeom prst="rect">
            <a:avLst/>
          </a:prstGeom>
        </p:spPr>
        <p:txBody>
          <a:bodyPr vert="horz" lIns="91440" tIns="45720" rIns="91440" bIns="45720" rtlCol="0" anchor="ctr">
            <a:noAutofit/>
          </a:bodyPr>
          <a:lstStyle>
            <a:lvl1pPr algn="r" defTabSz="914400" rtl="0" eaLnBrk="1" latinLnBrk="0" hangingPunct="1">
              <a:spcBef>
                <a:spcPct val="0"/>
              </a:spcBef>
              <a:buNone/>
              <a:defRPr sz="4200" kern="1200" cap="all" spc="150" baseline="0">
                <a:ln>
                  <a:noFill/>
                </a:ln>
                <a:solidFill>
                  <a:schemeClr val="bg1"/>
                </a:solidFill>
                <a:effectLst/>
                <a:latin typeface="+mj-lt"/>
                <a:ea typeface="+mj-ea"/>
                <a:cs typeface="+mj-cs"/>
              </a:defRPr>
            </a:lvl1pPr>
          </a:lstStyle>
          <a:p>
            <a:pPr algn="l"/>
            <a:r>
              <a:rPr lang="en-GB" sz="4000" dirty="0" smtClean="0"/>
              <a:t>‘</a:t>
            </a:r>
            <a:r>
              <a:rPr lang="en-GB" sz="4000" i="1" dirty="0" smtClean="0"/>
              <a:t>avec-culottes</a:t>
            </a:r>
            <a:r>
              <a:rPr lang="en-GB" sz="4000" dirty="0" smtClean="0"/>
              <a:t>’</a:t>
            </a:r>
            <a:endParaRPr lang="en-US" sz="4000" dirty="0"/>
          </a:p>
        </p:txBody>
      </p:sp>
      <p:sp>
        <p:nvSpPr>
          <p:cNvPr id="12" name="Rectangle 11"/>
          <p:cNvSpPr/>
          <p:nvPr/>
        </p:nvSpPr>
        <p:spPr>
          <a:xfrm>
            <a:off x="4312638" y="159025"/>
            <a:ext cx="4831361" cy="646331"/>
          </a:xfrm>
          <a:prstGeom prst="rect">
            <a:avLst/>
          </a:prstGeom>
        </p:spPr>
        <p:txBody>
          <a:bodyPr wrap="square">
            <a:spAutoFit/>
          </a:bodyPr>
          <a:lstStyle/>
          <a:p>
            <a:r>
              <a:rPr lang="en-US" dirty="0">
                <a:solidFill>
                  <a:schemeClr val="bg1"/>
                </a:solidFill>
              </a:rPr>
              <a:t>Portrait of Maximilien de </a:t>
            </a:r>
            <a:r>
              <a:rPr lang="en-US" dirty="0" smtClean="0">
                <a:solidFill>
                  <a:schemeClr val="bg1"/>
                </a:solidFill>
              </a:rPr>
              <a:t>Robespierre by </a:t>
            </a:r>
            <a:endParaRPr lang="en-US" dirty="0">
              <a:solidFill>
                <a:schemeClr val="bg1"/>
              </a:solidFill>
            </a:endParaRPr>
          </a:p>
          <a:p>
            <a:r>
              <a:rPr lang="en-US" dirty="0" smtClean="0">
                <a:solidFill>
                  <a:schemeClr val="bg1"/>
                </a:solidFill>
              </a:rPr>
              <a:t>Louis-Léopold Boilly, c. 1791</a:t>
            </a:r>
            <a:r>
              <a:rPr lang="en-US" dirty="0"/>
              <a:t>	</a:t>
            </a:r>
          </a:p>
        </p:txBody>
      </p:sp>
    </p:spTree>
    <p:extLst>
      <p:ext uri="{BB962C8B-B14F-4D97-AF65-F5344CB8AC3E}">
        <p14:creationId xmlns:p14="http://schemas.microsoft.com/office/powerpoint/2010/main" val="383092188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9599387" y="251723"/>
            <a:ext cx="2133601" cy="6518708"/>
          </a:xfrm>
        </p:spPr>
        <p:txBody>
          <a:bodyPr>
            <a:spAutoFit/>
          </a:bodyPr>
          <a:lstStyle/>
          <a:p>
            <a:r>
              <a:rPr lang="en-US" sz="2400" b="1" dirty="0" smtClean="0"/>
              <a:t>'Painting </a:t>
            </a:r>
            <a:r>
              <a:rPr lang="en-US" sz="2400" b="1" dirty="0"/>
              <a:t>of a Typical Sans-Culotte' by Louis Leopold </a:t>
            </a:r>
            <a:r>
              <a:rPr lang="en-US" sz="2400" b="1" dirty="0" smtClean="0"/>
              <a:t>Boilly, 1792</a:t>
            </a:r>
          </a:p>
          <a:p>
            <a:endParaRPr lang="en-US" sz="2400" dirty="0"/>
          </a:p>
          <a:p>
            <a:r>
              <a:rPr lang="en-GB" sz="2400" b="1" dirty="0"/>
              <a:t>Description of </a:t>
            </a:r>
            <a:r>
              <a:rPr lang="en-GB" sz="2400" b="1" i="1" dirty="0"/>
              <a:t>Sans-Culottes</a:t>
            </a:r>
            <a:r>
              <a:rPr lang="en-GB" sz="2400" b="1" dirty="0"/>
              <a:t>, </a:t>
            </a:r>
            <a:r>
              <a:rPr lang="en-GB" sz="2400" b="1" i="1" dirty="0" err="1"/>
              <a:t>Père</a:t>
            </a:r>
            <a:r>
              <a:rPr lang="en-GB" sz="2400" b="1" i="1" dirty="0"/>
              <a:t> Duchesne, </a:t>
            </a:r>
            <a:r>
              <a:rPr lang="en-GB" sz="2400" b="1" dirty="0"/>
              <a:t>1794</a:t>
            </a:r>
            <a:endParaRPr lang="en-GB" sz="2400" dirty="0"/>
          </a:p>
          <a:p>
            <a:endParaRPr lang="en-US" dirty="0" smtClean="0"/>
          </a:p>
          <a:p>
            <a:endParaRPr lang="en-US" dirty="0"/>
          </a:p>
          <a:p>
            <a:endParaRPr lang="en-US" dirty="0" smtClean="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30626" y="146958"/>
            <a:ext cx="4834918" cy="6575488"/>
          </a:xfrm>
          <a:prstGeom prst="rect">
            <a:avLst/>
          </a:prstGeom>
        </p:spPr>
      </p:pic>
      <p:sp>
        <p:nvSpPr>
          <p:cNvPr id="3" name="Rectangle 2"/>
          <p:cNvSpPr/>
          <p:nvPr/>
        </p:nvSpPr>
        <p:spPr>
          <a:xfrm>
            <a:off x="230302" y="445422"/>
            <a:ext cx="3900828" cy="6548588"/>
          </a:xfrm>
          <a:prstGeom prst="rect">
            <a:avLst/>
          </a:prstGeom>
        </p:spPr>
        <p:txBody>
          <a:bodyPr wrap="square">
            <a:spAutoFit/>
          </a:bodyPr>
          <a:lstStyle/>
          <a:p>
            <a:pPr marL="285750" lvl="0" indent="-285750">
              <a:buFont typeface="Arial" panose="020B0604020202020204" pitchFamily="34" charset="0"/>
              <a:buChar char="•"/>
            </a:pPr>
            <a:r>
              <a:rPr lang="en-GB" b="1" dirty="0"/>
              <a:t>What image of the </a:t>
            </a:r>
            <a:r>
              <a:rPr lang="en-GB" b="1" i="1" dirty="0"/>
              <a:t>sans-culotte </a:t>
            </a:r>
            <a:r>
              <a:rPr lang="en-GB" b="1" dirty="0"/>
              <a:t>does </a:t>
            </a:r>
            <a:r>
              <a:rPr lang="en-GB" b="1" i="1" dirty="0" err="1"/>
              <a:t>Père</a:t>
            </a:r>
            <a:r>
              <a:rPr lang="en-GB" b="1" i="1" dirty="0"/>
              <a:t> Duchesne </a:t>
            </a:r>
            <a:r>
              <a:rPr lang="en-GB" b="1" dirty="0"/>
              <a:t>description project? Is there anything notable about the subject’s attire and bodily comportment?</a:t>
            </a:r>
            <a:endParaRPr lang="en-GB" dirty="0"/>
          </a:p>
          <a:p>
            <a:pPr marL="285750" lvl="0" indent="-285750">
              <a:buFont typeface="Arial" panose="020B0604020202020204" pitchFamily="34" charset="0"/>
              <a:buChar char="•"/>
            </a:pPr>
            <a:r>
              <a:rPr lang="en-GB" b="1" dirty="0"/>
              <a:t>What does the author regard as some of the key characteristics of a </a:t>
            </a:r>
            <a:r>
              <a:rPr lang="en-GB" b="1" i="1" dirty="0"/>
              <a:t>sans-culotte</a:t>
            </a:r>
            <a:r>
              <a:rPr lang="en-GB" b="1" dirty="0"/>
              <a:t>? What types of words are used to describe a </a:t>
            </a:r>
            <a:r>
              <a:rPr lang="en-GB" b="1" i="1" dirty="0"/>
              <a:t>sans-culotte</a:t>
            </a:r>
            <a:r>
              <a:rPr lang="en-GB" b="1" dirty="0"/>
              <a:t>? What types of political views do </a:t>
            </a:r>
            <a:r>
              <a:rPr lang="en-GB" b="1" i="1" dirty="0"/>
              <a:t>sans-culottes </a:t>
            </a:r>
            <a:r>
              <a:rPr lang="en-GB" b="1" dirty="0"/>
              <a:t>espouse according to the author?</a:t>
            </a:r>
            <a:endParaRPr lang="en-GB" dirty="0"/>
          </a:p>
          <a:p>
            <a:pPr marL="285750" lvl="0" indent="-285750">
              <a:buFont typeface="Arial" panose="020B0604020202020204" pitchFamily="34" charset="0"/>
              <a:buChar char="•"/>
            </a:pPr>
            <a:r>
              <a:rPr lang="en-GB" b="1" dirty="0"/>
              <a:t>In what senses might this text be viewed as embodying revolutionary ideals? What might have been its ‘propaganda’ ‘message’?</a:t>
            </a:r>
            <a:endParaRPr lang="en-GB" dirty="0"/>
          </a:p>
          <a:p>
            <a:pPr marL="285750" lvl="0" indent="-285750">
              <a:buFont typeface="Arial" panose="020B0604020202020204" pitchFamily="34" charset="0"/>
              <a:buChar char="•"/>
            </a:pPr>
            <a:r>
              <a:rPr lang="en-GB" b="1" dirty="0"/>
              <a:t>Who might have been the audience of this text? Is there anything significant about the fact that it was publishes in </a:t>
            </a:r>
            <a:r>
              <a:rPr lang="en-GB" b="1" i="1" dirty="0" err="1"/>
              <a:t>Père</a:t>
            </a:r>
            <a:r>
              <a:rPr lang="en-GB" b="1" i="1" dirty="0"/>
              <a:t> Duchesne</a:t>
            </a:r>
            <a:r>
              <a:rPr lang="en-GB" b="1" dirty="0"/>
              <a:t>?</a:t>
            </a:r>
            <a:endParaRPr lang="en-GB" dirty="0"/>
          </a:p>
          <a:p>
            <a:pPr lvl="0">
              <a:lnSpc>
                <a:spcPct val="107000"/>
              </a:lnSpc>
              <a:spcAft>
                <a:spcPts val="0"/>
              </a:spcAft>
            </a:pPr>
            <a:endParaRPr lang="en-GB" sz="22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7940929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66337"/>
            <a:ext cx="6006299" cy="7836670"/>
          </a:xfrm>
          <a:prstGeom prst="rect">
            <a:avLst/>
          </a:prstGeom>
          <a:noFill/>
        </p:spPr>
        <p:txBody>
          <a:bodyPr wrap="square" lIns="540000" tIns="360000" rIns="540000" bIns="360000" rtlCol="0">
            <a:spAutoFit/>
          </a:bodyPr>
          <a:lstStyle/>
          <a:p>
            <a:pPr algn="just"/>
            <a:r>
              <a:rPr lang="en-GB" sz="2700" dirty="0"/>
              <a:t>“This museum must demonstrate </a:t>
            </a:r>
            <a:r>
              <a:rPr lang="en-GB" sz="2700" b="1" i="1" dirty="0"/>
              <a:t>the nation’s </a:t>
            </a:r>
            <a:r>
              <a:rPr lang="en-GB" sz="2700" dirty="0"/>
              <a:t>great riches … France must extend its glory through the ages and to all peoples: the national museum will embrace knowledge in all its manifold beauty and will be the admiration of the universe. By </a:t>
            </a:r>
            <a:r>
              <a:rPr lang="en-GB" sz="2700" b="1" dirty="0">
                <a:solidFill>
                  <a:srgbClr val="FF0000"/>
                </a:solidFill>
              </a:rPr>
              <a:t>embodying these grand ideas</a:t>
            </a:r>
            <a:r>
              <a:rPr lang="en-GB" sz="2700" b="1" dirty="0"/>
              <a:t>, worthy of a free people </a:t>
            </a:r>
            <a:r>
              <a:rPr lang="en-GB" sz="2700" dirty="0"/>
              <a:t>… the museum … will become </a:t>
            </a:r>
            <a:r>
              <a:rPr lang="en-GB" sz="2700" b="1" dirty="0"/>
              <a:t>among the most powerful institutions of the French Republic</a:t>
            </a:r>
            <a:r>
              <a:rPr lang="en-GB" sz="2700" dirty="0"/>
              <a:t>.”</a:t>
            </a:r>
          </a:p>
          <a:p>
            <a:pPr algn="just"/>
            <a:endParaRPr lang="en-GB" sz="1600" dirty="0"/>
          </a:p>
          <a:p>
            <a:pPr lvl="0"/>
            <a:r>
              <a:rPr lang="en-GB" sz="1400" dirty="0">
                <a:solidFill>
                  <a:prstClr val="black"/>
                </a:solidFill>
              </a:rPr>
              <a:t>cited by  Andrew </a:t>
            </a:r>
            <a:r>
              <a:rPr lang="en-GB" sz="1400" dirty="0" err="1">
                <a:solidFill>
                  <a:prstClr val="black"/>
                </a:solidFill>
              </a:rPr>
              <a:t>McClennan</a:t>
            </a:r>
            <a:r>
              <a:rPr lang="en-GB" sz="1400" dirty="0">
                <a:solidFill>
                  <a:prstClr val="black"/>
                </a:solidFill>
              </a:rPr>
              <a:t>, </a:t>
            </a:r>
            <a:r>
              <a:rPr lang="en-GB" sz="1400" i="1" dirty="0">
                <a:solidFill>
                  <a:prstClr val="black"/>
                </a:solidFill>
              </a:rPr>
              <a:t>Inventing the Louvre: Art, Politics, and the Origins of the Modern Museum in Eighteenth-Century Paris</a:t>
            </a:r>
            <a:r>
              <a:rPr lang="en-GB" sz="1400" dirty="0">
                <a:solidFill>
                  <a:prstClr val="black"/>
                </a:solidFill>
              </a:rPr>
              <a:t> (University of California: Los Angeles,1999), pp. 91–92</a:t>
            </a:r>
            <a:endParaRPr lang="en-US" dirty="0">
              <a:solidFill>
                <a:prstClr val="black"/>
              </a:solidFill>
            </a:endParaRPr>
          </a:p>
          <a:p>
            <a:pPr algn="just"/>
            <a:endParaRPr lang="en-GB" sz="2700" dirty="0"/>
          </a:p>
          <a:p>
            <a:pPr marL="285750" indent="-285750" algn="r">
              <a:buFontTx/>
              <a:buChar char="-"/>
            </a:pPr>
            <a:r>
              <a:rPr lang="en-GB" dirty="0"/>
              <a:t>.</a:t>
            </a:r>
          </a:p>
          <a:p>
            <a:pPr marL="285750" indent="-285750" algn="r">
              <a:buFontTx/>
              <a:buChar char="-"/>
            </a:pPr>
            <a:endParaRPr lang="en-GB" sz="800" dirty="0"/>
          </a:p>
        </p:txBody>
      </p:sp>
      <p:pic>
        <p:nvPicPr>
          <p:cNvPr id="3" name="Picture 2"/>
          <p:cNvPicPr>
            <a:picLocks noChangeAspect="1"/>
          </p:cNvPicPr>
          <p:nvPr/>
        </p:nvPicPr>
        <p:blipFill>
          <a:blip r:embed="rId3"/>
          <a:stretch>
            <a:fillRect/>
          </a:stretch>
        </p:blipFill>
        <p:spPr>
          <a:xfrm>
            <a:off x="6006299" y="415140"/>
            <a:ext cx="2967231" cy="4365104"/>
          </a:xfrm>
          <a:prstGeom prst="rect">
            <a:avLst/>
          </a:prstGeom>
        </p:spPr>
      </p:pic>
      <p:sp>
        <p:nvSpPr>
          <p:cNvPr id="5" name="Rectangle 4"/>
          <p:cNvSpPr/>
          <p:nvPr/>
        </p:nvSpPr>
        <p:spPr>
          <a:xfrm>
            <a:off x="5958099" y="4890906"/>
            <a:ext cx="3086736" cy="1754326"/>
          </a:xfrm>
          <a:prstGeom prst="rect">
            <a:avLst/>
          </a:prstGeom>
        </p:spPr>
        <p:txBody>
          <a:bodyPr wrap="square">
            <a:spAutoFit/>
          </a:bodyPr>
          <a:lstStyle/>
          <a:p>
            <a:pPr algn="ctr"/>
            <a:r>
              <a:rPr lang="en-GB" sz="2800" b="1" dirty="0">
                <a:solidFill>
                  <a:prstClr val="black"/>
                </a:solidFill>
              </a:rPr>
              <a:t>Jean-Marie Roland </a:t>
            </a:r>
            <a:r>
              <a:rPr lang="en-GB" sz="2000" dirty="0">
                <a:solidFill>
                  <a:prstClr val="black"/>
                </a:solidFill>
              </a:rPr>
              <a:t>(1734 –1793), minister of the interior, letter to Jacques-Louis David, October 1792</a:t>
            </a:r>
            <a:r>
              <a:rPr lang="en-GB" sz="1400" dirty="0">
                <a:solidFill>
                  <a:prstClr val="black"/>
                </a:solidFill>
              </a:rPr>
              <a:t>, </a:t>
            </a:r>
            <a:endParaRPr lang="en-US" dirty="0"/>
          </a:p>
        </p:txBody>
      </p:sp>
      <p:sp>
        <p:nvSpPr>
          <p:cNvPr id="6" name="TextBox 5"/>
          <p:cNvSpPr txBox="1"/>
          <p:nvPr/>
        </p:nvSpPr>
        <p:spPr>
          <a:xfrm>
            <a:off x="7501467" y="348371"/>
            <a:ext cx="4445581" cy="2927634"/>
          </a:xfrm>
          <a:prstGeom prst="rect">
            <a:avLst/>
          </a:prstGeom>
          <a:noFill/>
        </p:spPr>
        <p:txBody>
          <a:bodyPr wrap="square" lIns="540000" tIns="360000" rIns="540000" bIns="360000" rtlCol="0">
            <a:spAutoFit/>
          </a:bodyPr>
          <a:lstStyle/>
          <a:p>
            <a:pPr lvl="0" algn="r"/>
            <a:r>
              <a:rPr lang="en-GB" sz="4400" b="1" dirty="0">
                <a:solidFill>
                  <a:srgbClr val="FF0000"/>
                </a:solidFill>
                <a:effectLst>
                  <a:outerShdw blurRad="38100" dist="38100" dir="2700000" algn="tl">
                    <a:srgbClr val="000000">
                      <a:alpha val="43137"/>
                    </a:srgbClr>
                  </a:outerShdw>
                </a:effectLst>
              </a:rPr>
              <a:t>The Revolutionary Louvre</a:t>
            </a:r>
          </a:p>
          <a:p>
            <a:pPr algn="just"/>
            <a:endParaRPr lang="en-GB" sz="1100" dirty="0"/>
          </a:p>
        </p:txBody>
      </p:sp>
    </p:spTree>
    <p:extLst>
      <p:ext uri="{BB962C8B-B14F-4D97-AF65-F5344CB8AC3E}">
        <p14:creationId xmlns:p14="http://schemas.microsoft.com/office/powerpoint/2010/main" val="337360804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a:spLocks noChangeArrowheads="1"/>
          </p:cNvSpPr>
          <p:nvPr/>
        </p:nvSpPr>
        <p:spPr bwMode="auto">
          <a:xfrm>
            <a:off x="1524001"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solidFill>
                <a:prstClr val="black"/>
              </a:solidFill>
            </a:endParaRPr>
          </a:p>
        </p:txBody>
      </p:sp>
      <p:pic>
        <p:nvPicPr>
          <p:cNvPr id="13315" name="Picture 3" descr="C:\Users\Alex\Documents\Teaching\HIST 366\HIST 366 Readings\Week 02 - Renaissance and Enlightenment Museums\la_grande_galerie_du_louvre_en11627.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10310" y="-19015"/>
            <a:ext cx="4581690" cy="3967649"/>
          </a:xfrm>
          <a:prstGeom prst="rect">
            <a:avLst/>
          </a:prstGeom>
          <a:noFill/>
          <a:extLst>
            <a:ext uri="{909E8E84-426E-40DD-AFC4-6F175D3DCCD1}">
              <a14:hiddenFill xmlns:a14="http://schemas.microsoft.com/office/drawing/2010/main">
                <a:solidFill>
                  <a:srgbClr val="FFFFFF"/>
                </a:solidFill>
              </a14:hiddenFill>
            </a:ext>
          </a:extLst>
        </p:spPr>
      </p:pic>
      <p:pic>
        <p:nvPicPr>
          <p:cNvPr id="13317"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060731" y="-19015"/>
            <a:ext cx="2988812" cy="39676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8"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9015"/>
            <a:ext cx="5060731" cy="39685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 name="Rectangle 11"/>
          <p:cNvSpPr/>
          <p:nvPr/>
        </p:nvSpPr>
        <p:spPr>
          <a:xfrm>
            <a:off x="9589053" y="681930"/>
            <a:ext cx="2640494" cy="1530401"/>
          </a:xfrm>
          <a:prstGeom prst="rect">
            <a:avLst/>
          </a:prstGeom>
        </p:spPr>
        <p:txBody>
          <a:bodyPr wrap="square" lIns="180000" tIns="72000" rIns="180000" bIns="72000">
            <a:spAutoFit/>
          </a:bodyPr>
          <a:lstStyle/>
          <a:p>
            <a:r>
              <a:rPr lang="en-GB" dirty="0">
                <a:solidFill>
                  <a:srgbClr val="FFFF00"/>
                </a:solidFill>
              </a:rPr>
              <a:t>Hubert Robert, views of the Grand Gallery of the Louvre between 1794 and 1796 (Louvre, Paris</a:t>
            </a:r>
            <a:r>
              <a:rPr lang="en-GB" sz="1400" dirty="0" smtClean="0">
                <a:solidFill>
                  <a:srgbClr val="FFFF00"/>
                </a:solidFill>
              </a:rPr>
              <a:t>).</a:t>
            </a:r>
            <a:endParaRPr lang="it-IT" sz="1400" dirty="0">
              <a:solidFill>
                <a:srgbClr val="FFFF00"/>
              </a:solidFill>
            </a:endParaRPr>
          </a:p>
        </p:txBody>
      </p:sp>
      <p:sp>
        <p:nvSpPr>
          <p:cNvPr id="7" name="TextBox 6"/>
          <p:cNvSpPr txBox="1"/>
          <p:nvPr/>
        </p:nvSpPr>
        <p:spPr>
          <a:xfrm>
            <a:off x="-132522" y="3532918"/>
            <a:ext cx="12324522" cy="3127688"/>
          </a:xfrm>
          <a:prstGeom prst="rect">
            <a:avLst/>
          </a:prstGeom>
          <a:noFill/>
        </p:spPr>
        <p:txBody>
          <a:bodyPr wrap="square" lIns="540000" tIns="360000" rIns="540000" bIns="360000" rtlCol="0">
            <a:spAutoFit/>
          </a:bodyPr>
          <a:lstStyle/>
          <a:p>
            <a:pPr marL="285750" indent="-285750" algn="r">
              <a:buFontTx/>
              <a:buChar char="-"/>
            </a:pPr>
            <a:endParaRPr lang="en-GB" dirty="0">
              <a:solidFill>
                <a:prstClr val="black"/>
              </a:solidFill>
            </a:endParaRPr>
          </a:p>
          <a:p>
            <a:pPr algn="just"/>
            <a:r>
              <a:rPr lang="en-GB" sz="2400" dirty="0">
                <a:solidFill>
                  <a:prstClr val="black"/>
                </a:solidFill>
              </a:rPr>
              <a:t>“It is time to </a:t>
            </a:r>
            <a:r>
              <a:rPr lang="en-GB" sz="2400" b="1" dirty="0">
                <a:solidFill>
                  <a:prstClr val="black"/>
                </a:solidFill>
              </a:rPr>
              <a:t>do away with the traditional French system</a:t>
            </a:r>
            <a:r>
              <a:rPr lang="en-GB" sz="2400" dirty="0">
                <a:solidFill>
                  <a:prstClr val="black"/>
                </a:solidFill>
              </a:rPr>
              <a:t>, that </a:t>
            </a:r>
            <a:r>
              <a:rPr lang="en-GB" sz="2400" b="1" dirty="0">
                <a:solidFill>
                  <a:prstClr val="black"/>
                </a:solidFill>
              </a:rPr>
              <a:t>monarchical routine </a:t>
            </a:r>
            <a:r>
              <a:rPr lang="en-GB" sz="2400" dirty="0">
                <a:solidFill>
                  <a:prstClr val="black"/>
                </a:solidFill>
              </a:rPr>
              <a:t>which, in </a:t>
            </a:r>
            <a:r>
              <a:rPr lang="en-GB" sz="2400" b="1" dirty="0">
                <a:solidFill>
                  <a:prstClr val="black"/>
                </a:solidFill>
              </a:rPr>
              <a:t>subjugating art </a:t>
            </a:r>
            <a:r>
              <a:rPr lang="en-GB" sz="2400" dirty="0">
                <a:solidFill>
                  <a:prstClr val="black"/>
                </a:solidFill>
              </a:rPr>
              <a:t>to the whims of</a:t>
            </a:r>
            <a:r>
              <a:rPr lang="en-GB" sz="2400" b="1" dirty="0">
                <a:solidFill>
                  <a:prstClr val="black"/>
                </a:solidFill>
              </a:rPr>
              <a:t> false taste, corruption and fashion </a:t>
            </a:r>
            <a:r>
              <a:rPr lang="en-GB" sz="2400" dirty="0">
                <a:solidFill>
                  <a:prstClr val="black"/>
                </a:solidFill>
              </a:rPr>
              <a:t>has </a:t>
            </a:r>
            <a:r>
              <a:rPr lang="en-GB" sz="2400" b="1" dirty="0">
                <a:solidFill>
                  <a:prstClr val="black"/>
                </a:solidFill>
              </a:rPr>
              <a:t>narrowed its genius, mannered its methods, and perverted its goals </a:t>
            </a:r>
            <a:r>
              <a:rPr lang="en-GB" sz="2400" dirty="0">
                <a:solidFill>
                  <a:prstClr val="black"/>
                </a:solidFill>
              </a:rPr>
              <a:t>…. It is time to replace [such] dishonourable productions with </a:t>
            </a:r>
            <a:r>
              <a:rPr lang="en-GB" sz="2400" b="1" dirty="0">
                <a:solidFill>
                  <a:prstClr val="black"/>
                </a:solidFill>
              </a:rPr>
              <a:t>paintings worthy of a republican people </a:t>
            </a:r>
            <a:r>
              <a:rPr lang="en-GB" sz="2400" dirty="0">
                <a:solidFill>
                  <a:prstClr val="black"/>
                </a:solidFill>
              </a:rPr>
              <a:t>… we need </a:t>
            </a:r>
            <a:r>
              <a:rPr lang="en-GB" sz="2400" b="1" dirty="0">
                <a:solidFill>
                  <a:prstClr val="black"/>
                </a:solidFill>
              </a:rPr>
              <a:t>dignified colours</a:t>
            </a:r>
            <a:r>
              <a:rPr lang="en-GB" sz="2400" dirty="0">
                <a:solidFill>
                  <a:prstClr val="black"/>
                </a:solidFill>
              </a:rPr>
              <a:t>, an </a:t>
            </a:r>
            <a:r>
              <a:rPr lang="en-GB" sz="2400" b="1" dirty="0">
                <a:solidFill>
                  <a:prstClr val="black"/>
                </a:solidFill>
              </a:rPr>
              <a:t>energetic style</a:t>
            </a:r>
            <a:r>
              <a:rPr lang="en-GB" sz="2400" dirty="0">
                <a:solidFill>
                  <a:prstClr val="black"/>
                </a:solidFill>
              </a:rPr>
              <a:t>, a </a:t>
            </a:r>
            <a:r>
              <a:rPr lang="en-GB" sz="2400" b="1" dirty="0">
                <a:solidFill>
                  <a:prstClr val="black"/>
                </a:solidFill>
              </a:rPr>
              <a:t>bold brush</a:t>
            </a:r>
            <a:r>
              <a:rPr lang="en-GB" sz="2400" dirty="0">
                <a:solidFill>
                  <a:prstClr val="black"/>
                </a:solidFill>
              </a:rPr>
              <a:t>, a volcanic genius.”</a:t>
            </a:r>
          </a:p>
          <a:p>
            <a:pPr marL="285750" indent="-285750" algn="r">
              <a:buFontTx/>
              <a:buChar char="-"/>
            </a:pPr>
            <a:r>
              <a:rPr lang="en-GB" sz="1400" dirty="0">
                <a:solidFill>
                  <a:prstClr val="black"/>
                </a:solidFill>
              </a:rPr>
              <a:t>Gabriel Bouquier, address to National Convention assembly, June 1794, cited by McClennan, </a:t>
            </a:r>
            <a:r>
              <a:rPr lang="en-GB" sz="1400" i="1" dirty="0">
                <a:solidFill>
                  <a:prstClr val="black"/>
                </a:solidFill>
              </a:rPr>
              <a:t>Inventing the Louvre, </a:t>
            </a:r>
            <a:r>
              <a:rPr lang="en-GB" sz="1400" dirty="0">
                <a:solidFill>
                  <a:prstClr val="black"/>
                </a:solidFill>
              </a:rPr>
              <a:t>p. 103</a:t>
            </a:r>
            <a:r>
              <a:rPr lang="en-GB" dirty="0">
                <a:solidFill>
                  <a:prstClr val="black"/>
                </a:solidFill>
              </a:rPr>
              <a:t>.</a:t>
            </a:r>
            <a:endParaRPr lang="en-GB" sz="1600" dirty="0">
              <a:solidFill>
                <a:prstClr val="black"/>
              </a:solidFill>
            </a:endParaRPr>
          </a:p>
        </p:txBody>
      </p:sp>
      <p:sp>
        <p:nvSpPr>
          <p:cNvPr id="8" name="Title 1"/>
          <p:cNvSpPr txBox="1">
            <a:spLocks/>
          </p:cNvSpPr>
          <p:nvPr/>
        </p:nvSpPr>
        <p:spPr>
          <a:xfrm>
            <a:off x="967630" y="0"/>
            <a:ext cx="11175013" cy="1054394"/>
          </a:xfrm>
          <a:prstGeom prst="rect">
            <a:avLst/>
          </a:prstGeom>
        </p:spPr>
        <p:txBody>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r>
              <a:rPr lang="en-GB" dirty="0" smtClean="0"/>
              <a:t>ART And The </a:t>
            </a:r>
            <a:r>
              <a:rPr lang="en-GB" dirty="0" err="1" smtClean="0"/>
              <a:t>REVOLution</a:t>
            </a:r>
            <a:r>
              <a:rPr lang="en-GB" dirty="0" smtClean="0"/>
              <a:t>: The Louvre</a:t>
            </a:r>
            <a:endParaRPr lang="en-US" dirty="0"/>
          </a:p>
        </p:txBody>
      </p:sp>
    </p:spTree>
    <p:extLst>
      <p:ext uri="{BB962C8B-B14F-4D97-AF65-F5344CB8AC3E}">
        <p14:creationId xmlns:p14="http://schemas.microsoft.com/office/powerpoint/2010/main" val="292845871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7813" y="-21265"/>
            <a:ext cx="51661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descr="C:\Users\Alex\Documents\Teaching\HIST 366\HIST 366 Readings\Week 02 - Renaissance and Enlightenment Museums\la_grande_galerie_du_louvre_en11627.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55481" y="2929467"/>
            <a:ext cx="4536520" cy="392853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58818" y="-21266"/>
            <a:ext cx="4627997" cy="36292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5303913" y="4180140"/>
            <a:ext cx="2108897" cy="2084399"/>
          </a:xfrm>
          <a:prstGeom prst="rect">
            <a:avLst/>
          </a:prstGeom>
        </p:spPr>
        <p:txBody>
          <a:bodyPr wrap="square" lIns="180000" tIns="72000" rIns="180000" bIns="72000">
            <a:spAutoFit/>
          </a:bodyPr>
          <a:lstStyle/>
          <a:p>
            <a:pPr algn="ctr"/>
            <a:r>
              <a:rPr lang="en-GB" b="1" dirty="0">
                <a:effectLst>
                  <a:outerShdw blurRad="38100" dist="38100" dir="2700000" algn="tl">
                    <a:srgbClr val="000000">
                      <a:alpha val="43137"/>
                    </a:srgbClr>
                  </a:outerShdw>
                </a:effectLst>
              </a:rPr>
              <a:t>Hubert Robert, views of the Grand Gallery of the Louvre between 1794 and 1796 (Louvre, </a:t>
            </a:r>
            <a:r>
              <a:rPr lang="en-GB" b="1" dirty="0" smtClean="0">
                <a:effectLst>
                  <a:outerShdw blurRad="38100" dist="38100" dir="2700000" algn="tl">
                    <a:srgbClr val="000000">
                      <a:alpha val="43137"/>
                    </a:srgbClr>
                  </a:outerShdw>
                </a:effectLst>
              </a:rPr>
              <a:t>Paris) </a:t>
            </a:r>
            <a:endParaRPr lang="it-IT" sz="1400" b="1"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77115810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186266" y="0"/>
            <a:ext cx="6244953" cy="4095286"/>
          </a:xfrm>
          <a:prstGeom prst="rect">
            <a:avLst/>
          </a:prstGeom>
        </p:spPr>
      </p:pic>
      <p:sp>
        <p:nvSpPr>
          <p:cNvPr id="4" name="TextBox 3"/>
          <p:cNvSpPr txBox="1"/>
          <p:nvPr/>
        </p:nvSpPr>
        <p:spPr>
          <a:xfrm>
            <a:off x="186266" y="3895405"/>
            <a:ext cx="11802533" cy="2850690"/>
          </a:xfrm>
          <a:prstGeom prst="rect">
            <a:avLst/>
          </a:prstGeom>
          <a:noFill/>
        </p:spPr>
        <p:txBody>
          <a:bodyPr wrap="square" lIns="540000" tIns="360000" rIns="540000" bIns="360000" rtlCol="0">
            <a:spAutoFit/>
          </a:bodyPr>
          <a:lstStyle/>
          <a:p>
            <a:pPr algn="just"/>
            <a:r>
              <a:rPr lang="en-GB" sz="2200" dirty="0"/>
              <a:t>“Given the direction of </a:t>
            </a:r>
            <a:r>
              <a:rPr lang="en-GB" sz="2200" i="1" dirty="0"/>
              <a:t>current events</a:t>
            </a:r>
            <a:r>
              <a:rPr lang="en-GB" sz="2200" dirty="0"/>
              <a:t>, the civic spirit of several members of this committee [Commission </a:t>
            </a:r>
            <a:r>
              <a:rPr lang="en-GB" sz="2200" dirty="0" err="1"/>
              <a:t>tempoire</a:t>
            </a:r>
            <a:r>
              <a:rPr lang="en-GB" sz="2200" dirty="0"/>
              <a:t> des arts] seems to have stood still and in some cases regressed. Today it is essential that everything march forward together … and </a:t>
            </a:r>
            <a:r>
              <a:rPr lang="en-GB" sz="2200" b="1" dirty="0"/>
              <a:t>those who are called to serve on such commissions must possess an unwavering republicanism</a:t>
            </a:r>
            <a:r>
              <a:rPr lang="en-GB" sz="2200" dirty="0"/>
              <a:t>.”</a:t>
            </a:r>
          </a:p>
          <a:p>
            <a:pPr marL="285750" indent="-285750" algn="r">
              <a:buFontTx/>
              <a:buChar char="-"/>
            </a:pPr>
            <a:r>
              <a:rPr lang="en-GB" sz="1600" dirty="0"/>
              <a:t>Jean-Baptiste-Charles </a:t>
            </a:r>
            <a:r>
              <a:rPr lang="en-GB" sz="1600" dirty="0" err="1"/>
              <a:t>Matthieu</a:t>
            </a:r>
            <a:r>
              <a:rPr lang="en-GB" sz="1600" dirty="0"/>
              <a:t>, president of Commission </a:t>
            </a:r>
            <a:r>
              <a:rPr lang="en-GB" sz="1600" dirty="0" err="1"/>
              <a:t>tempoire</a:t>
            </a:r>
            <a:r>
              <a:rPr lang="en-GB" sz="1600" dirty="0"/>
              <a:t> des arts, December 1793, cited by </a:t>
            </a:r>
            <a:r>
              <a:rPr lang="en-GB" sz="1600" dirty="0" err="1"/>
              <a:t>McClennan</a:t>
            </a:r>
            <a:r>
              <a:rPr lang="en-GB" sz="1600" dirty="0"/>
              <a:t>, </a:t>
            </a:r>
            <a:r>
              <a:rPr lang="en-GB" sz="1600" i="1" dirty="0"/>
              <a:t>Inventing the Louvre</a:t>
            </a:r>
            <a:r>
              <a:rPr lang="en-GB" sz="1600" dirty="0"/>
              <a:t>, p. 104.</a:t>
            </a:r>
          </a:p>
          <a:p>
            <a:r>
              <a:rPr lang="en-GB" dirty="0"/>
              <a:t> </a:t>
            </a:r>
          </a:p>
        </p:txBody>
      </p:sp>
      <p:sp>
        <p:nvSpPr>
          <p:cNvPr id="5" name="Rectangle 4"/>
          <p:cNvSpPr/>
          <p:nvPr/>
        </p:nvSpPr>
        <p:spPr>
          <a:xfrm>
            <a:off x="7061035" y="209235"/>
            <a:ext cx="4572000" cy="954107"/>
          </a:xfrm>
          <a:prstGeom prst="rect">
            <a:avLst/>
          </a:prstGeom>
        </p:spPr>
        <p:txBody>
          <a:bodyPr>
            <a:spAutoFit/>
          </a:bodyPr>
          <a:lstStyle/>
          <a:p>
            <a:pPr lvl="0" algn="r"/>
            <a:r>
              <a:rPr lang="en-GB" sz="2800" b="1" dirty="0">
                <a:solidFill>
                  <a:srgbClr val="FF0000"/>
                </a:solidFill>
                <a:effectLst>
                  <a:outerShdw blurRad="38100" dist="38100" dir="2700000" algn="tl">
                    <a:srgbClr val="000000">
                      <a:alpha val="43137"/>
                    </a:srgbClr>
                  </a:outerShdw>
                </a:effectLst>
              </a:rPr>
              <a:t>The Revolutionary Louvre during the Reign of Terror</a:t>
            </a:r>
          </a:p>
        </p:txBody>
      </p:sp>
      <p:sp>
        <p:nvSpPr>
          <p:cNvPr id="6" name="Rectangle 5"/>
          <p:cNvSpPr/>
          <p:nvPr/>
        </p:nvSpPr>
        <p:spPr>
          <a:xfrm>
            <a:off x="7748752" y="1766162"/>
            <a:ext cx="2376264" cy="1200329"/>
          </a:xfrm>
          <a:prstGeom prst="rect">
            <a:avLst/>
          </a:prstGeom>
        </p:spPr>
        <p:txBody>
          <a:bodyPr wrap="square">
            <a:spAutoFit/>
          </a:bodyPr>
          <a:lstStyle/>
          <a:p>
            <a:r>
              <a:rPr lang="en-US" dirty="0"/>
              <a:t>Execution of Louis XVI, engraving by Georg Heinrich </a:t>
            </a:r>
            <a:r>
              <a:rPr lang="en-US" dirty="0" err="1"/>
              <a:t>Sieveking</a:t>
            </a:r>
            <a:r>
              <a:rPr lang="en-US" dirty="0"/>
              <a:t> (1793)</a:t>
            </a:r>
          </a:p>
        </p:txBody>
      </p:sp>
    </p:spTree>
    <p:extLst>
      <p:ext uri="{BB962C8B-B14F-4D97-AF65-F5344CB8AC3E}">
        <p14:creationId xmlns:p14="http://schemas.microsoft.com/office/powerpoint/2010/main" val="254281954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1469880" y="-54560"/>
            <a:ext cx="5973435" cy="3762742"/>
          </a:xfrm>
          <a:prstGeom prst="rect">
            <a:avLst/>
          </a:prstGeom>
        </p:spPr>
      </p:pic>
      <p:sp>
        <p:nvSpPr>
          <p:cNvPr id="4" name="TextBox 3"/>
          <p:cNvSpPr txBox="1"/>
          <p:nvPr/>
        </p:nvSpPr>
        <p:spPr>
          <a:xfrm>
            <a:off x="7295346" y="-54560"/>
            <a:ext cx="3340967" cy="6020788"/>
          </a:xfrm>
          <a:prstGeom prst="rect">
            <a:avLst/>
          </a:prstGeom>
          <a:noFill/>
        </p:spPr>
        <p:txBody>
          <a:bodyPr wrap="square" lIns="540000" tIns="360000" rIns="540000" bIns="360000" rtlCol="0">
            <a:spAutoFit/>
          </a:bodyPr>
          <a:lstStyle/>
          <a:p>
            <a:r>
              <a:rPr lang="en-GB" sz="2200" dirty="0"/>
              <a:t>“Everything will be </a:t>
            </a:r>
            <a:r>
              <a:rPr lang="en-GB" sz="2200" b="1" dirty="0"/>
              <a:t>ordered</a:t>
            </a:r>
            <a:r>
              <a:rPr lang="en-GB" sz="2200" dirty="0"/>
              <a:t> and arranged with method, explained and embellished by method itself … </a:t>
            </a:r>
            <a:r>
              <a:rPr lang="en-GB" sz="2200" b="1" dirty="0"/>
              <a:t>Our administration [the Republic] exudes order, precision and the strictest exactitude</a:t>
            </a:r>
            <a:r>
              <a:rPr lang="en-GB" sz="2200" dirty="0"/>
              <a:t>.”</a:t>
            </a:r>
          </a:p>
          <a:p>
            <a:pPr marL="285750" indent="-285750" algn="r">
              <a:buFontTx/>
              <a:buChar char="-"/>
            </a:pPr>
            <a:r>
              <a:rPr lang="en-GB" sz="1600" dirty="0"/>
              <a:t>Jean-Baptiste-Charles </a:t>
            </a:r>
            <a:r>
              <a:rPr lang="en-GB" sz="1600" dirty="0" err="1"/>
              <a:t>Matthieu</a:t>
            </a:r>
            <a:r>
              <a:rPr lang="en-GB" sz="1600" dirty="0"/>
              <a:t>, cited by </a:t>
            </a:r>
            <a:r>
              <a:rPr lang="en-GB" sz="1600" dirty="0" err="1"/>
              <a:t>McClennan</a:t>
            </a:r>
            <a:r>
              <a:rPr lang="en-GB" sz="1600" dirty="0"/>
              <a:t>, </a:t>
            </a:r>
            <a:r>
              <a:rPr lang="en-GB" sz="1600" i="1" dirty="0"/>
              <a:t>Inventing the Louvre</a:t>
            </a:r>
            <a:r>
              <a:rPr lang="en-GB" sz="1600" dirty="0"/>
              <a:t>, pp. 112–113</a:t>
            </a:r>
            <a:r>
              <a:rPr lang="en-GB" sz="1400" dirty="0"/>
              <a:t>.</a:t>
            </a:r>
          </a:p>
        </p:txBody>
      </p:sp>
      <p:pic>
        <p:nvPicPr>
          <p:cNvPr id="7" name="Picture 1" descr="http://www.larousse.fr/encyclopedie/data/images/1002393-%C3%89tienne_Louis_Boull%C3%A9e_Mus%C3%A9um.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84093" y="3573016"/>
            <a:ext cx="5999101" cy="3284984"/>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p:nvPr/>
        </p:nvSpPr>
        <p:spPr>
          <a:xfrm>
            <a:off x="1524001" y="189561"/>
            <a:ext cx="5581649" cy="954107"/>
          </a:xfrm>
          <a:prstGeom prst="rect">
            <a:avLst/>
          </a:prstGeom>
        </p:spPr>
        <p:txBody>
          <a:bodyPr wrap="square">
            <a:spAutoFit/>
          </a:bodyPr>
          <a:lstStyle/>
          <a:p>
            <a:pPr lvl="0" algn="r"/>
            <a:r>
              <a:rPr lang="en-GB" sz="2800" b="1" dirty="0">
                <a:solidFill>
                  <a:srgbClr val="FF0000"/>
                </a:solidFill>
                <a:effectLst>
                  <a:outerShdw blurRad="38100" dist="38100" dir="2700000" algn="tl">
                    <a:srgbClr val="000000">
                      <a:alpha val="43137"/>
                    </a:srgbClr>
                  </a:outerShdw>
                </a:effectLst>
              </a:rPr>
              <a:t>The Revolutionary Louvre during the Reign of Terror</a:t>
            </a:r>
          </a:p>
        </p:txBody>
      </p:sp>
      <p:sp>
        <p:nvSpPr>
          <p:cNvPr id="10" name="Rectangle 9"/>
          <p:cNvSpPr/>
          <p:nvPr/>
        </p:nvSpPr>
        <p:spPr>
          <a:xfrm>
            <a:off x="7609822" y="5748404"/>
            <a:ext cx="2980599" cy="1007181"/>
          </a:xfrm>
          <a:prstGeom prst="rect">
            <a:avLst/>
          </a:prstGeom>
        </p:spPr>
        <p:txBody>
          <a:bodyPr wrap="square" lIns="180000" tIns="72000" rIns="180000" bIns="72000">
            <a:spAutoFit/>
          </a:bodyPr>
          <a:lstStyle/>
          <a:p>
            <a:pPr algn="ctr"/>
            <a:r>
              <a:rPr lang="en-GB" sz="1400" dirty="0"/>
              <a:t>Étienne-Louis </a:t>
            </a:r>
            <a:r>
              <a:rPr lang="en-GB" sz="1400" dirty="0" err="1"/>
              <a:t>Boullée</a:t>
            </a:r>
            <a:r>
              <a:rPr lang="en-GB" sz="1400" dirty="0"/>
              <a:t>, </a:t>
            </a:r>
            <a:r>
              <a:rPr lang="en-GB" sz="1400" i="1" dirty="0"/>
              <a:t>French National Library </a:t>
            </a:r>
            <a:r>
              <a:rPr lang="en-GB" sz="1400" dirty="0"/>
              <a:t>(top); </a:t>
            </a:r>
            <a:r>
              <a:rPr lang="en-GB" sz="1400" i="1" dirty="0"/>
              <a:t>Museum </a:t>
            </a:r>
            <a:r>
              <a:rPr lang="en-GB" sz="1400" dirty="0"/>
              <a:t>(bottom), c. 1785 (</a:t>
            </a:r>
            <a:r>
              <a:rPr lang="en-GB" sz="1400" dirty="0" err="1"/>
              <a:t>Bibliothèque</a:t>
            </a:r>
            <a:r>
              <a:rPr lang="en-GB" sz="1400" dirty="0"/>
              <a:t> </a:t>
            </a:r>
            <a:r>
              <a:rPr lang="en-GB" sz="1400" dirty="0" err="1"/>
              <a:t>Nationale</a:t>
            </a:r>
            <a:r>
              <a:rPr lang="en-GB" sz="1400" dirty="0"/>
              <a:t>, Paris)</a:t>
            </a:r>
            <a:endParaRPr lang="it-IT" sz="1400" dirty="0"/>
          </a:p>
        </p:txBody>
      </p:sp>
    </p:spTree>
    <p:extLst>
      <p:ext uri="{BB962C8B-B14F-4D97-AF65-F5344CB8AC3E}">
        <p14:creationId xmlns:p14="http://schemas.microsoft.com/office/powerpoint/2010/main" val="213110925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1469880" y="-54560"/>
            <a:ext cx="5973435" cy="3762742"/>
          </a:xfrm>
          <a:prstGeom prst="rect">
            <a:avLst/>
          </a:prstGeom>
        </p:spPr>
      </p:pic>
      <p:sp>
        <p:nvSpPr>
          <p:cNvPr id="4" name="TextBox 3"/>
          <p:cNvSpPr txBox="1"/>
          <p:nvPr/>
        </p:nvSpPr>
        <p:spPr>
          <a:xfrm>
            <a:off x="7344130" y="-47880"/>
            <a:ext cx="3340967" cy="5774567"/>
          </a:xfrm>
          <a:prstGeom prst="rect">
            <a:avLst/>
          </a:prstGeom>
          <a:noFill/>
        </p:spPr>
        <p:txBody>
          <a:bodyPr wrap="square" lIns="540000" tIns="360000" rIns="540000" bIns="360000" rtlCol="0">
            <a:spAutoFit/>
          </a:bodyPr>
          <a:lstStyle/>
          <a:p>
            <a:pPr algn="just"/>
            <a:r>
              <a:rPr lang="en-GB" sz="2400" dirty="0"/>
              <a:t>“</a:t>
            </a:r>
            <a:r>
              <a:rPr lang="en-GB" sz="2400" b="1" dirty="0"/>
              <a:t>The Museum is not supposed to be a vain assemblage of frivolous luxury objects </a:t>
            </a:r>
            <a:r>
              <a:rPr lang="en-GB" sz="2400" dirty="0"/>
              <a:t>that satisfy only idle curiosity. What it must be is </a:t>
            </a:r>
            <a:r>
              <a:rPr lang="en-GB" sz="2400" b="1" dirty="0"/>
              <a:t>an imposing school</a:t>
            </a:r>
            <a:r>
              <a:rPr lang="en-GB" sz="2400" dirty="0"/>
              <a:t>.”</a:t>
            </a:r>
          </a:p>
          <a:p>
            <a:pPr marL="285750" indent="-285750" algn="r">
              <a:buFontTx/>
              <a:buChar char="-"/>
            </a:pPr>
            <a:r>
              <a:rPr lang="en-GB" sz="1600" b="1" dirty="0"/>
              <a:t>Jacques-Louis David</a:t>
            </a:r>
            <a:r>
              <a:rPr lang="en-GB" sz="1600" dirty="0"/>
              <a:t>, January 1793, cited by </a:t>
            </a:r>
            <a:r>
              <a:rPr lang="en-GB" sz="1600" dirty="0" err="1"/>
              <a:t>McClennan</a:t>
            </a:r>
            <a:r>
              <a:rPr lang="en-GB" sz="1600" dirty="0"/>
              <a:t>, </a:t>
            </a:r>
            <a:r>
              <a:rPr lang="en-GB" sz="1600" i="1" dirty="0"/>
              <a:t>Inventing the Louvre</a:t>
            </a:r>
            <a:r>
              <a:rPr lang="en-GB" sz="1600" dirty="0"/>
              <a:t>, p. 106</a:t>
            </a:r>
            <a:r>
              <a:rPr lang="en-GB" sz="1400" dirty="0"/>
              <a:t>.</a:t>
            </a:r>
          </a:p>
        </p:txBody>
      </p:sp>
      <p:pic>
        <p:nvPicPr>
          <p:cNvPr id="7" name="Picture 1" descr="http://www.larousse.fr/encyclopedie/data/images/1002393-%C3%89tienne_Louis_Boull%C3%A9e_Mus%C3%A9um.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84093" y="3573016"/>
            <a:ext cx="5999101" cy="3284984"/>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p:nvPr/>
        </p:nvSpPr>
        <p:spPr>
          <a:xfrm>
            <a:off x="1524001" y="189561"/>
            <a:ext cx="5581649" cy="954107"/>
          </a:xfrm>
          <a:prstGeom prst="rect">
            <a:avLst/>
          </a:prstGeom>
        </p:spPr>
        <p:txBody>
          <a:bodyPr wrap="square">
            <a:spAutoFit/>
          </a:bodyPr>
          <a:lstStyle/>
          <a:p>
            <a:pPr lvl="0" algn="r"/>
            <a:r>
              <a:rPr lang="en-GB" sz="2800" b="1" dirty="0">
                <a:solidFill>
                  <a:srgbClr val="FF0000"/>
                </a:solidFill>
                <a:effectLst>
                  <a:outerShdw blurRad="38100" dist="38100" dir="2700000" algn="tl">
                    <a:srgbClr val="000000">
                      <a:alpha val="43137"/>
                    </a:srgbClr>
                  </a:outerShdw>
                </a:effectLst>
              </a:rPr>
              <a:t>The Revolutionary Louvre during the Reign of Terror</a:t>
            </a:r>
          </a:p>
        </p:txBody>
      </p:sp>
      <p:sp>
        <p:nvSpPr>
          <p:cNvPr id="12" name="Rectangle 11"/>
          <p:cNvSpPr/>
          <p:nvPr/>
        </p:nvSpPr>
        <p:spPr>
          <a:xfrm>
            <a:off x="7609822" y="5748404"/>
            <a:ext cx="2980599" cy="1007181"/>
          </a:xfrm>
          <a:prstGeom prst="rect">
            <a:avLst/>
          </a:prstGeom>
        </p:spPr>
        <p:txBody>
          <a:bodyPr wrap="square" lIns="180000" tIns="72000" rIns="180000" bIns="72000">
            <a:spAutoFit/>
          </a:bodyPr>
          <a:lstStyle/>
          <a:p>
            <a:pPr algn="ctr"/>
            <a:r>
              <a:rPr lang="en-GB" sz="1400" dirty="0"/>
              <a:t>Étienne-Louis </a:t>
            </a:r>
            <a:r>
              <a:rPr lang="en-GB" sz="1400" dirty="0" err="1"/>
              <a:t>Boullée</a:t>
            </a:r>
            <a:r>
              <a:rPr lang="en-GB" sz="1400" dirty="0"/>
              <a:t>, </a:t>
            </a:r>
            <a:r>
              <a:rPr lang="en-GB" sz="1400" i="1" dirty="0"/>
              <a:t>French National Library </a:t>
            </a:r>
            <a:r>
              <a:rPr lang="en-GB" sz="1400" dirty="0"/>
              <a:t>(top); </a:t>
            </a:r>
            <a:r>
              <a:rPr lang="en-GB" sz="1400" i="1" dirty="0"/>
              <a:t>Museum </a:t>
            </a:r>
            <a:r>
              <a:rPr lang="en-GB" sz="1400" dirty="0"/>
              <a:t>(bottom), c. 1785 (</a:t>
            </a:r>
            <a:r>
              <a:rPr lang="en-GB" sz="1400" dirty="0" err="1"/>
              <a:t>Bibliothèque</a:t>
            </a:r>
            <a:r>
              <a:rPr lang="en-GB" sz="1400" dirty="0"/>
              <a:t> </a:t>
            </a:r>
            <a:r>
              <a:rPr lang="en-GB" sz="1400" dirty="0" err="1"/>
              <a:t>Nationale</a:t>
            </a:r>
            <a:r>
              <a:rPr lang="en-GB" sz="1400" dirty="0"/>
              <a:t>, Paris)</a:t>
            </a:r>
            <a:endParaRPr lang="it-IT" sz="1400" dirty="0"/>
          </a:p>
        </p:txBody>
      </p:sp>
    </p:spTree>
    <p:extLst>
      <p:ext uri="{BB962C8B-B14F-4D97-AF65-F5344CB8AC3E}">
        <p14:creationId xmlns:p14="http://schemas.microsoft.com/office/powerpoint/2010/main" val="401030379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767866"/>
            <a:ext cx="6763061" cy="5589901"/>
          </a:xfrm>
          <a:prstGeom prst="rect">
            <a:avLst/>
          </a:prstGeom>
          <a:noFill/>
        </p:spPr>
        <p:txBody>
          <a:bodyPr wrap="square" lIns="540000" tIns="360000" rIns="540000" bIns="360000" rtlCol="0">
            <a:spAutoFit/>
          </a:bodyPr>
          <a:lstStyle/>
          <a:p>
            <a:endParaRPr lang="en-GB" dirty="0"/>
          </a:p>
          <a:p>
            <a:endParaRPr lang="en-GB" dirty="0"/>
          </a:p>
          <a:p>
            <a:pPr algn="just"/>
            <a:r>
              <a:rPr lang="en-GB" dirty="0"/>
              <a:t>Order to confiscate “</a:t>
            </a:r>
            <a:r>
              <a:rPr lang="en-GB" b="1" dirty="0"/>
              <a:t>monuments of interest to the arts and sciences</a:t>
            </a:r>
            <a:r>
              <a:rPr lang="en-GB" dirty="0"/>
              <a:t>” issued to Republican army June 1794, after French victory against coalition forces at the Battle of Fleurus, which led to annexation of the Austrian Netherlands (including Belgium)</a:t>
            </a:r>
          </a:p>
          <a:p>
            <a:endParaRPr lang="en-GB" sz="1400" i="1" dirty="0"/>
          </a:p>
          <a:p>
            <a:pPr algn="just"/>
            <a:r>
              <a:rPr lang="en-GB" dirty="0"/>
              <a:t>“The fruits of genius are the </a:t>
            </a:r>
            <a:r>
              <a:rPr lang="en-GB" b="1" dirty="0"/>
              <a:t>patrimony of liberty </a:t>
            </a:r>
            <a:r>
              <a:rPr lang="en-GB" dirty="0"/>
              <a:t>… For too long these masterpieces have been </a:t>
            </a:r>
            <a:r>
              <a:rPr lang="en-GB" b="1" dirty="0"/>
              <a:t>soiled by the gaze of servitude</a:t>
            </a:r>
            <a:r>
              <a:rPr lang="en-GB" dirty="0"/>
              <a:t>. It is in the </a:t>
            </a:r>
            <a:r>
              <a:rPr lang="en-GB" b="1" dirty="0"/>
              <a:t>bosom of a free people </a:t>
            </a:r>
            <a:r>
              <a:rPr lang="en-GB" dirty="0"/>
              <a:t>that the legacy of great men must come to rest … The immortal works of Rubens, Van Dyck and other founders of the Flemish school are no longer on </a:t>
            </a:r>
            <a:r>
              <a:rPr lang="en-GB" b="1" dirty="0"/>
              <a:t>alien soil</a:t>
            </a:r>
            <a:r>
              <a:rPr lang="en-GB" dirty="0"/>
              <a:t> … they are today </a:t>
            </a:r>
            <a:r>
              <a:rPr lang="en-GB" b="1" dirty="0"/>
              <a:t>delivered to the homes of the arts and of genius, the land of liberty and equality, the French Republic</a:t>
            </a:r>
            <a:r>
              <a:rPr lang="en-GB" dirty="0"/>
              <a:t>.”</a:t>
            </a:r>
          </a:p>
          <a:p>
            <a:pPr marL="285750" indent="-285750" algn="r">
              <a:buFontTx/>
              <a:buChar char="-"/>
            </a:pPr>
            <a:r>
              <a:rPr lang="en-GB" sz="1400" dirty="0"/>
              <a:t>Jacques-Luc Barbier-Walbonne, artist and soldier September 1794, cited by McClennan, </a:t>
            </a:r>
            <a:r>
              <a:rPr lang="en-GB" sz="1400" i="1" dirty="0"/>
              <a:t>Inventing the Louvre</a:t>
            </a:r>
            <a:r>
              <a:rPr lang="en-GB" sz="1400" dirty="0"/>
              <a:t>, p. 116</a:t>
            </a:r>
            <a:r>
              <a:rPr lang="en-GB" dirty="0"/>
              <a:t>.</a:t>
            </a:r>
          </a:p>
        </p:txBody>
      </p:sp>
      <p:pic>
        <p:nvPicPr>
          <p:cNvPr id="3" name="Picture 2" descr="https://upload.wikimedia.org/wikipedia/commons/5/53/Peter_Paul_Rubens_066.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46271" y="1421396"/>
            <a:ext cx="3725428" cy="5217611"/>
          </a:xfrm>
          <a:prstGeom prst="rect">
            <a:avLst/>
          </a:prstGeom>
          <a:noFill/>
          <a:ln>
            <a:noFill/>
          </a:ln>
        </p:spPr>
      </p:pic>
      <p:sp>
        <p:nvSpPr>
          <p:cNvPr id="6" name="Rectangle 5"/>
          <p:cNvSpPr/>
          <p:nvPr/>
        </p:nvSpPr>
        <p:spPr>
          <a:xfrm>
            <a:off x="6562920" y="1822260"/>
            <a:ext cx="1683351" cy="1622734"/>
          </a:xfrm>
          <a:prstGeom prst="rect">
            <a:avLst/>
          </a:prstGeom>
        </p:spPr>
        <p:txBody>
          <a:bodyPr wrap="square" lIns="180000" tIns="72000" rIns="180000" bIns="72000">
            <a:spAutoFit/>
          </a:bodyPr>
          <a:lstStyle/>
          <a:p>
            <a:pPr algn="r"/>
            <a:r>
              <a:rPr lang="en-GB" sz="1200" dirty="0"/>
              <a:t>Paul Peter Rubens, </a:t>
            </a:r>
            <a:r>
              <a:rPr lang="en-GB" sz="1200" i="1" dirty="0" smtClean="0"/>
              <a:t>Descent </a:t>
            </a:r>
            <a:r>
              <a:rPr lang="en-GB" sz="1200" i="1" dirty="0"/>
              <a:t>from the </a:t>
            </a:r>
            <a:r>
              <a:rPr lang="en-GB" sz="1200" i="1" dirty="0" smtClean="0"/>
              <a:t>Cross</a:t>
            </a:r>
            <a:r>
              <a:rPr lang="en-GB" sz="1200" dirty="0" smtClean="0"/>
              <a:t> </a:t>
            </a:r>
            <a:r>
              <a:rPr lang="en-GB" sz="1200" dirty="0"/>
              <a:t>(1612–1614), looted from Antwerp Cathedral and put on show at the Louvre (1794–1815)</a:t>
            </a:r>
            <a:endParaRPr lang="it-IT" sz="1200" dirty="0"/>
          </a:p>
        </p:txBody>
      </p:sp>
      <p:sp>
        <p:nvSpPr>
          <p:cNvPr id="4" name="Title 3"/>
          <p:cNvSpPr>
            <a:spLocks noGrp="1"/>
          </p:cNvSpPr>
          <p:nvPr>
            <p:ph type="title"/>
          </p:nvPr>
        </p:nvSpPr>
        <p:spPr>
          <a:xfrm>
            <a:off x="288687" y="592477"/>
            <a:ext cx="11175013" cy="1054394"/>
          </a:xfrm>
        </p:spPr>
        <p:txBody>
          <a:bodyPr>
            <a:normAutofit fontScale="90000"/>
          </a:bodyPr>
          <a:lstStyle/>
          <a:p>
            <a:r>
              <a:rPr lang="en-GB" dirty="0"/>
              <a:t>‘The Revolutionary Louvre’ during the Napoleonic campaigns in Europe</a:t>
            </a:r>
            <a:br>
              <a:rPr lang="en-GB" dirty="0"/>
            </a:br>
            <a:endParaRPr lang="en-GB" dirty="0"/>
          </a:p>
        </p:txBody>
      </p:sp>
    </p:spTree>
    <p:extLst>
      <p:ext uri="{BB962C8B-B14F-4D97-AF65-F5344CB8AC3E}">
        <p14:creationId xmlns:p14="http://schemas.microsoft.com/office/powerpoint/2010/main" val="322309403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9333" y="152399"/>
            <a:ext cx="6032882" cy="5977467"/>
          </a:xfrm>
          <a:prstGeom prst="rect">
            <a:avLst/>
          </a:prstGeom>
          <a:noFill/>
        </p:spPr>
        <p:txBody>
          <a:bodyPr wrap="square" lIns="540000" tIns="360000" rIns="540000" bIns="360000" rtlCol="0">
            <a:spAutoFit/>
          </a:bodyPr>
          <a:lstStyle/>
          <a:p>
            <a:pPr algn="just"/>
            <a:r>
              <a:rPr lang="en-GB" sz="2000" dirty="0"/>
              <a:t>Bonaparte stipulated the surrender of works of arts as a term of the armistice with Duke of Parma, May 1797; chemists, botanists and mathematicians as well as artists appointed as commissioners after the surrender of Piedmont</a:t>
            </a:r>
          </a:p>
          <a:p>
            <a:pPr algn="just"/>
            <a:endParaRPr lang="en-GB" sz="1600" dirty="0"/>
          </a:p>
          <a:p>
            <a:pPr algn="just"/>
            <a:r>
              <a:rPr lang="en-GB" sz="2000" dirty="0"/>
              <a:t>“Imagine Paris as </a:t>
            </a:r>
            <a:r>
              <a:rPr lang="en-GB" sz="2000" b="1" dirty="0"/>
              <a:t>the capital of the arts </a:t>
            </a:r>
            <a:r>
              <a:rPr lang="en-GB" sz="2000" dirty="0"/>
              <a:t>… it must be the school of the universe, the hub of human science, and command the respect of the whole world through knowledge and instruction.”</a:t>
            </a:r>
          </a:p>
          <a:p>
            <a:pPr marL="285750" indent="-285750" algn="r">
              <a:buFontTx/>
              <a:buChar char="-"/>
            </a:pPr>
            <a:r>
              <a:rPr lang="en-GB" sz="1600" dirty="0"/>
              <a:t>François Antoine de Boissy d'Anglas, 1794, cited by McClennan, Inventing the Louvre, p. 116.</a:t>
            </a:r>
          </a:p>
          <a:p>
            <a:pPr algn="just"/>
            <a:endParaRPr lang="en-GB" sz="1600" dirty="0"/>
          </a:p>
          <a:p>
            <a:pPr algn="just"/>
            <a:r>
              <a:rPr lang="en-GB" sz="2000" dirty="0"/>
              <a:t>“</a:t>
            </a:r>
            <a:r>
              <a:rPr lang="en-GB" sz="2000" b="1" dirty="0"/>
              <a:t>Rome is no more in Rome/It is all in Paris</a:t>
            </a:r>
            <a:r>
              <a:rPr lang="en-GB" sz="2000" dirty="0"/>
              <a:t>.”</a:t>
            </a:r>
          </a:p>
          <a:p>
            <a:pPr lvl="0" algn="r"/>
            <a:r>
              <a:rPr lang="en-GB" sz="1600" dirty="0"/>
              <a:t>- Refrain of song popular in France, late 1790s, cited by McClennan, </a:t>
            </a:r>
            <a:r>
              <a:rPr lang="en-GB" sz="1600" i="1" dirty="0"/>
              <a:t>Inventing the Louvre</a:t>
            </a:r>
            <a:r>
              <a:rPr lang="en-GB" sz="1600" dirty="0"/>
              <a:t>, p. 123</a:t>
            </a:r>
            <a:r>
              <a:rPr lang="en-GB" sz="1400" dirty="0"/>
              <a:t>.</a:t>
            </a:r>
          </a:p>
        </p:txBody>
      </p:sp>
      <p:pic>
        <p:nvPicPr>
          <p:cNvPr id="8" name="Picture 7" descr=" photo ch29_anonymous_napoleon_displaying_apollo_belvedere_and_other_treasure_taken_from_italy_1797_loc_zps5170d52f.jpg"/>
          <p:cNvPicPr/>
          <p:nvPr/>
        </p:nvPicPr>
        <p:blipFill>
          <a:blip r:embed="rId3">
            <a:extLst>
              <a:ext uri="{28A0092B-C50C-407E-A947-70E740481C1C}">
                <a14:useLocalDpi xmlns:a14="http://schemas.microsoft.com/office/drawing/2010/main" val="0"/>
              </a:ext>
            </a:extLst>
          </a:blip>
          <a:srcRect/>
          <a:stretch>
            <a:fillRect/>
          </a:stretch>
        </p:blipFill>
        <p:spPr bwMode="auto">
          <a:xfrm>
            <a:off x="6858000" y="152400"/>
            <a:ext cx="5165762" cy="3441719"/>
          </a:xfrm>
          <a:prstGeom prst="rect">
            <a:avLst/>
          </a:prstGeom>
          <a:noFill/>
          <a:ln>
            <a:noFill/>
          </a:ln>
        </p:spPr>
      </p:pic>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58000" y="3594119"/>
            <a:ext cx="5156683" cy="29913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Rectangle 9"/>
          <p:cNvSpPr/>
          <p:nvPr/>
        </p:nvSpPr>
        <p:spPr>
          <a:xfrm>
            <a:off x="5749207" y="4224119"/>
            <a:ext cx="1227326" cy="2361398"/>
          </a:xfrm>
          <a:prstGeom prst="rect">
            <a:avLst/>
          </a:prstGeom>
        </p:spPr>
        <p:txBody>
          <a:bodyPr wrap="square" lIns="180000" tIns="72000" rIns="180000" bIns="72000">
            <a:spAutoFit/>
          </a:bodyPr>
          <a:lstStyle/>
          <a:p>
            <a:r>
              <a:rPr lang="en-GB" sz="1200" dirty="0"/>
              <a:t>‘Seizing the Italian Relics,’ George Cruickshank (1814)</a:t>
            </a:r>
          </a:p>
          <a:p>
            <a:r>
              <a:rPr lang="en-GB" sz="1200" dirty="0"/>
              <a:t>‘Napoleon next to the Apollo Belvedere,’ anonymous (undated)</a:t>
            </a:r>
            <a:endParaRPr lang="it-IT" sz="1200" dirty="0"/>
          </a:p>
        </p:txBody>
      </p:sp>
    </p:spTree>
    <p:extLst>
      <p:ext uri="{BB962C8B-B14F-4D97-AF65-F5344CB8AC3E}">
        <p14:creationId xmlns:p14="http://schemas.microsoft.com/office/powerpoint/2010/main" val="62988393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5466" y="4561308"/>
            <a:ext cx="11650134" cy="2296692"/>
          </a:xfrm>
          <a:prstGeom prst="rect">
            <a:avLst/>
          </a:prstGeom>
          <a:noFill/>
        </p:spPr>
        <p:txBody>
          <a:bodyPr wrap="square" lIns="540000" tIns="360000" rIns="540000" bIns="360000" rtlCol="0">
            <a:spAutoFit/>
          </a:bodyPr>
          <a:lstStyle/>
          <a:p>
            <a:pPr algn="just"/>
            <a:r>
              <a:rPr lang="en-GB" dirty="0">
                <a:solidFill>
                  <a:prstClr val="black"/>
                </a:solidFill>
              </a:rPr>
              <a:t>“ … a young soldier escorting his father, mother and sister, good village people who had never before left their community and who had never before seen paintings other than the sign of the local inn … [who] could not tell the difference between a </a:t>
            </a:r>
            <a:r>
              <a:rPr lang="en-GB" dirty="0" err="1">
                <a:solidFill>
                  <a:prstClr val="black"/>
                </a:solidFill>
              </a:rPr>
              <a:t>Poussin</a:t>
            </a:r>
            <a:r>
              <a:rPr lang="en-GB" dirty="0">
                <a:solidFill>
                  <a:prstClr val="black"/>
                </a:solidFill>
              </a:rPr>
              <a:t> and a Watteau but were all proud to be there; and the son, more proud to be leading them, seemed to be saying ‘</a:t>
            </a:r>
            <a:r>
              <a:rPr lang="en-GB" sz="2000" b="1" dirty="0">
                <a:solidFill>
                  <a:srgbClr val="FF0000"/>
                </a:solidFill>
              </a:rPr>
              <a:t>it is I that conquered many of these pictures</a:t>
            </a:r>
            <a:r>
              <a:rPr lang="en-GB" dirty="0">
                <a:solidFill>
                  <a:prstClr val="black"/>
                </a:solidFill>
              </a:rPr>
              <a:t>.’”</a:t>
            </a:r>
          </a:p>
          <a:p>
            <a:pPr algn="r"/>
            <a:r>
              <a:rPr lang="en-GB" sz="1400" dirty="0">
                <a:solidFill>
                  <a:prstClr val="black"/>
                </a:solidFill>
              </a:rPr>
              <a:t>- Description of scene in Old Masters Gallery of Louvre in Republican journal </a:t>
            </a:r>
            <a:r>
              <a:rPr lang="en-GB" sz="1400" i="1" dirty="0">
                <a:solidFill>
                  <a:prstClr val="black"/>
                </a:solidFill>
              </a:rPr>
              <a:t>La Decade </a:t>
            </a:r>
            <a:r>
              <a:rPr lang="en-GB" sz="1400" i="1" dirty="0" err="1">
                <a:solidFill>
                  <a:prstClr val="black"/>
                </a:solidFill>
              </a:rPr>
              <a:t>Philosophique</a:t>
            </a:r>
            <a:r>
              <a:rPr lang="en-GB" sz="1400" dirty="0">
                <a:solidFill>
                  <a:prstClr val="black"/>
                </a:solidFill>
              </a:rPr>
              <a:t>, May 1799, cited by </a:t>
            </a:r>
            <a:r>
              <a:rPr lang="en-GB" sz="1400" dirty="0" err="1">
                <a:solidFill>
                  <a:prstClr val="black"/>
                </a:solidFill>
              </a:rPr>
              <a:t>McClennan</a:t>
            </a:r>
            <a:r>
              <a:rPr lang="en-GB" sz="1400" dirty="0">
                <a:solidFill>
                  <a:prstClr val="black"/>
                </a:solidFill>
              </a:rPr>
              <a:t>, </a:t>
            </a:r>
            <a:r>
              <a:rPr lang="en-GB" sz="1400" i="1" dirty="0">
                <a:solidFill>
                  <a:prstClr val="black"/>
                </a:solidFill>
              </a:rPr>
              <a:t>Inventing the Louvre</a:t>
            </a:r>
            <a:r>
              <a:rPr lang="en-GB" sz="1400" dirty="0">
                <a:solidFill>
                  <a:prstClr val="black"/>
                </a:solidFill>
              </a:rPr>
              <a:t>, p. 11.</a:t>
            </a:r>
          </a:p>
        </p:txBody>
      </p:sp>
      <p:sp>
        <p:nvSpPr>
          <p:cNvPr id="10" name="Rectangle 9"/>
          <p:cNvSpPr/>
          <p:nvPr/>
        </p:nvSpPr>
        <p:spPr>
          <a:xfrm>
            <a:off x="1524000" y="4045534"/>
            <a:ext cx="9144000" cy="576293"/>
          </a:xfrm>
          <a:prstGeom prst="rect">
            <a:avLst/>
          </a:prstGeom>
        </p:spPr>
        <p:txBody>
          <a:bodyPr wrap="square" lIns="180000" tIns="72000" rIns="180000" bIns="72000">
            <a:spAutoFit/>
          </a:bodyPr>
          <a:lstStyle/>
          <a:p>
            <a:r>
              <a:rPr lang="en-US" sz="1400" dirty="0">
                <a:solidFill>
                  <a:prstClr val="black"/>
                </a:solidFill>
              </a:rPr>
              <a:t>Nicolas </a:t>
            </a:r>
            <a:r>
              <a:rPr lang="en-US" sz="1400" dirty="0" err="1">
                <a:solidFill>
                  <a:prstClr val="black"/>
                </a:solidFill>
              </a:rPr>
              <a:t>Poussin</a:t>
            </a:r>
            <a:r>
              <a:rPr lang="en-US" sz="1400" dirty="0">
                <a:solidFill>
                  <a:prstClr val="black"/>
                </a:solidFill>
              </a:rPr>
              <a:t>, </a:t>
            </a:r>
            <a:r>
              <a:rPr lang="en-US" sz="1400" i="1" dirty="0">
                <a:solidFill>
                  <a:prstClr val="black"/>
                </a:solidFill>
              </a:rPr>
              <a:t>The Inspiration of the Poet </a:t>
            </a:r>
            <a:r>
              <a:rPr lang="en-US" sz="1400" dirty="0">
                <a:solidFill>
                  <a:prstClr val="black"/>
                </a:solidFill>
              </a:rPr>
              <a:t>(c. 1629-1630</a:t>
            </a:r>
            <a:r>
              <a:rPr lang="en-GB" sz="1400" dirty="0">
                <a:solidFill>
                  <a:prstClr val="black"/>
                </a:solidFill>
              </a:rPr>
              <a:t>); Antoine Watteau, </a:t>
            </a:r>
            <a:r>
              <a:rPr lang="en-GB" sz="1400" i="1" dirty="0" err="1">
                <a:solidFill>
                  <a:prstClr val="black"/>
                </a:solidFill>
              </a:rPr>
              <a:t>Peirrot</a:t>
            </a:r>
            <a:r>
              <a:rPr lang="en-GB" sz="1400" i="1" dirty="0">
                <a:solidFill>
                  <a:prstClr val="black"/>
                </a:solidFill>
              </a:rPr>
              <a:t> </a:t>
            </a:r>
            <a:r>
              <a:rPr lang="en-GB" sz="1400" dirty="0">
                <a:solidFill>
                  <a:prstClr val="black"/>
                </a:solidFill>
              </a:rPr>
              <a:t>(c.1717–1719)  both Louvre; Rubens, </a:t>
            </a:r>
            <a:r>
              <a:rPr lang="en-GB" sz="1400" i="1" dirty="0">
                <a:solidFill>
                  <a:prstClr val="black"/>
                </a:solidFill>
              </a:rPr>
              <a:t>Descent from the Cross</a:t>
            </a:r>
            <a:endParaRPr lang="it-IT" sz="1400" dirty="0">
              <a:solidFill>
                <a:prstClr val="black"/>
              </a:solidFill>
            </a:endParaRPr>
          </a:p>
        </p:txBody>
      </p:sp>
      <p:pic>
        <p:nvPicPr>
          <p:cNvPr id="3" name="Picture 2"/>
          <p:cNvPicPr>
            <a:picLocks noChangeAspect="1"/>
          </p:cNvPicPr>
          <p:nvPr/>
        </p:nvPicPr>
        <p:blipFill>
          <a:blip r:embed="rId3"/>
          <a:stretch>
            <a:fillRect/>
          </a:stretch>
        </p:blipFill>
        <p:spPr>
          <a:xfrm>
            <a:off x="1541892" y="472433"/>
            <a:ext cx="3624064" cy="3573100"/>
          </a:xfrm>
          <a:prstGeom prst="rect">
            <a:avLst/>
          </a:prstGeom>
        </p:spPr>
      </p:pic>
      <p:pic>
        <p:nvPicPr>
          <p:cNvPr id="4" name="Picture 3"/>
          <p:cNvPicPr>
            <a:picLocks noChangeAspect="1"/>
          </p:cNvPicPr>
          <p:nvPr/>
        </p:nvPicPr>
        <p:blipFill>
          <a:blip r:embed="rId4"/>
          <a:stretch>
            <a:fillRect/>
          </a:stretch>
        </p:blipFill>
        <p:spPr>
          <a:xfrm>
            <a:off x="5278319" y="472434"/>
            <a:ext cx="2729131" cy="3530777"/>
          </a:xfrm>
          <a:prstGeom prst="rect">
            <a:avLst/>
          </a:prstGeom>
        </p:spPr>
      </p:pic>
      <p:pic>
        <p:nvPicPr>
          <p:cNvPr id="5" name="Picture 4"/>
          <p:cNvPicPr>
            <a:picLocks noChangeAspect="1"/>
          </p:cNvPicPr>
          <p:nvPr/>
        </p:nvPicPr>
        <p:blipFill>
          <a:blip r:embed="rId5"/>
          <a:stretch>
            <a:fillRect/>
          </a:stretch>
        </p:blipFill>
        <p:spPr>
          <a:xfrm>
            <a:off x="8119812" y="458980"/>
            <a:ext cx="2553407" cy="3571432"/>
          </a:xfrm>
          <a:prstGeom prst="rect">
            <a:avLst/>
          </a:prstGeom>
        </p:spPr>
      </p:pic>
    </p:spTree>
    <p:extLst>
      <p:ext uri="{BB962C8B-B14F-4D97-AF65-F5344CB8AC3E}">
        <p14:creationId xmlns:p14="http://schemas.microsoft.com/office/powerpoint/2010/main" val="49409824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4520" y="4068866"/>
            <a:ext cx="11768666" cy="2789134"/>
          </a:xfrm>
          <a:prstGeom prst="rect">
            <a:avLst/>
          </a:prstGeom>
          <a:noFill/>
        </p:spPr>
        <p:txBody>
          <a:bodyPr wrap="square" lIns="540000" tIns="360000" rIns="540000" bIns="360000" rtlCol="0">
            <a:spAutoFit/>
          </a:bodyPr>
          <a:lstStyle/>
          <a:p>
            <a:pPr algn="just"/>
            <a:r>
              <a:rPr lang="en-GB" sz="2400" dirty="0">
                <a:solidFill>
                  <a:prstClr val="black"/>
                </a:solidFill>
              </a:rPr>
              <a:t>“The whole operation was a propaganda exercise managed with the precision of a military campaign, which in an important sense it was, since the prime beneficiary was General Bonaparte. To the people at home these </a:t>
            </a:r>
            <a:r>
              <a:rPr lang="en-GB" sz="2400" b="1" dirty="0">
                <a:solidFill>
                  <a:srgbClr val="FF0000"/>
                </a:solidFill>
              </a:rPr>
              <a:t>trophies of conquest </a:t>
            </a:r>
            <a:r>
              <a:rPr lang="en-GB" sz="2400" dirty="0">
                <a:solidFill>
                  <a:prstClr val="black"/>
                </a:solidFill>
              </a:rPr>
              <a:t>spoke more loudly and enduringly of his success in war than reports of a victorious battle could.”</a:t>
            </a:r>
          </a:p>
          <a:p>
            <a:pPr algn="r"/>
            <a:r>
              <a:rPr lang="en-GB" sz="1400" dirty="0">
                <a:solidFill>
                  <a:prstClr val="black"/>
                </a:solidFill>
              </a:rPr>
              <a:t>-  </a:t>
            </a:r>
            <a:r>
              <a:rPr lang="en-GB" sz="1400" dirty="0" err="1">
                <a:solidFill>
                  <a:prstClr val="black"/>
                </a:solidFill>
              </a:rPr>
              <a:t>McClennan</a:t>
            </a:r>
            <a:r>
              <a:rPr lang="en-GB" sz="1400" dirty="0">
                <a:solidFill>
                  <a:prstClr val="black"/>
                </a:solidFill>
              </a:rPr>
              <a:t>, </a:t>
            </a:r>
            <a:r>
              <a:rPr lang="en-GB" sz="1400" i="1" dirty="0">
                <a:solidFill>
                  <a:prstClr val="black"/>
                </a:solidFill>
              </a:rPr>
              <a:t>Inventing the Louvre</a:t>
            </a:r>
            <a:r>
              <a:rPr lang="en-GB" sz="1400" dirty="0">
                <a:solidFill>
                  <a:prstClr val="black"/>
                </a:solidFill>
              </a:rPr>
              <a:t>, p. 121.</a:t>
            </a:r>
          </a:p>
        </p:txBody>
      </p:sp>
      <p:pic>
        <p:nvPicPr>
          <p:cNvPr id="8" name="Picture 7" descr=" photo ch29_anonymous_napoleon_displaying_apollo_belvedere_and_other_treasure_taken_from_italy_1797_loc_zps5170d52f.jpg"/>
          <p:cNvPicPr/>
          <p:nvPr/>
        </p:nvPicPr>
        <p:blipFill>
          <a:blip r:embed="rId3">
            <a:extLst>
              <a:ext uri="{28A0092B-C50C-407E-A947-70E740481C1C}">
                <a14:useLocalDpi xmlns:a14="http://schemas.microsoft.com/office/drawing/2010/main" val="0"/>
              </a:ext>
            </a:extLst>
          </a:blip>
          <a:srcRect/>
          <a:stretch>
            <a:fillRect/>
          </a:stretch>
        </p:blipFill>
        <p:spPr bwMode="auto">
          <a:xfrm>
            <a:off x="6286411" y="27370"/>
            <a:ext cx="5613483" cy="4436533"/>
          </a:xfrm>
          <a:prstGeom prst="rect">
            <a:avLst/>
          </a:prstGeom>
          <a:noFill/>
          <a:ln>
            <a:noFill/>
          </a:ln>
        </p:spPr>
      </p:pic>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7819" y="342603"/>
            <a:ext cx="6028592" cy="34971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Rectangle 9"/>
          <p:cNvSpPr/>
          <p:nvPr/>
        </p:nvSpPr>
        <p:spPr>
          <a:xfrm>
            <a:off x="490856" y="3892227"/>
            <a:ext cx="5562518" cy="514738"/>
          </a:xfrm>
          <a:prstGeom prst="rect">
            <a:avLst/>
          </a:prstGeom>
        </p:spPr>
        <p:txBody>
          <a:bodyPr wrap="square" lIns="180000" tIns="72000" rIns="180000" bIns="72000">
            <a:spAutoFit/>
          </a:bodyPr>
          <a:lstStyle/>
          <a:p>
            <a:r>
              <a:rPr lang="en-GB" sz="1200" dirty="0">
                <a:solidFill>
                  <a:prstClr val="black"/>
                </a:solidFill>
              </a:rPr>
              <a:t>‘Seizing the Italian Relics,’ George Cruickshank (1814)</a:t>
            </a:r>
          </a:p>
          <a:p>
            <a:r>
              <a:rPr lang="en-GB" sz="1200" dirty="0">
                <a:solidFill>
                  <a:prstClr val="black"/>
                </a:solidFill>
              </a:rPr>
              <a:t>‘Napoleon next to the Apollo Belvedere,’ anonymous (undated)</a:t>
            </a:r>
            <a:endParaRPr lang="it-IT" sz="1200" dirty="0">
              <a:solidFill>
                <a:prstClr val="black"/>
              </a:solidFill>
            </a:endParaRPr>
          </a:p>
        </p:txBody>
      </p:sp>
      <p:sp>
        <p:nvSpPr>
          <p:cNvPr id="11" name="TextBox 10"/>
          <p:cNvSpPr txBox="1"/>
          <p:nvPr/>
        </p:nvSpPr>
        <p:spPr>
          <a:xfrm>
            <a:off x="1529218" y="1"/>
            <a:ext cx="8959270" cy="1130291"/>
          </a:xfrm>
          <a:prstGeom prst="rect">
            <a:avLst/>
          </a:prstGeom>
          <a:noFill/>
        </p:spPr>
        <p:txBody>
          <a:bodyPr wrap="square" lIns="180000" tIns="72000" rIns="180000" bIns="72000" rtlCol="0">
            <a:spAutoFit/>
          </a:bodyPr>
          <a:lstStyle/>
          <a:p>
            <a:pPr algn="just"/>
            <a:r>
              <a:rPr lang="en-GB" sz="3200" b="1" dirty="0">
                <a:solidFill>
                  <a:srgbClr val="FF0000"/>
                </a:solidFill>
                <a:effectLst>
                  <a:outerShdw blurRad="38100" dist="38100" dir="2700000" algn="tl">
                    <a:srgbClr val="000000">
                      <a:alpha val="43137"/>
                    </a:srgbClr>
                  </a:outerShdw>
                </a:effectLst>
              </a:rPr>
              <a:t>‘The Revolutionary Louvre’ during the Napoleonic campaigns in Europe</a:t>
            </a:r>
          </a:p>
        </p:txBody>
      </p:sp>
    </p:spTree>
    <p:extLst>
      <p:ext uri="{BB962C8B-B14F-4D97-AF65-F5344CB8AC3E}">
        <p14:creationId xmlns:p14="http://schemas.microsoft.com/office/powerpoint/2010/main" val="309844127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51334" y="0"/>
            <a:ext cx="5749668" cy="68441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1498252" y="2348880"/>
            <a:ext cx="3517629" cy="6544008"/>
          </a:xfrm>
          <a:prstGeom prst="rect">
            <a:avLst/>
          </a:prstGeom>
          <a:noFill/>
        </p:spPr>
        <p:txBody>
          <a:bodyPr wrap="square" lIns="540000" tIns="360000" rIns="540000" bIns="360000" rtlCol="0">
            <a:spAutoFit/>
          </a:bodyPr>
          <a:lstStyle/>
          <a:p>
            <a:pPr marL="285750" indent="-285750">
              <a:buFont typeface="Arial" panose="020B0604020202020204" pitchFamily="34" charset="0"/>
              <a:buChar char="•"/>
            </a:pPr>
            <a:r>
              <a:rPr lang="en-GB" b="1" dirty="0"/>
              <a:t>What are some of the key features of the image of Napoleon as cultivated by himself and his supporters?</a:t>
            </a:r>
            <a:endParaRPr lang="en-GB" dirty="0"/>
          </a:p>
          <a:p>
            <a:pPr marL="742950" lvl="1" indent="-285750">
              <a:buFontTx/>
              <a:buChar char="-"/>
            </a:pPr>
            <a:endParaRPr lang="en-GB" dirty="0"/>
          </a:p>
          <a:p>
            <a:pPr marL="742950" lvl="1" indent="-285750">
              <a:buFontTx/>
              <a:buChar char="-"/>
            </a:pPr>
            <a:r>
              <a:rPr lang="en-GB" dirty="0"/>
              <a:t>Are these identical?</a:t>
            </a:r>
          </a:p>
          <a:p>
            <a:pPr marL="742950" lvl="1" indent="-285750">
              <a:buFontTx/>
              <a:buChar char="-"/>
            </a:pPr>
            <a:r>
              <a:rPr lang="en-GB" dirty="0"/>
              <a:t>Were responses to Napoleonic propaganda uniform amongst the French general public?</a:t>
            </a:r>
          </a:p>
          <a:p>
            <a:pPr marL="742950" lvl="1" indent="-285750" algn="ctr">
              <a:buFontTx/>
              <a:buChar char="-"/>
            </a:pPr>
            <a:endParaRPr lang="en-GB" dirty="0"/>
          </a:p>
          <a:p>
            <a:pPr marL="742950" lvl="1" indent="-285750" algn="ctr">
              <a:buFontTx/>
              <a:buChar char="-"/>
            </a:pPr>
            <a:endParaRPr lang="en-GB" dirty="0"/>
          </a:p>
          <a:p>
            <a:pPr marL="742950" lvl="1" indent="-285750" algn="ctr">
              <a:buFontTx/>
              <a:buChar char="-"/>
            </a:pPr>
            <a:endParaRPr lang="en-GB" dirty="0"/>
          </a:p>
          <a:p>
            <a:pPr lvl="0" algn="ctr"/>
            <a:endParaRPr lang="en-GB" dirty="0"/>
          </a:p>
          <a:p>
            <a:pPr lvl="0" algn="ctr"/>
            <a:r>
              <a:rPr lang="en-GB" b="1" dirty="0"/>
              <a:t> </a:t>
            </a:r>
          </a:p>
          <a:p>
            <a:pPr lvl="0" algn="ctr"/>
            <a:endParaRPr lang="en-GB" b="1" dirty="0">
              <a:latin typeface="Times New Roman"/>
              <a:ea typeface="Calibri"/>
              <a:cs typeface="Times New Roman"/>
            </a:endParaRPr>
          </a:p>
          <a:p>
            <a:pPr lvl="0" algn="ctr"/>
            <a:endParaRPr lang="en-GB" b="1" dirty="0">
              <a:latin typeface="Times New Roman"/>
              <a:ea typeface="Calibri"/>
              <a:cs typeface="Times New Roman"/>
            </a:endParaRPr>
          </a:p>
        </p:txBody>
      </p:sp>
      <p:sp>
        <p:nvSpPr>
          <p:cNvPr id="3" name="Rectangle 2"/>
          <p:cNvSpPr/>
          <p:nvPr/>
        </p:nvSpPr>
        <p:spPr>
          <a:xfrm>
            <a:off x="6384032" y="260649"/>
            <a:ext cx="3508586" cy="307777"/>
          </a:xfrm>
          <a:prstGeom prst="rect">
            <a:avLst/>
          </a:prstGeom>
        </p:spPr>
        <p:txBody>
          <a:bodyPr wrap="square">
            <a:spAutoFit/>
          </a:bodyPr>
          <a:lstStyle/>
          <a:p>
            <a:pPr lvl="0" algn="ctr"/>
            <a:r>
              <a:rPr lang="en-GB" sz="1400" i="1" dirty="0">
                <a:solidFill>
                  <a:schemeClr val="bg1"/>
                </a:solidFill>
              </a:rPr>
              <a:t>Bonaparte Crossing the Alps</a:t>
            </a:r>
            <a:r>
              <a:rPr lang="en-GB" sz="1400" dirty="0">
                <a:solidFill>
                  <a:schemeClr val="bg1"/>
                </a:solidFill>
              </a:rPr>
              <a:t>, David (1801)</a:t>
            </a:r>
            <a:endParaRPr lang="it-IT" sz="1400" dirty="0">
              <a:solidFill>
                <a:schemeClr val="bg1"/>
              </a:solidFill>
            </a:endParaRPr>
          </a:p>
        </p:txBody>
      </p:sp>
      <p:sp>
        <p:nvSpPr>
          <p:cNvPr id="6" name="TextBox 5"/>
          <p:cNvSpPr txBox="1"/>
          <p:nvPr/>
        </p:nvSpPr>
        <p:spPr>
          <a:xfrm>
            <a:off x="1529218" y="1"/>
            <a:ext cx="3270638" cy="2392175"/>
          </a:xfrm>
          <a:prstGeom prst="rect">
            <a:avLst/>
          </a:prstGeom>
          <a:noFill/>
        </p:spPr>
        <p:txBody>
          <a:bodyPr wrap="square" lIns="180000" tIns="72000" rIns="180000" bIns="72000" rtlCol="0">
            <a:spAutoFit/>
          </a:bodyPr>
          <a:lstStyle/>
          <a:p>
            <a:pPr algn="ctr"/>
            <a:endParaRPr lang="en-GB" sz="3200" b="1" dirty="0">
              <a:solidFill>
                <a:srgbClr val="FF0000"/>
              </a:solidFill>
              <a:effectLst>
                <a:outerShdw blurRad="38100" dist="38100" dir="2700000" algn="tl">
                  <a:srgbClr val="000000">
                    <a:alpha val="43137"/>
                  </a:srgbClr>
                </a:outerShdw>
              </a:effectLst>
            </a:endParaRPr>
          </a:p>
          <a:p>
            <a:pPr algn="ctr"/>
            <a:r>
              <a:rPr lang="en-GB" sz="3200" b="1" dirty="0">
                <a:solidFill>
                  <a:srgbClr val="FF0000"/>
                </a:solidFill>
                <a:effectLst>
                  <a:outerShdw blurRad="38100" dist="38100" dir="2700000" algn="tl">
                    <a:srgbClr val="000000">
                      <a:alpha val="43137"/>
                    </a:srgbClr>
                  </a:outerShdw>
                </a:effectLst>
              </a:rPr>
              <a:t>The</a:t>
            </a:r>
          </a:p>
          <a:p>
            <a:pPr algn="ctr"/>
            <a:r>
              <a:rPr lang="en-GB" sz="3200" b="1" dirty="0">
                <a:solidFill>
                  <a:srgbClr val="FF0000"/>
                </a:solidFill>
                <a:effectLst>
                  <a:outerShdw blurRad="38100" dist="38100" dir="2700000" algn="tl">
                    <a:srgbClr val="000000">
                      <a:alpha val="43137"/>
                    </a:srgbClr>
                  </a:outerShdw>
                </a:effectLst>
              </a:rPr>
              <a:t>Napoleon </a:t>
            </a:r>
          </a:p>
          <a:p>
            <a:pPr algn="ctr"/>
            <a:r>
              <a:rPr lang="en-GB" sz="3200" b="1" dirty="0">
                <a:solidFill>
                  <a:srgbClr val="FF0000"/>
                </a:solidFill>
                <a:effectLst>
                  <a:outerShdw blurRad="38100" dist="38100" dir="2700000" algn="tl">
                    <a:srgbClr val="000000">
                      <a:alpha val="43137"/>
                    </a:srgbClr>
                  </a:outerShdw>
                </a:effectLst>
              </a:rPr>
              <a:t>Myth</a:t>
            </a:r>
          </a:p>
          <a:p>
            <a:pPr algn="just"/>
            <a:endParaRPr lang="en-GB"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64822709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74134" y="2276872"/>
            <a:ext cx="5405844" cy="4882015"/>
          </a:xfrm>
          <a:prstGeom prst="rect">
            <a:avLst/>
          </a:prstGeom>
          <a:noFill/>
        </p:spPr>
        <p:txBody>
          <a:bodyPr wrap="square" lIns="540000" tIns="360000" rIns="540000" bIns="360000" rtlCol="0">
            <a:spAutoFit/>
          </a:bodyPr>
          <a:lstStyle/>
          <a:p>
            <a:pPr marL="285750" indent="-285750">
              <a:buFont typeface="Arial" panose="020B0604020202020204" pitchFamily="34" charset="0"/>
              <a:buChar char="•"/>
            </a:pPr>
            <a:r>
              <a:rPr lang="en-GB" b="1" dirty="0"/>
              <a:t>What are some of the key features of the image of Napoleon as cultivated by himself and his supporters?</a:t>
            </a:r>
            <a:endParaRPr lang="en-GB" dirty="0"/>
          </a:p>
          <a:p>
            <a:pPr marL="742950" lvl="1" indent="-285750">
              <a:buFontTx/>
              <a:buChar char="-"/>
            </a:pPr>
            <a:r>
              <a:rPr lang="en-GB" dirty="0"/>
              <a:t>Are these identical?</a:t>
            </a:r>
          </a:p>
          <a:p>
            <a:pPr marL="742950" lvl="1" indent="-285750">
              <a:buFontTx/>
              <a:buChar char="-"/>
            </a:pPr>
            <a:r>
              <a:rPr lang="en-GB" dirty="0"/>
              <a:t>Were responses to Napoleonic propaganda uniform amongst the French general public?</a:t>
            </a:r>
          </a:p>
          <a:p>
            <a:pPr marL="742950" lvl="1" indent="-285750" algn="ctr">
              <a:buFontTx/>
              <a:buChar char="-"/>
            </a:pPr>
            <a:endParaRPr lang="en-GB" dirty="0"/>
          </a:p>
          <a:p>
            <a:pPr lvl="0" algn="ctr"/>
            <a:r>
              <a:rPr lang="en-GB" b="1" dirty="0"/>
              <a:t>‘Napoleon at the Bridge of Arcole,’ Antoine-Jean Gros, (c. 1801)</a:t>
            </a:r>
          </a:p>
          <a:p>
            <a:pPr lvl="0" algn="ctr"/>
            <a:endParaRPr lang="en-GB" dirty="0"/>
          </a:p>
          <a:p>
            <a:pPr lvl="0" algn="ctr"/>
            <a:r>
              <a:rPr lang="en-GB" dirty="0"/>
              <a:t>(see Dwyer, pp. 381–384)</a:t>
            </a:r>
          </a:p>
          <a:p>
            <a:pPr lvl="0" algn="ctr"/>
            <a:r>
              <a:rPr lang="en-GB" b="1" dirty="0"/>
              <a:t> </a:t>
            </a:r>
          </a:p>
          <a:p>
            <a:pPr lvl="0" algn="ctr"/>
            <a:endParaRPr lang="en-GB" b="1" dirty="0">
              <a:latin typeface="Times New Roman"/>
              <a:ea typeface="Calibri"/>
              <a:cs typeface="Times New Roman"/>
            </a:endParaRPr>
          </a:p>
          <a:p>
            <a:pPr lvl="0" algn="ctr"/>
            <a:endParaRPr lang="en-GB" b="1" dirty="0">
              <a:latin typeface="Times New Roman"/>
              <a:ea typeface="Calibri"/>
              <a:cs typeface="Times New Roman"/>
            </a:endParaRPr>
          </a:p>
        </p:txBody>
      </p:sp>
      <p:pic>
        <p:nvPicPr>
          <p:cNvPr id="9218" name="Picture 2" descr="https://upload.wikimedia.org/wikipedia/commons/thumb/f/f0/1801_Antoine-Jean_Gros_-_Bonaparte_on_the_Bridge_at_Arcole.jpg/800px-1801_Antoine-Jean_Gros_-_Bonaparte_on_the_Bridge_at_Arcol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476" y="0"/>
            <a:ext cx="4848105"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031873" y="24739"/>
            <a:ext cx="4226429" cy="2881467"/>
          </a:xfrm>
          <a:prstGeom prst="rect">
            <a:avLst/>
          </a:prstGeom>
          <a:noFill/>
        </p:spPr>
        <p:txBody>
          <a:bodyPr wrap="square" lIns="540000" tIns="360000" rIns="540000" bIns="360000" rtlCol="0">
            <a:spAutoFit/>
          </a:bodyPr>
          <a:lstStyle/>
          <a:p>
            <a:pPr lvl="0"/>
            <a:r>
              <a:rPr lang="en-GB" b="1" dirty="0"/>
              <a:t>Philip G Dwyer, ‘Napoleon Bonaparte as Hero and Saviour: Image, Rhetoric and Behaviour in the Construction of a Legend,’ </a:t>
            </a:r>
            <a:r>
              <a:rPr lang="en-GB" b="1" i="1" dirty="0"/>
              <a:t>French History </a:t>
            </a:r>
            <a:r>
              <a:rPr lang="en-GB" b="1" dirty="0"/>
              <a:t>(Vol. 18, No. 1, 2004) pp.379–403.</a:t>
            </a:r>
          </a:p>
          <a:p>
            <a:pPr lvl="0"/>
            <a:endParaRPr lang="en-GB" sz="1600" b="1" dirty="0">
              <a:latin typeface="Times New Roman"/>
              <a:ea typeface="Calibri"/>
              <a:cs typeface="Times New Roman"/>
            </a:endParaRPr>
          </a:p>
          <a:p>
            <a:pPr lvl="0"/>
            <a:endParaRPr lang="en-GB" sz="1600" b="1" dirty="0"/>
          </a:p>
        </p:txBody>
      </p:sp>
    </p:spTree>
    <p:extLst>
      <p:ext uri="{BB962C8B-B14F-4D97-AF65-F5344CB8AC3E}">
        <p14:creationId xmlns:p14="http://schemas.microsoft.com/office/powerpoint/2010/main" val="47383627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98251" y="0"/>
            <a:ext cx="9088064" cy="1219474"/>
          </a:xfrm>
          <a:prstGeom prst="rect">
            <a:avLst/>
          </a:prstGeom>
          <a:noFill/>
        </p:spPr>
        <p:txBody>
          <a:bodyPr wrap="square" lIns="540000" tIns="360000" rIns="540000" bIns="360000" rtlCol="0">
            <a:spAutoFit/>
          </a:bodyPr>
          <a:lstStyle/>
          <a:p>
            <a:pPr lvl="0"/>
            <a:endParaRPr lang="en-GB" sz="1600" b="1" dirty="0">
              <a:latin typeface="Times New Roman"/>
              <a:ea typeface="Calibri"/>
              <a:cs typeface="Times New Roman"/>
            </a:endParaRPr>
          </a:p>
          <a:p>
            <a:pPr lvl="0"/>
            <a:endParaRPr lang="en-GB" sz="1600" b="1" dirty="0"/>
          </a:p>
        </p:txBody>
      </p:sp>
      <p:sp>
        <p:nvSpPr>
          <p:cNvPr id="3" name="Rectangle 2"/>
          <p:cNvSpPr/>
          <p:nvPr/>
        </p:nvSpPr>
        <p:spPr>
          <a:xfrm>
            <a:off x="2351584" y="1052737"/>
            <a:ext cx="2160240" cy="2031325"/>
          </a:xfrm>
          <a:prstGeom prst="rect">
            <a:avLst/>
          </a:prstGeom>
        </p:spPr>
        <p:txBody>
          <a:bodyPr wrap="square">
            <a:spAutoFit/>
          </a:bodyPr>
          <a:lstStyle/>
          <a:p>
            <a:pPr algn="ctr"/>
            <a:r>
              <a:rPr lang="en-GB" sz="1600" b="1" dirty="0">
                <a:solidFill>
                  <a:prstClr val="black"/>
                </a:solidFill>
              </a:rPr>
              <a:t>‘</a:t>
            </a:r>
            <a:r>
              <a:rPr lang="en-GB" sz="1600" b="1" dirty="0"/>
              <a:t>Peace Preliminaries with the</a:t>
            </a:r>
          </a:p>
          <a:p>
            <a:pPr algn="ctr"/>
            <a:r>
              <a:rPr lang="en-GB" sz="1600" b="1" dirty="0"/>
              <a:t>Emperor,’ anonymous </a:t>
            </a:r>
          </a:p>
          <a:p>
            <a:pPr algn="ctr"/>
            <a:r>
              <a:rPr lang="en-GB" sz="1600" b="1" dirty="0"/>
              <a:t>(c. 1797)</a:t>
            </a:r>
          </a:p>
          <a:p>
            <a:pPr lvl="0" algn="ctr"/>
            <a:endParaRPr lang="en-GB" sz="1600" dirty="0">
              <a:solidFill>
                <a:prstClr val="black"/>
              </a:solidFill>
            </a:endParaRPr>
          </a:p>
          <a:p>
            <a:pPr lvl="0" algn="ctr"/>
            <a:r>
              <a:rPr lang="en-GB" sz="1600" dirty="0">
                <a:solidFill>
                  <a:prstClr val="black"/>
                </a:solidFill>
              </a:rPr>
              <a:t>(see Dwyer, pp. 387–388, 390)</a:t>
            </a:r>
          </a:p>
          <a:p>
            <a:pPr lvl="0" algn="ctr"/>
            <a:endParaRPr lang="it-IT" sz="1400" dirty="0">
              <a:solidFill>
                <a:prstClr val="black"/>
              </a:solidFill>
            </a:endParaRPr>
          </a:p>
        </p:txBody>
      </p:sp>
      <p:pic>
        <p:nvPicPr>
          <p:cNvPr id="819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7848" y="0"/>
            <a:ext cx="4320480" cy="68517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8186739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98251" y="0"/>
            <a:ext cx="9088064" cy="1219474"/>
          </a:xfrm>
          <a:prstGeom prst="rect">
            <a:avLst/>
          </a:prstGeom>
          <a:noFill/>
        </p:spPr>
        <p:txBody>
          <a:bodyPr wrap="square" lIns="540000" tIns="360000" rIns="540000" bIns="360000" rtlCol="0">
            <a:spAutoFit/>
          </a:bodyPr>
          <a:lstStyle/>
          <a:p>
            <a:pPr lvl="0"/>
            <a:endParaRPr lang="en-GB" sz="1600" b="1" dirty="0">
              <a:latin typeface="Times New Roman"/>
              <a:ea typeface="Calibri"/>
              <a:cs typeface="Times New Roman"/>
            </a:endParaRPr>
          </a:p>
          <a:p>
            <a:pPr lvl="0"/>
            <a:endParaRPr lang="en-GB" sz="1600" b="1" dirty="0"/>
          </a:p>
        </p:txBody>
      </p:sp>
      <p:pic>
        <p:nvPicPr>
          <p:cNvPr id="16386" name="Picture 2" descr="http://richardsheltonblastblog.com/wp-content/uploads/2013/08/Allegory-of-18-Brumaire-Callet.jpe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11689" y="9572"/>
            <a:ext cx="8453216" cy="6848427"/>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884243" y="663796"/>
            <a:ext cx="1228015" cy="2769989"/>
          </a:xfrm>
          <a:prstGeom prst="rect">
            <a:avLst/>
          </a:prstGeom>
        </p:spPr>
        <p:txBody>
          <a:bodyPr wrap="square">
            <a:spAutoFit/>
          </a:bodyPr>
          <a:lstStyle/>
          <a:p>
            <a:pPr algn="ctr"/>
            <a:r>
              <a:rPr lang="en-GB" sz="1600" b="1" dirty="0">
                <a:solidFill>
                  <a:prstClr val="black"/>
                </a:solidFill>
              </a:rPr>
              <a:t>‘</a:t>
            </a:r>
            <a:r>
              <a:rPr lang="en-GB" sz="1600" b="1" dirty="0"/>
              <a:t>Allegory of Brumaire 18th,’ Antoine François Callet (1800)</a:t>
            </a:r>
          </a:p>
          <a:p>
            <a:pPr lvl="0" algn="ctr"/>
            <a:r>
              <a:rPr lang="en-GB" sz="1600" dirty="0">
                <a:solidFill>
                  <a:prstClr val="black"/>
                </a:solidFill>
              </a:rPr>
              <a:t>(see Dwyer, pp. 399–400)</a:t>
            </a:r>
          </a:p>
          <a:p>
            <a:pPr lvl="0" algn="ctr"/>
            <a:endParaRPr lang="it-IT" sz="1400" dirty="0">
              <a:solidFill>
                <a:prstClr val="black"/>
              </a:solidFill>
            </a:endParaRPr>
          </a:p>
        </p:txBody>
      </p:sp>
    </p:spTree>
    <p:extLst>
      <p:ext uri="{BB962C8B-B14F-4D97-AF65-F5344CB8AC3E}">
        <p14:creationId xmlns:p14="http://schemas.microsoft.com/office/powerpoint/2010/main" val="253404739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98251" y="0"/>
            <a:ext cx="9088064" cy="1219474"/>
          </a:xfrm>
          <a:prstGeom prst="rect">
            <a:avLst/>
          </a:prstGeom>
          <a:noFill/>
        </p:spPr>
        <p:txBody>
          <a:bodyPr wrap="square" lIns="540000" tIns="360000" rIns="540000" bIns="360000" rtlCol="0">
            <a:spAutoFit/>
          </a:bodyPr>
          <a:lstStyle/>
          <a:p>
            <a:pPr lvl="0"/>
            <a:endParaRPr lang="en-GB" sz="1600" b="1" dirty="0">
              <a:latin typeface="Times New Roman"/>
              <a:ea typeface="Calibri"/>
              <a:cs typeface="Times New Roman"/>
            </a:endParaRPr>
          </a:p>
          <a:p>
            <a:pPr lvl="0"/>
            <a:endParaRPr lang="en-GB" sz="1600" b="1" dirty="0"/>
          </a:p>
        </p:txBody>
      </p:sp>
      <p:sp>
        <p:nvSpPr>
          <p:cNvPr id="3" name="Rectangle 2"/>
          <p:cNvSpPr/>
          <p:nvPr/>
        </p:nvSpPr>
        <p:spPr>
          <a:xfrm>
            <a:off x="241479" y="1391493"/>
            <a:ext cx="1363482" cy="2769989"/>
          </a:xfrm>
          <a:prstGeom prst="rect">
            <a:avLst/>
          </a:prstGeom>
        </p:spPr>
        <p:txBody>
          <a:bodyPr wrap="square">
            <a:spAutoFit/>
          </a:bodyPr>
          <a:lstStyle/>
          <a:p>
            <a:pPr algn="ctr"/>
            <a:r>
              <a:rPr lang="en-GB" sz="1600" b="1" dirty="0">
                <a:solidFill>
                  <a:prstClr val="black"/>
                </a:solidFill>
              </a:rPr>
              <a:t>‘</a:t>
            </a:r>
            <a:r>
              <a:rPr lang="en-GB" sz="1600" b="1" dirty="0"/>
              <a:t>Bonaparte Visiting the Plague Victims of Jaffa,’ Antoine-Jean Gros (1804)</a:t>
            </a:r>
          </a:p>
          <a:p>
            <a:pPr lvl="0" algn="ctr"/>
            <a:r>
              <a:rPr lang="en-GB" sz="1600" dirty="0">
                <a:solidFill>
                  <a:prstClr val="black"/>
                </a:solidFill>
              </a:rPr>
              <a:t>(see Dwyer, pp. 399–400)</a:t>
            </a:r>
          </a:p>
          <a:p>
            <a:pPr lvl="0" algn="ctr"/>
            <a:endParaRPr lang="it-IT" sz="1400" dirty="0">
              <a:solidFill>
                <a:prstClr val="black"/>
              </a:solidFill>
            </a:endParaRPr>
          </a:p>
        </p:txBody>
      </p:sp>
      <p:pic>
        <p:nvPicPr>
          <p:cNvPr id="1741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1671" y="18835"/>
            <a:ext cx="9418204" cy="67206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865619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98251" y="0"/>
            <a:ext cx="9088064" cy="1219474"/>
          </a:xfrm>
          <a:prstGeom prst="rect">
            <a:avLst/>
          </a:prstGeom>
          <a:noFill/>
        </p:spPr>
        <p:txBody>
          <a:bodyPr wrap="square" lIns="540000" tIns="360000" rIns="540000" bIns="360000" rtlCol="0">
            <a:spAutoFit/>
          </a:bodyPr>
          <a:lstStyle/>
          <a:p>
            <a:pPr lvl="0"/>
            <a:endParaRPr lang="en-GB" sz="1600" b="1" dirty="0">
              <a:latin typeface="Times New Roman"/>
              <a:ea typeface="Calibri"/>
              <a:cs typeface="Times New Roman"/>
            </a:endParaRPr>
          </a:p>
          <a:p>
            <a:pPr lvl="0"/>
            <a:endParaRPr lang="en-GB" sz="1600" b="1" dirty="0"/>
          </a:p>
        </p:txBody>
      </p:sp>
      <p:sp>
        <p:nvSpPr>
          <p:cNvPr id="3" name="Rectangle 2"/>
          <p:cNvSpPr/>
          <p:nvPr/>
        </p:nvSpPr>
        <p:spPr>
          <a:xfrm>
            <a:off x="448385" y="1996220"/>
            <a:ext cx="1244949" cy="3262432"/>
          </a:xfrm>
          <a:prstGeom prst="rect">
            <a:avLst/>
          </a:prstGeom>
        </p:spPr>
        <p:txBody>
          <a:bodyPr wrap="square">
            <a:spAutoFit/>
          </a:bodyPr>
          <a:lstStyle/>
          <a:p>
            <a:pPr algn="ctr"/>
            <a:r>
              <a:rPr lang="en-GB" sz="1600" b="1" dirty="0">
                <a:solidFill>
                  <a:prstClr val="black"/>
                </a:solidFill>
              </a:rPr>
              <a:t>‘</a:t>
            </a:r>
            <a:r>
              <a:rPr lang="en-GB" sz="1600" b="1" dirty="0"/>
              <a:t>Allegory of France before the return of Napoleon from Egypt,’ Jean-Pierre Franque (1810)</a:t>
            </a:r>
          </a:p>
          <a:p>
            <a:pPr algn="ctr"/>
            <a:r>
              <a:rPr lang="en-GB" sz="1600" dirty="0">
                <a:solidFill>
                  <a:prstClr val="black"/>
                </a:solidFill>
              </a:rPr>
              <a:t>(see Dwyer, pp. 400–401)</a:t>
            </a:r>
          </a:p>
          <a:p>
            <a:pPr lvl="0" algn="ctr"/>
            <a:endParaRPr lang="it-IT" sz="1400" dirty="0">
              <a:solidFill>
                <a:prstClr val="black"/>
              </a:solidFill>
            </a:endParaRPr>
          </a:p>
        </p:txBody>
      </p:sp>
      <p:pic>
        <p:nvPicPr>
          <p:cNvPr id="1843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36055" y="0"/>
            <a:ext cx="8650003"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2132207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228746" y="135468"/>
            <a:ext cx="10739271" cy="6722532"/>
          </a:xfrm>
          <a:prstGeom prst="rect">
            <a:avLst/>
          </a:prstGeom>
        </p:spPr>
      </p:pic>
      <p:sp>
        <p:nvSpPr>
          <p:cNvPr id="4" name="Rectangle 3"/>
          <p:cNvSpPr/>
          <p:nvPr/>
        </p:nvSpPr>
        <p:spPr>
          <a:xfrm>
            <a:off x="0" y="2520331"/>
            <a:ext cx="2065867" cy="1253402"/>
          </a:xfrm>
          <a:prstGeom prst="rect">
            <a:avLst/>
          </a:prstGeom>
        </p:spPr>
        <p:txBody>
          <a:bodyPr wrap="square" lIns="180000" tIns="72000" rIns="180000" bIns="72000">
            <a:spAutoFit/>
          </a:bodyPr>
          <a:lstStyle/>
          <a:p>
            <a:pPr algn="ctr"/>
            <a:r>
              <a:rPr lang="en-GB" dirty="0" smtClean="0">
                <a:solidFill>
                  <a:prstClr val="black"/>
                </a:solidFill>
              </a:rPr>
              <a:t>Jacques-Louis David</a:t>
            </a:r>
            <a:r>
              <a:rPr lang="en-GB" dirty="0">
                <a:solidFill>
                  <a:prstClr val="black"/>
                </a:solidFill>
              </a:rPr>
              <a:t>, </a:t>
            </a:r>
            <a:r>
              <a:rPr lang="it-IT" i="1" dirty="0">
                <a:solidFill>
                  <a:prstClr val="black"/>
                </a:solidFill>
              </a:rPr>
              <a:t>Coronation of Napoleon </a:t>
            </a:r>
            <a:r>
              <a:rPr lang="it-IT" dirty="0">
                <a:solidFill>
                  <a:prstClr val="black"/>
                </a:solidFill>
              </a:rPr>
              <a:t>(1806</a:t>
            </a:r>
            <a:r>
              <a:rPr lang="it-IT" sz="1400" dirty="0">
                <a:solidFill>
                  <a:prstClr val="black"/>
                </a:solidFill>
              </a:rPr>
              <a:t>)</a:t>
            </a:r>
          </a:p>
        </p:txBody>
      </p:sp>
    </p:spTree>
    <p:extLst>
      <p:ext uri="{BB962C8B-B14F-4D97-AF65-F5344CB8AC3E}">
        <p14:creationId xmlns:p14="http://schemas.microsoft.com/office/powerpoint/2010/main" val="112047021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5840" y="196887"/>
            <a:ext cx="2284416" cy="1958138"/>
          </a:xfrm>
          <a:prstGeom prst="rect">
            <a:avLst/>
          </a:prstGeom>
          <a:noFill/>
        </p:spPr>
        <p:txBody>
          <a:bodyPr wrap="square" lIns="540000" tIns="360000" rIns="540000" bIns="360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Franklin Gothic Medium"/>
                <a:ea typeface="+mn-ea"/>
                <a:cs typeface="+mn-cs"/>
              </a:rPr>
              <a:t>The British Response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srgbClr val="FF0000"/>
              </a:solidFill>
              <a:effectLst/>
              <a:uLnTx/>
              <a:uFillTx/>
              <a:latin typeface="Franklin Gothic Medium"/>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srgbClr val="FF0000"/>
              </a:solidFill>
              <a:effectLst/>
              <a:uLnTx/>
              <a:uFillTx/>
              <a:latin typeface="Franklin Gothic Medium"/>
              <a:ea typeface="+mn-ea"/>
              <a:cs typeface="+mn-cs"/>
            </a:endParaRPr>
          </a:p>
        </p:txBody>
      </p:sp>
      <p:sp>
        <p:nvSpPr>
          <p:cNvPr id="4" name="Rectangle 3"/>
          <p:cNvSpPr/>
          <p:nvPr/>
        </p:nvSpPr>
        <p:spPr>
          <a:xfrm>
            <a:off x="255840" y="4650242"/>
            <a:ext cx="2046489" cy="1807400"/>
          </a:xfrm>
          <a:prstGeom prst="rect">
            <a:avLst/>
          </a:prstGeom>
        </p:spPr>
        <p:txBody>
          <a:bodyPr wrap="square" lIns="180000" tIns="72000" rIns="180000" bIns="72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Medium"/>
                <a:ea typeface="+mn-ea"/>
                <a:cs typeface="+mn-cs"/>
              </a:rPr>
              <a:t>‘Buonaparte establishing French Quarters in Italy,’ Richard Newton (1797)</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Medium"/>
                <a:ea typeface="+mn-ea"/>
                <a:cs typeface="+mn-cs"/>
              </a:rPr>
              <a:t> </a:t>
            </a:r>
            <a:endParaRPr kumimoji="0" lang="it-IT" sz="1800" b="0" i="0" u="none" strike="noStrike" kern="1200" cap="none" spc="0" normalizeH="0" baseline="0" noProof="0" dirty="0">
              <a:ln>
                <a:noFill/>
              </a:ln>
              <a:solidFill>
                <a:prstClr val="black"/>
              </a:solidFill>
              <a:effectLst/>
              <a:uLnTx/>
              <a:uFillTx/>
              <a:latin typeface="Franklin Gothic Medium"/>
              <a:ea typeface="+mn-ea"/>
              <a:cs typeface="+mn-cs"/>
            </a:endParaRPr>
          </a:p>
        </p:txBody>
      </p:sp>
      <p:pic>
        <p:nvPicPr>
          <p:cNvPr id="2355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40256" y="196887"/>
            <a:ext cx="9473623" cy="65304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6348735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463" y="3101239"/>
            <a:ext cx="1681843" cy="2361398"/>
          </a:xfrm>
          <a:prstGeom prst="rect">
            <a:avLst/>
          </a:prstGeom>
        </p:spPr>
        <p:txBody>
          <a:bodyPr wrap="square" lIns="180000" tIns="72000" rIns="180000" bIns="72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Medium"/>
                <a:ea typeface="+mn-ea"/>
                <a:cs typeface="+mn-cs"/>
              </a:rPr>
              <a:t>‘Maniac Ravings; or, Little Boney in a Strong Fit,’ James Gillray (c. 1803)</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Medium"/>
                <a:ea typeface="+mn-ea"/>
                <a:cs typeface="+mn-cs"/>
              </a:rPr>
              <a:t> </a:t>
            </a:r>
            <a:endParaRPr kumimoji="0" lang="it-IT" sz="1800" b="0" i="0" u="none" strike="noStrike" kern="1200" cap="none" spc="0" normalizeH="0" baseline="0" noProof="0" dirty="0">
              <a:ln>
                <a:noFill/>
              </a:ln>
              <a:solidFill>
                <a:prstClr val="black"/>
              </a:solidFill>
              <a:effectLst/>
              <a:uLnTx/>
              <a:uFillTx/>
              <a:latin typeface="Franklin Gothic Medium"/>
              <a:ea typeface="+mn-ea"/>
              <a:cs typeface="+mn-cs"/>
            </a:endParaRPr>
          </a:p>
        </p:txBody>
      </p:sp>
      <p:pic>
        <p:nvPicPr>
          <p:cNvPr id="22530" name="Picture 2" descr="Maniac Ravings, 180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0313" y="146957"/>
            <a:ext cx="10535095" cy="659674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9464" y="-31713"/>
            <a:ext cx="2243880" cy="1958138"/>
          </a:xfrm>
          <a:prstGeom prst="rect">
            <a:avLst/>
          </a:prstGeom>
          <a:noFill/>
        </p:spPr>
        <p:txBody>
          <a:bodyPr wrap="square" lIns="540000" tIns="360000" rIns="540000" bIns="360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Franklin Gothic Medium"/>
                <a:ea typeface="+mn-ea"/>
                <a:cs typeface="+mn-cs"/>
              </a:rPr>
              <a:t>The British Response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srgbClr val="FF0000"/>
              </a:solidFill>
              <a:effectLst/>
              <a:uLnTx/>
              <a:uFillTx/>
              <a:latin typeface="Franklin Gothic Medium"/>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srgbClr val="FF0000"/>
              </a:solidFill>
              <a:effectLst/>
              <a:uLnTx/>
              <a:uFillTx/>
              <a:latin typeface="Franklin Gothic Medium"/>
              <a:ea typeface="+mn-ea"/>
              <a:cs typeface="+mn-cs"/>
            </a:endParaRPr>
          </a:p>
        </p:txBody>
      </p:sp>
    </p:spTree>
    <p:extLst>
      <p:ext uri="{BB962C8B-B14F-4D97-AF65-F5344CB8AC3E}">
        <p14:creationId xmlns:p14="http://schemas.microsoft.com/office/powerpoint/2010/main" val="524600548"/>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72142" y="3781247"/>
            <a:ext cx="2079171" cy="2084399"/>
          </a:xfrm>
          <a:prstGeom prst="rect">
            <a:avLst/>
          </a:prstGeom>
        </p:spPr>
        <p:txBody>
          <a:bodyPr wrap="square" lIns="180000" tIns="72000" rIns="180000" bIns="72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Medium"/>
                <a:ea typeface="+mn-ea"/>
                <a:cs typeface="+mn-cs"/>
              </a:rPr>
              <a:t>‘The Devil to Pay or Boney’s Return from </a:t>
            </a:r>
            <a:r>
              <a:rPr kumimoji="0" lang="en-GB" sz="1800" b="0" i="0" u="none" strike="sngStrike" kern="1200" cap="none" spc="0" normalizeH="0" baseline="0" noProof="0" dirty="0">
                <a:ln>
                  <a:noFill/>
                </a:ln>
                <a:solidFill>
                  <a:prstClr val="black"/>
                </a:solidFill>
                <a:effectLst/>
                <a:uLnTx/>
                <a:uFillTx/>
                <a:latin typeface="Franklin Gothic Medium"/>
                <a:ea typeface="+mn-ea"/>
                <a:cs typeface="+mn-cs"/>
              </a:rPr>
              <a:t>Hell Bay </a:t>
            </a:r>
            <a:r>
              <a:rPr kumimoji="0" lang="en-GB" sz="1800" b="0" i="0" u="none" strike="noStrike" kern="1200" cap="none" spc="0" normalizeH="0" baseline="0" noProof="0" dirty="0">
                <a:ln>
                  <a:noFill/>
                </a:ln>
                <a:solidFill>
                  <a:prstClr val="black"/>
                </a:solidFill>
                <a:effectLst/>
                <a:uLnTx/>
                <a:uFillTx/>
                <a:latin typeface="Franklin Gothic Medium"/>
                <a:ea typeface="+mn-ea"/>
                <a:cs typeface="+mn-cs"/>
              </a:rPr>
              <a:t>Elba,’  J Lewis Marks (1815)</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Medium"/>
                <a:ea typeface="+mn-ea"/>
                <a:cs typeface="+mn-cs"/>
              </a:rPr>
              <a:t> </a:t>
            </a:r>
            <a:endParaRPr kumimoji="0" lang="it-IT" sz="1800" b="0" i="0" u="none" strike="noStrike" kern="1200" cap="none" spc="0" normalizeH="0" baseline="0" noProof="0" dirty="0">
              <a:ln>
                <a:noFill/>
              </a:ln>
              <a:solidFill>
                <a:prstClr val="black"/>
              </a:solidFill>
              <a:effectLst/>
              <a:uLnTx/>
              <a:uFillTx/>
              <a:latin typeface="Franklin Gothic Medium"/>
              <a:ea typeface="+mn-ea"/>
              <a:cs typeface="+mn-cs"/>
            </a:endParaRPr>
          </a:p>
        </p:txBody>
      </p:sp>
      <p:pic>
        <p:nvPicPr>
          <p:cNvPr id="24580" name="Picture 4" descr="The Devil to Pay or Boney's Return from Hell-Ba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02897" y="-27226"/>
            <a:ext cx="9433577" cy="67382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4305714"/>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503712" y="35516"/>
            <a:ext cx="4608512" cy="68579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8113834" y="4525068"/>
            <a:ext cx="2014615" cy="2361398"/>
          </a:xfrm>
          <a:prstGeom prst="rect">
            <a:avLst/>
          </a:prstGeom>
        </p:spPr>
        <p:txBody>
          <a:bodyPr wrap="square" lIns="180000" tIns="72000" rIns="180000" bIns="7200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Medium"/>
                <a:ea typeface="+mn-ea"/>
                <a:cs typeface="+mn-cs"/>
              </a:rPr>
              <a:t>‘John Bull and Bonaparte’ handbill published by Rudolph Ackermann (c. 1803)</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Medium"/>
                <a:ea typeface="+mn-ea"/>
                <a:cs typeface="+mn-cs"/>
              </a:rPr>
              <a:t> </a:t>
            </a:r>
            <a:endParaRPr kumimoji="0" lang="it-IT" sz="1800" b="0" i="0" u="none" strike="noStrike" kern="1200" cap="none" spc="0" normalizeH="0" baseline="0" noProof="0" dirty="0">
              <a:ln>
                <a:noFill/>
              </a:ln>
              <a:solidFill>
                <a:prstClr val="black"/>
              </a:solidFill>
              <a:effectLst/>
              <a:uLnTx/>
              <a:uFillTx/>
              <a:latin typeface="Franklin Gothic Medium"/>
              <a:ea typeface="+mn-ea"/>
              <a:cs typeface="+mn-cs"/>
            </a:endParaRPr>
          </a:p>
        </p:txBody>
      </p:sp>
    </p:spTree>
    <p:extLst>
      <p:ext uri="{BB962C8B-B14F-4D97-AF65-F5344CB8AC3E}">
        <p14:creationId xmlns:p14="http://schemas.microsoft.com/office/powerpoint/2010/main" val="1774638508"/>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4171" y="1692862"/>
            <a:ext cx="1475014" cy="2915395"/>
          </a:xfrm>
          <a:prstGeom prst="rect">
            <a:avLst/>
          </a:prstGeom>
        </p:spPr>
        <p:txBody>
          <a:bodyPr wrap="square" lIns="180000" tIns="72000" rIns="180000" bIns="72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Medium"/>
                <a:ea typeface="+mn-ea"/>
                <a:cs typeface="+mn-cs"/>
              </a:rPr>
              <a:t>‘The modern atlas asking a favor of John Bull,’ Charles Williams ( 1807)</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Medium"/>
                <a:ea typeface="+mn-ea"/>
                <a:cs typeface="+mn-cs"/>
              </a:rPr>
              <a:t> </a:t>
            </a:r>
            <a:endParaRPr kumimoji="0" lang="it-IT" sz="1800" b="0" i="0" u="none" strike="noStrike" kern="1200" cap="none" spc="0" normalizeH="0" baseline="0" noProof="0" dirty="0">
              <a:ln>
                <a:noFill/>
              </a:ln>
              <a:solidFill>
                <a:prstClr val="black"/>
              </a:solidFill>
              <a:effectLst/>
              <a:uLnTx/>
              <a:uFillTx/>
              <a:latin typeface="Franklin Gothic Medium"/>
              <a:ea typeface="+mn-ea"/>
              <a:cs typeface="+mn-cs"/>
            </a:endParaRPr>
          </a:p>
        </p:txBody>
      </p:sp>
      <p:pic>
        <p:nvPicPr>
          <p:cNvPr id="2560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00482" y="41736"/>
            <a:ext cx="9418154" cy="68162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81292553"/>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1128" y="2551581"/>
            <a:ext cx="1654629" cy="2915395"/>
          </a:xfrm>
          <a:prstGeom prst="rect">
            <a:avLst/>
          </a:prstGeom>
        </p:spPr>
        <p:txBody>
          <a:bodyPr wrap="square" lIns="180000" tIns="72000" rIns="180000" bIns="72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Medium"/>
                <a:ea typeface="+mn-ea"/>
                <a:cs typeface="+mn-cs"/>
              </a:rPr>
              <a:t>‘The plumb-pudding in danger: or state epicures taking un petit souper,’ James Gillray (1805) </a:t>
            </a:r>
            <a:endParaRPr kumimoji="0" lang="it-IT" sz="1800" b="0" i="0" u="none" strike="noStrike" kern="1200" cap="none" spc="0" normalizeH="0" baseline="0" noProof="0" dirty="0">
              <a:ln>
                <a:noFill/>
              </a:ln>
              <a:solidFill>
                <a:prstClr val="black"/>
              </a:solidFill>
              <a:effectLst/>
              <a:uLnTx/>
              <a:uFillTx/>
              <a:latin typeface="Franklin Gothic Medium"/>
              <a:ea typeface="+mn-ea"/>
              <a:cs typeface="+mn-cs"/>
            </a:endParaRPr>
          </a:p>
        </p:txBody>
      </p:sp>
      <p:pic>
        <p:nvPicPr>
          <p:cNvPr id="266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93702" y="21496"/>
            <a:ext cx="8881260" cy="66568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0751903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21</TotalTime>
  <Words>2928</Words>
  <Application>Microsoft Office PowerPoint</Application>
  <PresentationFormat>Widescreen</PresentationFormat>
  <Paragraphs>258</Paragraphs>
  <Slides>44</Slides>
  <Notes>34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44</vt:i4>
      </vt:variant>
    </vt:vector>
  </HeadingPairs>
  <TitlesOfParts>
    <vt:vector size="52" baseType="lpstr">
      <vt:lpstr>Arial</vt:lpstr>
      <vt:lpstr>Calibri</vt:lpstr>
      <vt:lpstr>Franklin Gothic Medium</vt:lpstr>
      <vt:lpstr>Symbol</vt:lpstr>
      <vt:lpstr>Times New Roman</vt:lpstr>
      <vt:lpstr>Wingdings</vt:lpstr>
      <vt:lpstr>Wingdings 2</vt:lpstr>
      <vt:lpstr>1_Grid</vt:lpstr>
      <vt:lpstr>HPHI4005 Age of Revolution: lecture 7 French revolution: art and symbolism of the French revolution</vt:lpstr>
      <vt:lpstr>‘radical’ revolution – The Festival of the Supreme Being</vt:lpstr>
      <vt:lpstr>PowerPoint Presentation</vt:lpstr>
      <vt:lpstr>National Convention, ‘The Cult of the Supreme Being,’ June 8 1794  </vt:lpstr>
      <vt:lpstr>PowerPoint Presentation</vt:lpstr>
      <vt:lpstr>Death of Robespierre, July 1794</vt:lpstr>
      <vt:lpstr>PowerPoint Presentation</vt:lpstr>
      <vt:lpstr>PowerPoint Presentation</vt:lpstr>
      <vt:lpstr>PowerPoint Presentation</vt:lpstr>
      <vt:lpstr>PowerPoint Presentation</vt:lpstr>
      <vt:lpstr>Thermidorian settlement and the directory </vt:lpstr>
      <vt:lpstr> 1799–1814, 1814–1815 Napoleonic era </vt:lpstr>
      <vt:lpstr> 1799–1814, 1815 Napoleonic era – military campaigns </vt:lpstr>
      <vt:lpstr>PowerPoint Presentation</vt:lpstr>
      <vt:lpstr>Napoleonic code</vt:lpstr>
      <vt:lpstr>#  Bourbon restoration (1814–1815, 1815–1830)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Revolutionary Louvre’ during the Napoleonic campaigns in Europe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4</cp:revision>
  <dcterms:created xsi:type="dcterms:W3CDTF">2019-10-28T12:39:07Z</dcterms:created>
  <dcterms:modified xsi:type="dcterms:W3CDTF">2019-10-31T13:15:22Z</dcterms:modified>
</cp:coreProperties>
</file>