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1"/>
  </p:sldMasterIdLst>
  <p:notesMasterIdLst>
    <p:notesMasterId r:id="rId13"/>
  </p:notesMasterIdLst>
  <p:sldIdLst>
    <p:sldId id="256" r:id="rId2"/>
    <p:sldId id="263" r:id="rId3"/>
    <p:sldId id="272" r:id="rId4"/>
    <p:sldId id="270" r:id="rId5"/>
    <p:sldId id="267" r:id="rId6"/>
    <p:sldId id="262" r:id="rId7"/>
    <p:sldId id="268" r:id="rId8"/>
    <p:sldId id="259" r:id="rId9"/>
    <p:sldId id="273" r:id="rId10"/>
    <p:sldId id="25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291" autoAdjust="0"/>
  </p:normalViewPr>
  <p:slideViewPr>
    <p:cSldViewPr snapToGrid="0">
      <p:cViewPr>
        <p:scale>
          <a:sx n="40" d="100"/>
          <a:sy n="40" d="100"/>
        </p:scale>
        <p:origin x="1170" y="7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6FEB7-0169-4F4C-AAAD-91477FE5C13C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067E3-4008-4ED4-93E3-E56A1BE51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03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6067E3-4008-4ED4-93E3-E56A1BE518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36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53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03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461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395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64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132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59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0782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368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362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337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B7507-FFD7-4A96-847F-1180E2DC5C85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64A8CB3-03D5-4ACB-8590-0670DAD6F5F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348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olcatteacher.blogspot.com/2012_09_01_archive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hotohunny.deviantart.com/art/I-always-look-down-on-myself-210290302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yberbullyin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94856-B835-4412-ABF8-4EB25C43B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7472179" cy="25414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489247-01D1-4006-A7DC-916CF86F4C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D8A90D-DEC2-4E19-8003-BAF640940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1976744" y="-163806642"/>
            <a:ext cx="9144000" cy="1025099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037D3D-7ACE-42A0-A705-71D3C6DD6CBC}"/>
              </a:ext>
            </a:extLst>
          </p:cNvPr>
          <p:cNvSpPr txBox="1"/>
          <p:nvPr/>
        </p:nvSpPr>
        <p:spPr>
          <a:xfrm>
            <a:off x="1976744" y="6938963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coolcatteacher.blogspot.com/2012_09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831D6A-EDDA-47EB-B0ED-F7CEDD7407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3428" y="0"/>
            <a:ext cx="9080205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2DE987E-70FF-4CD1-9288-6742C18022B1}"/>
              </a:ext>
            </a:extLst>
          </p:cNvPr>
          <p:cNvSpPr txBox="1"/>
          <p:nvPr/>
        </p:nvSpPr>
        <p:spPr>
          <a:xfrm>
            <a:off x="2581079" y="6858000"/>
            <a:ext cx="702984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coolcatteacher.blogspot.com/2012_09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4E39B0-5D5F-49EB-9A10-F0FE45E43644}"/>
              </a:ext>
            </a:extLst>
          </p:cNvPr>
          <p:cNvSpPr txBox="1"/>
          <p:nvPr/>
        </p:nvSpPr>
        <p:spPr>
          <a:xfrm>
            <a:off x="11054852" y="5739920"/>
            <a:ext cx="1616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332997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DB258D-5CBC-4309-90BD-7251E94812D9}"/>
              </a:ext>
            </a:extLst>
          </p:cNvPr>
          <p:cNvSpPr txBox="1"/>
          <p:nvPr/>
        </p:nvSpPr>
        <p:spPr>
          <a:xfrm>
            <a:off x="740548" y="506933"/>
            <a:ext cx="912273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                         Social media</a:t>
            </a:r>
          </a:p>
          <a:p>
            <a:r>
              <a:rPr lang="en-GB" sz="2800" dirty="0"/>
              <a:t>Electronic communication on websites for social networking</a:t>
            </a:r>
          </a:p>
          <a:p>
            <a:r>
              <a:rPr lang="en-GB" sz="2800" dirty="0"/>
              <a:t>Online communities</a:t>
            </a:r>
          </a:p>
          <a:p>
            <a:r>
              <a:rPr lang="en-GB" sz="2800" dirty="0"/>
              <a:t>Integrated in most people’s lives</a:t>
            </a:r>
          </a:p>
          <a:p>
            <a:r>
              <a:rPr lang="en-GB" sz="2800" dirty="0"/>
              <a:t>Facebook alone has over 2.45 billion users</a:t>
            </a:r>
          </a:p>
          <a:p>
            <a:r>
              <a:rPr lang="en-GB" sz="2800" dirty="0"/>
              <a:t>Sharing information, ideas, messages, photos or videos</a:t>
            </a:r>
          </a:p>
          <a:p>
            <a:r>
              <a:rPr lang="en-GB" sz="2800" dirty="0"/>
              <a:t>(Mc </a:t>
            </a:r>
            <a:r>
              <a:rPr lang="en-GB" sz="2800" dirty="0" err="1"/>
              <a:t>mahon</a:t>
            </a:r>
            <a:r>
              <a:rPr lang="en-GB" sz="2800" dirty="0"/>
              <a:t>, 2019).</a:t>
            </a:r>
          </a:p>
          <a:p>
            <a:r>
              <a:rPr lang="en-GB" sz="2800" dirty="0"/>
              <a:t>Primary mode of communication and social engagement</a:t>
            </a:r>
          </a:p>
          <a:p>
            <a:r>
              <a:rPr lang="en-GB" sz="2800" dirty="0"/>
              <a:t>Very powerful                          </a:t>
            </a:r>
          </a:p>
          <a:p>
            <a:r>
              <a:rPr lang="en-GB" sz="2800" dirty="0"/>
              <a:t>                                      </a:t>
            </a:r>
          </a:p>
          <a:p>
            <a:r>
              <a:rPr lang="en-GB" sz="2800" dirty="0"/>
              <a:t>(Goodyear and Armour,2018).</a:t>
            </a:r>
          </a:p>
          <a:p>
            <a:pPr algn="r"/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1343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403F57-D489-4FE3-99EB-EC9EDC8A4094}"/>
              </a:ext>
            </a:extLst>
          </p:cNvPr>
          <p:cNvSpPr txBox="1"/>
          <p:nvPr/>
        </p:nvSpPr>
        <p:spPr>
          <a:xfrm>
            <a:off x="764344" y="721154"/>
            <a:ext cx="106633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People can choose what image to share</a:t>
            </a:r>
          </a:p>
          <a:p>
            <a:r>
              <a:rPr lang="en-GB" sz="3200" dirty="0"/>
              <a:t>Facebook users seek social acceptance</a:t>
            </a:r>
          </a:p>
          <a:p>
            <a:r>
              <a:rPr lang="en-GB" sz="3200" dirty="0"/>
              <a:t>Posts are usually revised</a:t>
            </a:r>
          </a:p>
          <a:p>
            <a:r>
              <a:rPr lang="en-GB" sz="3200" dirty="0"/>
              <a:t>Only show the positives and how they would like people to see them</a:t>
            </a:r>
          </a:p>
          <a:p>
            <a:r>
              <a:rPr lang="en-GB" sz="3200" dirty="0"/>
              <a:t>Filters can make everything seem flawless</a:t>
            </a:r>
          </a:p>
          <a:p>
            <a:r>
              <a:rPr lang="en-GB" sz="3200" dirty="0"/>
              <a:t>Users feel confident to judge another users personality after spending a couple of minutes on their profile </a:t>
            </a:r>
          </a:p>
          <a:p>
            <a:r>
              <a:rPr lang="en-GB" sz="3200" dirty="0"/>
              <a:t>                                                               (Farquhar, 2012)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85909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7FCD9C-6C99-44E1-AE89-390783249E32}"/>
              </a:ext>
            </a:extLst>
          </p:cNvPr>
          <p:cNvSpPr txBox="1"/>
          <p:nvPr/>
        </p:nvSpPr>
        <p:spPr>
          <a:xfrm>
            <a:off x="672905" y="171774"/>
            <a:ext cx="10846189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Positives of social media</a:t>
            </a:r>
          </a:p>
          <a:p>
            <a:r>
              <a:rPr lang="en-GB" sz="3600" dirty="0"/>
              <a:t>Building social relations with people with similar interests </a:t>
            </a:r>
          </a:p>
          <a:p>
            <a:r>
              <a:rPr lang="en-GB" sz="3600" dirty="0"/>
              <a:t>Building different networks and communities</a:t>
            </a:r>
          </a:p>
          <a:p>
            <a:r>
              <a:rPr lang="en-GB" sz="3600" dirty="0"/>
              <a:t>Get information and share information all over the world</a:t>
            </a:r>
          </a:p>
          <a:p>
            <a:r>
              <a:rPr lang="en-GB" sz="3600" dirty="0"/>
              <a:t>Promote health awareness and promote healthy behaviour to improve outcome</a:t>
            </a:r>
          </a:p>
          <a:p>
            <a:r>
              <a:rPr lang="en-GB" sz="3600" dirty="0"/>
              <a:t>Promote business</a:t>
            </a:r>
          </a:p>
          <a:p>
            <a:r>
              <a:rPr lang="en-GB" sz="3600" dirty="0"/>
              <a:t>Sharing what they feel</a:t>
            </a:r>
          </a:p>
          <a:p>
            <a:r>
              <a:rPr lang="en-GB" sz="3600" dirty="0"/>
              <a:t>Support in communities with people in similar situations</a:t>
            </a:r>
          </a:p>
          <a:p>
            <a:r>
              <a:rPr lang="en-GB" sz="3600" dirty="0"/>
              <a:t>People coming together and helping in a crisis</a:t>
            </a:r>
          </a:p>
          <a:p>
            <a:r>
              <a:rPr lang="en-GB" sz="2800" dirty="0"/>
              <a:t>                                                                                     (</a:t>
            </a:r>
            <a:r>
              <a:rPr lang="en-GB" sz="2800" dirty="0" err="1"/>
              <a:t>Akram</a:t>
            </a:r>
            <a:r>
              <a:rPr lang="en-GB" sz="2800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1806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AD16D58-4A19-493F-895B-F36A3BAA7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380" y="404037"/>
            <a:ext cx="5734494" cy="445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6CB9E4-CC38-491F-9E54-D1FDE2E894C0}"/>
              </a:ext>
            </a:extLst>
          </p:cNvPr>
          <p:cNvSpPr txBox="1"/>
          <p:nvPr/>
        </p:nvSpPr>
        <p:spPr>
          <a:xfrm>
            <a:off x="10675088" y="4488418"/>
            <a:ext cx="2211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1B52CA-D566-46A5-92ED-872C8BD910D5}"/>
              </a:ext>
            </a:extLst>
          </p:cNvPr>
          <p:cNvSpPr txBox="1"/>
          <p:nvPr/>
        </p:nvSpPr>
        <p:spPr>
          <a:xfrm>
            <a:off x="311887" y="1810762"/>
            <a:ext cx="573449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More addictive than drugs and alcohol</a:t>
            </a:r>
          </a:p>
          <a:p>
            <a:r>
              <a:rPr lang="en-GB" sz="2800" dirty="0"/>
              <a:t>Designed by manufacturers to be addictive</a:t>
            </a:r>
          </a:p>
          <a:p>
            <a:r>
              <a:rPr lang="en-GB" sz="2800" dirty="0"/>
              <a:t>Some compare social media to slot machines (</a:t>
            </a:r>
            <a:r>
              <a:rPr lang="en-GB" sz="2800" dirty="0" err="1"/>
              <a:t>Knapan</a:t>
            </a:r>
            <a:r>
              <a:rPr lang="en-GB" sz="2800" dirty="0"/>
              <a:t>,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9C679A-E15E-44DE-9FCB-5B6EA38021CC}"/>
              </a:ext>
            </a:extLst>
          </p:cNvPr>
          <p:cNvSpPr txBox="1"/>
          <p:nvPr/>
        </p:nvSpPr>
        <p:spPr>
          <a:xfrm>
            <a:off x="221978" y="4380696"/>
            <a:ext cx="109515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Leads to a lack of human connection</a:t>
            </a:r>
          </a:p>
          <a:p>
            <a:r>
              <a:rPr lang="en-GB" sz="2800" dirty="0"/>
              <a:t>More dangerous than other drugs as it is normalised (Furness, 2019).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F295BD-0690-49A3-82D2-4D118523FF39}"/>
              </a:ext>
            </a:extLst>
          </p:cNvPr>
          <p:cNvSpPr txBox="1"/>
          <p:nvPr/>
        </p:nvSpPr>
        <p:spPr>
          <a:xfrm>
            <a:off x="215074" y="230237"/>
            <a:ext cx="57344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Been compared to heroin</a:t>
            </a:r>
          </a:p>
        </p:txBody>
      </p:sp>
    </p:spTree>
    <p:extLst>
      <p:ext uri="{BB962C8B-B14F-4D97-AF65-F5344CB8AC3E}">
        <p14:creationId xmlns:p14="http://schemas.microsoft.com/office/powerpoint/2010/main" val="1481667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DD82A0-2A64-45A3-9454-C3A70582E83D}"/>
              </a:ext>
            </a:extLst>
          </p:cNvPr>
          <p:cNvSpPr txBox="1"/>
          <p:nvPr/>
        </p:nvSpPr>
        <p:spPr>
          <a:xfrm>
            <a:off x="361507" y="850605"/>
            <a:ext cx="1133430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How does seeing other people’s perfect life effect us </a:t>
            </a:r>
            <a:r>
              <a:rPr lang="en-GB" sz="3200" dirty="0"/>
              <a:t>?</a:t>
            </a:r>
          </a:p>
          <a:p>
            <a:r>
              <a:rPr lang="en-GB" sz="3200" dirty="0"/>
              <a:t>Leads to upwards self evaluation</a:t>
            </a:r>
          </a:p>
          <a:p>
            <a:r>
              <a:rPr lang="en-GB" sz="3200" dirty="0"/>
              <a:t>Lowers self-esteem</a:t>
            </a:r>
          </a:p>
          <a:p>
            <a:r>
              <a:rPr lang="en-GB" sz="3200" dirty="0"/>
              <a:t>Gives high life expectations </a:t>
            </a:r>
          </a:p>
          <a:p>
            <a:r>
              <a:rPr lang="en-GB" sz="3200" dirty="0"/>
              <a:t>Decreases life satisfaction </a:t>
            </a:r>
          </a:p>
          <a:p>
            <a:r>
              <a:rPr lang="en-GB" sz="3200" dirty="0"/>
              <a:t>Insecurities</a:t>
            </a:r>
          </a:p>
          <a:p>
            <a:r>
              <a:rPr lang="en-GB" sz="3200" dirty="0"/>
              <a:t>Sense of inadequacy</a:t>
            </a:r>
          </a:p>
          <a:p>
            <a:r>
              <a:rPr lang="en-GB" sz="3200" dirty="0"/>
              <a:t>(Ormerod, 2018).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1FEDE8-F166-41E0-A14E-812E3F727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2260931"/>
            <a:ext cx="6096000" cy="39229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356604-133F-4DBF-8B98-708F890FE887}"/>
              </a:ext>
            </a:extLst>
          </p:cNvPr>
          <p:cNvSpPr txBox="1"/>
          <p:nvPr/>
        </p:nvSpPr>
        <p:spPr>
          <a:xfrm>
            <a:off x="5029200" y="5638063"/>
            <a:ext cx="3585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 3</a:t>
            </a:r>
          </a:p>
        </p:txBody>
      </p:sp>
    </p:spTree>
    <p:extLst>
      <p:ext uri="{BB962C8B-B14F-4D97-AF65-F5344CB8AC3E}">
        <p14:creationId xmlns:p14="http://schemas.microsoft.com/office/powerpoint/2010/main" val="2404630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680803-4ED0-48E5-A14B-BAE03563F007}"/>
              </a:ext>
            </a:extLst>
          </p:cNvPr>
          <p:cNvSpPr txBox="1"/>
          <p:nvPr/>
        </p:nvSpPr>
        <p:spPr>
          <a:xfrm>
            <a:off x="76971" y="657225"/>
            <a:ext cx="112720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Social media can harm self esteem</a:t>
            </a:r>
          </a:p>
          <a:p>
            <a:r>
              <a:rPr lang="en-GB" sz="3600" dirty="0"/>
              <a:t>Belief other people are living a better life</a:t>
            </a:r>
          </a:p>
          <a:p>
            <a:r>
              <a:rPr lang="en-GB" sz="3600" dirty="0"/>
              <a:t>Negative evaluation of themselves</a:t>
            </a:r>
          </a:p>
          <a:p>
            <a:r>
              <a:rPr lang="en-GB" sz="3600" dirty="0"/>
              <a:t>Cyber bullying has increased</a:t>
            </a:r>
          </a:p>
          <a:p>
            <a:r>
              <a:rPr lang="en-GB" sz="3600" dirty="0"/>
              <a:t>People who spend a lot of time on Social media are more likely to Suffer from depression</a:t>
            </a:r>
          </a:p>
          <a:p>
            <a:r>
              <a:rPr lang="en-GB" sz="3600" dirty="0"/>
              <a:t>  </a:t>
            </a:r>
            <a:r>
              <a:rPr lang="en-GB" dirty="0"/>
              <a:t>(Jan, Soomro and Ahmad, 2017)</a:t>
            </a:r>
            <a:endParaRPr lang="en-GB" sz="3600" dirty="0"/>
          </a:p>
          <a:p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6C4E92-B4D5-4010-B35C-38FDE6F0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00179" y="3429000"/>
            <a:ext cx="4514850" cy="2771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5927D2-0379-4F30-A578-F7BD134999C9}"/>
              </a:ext>
            </a:extLst>
          </p:cNvPr>
          <p:cNvSpPr txBox="1"/>
          <p:nvPr/>
        </p:nvSpPr>
        <p:spPr>
          <a:xfrm>
            <a:off x="133678" y="6241312"/>
            <a:ext cx="45148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n.wikipedia.org/wiki/Cyberbullyi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2728BE-F06B-4FCF-9DE9-F0FCB7D95A12}"/>
              </a:ext>
            </a:extLst>
          </p:cNvPr>
          <p:cNvSpPr txBox="1"/>
          <p:nvPr/>
        </p:nvSpPr>
        <p:spPr>
          <a:xfrm>
            <a:off x="10909364" y="2782669"/>
            <a:ext cx="1114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191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4346697-E9DE-4B61-BCED-B9A033108D0C}"/>
              </a:ext>
            </a:extLst>
          </p:cNvPr>
          <p:cNvSpPr txBox="1"/>
          <p:nvPr/>
        </p:nvSpPr>
        <p:spPr>
          <a:xfrm>
            <a:off x="1446028" y="1063256"/>
            <a:ext cx="98032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/>
              <a:t>Things that can be ruined by social media</a:t>
            </a:r>
            <a:r>
              <a:rPr lang="en-GB" sz="4400" dirty="0"/>
              <a:t>:</a:t>
            </a:r>
          </a:p>
          <a:p>
            <a:r>
              <a:rPr lang="en-GB" sz="3600" dirty="0"/>
              <a:t>Body image</a:t>
            </a:r>
          </a:p>
          <a:p>
            <a:r>
              <a:rPr lang="en-GB" sz="3600" dirty="0"/>
              <a:t>Health</a:t>
            </a:r>
          </a:p>
          <a:p>
            <a:r>
              <a:rPr lang="en-GB" sz="3600" dirty="0"/>
              <a:t>Relationships</a:t>
            </a:r>
          </a:p>
          <a:p>
            <a:r>
              <a:rPr lang="en-GB" sz="3600" dirty="0"/>
              <a:t>Motherhood</a:t>
            </a:r>
          </a:p>
          <a:p>
            <a:r>
              <a:rPr lang="en-GB" sz="3600" dirty="0"/>
              <a:t>Career and money</a:t>
            </a:r>
          </a:p>
          <a:p>
            <a:r>
              <a:rPr lang="en-GB" sz="3600" dirty="0"/>
              <a:t>                                                 (Ormerod, 2018).</a:t>
            </a:r>
          </a:p>
        </p:txBody>
      </p:sp>
    </p:spTree>
    <p:extLst>
      <p:ext uri="{BB962C8B-B14F-4D97-AF65-F5344CB8AC3E}">
        <p14:creationId xmlns:p14="http://schemas.microsoft.com/office/powerpoint/2010/main" val="2658036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935238-51A5-4702-9A81-59C6AFF3D055}"/>
              </a:ext>
            </a:extLst>
          </p:cNvPr>
          <p:cNvSpPr txBox="1"/>
          <p:nvPr/>
        </p:nvSpPr>
        <p:spPr>
          <a:xfrm>
            <a:off x="1668379" y="866273"/>
            <a:ext cx="88552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Conclusion</a:t>
            </a:r>
          </a:p>
          <a:p>
            <a:r>
              <a:rPr lang="en-GB" sz="4000" dirty="0"/>
              <a:t>Many positive aspects of social media</a:t>
            </a:r>
          </a:p>
          <a:p>
            <a:r>
              <a:rPr lang="en-GB" sz="4000" dirty="0"/>
              <a:t>People compare</a:t>
            </a:r>
          </a:p>
          <a:p>
            <a:r>
              <a:rPr lang="en-GB" sz="4000" dirty="0"/>
              <a:t>Lower self esteem</a:t>
            </a:r>
          </a:p>
          <a:p>
            <a:r>
              <a:rPr lang="en-GB" sz="4000" dirty="0"/>
              <a:t>There is a connection between social media use and mental illness</a:t>
            </a:r>
          </a:p>
        </p:txBody>
      </p:sp>
    </p:spTree>
    <p:extLst>
      <p:ext uri="{BB962C8B-B14F-4D97-AF65-F5344CB8AC3E}">
        <p14:creationId xmlns:p14="http://schemas.microsoft.com/office/powerpoint/2010/main" val="2374252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5CB76-86C2-4FBA-8870-B0A2D0921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81" y="601581"/>
            <a:ext cx="10901637" cy="1996234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and Kumar, R. (2017). A Study on Positive and Negative Effects of Social Media on Society.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Computer Sciences and Engineering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5(10), pp.351-354.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Farquhar, L. (2012). Performing and interpreting identity through Facebook imagery.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Convergence: The International Journal of Research into New Media Technologies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19(4), pp.446-471.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Francis, H. (2019). [online] Telegraph. Available at: https://www.telegrapg.co.uk?royal-family/2019/04/03/prince-harry-says-social-media-addictive-drugs-condemns-irresponsible [Accessed 6 Jan. 2020].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Jan, M., Soomro, S. and Ahmad, N. (2017). Impact of Social Media on Self-Esteem.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Scientific Journal, ESJ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13(23), p.329.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Knapman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(2020).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social media is affecting your mental health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walesonline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https://www.walesonline.co.uk/news/health/social-media-mental-health-depression-17183238 [Accessed 6 Jan. 2020].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Mcmahon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(2019).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psychology of social media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Oxon: Routledge.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Ormerod, K.(2018). Why social media is ruining your life. Croydon: Cassell.</a:t>
            </a:r>
          </a:p>
        </p:txBody>
      </p:sp>
    </p:spTree>
    <p:extLst>
      <p:ext uri="{BB962C8B-B14F-4D97-AF65-F5344CB8AC3E}">
        <p14:creationId xmlns:p14="http://schemas.microsoft.com/office/powerpoint/2010/main" val="2347239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48A26-CD2F-4F0B-A8C3-61C02C685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9618"/>
            <a:ext cx="10515600" cy="5338763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Image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Image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 1.bp.blogspot.com/-rdJIDTA6j0U/UGWG2EAI57I/AAAAAAAAU7Y/8IID2nFioWc/s1600/bigstock-World-social-media-network-19958630.jpg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2 </a:t>
            </a:r>
            <a:r>
              <a:rPr lang="en-GB" sz="2800" dirty="0"/>
              <a:t>Telegraph (2018). [image] Available at: https://www.telegraph.co.uk/news/2018/06/24/social-media-gaming-firms-face-multi-million-pound-lawsuit-breaching/ [Accessed 6 Jan. 2020].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/>
              <a:t>3 </a:t>
            </a:r>
            <a:r>
              <a:rPr lang="en-GB" sz="2800" dirty="0" err="1"/>
              <a:t>Flicr</a:t>
            </a:r>
            <a:r>
              <a:rPr lang="en-GB" sz="2800" dirty="0"/>
              <a:t> Anon, (n.d.). [image] Available at: https://www.flickr.com/photos/photohunny/5759314442 [Accessed 5 Jan. 2020].</a:t>
            </a:r>
          </a:p>
          <a:p>
            <a:pPr marL="0" indent="0">
              <a:buNone/>
            </a:pPr>
            <a:r>
              <a:rPr lang="en-GB" sz="2800" dirty="0"/>
              <a:t>Image 4 https://upload.wikimedia.org/wikipedia/commons/1/15/Cyberbullied.jpg. (n.d.). [image].</a:t>
            </a:r>
          </a:p>
        </p:txBody>
      </p:sp>
    </p:spTree>
    <p:extLst>
      <p:ext uri="{BB962C8B-B14F-4D97-AF65-F5344CB8AC3E}">
        <p14:creationId xmlns:p14="http://schemas.microsoft.com/office/powerpoint/2010/main" val="85247802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1547</TotalTime>
  <Words>755</Words>
  <Application>Microsoft Office PowerPoint</Application>
  <PresentationFormat>Widescreen</PresentationFormat>
  <Paragraphs>74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Times New Roman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 Akram, W. and Kumar, R. (2017). A Study on Positive and Negative Effects of Social Media on Society. International Journal of Computer Sciences and Engineering, 5(10), pp.351-354. Farquhar, L. (2012). Performing and interpreting identity through Facebook imagery. Convergence: The International Journal of Research into New Media Technologies, 19(4), pp.446-471.  Francis, H. (2019). [online] Telegraph. Available at: https://www.telegrapg.co.uk?royal-family/2019/04/03/prince-harry-says-social-media-addictive-drugs-condemns-irresponsible [Accessed 6 Jan. 2020]. Jan, M., Soomro, S. and Ahmad, N. (2017). Impact of Social Media on Self-Esteem. European Scientific Journal, ESJ, 13(23), p.329.  Knapman, J. (2020). How social media is affecting your mental health. [online] walesonline. Available at: https://www.walesonline.co.uk/news/health/social-media-mental-health-depression-17183238 [Accessed 6 Jan. 2020]. Mcmahon, C. (2019). The psychology of social media. Oxon: Routledge.  Ormerod, K.(2018). Why social media is ruining your life. Croydon: Cassell.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 colnet</dc:creator>
  <cp:lastModifiedBy>rhys colnet</cp:lastModifiedBy>
  <cp:revision>51</cp:revision>
  <dcterms:created xsi:type="dcterms:W3CDTF">2020-01-04T22:33:11Z</dcterms:created>
  <dcterms:modified xsi:type="dcterms:W3CDTF">2020-01-07T21:35:15Z</dcterms:modified>
</cp:coreProperties>
</file>