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78" r:id="rId11"/>
    <p:sldId id="266" r:id="rId12"/>
    <p:sldId id="267" r:id="rId13"/>
    <p:sldId id="268" r:id="rId14"/>
    <p:sldId id="269" r:id="rId15"/>
    <p:sldId id="270" r:id="rId16"/>
    <p:sldId id="271" r:id="rId17"/>
    <p:sldId id="272" r:id="rId18"/>
    <p:sldId id="274"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6EF5B-C54E-4827-BD40-50AB537081A0}" v="1" dt="2023-10-20T10:15:02.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8" d="100"/>
          <a:sy n="78" d="100"/>
        </p:scale>
        <p:origin x="1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vita Jani" userId="ef54c6eae5158d88" providerId="LiveId" clId="{4556EF5B-C54E-4827-BD40-50AB537081A0}"/>
    <pc:docChg chg="custSel delSld modSld">
      <pc:chgData name="Kavita Jani" userId="ef54c6eae5158d88" providerId="LiveId" clId="{4556EF5B-C54E-4827-BD40-50AB537081A0}" dt="2023-10-20T10:16:00.294" v="35" actId="2696"/>
      <pc:docMkLst>
        <pc:docMk/>
      </pc:docMkLst>
      <pc:sldChg chg="addSp modSp mod">
        <pc:chgData name="Kavita Jani" userId="ef54c6eae5158d88" providerId="LiveId" clId="{4556EF5B-C54E-4827-BD40-50AB537081A0}" dt="2023-10-20T10:15:16.521" v="31" actId="1076"/>
        <pc:sldMkLst>
          <pc:docMk/>
          <pc:sldMk cId="1852468679" sldId="256"/>
        </pc:sldMkLst>
        <pc:spChg chg="mod">
          <ac:chgData name="Kavita Jani" userId="ef54c6eae5158d88" providerId="LiveId" clId="{4556EF5B-C54E-4827-BD40-50AB537081A0}" dt="2023-10-20T10:14:35.101" v="28" actId="1076"/>
          <ac:spMkLst>
            <pc:docMk/>
            <pc:sldMk cId="1852468679" sldId="256"/>
            <ac:spMk id="2" creationId="{D7DE5907-07A7-C778-A77B-1C8BF62C7AC7}"/>
          </ac:spMkLst>
        </pc:spChg>
        <pc:spChg chg="mod">
          <ac:chgData name="Kavita Jani" userId="ef54c6eae5158d88" providerId="LiveId" clId="{4556EF5B-C54E-4827-BD40-50AB537081A0}" dt="2023-10-20T10:13:57.366" v="20" actId="20577"/>
          <ac:spMkLst>
            <pc:docMk/>
            <pc:sldMk cId="1852468679" sldId="256"/>
            <ac:spMk id="3" creationId="{3250F48B-7B04-1528-A9F5-590493BE35EB}"/>
          </ac:spMkLst>
        </pc:spChg>
        <pc:picChg chg="add mod">
          <ac:chgData name="Kavita Jani" userId="ef54c6eae5158d88" providerId="LiveId" clId="{4556EF5B-C54E-4827-BD40-50AB537081A0}" dt="2023-10-20T10:15:16.521" v="31" actId="1076"/>
          <ac:picMkLst>
            <pc:docMk/>
            <pc:sldMk cId="1852468679" sldId="256"/>
            <ac:picMk id="5" creationId="{5C780A3C-5269-6FC3-D3A2-0F5163AC07CA}"/>
          </ac:picMkLst>
        </pc:picChg>
      </pc:sldChg>
      <pc:sldChg chg="del">
        <pc:chgData name="Kavita Jani" userId="ef54c6eae5158d88" providerId="LiveId" clId="{4556EF5B-C54E-4827-BD40-50AB537081A0}" dt="2023-10-20T10:15:26.725" v="32" actId="2696"/>
        <pc:sldMkLst>
          <pc:docMk/>
          <pc:sldMk cId="237408230" sldId="257"/>
        </pc:sldMkLst>
      </pc:sldChg>
      <pc:sldChg chg="del">
        <pc:chgData name="Kavita Jani" userId="ef54c6eae5158d88" providerId="LiveId" clId="{4556EF5B-C54E-4827-BD40-50AB537081A0}" dt="2023-10-20T10:15:49.923" v="33" actId="2696"/>
        <pc:sldMkLst>
          <pc:docMk/>
          <pc:sldMk cId="3672406353" sldId="273"/>
        </pc:sldMkLst>
      </pc:sldChg>
      <pc:sldChg chg="del">
        <pc:chgData name="Kavita Jani" userId="ef54c6eae5158d88" providerId="LiveId" clId="{4556EF5B-C54E-4827-BD40-50AB537081A0}" dt="2023-10-20T10:15:55.638" v="34" actId="2696"/>
        <pc:sldMkLst>
          <pc:docMk/>
          <pc:sldMk cId="2757490608" sldId="275"/>
        </pc:sldMkLst>
      </pc:sldChg>
      <pc:sldChg chg="del">
        <pc:chgData name="Kavita Jani" userId="ef54c6eae5158d88" providerId="LiveId" clId="{4556EF5B-C54E-4827-BD40-50AB537081A0}" dt="2023-10-20T10:16:00.294" v="35" actId="2696"/>
        <pc:sldMkLst>
          <pc:docMk/>
          <pc:sldMk cId="2037556076"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8FF-8C2A-BBE1-70E2-38678EF42C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2CA63E7-00B6-89C0-2BD8-D72CCD3DD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CFD70BC-C6EB-1F0F-E145-0FB3E5EB5A0C}"/>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74348682-40D9-5F55-0DF1-60D6AC43D03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DDA5F3-9D1C-8037-4CCE-773F62753C3E}"/>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137992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F3F27-3927-9226-C1B5-9B598BA04A9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5C1FA4F-AB2B-FFBB-95F6-7F98749210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6C62E4F-18A8-72BF-29F3-D94D6292B0AA}"/>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28787BB9-EFFF-6929-34FE-7DE1E3F18A9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B36CBD2-57B6-768D-DC0B-4492C8BFCF77}"/>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1307239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EDC75-AF79-326B-F781-5D2F65BBA9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8D49EA0-A41A-C633-5985-F49F5C087A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8A861F-5716-3F15-47C9-8F432C2FCD7F}"/>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DDE2504E-938F-2034-62B1-5327189102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DE3D93-C9DE-444F-AC13-725AE57474EA}"/>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2123986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41F96-53CF-1AB4-30EA-1C1B93CEBB2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B5C2D4B-46FB-54E8-9AD1-F8BDACA6A6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8C28414-8D7A-E504-5C29-117AEA1E01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3B761FA-9ED0-576F-3D74-900D97AD982F}"/>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6" name="Footer Placeholder 5">
            <a:extLst>
              <a:ext uri="{FF2B5EF4-FFF2-40B4-BE49-F238E27FC236}">
                <a16:creationId xmlns:a16="http://schemas.microsoft.com/office/drawing/2014/main" id="{95C17C2B-475D-2EEF-A4B2-1DE06515A84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D854968-C77F-71AC-2ADC-3959CF182A19}"/>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715620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C4EC1-274F-4EE4-8450-5070D2BCA10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326B809-18FB-D496-211E-E090BA7056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DD72B1-414D-26C0-8838-441EC252CD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95D8E52-392F-522B-8534-B020AA8666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42BC61-968C-BC7E-7DA4-F430867BCC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C62F7E0-CAB4-D078-26F5-209F381EEC63}"/>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8" name="Footer Placeholder 7">
            <a:extLst>
              <a:ext uri="{FF2B5EF4-FFF2-40B4-BE49-F238E27FC236}">
                <a16:creationId xmlns:a16="http://schemas.microsoft.com/office/drawing/2014/main" id="{6943344B-F4C4-A514-D1D8-375F3EBA000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1623038-CABE-51DE-729A-6AEED8FE7501}"/>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2749329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6F42-1074-6373-E31D-3F564C0C5FC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D1D2F9F-A408-6F97-A5E0-A0D02052F442}"/>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4" name="Footer Placeholder 3">
            <a:extLst>
              <a:ext uri="{FF2B5EF4-FFF2-40B4-BE49-F238E27FC236}">
                <a16:creationId xmlns:a16="http://schemas.microsoft.com/office/drawing/2014/main" id="{27BDF0F5-2C3C-CABD-40A6-6F6C5431D58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3CDC613-CCCC-6214-13F6-9C29DE70EFA8}"/>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3669617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0451B7-FBE1-84C3-A772-E1A0890B56EE}"/>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3" name="Footer Placeholder 2">
            <a:extLst>
              <a:ext uri="{FF2B5EF4-FFF2-40B4-BE49-F238E27FC236}">
                <a16:creationId xmlns:a16="http://schemas.microsoft.com/office/drawing/2014/main" id="{09B9AD9E-10F1-8B0E-147A-A78E059D726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E77B0DC-9852-1558-0478-3A662D3346E2}"/>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923649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FB20-91C8-72A5-918E-E90DC457D9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DF656DE-27EC-CD69-29A2-4E57CA7C32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2F3C4B3-7FE2-38C9-4605-5FF215E3A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BE0B5A-ADD6-BFCC-5D9C-B2367804C35B}"/>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6" name="Footer Placeholder 5">
            <a:extLst>
              <a:ext uri="{FF2B5EF4-FFF2-40B4-BE49-F238E27FC236}">
                <a16:creationId xmlns:a16="http://schemas.microsoft.com/office/drawing/2014/main" id="{B209B15E-325B-B013-FAA6-E8E9EDA71D1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783172C-671B-5C17-186F-05232588D2CE}"/>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1651378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92B8-F6A7-7B6F-3669-05107F3410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339B52E-C1DE-B8D5-0CEA-64542BA8DD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DD3E1F2-0CC7-F57B-8A1A-88AAA364C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6B28A9-D0C9-BAF0-3D4B-79AC75A02CF8}"/>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6" name="Footer Placeholder 5">
            <a:extLst>
              <a:ext uri="{FF2B5EF4-FFF2-40B4-BE49-F238E27FC236}">
                <a16:creationId xmlns:a16="http://schemas.microsoft.com/office/drawing/2014/main" id="{806CE80B-817F-A730-09B0-0AEC8C83292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EB504FB-F82E-667B-843A-45CE2F2DB06E}"/>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2878442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0D08-C1CF-549D-70A2-4B533B05A46C}"/>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47E16AB-061B-44A0-5B28-DD47345D62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B23F8EC-9831-B48D-4A0F-D10D16F409F9}"/>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48C68A2C-DE39-B2F9-D988-2977EC3BFD8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7F2FC2-9140-C490-2770-52268CE440E2}"/>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2878128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C400B-668E-60D7-414C-61A4D76FAF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28C2FE-0D94-24AC-E9E1-4A5B7D5FA0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03F3E9E-32FE-A748-1C40-DE24A4F13591}"/>
              </a:ext>
            </a:extLst>
          </p:cNvPr>
          <p:cNvSpPr>
            <a:spLocks noGrp="1"/>
          </p:cNvSpPr>
          <p:nvPr>
            <p:ph type="dt" sz="half" idx="10"/>
          </p:nvPr>
        </p:nvSpPr>
        <p:spPr/>
        <p:txBody>
          <a:body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D0063656-FB5E-07B4-8E84-5B7E2ADFAEA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33A5FAC-5301-04A5-4CA8-1E6990DD0B36}"/>
              </a:ext>
            </a:extLst>
          </p:cNvPr>
          <p:cNvSpPr>
            <a:spLocks noGrp="1"/>
          </p:cNvSpPr>
          <p:nvPr>
            <p:ph type="sldNum" sz="quarter" idx="12"/>
          </p:nvPr>
        </p:nvSpPr>
        <p:spPr/>
        <p:txBody>
          <a:bodyPr/>
          <a:lstStyle/>
          <a:p>
            <a:fld id="{9DFCDA8A-9E82-423E-992B-9A610D542397}" type="slidenum">
              <a:rPr lang="en-IN" smtClean="0"/>
              <a:t>‹#›</a:t>
            </a:fld>
            <a:endParaRPr lang="en-IN"/>
          </a:p>
        </p:txBody>
      </p:sp>
    </p:spTree>
    <p:extLst>
      <p:ext uri="{BB962C8B-B14F-4D97-AF65-F5344CB8AC3E}">
        <p14:creationId xmlns:p14="http://schemas.microsoft.com/office/powerpoint/2010/main" val="2301082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2AD9E6-2CD4-A1C4-1BBB-9BEFD7F2CC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63B9A17-A6BA-B1F9-A885-B985677FF4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EA4594-3DA9-84BE-C837-C86DB09B4F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A50A3E-B317-4E7C-BCD8-AA37EFACC149}" type="datetimeFigureOut">
              <a:rPr lang="en-IN" smtClean="0"/>
              <a:t>20-10-2023</a:t>
            </a:fld>
            <a:endParaRPr lang="en-IN"/>
          </a:p>
        </p:txBody>
      </p:sp>
      <p:sp>
        <p:nvSpPr>
          <p:cNvPr id="5" name="Footer Placeholder 4">
            <a:extLst>
              <a:ext uri="{FF2B5EF4-FFF2-40B4-BE49-F238E27FC236}">
                <a16:creationId xmlns:a16="http://schemas.microsoft.com/office/drawing/2014/main" id="{B73C38E8-1141-CD6F-AA56-821E3BED38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0A38A7F-B085-0E39-583A-A127B4CA8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FCDA8A-9E82-423E-992B-9A610D542397}" type="slidenum">
              <a:rPr lang="en-IN" smtClean="0"/>
              <a:t>‹#›</a:t>
            </a:fld>
            <a:endParaRPr lang="en-IN"/>
          </a:p>
        </p:txBody>
      </p:sp>
    </p:spTree>
    <p:extLst>
      <p:ext uri="{BB962C8B-B14F-4D97-AF65-F5344CB8AC3E}">
        <p14:creationId xmlns:p14="http://schemas.microsoft.com/office/powerpoint/2010/main" val="52675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E5907-07A7-C778-A77B-1C8BF62C7AC7}"/>
              </a:ext>
            </a:extLst>
          </p:cNvPr>
          <p:cNvSpPr>
            <a:spLocks noGrp="1"/>
          </p:cNvSpPr>
          <p:nvPr>
            <p:ph type="ctrTitle"/>
          </p:nvPr>
        </p:nvSpPr>
        <p:spPr>
          <a:xfrm>
            <a:off x="2324901" y="1862347"/>
            <a:ext cx="7462684" cy="1372466"/>
          </a:xfrm>
        </p:spPr>
        <p:txBody>
          <a:bodyPr anchor="ctr">
            <a:normAutofit fontScale="90000"/>
          </a:bodyPr>
          <a:lstStyle/>
          <a:p>
            <a:pPr>
              <a:lnSpc>
                <a:spcPct val="150000"/>
              </a:lnSpc>
            </a:pPr>
            <a:r>
              <a:rPr lang="en-GB" sz="3200" b="1" dirty="0">
                <a:effectLst/>
                <a:latin typeface="Arial" panose="020B0604020202020204" pitchFamily="34" charset="0"/>
                <a:ea typeface="Times New Roman" panose="02020603050405020304" pitchFamily="18" charset="0"/>
              </a:rPr>
              <a:t>Prevalence Of Physical Activity Among Students In A Public University</a:t>
            </a:r>
            <a:endParaRPr lang="en-IN" sz="8800" dirty="0"/>
          </a:p>
        </p:txBody>
      </p:sp>
      <p:sp>
        <p:nvSpPr>
          <p:cNvPr id="3" name="Subtitle 2">
            <a:extLst>
              <a:ext uri="{FF2B5EF4-FFF2-40B4-BE49-F238E27FC236}">
                <a16:creationId xmlns:a16="http://schemas.microsoft.com/office/drawing/2014/main" id="{3250F48B-7B04-1528-A9F5-590493BE35EB}"/>
              </a:ext>
            </a:extLst>
          </p:cNvPr>
          <p:cNvSpPr>
            <a:spLocks noGrp="1"/>
          </p:cNvSpPr>
          <p:nvPr>
            <p:ph type="subTitle" idx="1"/>
          </p:nvPr>
        </p:nvSpPr>
        <p:spPr>
          <a:xfrm>
            <a:off x="1046921" y="3127513"/>
            <a:ext cx="10018644" cy="2608123"/>
          </a:xfrm>
        </p:spPr>
        <p:txBody>
          <a:bodyPr anchor="ctr">
            <a:normAutofit/>
          </a:bodyPr>
          <a:lstStyle/>
          <a:p>
            <a:pPr algn="just">
              <a:lnSpc>
                <a:spcPct val="150000"/>
              </a:lnSpc>
            </a:pPr>
            <a:r>
              <a:rPr lang="en-US" sz="2000" b="1" dirty="0">
                <a:latin typeface="Arial" panose="020B0604020202020204" pitchFamily="34" charset="0"/>
                <a:cs typeface="Arial" panose="020B0604020202020204" pitchFamily="34" charset="0"/>
              </a:rPr>
              <a:t>Student Name: </a:t>
            </a:r>
            <a:r>
              <a:rPr lang="en-US" sz="2000" dirty="0">
                <a:latin typeface="Arial" panose="020B0604020202020204" pitchFamily="34" charset="0"/>
                <a:cs typeface="Arial" panose="020B0604020202020204" pitchFamily="34" charset="0"/>
              </a:rPr>
              <a:t>Pratibha </a:t>
            </a:r>
            <a:r>
              <a:rPr lang="en-US" sz="2000" dirty="0" err="1">
                <a:latin typeface="Arial" panose="020B0604020202020204" pitchFamily="34" charset="0"/>
                <a:cs typeface="Arial" panose="020B0604020202020204" pitchFamily="34" charset="0"/>
              </a:rPr>
              <a:t>Ahir</a:t>
            </a:r>
            <a:endParaRPr lang="en-US" sz="2000" dirty="0">
              <a:latin typeface="Arial" panose="020B0604020202020204" pitchFamily="34" charset="0"/>
              <a:cs typeface="Arial" panose="020B0604020202020204" pitchFamily="34" charset="0"/>
            </a:endParaRPr>
          </a:p>
          <a:p>
            <a:pPr algn="just">
              <a:lnSpc>
                <a:spcPct val="150000"/>
              </a:lnSpc>
            </a:pPr>
            <a:r>
              <a:rPr lang="en-US" sz="2000" b="1" dirty="0">
                <a:latin typeface="Arial" panose="020B0604020202020204" pitchFamily="34" charset="0"/>
                <a:cs typeface="Arial" panose="020B0604020202020204" pitchFamily="34" charset="0"/>
              </a:rPr>
              <a:t>Student Number: </a:t>
            </a:r>
            <a:r>
              <a:rPr lang="en-US" sz="2000" dirty="0">
                <a:latin typeface="Arial" panose="020B0604020202020204" pitchFamily="34" charset="0"/>
                <a:cs typeface="Arial" panose="020B0604020202020204" pitchFamily="34" charset="0"/>
              </a:rPr>
              <a:t>2240994</a:t>
            </a:r>
          </a:p>
          <a:p>
            <a:pPr algn="just">
              <a:lnSpc>
                <a:spcPct val="150000"/>
              </a:lnSpc>
            </a:pPr>
            <a:r>
              <a:rPr lang="en-US" sz="2000" b="1" dirty="0">
                <a:latin typeface="Arial" panose="020B0604020202020204" pitchFamily="34" charset="0"/>
                <a:cs typeface="Arial" panose="020B0604020202020204" pitchFamily="34" charset="0"/>
              </a:rPr>
              <a:t>Module Code and Title: </a:t>
            </a:r>
            <a:r>
              <a:rPr lang="en-US" sz="2000" dirty="0">
                <a:latin typeface="Arial" panose="020B0604020202020204" pitchFamily="34" charset="0"/>
                <a:cs typeface="Arial" panose="020B0604020202020204" pitchFamily="34" charset="0"/>
              </a:rPr>
              <a:t>LCHS7001</a:t>
            </a:r>
          </a:p>
          <a:p>
            <a:pPr algn="just">
              <a:lnSpc>
                <a:spcPct val="150000"/>
              </a:lnSpc>
            </a:pPr>
            <a:r>
              <a:rPr lang="en-US" sz="2000" b="1" dirty="0">
                <a:latin typeface="Arial" panose="020B0604020202020204" pitchFamily="34" charset="0"/>
                <a:cs typeface="Arial" panose="020B0604020202020204" pitchFamily="34" charset="0"/>
              </a:rPr>
              <a:t>Lecturer’s Name: </a:t>
            </a:r>
            <a:r>
              <a:rPr lang="en-US" sz="2000" dirty="0">
                <a:latin typeface="Arial" panose="020B0604020202020204" pitchFamily="34" charset="0"/>
                <a:cs typeface="Arial" panose="020B0604020202020204" pitchFamily="34" charset="0"/>
              </a:rPr>
              <a:t>Dr. </a:t>
            </a:r>
            <a:r>
              <a:rPr lang="en-US" sz="2000" dirty="0" err="1">
                <a:latin typeface="Arial" panose="020B0604020202020204" pitchFamily="34" charset="0"/>
                <a:cs typeface="Arial" panose="020B0604020202020204" pitchFamily="34" charset="0"/>
              </a:rPr>
              <a:t>Aishat</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Bakre</a:t>
            </a:r>
            <a:endParaRPr lang="en-IN" sz="2000" b="1" dirty="0">
              <a:latin typeface="Arial" panose="020B0604020202020204" pitchFamily="34" charset="0"/>
              <a:cs typeface="Arial" panose="020B0604020202020204" pitchFamily="34" charset="0"/>
            </a:endParaRPr>
          </a:p>
        </p:txBody>
      </p:sp>
      <p:pic>
        <p:nvPicPr>
          <p:cNvPr id="5" name="Picture 4" descr="A close-up of a sign&#10;&#10;Description automatically generated">
            <a:extLst>
              <a:ext uri="{FF2B5EF4-FFF2-40B4-BE49-F238E27FC236}">
                <a16:creationId xmlns:a16="http://schemas.microsoft.com/office/drawing/2014/main" id="{5C780A3C-5269-6FC3-D3A2-0F5163AC07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7850" y="433597"/>
            <a:ext cx="3209925" cy="1428750"/>
          </a:xfrm>
          <a:prstGeom prst="rect">
            <a:avLst/>
          </a:prstGeom>
        </p:spPr>
      </p:pic>
    </p:spTree>
    <p:extLst>
      <p:ext uri="{BB962C8B-B14F-4D97-AF65-F5344CB8AC3E}">
        <p14:creationId xmlns:p14="http://schemas.microsoft.com/office/powerpoint/2010/main" val="1852468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94DC4-4179-1252-EDAD-E8C803035806}"/>
              </a:ext>
            </a:extLst>
          </p:cNvPr>
          <p:cNvSpPr>
            <a:spLocks noGrp="1"/>
          </p:cNvSpPr>
          <p:nvPr>
            <p:ph type="title"/>
          </p:nvPr>
        </p:nvSpPr>
        <p:spPr>
          <a:xfrm>
            <a:off x="750404" y="126586"/>
            <a:ext cx="10691191" cy="695049"/>
          </a:xfrm>
        </p:spPr>
        <p:txBody>
          <a:bodyPr>
            <a:normAutofit fontScale="90000"/>
          </a:bodyPr>
          <a:lstStyle/>
          <a:p>
            <a:pPr algn="ctr">
              <a:lnSpc>
                <a:spcPct val="150000"/>
              </a:lnSpc>
            </a:pPr>
            <a:r>
              <a:rPr lang="en-US" sz="3200" b="1" dirty="0">
                <a:latin typeface="Arial" panose="020B0604020202020204" pitchFamily="34" charset="0"/>
                <a:cs typeface="Arial" panose="020B0604020202020204" pitchFamily="34" charset="0"/>
              </a:rPr>
              <a:t>Introduction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0051873-91AC-D44A-D3CB-70AF5157B18C}"/>
              </a:ext>
            </a:extLst>
          </p:cNvPr>
          <p:cNvSpPr>
            <a:spLocks noGrp="1"/>
          </p:cNvSpPr>
          <p:nvPr>
            <p:ph idx="1"/>
          </p:nvPr>
        </p:nvSpPr>
        <p:spPr>
          <a:xfrm>
            <a:off x="238539" y="821636"/>
            <a:ext cx="11622157" cy="6036364"/>
          </a:xfrm>
        </p:spPr>
        <p:txBody>
          <a:bodyPr anchor="ctr">
            <a:noAutofit/>
          </a:bodyPr>
          <a:lstStyle/>
          <a:p>
            <a:pPr algn="just">
              <a:lnSpc>
                <a:spcPct val="150000"/>
              </a:lnSpc>
            </a:pPr>
            <a:r>
              <a:rPr lang="en-US" sz="2000" dirty="0">
                <a:latin typeface="Arial" panose="020B0604020202020204" pitchFamily="34" charset="0"/>
                <a:cs typeface="Arial" panose="020B0604020202020204" pitchFamily="34" charset="0"/>
              </a:rPr>
              <a:t>Public university students' level of physical activity is an important issue to consider when trying to improve people's health and well-being. </a:t>
            </a:r>
          </a:p>
          <a:p>
            <a:pPr algn="just">
              <a:lnSpc>
                <a:spcPct val="150000"/>
              </a:lnSpc>
            </a:pPr>
            <a:r>
              <a:rPr lang="en-US" sz="2000" dirty="0">
                <a:latin typeface="Arial" panose="020B0604020202020204" pitchFamily="34" charset="0"/>
                <a:cs typeface="Arial" panose="020B0604020202020204" pitchFamily="34" charset="0"/>
              </a:rPr>
              <a:t>The success of campus wellness programs and initiatives depends on a thorough understanding of the level of physical activity that students participate in.</a:t>
            </a:r>
          </a:p>
          <a:p>
            <a:pPr algn="just">
              <a:lnSpc>
                <a:spcPct val="150000"/>
              </a:lnSpc>
            </a:pPr>
            <a:r>
              <a:rPr lang="en-US" sz="2000" dirty="0">
                <a:latin typeface="Arial" panose="020B0604020202020204" pitchFamily="34" charset="0"/>
                <a:cs typeface="Arial" panose="020B0604020202020204" pitchFamily="34" charset="0"/>
              </a:rPr>
              <a:t>The presentation examines the consequences of studies on the frequency of physical exercise among students at public universities.</a:t>
            </a:r>
          </a:p>
          <a:p>
            <a:pPr algn="just">
              <a:lnSpc>
                <a:spcPct val="150000"/>
              </a:lnSpc>
            </a:pPr>
            <a:r>
              <a:rPr lang="en-US" sz="2000" dirty="0">
                <a:latin typeface="Arial" panose="020B0604020202020204" pitchFamily="34" charset="0"/>
                <a:cs typeface="Arial" panose="020B0604020202020204" pitchFamily="34" charset="0"/>
              </a:rPr>
              <a:t>These include examining the prevalence, pinpointing restrictions, and putting up suggestions based on solid data.</a:t>
            </a:r>
          </a:p>
          <a:p>
            <a:pPr algn="just">
              <a:lnSpc>
                <a:spcPct val="150000"/>
              </a:lnSpc>
            </a:pPr>
            <a:r>
              <a:rPr lang="en-US" sz="2000" dirty="0">
                <a:latin typeface="Arial" panose="020B0604020202020204" pitchFamily="34" charset="0"/>
                <a:cs typeface="Arial" panose="020B0604020202020204" pitchFamily="34" charset="0"/>
              </a:rPr>
              <a:t>A stratified sampling strategy based on surveys. The data will be collected using a validated questionnaire (IPAQ) and will then be analyzed using both descriptive and inferential methods.</a:t>
            </a:r>
          </a:p>
          <a:p>
            <a:pPr algn="just">
              <a:lnSpc>
                <a:spcPct val="150000"/>
              </a:lnSpc>
            </a:pPr>
            <a:r>
              <a:rPr lang="en-US" sz="2000" dirty="0">
                <a:latin typeface="Arial" panose="020B0604020202020204" pitchFamily="34" charset="0"/>
                <a:cs typeface="Arial" panose="020B0604020202020204" pitchFamily="34" charset="0"/>
              </a:rPr>
              <a:t>The study has important consequences for wellness programmed, health instruction, and individualized approaches to enhance student wellbeing. </a:t>
            </a:r>
          </a:p>
        </p:txBody>
      </p:sp>
      <p:sp>
        <p:nvSpPr>
          <p:cNvPr id="5" name="TextBox 4">
            <a:extLst>
              <a:ext uri="{FF2B5EF4-FFF2-40B4-BE49-F238E27FC236}">
                <a16:creationId xmlns:a16="http://schemas.microsoft.com/office/drawing/2014/main" id="{73DE4177-3210-8974-E6DE-E486219E9660}"/>
              </a:ext>
            </a:extLst>
          </p:cNvPr>
          <p:cNvSpPr txBox="1"/>
          <p:nvPr/>
        </p:nvSpPr>
        <p:spPr>
          <a:xfrm>
            <a:off x="9435548" y="6457890"/>
            <a:ext cx="2756452" cy="400110"/>
          </a:xfrm>
          <a:prstGeom prst="rect">
            <a:avLst/>
          </a:prstGeom>
          <a:noFill/>
        </p:spPr>
        <p:txBody>
          <a:bodyPr wrap="square">
            <a:spAutoFit/>
          </a:bodyPr>
          <a:lstStyle/>
          <a:p>
            <a:pPr algn="just"/>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Kosholap</a:t>
            </a:r>
            <a:r>
              <a:rPr lang="en-IN" sz="2000" dirty="0">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392636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61224-3408-2394-FD47-D9A5B9BC0557}"/>
              </a:ext>
            </a:extLst>
          </p:cNvPr>
          <p:cNvSpPr>
            <a:spLocks noGrp="1"/>
          </p:cNvSpPr>
          <p:nvPr>
            <p:ph type="title"/>
          </p:nvPr>
        </p:nvSpPr>
        <p:spPr>
          <a:xfrm>
            <a:off x="132520" y="0"/>
            <a:ext cx="11926957" cy="544374"/>
          </a:xfrm>
        </p:spPr>
        <p:txBody>
          <a:bodyPr>
            <a:normAutofit fontScale="90000"/>
          </a:bodyPr>
          <a:lstStyle/>
          <a:p>
            <a:pPr algn="ctr">
              <a:lnSpc>
                <a:spcPct val="150000"/>
              </a:lnSpc>
            </a:pPr>
            <a:r>
              <a:rPr lang="en-US" sz="3200" b="1" dirty="0">
                <a:latin typeface="Arial" panose="020B0604020202020204" pitchFamily="34" charset="0"/>
                <a:cs typeface="Arial" panose="020B0604020202020204" pitchFamily="34" charset="0"/>
              </a:rPr>
              <a:t>Literature Review</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346AB3-D0C7-FC1F-AE23-3724DC2DF205}"/>
              </a:ext>
            </a:extLst>
          </p:cNvPr>
          <p:cNvSpPr>
            <a:spLocks noGrp="1"/>
          </p:cNvSpPr>
          <p:nvPr>
            <p:ph idx="1"/>
          </p:nvPr>
        </p:nvSpPr>
        <p:spPr>
          <a:xfrm>
            <a:off x="132521" y="544374"/>
            <a:ext cx="11926958" cy="6155116"/>
          </a:xfrm>
        </p:spPr>
        <p:txBody>
          <a:bodyPr anchor="ctr">
            <a:noAutofit/>
          </a:bodyPr>
          <a:lstStyle/>
          <a:p>
            <a:pPr algn="just">
              <a:lnSpc>
                <a:spcPct val="150000"/>
              </a:lnSpc>
            </a:pPr>
            <a:r>
              <a:rPr lang="en-US" sz="2000" dirty="0">
                <a:latin typeface="Arial" panose="020B0604020202020204" pitchFamily="34" charset="0"/>
                <a:cs typeface="Arial" panose="020B0604020202020204" pitchFamily="34" charset="0"/>
              </a:rPr>
              <a:t>Mental Health:   </a:t>
            </a:r>
          </a:p>
          <a:p>
            <a:pPr lvl="1" algn="just">
              <a:lnSpc>
                <a:spcPct val="150000"/>
              </a:lnSpc>
            </a:pPr>
            <a:r>
              <a:rPr lang="en-US" sz="2000" dirty="0">
                <a:latin typeface="Arial" panose="020B0604020202020204" pitchFamily="34" charset="0"/>
                <a:cs typeface="Arial" panose="020B0604020202020204" pitchFamily="34" charset="0"/>
              </a:rPr>
              <a:t>Mental health disorders, including stress and anxiety, may impact students' motivation and capacity for physical exercise.  The benefits of exercise for addressing mental health issues are often promoted (Pascoe et al., 2020). </a:t>
            </a:r>
          </a:p>
          <a:p>
            <a:pPr algn="just">
              <a:lnSpc>
                <a:spcPct val="150000"/>
              </a:lnSpc>
            </a:pPr>
            <a:r>
              <a:rPr lang="en-US" sz="2000" dirty="0">
                <a:latin typeface="Arial" panose="020B0604020202020204" pitchFamily="34" charset="0"/>
                <a:cs typeface="Arial" panose="020B0604020202020204" pitchFamily="34" charset="0"/>
              </a:rPr>
              <a:t>Peer Influence:   </a:t>
            </a:r>
          </a:p>
          <a:p>
            <a:pPr lvl="1" algn="just">
              <a:lnSpc>
                <a:spcPct val="150000"/>
              </a:lnSpc>
            </a:pPr>
            <a:r>
              <a:rPr lang="en-US" sz="2000" dirty="0">
                <a:latin typeface="Arial" panose="020B0604020202020204" pitchFamily="34" charset="0"/>
                <a:cs typeface="Arial" panose="020B0604020202020204" pitchFamily="34" charset="0"/>
              </a:rPr>
              <a:t>Students' choices to engage in physical activities may be influenced by their social circles and the cultural norms of their universities.  Peer pressure may have positive and harmful effects on an individual's level of physical activity. </a:t>
            </a:r>
          </a:p>
          <a:p>
            <a:pPr algn="just">
              <a:lnSpc>
                <a:spcPct val="150000"/>
              </a:lnSpc>
            </a:pPr>
            <a:r>
              <a:rPr lang="en-US" sz="2000" dirty="0">
                <a:latin typeface="Arial" panose="020B0604020202020204" pitchFamily="34" charset="0"/>
                <a:cs typeface="Arial" panose="020B0604020202020204" pitchFamily="34" charset="0"/>
              </a:rPr>
              <a:t>Technology and Screen Time:  </a:t>
            </a:r>
          </a:p>
          <a:p>
            <a:pPr lvl="1" algn="just">
              <a:lnSpc>
                <a:spcPct val="150000"/>
              </a:lnSpc>
            </a:pPr>
            <a:r>
              <a:rPr lang="en-US" sz="2000" dirty="0">
                <a:latin typeface="Arial" panose="020B0604020202020204" pitchFamily="34" charset="0"/>
                <a:cs typeface="Arial" panose="020B0604020202020204" pitchFamily="34" charset="0"/>
              </a:rPr>
              <a:t>Students' physical activity levels may decline due to increased screen time and technology-related sedentary behaviors (Pope et al., 2020). It is essential for intervention planning to have an awareness of the significance of technology in their daily life.</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679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49CCD5-D705-6AD4-8502-A6A22A68476A}"/>
              </a:ext>
            </a:extLst>
          </p:cNvPr>
          <p:cNvSpPr>
            <a:spLocks noGrp="1"/>
          </p:cNvSpPr>
          <p:nvPr>
            <p:ph type="title"/>
          </p:nvPr>
        </p:nvSpPr>
        <p:spPr>
          <a:xfrm>
            <a:off x="838200" y="0"/>
            <a:ext cx="10515600" cy="556591"/>
          </a:xfrm>
        </p:spPr>
        <p:txBody>
          <a:bodyPr>
            <a:normAutofit/>
          </a:bodyPr>
          <a:lstStyle/>
          <a:p>
            <a:pPr algn="ctr"/>
            <a:r>
              <a:rPr lang="en-US" sz="3200" b="1" dirty="0">
                <a:latin typeface="Arial" panose="020B0604020202020204" pitchFamily="34" charset="0"/>
                <a:cs typeface="Arial" panose="020B0604020202020204" pitchFamily="34" charset="0"/>
              </a:rPr>
              <a:t>Literature Review</a:t>
            </a:r>
            <a:endParaRPr lang="en-IN" sz="32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EA549A1-E014-6AAE-E522-5663769F1E1F}"/>
              </a:ext>
            </a:extLst>
          </p:cNvPr>
          <p:cNvSpPr txBox="1"/>
          <p:nvPr/>
        </p:nvSpPr>
        <p:spPr>
          <a:xfrm>
            <a:off x="251791" y="359361"/>
            <a:ext cx="11688417" cy="649863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Publication Trends: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number of studies examining the effects of exercise on college students has grown in recent years.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Journals in sports science, public health, and education are typical publication venues for related research, demonstrating a cross-disciplinary approach to the problem. </a:t>
            </a:r>
          </a:p>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Evidence-Based Interventions: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Evidence-based therapies have been studied, including fitness applications, mentorship programs amongst students, and time spent moving about during class.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For the sake of encouraging more physical activity, it is crucial to assess the efficacy of such programs. </a:t>
            </a:r>
          </a:p>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Long-Term Health Outcomes: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Researchers have started looking at how much college students exercise throughout their time in school and how it affects their health later on.  These results have implications for health education and promotion on college campuses.</a:t>
            </a:r>
          </a:p>
        </p:txBody>
      </p:sp>
      <p:sp>
        <p:nvSpPr>
          <p:cNvPr id="3" name="TextBox 2">
            <a:extLst>
              <a:ext uri="{FF2B5EF4-FFF2-40B4-BE49-F238E27FC236}">
                <a16:creationId xmlns:a16="http://schemas.microsoft.com/office/drawing/2014/main" id="{AB571372-6DF4-4568-7CEC-67FF7AC1E1E5}"/>
              </a:ext>
            </a:extLst>
          </p:cNvPr>
          <p:cNvSpPr txBox="1"/>
          <p:nvPr/>
        </p:nvSpPr>
        <p:spPr>
          <a:xfrm>
            <a:off x="8706678" y="6457890"/>
            <a:ext cx="3485322" cy="400110"/>
          </a:xfrm>
          <a:prstGeom prst="rect">
            <a:avLst/>
          </a:prstGeom>
          <a:noFill/>
        </p:spPr>
        <p:txBody>
          <a:bodyPr wrap="square">
            <a:spAutoFit/>
          </a:bodyPr>
          <a:lstStyle/>
          <a:p>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Ramalho</a:t>
            </a:r>
            <a:r>
              <a:rPr lang="en-IN" sz="2000" dirty="0">
                <a:latin typeface="Arial" panose="020B0604020202020204" pitchFamily="34" charset="0"/>
                <a:cs typeface="Arial" panose="020B0604020202020204" pitchFamily="34" charset="0"/>
              </a:rPr>
              <a:t> and </a:t>
            </a:r>
            <a:r>
              <a:rPr lang="en-IN" sz="2000" dirty="0" err="1">
                <a:latin typeface="Arial" panose="020B0604020202020204" pitchFamily="34" charset="0"/>
                <a:cs typeface="Arial" panose="020B0604020202020204" pitchFamily="34" charset="0"/>
              </a:rPr>
              <a:t>Petrica</a:t>
            </a:r>
            <a:r>
              <a:rPr lang="en-IN" sz="20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4107664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B82AAE-44A7-D898-6C22-97AE5B902D69}"/>
              </a:ext>
            </a:extLst>
          </p:cNvPr>
          <p:cNvSpPr txBox="1">
            <a:spLocks/>
          </p:cNvSpPr>
          <p:nvPr/>
        </p:nvSpPr>
        <p:spPr>
          <a:xfrm>
            <a:off x="838200" y="100081"/>
            <a:ext cx="10515600" cy="7215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a:latin typeface="Arial" panose="020B0604020202020204" pitchFamily="34" charset="0"/>
                <a:cs typeface="Arial" panose="020B0604020202020204" pitchFamily="34" charset="0"/>
              </a:rPr>
              <a:t>Literature Review</a:t>
            </a:r>
            <a:endParaRPr lang="en-IN" sz="32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B6EC5191-8D13-09F6-F456-85183DFEFBF0}"/>
              </a:ext>
            </a:extLst>
          </p:cNvPr>
          <p:cNvSpPr txBox="1">
            <a:spLocks/>
          </p:cNvSpPr>
          <p:nvPr/>
        </p:nvSpPr>
        <p:spPr>
          <a:xfrm>
            <a:off x="132521" y="702884"/>
            <a:ext cx="11926957" cy="599660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endParaRPr lang="en-IN"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1B8F6C8-CFB3-615C-EC65-2A3992F168CD}"/>
              </a:ext>
            </a:extLst>
          </p:cNvPr>
          <p:cNvSpPr txBox="1"/>
          <p:nvPr/>
        </p:nvSpPr>
        <p:spPr>
          <a:xfrm>
            <a:off x="132521" y="702885"/>
            <a:ext cx="11926957" cy="372864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Cultural and Ethnic Factors: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Students' ideas of exercise and the kinds of physical activities they choose to participate in may be shaped by their cultural and ethnic origins.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Interventions that are sensitive to cultural norms need careful consideration of these elements. </a:t>
            </a:r>
          </a:p>
          <a:p>
            <a:pPr marL="342900"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International Comparisons: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The percentage of students engaging in physical exercise differs among nations and educational systems, so researchers often draw on worldwide comparisons. </a:t>
            </a:r>
          </a:p>
          <a:p>
            <a:pPr marL="800100" lvl="1" indent="-342900" algn="just">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This comparative study may shed light on widespread patterns and customs worldwide.</a:t>
            </a:r>
          </a:p>
        </p:txBody>
      </p:sp>
      <p:pic>
        <p:nvPicPr>
          <p:cNvPr id="1026" name="Picture 2" descr="Pattern of physical exercise practice among university students in the  Kingdom of Saudi Arabia (before beginning and during college): a  cross-sectional study | BMC Public Health | Full Text">
            <a:extLst>
              <a:ext uri="{FF2B5EF4-FFF2-40B4-BE49-F238E27FC236}">
                <a16:creationId xmlns:a16="http://schemas.microsoft.com/office/drawing/2014/main" id="{35257153-CA34-FC24-582F-6BBC127218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199" y="4431534"/>
            <a:ext cx="3443878" cy="19909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8C4845E-6F6E-16D4-02CF-E72810267B02}"/>
              </a:ext>
            </a:extLst>
          </p:cNvPr>
          <p:cNvSpPr txBox="1"/>
          <p:nvPr/>
        </p:nvSpPr>
        <p:spPr>
          <a:xfrm>
            <a:off x="641886" y="6422447"/>
            <a:ext cx="4598504" cy="400110"/>
          </a:xfrm>
          <a:prstGeom prst="rect">
            <a:avLst/>
          </a:prstGeom>
          <a:noFill/>
        </p:spPr>
        <p:txBody>
          <a:bodyPr wrap="square">
            <a:spAutoFit/>
          </a:bodyPr>
          <a:lstStyle/>
          <a:p>
            <a:pPr algn="just"/>
            <a:r>
              <a:rPr lang="en-IN" sz="2000" dirty="0">
                <a:latin typeface="Arial" panose="020B0604020202020204" pitchFamily="34" charset="0"/>
                <a:cs typeface="Arial" panose="020B0604020202020204" pitchFamily="34" charset="0"/>
              </a:rPr>
              <a:t>Image Source: (</a:t>
            </a:r>
            <a:r>
              <a:rPr lang="en-IN" sz="2000" dirty="0" err="1">
                <a:latin typeface="Arial" panose="020B0604020202020204" pitchFamily="34" charset="0"/>
                <a:cs typeface="Arial" panose="020B0604020202020204" pitchFamily="34" charset="0"/>
              </a:rPr>
              <a:t>Alkhateeb</a:t>
            </a:r>
            <a:r>
              <a:rPr lang="en-IN" sz="2000" dirty="0">
                <a:latin typeface="Arial" panose="020B0604020202020204" pitchFamily="34" charset="0"/>
                <a:cs typeface="Arial" panose="020B0604020202020204" pitchFamily="34" charset="0"/>
              </a:rPr>
              <a:t> et al., 2019)</a:t>
            </a:r>
          </a:p>
        </p:txBody>
      </p:sp>
      <p:pic>
        <p:nvPicPr>
          <p:cNvPr id="1028" name="Picture 4" descr="Level of physical activity among urban adults and the socio-demographic  correlates: a population-based cross-sectional study using the global  physical activity questionnaire | BMC Public Health | Full Text">
            <a:extLst>
              <a:ext uri="{FF2B5EF4-FFF2-40B4-BE49-F238E27FC236}">
                <a16:creationId xmlns:a16="http://schemas.microsoft.com/office/drawing/2014/main" id="{4182B0C8-0C2C-CD9D-D2BE-13E564A37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1612" y="4431534"/>
            <a:ext cx="3443879" cy="216185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45B7D16-FA10-AA9C-CE47-1FF0549862EB}"/>
              </a:ext>
            </a:extLst>
          </p:cNvPr>
          <p:cNvSpPr txBox="1"/>
          <p:nvPr/>
        </p:nvSpPr>
        <p:spPr>
          <a:xfrm>
            <a:off x="6380925" y="6499436"/>
            <a:ext cx="4585252" cy="400110"/>
          </a:xfrm>
          <a:prstGeom prst="rect">
            <a:avLst/>
          </a:prstGeom>
          <a:noFill/>
        </p:spPr>
        <p:txBody>
          <a:bodyPr wrap="square">
            <a:spAutoFit/>
          </a:bodyPr>
          <a:lstStyle/>
          <a:p>
            <a:pPr algn="just"/>
            <a:r>
              <a:rPr lang="en-IN" sz="2000" dirty="0">
                <a:latin typeface="Arial" panose="020B0604020202020204" pitchFamily="34" charset="0"/>
                <a:cs typeface="Arial" panose="020B0604020202020204" pitchFamily="34" charset="0"/>
              </a:rPr>
              <a:t>Image Source: (</a:t>
            </a:r>
            <a:r>
              <a:rPr lang="en-IN" sz="2000" dirty="0" err="1">
                <a:latin typeface="Arial" panose="020B0604020202020204" pitchFamily="34" charset="0"/>
                <a:cs typeface="Arial" panose="020B0604020202020204" pitchFamily="34" charset="0"/>
              </a:rPr>
              <a:t>Mengesha</a:t>
            </a:r>
            <a:r>
              <a:rPr lang="en-IN" sz="2000" dirty="0">
                <a:latin typeface="Arial" panose="020B0604020202020204" pitchFamily="34" charset="0"/>
                <a:cs typeface="Arial" panose="020B0604020202020204" pitchFamily="34" charset="0"/>
              </a:rPr>
              <a:t> et al., 2019)</a:t>
            </a:r>
          </a:p>
        </p:txBody>
      </p:sp>
    </p:spTree>
    <p:extLst>
      <p:ext uri="{BB962C8B-B14F-4D97-AF65-F5344CB8AC3E}">
        <p14:creationId xmlns:p14="http://schemas.microsoft.com/office/powerpoint/2010/main" val="191307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36974-B235-B65F-FA08-CF3560867E4D}"/>
              </a:ext>
            </a:extLst>
          </p:cNvPr>
          <p:cNvSpPr>
            <a:spLocks noGrp="1"/>
          </p:cNvSpPr>
          <p:nvPr>
            <p:ph type="title"/>
          </p:nvPr>
        </p:nvSpPr>
        <p:spPr>
          <a:xfrm>
            <a:off x="838200" y="0"/>
            <a:ext cx="10515600" cy="522771"/>
          </a:xfrm>
        </p:spPr>
        <p:txBody>
          <a:bodyPr>
            <a:normAutofit fontScale="90000"/>
          </a:bodyPr>
          <a:lstStyle/>
          <a:p>
            <a:pPr algn="ctr">
              <a:lnSpc>
                <a:spcPct val="150000"/>
              </a:lnSpc>
            </a:pPr>
            <a:r>
              <a:rPr lang="en-US" sz="3200" b="1" dirty="0">
                <a:latin typeface="Arial" panose="020B0604020202020204" pitchFamily="34" charset="0"/>
                <a:cs typeface="Arial" panose="020B0604020202020204" pitchFamily="34" charset="0"/>
              </a:rPr>
              <a:t>Rationale of the Study</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998AFD-72C1-D4A8-0F2A-80DFE597235F}"/>
              </a:ext>
            </a:extLst>
          </p:cNvPr>
          <p:cNvSpPr>
            <a:spLocks noGrp="1"/>
          </p:cNvSpPr>
          <p:nvPr>
            <p:ph idx="1"/>
          </p:nvPr>
        </p:nvSpPr>
        <p:spPr>
          <a:xfrm>
            <a:off x="159025" y="715616"/>
            <a:ext cx="11834191" cy="5857461"/>
          </a:xfrm>
        </p:spPr>
        <p:txBody>
          <a:bodyPr>
            <a:normAutofit fontScale="70000" lnSpcReduction="20000"/>
          </a:bodyPr>
          <a:lstStyle/>
          <a:p>
            <a:pPr algn="just">
              <a:lnSpc>
                <a:spcPct val="170000"/>
              </a:lnSpc>
            </a:pPr>
            <a:r>
              <a:rPr lang="en-US" dirty="0">
                <a:latin typeface="Arial" panose="020B0604020202020204" pitchFamily="34" charset="0"/>
                <a:cs typeface="Arial" panose="020B0604020202020204" pitchFamily="34" charset="0"/>
              </a:rPr>
              <a:t>High school students' lack of exercise is studied to provide the groundwork for future research into the causes and consequences of sedentary lifestyles at the university level.</a:t>
            </a:r>
          </a:p>
          <a:p>
            <a:pPr algn="just">
              <a:lnSpc>
                <a:spcPct val="170000"/>
              </a:lnSpc>
            </a:pPr>
            <a:r>
              <a:rPr lang="en-US" dirty="0">
                <a:latin typeface="Arial" panose="020B0604020202020204" pitchFamily="34" charset="0"/>
                <a:cs typeface="Arial" panose="020B0604020202020204" pitchFamily="34" charset="0"/>
              </a:rPr>
              <a:t>This study highlights the need for further research into the implications of sociodemographic variables on activity levels among college students by examining the prevalence of physical inactivity among Brazilian university students.</a:t>
            </a:r>
          </a:p>
          <a:p>
            <a:pPr algn="just">
              <a:lnSpc>
                <a:spcPct val="170000"/>
              </a:lnSpc>
            </a:pPr>
            <a:r>
              <a:rPr lang="en-US" dirty="0">
                <a:latin typeface="Arial" panose="020B0604020202020204" pitchFamily="34" charset="0"/>
                <a:cs typeface="Arial" panose="020B0604020202020204" pitchFamily="34" charset="0"/>
              </a:rPr>
              <a:t>The importance of evaluating how educational programs may influence students' activity levels and general health awareness is shown by the study's emphasis on university students' physical activity patterns and their views of health-related curricular material.</a:t>
            </a:r>
          </a:p>
          <a:p>
            <a:pPr algn="just">
              <a:lnSpc>
                <a:spcPct val="170000"/>
              </a:lnSpc>
            </a:pPr>
            <a:r>
              <a:rPr lang="en-US" dirty="0">
                <a:latin typeface="Arial" panose="020B0604020202020204" pitchFamily="34" charset="0"/>
                <a:cs typeface="Arial" panose="020B0604020202020204" pitchFamily="34" charset="0"/>
              </a:rPr>
              <a:t>Together, these results emphasize the need to expand the comprehension of high school trends and sociodemographic determinants to guide targeted interventions and foster healthier campus communities among students at public universities.</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AD7BC4E-00E6-7640-5A37-EC75A20813E4}"/>
              </a:ext>
            </a:extLst>
          </p:cNvPr>
          <p:cNvSpPr txBox="1"/>
          <p:nvPr/>
        </p:nvSpPr>
        <p:spPr>
          <a:xfrm>
            <a:off x="9700591" y="6457890"/>
            <a:ext cx="2491409" cy="400110"/>
          </a:xfrm>
          <a:prstGeom prst="rect">
            <a:avLst/>
          </a:prstGeom>
          <a:noFill/>
        </p:spPr>
        <p:txBody>
          <a:bodyPr wrap="square">
            <a:spAutoFit/>
          </a:bodyPr>
          <a:lstStyle/>
          <a:p>
            <a:r>
              <a:rPr lang="en-IN" sz="2000" dirty="0">
                <a:latin typeface="Arial" panose="020B0604020202020204" pitchFamily="34" charset="0"/>
                <a:cs typeface="Arial" panose="020B0604020202020204" pitchFamily="34" charset="0"/>
              </a:rPr>
              <a:t>(Garcia et al., 2023)</a:t>
            </a:r>
          </a:p>
        </p:txBody>
      </p:sp>
    </p:spTree>
    <p:extLst>
      <p:ext uri="{BB962C8B-B14F-4D97-AF65-F5344CB8AC3E}">
        <p14:creationId xmlns:p14="http://schemas.microsoft.com/office/powerpoint/2010/main" val="278026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593E-998B-1C6C-4325-A6377C0E0377}"/>
              </a:ext>
            </a:extLst>
          </p:cNvPr>
          <p:cNvSpPr>
            <a:spLocks noGrp="1"/>
          </p:cNvSpPr>
          <p:nvPr>
            <p:ph type="title"/>
          </p:nvPr>
        </p:nvSpPr>
        <p:spPr/>
        <p:txBody>
          <a:bodyPr>
            <a:normAutofit/>
          </a:bodyPr>
          <a:lstStyle/>
          <a:p>
            <a:pPr algn="ctr">
              <a:lnSpc>
                <a:spcPct val="150000"/>
              </a:lnSpc>
            </a:pPr>
            <a:r>
              <a:rPr lang="en-US" sz="3200" b="1" dirty="0">
                <a:latin typeface="Arial" panose="020B0604020202020204" pitchFamily="34" charset="0"/>
                <a:cs typeface="Arial" panose="020B0604020202020204" pitchFamily="34" charset="0"/>
              </a:rPr>
              <a:t>Aim and Objective</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4E6846-6B70-67EF-F194-435D9DD8DB39}"/>
              </a:ext>
            </a:extLst>
          </p:cNvPr>
          <p:cNvSpPr>
            <a:spLocks noGrp="1"/>
          </p:cNvSpPr>
          <p:nvPr>
            <p:ph idx="1"/>
          </p:nvPr>
        </p:nvSpPr>
        <p:spPr/>
        <p:txBody>
          <a:bodyPr anchor="ctr">
            <a:normAutofit lnSpcReduction="10000"/>
          </a:bodyPr>
          <a:lstStyle/>
          <a:p>
            <a:pPr algn="just">
              <a:lnSpc>
                <a:spcPct val="150000"/>
              </a:lnSpc>
            </a:pPr>
            <a:r>
              <a:rPr lang="en-US" sz="2000" b="1" dirty="0">
                <a:latin typeface="Arial" panose="020B0604020202020204" pitchFamily="34" charset="0"/>
                <a:cs typeface="Arial" panose="020B0604020202020204" pitchFamily="34" charset="0"/>
              </a:rPr>
              <a:t>Aim:</a:t>
            </a:r>
            <a:r>
              <a:rPr lang="en-US" sz="2000" dirty="0">
                <a:latin typeface="Arial" panose="020B0604020202020204" pitchFamily="34" charset="0"/>
                <a:cs typeface="Arial" panose="020B0604020202020204" pitchFamily="34" charset="0"/>
              </a:rPr>
              <a:t> </a:t>
            </a:r>
          </a:p>
          <a:p>
            <a:pPr lvl="1" algn="just">
              <a:lnSpc>
                <a:spcPct val="150000"/>
              </a:lnSpc>
            </a:pPr>
            <a:r>
              <a:rPr lang="en-US" sz="2000" dirty="0">
                <a:latin typeface="Arial" panose="020B0604020202020204" pitchFamily="34" charset="0"/>
                <a:cs typeface="Arial" panose="020B0604020202020204" pitchFamily="34" charset="0"/>
              </a:rPr>
              <a:t>The aim of the research is to study the prevalence of physical activity among students in a public university</a:t>
            </a:r>
          </a:p>
          <a:p>
            <a:pPr algn="just">
              <a:lnSpc>
                <a:spcPct val="150000"/>
              </a:lnSpc>
            </a:pPr>
            <a:r>
              <a:rPr lang="en-US" sz="2000" b="1" dirty="0">
                <a:latin typeface="Arial" panose="020B0604020202020204" pitchFamily="34" charset="0"/>
                <a:cs typeface="Arial" panose="020B0604020202020204" pitchFamily="34" charset="0"/>
              </a:rPr>
              <a:t>Objective:</a:t>
            </a:r>
          </a:p>
          <a:p>
            <a:pPr lvl="1" algn="just">
              <a:lnSpc>
                <a:spcPct val="150000"/>
              </a:lnSpc>
            </a:pPr>
            <a:r>
              <a:rPr lang="en-IN" sz="2000" dirty="0">
                <a:latin typeface="Arial" panose="020B0604020202020204" pitchFamily="34" charset="0"/>
                <a:cs typeface="Arial" panose="020B0604020202020204" pitchFamily="34" charset="0"/>
              </a:rPr>
              <a:t>To analyse </a:t>
            </a:r>
            <a:r>
              <a:rPr lang="en-US" sz="2000" dirty="0">
                <a:latin typeface="Arial" panose="020B0604020202020204" pitchFamily="34" charset="0"/>
                <a:cs typeface="Arial" panose="020B0604020202020204" pitchFamily="34" charset="0"/>
              </a:rPr>
              <a:t>the prevalence of physical activity among students in a public university.</a:t>
            </a:r>
          </a:p>
          <a:p>
            <a:pPr lvl="1" algn="just">
              <a:lnSpc>
                <a:spcPct val="150000"/>
              </a:lnSpc>
            </a:pPr>
            <a:r>
              <a:rPr lang="en-US" sz="2000" dirty="0">
                <a:latin typeface="Arial" panose="020B0604020202020204" pitchFamily="34" charset="0"/>
                <a:cs typeface="Arial" panose="020B0604020202020204" pitchFamily="34" charset="0"/>
              </a:rPr>
              <a:t>To examine the limitations and problems that students have in maintaining a regular fitness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within the academic setting.</a:t>
            </a:r>
          </a:p>
          <a:p>
            <a:pPr lvl="1" algn="just">
              <a:lnSpc>
                <a:spcPct val="150000"/>
              </a:lnSpc>
            </a:pPr>
            <a:r>
              <a:rPr lang="en-US" sz="2000" dirty="0">
                <a:latin typeface="Arial" panose="020B0604020202020204" pitchFamily="34" charset="0"/>
                <a:cs typeface="Arial" panose="020B0604020202020204" pitchFamily="34" charset="0"/>
              </a:rPr>
              <a:t>To provide evidence-based recommendations and methods for increasing physical activity participation among public university students.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0983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C440D-94A2-2B6E-630C-A7D645CAB7B4}"/>
              </a:ext>
            </a:extLst>
          </p:cNvPr>
          <p:cNvSpPr>
            <a:spLocks noGrp="1"/>
          </p:cNvSpPr>
          <p:nvPr>
            <p:ph type="title"/>
          </p:nvPr>
        </p:nvSpPr>
        <p:spPr/>
        <p:txBody>
          <a:bodyPr>
            <a:normAutofit/>
          </a:bodyPr>
          <a:lstStyle/>
          <a:p>
            <a:pPr algn="ctr">
              <a:lnSpc>
                <a:spcPct val="150000"/>
              </a:lnSpc>
            </a:pPr>
            <a:r>
              <a:rPr lang="en-US" sz="3200" b="1" dirty="0">
                <a:latin typeface="Arial" panose="020B0604020202020204" pitchFamily="34" charset="0"/>
                <a:cs typeface="Arial" panose="020B0604020202020204" pitchFamily="34" charset="0"/>
              </a:rPr>
              <a:t>Research Questions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31994A-7329-8689-DD6A-99F9A885715E}"/>
              </a:ext>
            </a:extLst>
          </p:cNvPr>
          <p:cNvSpPr>
            <a:spLocks noGrp="1"/>
          </p:cNvSpPr>
          <p:nvPr>
            <p:ph idx="1"/>
          </p:nvPr>
        </p:nvSpPr>
        <p:spPr>
          <a:xfrm>
            <a:off x="265043" y="1690688"/>
            <a:ext cx="11088757" cy="4486275"/>
          </a:xfrm>
        </p:spPr>
        <p:txBody>
          <a:bodyPr anchor="ctr">
            <a:normAutofit fontScale="70000" lnSpcReduction="20000"/>
          </a:bodyPr>
          <a:lstStyle/>
          <a:p>
            <a:pPr algn="just">
              <a:lnSpc>
                <a:spcPct val="170000"/>
              </a:lnSpc>
            </a:pPr>
            <a:r>
              <a:rPr lang="en-US" dirty="0">
                <a:latin typeface="Arial" panose="020B0604020202020204" pitchFamily="34" charset="0"/>
                <a:cs typeface="Arial" panose="020B0604020202020204" pitchFamily="34" charset="0"/>
              </a:rPr>
              <a:t>What is the current prevalence of physical activity among students at the public university, and how does it change based on factors like age, gender, and academic majors?</a:t>
            </a:r>
          </a:p>
          <a:p>
            <a:pPr algn="just">
              <a:lnSpc>
                <a:spcPct val="170000"/>
              </a:lnSpc>
            </a:pPr>
            <a:r>
              <a:rPr lang="en-US">
                <a:latin typeface="Arial" panose="020B0604020202020204" pitchFamily="34" charset="0"/>
                <a:cs typeface="Arial" panose="020B0604020202020204" pitchFamily="34" charset="0"/>
              </a:rPr>
              <a:t>What </a:t>
            </a:r>
            <a:r>
              <a:rPr lang="en-US" dirty="0">
                <a:latin typeface="Arial" panose="020B0604020202020204" pitchFamily="34" charset="0"/>
                <a:cs typeface="Arial" panose="020B0604020202020204" pitchFamily="34" charset="0"/>
              </a:rPr>
              <a:t>are the challenges that students experience when it comes to sustaining regular fitness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within the academic context, and how do these challenges their physical activity routines?</a:t>
            </a:r>
          </a:p>
          <a:p>
            <a:pPr algn="just">
              <a:lnSpc>
                <a:spcPct val="170000"/>
              </a:lnSpc>
            </a:pPr>
            <a:r>
              <a:rPr lang="en-US" dirty="0">
                <a:latin typeface="Arial" panose="020B0604020202020204" pitchFamily="34" charset="0"/>
                <a:cs typeface="Arial" panose="020B0604020202020204" pitchFamily="34" charset="0"/>
              </a:rPr>
              <a:t>What evidence-based suggestions and strategies may be utilized to improve physical activity engagement among public university students, considering the academic environment's particular difficulties and possibilities, based on prevalence and limitations?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1447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D728-079B-2C0D-C0D8-E05D0C65074B}"/>
              </a:ext>
            </a:extLst>
          </p:cNvPr>
          <p:cNvSpPr>
            <a:spLocks noGrp="1"/>
          </p:cNvSpPr>
          <p:nvPr>
            <p:ph type="title"/>
          </p:nvPr>
        </p:nvSpPr>
        <p:spPr>
          <a:xfrm>
            <a:off x="505239" y="-49350"/>
            <a:ext cx="11181522" cy="668545"/>
          </a:xfrm>
        </p:spPr>
        <p:txBody>
          <a:bodyPr>
            <a:normAutofit/>
          </a:bodyPr>
          <a:lstStyle/>
          <a:p>
            <a:pPr algn="ctr"/>
            <a:r>
              <a:rPr lang="en-US" sz="3200" b="1" dirty="0">
                <a:latin typeface="Arial" panose="020B0604020202020204" pitchFamily="34" charset="0"/>
                <a:cs typeface="Arial" panose="020B0604020202020204" pitchFamily="34" charset="0"/>
              </a:rPr>
              <a:t>Research method</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07B3F8-4332-5139-D260-81801CF5937B}"/>
              </a:ext>
            </a:extLst>
          </p:cNvPr>
          <p:cNvSpPr>
            <a:spLocks noGrp="1"/>
          </p:cNvSpPr>
          <p:nvPr>
            <p:ph idx="1"/>
          </p:nvPr>
        </p:nvSpPr>
        <p:spPr>
          <a:xfrm>
            <a:off x="0" y="619196"/>
            <a:ext cx="12192000" cy="6238804"/>
          </a:xfrm>
        </p:spPr>
        <p:txBody>
          <a:bodyPr>
            <a:noAutofit/>
          </a:bodyPr>
          <a:lstStyle/>
          <a:p>
            <a:pPr algn="just">
              <a:lnSpc>
                <a:spcPct val="150000"/>
              </a:lnSpc>
            </a:pPr>
            <a:r>
              <a:rPr lang="en-US" sz="2000" dirty="0">
                <a:latin typeface="Arial" panose="020B0604020202020204" pitchFamily="34" charset="0"/>
                <a:cs typeface="Arial" panose="020B0604020202020204" pitchFamily="34" charset="0"/>
              </a:rPr>
              <a:t>The research design utilizes questionnaires for data collection, allowing an organized participant data collection.</a:t>
            </a:r>
          </a:p>
          <a:p>
            <a:pPr algn="just">
              <a:lnSpc>
                <a:spcPct val="150000"/>
              </a:lnSpc>
            </a:pPr>
            <a:r>
              <a:rPr lang="en-US" sz="2000" dirty="0">
                <a:latin typeface="Arial" panose="020B0604020202020204" pitchFamily="34" charset="0"/>
                <a:cs typeface="Arial" panose="020B0604020202020204" pitchFamily="34" charset="0"/>
              </a:rPr>
              <a:t>The research uses quantitative methods of data analysis, with a focus on numerical results and statistical testing.</a:t>
            </a:r>
          </a:p>
          <a:p>
            <a:pPr algn="just">
              <a:lnSpc>
                <a:spcPct val="150000"/>
              </a:lnSpc>
            </a:pPr>
            <a:r>
              <a:rPr lang="en-US" sz="2000" dirty="0">
                <a:latin typeface="Arial" panose="020B0604020202020204" pitchFamily="34" charset="0"/>
                <a:cs typeface="Arial" panose="020B0604020202020204" pitchFamily="34" charset="0"/>
              </a:rPr>
              <a:t>A more formalized questionnaire includes questions on levels of physical activity, demographics, obstacles to exercise, and knowledge of health promotion programs.</a:t>
            </a:r>
          </a:p>
          <a:p>
            <a:pPr algn="just">
              <a:lnSpc>
                <a:spcPct val="150000"/>
              </a:lnSpc>
            </a:pPr>
            <a:r>
              <a:rPr lang="en-US" sz="2000" dirty="0">
                <a:latin typeface="Arial" panose="020B0604020202020204" pitchFamily="34" charset="0"/>
                <a:cs typeface="Arial" panose="020B0604020202020204" pitchFamily="34" charset="0"/>
              </a:rPr>
              <a:t>The survey's quantitative data will be statistically analyzed to ascertain the exercise frequency, pinpoint causal variables, and evaluate health promotion programs.</a:t>
            </a:r>
          </a:p>
          <a:p>
            <a:pPr algn="just">
              <a:lnSpc>
                <a:spcPct val="150000"/>
              </a:lnSpc>
            </a:pPr>
            <a:r>
              <a:rPr lang="en-US" sz="2000" dirty="0">
                <a:latin typeface="Arial" panose="020B0604020202020204" pitchFamily="34" charset="0"/>
                <a:cs typeface="Arial" panose="020B0604020202020204" pitchFamily="34" charset="0"/>
              </a:rPr>
              <a:t>The plan provides a standardized and consistent data collection method, guaranteeing honest and reliable answers.</a:t>
            </a:r>
          </a:p>
          <a:p>
            <a:pPr algn="just">
              <a:lnSpc>
                <a:spcPct val="150000"/>
              </a:lnSpc>
            </a:pPr>
            <a:r>
              <a:rPr lang="en-US" sz="2000" dirty="0">
                <a:latin typeface="Arial" panose="020B0604020202020204" pitchFamily="34" charset="0"/>
                <a:cs typeface="Arial" panose="020B0604020202020204" pitchFamily="34" charset="0"/>
              </a:rPr>
              <a:t>This approach gives a thorough and data-driven understanding of the extent to which students at public universities engage in physical exercise.</a:t>
            </a:r>
            <a:endParaRPr lang="en-IN"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8BBC149-40C8-928B-5C05-948EE751FBCD}"/>
              </a:ext>
            </a:extLst>
          </p:cNvPr>
          <p:cNvSpPr txBox="1"/>
          <p:nvPr/>
        </p:nvSpPr>
        <p:spPr>
          <a:xfrm>
            <a:off x="10048461" y="6457890"/>
            <a:ext cx="2143539" cy="400110"/>
          </a:xfrm>
          <a:prstGeom prst="rect">
            <a:avLst/>
          </a:prstGeom>
          <a:noFill/>
        </p:spPr>
        <p:txBody>
          <a:bodyPr wrap="square">
            <a:spAutoFit/>
          </a:bodyPr>
          <a:lstStyle/>
          <a:p>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Lienhard</a:t>
            </a:r>
            <a:r>
              <a:rPr lang="en-IN" sz="20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880232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5D728-079B-2C0D-C0D8-E05D0C65074B}"/>
              </a:ext>
            </a:extLst>
          </p:cNvPr>
          <p:cNvSpPr>
            <a:spLocks noGrp="1"/>
          </p:cNvSpPr>
          <p:nvPr>
            <p:ph type="title"/>
          </p:nvPr>
        </p:nvSpPr>
        <p:spPr>
          <a:xfrm>
            <a:off x="505239" y="-49350"/>
            <a:ext cx="11181522" cy="668545"/>
          </a:xfrm>
        </p:spPr>
        <p:txBody>
          <a:bodyPr>
            <a:normAutofit/>
          </a:bodyPr>
          <a:lstStyle/>
          <a:p>
            <a:pPr algn="ctr"/>
            <a:r>
              <a:rPr lang="en-US" sz="3200" b="1" dirty="0">
                <a:latin typeface="Arial" panose="020B0604020202020204" pitchFamily="34" charset="0"/>
                <a:cs typeface="Arial" panose="020B0604020202020204" pitchFamily="34" charset="0"/>
              </a:rPr>
              <a:t>Research Design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07B3F8-4332-5139-D260-81801CF5937B}"/>
              </a:ext>
            </a:extLst>
          </p:cNvPr>
          <p:cNvSpPr>
            <a:spLocks noGrp="1"/>
          </p:cNvSpPr>
          <p:nvPr>
            <p:ph idx="1"/>
          </p:nvPr>
        </p:nvSpPr>
        <p:spPr>
          <a:xfrm>
            <a:off x="0" y="619196"/>
            <a:ext cx="12192000" cy="6238804"/>
          </a:xfrm>
        </p:spPr>
        <p:txBody>
          <a:bodyPr>
            <a:noAutofit/>
          </a:bodyPr>
          <a:lstStyle/>
          <a:p>
            <a:pPr algn="just">
              <a:lnSpc>
                <a:spcPct val="150000"/>
              </a:lnSpc>
            </a:pPr>
            <a:r>
              <a:rPr lang="en-US" sz="2000" dirty="0">
                <a:latin typeface="Arial" panose="020B0604020202020204" pitchFamily="34" charset="0"/>
                <a:cs typeface="Arial" panose="020B0604020202020204" pitchFamily="34" charset="0"/>
              </a:rPr>
              <a:t>Cross-sectional studies are used by researchers to get an understanding of how population are distributed in general.</a:t>
            </a:r>
          </a:p>
          <a:p>
            <a:pPr algn="just">
              <a:lnSpc>
                <a:spcPct val="150000"/>
              </a:lnSpc>
            </a:pPr>
            <a:r>
              <a:rPr lang="en-US" sz="2000" b="1" dirty="0">
                <a:latin typeface="Arial" panose="020B0604020202020204" pitchFamily="34" charset="0"/>
                <a:cs typeface="Arial" panose="020B0604020202020204" pitchFamily="34" charset="0"/>
              </a:rPr>
              <a:t>Strengths:</a:t>
            </a:r>
            <a:r>
              <a:rPr lang="en-US" sz="2000" dirty="0">
                <a:latin typeface="Arial" panose="020B0604020202020204" pitchFamily="34" charset="0"/>
                <a:cs typeface="Arial" panose="020B0604020202020204" pitchFamily="34" charset="0"/>
              </a:rPr>
              <a:t> Because of their cheap cost and short time commitment, cross-sectional studies are ideal for large-scale research. They aid in the identification of patterns and trends by demonstrating the degree to which a particular feature or situation is dispersed among a group (Aggarwal and Ranganathan, 2019). This method of studying students' exercise habits is both ethical and practicable since it does not need substantial surveillance or manipulation of participants.</a:t>
            </a:r>
          </a:p>
          <a:p>
            <a:pPr algn="just">
              <a:lnSpc>
                <a:spcPct val="150000"/>
              </a:lnSpc>
            </a:pPr>
            <a:r>
              <a:rPr lang="en-US" sz="2000" b="1" dirty="0">
                <a:latin typeface="Arial" panose="020B0604020202020204" pitchFamily="34" charset="0"/>
                <a:cs typeface="Arial" panose="020B0604020202020204" pitchFamily="34" charset="0"/>
              </a:rPr>
              <a:t>Limitations</a:t>
            </a:r>
            <a:r>
              <a:rPr lang="en-US" sz="2000" dirty="0">
                <a:latin typeface="Arial" panose="020B0604020202020204" pitchFamily="34" charset="0"/>
                <a:cs typeface="Arial" panose="020B0604020202020204" pitchFamily="34" charset="0"/>
              </a:rPr>
              <a:t>: Because data is only collected at one moment in time, determining cause and effect is difficult. Self-reported data in cross-sectional studies may need to be more trustworthy owing to recall bias or selective participation. Furthermore, the ability to investigate the dynamics of college students' physical activity habits is limited since these studies cannot account for changes over time or analyze the chronological sequence of events.</a:t>
            </a:r>
            <a:endParaRPr lang="en-IN"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8BBC149-40C8-928B-5C05-948EE751FBCD}"/>
              </a:ext>
            </a:extLst>
          </p:cNvPr>
          <p:cNvSpPr txBox="1"/>
          <p:nvPr/>
        </p:nvSpPr>
        <p:spPr>
          <a:xfrm>
            <a:off x="10048461" y="6457890"/>
            <a:ext cx="2143539" cy="400110"/>
          </a:xfrm>
          <a:prstGeom prst="rect">
            <a:avLst/>
          </a:prstGeom>
          <a:noFill/>
        </p:spPr>
        <p:txBody>
          <a:bodyPr wrap="square">
            <a:spAutoFit/>
          </a:bodyPr>
          <a:lstStyle/>
          <a:p>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Lienhard</a:t>
            </a:r>
            <a:r>
              <a:rPr lang="en-IN" sz="20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407801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D6855-E5C0-B8F5-C5ED-67EA10AB573E}"/>
              </a:ext>
            </a:extLst>
          </p:cNvPr>
          <p:cNvSpPr>
            <a:spLocks noGrp="1"/>
          </p:cNvSpPr>
          <p:nvPr>
            <p:ph type="title"/>
          </p:nvPr>
        </p:nvSpPr>
        <p:spPr>
          <a:xfrm>
            <a:off x="604630" y="198782"/>
            <a:ext cx="10982739" cy="643766"/>
          </a:xfrm>
        </p:spPr>
        <p:txBody>
          <a:bodyPr>
            <a:normAutofit fontScale="90000"/>
          </a:bodyPr>
          <a:lstStyle/>
          <a:p>
            <a:pPr algn="ctr">
              <a:lnSpc>
                <a:spcPct val="150000"/>
              </a:lnSpc>
            </a:pPr>
            <a:r>
              <a:rPr lang="en-US" sz="3200" b="1" dirty="0">
                <a:latin typeface="Arial" panose="020B0604020202020204" pitchFamily="34" charset="0"/>
                <a:cs typeface="Arial" panose="020B0604020202020204" pitchFamily="34" charset="0"/>
              </a:rPr>
              <a:t>Recruitment, Sampling and Study Participants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F2D2FA-2AB4-15EA-3CDC-BA02A6C9C4B6}"/>
              </a:ext>
            </a:extLst>
          </p:cNvPr>
          <p:cNvSpPr>
            <a:spLocks noGrp="1"/>
          </p:cNvSpPr>
          <p:nvPr>
            <p:ph idx="1"/>
          </p:nvPr>
        </p:nvSpPr>
        <p:spPr>
          <a:xfrm>
            <a:off x="198783" y="980660"/>
            <a:ext cx="11754678" cy="5678557"/>
          </a:xfrm>
        </p:spPr>
        <p:txBody>
          <a:bodyPr anchor="ctr">
            <a:normAutofit lnSpcReduction="10000"/>
          </a:bodyPr>
          <a:lstStyle/>
          <a:p>
            <a:pPr algn="just">
              <a:lnSpc>
                <a:spcPct val="150000"/>
              </a:lnSpc>
            </a:pPr>
            <a:r>
              <a:rPr lang="en-US" sz="2000" b="1" dirty="0">
                <a:latin typeface="Arial" panose="020B0604020202020204" pitchFamily="34" charset="0"/>
                <a:cs typeface="Arial" panose="020B0604020202020204" pitchFamily="34" charset="0"/>
              </a:rPr>
              <a:t>Recruitment:</a:t>
            </a:r>
          </a:p>
          <a:p>
            <a:pPr lvl="1" algn="just">
              <a:lnSpc>
                <a:spcPct val="150000"/>
              </a:lnSpc>
            </a:pPr>
            <a:r>
              <a:rPr lang="en-US" sz="2000" dirty="0">
                <a:latin typeface="Arial" panose="020B0604020202020204" pitchFamily="34" charset="0"/>
                <a:cs typeface="Arial" panose="020B0604020202020204" pitchFamily="34" charset="0"/>
              </a:rPr>
              <a:t>The participants for this research will be looked for from inside the designated public institution. </a:t>
            </a:r>
          </a:p>
          <a:p>
            <a:pPr lvl="1" algn="just">
              <a:lnSpc>
                <a:spcPct val="150000"/>
              </a:lnSpc>
            </a:pPr>
            <a:r>
              <a:rPr lang="en-US" sz="2000" dirty="0">
                <a:latin typeface="Arial" panose="020B0604020202020204" pitchFamily="34" charset="0"/>
                <a:cs typeface="Arial" panose="020B0604020202020204" pitchFamily="34" charset="0"/>
              </a:rPr>
              <a:t>The first step in recruiting students for the study will be disseminating information through traditional university channels like email and bulletin boards (Williams, Saunderson and </a:t>
            </a:r>
            <a:r>
              <a:rPr lang="en-US" sz="2000" dirty="0" err="1">
                <a:latin typeface="Arial" panose="020B0604020202020204" pitchFamily="34" charset="0"/>
                <a:cs typeface="Arial" panose="020B0604020202020204" pitchFamily="34" charset="0"/>
              </a:rPr>
              <a:t>Dhoest</a:t>
            </a:r>
            <a:r>
              <a:rPr lang="en-US" sz="2000" dirty="0">
                <a:latin typeface="Arial" panose="020B0604020202020204" pitchFamily="34" charset="0"/>
                <a:cs typeface="Arial" panose="020B0604020202020204" pitchFamily="34" charset="0"/>
              </a:rPr>
              <a:t>, 2022). </a:t>
            </a:r>
          </a:p>
          <a:p>
            <a:pPr lvl="1">
              <a:lnSpc>
                <a:spcPct val="150000"/>
              </a:lnSpc>
            </a:pPr>
            <a:r>
              <a:rPr lang="en-US" sz="2000" dirty="0">
                <a:latin typeface="Arial" panose="020B0604020202020204" pitchFamily="34" charset="0"/>
                <a:cs typeface="Arial" panose="020B0604020202020204" pitchFamily="34" charset="0"/>
              </a:rPr>
              <a:t>To further encourage participation, it will look for ways to work with related university divisions and student groups.</a:t>
            </a:r>
            <a:r>
              <a:rPr lang="en-US" sz="2000" b="1" dirty="0">
                <a:latin typeface="Arial" panose="020B0604020202020204" pitchFamily="34" charset="0"/>
                <a:cs typeface="Arial" panose="020B0604020202020204" pitchFamily="34" charset="0"/>
              </a:rPr>
              <a:t> </a:t>
            </a:r>
          </a:p>
          <a:p>
            <a:pPr>
              <a:lnSpc>
                <a:spcPct val="150000"/>
              </a:lnSpc>
            </a:pPr>
            <a:r>
              <a:rPr lang="en-US" sz="2000" b="1" dirty="0">
                <a:latin typeface="Arial" panose="020B0604020202020204" pitchFamily="34" charset="0"/>
                <a:cs typeface="Arial" panose="020B0604020202020204" pitchFamily="34" charset="0"/>
              </a:rPr>
              <a:t>Sampling:</a:t>
            </a:r>
          </a:p>
          <a:p>
            <a:pPr lvl="1">
              <a:lnSpc>
                <a:spcPct val="150000"/>
              </a:lnSpc>
            </a:pPr>
            <a:r>
              <a:rPr lang="en-US" sz="2000" dirty="0">
                <a:latin typeface="Arial" panose="020B0604020202020204" pitchFamily="34" charset="0"/>
                <a:cs typeface="Arial" panose="020B0604020202020204" pitchFamily="34" charset="0"/>
              </a:rPr>
              <a:t>A representative sample will be obtained using a stratified random sampling method. </a:t>
            </a:r>
          </a:p>
          <a:p>
            <a:pPr lvl="1">
              <a:lnSpc>
                <a:spcPct val="150000"/>
              </a:lnSpc>
            </a:pPr>
            <a:r>
              <a:rPr lang="en-US" sz="2000" dirty="0">
                <a:latin typeface="Arial" panose="020B0604020202020204" pitchFamily="34" charset="0"/>
                <a:cs typeface="Arial" panose="020B0604020202020204" pitchFamily="34" charset="0"/>
              </a:rPr>
              <a:t>Age, gender, academic concentration, and year in school will all play a role in how students are divided up (Bai et al., 2021). </a:t>
            </a:r>
          </a:p>
          <a:p>
            <a:pPr lvl="1">
              <a:lnSpc>
                <a:spcPct val="150000"/>
              </a:lnSpc>
            </a:pPr>
            <a:r>
              <a:rPr lang="en-US" sz="2000" dirty="0">
                <a:latin typeface="Arial" panose="020B0604020202020204" pitchFamily="34" charset="0"/>
                <a:cs typeface="Arial" panose="020B0604020202020204" pitchFamily="34" charset="0"/>
              </a:rPr>
              <a:t>A cross-section of students from each group will be randomly chosen to participate.</a:t>
            </a:r>
          </a:p>
        </p:txBody>
      </p:sp>
    </p:spTree>
    <p:extLst>
      <p:ext uri="{BB962C8B-B14F-4D97-AF65-F5344CB8AC3E}">
        <p14:creationId xmlns:p14="http://schemas.microsoft.com/office/powerpoint/2010/main" val="704946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B670D-56BA-986F-4387-86F37097B9E5}"/>
              </a:ext>
            </a:extLst>
          </p:cNvPr>
          <p:cNvSpPr>
            <a:spLocks noGrp="1"/>
          </p:cNvSpPr>
          <p:nvPr>
            <p:ph type="title"/>
          </p:nvPr>
        </p:nvSpPr>
        <p:spPr>
          <a:xfrm>
            <a:off x="518491" y="132521"/>
            <a:ext cx="11155017" cy="670271"/>
          </a:xfrm>
        </p:spPr>
        <p:txBody>
          <a:bodyPr>
            <a:normAutofit/>
          </a:bodyPr>
          <a:lstStyle/>
          <a:p>
            <a:pPr algn="ctr"/>
            <a:r>
              <a:rPr lang="en-US" sz="3200" b="1" dirty="0">
                <a:latin typeface="Arial" panose="020B0604020202020204" pitchFamily="34" charset="0"/>
                <a:cs typeface="Arial" panose="020B0604020202020204" pitchFamily="34" charset="0"/>
              </a:rPr>
              <a:t>Recruitment, Sampling and Study Participants</a:t>
            </a:r>
            <a:endParaRPr lang="en-IN" sz="3200" dirty="0"/>
          </a:p>
        </p:txBody>
      </p:sp>
      <p:sp>
        <p:nvSpPr>
          <p:cNvPr id="3" name="Content Placeholder 2">
            <a:extLst>
              <a:ext uri="{FF2B5EF4-FFF2-40B4-BE49-F238E27FC236}">
                <a16:creationId xmlns:a16="http://schemas.microsoft.com/office/drawing/2014/main" id="{4CF60025-E223-35B9-40FC-053DCF030605}"/>
              </a:ext>
            </a:extLst>
          </p:cNvPr>
          <p:cNvSpPr>
            <a:spLocks noGrp="1"/>
          </p:cNvSpPr>
          <p:nvPr>
            <p:ph idx="1"/>
          </p:nvPr>
        </p:nvSpPr>
        <p:spPr>
          <a:xfrm>
            <a:off x="304799" y="914400"/>
            <a:ext cx="5923723" cy="5811079"/>
          </a:xfrm>
        </p:spPr>
        <p:txBody>
          <a:bodyPr anchor="ctr">
            <a:normAutofit/>
          </a:bodyPr>
          <a:lstStyle/>
          <a:p>
            <a:pPr algn="just">
              <a:lnSpc>
                <a:spcPct val="150000"/>
              </a:lnSpc>
            </a:pPr>
            <a:r>
              <a:rPr lang="en-US" sz="2000" b="1" dirty="0">
                <a:latin typeface="Arial" panose="020B0604020202020204" pitchFamily="34" charset="0"/>
                <a:cs typeface="Arial" panose="020B0604020202020204" pitchFamily="34" charset="0"/>
              </a:rPr>
              <a:t>Study Participants:</a:t>
            </a:r>
          </a:p>
          <a:p>
            <a:pPr lvl="1" algn="just">
              <a:lnSpc>
                <a:spcPct val="150000"/>
              </a:lnSpc>
            </a:pPr>
            <a:r>
              <a:rPr lang="en-US" sz="2000" dirty="0">
                <a:latin typeface="Arial" panose="020B0604020202020204" pitchFamily="34" charset="0"/>
                <a:cs typeface="Arial" panose="020B0604020202020204" pitchFamily="34" charset="0"/>
              </a:rPr>
              <a:t>Participants will be full-time, enrolled students who volunteer to participate in the research. </a:t>
            </a:r>
          </a:p>
          <a:p>
            <a:pPr lvl="1" algn="just">
              <a:lnSpc>
                <a:spcPct val="150000"/>
              </a:lnSpc>
            </a:pPr>
            <a:r>
              <a:rPr lang="en-US" sz="2000" dirty="0">
                <a:latin typeface="Arial" panose="020B0604020202020204" pitchFamily="34" charset="0"/>
                <a:cs typeface="Arial" panose="020B0604020202020204" pitchFamily="34" charset="0"/>
              </a:rPr>
              <a:t>Each participant will voluntarily agree to participate after receiving the necessary information (Xu et al., 2020). </a:t>
            </a:r>
          </a:p>
          <a:p>
            <a:pPr lvl="1" algn="just">
              <a:lnSpc>
                <a:spcPct val="150000"/>
              </a:lnSpc>
            </a:pPr>
            <a:r>
              <a:rPr lang="en-US" sz="2000" dirty="0">
                <a:latin typeface="Arial" panose="020B0604020202020204" pitchFamily="34" charset="0"/>
                <a:cs typeface="Arial" panose="020B0604020202020204" pitchFamily="34" charset="0"/>
              </a:rPr>
              <a:t>Including a wide range of public university students is intended to strengthen the generalizability and applicability of the results.</a:t>
            </a:r>
            <a:endParaRPr lang="en-IN" sz="2000" dirty="0">
              <a:latin typeface="Arial" panose="020B0604020202020204" pitchFamily="34" charset="0"/>
              <a:cs typeface="Arial" panose="020B0604020202020204" pitchFamily="34" charset="0"/>
            </a:endParaRPr>
          </a:p>
        </p:txBody>
      </p:sp>
      <p:pic>
        <p:nvPicPr>
          <p:cNvPr id="2050" name="Picture 2" descr="Finding and Using Health Statistics">
            <a:extLst>
              <a:ext uri="{FF2B5EF4-FFF2-40B4-BE49-F238E27FC236}">
                <a16:creationId xmlns:a16="http://schemas.microsoft.com/office/drawing/2014/main" id="{87A055DD-69F0-3BEA-5941-EFF752D25F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1376" y="2623931"/>
            <a:ext cx="5035825" cy="21697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F48563-6679-5F7E-F292-33946F0BFB36}"/>
              </a:ext>
            </a:extLst>
          </p:cNvPr>
          <p:cNvSpPr txBox="1"/>
          <p:nvPr/>
        </p:nvSpPr>
        <p:spPr>
          <a:xfrm>
            <a:off x="6268277" y="4793663"/>
            <a:ext cx="5923723" cy="400110"/>
          </a:xfrm>
          <a:prstGeom prst="rect">
            <a:avLst/>
          </a:prstGeom>
          <a:noFill/>
        </p:spPr>
        <p:txBody>
          <a:bodyPr wrap="square">
            <a:spAutoFit/>
          </a:bodyPr>
          <a:lstStyle/>
          <a:p>
            <a:pPr algn="just"/>
            <a:r>
              <a:rPr lang="en-IN" sz="2000" dirty="0">
                <a:latin typeface="Arial" panose="020B0604020202020204" pitchFamily="34" charset="0"/>
                <a:cs typeface="Arial" panose="020B0604020202020204" pitchFamily="34" charset="0"/>
              </a:rPr>
              <a:t>Image Source: (National Library of Medicine, 2021)</a:t>
            </a:r>
          </a:p>
        </p:txBody>
      </p:sp>
    </p:spTree>
    <p:extLst>
      <p:ext uri="{BB962C8B-B14F-4D97-AF65-F5344CB8AC3E}">
        <p14:creationId xmlns:p14="http://schemas.microsoft.com/office/powerpoint/2010/main" val="427638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711A-C260-C0E5-209E-24401078C163}"/>
              </a:ext>
            </a:extLst>
          </p:cNvPr>
          <p:cNvSpPr>
            <a:spLocks noGrp="1"/>
          </p:cNvSpPr>
          <p:nvPr>
            <p:ph type="title"/>
          </p:nvPr>
        </p:nvSpPr>
        <p:spPr>
          <a:xfrm>
            <a:off x="337930" y="119269"/>
            <a:ext cx="11516139" cy="829297"/>
          </a:xfrm>
        </p:spPr>
        <p:txBody>
          <a:bodyPr>
            <a:normAutofit/>
          </a:bodyPr>
          <a:lstStyle/>
          <a:p>
            <a:pPr algn="ctr">
              <a:lnSpc>
                <a:spcPct val="150000"/>
              </a:lnSpc>
            </a:pPr>
            <a:r>
              <a:rPr lang="en-IN" sz="3200" b="1" dirty="0">
                <a:latin typeface="Arial" panose="020B0604020202020204" pitchFamily="34" charset="0"/>
                <a:cs typeface="Arial" panose="020B0604020202020204" pitchFamily="34" charset="0"/>
              </a:rPr>
              <a:t>D</a:t>
            </a:r>
            <a:r>
              <a:rPr lang="hi-IN" sz="3200" b="1" dirty="0">
                <a:latin typeface="Arial" panose="020B0604020202020204" pitchFamily="34" charset="0"/>
              </a:rPr>
              <a:t>ata C</a:t>
            </a:r>
            <a:r>
              <a:rPr lang="en-IN" sz="3200" b="1" dirty="0">
                <a:latin typeface="Arial" panose="020B0604020202020204" pitchFamily="34" charset="0"/>
                <a:cs typeface="Arial" panose="020B0604020202020204" pitchFamily="34" charset="0"/>
              </a:rPr>
              <a:t>o</a:t>
            </a:r>
            <a:r>
              <a:rPr lang="hi-IN" sz="3200" b="1" dirty="0">
                <a:latin typeface="Arial" panose="020B0604020202020204" pitchFamily="34" charset="0"/>
              </a:rPr>
              <a:t>llection Method</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FAE9A5-2C34-B6D4-838A-F92F282D4951}"/>
              </a:ext>
            </a:extLst>
          </p:cNvPr>
          <p:cNvSpPr>
            <a:spLocks noGrp="1"/>
          </p:cNvSpPr>
          <p:nvPr>
            <p:ph idx="1"/>
          </p:nvPr>
        </p:nvSpPr>
        <p:spPr>
          <a:xfrm>
            <a:off x="337930" y="948566"/>
            <a:ext cx="11516138" cy="5790165"/>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This research will employ a validated questionnaire to obtain data on the frequency with which students at a public institution engage in physical exercise. </a:t>
            </a:r>
            <a:endParaRPr lang="hi-IN" sz="2000" dirty="0">
              <a:latin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In particular, it will be used the International Physical Activity Questionnaire (IPAQ) because of the high-quality evidence supporting its use in this context (Sattler et al., 2020). </a:t>
            </a:r>
            <a:endParaRPr lang="hi-IN" sz="2000" dirty="0">
              <a:latin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The information will be gathered using both online and offline means.</a:t>
            </a:r>
            <a:endParaRPr lang="hi-IN" sz="2000" dirty="0">
              <a:latin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Offline surveys will be delivered on campus to represent the student population completely. In contrast, online surveys will be conducted to reach a more extensive and varied range of participants (</a:t>
            </a:r>
            <a:r>
              <a:rPr lang="en-US" sz="2000" dirty="0" err="1">
                <a:latin typeface="Arial" panose="020B0604020202020204" pitchFamily="34" charset="0"/>
                <a:cs typeface="Arial" panose="020B0604020202020204" pitchFamily="34" charset="0"/>
              </a:rPr>
              <a:t>Lehdonvirta</a:t>
            </a:r>
            <a:r>
              <a:rPr lang="en-US" sz="2000" dirty="0">
                <a:latin typeface="Arial" panose="020B0604020202020204" pitchFamily="34" charset="0"/>
                <a:cs typeface="Arial" panose="020B0604020202020204" pitchFamily="34" charset="0"/>
              </a:rPr>
              <a:t> et al., 2020). </a:t>
            </a:r>
            <a:endParaRPr lang="hi-IN" sz="2000" dirty="0">
              <a:latin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To improve response rates and the overall quality of the collected data, it will only collect information at specific locations around campus.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9362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84EA0-3861-7511-9868-527DF74B27CE}"/>
              </a:ext>
            </a:extLst>
          </p:cNvPr>
          <p:cNvSpPr>
            <a:spLocks noGrp="1"/>
          </p:cNvSpPr>
          <p:nvPr>
            <p:ph type="title"/>
          </p:nvPr>
        </p:nvSpPr>
        <p:spPr>
          <a:xfrm>
            <a:off x="690769" y="25745"/>
            <a:ext cx="10810461" cy="655292"/>
          </a:xfrm>
        </p:spPr>
        <p:txBody>
          <a:bodyPr>
            <a:normAutofit/>
          </a:bodyPr>
          <a:lstStyle/>
          <a:p>
            <a:pPr algn="ctr"/>
            <a:r>
              <a:rPr lang="en-US" sz="3200" b="1" dirty="0">
                <a:latin typeface="Arial" panose="020B0604020202020204" pitchFamily="34" charset="0"/>
                <a:cs typeface="Arial" panose="020B0604020202020204" pitchFamily="34" charset="0"/>
              </a:rPr>
              <a:t>Data Analytics Techniques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832D20-5523-AC0C-29CF-BCE4821EAC25}"/>
              </a:ext>
            </a:extLst>
          </p:cNvPr>
          <p:cNvSpPr>
            <a:spLocks noGrp="1"/>
          </p:cNvSpPr>
          <p:nvPr>
            <p:ph idx="1"/>
          </p:nvPr>
        </p:nvSpPr>
        <p:spPr>
          <a:xfrm>
            <a:off x="543339" y="681037"/>
            <a:ext cx="10810461" cy="5918545"/>
          </a:xfrm>
        </p:spPr>
        <p:txBody>
          <a:bodyPr anchor="ctr">
            <a:normAutofit/>
          </a:bodyPr>
          <a:lstStyle/>
          <a:p>
            <a:pPr algn="just">
              <a:lnSpc>
                <a:spcPct val="150000"/>
              </a:lnSpc>
            </a:pPr>
            <a:r>
              <a:rPr lang="en-US" sz="2000" dirty="0">
                <a:latin typeface="Arial" panose="020B0604020202020204" pitchFamily="34" charset="0"/>
                <a:cs typeface="Arial" panose="020B0604020202020204" pitchFamily="34" charset="0"/>
              </a:rPr>
              <a:t>Using various data analytics methods is necessary for studying the level of physical activity at public universities. </a:t>
            </a:r>
          </a:p>
          <a:p>
            <a:pPr algn="just">
              <a:lnSpc>
                <a:spcPct val="150000"/>
              </a:lnSpc>
            </a:pPr>
            <a:r>
              <a:rPr lang="en-US" sz="2000" dirty="0">
                <a:latin typeface="Arial" panose="020B0604020202020204" pitchFamily="34" charset="0"/>
                <a:cs typeface="Arial" panose="020B0604020202020204" pitchFamily="34" charset="0"/>
              </a:rPr>
              <a:t>Quantitative insights into students' physical activity levels may be gleaned from data obtained through structured questionnaires or wearable fitness trackers. </a:t>
            </a:r>
          </a:p>
          <a:p>
            <a:pPr algn="just">
              <a:lnSpc>
                <a:spcPct val="150000"/>
              </a:lnSpc>
            </a:pPr>
            <a:r>
              <a:rPr lang="en-US" sz="2000" dirty="0">
                <a:latin typeface="Arial" panose="020B0604020202020204" pitchFamily="34" charset="0"/>
                <a:cs typeface="Arial" panose="020B0604020202020204" pitchFamily="34" charset="0"/>
              </a:rPr>
              <a:t>After the information has been gathered, descriptive statistics will be calculated to provide an overall picture of the activities. </a:t>
            </a:r>
          </a:p>
          <a:p>
            <a:pPr algn="just">
              <a:lnSpc>
                <a:spcPct val="150000"/>
              </a:lnSpc>
            </a:pPr>
            <a:r>
              <a:rPr lang="en-US" sz="2000" dirty="0">
                <a:latin typeface="Arial" panose="020B0604020202020204" pitchFamily="34" charset="0"/>
                <a:cs typeface="Arial" panose="020B0604020202020204" pitchFamily="34" charset="0"/>
              </a:rPr>
              <a:t>It will utilize inferential statistical methods like correlation and t-tests to look for links between demographic characteristics and engagement in physical exercise, such as age, gender, and field of study. </a:t>
            </a:r>
          </a:p>
          <a:p>
            <a:pPr algn="just">
              <a:lnSpc>
                <a:spcPct val="150000"/>
              </a:lnSpc>
            </a:pPr>
            <a:r>
              <a:rPr lang="en-US" sz="2000" dirty="0">
                <a:latin typeface="Arial" panose="020B0604020202020204" pitchFamily="34" charset="0"/>
                <a:cs typeface="Arial" panose="020B0604020202020204" pitchFamily="34" charset="0"/>
              </a:rPr>
              <a:t>These studies aim to unearth patterns and associations that will improve the understanding of sedentary lifestyles and allow to make more educated suggestions for health promotion.</a:t>
            </a:r>
            <a:endParaRPr lang="en-IN"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EED3597-A57B-E3B9-CA2C-E459F8D96926}"/>
              </a:ext>
            </a:extLst>
          </p:cNvPr>
          <p:cNvSpPr txBox="1"/>
          <p:nvPr/>
        </p:nvSpPr>
        <p:spPr>
          <a:xfrm>
            <a:off x="9753600" y="6457890"/>
            <a:ext cx="2438400" cy="400110"/>
          </a:xfrm>
          <a:prstGeom prst="rect">
            <a:avLst/>
          </a:prstGeom>
          <a:noFill/>
        </p:spPr>
        <p:txBody>
          <a:bodyPr wrap="square">
            <a:spAutoFit/>
          </a:bodyPr>
          <a:lstStyle/>
          <a:p>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Oygür</a:t>
            </a:r>
            <a:r>
              <a:rPr lang="en-IN" sz="2000" dirty="0">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4239419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0A90-E0B2-2D63-344C-EFB97270FEDD}"/>
              </a:ext>
            </a:extLst>
          </p:cNvPr>
          <p:cNvSpPr>
            <a:spLocks noGrp="1"/>
          </p:cNvSpPr>
          <p:nvPr>
            <p:ph type="title"/>
          </p:nvPr>
        </p:nvSpPr>
        <p:spPr>
          <a:xfrm>
            <a:off x="437321" y="0"/>
            <a:ext cx="11317357" cy="715618"/>
          </a:xfrm>
        </p:spPr>
        <p:txBody>
          <a:bodyPr>
            <a:normAutofit/>
          </a:bodyPr>
          <a:lstStyle/>
          <a:p>
            <a:pPr algn="ctr"/>
            <a:r>
              <a:rPr lang="en-US" sz="3200" b="1" dirty="0">
                <a:latin typeface="Arial" panose="020B0604020202020204" pitchFamily="34" charset="0"/>
                <a:cs typeface="Arial" panose="020B0604020202020204" pitchFamily="34" charset="0"/>
              </a:rPr>
              <a:t>Ethical Consideration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56BDE5E-845E-09A4-02CC-269C49D6C204}"/>
              </a:ext>
            </a:extLst>
          </p:cNvPr>
          <p:cNvSpPr>
            <a:spLocks noGrp="1"/>
          </p:cNvSpPr>
          <p:nvPr>
            <p:ph idx="1"/>
          </p:nvPr>
        </p:nvSpPr>
        <p:spPr>
          <a:xfrm>
            <a:off x="437321" y="887896"/>
            <a:ext cx="10916479" cy="5289067"/>
          </a:xfrm>
        </p:spPr>
        <p:txBody>
          <a:bodyPr>
            <a:normAutofit lnSpcReduction="10000"/>
          </a:bodyPr>
          <a:lstStyle/>
          <a:p>
            <a:pPr algn="just">
              <a:lnSpc>
                <a:spcPct val="150000"/>
              </a:lnSpc>
            </a:pPr>
            <a:r>
              <a:rPr lang="en-US" sz="2000" dirty="0">
                <a:latin typeface="Arial" panose="020B0604020202020204" pitchFamily="34" charset="0"/>
                <a:cs typeface="Arial" panose="020B0604020202020204" pitchFamily="34" charset="0"/>
              </a:rPr>
              <a:t>The importance of ethical issues for "Prevalence of physical activity among students in a public university" cannot be understated.</a:t>
            </a:r>
          </a:p>
          <a:p>
            <a:pPr algn="just">
              <a:lnSpc>
                <a:spcPct val="150000"/>
              </a:lnSpc>
            </a:pPr>
            <a:r>
              <a:rPr lang="en-US" sz="2000" dirty="0">
                <a:latin typeface="Arial" panose="020B0604020202020204" pitchFamily="34" charset="0"/>
                <a:cs typeface="Arial" panose="020B0604020202020204" pitchFamily="34" charset="0"/>
              </a:rPr>
              <a:t>Participation in research must be entirely voluntary, with participants' privacy protected, their agreement obtained after thoroughly explaining the risks involved, and participants' identities concealed until the findings are published. </a:t>
            </a:r>
          </a:p>
          <a:p>
            <a:pPr algn="just">
              <a:lnSpc>
                <a:spcPct val="150000"/>
              </a:lnSpc>
            </a:pPr>
            <a:r>
              <a:rPr lang="en-US" sz="2000" dirty="0">
                <a:latin typeface="Arial" panose="020B0604020202020204" pitchFamily="34" charset="0"/>
                <a:cs typeface="Arial" panose="020B0604020202020204" pitchFamily="34" charset="0"/>
              </a:rPr>
              <a:t>Adherence to these guidelines ensures the safety of research subjects, improves the study's credibility, and preserves the integrity of scientific inquiry. Ethical norms are crucial for maintaining public confidence, avoiding damage, and safeguarding proprietary information. </a:t>
            </a:r>
          </a:p>
          <a:p>
            <a:pPr algn="just">
              <a:lnSpc>
                <a:spcPct val="150000"/>
              </a:lnSpc>
            </a:pPr>
            <a:r>
              <a:rPr lang="en-US" sz="2000" dirty="0">
                <a:latin typeface="Arial" panose="020B0604020202020204" pitchFamily="34" charset="0"/>
                <a:cs typeface="Arial" panose="020B0604020202020204" pitchFamily="34" charset="0"/>
              </a:rPr>
              <a:t>The research's reliability and the participants' respect depend on keeping to these standards. Another essential step in ensuring the study is conducted ethically is an institutional review board (IRB) approval.</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8028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C8C2F-79D3-2C39-61A2-EC0626887FCC}"/>
              </a:ext>
            </a:extLst>
          </p:cNvPr>
          <p:cNvSpPr>
            <a:spLocks noGrp="1"/>
          </p:cNvSpPr>
          <p:nvPr>
            <p:ph type="title"/>
          </p:nvPr>
        </p:nvSpPr>
        <p:spPr>
          <a:xfrm>
            <a:off x="584752" y="100082"/>
            <a:ext cx="11022496" cy="907084"/>
          </a:xfrm>
        </p:spPr>
        <p:txBody>
          <a:bodyPr>
            <a:normAutofit/>
          </a:bodyPr>
          <a:lstStyle/>
          <a:p>
            <a:pPr algn="ctr"/>
            <a:r>
              <a:rPr lang="en-US" sz="3200" b="1" dirty="0">
                <a:latin typeface="Arial" panose="020B0604020202020204" pitchFamily="34" charset="0"/>
                <a:cs typeface="Arial" panose="020B0604020202020204" pitchFamily="34" charset="0"/>
              </a:rPr>
              <a:t>Implication of Research</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FC6394-7F68-FCAF-0AA6-107CE4C2EF0E}"/>
              </a:ext>
            </a:extLst>
          </p:cNvPr>
          <p:cNvSpPr>
            <a:spLocks noGrp="1"/>
          </p:cNvSpPr>
          <p:nvPr>
            <p:ph idx="1"/>
          </p:nvPr>
        </p:nvSpPr>
        <p:spPr>
          <a:xfrm>
            <a:off x="384313" y="1152938"/>
            <a:ext cx="11370365" cy="5088835"/>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This study has several consequences on the level of physical exercise among public university students. </a:t>
            </a:r>
          </a:p>
          <a:p>
            <a:pPr algn="just">
              <a:lnSpc>
                <a:spcPct val="150000"/>
              </a:lnSpc>
            </a:pPr>
            <a:r>
              <a:rPr lang="en-US" sz="2000" dirty="0">
                <a:latin typeface="Arial" panose="020B0604020202020204" pitchFamily="34" charset="0"/>
                <a:cs typeface="Arial" panose="020B0604020202020204" pitchFamily="34" charset="0"/>
              </a:rPr>
              <a:t>It helps college leaders and health authorities make informed decisions about how to implement wellness initiatives on campus (</a:t>
            </a:r>
            <a:r>
              <a:rPr lang="en-US" sz="2000" dirty="0" err="1">
                <a:latin typeface="Arial" panose="020B0604020202020204" pitchFamily="34" charset="0"/>
                <a:cs typeface="Arial" panose="020B0604020202020204" pitchFamily="34" charset="0"/>
              </a:rPr>
              <a:t>Travia</a:t>
            </a:r>
            <a:r>
              <a:rPr lang="en-US" sz="2000" dirty="0">
                <a:latin typeface="Arial" panose="020B0604020202020204" pitchFamily="34" charset="0"/>
                <a:cs typeface="Arial" panose="020B0604020202020204" pitchFamily="34" charset="0"/>
              </a:rPr>
              <a:t> et al., 2020).</a:t>
            </a:r>
          </a:p>
          <a:p>
            <a:pPr algn="just">
              <a:lnSpc>
                <a:spcPct val="150000"/>
              </a:lnSpc>
            </a:pPr>
            <a:r>
              <a:rPr lang="en-US" sz="2000" dirty="0">
                <a:latin typeface="Arial" panose="020B0604020202020204" pitchFamily="34" charset="0"/>
                <a:cs typeface="Arial" panose="020B0604020202020204" pitchFamily="34" charset="0"/>
              </a:rPr>
              <a:t>It may help educators create programs and lessons encouraging pupils to lead healthier lives. </a:t>
            </a:r>
          </a:p>
          <a:p>
            <a:pPr algn="just">
              <a:lnSpc>
                <a:spcPct val="150000"/>
              </a:lnSpc>
            </a:pPr>
            <a:r>
              <a:rPr lang="en-US" sz="2000" dirty="0">
                <a:latin typeface="Arial" panose="020B0604020202020204" pitchFamily="34" charset="0"/>
                <a:cs typeface="Arial" panose="020B0604020202020204" pitchFamily="34" charset="0"/>
              </a:rPr>
              <a:t>The research results may also be used to develop individualized plans for overcoming certain obstacles and capitalizing on particular drivers of physical activity. </a:t>
            </a:r>
          </a:p>
          <a:p>
            <a:pPr algn="just">
              <a:lnSpc>
                <a:spcPct val="150000"/>
              </a:lnSpc>
            </a:pPr>
            <a:r>
              <a:rPr lang="en-US" sz="2000" dirty="0">
                <a:latin typeface="Arial" panose="020B0604020202020204" pitchFamily="34" charset="0"/>
                <a:cs typeface="Arial" panose="020B0604020202020204" pitchFamily="34" charset="0"/>
              </a:rPr>
              <a:t>This study can improve students' well-being and academic performance in the long run by creating more physically and socially engaged campus communities (Hamilton and Gross, 2021).</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0025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F2843-99A1-E6B1-C4D5-542B71C9C019}"/>
              </a:ext>
            </a:extLst>
          </p:cNvPr>
          <p:cNvSpPr>
            <a:spLocks noGrp="1"/>
          </p:cNvSpPr>
          <p:nvPr>
            <p:ph type="title"/>
          </p:nvPr>
        </p:nvSpPr>
        <p:spPr>
          <a:xfrm>
            <a:off x="730526" y="0"/>
            <a:ext cx="10730948" cy="668545"/>
          </a:xfrm>
        </p:spPr>
        <p:txBody>
          <a:bodyPr>
            <a:normAutofit fontScale="90000"/>
          </a:bodyPr>
          <a:lstStyle/>
          <a:p>
            <a:pPr algn="ctr">
              <a:lnSpc>
                <a:spcPct val="150000"/>
              </a:lnSpc>
            </a:pPr>
            <a:r>
              <a:rPr lang="en-US" sz="3200" b="1" dirty="0">
                <a:latin typeface="Arial" panose="020B0604020202020204" pitchFamily="34" charset="0"/>
                <a:cs typeface="Arial" panose="020B0604020202020204" pitchFamily="34" charset="0"/>
              </a:rPr>
              <a:t>Gantt Chart</a:t>
            </a:r>
            <a:endParaRPr lang="en-IN" sz="32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2D860A6B-DFB5-5142-43AE-AAE36C25A19F}"/>
              </a:ext>
            </a:extLst>
          </p:cNvPr>
          <p:cNvGraphicFramePr>
            <a:graphicFrameLocks noGrp="1"/>
          </p:cNvGraphicFramePr>
          <p:nvPr>
            <p:extLst>
              <p:ext uri="{D42A27DB-BD31-4B8C-83A1-F6EECF244321}">
                <p14:modId xmlns:p14="http://schemas.microsoft.com/office/powerpoint/2010/main" val="3813682730"/>
              </p:ext>
            </p:extLst>
          </p:nvPr>
        </p:nvGraphicFramePr>
        <p:xfrm>
          <a:off x="347870" y="1119120"/>
          <a:ext cx="11496260" cy="4926522"/>
        </p:xfrm>
        <a:graphic>
          <a:graphicData uri="http://schemas.openxmlformats.org/drawingml/2006/table">
            <a:tbl>
              <a:tblPr firstRow="1" bandRow="1">
                <a:tableStyleId>{5940675A-B579-460E-94D1-54222C63F5DA}</a:tableStyleId>
              </a:tblPr>
              <a:tblGrid>
                <a:gridCol w="5284304">
                  <a:extLst>
                    <a:ext uri="{9D8B030D-6E8A-4147-A177-3AD203B41FA5}">
                      <a16:colId xmlns:a16="http://schemas.microsoft.com/office/drawing/2014/main" val="4154691267"/>
                    </a:ext>
                  </a:extLst>
                </a:gridCol>
                <a:gridCol w="1086678">
                  <a:extLst>
                    <a:ext uri="{9D8B030D-6E8A-4147-A177-3AD203B41FA5}">
                      <a16:colId xmlns:a16="http://schemas.microsoft.com/office/drawing/2014/main" val="840895832"/>
                    </a:ext>
                  </a:extLst>
                </a:gridCol>
                <a:gridCol w="1033670">
                  <a:extLst>
                    <a:ext uri="{9D8B030D-6E8A-4147-A177-3AD203B41FA5}">
                      <a16:colId xmlns:a16="http://schemas.microsoft.com/office/drawing/2014/main" val="3498375504"/>
                    </a:ext>
                  </a:extLst>
                </a:gridCol>
                <a:gridCol w="1033669">
                  <a:extLst>
                    <a:ext uri="{9D8B030D-6E8A-4147-A177-3AD203B41FA5}">
                      <a16:colId xmlns:a16="http://schemas.microsoft.com/office/drawing/2014/main" val="1697720097"/>
                    </a:ext>
                  </a:extLst>
                </a:gridCol>
                <a:gridCol w="977350">
                  <a:extLst>
                    <a:ext uri="{9D8B030D-6E8A-4147-A177-3AD203B41FA5}">
                      <a16:colId xmlns:a16="http://schemas.microsoft.com/office/drawing/2014/main" val="687948311"/>
                    </a:ext>
                  </a:extLst>
                </a:gridCol>
                <a:gridCol w="1046922">
                  <a:extLst>
                    <a:ext uri="{9D8B030D-6E8A-4147-A177-3AD203B41FA5}">
                      <a16:colId xmlns:a16="http://schemas.microsoft.com/office/drawing/2014/main" val="3173844699"/>
                    </a:ext>
                  </a:extLst>
                </a:gridCol>
                <a:gridCol w="1033667">
                  <a:extLst>
                    <a:ext uri="{9D8B030D-6E8A-4147-A177-3AD203B41FA5}">
                      <a16:colId xmlns:a16="http://schemas.microsoft.com/office/drawing/2014/main" val="2438238915"/>
                    </a:ext>
                  </a:extLst>
                </a:gridCol>
              </a:tblGrid>
              <a:tr h="391629">
                <a:tc>
                  <a:txBody>
                    <a:bodyPr/>
                    <a:lstStyle/>
                    <a:p>
                      <a:pPr algn="ctr"/>
                      <a:r>
                        <a:rPr lang="en-US" b="1" dirty="0">
                          <a:latin typeface="Arial" panose="020B0604020202020204" pitchFamily="34" charset="0"/>
                          <a:cs typeface="Arial" panose="020B0604020202020204" pitchFamily="34" charset="0"/>
                        </a:rPr>
                        <a:t>Task</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1</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2</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3</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4</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5</a:t>
                      </a:r>
                      <a:endParaRPr lang="en-IN" b="1" dirty="0">
                        <a:latin typeface="Arial" panose="020B0604020202020204" pitchFamily="34" charset="0"/>
                        <a:cs typeface="Arial" panose="020B0604020202020204" pitchFamily="34" charset="0"/>
                      </a:endParaRPr>
                    </a:p>
                  </a:txBody>
                  <a:tcPr anchor="ctr"/>
                </a:tc>
                <a:tc>
                  <a:txBody>
                    <a:bodyPr/>
                    <a:lstStyle/>
                    <a:p>
                      <a:pPr algn="ctr"/>
                      <a:r>
                        <a:rPr lang="en-US" b="1" dirty="0">
                          <a:latin typeface="Arial" panose="020B0604020202020204" pitchFamily="34" charset="0"/>
                          <a:cs typeface="Arial" panose="020B0604020202020204" pitchFamily="34" charset="0"/>
                        </a:rPr>
                        <a:t>Week 6</a:t>
                      </a:r>
                      <a:endParaRPr lang="en-IN" b="1"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63046997"/>
                  </a:ext>
                </a:extLst>
              </a:tr>
              <a:tr h="344556">
                <a:tc>
                  <a:txBody>
                    <a:bodyPr/>
                    <a:lstStyle/>
                    <a:p>
                      <a:pPr algn="l"/>
                      <a:r>
                        <a:rPr lang="en-US" dirty="0">
                          <a:latin typeface="Arial" panose="020B0604020202020204" pitchFamily="34" charset="0"/>
                          <a:cs typeface="Arial" panose="020B0604020202020204" pitchFamily="34" charset="0"/>
                        </a:rPr>
                        <a:t>Title Selection</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2"/>
                    </a:solidFill>
                  </a:tcP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592523565"/>
                  </a:ext>
                </a:extLst>
              </a:tr>
              <a:tr h="402866">
                <a:tc>
                  <a:txBody>
                    <a:bodyPr/>
                    <a:lstStyle/>
                    <a:p>
                      <a:pPr algn="l"/>
                      <a:r>
                        <a:rPr lang="en-US" dirty="0">
                          <a:latin typeface="Arial" panose="020B0604020202020204" pitchFamily="34" charset="0"/>
                          <a:cs typeface="Arial" panose="020B0604020202020204" pitchFamily="34" charset="0"/>
                        </a:rPr>
                        <a:t>Introduction and Literature Based Study</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2"/>
                    </a:solidFill>
                  </a:tcP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278884418"/>
                  </a:ext>
                </a:extLst>
              </a:tr>
              <a:tr h="384313">
                <a:tc>
                  <a:txBody>
                    <a:bodyPr/>
                    <a:lstStyle/>
                    <a:p>
                      <a:pPr algn="l"/>
                      <a:r>
                        <a:rPr lang="en-US" dirty="0">
                          <a:latin typeface="Arial" panose="020B0604020202020204" pitchFamily="34" charset="0"/>
                          <a:cs typeface="Arial" panose="020B0604020202020204" pitchFamily="34" charset="0"/>
                        </a:rPr>
                        <a:t>Rationale of Study</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2"/>
                    </a:solidFill>
                  </a:tcP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11153101"/>
                  </a:ext>
                </a:extLst>
              </a:tr>
              <a:tr h="384313">
                <a:tc>
                  <a:txBody>
                    <a:bodyPr/>
                    <a:lstStyle/>
                    <a:p>
                      <a:pPr algn="l"/>
                      <a:r>
                        <a:rPr lang="en-US" dirty="0">
                          <a:latin typeface="Arial" panose="020B0604020202020204" pitchFamily="34" charset="0"/>
                          <a:cs typeface="Arial" panose="020B0604020202020204" pitchFamily="34" charset="0"/>
                        </a:rPr>
                        <a:t>Research Aim/ Objectives/ Questions</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1"/>
                    </a:solidFill>
                  </a:tcP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95149334"/>
                  </a:ext>
                </a:extLst>
              </a:tr>
              <a:tr h="357808">
                <a:tc>
                  <a:txBody>
                    <a:bodyPr/>
                    <a:lstStyle/>
                    <a:p>
                      <a:pPr algn="l"/>
                      <a:r>
                        <a:rPr lang="en-US" dirty="0">
                          <a:latin typeface="Arial" panose="020B0604020202020204" pitchFamily="34" charset="0"/>
                          <a:cs typeface="Arial" panose="020B0604020202020204" pitchFamily="34" charset="0"/>
                        </a:rPr>
                        <a:t>Research Methodology</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3">
                        <a:lumMod val="75000"/>
                      </a:schemeClr>
                    </a:solidFill>
                  </a:tcP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17427670"/>
                  </a:ext>
                </a:extLst>
              </a:tr>
              <a:tr h="389614">
                <a:tc>
                  <a:txBody>
                    <a:bodyPr/>
                    <a:lstStyle/>
                    <a:p>
                      <a:pPr algn="l"/>
                      <a:r>
                        <a:rPr lang="en-US" dirty="0">
                          <a:latin typeface="Arial" panose="020B0604020202020204" pitchFamily="34" charset="0"/>
                          <a:cs typeface="Arial" panose="020B0604020202020204" pitchFamily="34" charset="0"/>
                        </a:rPr>
                        <a:t>Research Design</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3">
                        <a:lumMod val="75000"/>
                      </a:schemeClr>
                    </a:solidFill>
                  </a:tcP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7442930"/>
                  </a:ext>
                </a:extLst>
              </a:tr>
              <a:tr h="331304">
                <a:tc>
                  <a:txBody>
                    <a:bodyPr/>
                    <a:lstStyle/>
                    <a:p>
                      <a:pPr algn="l"/>
                      <a:r>
                        <a:rPr lang="en-US" dirty="0">
                          <a:latin typeface="Arial" panose="020B0604020202020204" pitchFamily="34" charset="0"/>
                          <a:cs typeface="Arial" panose="020B0604020202020204" pitchFamily="34" charset="0"/>
                        </a:rPr>
                        <a:t>Recruitment and Sampling </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6">
                        <a:lumMod val="75000"/>
                      </a:schemeClr>
                    </a:solidFill>
                  </a:tcP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622917238"/>
                  </a:ext>
                </a:extLst>
              </a:tr>
              <a:tr h="376361">
                <a:tc>
                  <a:txBody>
                    <a:bodyPr/>
                    <a:lstStyle/>
                    <a:p>
                      <a:pPr algn="l"/>
                      <a:r>
                        <a:rPr lang="en-US" dirty="0">
                          <a:latin typeface="Arial" panose="020B0604020202020204" pitchFamily="34" charset="0"/>
                          <a:cs typeface="Arial" panose="020B0604020202020204" pitchFamily="34" charset="0"/>
                        </a:rPr>
                        <a:t>Data Collection Method</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6">
                        <a:lumMod val="75000"/>
                      </a:schemeClr>
                    </a:solidFill>
                  </a:tcP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005090949"/>
                  </a:ext>
                </a:extLst>
              </a:tr>
              <a:tr h="331305">
                <a:tc>
                  <a:txBody>
                    <a:bodyPr/>
                    <a:lstStyle/>
                    <a:p>
                      <a:pPr algn="l"/>
                      <a:r>
                        <a:rPr lang="en-US" dirty="0">
                          <a:latin typeface="Arial" panose="020B0604020202020204" pitchFamily="34" charset="0"/>
                          <a:cs typeface="Arial" panose="020B0604020202020204" pitchFamily="34" charset="0"/>
                        </a:rPr>
                        <a:t>Preparing Survey Questions</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chemeClr val="accent6">
                        <a:lumMod val="75000"/>
                      </a:schemeClr>
                    </a:solidFill>
                  </a:tcP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111746657"/>
                  </a:ext>
                </a:extLst>
              </a:tr>
              <a:tr h="402866">
                <a:tc>
                  <a:txBody>
                    <a:bodyPr/>
                    <a:lstStyle/>
                    <a:p>
                      <a:pPr algn="l"/>
                      <a:r>
                        <a:rPr lang="en-US" dirty="0">
                          <a:latin typeface="Arial" panose="020B0604020202020204" pitchFamily="34" charset="0"/>
                          <a:cs typeface="Arial" panose="020B0604020202020204" pitchFamily="34" charset="0"/>
                        </a:rPr>
                        <a:t>Data Collection</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rgbClr val="FFC000"/>
                    </a:solidFill>
                  </a:tcP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822293894"/>
                  </a:ext>
                </a:extLst>
              </a:tr>
              <a:tr h="304800">
                <a:tc>
                  <a:txBody>
                    <a:bodyPr/>
                    <a:lstStyle/>
                    <a:p>
                      <a:pPr algn="l"/>
                      <a:r>
                        <a:rPr lang="en-US" dirty="0">
                          <a:latin typeface="Arial" panose="020B0604020202020204" pitchFamily="34" charset="0"/>
                          <a:cs typeface="Arial" panose="020B0604020202020204" pitchFamily="34" charset="0"/>
                        </a:rPr>
                        <a:t>Data Analysis </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rgbClr val="FFC000"/>
                    </a:solidFill>
                  </a:tcPr>
                </a:tc>
                <a:tc>
                  <a:txBody>
                    <a:bodyPr/>
                    <a:lstStyle/>
                    <a:p>
                      <a:pPr algn="l"/>
                      <a:endParaRPr lang="en-IN"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64313377"/>
                  </a:ext>
                </a:extLst>
              </a:tr>
              <a:tr h="336605">
                <a:tc>
                  <a:txBody>
                    <a:bodyPr/>
                    <a:lstStyle/>
                    <a:p>
                      <a:pPr algn="l"/>
                      <a:r>
                        <a:rPr lang="en-US" dirty="0">
                          <a:latin typeface="Arial" panose="020B0604020202020204" pitchFamily="34" charset="0"/>
                          <a:cs typeface="Arial" panose="020B0604020202020204" pitchFamily="34" charset="0"/>
                        </a:rPr>
                        <a:t>Ethical Consideration and Implication of Research</a:t>
                      </a:r>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tc>
                <a:tc>
                  <a:txBody>
                    <a:bodyPr/>
                    <a:lstStyle/>
                    <a:p>
                      <a:pPr algn="l"/>
                      <a:endParaRPr lang="en-IN" dirty="0">
                        <a:latin typeface="Arial" panose="020B0604020202020204" pitchFamily="34" charset="0"/>
                        <a:cs typeface="Arial" panose="020B0604020202020204" pitchFamily="34" charset="0"/>
                      </a:endParaRPr>
                    </a:p>
                  </a:txBody>
                  <a:tcPr anchor="ctr">
                    <a:solidFill>
                      <a:srgbClr val="C00000"/>
                    </a:solidFill>
                  </a:tcPr>
                </a:tc>
                <a:extLst>
                  <a:ext uri="{0D108BD9-81ED-4DB2-BD59-A6C34878D82A}">
                    <a16:rowId xmlns:a16="http://schemas.microsoft.com/office/drawing/2014/main" val="3370137681"/>
                  </a:ext>
                </a:extLst>
              </a:tr>
            </a:tbl>
          </a:graphicData>
        </a:graphic>
      </p:graphicFrame>
    </p:spTree>
    <p:extLst>
      <p:ext uri="{BB962C8B-B14F-4D97-AF65-F5344CB8AC3E}">
        <p14:creationId xmlns:p14="http://schemas.microsoft.com/office/powerpoint/2010/main" val="3716075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0AD4-4ECD-5FF7-F012-0689CC586B15}"/>
              </a:ext>
            </a:extLst>
          </p:cNvPr>
          <p:cNvSpPr>
            <a:spLocks noGrp="1"/>
          </p:cNvSpPr>
          <p:nvPr>
            <p:ph type="title"/>
          </p:nvPr>
        </p:nvSpPr>
        <p:spPr>
          <a:xfrm>
            <a:off x="838200" y="12492"/>
            <a:ext cx="10515600" cy="668545"/>
          </a:xfrm>
        </p:spPr>
        <p:txBody>
          <a:bodyPr>
            <a:normAutofit/>
          </a:bodyPr>
          <a:lstStyle/>
          <a:p>
            <a:pPr algn="ctr"/>
            <a:r>
              <a:rPr lang="en-US" sz="3200" b="1" dirty="0">
                <a:latin typeface="Arial" panose="020B0604020202020204" pitchFamily="34" charset="0"/>
                <a:cs typeface="Arial" panose="020B0604020202020204" pitchFamily="34" charset="0"/>
              </a:rPr>
              <a:t>Reference List</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70D2B7-FF9E-2290-6B9F-4F657F1E4488}"/>
              </a:ext>
            </a:extLst>
          </p:cNvPr>
          <p:cNvSpPr>
            <a:spLocks noGrp="1"/>
          </p:cNvSpPr>
          <p:nvPr>
            <p:ph idx="1"/>
          </p:nvPr>
        </p:nvSpPr>
        <p:spPr>
          <a:xfrm>
            <a:off x="470452" y="480391"/>
            <a:ext cx="11251095" cy="5897218"/>
          </a:xfrm>
        </p:spPr>
        <p:txBody>
          <a:bodyPr anchor="ctr">
            <a:noAutofit/>
          </a:bodyPr>
          <a:lstStyle/>
          <a:p>
            <a:pPr algn="just">
              <a:lnSpc>
                <a:spcPct val="150000"/>
              </a:lnSpc>
            </a:pPr>
            <a:endParaRPr lang="en-IN" sz="1050" dirty="0">
              <a:effectLst/>
              <a:latin typeface="Arial" panose="020B0604020202020204" pitchFamily="34" charset="0"/>
              <a:cs typeface="Arial" panose="020B0604020202020204" pitchFamily="34" charset="0"/>
            </a:endParaRPr>
          </a:p>
          <a:p>
            <a:pPr marL="0" indent="0" algn="just">
              <a:lnSpc>
                <a:spcPct val="150000"/>
              </a:lnSpc>
              <a:buNone/>
            </a:pPr>
            <a:endParaRPr lang="en-IN" sz="1050" dirty="0">
              <a:effectLst/>
              <a:latin typeface="Arial" panose="020B0604020202020204" pitchFamily="34" charset="0"/>
              <a:cs typeface="Arial" panose="020B0604020202020204" pitchFamily="34" charset="0"/>
            </a:endParaRPr>
          </a:p>
          <a:p>
            <a:pPr algn="just">
              <a:lnSpc>
                <a:spcPct val="150000"/>
              </a:lnSpc>
            </a:pPr>
            <a:r>
              <a:rPr lang="en-US" sz="1050" dirty="0">
                <a:effectLst/>
                <a:latin typeface="Arial" panose="020B0604020202020204" pitchFamily="34" charset="0"/>
                <a:cs typeface="Arial" panose="020B0604020202020204" pitchFamily="34" charset="0"/>
              </a:rPr>
              <a:t>Aggarwal, R. and Ranganathan, P. (2019). Study designs: Part 2 – Descriptive studies. </a:t>
            </a:r>
            <a:r>
              <a:rPr lang="en-US" sz="1050" i="1" dirty="0">
                <a:effectLst/>
                <a:latin typeface="Arial" panose="020B0604020202020204" pitchFamily="34" charset="0"/>
                <a:cs typeface="Arial" panose="020B0604020202020204" pitchFamily="34" charset="0"/>
              </a:rPr>
              <a:t>Perspectives in Clinical Research</a:t>
            </a:r>
            <a:r>
              <a:rPr lang="en-US" sz="1050" dirty="0">
                <a:effectLst/>
                <a:latin typeface="Arial" panose="020B0604020202020204" pitchFamily="34" charset="0"/>
                <a:cs typeface="Arial" panose="020B0604020202020204" pitchFamily="34" charset="0"/>
              </a:rPr>
              <a:t>, [online] 10(1), pp.34–36. Available at: https://www.ncbi.nlm.nih.gov/pmc/articles/PMC6371702/.</a:t>
            </a:r>
          </a:p>
          <a:p>
            <a:pPr algn="just">
              <a:lnSpc>
                <a:spcPct val="150000"/>
              </a:lnSpc>
            </a:pPr>
            <a:r>
              <a:rPr lang="en-IN" sz="1050" dirty="0" err="1">
                <a:effectLst/>
                <a:latin typeface="Arial" panose="020B0604020202020204" pitchFamily="34" charset="0"/>
                <a:cs typeface="Arial" panose="020B0604020202020204" pitchFamily="34" charset="0"/>
              </a:rPr>
              <a:t>Alkhateeb</a:t>
            </a:r>
            <a:r>
              <a:rPr lang="en-IN" sz="1050" dirty="0">
                <a:effectLst/>
                <a:latin typeface="Arial" panose="020B0604020202020204" pitchFamily="34" charset="0"/>
                <a:cs typeface="Arial" panose="020B0604020202020204" pitchFamily="34" charset="0"/>
              </a:rPr>
              <a:t>, S.A., </a:t>
            </a:r>
            <a:r>
              <a:rPr lang="en-IN" sz="1050" dirty="0" err="1">
                <a:effectLst/>
                <a:latin typeface="Arial" panose="020B0604020202020204" pitchFamily="34" charset="0"/>
                <a:cs typeface="Arial" panose="020B0604020202020204" pitchFamily="34" charset="0"/>
              </a:rPr>
              <a:t>Alkhameesi</a:t>
            </a:r>
            <a:r>
              <a:rPr lang="en-IN" sz="1050" dirty="0">
                <a:effectLst/>
                <a:latin typeface="Arial" panose="020B0604020202020204" pitchFamily="34" charset="0"/>
                <a:cs typeface="Arial" panose="020B0604020202020204" pitchFamily="34" charset="0"/>
              </a:rPr>
              <a:t>, N.F., </a:t>
            </a:r>
            <a:r>
              <a:rPr lang="en-IN" sz="1050" dirty="0" err="1">
                <a:effectLst/>
                <a:latin typeface="Arial" panose="020B0604020202020204" pitchFamily="34" charset="0"/>
                <a:cs typeface="Arial" panose="020B0604020202020204" pitchFamily="34" charset="0"/>
              </a:rPr>
              <a:t>Lamfon</a:t>
            </a:r>
            <a:r>
              <a:rPr lang="en-IN" sz="1050" dirty="0">
                <a:effectLst/>
                <a:latin typeface="Arial" panose="020B0604020202020204" pitchFamily="34" charset="0"/>
                <a:cs typeface="Arial" panose="020B0604020202020204" pitchFamily="34" charset="0"/>
              </a:rPr>
              <a:t>, G.N., </a:t>
            </a:r>
            <a:r>
              <a:rPr lang="en-IN" sz="1050" dirty="0" err="1">
                <a:effectLst/>
                <a:latin typeface="Arial" panose="020B0604020202020204" pitchFamily="34" charset="0"/>
                <a:cs typeface="Arial" panose="020B0604020202020204" pitchFamily="34" charset="0"/>
              </a:rPr>
              <a:t>Khawandanh</a:t>
            </a:r>
            <a:r>
              <a:rPr lang="en-IN" sz="1050" dirty="0">
                <a:effectLst/>
                <a:latin typeface="Arial" panose="020B0604020202020204" pitchFamily="34" charset="0"/>
                <a:cs typeface="Arial" panose="020B0604020202020204" pitchFamily="34" charset="0"/>
              </a:rPr>
              <a:t>, S.Z., Kurdi, L.K., </a:t>
            </a:r>
            <a:r>
              <a:rPr lang="en-IN" sz="1050" dirty="0" err="1">
                <a:effectLst/>
                <a:latin typeface="Arial" panose="020B0604020202020204" pitchFamily="34" charset="0"/>
                <a:cs typeface="Arial" panose="020B0604020202020204" pitchFamily="34" charset="0"/>
              </a:rPr>
              <a:t>Faran</a:t>
            </a:r>
            <a:r>
              <a:rPr lang="en-IN" sz="1050" dirty="0">
                <a:effectLst/>
                <a:latin typeface="Arial" panose="020B0604020202020204" pitchFamily="34" charset="0"/>
                <a:cs typeface="Arial" panose="020B0604020202020204" pitchFamily="34" charset="0"/>
              </a:rPr>
              <a:t>, M.Y., Khoja, A.A., Bukhari, L.M., </a:t>
            </a:r>
            <a:r>
              <a:rPr lang="en-IN" sz="1050" dirty="0" err="1">
                <a:effectLst/>
                <a:latin typeface="Arial" panose="020B0604020202020204" pitchFamily="34" charset="0"/>
                <a:cs typeface="Arial" panose="020B0604020202020204" pitchFamily="34" charset="0"/>
              </a:rPr>
              <a:t>Aljahdali</a:t>
            </a:r>
            <a:r>
              <a:rPr lang="en-IN" sz="1050" dirty="0">
                <a:effectLst/>
                <a:latin typeface="Arial" panose="020B0604020202020204" pitchFamily="34" charset="0"/>
                <a:cs typeface="Arial" panose="020B0604020202020204" pitchFamily="34" charset="0"/>
              </a:rPr>
              <a:t>, H.R., Ashour, N.A., </a:t>
            </a:r>
            <a:r>
              <a:rPr lang="en-IN" sz="1050" dirty="0" err="1">
                <a:effectLst/>
                <a:latin typeface="Arial" panose="020B0604020202020204" pitchFamily="34" charset="0"/>
                <a:cs typeface="Arial" panose="020B0604020202020204" pitchFamily="34" charset="0"/>
              </a:rPr>
              <a:t>Bagasi</a:t>
            </a:r>
            <a:r>
              <a:rPr lang="en-IN" sz="1050" dirty="0">
                <a:effectLst/>
                <a:latin typeface="Arial" panose="020B0604020202020204" pitchFamily="34" charset="0"/>
                <a:cs typeface="Arial" panose="020B0604020202020204" pitchFamily="34" charset="0"/>
              </a:rPr>
              <a:t>, H.T., </a:t>
            </a:r>
            <a:r>
              <a:rPr lang="en-IN" sz="1050" dirty="0" err="1">
                <a:effectLst/>
                <a:latin typeface="Arial" panose="020B0604020202020204" pitchFamily="34" charset="0"/>
                <a:cs typeface="Arial" panose="020B0604020202020204" pitchFamily="34" charset="0"/>
              </a:rPr>
              <a:t>Delli</a:t>
            </a:r>
            <a:r>
              <a:rPr lang="en-IN" sz="1050" dirty="0">
                <a:effectLst/>
                <a:latin typeface="Arial" panose="020B0604020202020204" pitchFamily="34" charset="0"/>
                <a:cs typeface="Arial" panose="020B0604020202020204" pitchFamily="34" charset="0"/>
              </a:rPr>
              <a:t>, R.A., Khoja, O.A. and Safdar, O.Y. (2019). Pattern of physical exercise practice among university students in the Kingdom of Saudi Arabia (before beginning and during college): a cross-sectional study. </a:t>
            </a:r>
            <a:r>
              <a:rPr lang="en-IN" sz="1050" i="1" dirty="0">
                <a:effectLst/>
                <a:latin typeface="Arial" panose="020B0604020202020204" pitchFamily="34" charset="0"/>
                <a:cs typeface="Arial" panose="020B0604020202020204" pitchFamily="34" charset="0"/>
              </a:rPr>
              <a:t>BMC Public Health</a:t>
            </a:r>
            <a:r>
              <a:rPr lang="en-IN" sz="1050" dirty="0">
                <a:effectLst/>
                <a:latin typeface="Arial" panose="020B0604020202020204" pitchFamily="34" charset="0"/>
                <a:cs typeface="Arial" panose="020B0604020202020204" pitchFamily="34" charset="0"/>
              </a:rPr>
              <a:t>, [online] 19(1). Available at: https://bmcpublichealth.biomedcentral.com/articles/10.1186/s12889-019-8093-2.</a:t>
            </a:r>
          </a:p>
          <a:p>
            <a:pPr algn="just">
              <a:lnSpc>
                <a:spcPct val="150000"/>
              </a:lnSpc>
            </a:pPr>
            <a:r>
              <a:rPr lang="en-IN" sz="1050" dirty="0">
                <a:effectLst/>
                <a:latin typeface="Arial" panose="020B0604020202020204" pitchFamily="34" charset="0"/>
                <a:cs typeface="Arial" panose="020B0604020202020204" pitchFamily="34" charset="0"/>
              </a:rPr>
              <a:t>Bai, X., Zhang, F., Li, J., Guo, T., Aziz, A., Jin, A. and Xia, F. (2021). Educational Big Data: Predictions, Applications and Challenges. </a:t>
            </a:r>
            <a:r>
              <a:rPr lang="en-IN" sz="1050" i="1" dirty="0">
                <a:effectLst/>
                <a:latin typeface="Arial" panose="020B0604020202020204" pitchFamily="34" charset="0"/>
                <a:cs typeface="Arial" panose="020B0604020202020204" pitchFamily="34" charset="0"/>
              </a:rPr>
              <a:t>Big Data Research</a:t>
            </a:r>
            <a:r>
              <a:rPr lang="en-IN" sz="1050" dirty="0">
                <a:effectLst/>
                <a:latin typeface="Arial" panose="020B0604020202020204" pitchFamily="34" charset="0"/>
                <a:cs typeface="Arial" panose="020B0604020202020204" pitchFamily="34" charset="0"/>
              </a:rPr>
              <a:t>, [online] 26, p.100270. Available at: https://www.sciencedirect.com/science/article/pii/S2214579621000873.</a:t>
            </a:r>
          </a:p>
          <a:p>
            <a:pPr algn="just">
              <a:lnSpc>
                <a:spcPct val="150000"/>
              </a:lnSpc>
            </a:pPr>
            <a:r>
              <a:rPr lang="en-IN" sz="1050" dirty="0">
                <a:effectLst/>
                <a:latin typeface="Arial" panose="020B0604020202020204" pitchFamily="34" charset="0"/>
                <a:cs typeface="Arial" panose="020B0604020202020204" pitchFamily="34" charset="0"/>
              </a:rPr>
              <a:t>Garcia, M.B., Yousef, A.M.F., Almeida, R.P.P. de, Arif, Y.M., </a:t>
            </a:r>
            <a:r>
              <a:rPr lang="en-IN" sz="1050" dirty="0" err="1">
                <a:effectLst/>
                <a:latin typeface="Arial" panose="020B0604020202020204" pitchFamily="34" charset="0"/>
                <a:cs typeface="Arial" panose="020B0604020202020204" pitchFamily="34" charset="0"/>
              </a:rPr>
              <a:t>Happonen</a:t>
            </a:r>
            <a:r>
              <a:rPr lang="en-IN" sz="1050" dirty="0">
                <a:effectLst/>
                <a:latin typeface="Arial" panose="020B0604020202020204" pitchFamily="34" charset="0"/>
                <a:cs typeface="Arial" panose="020B0604020202020204" pitchFamily="34" charset="0"/>
              </a:rPr>
              <a:t>, A. and Barber, W. (2023). </a:t>
            </a:r>
            <a:r>
              <a:rPr lang="en-IN" sz="1050" i="1" dirty="0">
                <a:effectLst/>
                <a:latin typeface="Arial" panose="020B0604020202020204" pitchFamily="34" charset="0"/>
                <a:cs typeface="Arial" panose="020B0604020202020204" pitchFamily="34" charset="0"/>
              </a:rPr>
              <a:t>Teaching Physical Fitness and Exercise Using Computer-Assisted Instruction: A School-Based Public Health Intervention</a:t>
            </a:r>
            <a:r>
              <a:rPr lang="en-IN" sz="1050" dirty="0">
                <a:effectLst/>
                <a:latin typeface="Arial" panose="020B0604020202020204" pitchFamily="34" charset="0"/>
                <a:cs typeface="Arial" panose="020B0604020202020204" pitchFamily="34" charset="0"/>
              </a:rPr>
              <a:t>. [online] www.igi-global.com. Available at: https://www.igi-global.com/chapter/teaching-physical-fitness-and-exercise-using-computer-assisted-instruction/320380.</a:t>
            </a:r>
          </a:p>
          <a:p>
            <a:pPr algn="just">
              <a:lnSpc>
                <a:spcPct val="150000"/>
              </a:lnSpc>
            </a:pPr>
            <a:r>
              <a:rPr lang="en-IN" sz="1050" dirty="0">
                <a:effectLst/>
                <a:latin typeface="Arial" panose="020B0604020202020204" pitchFamily="34" charset="0"/>
                <a:cs typeface="Arial" panose="020B0604020202020204" pitchFamily="34" charset="0"/>
              </a:rPr>
              <a:t>Hamilton, L. and Gross, B. (2021). </a:t>
            </a:r>
            <a:r>
              <a:rPr lang="en-IN" sz="1050" i="1" dirty="0">
                <a:effectLst/>
                <a:latin typeface="Arial" panose="020B0604020202020204" pitchFamily="34" charset="0"/>
                <a:cs typeface="Arial" panose="020B0604020202020204" pitchFamily="34" charset="0"/>
              </a:rPr>
              <a:t>How Has the Pandemic Affected Students’ Social-Emotional Well-Being? A Review of the Evidence to Date</a:t>
            </a:r>
            <a:r>
              <a:rPr lang="en-IN" sz="1050" dirty="0">
                <a:effectLst/>
                <a:latin typeface="Arial" panose="020B0604020202020204" pitchFamily="34" charset="0"/>
                <a:cs typeface="Arial" panose="020B0604020202020204" pitchFamily="34" charset="0"/>
              </a:rPr>
              <a:t>. [online] </a:t>
            </a:r>
            <a:r>
              <a:rPr lang="en-IN" sz="1050" i="1" dirty="0">
                <a:effectLst/>
                <a:latin typeface="Arial" panose="020B0604020202020204" pitchFamily="34" charset="0"/>
                <a:cs typeface="Arial" panose="020B0604020202020204" pitchFamily="34" charset="0"/>
              </a:rPr>
              <a:t>ERIC</a:t>
            </a:r>
            <a:r>
              <a:rPr lang="en-IN" sz="1050" dirty="0">
                <a:effectLst/>
                <a:latin typeface="Arial" panose="020B0604020202020204" pitchFamily="34" charset="0"/>
                <a:cs typeface="Arial" panose="020B0604020202020204" pitchFamily="34" charset="0"/>
              </a:rPr>
              <a:t>. </a:t>
            </a:r>
            <a:r>
              <a:rPr lang="en-IN" sz="1050" dirty="0" err="1">
                <a:effectLst/>
                <a:latin typeface="Arial" panose="020B0604020202020204" pitchFamily="34" charset="0"/>
                <a:cs typeface="Arial" panose="020B0604020202020204" pitchFamily="34" charset="0"/>
              </a:rPr>
              <a:t>Center</a:t>
            </a:r>
            <a:r>
              <a:rPr lang="en-IN" sz="1050" dirty="0">
                <a:effectLst/>
                <a:latin typeface="Arial" panose="020B0604020202020204" pitchFamily="34" charset="0"/>
                <a:cs typeface="Arial" panose="020B0604020202020204" pitchFamily="34" charset="0"/>
              </a:rPr>
              <a:t> on Reinventing Public Education. Available at: https://eric.ed.gov/?id=ED614131.</a:t>
            </a:r>
          </a:p>
          <a:p>
            <a:pPr algn="just">
              <a:lnSpc>
                <a:spcPct val="150000"/>
              </a:lnSpc>
            </a:pPr>
            <a:r>
              <a:rPr lang="en-IN" sz="1050" dirty="0" err="1">
                <a:effectLst/>
                <a:latin typeface="Arial" panose="020B0604020202020204" pitchFamily="34" charset="0"/>
                <a:cs typeface="Arial" panose="020B0604020202020204" pitchFamily="34" charset="0"/>
              </a:rPr>
              <a:t>Kosholap</a:t>
            </a:r>
            <a:r>
              <a:rPr lang="en-IN" sz="1050" dirty="0">
                <a:effectLst/>
                <a:latin typeface="Arial" panose="020B0604020202020204" pitchFamily="34" charset="0"/>
                <a:cs typeface="Arial" panose="020B0604020202020204" pitchFamily="34" charset="0"/>
              </a:rPr>
              <a:t>, A., </a:t>
            </a:r>
            <a:r>
              <a:rPr lang="en-IN" sz="1050" dirty="0" err="1">
                <a:effectLst/>
                <a:latin typeface="Arial" panose="020B0604020202020204" pitchFamily="34" charset="0"/>
                <a:cs typeface="Arial" panose="020B0604020202020204" pitchFamily="34" charset="0"/>
              </a:rPr>
              <a:t>Maksymchuk</a:t>
            </a:r>
            <a:r>
              <a:rPr lang="en-IN" sz="1050" dirty="0">
                <a:effectLst/>
                <a:latin typeface="Arial" panose="020B0604020202020204" pitchFamily="34" charset="0"/>
                <a:cs typeface="Arial" panose="020B0604020202020204" pitchFamily="34" charset="0"/>
              </a:rPr>
              <a:t>, B., </a:t>
            </a:r>
            <a:r>
              <a:rPr lang="en-IN" sz="1050" dirty="0" err="1">
                <a:effectLst/>
                <a:latin typeface="Arial" panose="020B0604020202020204" pitchFamily="34" charset="0"/>
                <a:cs typeface="Arial" panose="020B0604020202020204" pitchFamily="34" charset="0"/>
              </a:rPr>
              <a:t>Branitska</a:t>
            </a:r>
            <a:r>
              <a:rPr lang="en-IN" sz="1050" dirty="0">
                <a:effectLst/>
                <a:latin typeface="Arial" panose="020B0604020202020204" pitchFamily="34" charset="0"/>
                <a:cs typeface="Arial" panose="020B0604020202020204" pitchFamily="34" charset="0"/>
              </a:rPr>
              <a:t>, T., Martynets, L., </a:t>
            </a:r>
            <a:r>
              <a:rPr lang="en-IN" sz="1050" dirty="0" err="1">
                <a:effectLst/>
                <a:latin typeface="Arial" panose="020B0604020202020204" pitchFamily="34" charset="0"/>
                <a:cs typeface="Arial" panose="020B0604020202020204" pitchFamily="34" charset="0"/>
              </a:rPr>
              <a:t>Boichenko</a:t>
            </a:r>
            <a:r>
              <a:rPr lang="en-IN" sz="1050" dirty="0">
                <a:effectLst/>
                <a:latin typeface="Arial" panose="020B0604020202020204" pitchFamily="34" charset="0"/>
                <a:cs typeface="Arial" panose="020B0604020202020204" pitchFamily="34" charset="0"/>
              </a:rPr>
              <a:t>, A., </a:t>
            </a:r>
            <a:r>
              <a:rPr lang="en-IN" sz="1050" dirty="0" err="1">
                <a:effectLst/>
                <a:latin typeface="Arial" panose="020B0604020202020204" pitchFamily="34" charset="0"/>
                <a:cs typeface="Arial" panose="020B0604020202020204" pitchFamily="34" charset="0"/>
              </a:rPr>
              <a:t>Stoliarenko</a:t>
            </a:r>
            <a:r>
              <a:rPr lang="en-IN" sz="1050" dirty="0">
                <a:effectLst/>
                <a:latin typeface="Arial" panose="020B0604020202020204" pitchFamily="34" charset="0"/>
                <a:cs typeface="Arial" panose="020B0604020202020204" pitchFamily="34" charset="0"/>
              </a:rPr>
              <a:t>, O., </a:t>
            </a:r>
            <a:r>
              <a:rPr lang="en-IN" sz="1050" dirty="0" err="1">
                <a:effectLst/>
                <a:latin typeface="Arial" panose="020B0604020202020204" pitchFamily="34" charset="0"/>
                <a:cs typeface="Arial" panose="020B0604020202020204" pitchFamily="34" charset="0"/>
              </a:rPr>
              <a:t>Matsuk</a:t>
            </a:r>
            <a:r>
              <a:rPr lang="en-IN" sz="1050" dirty="0">
                <a:effectLst/>
                <a:latin typeface="Arial" panose="020B0604020202020204" pitchFamily="34" charset="0"/>
                <a:cs typeface="Arial" panose="020B0604020202020204" pitchFamily="34" charset="0"/>
              </a:rPr>
              <a:t>, L., </a:t>
            </a:r>
            <a:r>
              <a:rPr lang="en-IN" sz="1050" dirty="0" err="1">
                <a:effectLst/>
                <a:latin typeface="Arial" panose="020B0604020202020204" pitchFamily="34" charset="0"/>
                <a:cs typeface="Arial" panose="020B0604020202020204" pitchFamily="34" charset="0"/>
              </a:rPr>
              <a:t>Surovov</a:t>
            </a:r>
            <a:r>
              <a:rPr lang="en-IN" sz="1050" dirty="0">
                <a:effectLst/>
                <a:latin typeface="Arial" panose="020B0604020202020204" pitchFamily="34" charset="0"/>
                <a:cs typeface="Arial" panose="020B0604020202020204" pitchFamily="34" charset="0"/>
              </a:rPr>
              <a:t>, O., </a:t>
            </a:r>
            <a:r>
              <a:rPr lang="en-IN" sz="1050" dirty="0" err="1">
                <a:effectLst/>
                <a:latin typeface="Arial" panose="020B0604020202020204" pitchFamily="34" charset="0"/>
                <a:cs typeface="Arial" panose="020B0604020202020204" pitchFamily="34" charset="0"/>
              </a:rPr>
              <a:t>Stoliarenko</a:t>
            </a:r>
            <a:r>
              <a:rPr lang="en-IN" sz="1050" dirty="0">
                <a:effectLst/>
                <a:latin typeface="Arial" panose="020B0604020202020204" pitchFamily="34" charset="0"/>
                <a:cs typeface="Arial" panose="020B0604020202020204" pitchFamily="34" charset="0"/>
              </a:rPr>
              <a:t>, O. and </a:t>
            </a:r>
            <a:r>
              <a:rPr lang="en-IN" sz="1050" dirty="0" err="1">
                <a:effectLst/>
                <a:latin typeface="Arial" panose="020B0604020202020204" pitchFamily="34" charset="0"/>
                <a:cs typeface="Arial" panose="020B0604020202020204" pitchFamily="34" charset="0"/>
              </a:rPr>
              <a:t>Maksymchuk</a:t>
            </a:r>
            <a:r>
              <a:rPr lang="en-IN" sz="1050" dirty="0">
                <a:effectLst/>
                <a:latin typeface="Arial" panose="020B0604020202020204" pitchFamily="34" charset="0"/>
                <a:cs typeface="Arial" panose="020B0604020202020204" pitchFamily="34" charset="0"/>
              </a:rPr>
              <a:t>, I. (2021). Neuropsychological Bases of Self-Improvement of Own Physical Health of Future Teachers in the Course of University Education. </a:t>
            </a:r>
            <a:r>
              <a:rPr lang="en-IN" sz="1050" i="1" dirty="0">
                <a:effectLst/>
                <a:latin typeface="Arial" panose="020B0604020202020204" pitchFamily="34" charset="0"/>
                <a:cs typeface="Arial" panose="020B0604020202020204" pitchFamily="34" charset="0"/>
              </a:rPr>
              <a:t>BRAIN. Broad Research in Artificial Intelligence and Neuroscience</a:t>
            </a:r>
            <a:r>
              <a:rPr lang="en-IN" sz="1050" dirty="0">
                <a:effectLst/>
                <a:latin typeface="Arial" panose="020B0604020202020204" pitchFamily="34" charset="0"/>
                <a:cs typeface="Arial" panose="020B0604020202020204" pitchFamily="34" charset="0"/>
              </a:rPr>
              <a:t>, [online] 12(3), pp.171–190. Available at: https://www.brain.edusoft.ro/index.php/brain/article/view/1174.</a:t>
            </a:r>
          </a:p>
          <a:p>
            <a:pPr algn="just">
              <a:lnSpc>
                <a:spcPct val="150000"/>
              </a:lnSpc>
            </a:pPr>
            <a:r>
              <a:rPr lang="en-IN" sz="1050" dirty="0" err="1">
                <a:effectLst/>
                <a:latin typeface="Arial" panose="020B0604020202020204" pitchFamily="34" charset="0"/>
                <a:cs typeface="Arial" panose="020B0604020202020204" pitchFamily="34" charset="0"/>
              </a:rPr>
              <a:t>Lehdonvirta</a:t>
            </a:r>
            <a:r>
              <a:rPr lang="en-IN" sz="1050" dirty="0">
                <a:effectLst/>
                <a:latin typeface="Arial" panose="020B0604020202020204" pitchFamily="34" charset="0"/>
                <a:cs typeface="Arial" panose="020B0604020202020204" pitchFamily="34" charset="0"/>
              </a:rPr>
              <a:t>, V., Oksanen, A., </a:t>
            </a:r>
            <a:r>
              <a:rPr lang="en-IN" sz="1050" dirty="0" err="1">
                <a:effectLst/>
                <a:latin typeface="Arial" panose="020B0604020202020204" pitchFamily="34" charset="0"/>
                <a:cs typeface="Arial" panose="020B0604020202020204" pitchFamily="34" charset="0"/>
              </a:rPr>
              <a:t>Räsänen</a:t>
            </a:r>
            <a:r>
              <a:rPr lang="en-IN" sz="1050" dirty="0">
                <a:effectLst/>
                <a:latin typeface="Arial" panose="020B0604020202020204" pitchFamily="34" charset="0"/>
                <a:cs typeface="Arial" panose="020B0604020202020204" pitchFamily="34" charset="0"/>
              </a:rPr>
              <a:t>, P. and Blank, G. (2020). Social Media, Web, and Panel Surveys: Using Non‐Probability Samples in Social and Policy Research. </a:t>
            </a:r>
            <a:r>
              <a:rPr lang="en-IN" sz="1050" i="1" dirty="0">
                <a:effectLst/>
                <a:latin typeface="Arial" panose="020B0604020202020204" pitchFamily="34" charset="0"/>
                <a:cs typeface="Arial" panose="020B0604020202020204" pitchFamily="34" charset="0"/>
              </a:rPr>
              <a:t>Policy &amp; Internet</a:t>
            </a:r>
            <a:r>
              <a:rPr lang="en-IN" sz="1050" dirty="0">
                <a:effectLst/>
                <a:latin typeface="Arial" panose="020B0604020202020204" pitchFamily="34" charset="0"/>
                <a:cs typeface="Arial" panose="020B0604020202020204" pitchFamily="34" charset="0"/>
              </a:rPr>
              <a:t>, [online] 13(1), pp.134–155. Available at: https://onlinelibrary.wiley.com/doi/abs/10.1002/poi3.238.</a:t>
            </a:r>
          </a:p>
          <a:p>
            <a:pPr algn="just">
              <a:lnSpc>
                <a:spcPct val="150000"/>
              </a:lnSpc>
            </a:pPr>
            <a:r>
              <a:rPr lang="en-IN" sz="1050" dirty="0" err="1">
                <a:effectLst/>
                <a:latin typeface="Arial" panose="020B0604020202020204" pitchFamily="34" charset="0"/>
                <a:cs typeface="Arial" panose="020B0604020202020204" pitchFamily="34" charset="0"/>
              </a:rPr>
              <a:t>Lienhard</a:t>
            </a:r>
            <a:r>
              <a:rPr lang="en-IN" sz="1050" dirty="0">
                <a:effectLst/>
                <a:latin typeface="Arial" panose="020B0604020202020204" pitchFamily="34" charset="0"/>
                <a:cs typeface="Arial" panose="020B0604020202020204" pitchFamily="34" charset="0"/>
              </a:rPr>
              <a:t>, K.E. (2020). </a:t>
            </a:r>
            <a:r>
              <a:rPr lang="en-IN" sz="1050" i="1" dirty="0">
                <a:effectLst/>
                <a:latin typeface="Arial" panose="020B0604020202020204" pitchFamily="34" charset="0"/>
                <a:cs typeface="Arial" panose="020B0604020202020204" pitchFamily="34" charset="0"/>
              </a:rPr>
              <a:t>Exploring the impact of physical activity- and nutrition-focused workplace wellness programs on employee quality of life</a:t>
            </a:r>
            <a:r>
              <a:rPr lang="en-IN" sz="1050" dirty="0">
                <a:effectLst/>
                <a:latin typeface="Arial" panose="020B0604020202020204" pitchFamily="34" charset="0"/>
                <a:cs typeface="Arial" panose="020B0604020202020204" pitchFamily="34" charset="0"/>
              </a:rPr>
              <a:t>. [online] open.library.ubc.ca. Available at: https://open.library.ubc.ca/soa/cIRcle/collections/ubctheses/24/items/1.0391895.</a:t>
            </a:r>
          </a:p>
          <a:p>
            <a:pPr algn="just">
              <a:lnSpc>
                <a:spcPct val="150000"/>
              </a:lnSpc>
            </a:pPr>
            <a:r>
              <a:rPr lang="en-IN" sz="1050" dirty="0" err="1">
                <a:effectLst/>
                <a:latin typeface="Arial" panose="020B0604020202020204" pitchFamily="34" charset="0"/>
                <a:cs typeface="Arial" panose="020B0604020202020204" pitchFamily="34" charset="0"/>
              </a:rPr>
              <a:t>Mengesha</a:t>
            </a:r>
            <a:r>
              <a:rPr lang="en-IN" sz="1050" dirty="0">
                <a:effectLst/>
                <a:latin typeface="Arial" panose="020B0604020202020204" pitchFamily="34" charset="0"/>
                <a:cs typeface="Arial" panose="020B0604020202020204" pitchFamily="34" charset="0"/>
              </a:rPr>
              <a:t>, M.M., </a:t>
            </a:r>
            <a:r>
              <a:rPr lang="en-IN" sz="1050" dirty="0" err="1">
                <a:effectLst/>
                <a:latin typeface="Arial" panose="020B0604020202020204" pitchFamily="34" charset="0"/>
                <a:cs typeface="Arial" panose="020B0604020202020204" pitchFamily="34" charset="0"/>
              </a:rPr>
              <a:t>Roba</a:t>
            </a:r>
            <a:r>
              <a:rPr lang="en-IN" sz="1050" dirty="0">
                <a:effectLst/>
                <a:latin typeface="Arial" panose="020B0604020202020204" pitchFamily="34" charset="0"/>
                <a:cs typeface="Arial" panose="020B0604020202020204" pitchFamily="34" charset="0"/>
              </a:rPr>
              <a:t>, H.S., </a:t>
            </a:r>
            <a:r>
              <a:rPr lang="en-IN" sz="1050" dirty="0" err="1">
                <a:effectLst/>
                <a:latin typeface="Arial" panose="020B0604020202020204" pitchFamily="34" charset="0"/>
                <a:cs typeface="Arial" panose="020B0604020202020204" pitchFamily="34" charset="0"/>
              </a:rPr>
              <a:t>Ayele</a:t>
            </a:r>
            <a:r>
              <a:rPr lang="en-IN" sz="1050" dirty="0">
                <a:effectLst/>
                <a:latin typeface="Arial" panose="020B0604020202020204" pitchFamily="34" charset="0"/>
                <a:cs typeface="Arial" panose="020B0604020202020204" pitchFamily="34" charset="0"/>
              </a:rPr>
              <a:t>, B.H. and </a:t>
            </a:r>
            <a:r>
              <a:rPr lang="en-IN" sz="1050" dirty="0" err="1">
                <a:effectLst/>
                <a:latin typeface="Arial" panose="020B0604020202020204" pitchFamily="34" charset="0"/>
                <a:cs typeface="Arial" panose="020B0604020202020204" pitchFamily="34" charset="0"/>
              </a:rPr>
              <a:t>Beyene</a:t>
            </a:r>
            <a:r>
              <a:rPr lang="en-IN" sz="1050" dirty="0">
                <a:effectLst/>
                <a:latin typeface="Arial" panose="020B0604020202020204" pitchFamily="34" charset="0"/>
                <a:cs typeface="Arial" panose="020B0604020202020204" pitchFamily="34" charset="0"/>
              </a:rPr>
              <a:t>, A.S. (2019). Level of physical activity among urban adults and the socio-demographic correlates: a population-based cross-sectional study using the global physical activity questionnaire. </a:t>
            </a:r>
            <a:r>
              <a:rPr lang="en-IN" sz="1050" i="1" dirty="0">
                <a:effectLst/>
                <a:latin typeface="Arial" panose="020B0604020202020204" pitchFamily="34" charset="0"/>
                <a:cs typeface="Arial" panose="020B0604020202020204" pitchFamily="34" charset="0"/>
              </a:rPr>
              <a:t>BMC Public Health</a:t>
            </a:r>
            <a:r>
              <a:rPr lang="en-IN" sz="1050" dirty="0">
                <a:effectLst/>
                <a:latin typeface="Arial" panose="020B0604020202020204" pitchFamily="34" charset="0"/>
                <a:cs typeface="Arial" panose="020B0604020202020204" pitchFamily="34" charset="0"/>
              </a:rPr>
              <a:t>, [online] 19(1). Available at: https://bmcpublichealth.biomedcentral.com/articles/10.1186/s12889-019-7465-y.</a:t>
            </a:r>
          </a:p>
        </p:txBody>
      </p:sp>
    </p:spTree>
    <p:extLst>
      <p:ext uri="{BB962C8B-B14F-4D97-AF65-F5344CB8AC3E}">
        <p14:creationId xmlns:p14="http://schemas.microsoft.com/office/powerpoint/2010/main" val="2740400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F81F-D246-6058-6951-3880564FE88D}"/>
              </a:ext>
            </a:extLst>
          </p:cNvPr>
          <p:cNvSpPr>
            <a:spLocks noGrp="1"/>
          </p:cNvSpPr>
          <p:nvPr>
            <p:ph type="title"/>
          </p:nvPr>
        </p:nvSpPr>
        <p:spPr>
          <a:xfrm>
            <a:off x="838200" y="0"/>
            <a:ext cx="10515600" cy="734805"/>
          </a:xfrm>
        </p:spPr>
        <p:txBody>
          <a:bodyPr>
            <a:normAutofit/>
          </a:bodyPr>
          <a:lstStyle/>
          <a:p>
            <a:pPr algn="ctr"/>
            <a:r>
              <a:rPr lang="en-US" sz="3200" b="1" dirty="0">
                <a:latin typeface="Arial" panose="020B0604020202020204" pitchFamily="34" charset="0"/>
                <a:cs typeface="Arial" panose="020B0604020202020204" pitchFamily="34" charset="0"/>
              </a:rPr>
              <a:t>Reference List</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54E4AF-5444-E0B1-C057-EEFD3516DE47}"/>
              </a:ext>
            </a:extLst>
          </p:cNvPr>
          <p:cNvSpPr>
            <a:spLocks noGrp="1"/>
          </p:cNvSpPr>
          <p:nvPr>
            <p:ph idx="1"/>
          </p:nvPr>
        </p:nvSpPr>
        <p:spPr>
          <a:xfrm>
            <a:off x="583096" y="914400"/>
            <a:ext cx="11012556" cy="5632174"/>
          </a:xfrm>
        </p:spPr>
        <p:txBody>
          <a:bodyPr anchor="ctr">
            <a:noAutofit/>
          </a:bodyPr>
          <a:lstStyle/>
          <a:p>
            <a:pPr algn="just">
              <a:lnSpc>
                <a:spcPct val="150000"/>
              </a:lnSpc>
            </a:pPr>
            <a:r>
              <a:rPr lang="en-IN" sz="1100" dirty="0">
                <a:effectLst/>
                <a:latin typeface="Arial" panose="020B0604020202020204" pitchFamily="34" charset="0"/>
                <a:cs typeface="Arial" panose="020B0604020202020204" pitchFamily="34" charset="0"/>
              </a:rPr>
              <a:t>National Library of Medicine (2021). </a:t>
            </a:r>
            <a:r>
              <a:rPr lang="en-IN" sz="1100" i="1" dirty="0">
                <a:effectLst/>
                <a:latin typeface="Arial" panose="020B0604020202020204" pitchFamily="34" charset="0"/>
                <a:cs typeface="Arial" panose="020B0604020202020204" pitchFamily="34" charset="0"/>
              </a:rPr>
              <a:t>Finding and Using Health Statistics</a:t>
            </a:r>
            <a:r>
              <a:rPr lang="en-IN" sz="1100" dirty="0">
                <a:effectLst/>
                <a:latin typeface="Arial" panose="020B0604020202020204" pitchFamily="34" charset="0"/>
                <a:cs typeface="Arial" panose="020B0604020202020204" pitchFamily="34" charset="0"/>
              </a:rPr>
              <a:t>. [online] www.nlm.nih.gov. Available at: https://www.nlm.nih.gov/oet/ed/stats/02-100.html.</a:t>
            </a:r>
          </a:p>
          <a:p>
            <a:pPr algn="just">
              <a:lnSpc>
                <a:spcPct val="150000"/>
              </a:lnSpc>
            </a:pPr>
            <a:r>
              <a:rPr lang="en-IN" sz="1100" dirty="0" err="1">
                <a:effectLst/>
                <a:latin typeface="Arial" panose="020B0604020202020204" pitchFamily="34" charset="0"/>
                <a:cs typeface="Arial" panose="020B0604020202020204" pitchFamily="34" charset="0"/>
              </a:rPr>
              <a:t>Oygür</a:t>
            </a:r>
            <a:r>
              <a:rPr lang="en-IN" sz="1100" dirty="0">
                <a:effectLst/>
                <a:latin typeface="Arial" panose="020B0604020202020204" pitchFamily="34" charset="0"/>
                <a:cs typeface="Arial" panose="020B0604020202020204" pitchFamily="34" charset="0"/>
              </a:rPr>
              <a:t>, I., Su, Z., A. Epstein, D. and Chen, Y. (2021). The Lived Experience of Child-Owned Wearables: Comparing Children’s and Parents’ Perspectives on Activity Tracking. </a:t>
            </a:r>
            <a:r>
              <a:rPr lang="en-IN" sz="1100" i="1" dirty="0">
                <a:effectLst/>
                <a:latin typeface="Arial" panose="020B0604020202020204" pitchFamily="34" charset="0"/>
                <a:cs typeface="Arial" panose="020B0604020202020204" pitchFamily="34" charset="0"/>
              </a:rPr>
              <a:t>Proceedings of the 2021 CHI Conference on Human Factors in Computing Systems</a:t>
            </a:r>
            <a:r>
              <a:rPr lang="en-IN" sz="1100" dirty="0">
                <a:effectLst/>
                <a:latin typeface="Arial" panose="020B0604020202020204" pitchFamily="34" charset="0"/>
                <a:cs typeface="Arial" panose="020B0604020202020204" pitchFamily="34" charset="0"/>
              </a:rPr>
              <a:t>. [online] Available at: https://dl.acm.org/doi/abs/10.1145/3411764.3445376.</a:t>
            </a:r>
          </a:p>
          <a:p>
            <a:pPr algn="just">
              <a:lnSpc>
                <a:spcPct val="150000"/>
              </a:lnSpc>
            </a:pPr>
            <a:r>
              <a:rPr lang="en-IN" sz="1100" dirty="0">
                <a:effectLst/>
                <a:latin typeface="Arial" panose="020B0604020202020204" pitchFamily="34" charset="0"/>
                <a:cs typeface="Arial" panose="020B0604020202020204" pitchFamily="34" charset="0"/>
              </a:rPr>
              <a:t>Pascoe, M., Bailey, A.P., </a:t>
            </a:r>
            <a:r>
              <a:rPr lang="en-IN" sz="1100" dirty="0" err="1">
                <a:effectLst/>
                <a:latin typeface="Arial" panose="020B0604020202020204" pitchFamily="34" charset="0"/>
                <a:cs typeface="Arial" panose="020B0604020202020204" pitchFamily="34" charset="0"/>
              </a:rPr>
              <a:t>Craike</a:t>
            </a:r>
            <a:r>
              <a:rPr lang="en-IN" sz="1100" dirty="0">
                <a:effectLst/>
                <a:latin typeface="Arial" panose="020B0604020202020204" pitchFamily="34" charset="0"/>
                <a:cs typeface="Arial" panose="020B0604020202020204" pitchFamily="34" charset="0"/>
              </a:rPr>
              <a:t>, M., Carter, T., Patten, R., </a:t>
            </a:r>
            <a:r>
              <a:rPr lang="en-IN" sz="1100" dirty="0" err="1">
                <a:effectLst/>
                <a:latin typeface="Arial" panose="020B0604020202020204" pitchFamily="34" charset="0"/>
                <a:cs typeface="Arial" panose="020B0604020202020204" pitchFamily="34" charset="0"/>
              </a:rPr>
              <a:t>Stepto</a:t>
            </a:r>
            <a:r>
              <a:rPr lang="en-IN" sz="1100" dirty="0">
                <a:effectLst/>
                <a:latin typeface="Arial" panose="020B0604020202020204" pitchFamily="34" charset="0"/>
                <a:cs typeface="Arial" panose="020B0604020202020204" pitchFamily="34" charset="0"/>
              </a:rPr>
              <a:t>, N. and Parker, A. (2020). Physical activity and exercise in youth mental health promotion: a scoping review. </a:t>
            </a:r>
            <a:r>
              <a:rPr lang="en-IN" sz="1100" i="1" dirty="0">
                <a:effectLst/>
                <a:latin typeface="Arial" panose="020B0604020202020204" pitchFamily="34" charset="0"/>
                <a:cs typeface="Arial" panose="020B0604020202020204" pitchFamily="34" charset="0"/>
              </a:rPr>
              <a:t>BMJ Open Sport &amp; Exercise Medicine</a:t>
            </a:r>
            <a:r>
              <a:rPr lang="en-IN" sz="1100" dirty="0">
                <a:effectLst/>
                <a:latin typeface="Arial" panose="020B0604020202020204" pitchFamily="34" charset="0"/>
                <a:cs typeface="Arial" panose="020B0604020202020204" pitchFamily="34" charset="0"/>
              </a:rPr>
              <a:t>, [online] 6(1), p.e000677. Available at: https://www.ncbi.nlm.nih.gov/pmc/articles/PMC7010991/.</a:t>
            </a:r>
          </a:p>
          <a:p>
            <a:pPr algn="just">
              <a:lnSpc>
                <a:spcPct val="150000"/>
              </a:lnSpc>
            </a:pPr>
            <a:r>
              <a:rPr lang="en-IN" sz="1100" dirty="0">
                <a:effectLst/>
                <a:latin typeface="Arial" panose="020B0604020202020204" pitchFamily="34" charset="0"/>
                <a:cs typeface="Arial" panose="020B0604020202020204" pitchFamily="34" charset="0"/>
              </a:rPr>
              <a:t>Pope, Z.C., Huang, C., </a:t>
            </a:r>
            <a:r>
              <a:rPr lang="en-IN" sz="1100" dirty="0" err="1">
                <a:effectLst/>
                <a:latin typeface="Arial" panose="020B0604020202020204" pitchFamily="34" charset="0"/>
                <a:cs typeface="Arial" panose="020B0604020202020204" pitchFamily="34" charset="0"/>
              </a:rPr>
              <a:t>Stodden</a:t>
            </a:r>
            <a:r>
              <a:rPr lang="en-IN" sz="1100" dirty="0">
                <a:effectLst/>
                <a:latin typeface="Arial" panose="020B0604020202020204" pitchFamily="34" charset="0"/>
                <a:cs typeface="Arial" panose="020B0604020202020204" pitchFamily="34" charset="0"/>
              </a:rPr>
              <a:t>, D., McDonough, D.J. and Gao, Z. (2020). Effect of Children’s Weight Status on Physical Activity and Sedentary </a:t>
            </a:r>
            <a:r>
              <a:rPr lang="en-IN" sz="1100" dirty="0" err="1">
                <a:effectLst/>
                <a:latin typeface="Arial" panose="020B0604020202020204" pitchFamily="34" charset="0"/>
                <a:cs typeface="Arial" panose="020B0604020202020204" pitchFamily="34" charset="0"/>
              </a:rPr>
              <a:t>Behavior</a:t>
            </a:r>
            <a:r>
              <a:rPr lang="en-IN" sz="1100" dirty="0">
                <a:effectLst/>
                <a:latin typeface="Arial" panose="020B0604020202020204" pitchFamily="34" charset="0"/>
                <a:cs typeface="Arial" panose="020B0604020202020204" pitchFamily="34" charset="0"/>
              </a:rPr>
              <a:t> during Physical Education, Recess, and After School. </a:t>
            </a:r>
            <a:r>
              <a:rPr lang="en-IN" sz="1100" i="1" dirty="0">
                <a:effectLst/>
                <a:latin typeface="Arial" panose="020B0604020202020204" pitchFamily="34" charset="0"/>
                <a:cs typeface="Arial" panose="020B0604020202020204" pitchFamily="34" charset="0"/>
              </a:rPr>
              <a:t>Journal of Clinical Medicine</a:t>
            </a:r>
            <a:r>
              <a:rPr lang="en-IN" sz="1100" dirty="0">
                <a:effectLst/>
                <a:latin typeface="Arial" panose="020B0604020202020204" pitchFamily="34" charset="0"/>
                <a:cs typeface="Arial" panose="020B0604020202020204" pitchFamily="34" charset="0"/>
              </a:rPr>
              <a:t>, [online] 9(8), p.2651. Available at: https://www.mdpi.com/2077-0383/9/8/2651.</a:t>
            </a:r>
          </a:p>
          <a:p>
            <a:pPr algn="just">
              <a:lnSpc>
                <a:spcPct val="150000"/>
              </a:lnSpc>
            </a:pPr>
            <a:r>
              <a:rPr lang="en-IN" sz="1100" dirty="0" err="1">
                <a:effectLst/>
                <a:latin typeface="Arial" panose="020B0604020202020204" pitchFamily="34" charset="0"/>
                <a:cs typeface="Arial" panose="020B0604020202020204" pitchFamily="34" charset="0"/>
              </a:rPr>
              <a:t>Ramalho</a:t>
            </a:r>
            <a:r>
              <a:rPr lang="en-IN" sz="1100" dirty="0">
                <a:effectLst/>
                <a:latin typeface="Arial" panose="020B0604020202020204" pitchFamily="34" charset="0"/>
                <a:cs typeface="Arial" panose="020B0604020202020204" pitchFamily="34" charset="0"/>
              </a:rPr>
              <a:t>, A. and </a:t>
            </a:r>
            <a:r>
              <a:rPr lang="en-IN" sz="1100" dirty="0" err="1">
                <a:effectLst/>
                <a:latin typeface="Arial" panose="020B0604020202020204" pitchFamily="34" charset="0"/>
                <a:cs typeface="Arial" panose="020B0604020202020204" pitchFamily="34" charset="0"/>
              </a:rPr>
              <a:t>Petrica</a:t>
            </a:r>
            <a:r>
              <a:rPr lang="en-IN" sz="1100" dirty="0">
                <a:effectLst/>
                <a:latin typeface="Arial" panose="020B0604020202020204" pitchFamily="34" charset="0"/>
                <a:cs typeface="Arial" panose="020B0604020202020204" pitchFamily="34" charset="0"/>
              </a:rPr>
              <a:t>, J. (2023). Knowledge in Motion: A Comprehensive Review of Evidence-Based Human Kinetics. </a:t>
            </a:r>
            <a:r>
              <a:rPr lang="en-IN" sz="1100" i="1" dirty="0">
                <a:effectLst/>
                <a:latin typeface="Arial" panose="020B0604020202020204" pitchFamily="34" charset="0"/>
                <a:cs typeface="Arial" panose="020B0604020202020204" pitchFamily="34" charset="0"/>
              </a:rPr>
              <a:t>International Journal of Environmental Research and Public Health</a:t>
            </a:r>
            <a:r>
              <a:rPr lang="en-IN" sz="1100" dirty="0">
                <a:effectLst/>
                <a:latin typeface="Arial" panose="020B0604020202020204" pitchFamily="34" charset="0"/>
                <a:cs typeface="Arial" panose="020B0604020202020204" pitchFamily="34" charset="0"/>
              </a:rPr>
              <a:t>, [online] 20(11), p.6020. Available at: https://www.mdpi.com/1660-4601/20/11/6020.</a:t>
            </a:r>
          </a:p>
          <a:p>
            <a:pPr algn="just">
              <a:lnSpc>
                <a:spcPct val="150000"/>
              </a:lnSpc>
            </a:pPr>
            <a:r>
              <a:rPr lang="en-IN" sz="1100" dirty="0">
                <a:effectLst/>
                <a:latin typeface="Arial" panose="020B0604020202020204" pitchFamily="34" charset="0"/>
                <a:cs typeface="Arial" panose="020B0604020202020204" pitchFamily="34" charset="0"/>
              </a:rPr>
              <a:t>Sattler, M.C., </a:t>
            </a:r>
            <a:r>
              <a:rPr lang="en-IN" sz="1100" dirty="0" err="1">
                <a:effectLst/>
                <a:latin typeface="Arial" panose="020B0604020202020204" pitchFamily="34" charset="0"/>
                <a:cs typeface="Arial" panose="020B0604020202020204" pitchFamily="34" charset="0"/>
              </a:rPr>
              <a:t>Jaunig</a:t>
            </a:r>
            <a:r>
              <a:rPr lang="en-IN" sz="1100" dirty="0">
                <a:effectLst/>
                <a:latin typeface="Arial" panose="020B0604020202020204" pitchFamily="34" charset="0"/>
                <a:cs typeface="Arial" panose="020B0604020202020204" pitchFamily="34" charset="0"/>
              </a:rPr>
              <a:t>, J., </a:t>
            </a:r>
            <a:r>
              <a:rPr lang="en-IN" sz="1100" dirty="0" err="1">
                <a:effectLst/>
                <a:latin typeface="Arial" panose="020B0604020202020204" pitchFamily="34" charset="0"/>
                <a:cs typeface="Arial" panose="020B0604020202020204" pitchFamily="34" charset="0"/>
              </a:rPr>
              <a:t>Tösch</a:t>
            </a:r>
            <a:r>
              <a:rPr lang="en-IN" sz="1100" dirty="0">
                <a:effectLst/>
                <a:latin typeface="Arial" panose="020B0604020202020204" pitchFamily="34" charset="0"/>
                <a:cs typeface="Arial" panose="020B0604020202020204" pitchFamily="34" charset="0"/>
              </a:rPr>
              <a:t>, C., Watson, E.D., </a:t>
            </a:r>
            <a:r>
              <a:rPr lang="en-IN" sz="1100" dirty="0" err="1">
                <a:effectLst/>
                <a:latin typeface="Arial" panose="020B0604020202020204" pitchFamily="34" charset="0"/>
                <a:cs typeface="Arial" panose="020B0604020202020204" pitchFamily="34" charset="0"/>
              </a:rPr>
              <a:t>Mokkink</a:t>
            </a:r>
            <a:r>
              <a:rPr lang="en-IN" sz="1100" dirty="0">
                <a:effectLst/>
                <a:latin typeface="Arial" panose="020B0604020202020204" pitchFamily="34" charset="0"/>
                <a:cs typeface="Arial" panose="020B0604020202020204" pitchFamily="34" charset="0"/>
              </a:rPr>
              <a:t>, L.B., Dietz, P. and van </a:t>
            </a:r>
            <a:r>
              <a:rPr lang="en-IN" sz="1100" dirty="0" err="1">
                <a:effectLst/>
                <a:latin typeface="Arial" panose="020B0604020202020204" pitchFamily="34" charset="0"/>
                <a:cs typeface="Arial" panose="020B0604020202020204" pitchFamily="34" charset="0"/>
              </a:rPr>
              <a:t>Poppel</a:t>
            </a:r>
            <a:r>
              <a:rPr lang="en-IN" sz="1100" dirty="0">
                <a:effectLst/>
                <a:latin typeface="Arial" panose="020B0604020202020204" pitchFamily="34" charset="0"/>
                <a:cs typeface="Arial" panose="020B0604020202020204" pitchFamily="34" charset="0"/>
              </a:rPr>
              <a:t>, M.N.M. (2020). Current Evidence of Measurement Properties of Physical Activity Questionnaires for Older Adults: An Updated Systematic Review. </a:t>
            </a:r>
            <a:r>
              <a:rPr lang="en-IN" sz="1100" i="1" dirty="0">
                <a:effectLst/>
                <a:latin typeface="Arial" panose="020B0604020202020204" pitchFamily="34" charset="0"/>
                <a:cs typeface="Arial" panose="020B0604020202020204" pitchFamily="34" charset="0"/>
              </a:rPr>
              <a:t>Sports Medicine</a:t>
            </a:r>
            <a:r>
              <a:rPr lang="en-IN" sz="1100" dirty="0">
                <a:effectLst/>
                <a:latin typeface="Arial" panose="020B0604020202020204" pitchFamily="34" charset="0"/>
                <a:cs typeface="Arial" panose="020B0604020202020204" pitchFamily="34" charset="0"/>
              </a:rPr>
              <a:t>, [online] 50(7), pp.1271–1315. Available at: https://link.springer.com/article/10.1007/s40279-020-01268-x.</a:t>
            </a:r>
          </a:p>
          <a:p>
            <a:pPr algn="just">
              <a:lnSpc>
                <a:spcPct val="150000"/>
              </a:lnSpc>
            </a:pPr>
            <a:r>
              <a:rPr lang="en-IN" sz="1100" dirty="0" err="1">
                <a:effectLst/>
                <a:latin typeface="Arial" panose="020B0604020202020204" pitchFamily="34" charset="0"/>
                <a:cs typeface="Arial" panose="020B0604020202020204" pitchFamily="34" charset="0"/>
              </a:rPr>
              <a:t>Travia</a:t>
            </a:r>
            <a:r>
              <a:rPr lang="en-IN" sz="1100" dirty="0">
                <a:effectLst/>
                <a:latin typeface="Arial" panose="020B0604020202020204" pitchFamily="34" charset="0"/>
                <a:cs typeface="Arial" panose="020B0604020202020204" pitchFamily="34" charset="0"/>
              </a:rPr>
              <a:t>, R.M., </a:t>
            </a:r>
            <a:r>
              <a:rPr lang="en-IN" sz="1100" dirty="0" err="1">
                <a:effectLst/>
                <a:latin typeface="Arial" panose="020B0604020202020204" pitchFamily="34" charset="0"/>
                <a:cs typeface="Arial" panose="020B0604020202020204" pitchFamily="34" charset="0"/>
              </a:rPr>
              <a:t>Larcus</a:t>
            </a:r>
            <a:r>
              <a:rPr lang="en-IN" sz="1100" dirty="0">
                <a:effectLst/>
                <a:latin typeface="Arial" panose="020B0604020202020204" pitchFamily="34" charset="0"/>
                <a:cs typeface="Arial" panose="020B0604020202020204" pitchFamily="34" charset="0"/>
              </a:rPr>
              <a:t>, J.G., Andes, S. and Gomes, P.G. (2020). Framing well-being in a college campus setting. </a:t>
            </a:r>
            <a:r>
              <a:rPr lang="en-IN" sz="1100" i="1" dirty="0">
                <a:effectLst/>
                <a:latin typeface="Arial" panose="020B0604020202020204" pitchFamily="34" charset="0"/>
                <a:cs typeface="Arial" panose="020B0604020202020204" pitchFamily="34" charset="0"/>
              </a:rPr>
              <a:t>Journal of American College Health</a:t>
            </a:r>
            <a:r>
              <a:rPr lang="en-IN" sz="1100" dirty="0">
                <a:effectLst/>
                <a:latin typeface="Arial" panose="020B0604020202020204" pitchFamily="34" charset="0"/>
                <a:cs typeface="Arial" panose="020B0604020202020204" pitchFamily="34" charset="0"/>
              </a:rPr>
              <a:t>, [online] pp.1–15. Available at: https://www.tandfonline.com/doi/abs/10.1080/07448481.2020.1763369.</a:t>
            </a:r>
          </a:p>
          <a:p>
            <a:pPr algn="just">
              <a:lnSpc>
                <a:spcPct val="150000"/>
              </a:lnSpc>
            </a:pPr>
            <a:r>
              <a:rPr lang="en-IN" sz="1100" dirty="0">
                <a:effectLst/>
                <a:latin typeface="Arial" panose="020B0604020202020204" pitchFamily="34" charset="0"/>
                <a:cs typeface="Arial" panose="020B0604020202020204" pitchFamily="34" charset="0"/>
              </a:rPr>
              <a:t>Williams, M., Saunderson, I. and </a:t>
            </a:r>
            <a:r>
              <a:rPr lang="en-IN" sz="1100" dirty="0" err="1">
                <a:effectLst/>
                <a:latin typeface="Arial" panose="020B0604020202020204" pitchFamily="34" charset="0"/>
                <a:cs typeface="Arial" panose="020B0604020202020204" pitchFamily="34" charset="0"/>
              </a:rPr>
              <a:t>Dhoest</a:t>
            </a:r>
            <a:r>
              <a:rPr lang="en-IN" sz="1100" dirty="0">
                <a:effectLst/>
                <a:latin typeface="Arial" panose="020B0604020202020204" pitchFamily="34" charset="0"/>
                <a:cs typeface="Arial" panose="020B0604020202020204" pitchFamily="34" charset="0"/>
              </a:rPr>
              <a:t>, A. (2022). Library as Place: Evaluating Physical and Virtual Spaces. A Case Study of Two Academic Libraries. </a:t>
            </a:r>
            <a:r>
              <a:rPr lang="en-IN" sz="1100" i="1" dirty="0" err="1">
                <a:effectLst/>
                <a:latin typeface="Arial" panose="020B0604020202020204" pitchFamily="34" charset="0"/>
                <a:cs typeface="Arial" panose="020B0604020202020204" pitchFamily="34" charset="0"/>
              </a:rPr>
              <a:t>Mousaion</a:t>
            </a:r>
            <a:r>
              <a:rPr lang="en-IN" sz="1100" i="1" dirty="0">
                <a:effectLst/>
                <a:latin typeface="Arial" panose="020B0604020202020204" pitchFamily="34" charset="0"/>
                <a:cs typeface="Arial" panose="020B0604020202020204" pitchFamily="34" charset="0"/>
              </a:rPr>
              <a:t>: South African Journal of Information Studies</a:t>
            </a:r>
            <a:r>
              <a:rPr lang="en-IN" sz="1100" dirty="0">
                <a:effectLst/>
                <a:latin typeface="Arial" panose="020B0604020202020204" pitchFamily="34" charset="0"/>
                <a:cs typeface="Arial" panose="020B0604020202020204" pitchFamily="34" charset="0"/>
              </a:rPr>
              <a:t>, [online] 39(3). Available at: https://journals.co.za/doi/pdf/10.25159/2663-659X/8419.</a:t>
            </a:r>
          </a:p>
          <a:p>
            <a:pPr algn="just">
              <a:lnSpc>
                <a:spcPct val="150000"/>
              </a:lnSpc>
            </a:pPr>
            <a:r>
              <a:rPr lang="en-IN" sz="1100" dirty="0">
                <a:effectLst/>
                <a:latin typeface="Arial" panose="020B0604020202020204" pitchFamily="34" charset="0"/>
                <a:cs typeface="Arial" panose="020B0604020202020204" pitchFamily="34" charset="0"/>
              </a:rPr>
              <a:t>Xu, A., </a:t>
            </a:r>
            <a:r>
              <a:rPr lang="en-IN" sz="1100" dirty="0" err="1">
                <a:effectLst/>
                <a:latin typeface="Arial" panose="020B0604020202020204" pitchFamily="34" charset="0"/>
                <a:cs typeface="Arial" panose="020B0604020202020204" pitchFamily="34" charset="0"/>
              </a:rPr>
              <a:t>Baysari</a:t>
            </a:r>
            <a:r>
              <a:rPr lang="en-IN" sz="1100" dirty="0">
                <a:effectLst/>
                <a:latin typeface="Arial" panose="020B0604020202020204" pitchFamily="34" charset="0"/>
                <a:cs typeface="Arial" panose="020B0604020202020204" pitchFamily="34" charset="0"/>
              </a:rPr>
              <a:t>, M.T., Stocker, S.L., </a:t>
            </a:r>
            <a:r>
              <a:rPr lang="en-IN" sz="1100" dirty="0" err="1">
                <a:effectLst/>
                <a:latin typeface="Arial" panose="020B0604020202020204" pitchFamily="34" charset="0"/>
                <a:cs typeface="Arial" panose="020B0604020202020204" pitchFamily="34" charset="0"/>
              </a:rPr>
              <a:t>Leow</a:t>
            </a:r>
            <a:r>
              <a:rPr lang="en-IN" sz="1100" dirty="0">
                <a:effectLst/>
                <a:latin typeface="Arial" panose="020B0604020202020204" pitchFamily="34" charset="0"/>
                <a:cs typeface="Arial" panose="020B0604020202020204" pitchFamily="34" charset="0"/>
              </a:rPr>
              <a:t>, L.J., Day, R.O. and </a:t>
            </a:r>
            <a:r>
              <a:rPr lang="en-IN" sz="1100" dirty="0" err="1">
                <a:effectLst/>
                <a:latin typeface="Arial" panose="020B0604020202020204" pitchFamily="34" charset="0"/>
                <a:cs typeface="Arial" panose="020B0604020202020204" pitchFamily="34" charset="0"/>
              </a:rPr>
              <a:t>Carland</a:t>
            </a:r>
            <a:r>
              <a:rPr lang="en-IN" sz="1100" dirty="0">
                <a:effectLst/>
                <a:latin typeface="Arial" panose="020B0604020202020204" pitchFamily="34" charset="0"/>
                <a:cs typeface="Arial" panose="020B0604020202020204" pitchFamily="34" charset="0"/>
              </a:rPr>
              <a:t>, J.E. (2020). Researchers’ views on, and experiences with, the requirement to obtain informed consent in research involving human participants: a qualitative study. </a:t>
            </a:r>
            <a:r>
              <a:rPr lang="en-IN" sz="1100" i="1" dirty="0">
                <a:effectLst/>
                <a:latin typeface="Arial" panose="020B0604020202020204" pitchFamily="34" charset="0"/>
                <a:cs typeface="Arial" panose="020B0604020202020204" pitchFamily="34" charset="0"/>
              </a:rPr>
              <a:t>BMC Medical Ethics</a:t>
            </a:r>
            <a:r>
              <a:rPr lang="en-IN" sz="1100" dirty="0">
                <a:effectLst/>
                <a:latin typeface="Arial" panose="020B0604020202020204" pitchFamily="34" charset="0"/>
                <a:cs typeface="Arial" panose="020B0604020202020204" pitchFamily="34" charset="0"/>
              </a:rPr>
              <a:t>, [online] 21(1). Available at: https://bmcmedethics.biomedcentral.com/articles/10.1186/s12910-020-00538-7.</a:t>
            </a:r>
          </a:p>
        </p:txBody>
      </p:sp>
    </p:spTree>
    <p:extLst>
      <p:ext uri="{BB962C8B-B14F-4D97-AF65-F5344CB8AC3E}">
        <p14:creationId xmlns:p14="http://schemas.microsoft.com/office/powerpoint/2010/main" val="949095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281</TotalTime>
  <Words>3336</Words>
  <Application>Microsoft Office PowerPoint</Application>
  <PresentationFormat>Widescreen</PresentationFormat>
  <Paragraphs>150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Prevalence Of Physical Activity Among Students In A Public University</vt:lpstr>
      <vt:lpstr>Introduction</vt:lpstr>
      <vt:lpstr>Literature Review</vt:lpstr>
      <vt:lpstr>Literature Review</vt:lpstr>
      <vt:lpstr>PowerPoint Presentation</vt:lpstr>
      <vt:lpstr>Rationale of the Study</vt:lpstr>
      <vt:lpstr>Aim and Objective</vt:lpstr>
      <vt:lpstr>Research Questions</vt:lpstr>
      <vt:lpstr>Research method</vt:lpstr>
      <vt:lpstr>Research Design</vt:lpstr>
      <vt:lpstr>Recruitment, Sampling and Study Participants</vt:lpstr>
      <vt:lpstr>Recruitment, Sampling and Study Participants</vt:lpstr>
      <vt:lpstr>Data Collection Method</vt:lpstr>
      <vt:lpstr>Data Analytics Techniques</vt:lpstr>
      <vt:lpstr>Ethical Consideration</vt:lpstr>
      <vt:lpstr>Implication of Research</vt:lpstr>
      <vt:lpstr>Gantt Chart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dc:title>
  <dc:creator>Vijay Pitroda</dc:creator>
  <cp:lastModifiedBy>Kavita Jani</cp:lastModifiedBy>
  <cp:revision>86</cp:revision>
  <dcterms:created xsi:type="dcterms:W3CDTF">2023-10-13T10:06:19Z</dcterms:created>
  <dcterms:modified xsi:type="dcterms:W3CDTF">2023-10-20T10:16:00Z</dcterms:modified>
</cp:coreProperties>
</file>