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336" r:id="rId3"/>
    <p:sldId id="337" r:id="rId4"/>
    <p:sldId id="338" r:id="rId5"/>
    <p:sldId id="339" r:id="rId6"/>
    <p:sldId id="340" r:id="rId7"/>
    <p:sldId id="341" r:id="rId8"/>
    <p:sldId id="342" r:id="rId9"/>
    <p:sldId id="343" r:id="rId10"/>
    <p:sldId id="344" r:id="rId11"/>
    <p:sldId id="345" r:id="rId12"/>
    <p:sldId id="346" r:id="rId13"/>
    <p:sldId id="347" r:id="rId14"/>
    <p:sldId id="348" r:id="rId15"/>
    <p:sldId id="349" r:id="rId16"/>
    <p:sldId id="350" r:id="rId17"/>
    <p:sldId id="288" r:id="rId18"/>
    <p:sldId id="353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B4A6D6-9DE2-ACC2-A51F-E129CB95ADAD}" v="70" dt="2020-10-03T23:42:15.045"/>
    <p1510:client id="{89B2C80A-8799-0C67-826C-226F11498DB8}" v="604" dt="2020-10-03T18:48:41.852"/>
    <p1510:client id="{D3C8C6F4-7CE8-3C32-99C1-61E4C766CBFF}" v="19" dt="2020-10-03T23:04:07.7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28" autoAdjust="0"/>
    <p:restoredTop sz="93372" autoAdjust="0"/>
  </p:normalViewPr>
  <p:slideViewPr>
    <p:cSldViewPr>
      <p:cViewPr varScale="1">
        <p:scale>
          <a:sx n="73" d="100"/>
          <a:sy n="73" d="100"/>
        </p:scale>
        <p:origin x="132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D207229-C056-44CF-AAC7-9C0F8ED185F8}" type="slidenum">
              <a:rPr kumimoji="0" lang="en-US" altLang="en-US"/>
              <a:pPr>
                <a:spcBef>
                  <a:spcPct val="0"/>
                </a:spcBef>
              </a:pPr>
              <a:t>2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16592219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21ED5561-3EF3-4AAC-B65D-3C887F3DC1C7}" type="slidenum">
              <a:rPr kumimoji="0" lang="en-US" altLang="en-US"/>
              <a:pPr>
                <a:spcBef>
                  <a:spcPct val="0"/>
                </a:spcBef>
              </a:pPr>
              <a:t>3</a:t>
            </a:fld>
            <a:endParaRPr kumimoji="0" lang="en-US" altLang="en-US"/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smtClean="0"/>
              <a:t>The stakeholders in a firm are individuals and constituencies that contribute, either voluntarily or involuntarily, to its wealth-creating capacity and activities and who are therefore its potential beneficiaries and risk takers. ( Managing the Extended Enterprise: The New Stakeholder View by Post, Preston and Sachs, p. 8)</a:t>
            </a:r>
          </a:p>
        </p:txBody>
      </p:sp>
    </p:spTree>
    <p:extLst>
      <p:ext uri="{BB962C8B-B14F-4D97-AF65-F5344CB8AC3E}">
        <p14:creationId xmlns:p14="http://schemas.microsoft.com/office/powerpoint/2010/main" val="35290684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AD4267F3-07D8-4AEC-B1E9-5EAB70A54EEB}" type="slidenum">
              <a:rPr kumimoji="0" lang="en-US" altLang="en-US"/>
              <a:pPr>
                <a:spcBef>
                  <a:spcPct val="0"/>
                </a:spcBef>
              </a:pPr>
              <a:t>4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33947333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158A0125-A767-4526-B039-A0DB0E7A7B6F}" type="slidenum">
              <a:rPr kumimoji="0" lang="en-US" altLang="en-US"/>
              <a:pPr>
                <a:spcBef>
                  <a:spcPct val="0"/>
                </a:spcBef>
              </a:pPr>
              <a:t>5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35949276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9113CB3-4C6D-44C3-9C43-672680530307}" type="slidenum">
              <a:rPr kumimoji="0" lang="en-US" altLang="en-US"/>
              <a:pPr>
                <a:spcBef>
                  <a:spcPct val="0"/>
                </a:spcBef>
              </a:pPr>
              <a:t>6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38828982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DF6208A-4FC2-4F36-80AC-7CFC390FA4C3}" type="slidenum">
              <a:rPr kumimoji="0" lang="en-US" altLang="en-US"/>
              <a:pPr>
                <a:spcBef>
                  <a:spcPct val="0"/>
                </a:spcBef>
              </a:pPr>
              <a:t>7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27701172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A462468-6D2A-4462-858C-D6DEDD457A43}" type="slidenum">
              <a:rPr kumimoji="0" lang="en-US" altLang="en-US"/>
              <a:pPr>
                <a:spcBef>
                  <a:spcPct val="0"/>
                </a:spcBef>
              </a:pPr>
              <a:t>8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32997112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3B9BBAEC-BA63-4DF5-87BC-9DDCB4A2B8F0}" type="slidenum">
              <a:rPr kumimoji="0" lang="en-US" altLang="en-US"/>
              <a:pPr>
                <a:spcBef>
                  <a:spcPct val="0"/>
                </a:spcBef>
              </a:pPr>
              <a:t>9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1797318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B4C875F1-DF09-403E-B476-6D6267A1F8A8}" type="slidenum">
              <a:rPr kumimoji="0" lang="en-US" altLang="en-US"/>
              <a:pPr>
                <a:spcBef>
                  <a:spcPct val="0"/>
                </a:spcBef>
              </a:pPr>
              <a:t>10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28351959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0F604BD8-7E6C-4EFD-91C1-684180747973}" type="slidenum">
              <a:rPr kumimoji="0" lang="en-US" altLang="en-US"/>
              <a:pPr>
                <a:spcBef>
                  <a:spcPct val="0"/>
                </a:spcBef>
              </a:pPr>
              <a:t>11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18977715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F5A3AD84-8F38-4206-983C-DFA7C6524B13}" type="slidenum">
              <a:rPr kumimoji="0" lang="en-US" altLang="en-US"/>
              <a:pPr>
                <a:spcBef>
                  <a:spcPct val="0"/>
                </a:spcBef>
              </a:pPr>
              <a:t>12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7202185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5F52037-E9CC-4C94-9733-9D11559A9FB7}" type="slidenum">
              <a:rPr kumimoji="0" lang="en-US" altLang="en-US"/>
              <a:pPr>
                <a:spcBef>
                  <a:spcPct val="0"/>
                </a:spcBef>
              </a:pPr>
              <a:t>13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11113612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E8AC380-F010-4C4C-90AB-D5D437AAF2C1}" type="slidenum">
              <a:rPr kumimoji="0" lang="en-US" altLang="en-US"/>
              <a:pPr>
                <a:spcBef>
                  <a:spcPct val="0"/>
                </a:spcBef>
              </a:pPr>
              <a:t>14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250992641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41ECEC15-9535-4D42-AEA8-36CB7A0E8C19}" type="slidenum">
              <a:rPr kumimoji="0" lang="en-US" altLang="en-US"/>
              <a:pPr>
                <a:spcBef>
                  <a:spcPct val="0"/>
                </a:spcBef>
              </a:pPr>
              <a:t>15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3753590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D7BEEDED-AD8B-4D8F-8C75-85A2FAE248BF}" type="slidenum">
              <a:rPr kumimoji="0" lang="en-US" altLang="en-US"/>
              <a:pPr>
                <a:spcBef>
                  <a:spcPct val="0"/>
                </a:spcBef>
              </a:pPr>
              <a:t>16</a:t>
            </a:fld>
            <a:endParaRPr kumimoji="0" lang="en-US" altLang="en-US"/>
          </a:p>
        </p:txBody>
      </p:sp>
    </p:spTree>
    <p:extLst>
      <p:ext uri="{BB962C8B-B14F-4D97-AF65-F5344CB8AC3E}">
        <p14:creationId xmlns:p14="http://schemas.microsoft.com/office/powerpoint/2010/main" val="9362094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16/02/2022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16/02/2022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16/02/2022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16/02/2022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16/02/2022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16/02/2022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020752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solidFill>
                  <a:schemeClr val="accent2"/>
                </a:solidFill>
              </a:rPr>
              <a:t>Module Title: </a:t>
            </a:r>
            <a:r>
              <a:rPr lang="en-GB" altLang="en-US" sz="2800" dirty="0" smtClean="0">
                <a:solidFill>
                  <a:schemeClr val="accent2"/>
                </a:solidFill>
              </a:rPr>
              <a:t>International Financial Management</a:t>
            </a:r>
            <a:endParaRPr lang="en-GB" altLang="en-US" sz="2800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2"/>
            <a:ext cx="7786742" cy="3948469"/>
          </a:xfrm>
        </p:spPr>
        <p:txBody>
          <a:bodyPr/>
          <a:lstStyle/>
          <a:p>
            <a:pPr eaLnBrk="1" hangingPunct="1"/>
            <a:endParaRPr lang="en-GB" altLang="en-US" dirty="0" smtClean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accent2"/>
                </a:solidFill>
              </a:rPr>
              <a:t>Module Code: BABM 6002</a:t>
            </a:r>
          </a:p>
          <a:p>
            <a:pPr eaLnBrk="1" hangingPunct="1"/>
            <a:r>
              <a:rPr lang="en-GB" altLang="en-US" dirty="0" smtClean="0">
                <a:solidFill>
                  <a:schemeClr val="accent2"/>
                </a:solidFill>
              </a:rPr>
              <a:t>Week </a:t>
            </a:r>
            <a:r>
              <a:rPr lang="en-GB" altLang="en-US" dirty="0">
                <a:solidFill>
                  <a:schemeClr val="accent2"/>
                </a:solidFill>
              </a:rPr>
              <a:t>2</a:t>
            </a:r>
          </a:p>
          <a:p>
            <a:pPr eaLnBrk="1" hangingPunct="1"/>
            <a:endParaRPr lang="en-GB" altLang="en-US" sz="2800" b="1" dirty="0" smtClean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2800" dirty="0" smtClean="0">
                <a:solidFill>
                  <a:schemeClr val="accent2"/>
                </a:solidFill>
              </a:rPr>
              <a:t>Lecture 2.1 – Stakeholder Theory</a:t>
            </a:r>
          </a:p>
          <a:p>
            <a:pPr eaLnBrk="1" hangingPunct="1"/>
            <a:endParaRPr lang="en-GB" altLang="en-US" sz="2800" dirty="0" smtClean="0">
              <a:solidFill>
                <a:schemeClr val="accent2"/>
              </a:solidFill>
            </a:endParaRPr>
          </a:p>
          <a:p>
            <a:pPr eaLnBrk="1" hangingPunct="1"/>
            <a:endParaRPr lang="en-GB" altLang="en-US" sz="4800" b="1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 smtClean="0"/>
              <a:t>Lecture 2.1 Lecture Objectives</a:t>
            </a:r>
          </a:p>
        </p:txBody>
      </p:sp>
      <p:sp>
        <p:nvSpPr>
          <p:cNvPr id="717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/>
              <a:t> Explain who stakeholders are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/>
              <a:t> Discuss the significance of stakeholders in business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/>
              <a:t> To answer a fundamental question - </a:t>
            </a:r>
            <a:r>
              <a:rPr lang="en-US" altLang="en-US" sz="2400" b="1" dirty="0">
                <a:solidFill>
                  <a:srgbClr val="FF0000"/>
                </a:solidFill>
                <a:ea typeface="+mj-ea"/>
                <a:cs typeface="+mj-cs"/>
              </a:rPr>
              <a:t>In whose interest should a corporation be managed?</a:t>
            </a:r>
            <a:endParaRPr lang="en-US" altLang="en-US" dirty="0" smtClean="0">
              <a:solidFill>
                <a:srgbClr val="FF0000"/>
              </a:solidFill>
            </a:endParaRPr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238929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 smtClean="0"/>
              <a:t>Who are the stakeholders?</a:t>
            </a:r>
          </a:p>
        </p:txBody>
      </p:sp>
      <p:sp>
        <p:nvSpPr>
          <p:cNvPr id="921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229600" cy="3412975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Shareholders/owners</a:t>
            </a:r>
          </a:p>
          <a:p>
            <a:pPr eaLnBrk="1" hangingPunct="1"/>
            <a:r>
              <a:rPr lang="en-US" altLang="en-US" dirty="0" smtClean="0"/>
              <a:t>Employees</a:t>
            </a:r>
          </a:p>
          <a:p>
            <a:pPr eaLnBrk="1" hangingPunct="1"/>
            <a:r>
              <a:rPr lang="en-US" altLang="en-US" dirty="0" smtClean="0"/>
              <a:t>Suppliers</a:t>
            </a:r>
          </a:p>
          <a:p>
            <a:pPr eaLnBrk="1" hangingPunct="1"/>
            <a:r>
              <a:rPr lang="en-US" altLang="en-US" dirty="0" smtClean="0"/>
              <a:t>Customers</a:t>
            </a:r>
          </a:p>
          <a:p>
            <a:pPr eaLnBrk="1" hangingPunct="1"/>
            <a:r>
              <a:rPr lang="en-US" altLang="en-US" dirty="0" smtClean="0"/>
              <a:t>“Community”</a:t>
            </a:r>
          </a:p>
        </p:txBody>
      </p:sp>
    </p:spTree>
    <p:extLst>
      <p:ext uri="{BB962C8B-B14F-4D97-AF65-F5344CB8AC3E}">
        <p14:creationId xmlns:p14="http://schemas.microsoft.com/office/powerpoint/2010/main" val="3468186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0"/>
            <a:ext cx="8686800" cy="1219200"/>
          </a:xfrm>
        </p:spPr>
        <p:txBody>
          <a:bodyPr/>
          <a:lstStyle/>
          <a:p>
            <a:pPr eaLnBrk="1" hangingPunct="1"/>
            <a:r>
              <a:rPr lang="en-US" altLang="en-US" b="1" dirty="0" smtClean="0"/>
              <a:t>Group </a:t>
            </a:r>
            <a:r>
              <a:rPr lang="en-US" altLang="en-US" b="1" dirty="0" smtClean="0"/>
              <a:t>Discussion</a:t>
            </a:r>
            <a:endParaRPr lang="en-US" altLang="en-US" dirty="0" smtClean="0">
              <a:solidFill>
                <a:srgbClr val="FF0000"/>
              </a:solidFill>
            </a:endParaRPr>
          </a:p>
        </p:txBody>
      </p:sp>
      <p:sp>
        <p:nvSpPr>
          <p:cNvPr id="1126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838200" y="1676400"/>
            <a:ext cx="7772400" cy="35814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4400" b="1" dirty="0">
                <a:solidFill>
                  <a:prstClr val="black"/>
                </a:solidFill>
                <a:ea typeface="+mj-ea"/>
                <a:cs typeface="+mj-cs"/>
              </a:rPr>
              <a:t>In whose interest should a corporation be managed? </a:t>
            </a:r>
            <a:r>
              <a:rPr lang="en-US" altLang="en-US" sz="4400" b="1" dirty="0">
                <a:solidFill>
                  <a:srgbClr val="FF0000"/>
                </a:solidFill>
                <a:ea typeface="+mj-ea"/>
                <a:cs typeface="+mj-cs"/>
              </a:rPr>
              <a:t>(10 minutes)</a:t>
            </a:r>
            <a:r>
              <a:rPr lang="en-US" altLang="en-US" sz="4400" dirty="0">
                <a:solidFill>
                  <a:srgbClr val="FF0000"/>
                </a:solidFill>
                <a:ea typeface="+mj-ea"/>
                <a:cs typeface="+mj-cs"/>
              </a:rPr>
              <a:t/>
            </a:r>
            <a:br>
              <a:rPr lang="en-US" altLang="en-US" sz="4400" dirty="0">
                <a:solidFill>
                  <a:srgbClr val="FF0000"/>
                </a:solidFill>
                <a:ea typeface="+mj-ea"/>
                <a:cs typeface="+mj-cs"/>
              </a:rPr>
            </a:br>
            <a:endParaRPr lang="en-US" altLang="en-US" sz="4400" dirty="0" smtClean="0"/>
          </a:p>
        </p:txBody>
      </p:sp>
    </p:spTree>
    <p:extLst>
      <p:ext uri="{BB962C8B-B14F-4D97-AF65-F5344CB8AC3E}">
        <p14:creationId xmlns:p14="http://schemas.microsoft.com/office/powerpoint/2010/main" val="1290565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b="1" dirty="0" smtClean="0"/>
              <a:t>In whose interest:</a:t>
            </a:r>
            <a:br>
              <a:rPr lang="en-US" altLang="en-US" sz="3200" b="1" dirty="0" smtClean="0"/>
            </a:br>
            <a:r>
              <a:rPr lang="en-US" altLang="en-US" sz="3200" b="1" dirty="0" smtClean="0"/>
              <a:t>The Traditional Answer</a:t>
            </a:r>
          </a:p>
        </p:txBody>
      </p:sp>
      <p:sp>
        <p:nvSpPr>
          <p:cNvPr id="1331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sz="3600" b="1" dirty="0" smtClean="0"/>
              <a:t>The shareholders/owners</a:t>
            </a:r>
            <a:endParaRPr lang="en-US" altLang="en-US" sz="3600" dirty="0" smtClean="0"/>
          </a:p>
          <a:p>
            <a:pPr lvl="1" eaLnBrk="1" hangingPunct="1">
              <a:lnSpc>
                <a:spcPct val="90000"/>
              </a:lnSpc>
            </a:pPr>
            <a:r>
              <a:rPr lang="en-US" altLang="en-US" sz="3600" dirty="0" smtClean="0"/>
              <a:t>Managers have a fiduciary relationship to the owners to look after their interests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3600" dirty="0" smtClean="0"/>
              <a:t>Legal constraints on this duty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3600" dirty="0" smtClean="0"/>
              <a:t>Problems with this understanding of single view of responsibility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5643299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 smtClean="0"/>
              <a:t>A shareholder mission statement</a:t>
            </a:r>
          </a:p>
        </p:txBody>
      </p:sp>
      <p:sp>
        <p:nvSpPr>
          <p:cNvPr id="1536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/>
              <a:t> From Coca-Cola:</a:t>
            </a:r>
          </a:p>
          <a:p>
            <a:pPr lvl="1" eaLnBrk="1" hangingPunct="1"/>
            <a:r>
              <a:rPr lang="en-US" altLang="en-US" b="1" dirty="0" smtClean="0">
                <a:latin typeface="+mj-lt"/>
              </a:rPr>
              <a:t>We exist to create value for our share owners on a long term basis by building a business that enhances the Coca-Cola company’s trademark. This is also our ultimate commitment</a:t>
            </a:r>
            <a:r>
              <a:rPr lang="en-US" altLang="en-US" dirty="0" smtClean="0">
                <a:latin typeface="+mj-lt"/>
              </a:rPr>
              <a:t>.</a:t>
            </a:r>
          </a:p>
          <a:p>
            <a:pPr marL="0" indent="0" eaLnBrk="1" hangingPunct="1">
              <a:buNone/>
            </a:pPr>
            <a:r>
              <a:rPr lang="en-US" altLang="en-US" dirty="0" smtClean="0">
                <a:latin typeface="+mj-lt"/>
              </a:rPr>
              <a:t>Discussion – In your view, whose interest does this mission statement serve?  </a:t>
            </a:r>
            <a:r>
              <a:rPr lang="en-US" altLang="en-US" dirty="0" smtClean="0">
                <a:solidFill>
                  <a:srgbClr val="FF0000"/>
                </a:solidFill>
                <a:latin typeface="+mj-lt"/>
              </a:rPr>
              <a:t>(10 Minutes)</a:t>
            </a:r>
          </a:p>
        </p:txBody>
      </p:sp>
    </p:spTree>
    <p:extLst>
      <p:ext uri="{BB962C8B-B14F-4D97-AF65-F5344CB8AC3E}">
        <p14:creationId xmlns:p14="http://schemas.microsoft.com/office/powerpoint/2010/main" val="34407102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 smtClean="0"/>
              <a:t>In whose interest:</a:t>
            </a:r>
            <a:br>
              <a:rPr lang="en-US" altLang="en-US" sz="3200" dirty="0" smtClean="0"/>
            </a:br>
            <a:r>
              <a:rPr lang="en-US" altLang="en-US" sz="3200" dirty="0" smtClean="0"/>
              <a:t> the stake holder alternative</a:t>
            </a:r>
          </a:p>
        </p:txBody>
      </p:sp>
      <p:sp>
        <p:nvSpPr>
          <p:cNvPr id="1741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 smtClean="0"/>
              <a:t>Stockholders are one group among many.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 smtClean="0"/>
              <a:t>Stakeholders are those groups that have a “stake in” or claim on the resources / activities of the company.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US" altLang="en-US" dirty="0" smtClean="0"/>
              <a:t>Each has a right to be treated as a end itself not just means for enrichment of the stockholders.</a:t>
            </a:r>
          </a:p>
        </p:txBody>
      </p:sp>
    </p:spTree>
    <p:extLst>
      <p:ext uri="{BB962C8B-B14F-4D97-AF65-F5344CB8AC3E}">
        <p14:creationId xmlns:p14="http://schemas.microsoft.com/office/powerpoint/2010/main" val="946176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 smtClean="0"/>
              <a:t>A stakeholder mission statement</a:t>
            </a:r>
          </a:p>
        </p:txBody>
      </p:sp>
      <p:sp>
        <p:nvSpPr>
          <p:cNvPr id="1945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/>
              <a:t> Cadbury Schweppes</a:t>
            </a:r>
          </a:p>
          <a:p>
            <a:pPr lvl="1" eaLnBrk="1" hangingPunct="1"/>
            <a:r>
              <a:rPr lang="en-US" altLang="en-US" dirty="0" smtClean="0"/>
              <a:t>Our task is to build upon our tradition of quality and value and to provide brands, products, financial results and management performance that meet the interest of our shareholders.</a:t>
            </a:r>
          </a:p>
          <a:p>
            <a:pPr marL="0" indent="0" eaLnBrk="1" hangingPunct="1">
              <a:buNone/>
            </a:pPr>
            <a:r>
              <a:rPr lang="en-US" altLang="en-US" dirty="0" smtClean="0"/>
              <a:t>Discussion – In your view, whose interest doe s this mission statement serve? </a:t>
            </a:r>
            <a:r>
              <a:rPr lang="en-US" altLang="en-US" dirty="0" smtClean="0">
                <a:solidFill>
                  <a:srgbClr val="FF0000"/>
                </a:solidFill>
              </a:rPr>
              <a:t>(10 Minutes)</a:t>
            </a:r>
          </a:p>
        </p:txBody>
      </p:sp>
    </p:spTree>
    <p:extLst>
      <p:ext uri="{BB962C8B-B14F-4D97-AF65-F5344CB8AC3E}">
        <p14:creationId xmlns:p14="http://schemas.microsoft.com/office/powerpoint/2010/main" val="6288709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 smtClean="0"/>
              <a:t>Resource Base Stakeholders</a:t>
            </a:r>
          </a:p>
        </p:txBody>
      </p:sp>
      <p:sp>
        <p:nvSpPr>
          <p:cNvPr id="2150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/>
              <a:t> Investors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/>
              <a:t>Employees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dirty="0" smtClean="0"/>
              <a:t>Customers</a:t>
            </a:r>
          </a:p>
        </p:txBody>
      </p:sp>
    </p:spTree>
    <p:extLst>
      <p:ext uri="{BB962C8B-B14F-4D97-AF65-F5344CB8AC3E}">
        <p14:creationId xmlns:p14="http://schemas.microsoft.com/office/powerpoint/2010/main" val="13744388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 smtClean="0"/>
              <a:t>Owners / Shareholders</a:t>
            </a:r>
          </a:p>
        </p:txBody>
      </p:sp>
      <p:sp>
        <p:nvSpPr>
          <p:cNvPr id="2355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4400" dirty="0" smtClean="0"/>
              <a:t>Their stake:</a:t>
            </a:r>
            <a:endParaRPr lang="en-US" altLang="en-US" dirty="0" smtClean="0"/>
          </a:p>
          <a:p>
            <a:pPr lvl="1" eaLnBrk="1" hangingPunct="1"/>
            <a:r>
              <a:rPr lang="en-US" altLang="en-US" dirty="0" smtClean="0"/>
              <a:t> </a:t>
            </a:r>
            <a:r>
              <a:rPr lang="en-US" altLang="en-US" sz="3600" dirty="0" smtClean="0"/>
              <a:t>stocks, bonds, equity, etc.</a:t>
            </a:r>
            <a:endParaRPr lang="en-US" altLang="en-US" dirty="0" smtClean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4000" dirty="0" smtClean="0"/>
              <a:t>Their expectation:</a:t>
            </a:r>
            <a:r>
              <a:rPr lang="en-US" altLang="en-US" dirty="0" smtClean="0"/>
              <a:t> </a:t>
            </a:r>
          </a:p>
          <a:p>
            <a:pPr lvl="1" eaLnBrk="1" hangingPunct="1"/>
            <a:r>
              <a:rPr lang="en-US" altLang="en-US" sz="3600" dirty="0" smtClean="0"/>
              <a:t>some ROI</a:t>
            </a:r>
          </a:p>
          <a:p>
            <a:pPr eaLnBrk="1" hangingPunct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693459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 smtClean="0"/>
              <a:t>Stakes and expectations:</a:t>
            </a:r>
            <a:br>
              <a:rPr lang="en-US" altLang="en-US" sz="3200" dirty="0" smtClean="0"/>
            </a:br>
            <a:r>
              <a:rPr lang="en-US" altLang="en-US" sz="3200" dirty="0" smtClean="0"/>
              <a:t>Employees</a:t>
            </a:r>
          </a:p>
        </p:txBody>
      </p:sp>
      <p:sp>
        <p:nvSpPr>
          <p:cNvPr id="2560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4400" dirty="0" smtClean="0"/>
              <a:t>Their stake:</a:t>
            </a:r>
            <a:r>
              <a:rPr lang="en-US" altLang="en-US" dirty="0" smtClean="0"/>
              <a:t> </a:t>
            </a:r>
          </a:p>
          <a:p>
            <a:pPr lvl="1" eaLnBrk="1" hangingPunct="1"/>
            <a:r>
              <a:rPr lang="en-US" altLang="en-US" sz="3600" dirty="0" smtClean="0"/>
              <a:t>jobs, livelihood, career, human capital investments</a:t>
            </a:r>
            <a:endParaRPr lang="en-US" altLang="en-US" dirty="0" smtClean="0"/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4400" dirty="0" smtClean="0"/>
              <a:t>Their expectation:</a:t>
            </a:r>
          </a:p>
          <a:p>
            <a:pPr lvl="1" eaLnBrk="1" hangingPunct="1"/>
            <a:r>
              <a:rPr lang="en-US" altLang="en-US" sz="3600" dirty="0" smtClean="0"/>
              <a:t>decent wages, security, benefits and meaningful work</a:t>
            </a:r>
          </a:p>
        </p:txBody>
      </p:sp>
    </p:spTree>
    <p:extLst>
      <p:ext uri="{BB962C8B-B14F-4D97-AF65-F5344CB8AC3E}">
        <p14:creationId xmlns:p14="http://schemas.microsoft.com/office/powerpoint/2010/main" val="36876135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 smtClean="0"/>
              <a:t>Stakes and expectations:</a:t>
            </a:r>
            <a:br>
              <a:rPr lang="en-US" altLang="en-US" sz="3200" dirty="0" smtClean="0"/>
            </a:br>
            <a:r>
              <a:rPr lang="en-US" altLang="en-US" sz="3200" dirty="0" smtClean="0"/>
              <a:t>Customers</a:t>
            </a:r>
          </a:p>
        </p:txBody>
      </p:sp>
      <p:sp>
        <p:nvSpPr>
          <p:cNvPr id="2765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4000" dirty="0" smtClean="0"/>
              <a:t>Their stake:</a:t>
            </a:r>
          </a:p>
          <a:p>
            <a:pPr lvl="1" eaLnBrk="1" hangingPunct="1"/>
            <a:r>
              <a:rPr lang="en-US" altLang="en-US" sz="3600" dirty="0" smtClean="0"/>
              <a:t>need for / purchases of products and services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4000" dirty="0" smtClean="0"/>
              <a:t>Their expectations:</a:t>
            </a:r>
          </a:p>
          <a:p>
            <a:pPr lvl="1" eaLnBrk="1" hangingPunct="1"/>
            <a:r>
              <a:rPr lang="en-US" altLang="en-US" sz="3600" dirty="0" smtClean="0"/>
              <a:t>honesty, quality goods, fair pricing</a:t>
            </a:r>
          </a:p>
        </p:txBody>
      </p:sp>
    </p:spTree>
    <p:extLst>
      <p:ext uri="{BB962C8B-B14F-4D97-AF65-F5344CB8AC3E}">
        <p14:creationId xmlns:p14="http://schemas.microsoft.com/office/powerpoint/2010/main" val="17445256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 smtClean="0"/>
              <a:t>Stakes and expectations:</a:t>
            </a:r>
            <a:br>
              <a:rPr lang="en-US" altLang="en-US" sz="3200" dirty="0" smtClean="0"/>
            </a:br>
            <a:r>
              <a:rPr lang="en-US" altLang="en-US" sz="3200" dirty="0" smtClean="0"/>
              <a:t>Suppliers</a:t>
            </a:r>
          </a:p>
        </p:txBody>
      </p:sp>
      <p:sp>
        <p:nvSpPr>
          <p:cNvPr id="2969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4000" smtClean="0"/>
              <a:t>Their stake:</a:t>
            </a:r>
            <a:endParaRPr lang="en-US" altLang="en-US" smtClean="0"/>
          </a:p>
          <a:p>
            <a:pPr lvl="1" eaLnBrk="1" hangingPunct="1"/>
            <a:r>
              <a:rPr lang="en-US" altLang="en-US" sz="3600" smtClean="0"/>
              <a:t>income from goods and services</a:t>
            </a:r>
          </a:p>
          <a:p>
            <a:pPr eaLnBrk="1" hangingPunct="1"/>
            <a:r>
              <a:rPr lang="en-US" altLang="en-US" sz="4000" smtClean="0"/>
              <a:t>Their expectation:</a:t>
            </a:r>
          </a:p>
          <a:p>
            <a:pPr lvl="1" eaLnBrk="1" hangingPunct="1"/>
            <a:r>
              <a:rPr lang="en-US" altLang="en-US" sz="3200" smtClean="0"/>
              <a:t>fairness, mutual prosperity, honesty</a:t>
            </a:r>
            <a:endParaRPr lang="en-US" altLang="en-US" smtClean="0"/>
          </a:p>
          <a:p>
            <a:pPr lvl="1"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8020879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 smtClean="0"/>
              <a:t>Stakes and expectations:</a:t>
            </a:r>
            <a:br>
              <a:rPr lang="en-US" altLang="en-US" sz="3200" dirty="0" smtClean="0"/>
            </a:br>
            <a:r>
              <a:rPr lang="en-US" altLang="en-US" sz="3200" dirty="0" smtClean="0"/>
              <a:t>the community</a:t>
            </a:r>
          </a:p>
        </p:txBody>
      </p:sp>
      <p:sp>
        <p:nvSpPr>
          <p:cNvPr id="3174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4000" dirty="0" smtClean="0"/>
              <a:t>Their stake:</a:t>
            </a:r>
          </a:p>
          <a:p>
            <a:pPr lvl="1" eaLnBrk="1" hangingPunct="1"/>
            <a:r>
              <a:rPr lang="en-US" altLang="en-US" sz="3600" dirty="0" smtClean="0"/>
              <a:t>the environment, taxes, payroll, infrastructure improvements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4000" dirty="0" smtClean="0"/>
              <a:t>Their expectations:</a:t>
            </a:r>
          </a:p>
          <a:p>
            <a:pPr lvl="1" eaLnBrk="1" hangingPunct="1"/>
            <a:r>
              <a:rPr lang="en-US" altLang="en-US" sz="3600" dirty="0" smtClean="0"/>
              <a:t>good citizenship, open partnership</a:t>
            </a:r>
          </a:p>
        </p:txBody>
      </p:sp>
    </p:spTree>
    <p:extLst>
      <p:ext uri="{BB962C8B-B14F-4D97-AF65-F5344CB8AC3E}">
        <p14:creationId xmlns:p14="http://schemas.microsoft.com/office/powerpoint/2010/main" val="2880377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 smtClean="0"/>
              <a:t>How to decide in cases of conflicting interests?</a:t>
            </a:r>
          </a:p>
        </p:txBody>
      </p:sp>
      <p:sp>
        <p:nvSpPr>
          <p:cNvPr id="3379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4400" dirty="0" smtClean="0"/>
              <a:t>The traditional answer</a:t>
            </a:r>
          </a:p>
          <a:p>
            <a:pPr lvl="1" eaLnBrk="1" hangingPunct="1"/>
            <a:r>
              <a:rPr lang="en-US" altLang="en-US" sz="4000" dirty="0" smtClean="0"/>
              <a:t> simple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US" altLang="en-US" sz="4400" dirty="0" smtClean="0"/>
              <a:t>The stakeholder model </a:t>
            </a:r>
          </a:p>
          <a:p>
            <a:pPr lvl="1" eaLnBrk="1" hangingPunct="1"/>
            <a:r>
              <a:rPr lang="en-US" altLang="en-US" sz="4000" dirty="0" smtClean="0"/>
              <a:t>much more difficult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7032673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200" dirty="0" smtClean="0"/>
              <a:t>The web of stakeholder relationships</a:t>
            </a:r>
          </a:p>
        </p:txBody>
      </p:sp>
      <p:sp>
        <p:nvSpPr>
          <p:cNvPr id="3584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US" altLang="en-US" sz="2800" dirty="0" smtClean="0"/>
              <a:t> Can you serve the long term interests of the shareholders without paying attention to the others?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US" altLang="en-US" sz="2800" dirty="0" smtClean="0"/>
              <a:t> The interconnectedness of wealth creation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US" altLang="en-US" sz="2800" dirty="0" smtClean="0"/>
              <a:t> Long term relationships are source of wealth not individual transactions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Char char="§"/>
            </a:pPr>
            <a:r>
              <a:rPr lang="en-US" altLang="en-US" sz="2800" dirty="0" smtClean="0"/>
              <a:t>The key to organizational long term viability is manage the entire web of interconnected stakeholder relationships for everyone’s mutual benefit as much as possible.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 dirty="0" smtClean="0"/>
          </a:p>
          <a:p>
            <a:pPr eaLnBrk="1" hangingPunct="1">
              <a:lnSpc>
                <a:spcPct val="80000"/>
              </a:lnSpc>
            </a:pPr>
            <a:endParaRPr lang="en-US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118393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89B958-3B27-400F-8A23-7C690989A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US" dirty="0" smtClean="0">
                <a:solidFill>
                  <a:srgbClr val="FFC000"/>
                </a:solidFill>
              </a:rPr>
              <a:t>Any Questions?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85E06-DFE2-4834-8B1E-DFEB6E36E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406" y="4365104"/>
            <a:ext cx="8229600" cy="748680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dirty="0" smtClean="0">
                <a:solidFill>
                  <a:srgbClr val="FFC000"/>
                </a:solidFill>
                <a:ea typeface="+mn-lt"/>
                <a:cs typeface="+mn-lt"/>
              </a:rPr>
              <a:t>Thank you!</a:t>
            </a:r>
            <a:endParaRPr lang="en-US" sz="4400" dirty="0">
              <a:solidFill>
                <a:srgbClr val="FFC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4BB3AC-F623-4630-982B-8D019F425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03D31F-598B-47EE-BA37-93F097A3D676}" type="datetime1">
              <a:rPr kumimoji="0" lang="en-GB" altLang="en-US" sz="105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16/02/2022</a:t>
            </a:fld>
            <a:endParaRPr kumimoji="0" lang="en-GB" altLang="en-US" sz="105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2F426-6B89-449B-8908-F7E1F6BC5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550E941-99E4-4403-A917-B30FF69A9617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898989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898989"/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0810" y="0"/>
            <a:ext cx="9144793" cy="4176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253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/>
          <a:lstStyle/>
          <a:p>
            <a:r>
              <a:rPr lang="en-GB" sz="3200" dirty="0" smtClean="0"/>
              <a:t>Suggested further readings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737" y="1061742"/>
            <a:ext cx="8229600" cy="3917032"/>
          </a:xfrm>
        </p:spPr>
        <p:txBody>
          <a:bodyPr/>
          <a:lstStyle/>
          <a:p>
            <a:r>
              <a:rPr lang="en-GB" sz="1200" dirty="0"/>
              <a:t>Abreu,  M.C.SÁ.,  Cunha,  L.T.  &amp;  Barlow,  C.Y.  (2015). Institutional dynamics and organizations affecting the adoption of sustainable development in the United Kingdom and Brazil. Business Ethics: A European Review, 24: 73-90</a:t>
            </a:r>
            <a:r>
              <a:rPr lang="en-GB" sz="1200" dirty="0" smtClean="0"/>
              <a:t>.</a:t>
            </a:r>
          </a:p>
          <a:p>
            <a:endParaRPr lang="en-GB" sz="1200" dirty="0" smtClean="0"/>
          </a:p>
          <a:p>
            <a:r>
              <a:rPr lang="en-GB" sz="1200" dirty="0" err="1" smtClean="0"/>
              <a:t>Argandoña</a:t>
            </a:r>
            <a:r>
              <a:rPr lang="en-GB" sz="1200" dirty="0"/>
              <a:t>,  A.  (1998).  The  stakeholder  theory  and the common good.  Journal of Business Ethics 17 (9): </a:t>
            </a:r>
            <a:r>
              <a:rPr lang="en-GB" sz="1200" dirty="0" smtClean="0"/>
              <a:t>1093-102.</a:t>
            </a:r>
          </a:p>
          <a:p>
            <a:endParaRPr lang="en-GB" sz="1200" dirty="0" smtClean="0"/>
          </a:p>
          <a:p>
            <a:r>
              <a:rPr lang="en-GB" sz="1200" dirty="0" err="1" smtClean="0"/>
              <a:t>Bosse</a:t>
            </a:r>
            <a:r>
              <a:rPr lang="en-GB" sz="1200" dirty="0"/>
              <a:t>,  D.A.  and  Harrison,  J.S.  (2011).  Stakeholders, entrepreneurial rent and bounded self-interest.  In  R.A.  Phillips,  Ed.  Stakeholder Theory: Impact and Prospects, Cheltenham, UK : Edward Elgar: 193-211</a:t>
            </a:r>
            <a:r>
              <a:rPr lang="en-GB" sz="1200" dirty="0" smtClean="0"/>
              <a:t>.</a:t>
            </a:r>
          </a:p>
          <a:p>
            <a:endParaRPr lang="en-GB" sz="1200" dirty="0" smtClean="0"/>
          </a:p>
          <a:p>
            <a:r>
              <a:rPr lang="en-GB" sz="1200" dirty="0" err="1" smtClean="0"/>
              <a:t>Bosse</a:t>
            </a:r>
            <a:r>
              <a:rPr lang="en-GB" sz="1200" dirty="0"/>
              <a:t>,  D.A.,  Phillips,  R.A.,  and  Harrison,  J.S.  (2009).  Stakeholders,  reciprocity  and  firm  performance.  Strategic Management Journal, 30:  (16) (PDF) Stakeholder Theory As an Ethical Approach to Effective Management: applying the theory to multiple contexts. Available </a:t>
            </a:r>
            <a:r>
              <a:rPr lang="en-GB" sz="1200" dirty="0" smtClean="0"/>
              <a:t>from: https</a:t>
            </a:r>
            <a:r>
              <a:rPr lang="en-GB" sz="1200" dirty="0"/>
              <a:t>://</a:t>
            </a:r>
            <a:r>
              <a:rPr lang="en-GB" sz="1200" dirty="0" smtClean="0"/>
              <a:t>www.researchgate.net/publication/283194075_Stakeholder_Theory_As_an_Ethical_Approach_to_Effective_Management_applyingthe_theory_to_multiple_contexts </a:t>
            </a:r>
            <a:r>
              <a:rPr lang="en-GB" sz="1200" dirty="0"/>
              <a:t>[accessed Oct 17 2021</a:t>
            </a:r>
            <a:r>
              <a:rPr lang="en-GB" sz="1200" dirty="0" smtClean="0"/>
              <a:t>].</a:t>
            </a:r>
          </a:p>
          <a:p>
            <a:endParaRPr lang="en-GB" sz="1200" dirty="0" smtClean="0"/>
          </a:p>
          <a:p>
            <a:r>
              <a:rPr lang="en-GB" sz="1200" dirty="0" smtClean="0"/>
              <a:t>Campbell</a:t>
            </a:r>
            <a:r>
              <a:rPr lang="en-GB" sz="1200" dirty="0"/>
              <a:t>,  J.  (2007).  Why  would  corporations  behave in socially responsible ways:  An institutional theory of corporate social responsibility. Academy of Management Review, 32, 946-967 (16) (PDF) Stakeholder Theory As an Ethical Approach to Effective Management: applying the theory to multiple contexts. Available from: https://www.researchgate.net/publication/283194075_Stakeholder_Theory_As_an_Ethical_Approach_to_Effective_Management_applying_the_theory_to_multiple_contexts [accessed Oct 17 2021].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16/02/2022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32231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2979</TotalTime>
  <Words>680</Words>
  <Application>Microsoft Office PowerPoint</Application>
  <PresentationFormat>On-screen Show (4:3)</PresentationFormat>
  <Paragraphs>107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Myriad Pro</vt:lpstr>
      <vt:lpstr>Times New Roman</vt:lpstr>
      <vt:lpstr>Verdana</vt:lpstr>
      <vt:lpstr>Wingdings</vt:lpstr>
      <vt:lpstr>20140311PresentationUWTSDTemplate</vt:lpstr>
      <vt:lpstr>Module Title: International Financial Management</vt:lpstr>
      <vt:lpstr>Lecture 2.1 Lecture Objectives</vt:lpstr>
      <vt:lpstr>Who are the stakeholders?</vt:lpstr>
      <vt:lpstr>Group Discussion</vt:lpstr>
      <vt:lpstr>In whose interest: The Traditional Answer</vt:lpstr>
      <vt:lpstr>A shareholder mission statement</vt:lpstr>
      <vt:lpstr>In whose interest:  the stake holder alternative</vt:lpstr>
      <vt:lpstr>A stakeholder mission statement</vt:lpstr>
      <vt:lpstr>Resource Base Stakeholders</vt:lpstr>
      <vt:lpstr>Owners / Shareholders</vt:lpstr>
      <vt:lpstr>Stakes and expectations: Employees</vt:lpstr>
      <vt:lpstr>Stakes and expectations: Customers</vt:lpstr>
      <vt:lpstr>Stakes and expectations: Suppliers</vt:lpstr>
      <vt:lpstr>Stakes and expectations: the community</vt:lpstr>
      <vt:lpstr>How to decide in cases of conflicting interests?</vt:lpstr>
      <vt:lpstr>The web of stakeholder relationships</vt:lpstr>
      <vt:lpstr>Any Questions?</vt:lpstr>
      <vt:lpstr>Suggested further readings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Administrator</cp:lastModifiedBy>
  <cp:revision>442</cp:revision>
  <cp:lastPrinted>2018-07-09T15:27:01Z</cp:lastPrinted>
  <dcterms:created xsi:type="dcterms:W3CDTF">2002-10-07T19:43:58Z</dcterms:created>
  <dcterms:modified xsi:type="dcterms:W3CDTF">2022-02-16T11:35:57Z</dcterms:modified>
</cp:coreProperties>
</file>