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5"/>
  </p:notesMasterIdLst>
  <p:sldIdLst>
    <p:sldId id="267" r:id="rId2"/>
    <p:sldId id="322" r:id="rId3"/>
    <p:sldId id="262" r:id="rId4"/>
    <p:sldId id="263" r:id="rId5"/>
    <p:sldId id="264" r:id="rId6"/>
    <p:sldId id="265" r:id="rId7"/>
    <p:sldId id="312" r:id="rId8"/>
    <p:sldId id="294" r:id="rId9"/>
    <p:sldId id="295" r:id="rId10"/>
    <p:sldId id="296" r:id="rId11"/>
    <p:sldId id="268" r:id="rId12"/>
    <p:sldId id="298" r:id="rId13"/>
    <p:sldId id="269" r:id="rId14"/>
    <p:sldId id="300" r:id="rId15"/>
    <p:sldId id="301" r:id="rId16"/>
    <p:sldId id="303" r:id="rId17"/>
    <p:sldId id="314" r:id="rId18"/>
    <p:sldId id="313" r:id="rId19"/>
    <p:sldId id="320" r:id="rId20"/>
    <p:sldId id="308" r:id="rId21"/>
    <p:sldId id="309" r:id="rId22"/>
    <p:sldId id="297" r:id="rId23"/>
    <p:sldId id="316" r:id="rId24"/>
    <p:sldId id="321" r:id="rId25"/>
    <p:sldId id="317" r:id="rId26"/>
    <p:sldId id="311" r:id="rId27"/>
    <p:sldId id="315" r:id="rId28"/>
    <p:sldId id="275" r:id="rId29"/>
    <p:sldId id="319" r:id="rId30"/>
    <p:sldId id="304" r:id="rId31"/>
    <p:sldId id="318" r:id="rId32"/>
    <p:sldId id="305" r:id="rId33"/>
    <p:sldId id="27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B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9B4EDD-52DA-B36A-676B-8C6532FAFDA9}" v="25" dt="2025-01-03T12:04:57.6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743" autoAdjust="0"/>
  </p:normalViewPr>
  <p:slideViewPr>
    <p:cSldViewPr snapToGrid="0">
      <p:cViewPr varScale="1">
        <p:scale>
          <a:sx n="78" d="100"/>
          <a:sy n="78" d="100"/>
        </p:scale>
        <p:origin x="183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S::r.phillips@uwtsd.ac.uk::c604230b-847d-4cb1-9e23-f810d4c0fde1" providerId="AD" clId="Web-{1F05C646-E08C-9697-5985-81ADA7F329B9}"/>
    <pc:docChg chg="modSld">
      <pc:chgData name="Ross Phillips" userId="S::r.phillips@uwtsd.ac.uk::c604230b-847d-4cb1-9e23-f810d4c0fde1" providerId="AD" clId="Web-{1F05C646-E08C-9697-5985-81ADA7F329B9}" dt="2024-01-09T09:03:13.414" v="55" actId="20577"/>
      <pc:docMkLst>
        <pc:docMk/>
      </pc:docMkLst>
      <pc:sldChg chg="modSp">
        <pc:chgData name="Ross Phillips" userId="S::r.phillips@uwtsd.ac.uk::c604230b-847d-4cb1-9e23-f810d4c0fde1" providerId="AD" clId="Web-{1F05C646-E08C-9697-5985-81ADA7F329B9}" dt="2024-01-09T09:02:58.413" v="53" actId="20577"/>
        <pc:sldMkLst>
          <pc:docMk/>
          <pc:sldMk cId="1470645051" sldId="304"/>
        </pc:sldMkLst>
        <pc:spChg chg="mod">
          <ac:chgData name="Ross Phillips" userId="S::r.phillips@uwtsd.ac.uk::c604230b-847d-4cb1-9e23-f810d4c0fde1" providerId="AD" clId="Web-{1F05C646-E08C-9697-5985-81ADA7F329B9}" dt="2024-01-09T09:02:58.413" v="53" actId="20577"/>
          <ac:spMkLst>
            <pc:docMk/>
            <pc:sldMk cId="1470645051" sldId="304"/>
            <ac:spMk id="7" creationId="{1632833A-FEB5-41C0-BE93-20647FE08437}"/>
          </ac:spMkLst>
        </pc:spChg>
      </pc:sldChg>
      <pc:sldChg chg="modSp">
        <pc:chgData name="Ross Phillips" userId="S::r.phillips@uwtsd.ac.uk::c604230b-847d-4cb1-9e23-f810d4c0fde1" providerId="AD" clId="Web-{1F05C646-E08C-9697-5985-81ADA7F329B9}" dt="2024-01-09T09:00:28.362" v="14" actId="1076"/>
        <pc:sldMkLst>
          <pc:docMk/>
          <pc:sldMk cId="3970823806" sldId="314"/>
        </pc:sldMkLst>
        <pc:spChg chg="mod">
          <ac:chgData name="Ross Phillips" userId="S::r.phillips@uwtsd.ac.uk::c604230b-847d-4cb1-9e23-f810d4c0fde1" providerId="AD" clId="Web-{1F05C646-E08C-9697-5985-81ADA7F329B9}" dt="2024-01-09T08:59:12.360" v="5" actId="20577"/>
          <ac:spMkLst>
            <pc:docMk/>
            <pc:sldMk cId="3970823806" sldId="314"/>
            <ac:spMk id="2" creationId="{EF52D3E8-D80D-5BEA-C1B4-0AD1160C45CC}"/>
          </ac:spMkLst>
        </pc:spChg>
        <pc:spChg chg="mod">
          <ac:chgData name="Ross Phillips" userId="S::r.phillips@uwtsd.ac.uk::c604230b-847d-4cb1-9e23-f810d4c0fde1" providerId="AD" clId="Web-{1F05C646-E08C-9697-5985-81ADA7F329B9}" dt="2024-01-09T09:00:28.362" v="14" actId="1076"/>
          <ac:spMkLst>
            <pc:docMk/>
            <pc:sldMk cId="3970823806" sldId="314"/>
            <ac:spMk id="3" creationId="{65094DF0-076A-7FF9-F5E3-CAE621A8D766}"/>
          </ac:spMkLst>
        </pc:spChg>
        <pc:spChg chg="mod">
          <ac:chgData name="Ross Phillips" userId="S::r.phillips@uwtsd.ac.uk::c604230b-847d-4cb1-9e23-f810d4c0fde1" providerId="AD" clId="Web-{1F05C646-E08C-9697-5985-81ADA7F329B9}" dt="2024-01-09T08:59:55.236" v="8" actId="20577"/>
          <ac:spMkLst>
            <pc:docMk/>
            <pc:sldMk cId="3970823806" sldId="314"/>
            <ac:spMk id="4" creationId="{339B2729-8945-743D-96C6-5DD9A946776E}"/>
          </ac:spMkLst>
        </pc:spChg>
      </pc:sldChg>
      <pc:sldChg chg="addSp modSp mod setBg">
        <pc:chgData name="Ross Phillips" userId="S::r.phillips@uwtsd.ac.uk::c604230b-847d-4cb1-9e23-f810d4c0fde1" providerId="AD" clId="Web-{1F05C646-E08C-9697-5985-81ADA7F329B9}" dt="2024-01-09T09:01:28.379" v="23" actId="20577"/>
        <pc:sldMkLst>
          <pc:docMk/>
          <pc:sldMk cId="4031007021" sldId="317"/>
        </pc:sldMkLst>
        <pc:spChg chg="mod">
          <ac:chgData name="Ross Phillips" userId="S::r.phillips@uwtsd.ac.uk::c604230b-847d-4cb1-9e23-f810d4c0fde1" providerId="AD" clId="Web-{1F05C646-E08C-9697-5985-81ADA7F329B9}" dt="2024-01-09T09:01:13.801" v="18"/>
          <ac:spMkLst>
            <pc:docMk/>
            <pc:sldMk cId="4031007021" sldId="317"/>
            <ac:spMk id="3" creationId="{DA4A9932-FF22-8A3F-7A0A-420724F9DD5E}"/>
          </ac:spMkLst>
        </pc:spChg>
        <pc:spChg chg="mod">
          <ac:chgData name="Ross Phillips" userId="S::r.phillips@uwtsd.ac.uk::c604230b-847d-4cb1-9e23-f810d4c0fde1" providerId="AD" clId="Web-{1F05C646-E08C-9697-5985-81ADA7F329B9}" dt="2024-01-09T09:01:28.379" v="23" actId="20577"/>
          <ac:spMkLst>
            <pc:docMk/>
            <pc:sldMk cId="4031007021" sldId="317"/>
            <ac:spMk id="4" creationId="{69AD5451-DD91-8214-3283-2ACA8D81D381}"/>
          </ac:spMkLst>
        </pc:spChg>
        <pc:spChg chg="mod">
          <ac:chgData name="Ross Phillips" userId="S::r.phillips@uwtsd.ac.uk::c604230b-847d-4cb1-9e23-f810d4c0fde1" providerId="AD" clId="Web-{1F05C646-E08C-9697-5985-81ADA7F329B9}" dt="2024-01-09T09:01:13.801" v="18"/>
          <ac:spMkLst>
            <pc:docMk/>
            <pc:sldMk cId="4031007021" sldId="317"/>
            <ac:spMk id="5" creationId="{CB184EAF-2928-0CC9-7452-CC738F220574}"/>
          </ac:spMkLst>
        </pc:spChg>
        <pc:spChg chg="add">
          <ac:chgData name="Ross Phillips" userId="S::r.phillips@uwtsd.ac.uk::c604230b-847d-4cb1-9e23-f810d4c0fde1" providerId="AD" clId="Web-{1F05C646-E08C-9697-5985-81ADA7F329B9}" dt="2024-01-09T09:01:13.801" v="18"/>
          <ac:spMkLst>
            <pc:docMk/>
            <pc:sldMk cId="4031007021" sldId="317"/>
            <ac:spMk id="10" creationId="{4C608BEB-860E-4094-8511-78603564A75E}"/>
          </ac:spMkLst>
        </pc:spChg>
        <pc:cxnChg chg="add">
          <ac:chgData name="Ross Phillips" userId="S::r.phillips@uwtsd.ac.uk::c604230b-847d-4cb1-9e23-f810d4c0fde1" providerId="AD" clId="Web-{1F05C646-E08C-9697-5985-81ADA7F329B9}" dt="2024-01-09T09:01:13.801" v="18"/>
          <ac:cxnSpMkLst>
            <pc:docMk/>
            <pc:sldMk cId="4031007021" sldId="317"/>
            <ac:cxnSpMk id="12" creationId="{1F16A8D4-FE87-4604-88B2-394B5D1EB437}"/>
          </ac:cxnSpMkLst>
        </pc:cxnChg>
      </pc:sldChg>
      <pc:sldChg chg="modSp">
        <pc:chgData name="Ross Phillips" userId="S::r.phillips@uwtsd.ac.uk::c604230b-847d-4cb1-9e23-f810d4c0fde1" providerId="AD" clId="Web-{1F05C646-E08C-9697-5985-81ADA7F329B9}" dt="2024-01-09T09:03:13.414" v="55" actId="20577"/>
        <pc:sldMkLst>
          <pc:docMk/>
          <pc:sldMk cId="3127861331" sldId="318"/>
        </pc:sldMkLst>
        <pc:spChg chg="mod">
          <ac:chgData name="Ross Phillips" userId="S::r.phillips@uwtsd.ac.uk::c604230b-847d-4cb1-9e23-f810d4c0fde1" providerId="AD" clId="Web-{1F05C646-E08C-9697-5985-81ADA7F329B9}" dt="2024-01-09T09:03:13.414" v="55" actId="20577"/>
          <ac:spMkLst>
            <pc:docMk/>
            <pc:sldMk cId="3127861331" sldId="318"/>
            <ac:spMk id="5" creationId="{F3A2745F-753A-A829-4941-95267930F313}"/>
          </ac:spMkLst>
        </pc:spChg>
      </pc:sldChg>
      <pc:sldChg chg="modSp">
        <pc:chgData name="Ross Phillips" userId="S::r.phillips@uwtsd.ac.uk::c604230b-847d-4cb1-9e23-f810d4c0fde1" providerId="AD" clId="Web-{1F05C646-E08C-9697-5985-81ADA7F329B9}" dt="2024-01-09T09:02:37.444" v="49" actId="20577"/>
        <pc:sldMkLst>
          <pc:docMk/>
          <pc:sldMk cId="4184019256" sldId="319"/>
        </pc:sldMkLst>
        <pc:spChg chg="mod">
          <ac:chgData name="Ross Phillips" userId="S::r.phillips@uwtsd.ac.uk::c604230b-847d-4cb1-9e23-f810d4c0fde1" providerId="AD" clId="Web-{1F05C646-E08C-9697-5985-81ADA7F329B9}" dt="2024-01-09T09:02:37.444" v="49" actId="20577"/>
          <ac:spMkLst>
            <pc:docMk/>
            <pc:sldMk cId="4184019256" sldId="319"/>
            <ac:spMk id="3" creationId="{79609B37-34AB-17FC-F334-1DEA528CB0EC}"/>
          </ac:spMkLst>
        </pc:spChg>
        <pc:spChg chg="mod">
          <ac:chgData name="Ross Phillips" userId="S::r.phillips@uwtsd.ac.uk::c604230b-847d-4cb1-9e23-f810d4c0fde1" providerId="AD" clId="Web-{1F05C646-E08C-9697-5985-81ADA7F329B9}" dt="2024-01-09T09:02:29.069" v="45" actId="20577"/>
          <ac:spMkLst>
            <pc:docMk/>
            <pc:sldMk cId="4184019256" sldId="319"/>
            <ac:spMk id="4" creationId="{9B842736-8311-E011-4E45-92782253EE84}"/>
          </ac:spMkLst>
        </pc:spChg>
      </pc:sldChg>
    </pc:docChg>
  </pc:docChgLst>
  <pc:docChgLst>
    <pc:chgData name="Ross Phillips" userId="c604230b-847d-4cb1-9e23-f810d4c0fde1" providerId="ADAL" clId="{09C4AA0D-13BA-4853-8CA0-C5D768775836}"/>
    <pc:docChg chg="undo custSel addSld delSld modSld">
      <pc:chgData name="Ross Phillips" userId="c604230b-847d-4cb1-9e23-f810d4c0fde1" providerId="ADAL" clId="{09C4AA0D-13BA-4853-8CA0-C5D768775836}" dt="2024-01-17T15:01:54.159" v="91" actId="47"/>
      <pc:docMkLst>
        <pc:docMk/>
      </pc:docMkLst>
      <pc:sldChg chg="del">
        <pc:chgData name="Ross Phillips" userId="c604230b-847d-4cb1-9e23-f810d4c0fde1" providerId="ADAL" clId="{09C4AA0D-13BA-4853-8CA0-C5D768775836}" dt="2024-01-17T15:01:54.159" v="91" actId="47"/>
        <pc:sldMkLst>
          <pc:docMk/>
          <pc:sldMk cId="1421518975" sldId="310"/>
        </pc:sldMkLst>
      </pc:sldChg>
      <pc:sldChg chg="addSp modSp new mod modNotesTx">
        <pc:chgData name="Ross Phillips" userId="c604230b-847d-4cb1-9e23-f810d4c0fde1" providerId="ADAL" clId="{09C4AA0D-13BA-4853-8CA0-C5D768775836}" dt="2024-01-17T15:01:37.468" v="90" actId="1076"/>
        <pc:sldMkLst>
          <pc:docMk/>
          <pc:sldMk cId="3609739072" sldId="322"/>
        </pc:sldMkLst>
        <pc:spChg chg="mod">
          <ac:chgData name="Ross Phillips" userId="c604230b-847d-4cb1-9e23-f810d4c0fde1" providerId="ADAL" clId="{09C4AA0D-13BA-4853-8CA0-C5D768775836}" dt="2024-01-17T14:59:58.516" v="67" actId="122"/>
          <ac:spMkLst>
            <pc:docMk/>
            <pc:sldMk cId="3609739072" sldId="322"/>
            <ac:spMk id="2" creationId="{70883CAA-3A06-87FC-9C8F-57322C5EC09B}"/>
          </ac:spMkLst>
        </pc:spChg>
        <pc:spChg chg="add mod">
          <ac:chgData name="Ross Phillips" userId="c604230b-847d-4cb1-9e23-f810d4c0fde1" providerId="ADAL" clId="{09C4AA0D-13BA-4853-8CA0-C5D768775836}" dt="2024-01-17T15:00:12.462" v="86" actId="20577"/>
          <ac:spMkLst>
            <pc:docMk/>
            <pc:sldMk cId="3609739072" sldId="322"/>
            <ac:spMk id="3" creationId="{D4605CF3-42AD-81C6-83E1-1C58634E2AD1}"/>
          </ac:spMkLst>
        </pc:spChg>
        <pc:picChg chg="add mod">
          <ac:chgData name="Ross Phillips" userId="c604230b-847d-4cb1-9e23-f810d4c0fde1" providerId="ADAL" clId="{09C4AA0D-13BA-4853-8CA0-C5D768775836}" dt="2024-01-17T15:01:37.468" v="90" actId="1076"/>
          <ac:picMkLst>
            <pc:docMk/>
            <pc:sldMk cId="3609739072" sldId="322"/>
            <ac:picMk id="5" creationId="{677877C9-53C0-4ECA-CA4B-5662A02145C5}"/>
          </ac:picMkLst>
        </pc:picChg>
      </pc:sldChg>
    </pc:docChg>
  </pc:docChgLst>
  <pc:docChgLst>
    <pc:chgData name="Ross Phillips" userId="S::r.phillips@uwtsd.ac.uk::c604230b-847d-4cb1-9e23-f810d4c0fde1" providerId="AD" clId="Web-{AD9B4EDD-52DA-B36A-676B-8C6532FAFDA9}"/>
    <pc:docChg chg="modSld">
      <pc:chgData name="Ross Phillips" userId="S::r.phillips@uwtsd.ac.uk::c604230b-847d-4cb1-9e23-f810d4c0fde1" providerId="AD" clId="Web-{AD9B4EDD-52DA-B36A-676B-8C6532FAFDA9}" dt="2025-01-03T12:04:55.755" v="21" actId="20577"/>
      <pc:docMkLst>
        <pc:docMk/>
      </pc:docMkLst>
      <pc:sldChg chg="modSp">
        <pc:chgData name="Ross Phillips" userId="S::r.phillips@uwtsd.ac.uk::c604230b-847d-4cb1-9e23-f810d4c0fde1" providerId="AD" clId="Web-{AD9B4EDD-52DA-B36A-676B-8C6532FAFDA9}" dt="2025-01-03T12:04:55.755" v="21" actId="20577"/>
        <pc:sldMkLst>
          <pc:docMk/>
          <pc:sldMk cId="1962734559" sldId="294"/>
        </pc:sldMkLst>
        <pc:spChg chg="mod">
          <ac:chgData name="Ross Phillips" userId="S::r.phillips@uwtsd.ac.uk::c604230b-847d-4cb1-9e23-f810d4c0fde1" providerId="AD" clId="Web-{AD9B4EDD-52DA-B36A-676B-8C6532FAFDA9}" dt="2025-01-03T12:04:49.692" v="17" actId="20577"/>
          <ac:spMkLst>
            <pc:docMk/>
            <pc:sldMk cId="1962734559" sldId="294"/>
            <ac:spMk id="5" creationId="{8F57FAAE-BECC-4375-8799-1F1914E9FB0F}"/>
          </ac:spMkLst>
        </pc:spChg>
        <pc:spChg chg="mod">
          <ac:chgData name="Ross Phillips" userId="S::r.phillips@uwtsd.ac.uk::c604230b-847d-4cb1-9e23-f810d4c0fde1" providerId="AD" clId="Web-{AD9B4EDD-52DA-B36A-676B-8C6532FAFDA9}" dt="2025-01-03T12:04:55.755" v="21" actId="20577"/>
          <ac:spMkLst>
            <pc:docMk/>
            <pc:sldMk cId="1962734559" sldId="294"/>
            <ac:spMk id="6" creationId="{DBBBDB6E-9212-405A-B171-E21B935FD77E}"/>
          </ac:spMkLst>
        </pc:spChg>
      </pc:sldChg>
    </pc:docChg>
  </pc:docChgLst>
  <pc:docChgLst>
    <pc:chgData name="Barbara Jones" userId="ff1fa88a-97f4-4032-8074-003007af0de2" providerId="ADAL" clId="{B5C449D4-B9EE-437E-8D8E-0BDCD3DA156D}"/>
    <pc:docChg chg="custSel addSld modSld">
      <pc:chgData name="Barbara Jones" userId="ff1fa88a-97f4-4032-8074-003007af0de2" providerId="ADAL" clId="{B5C449D4-B9EE-437E-8D8E-0BDCD3DA156D}" dt="2024-01-17T09:25:11.339" v="1480" actId="113"/>
      <pc:docMkLst>
        <pc:docMk/>
      </pc:docMkLst>
      <pc:sldChg chg="modSp mod">
        <pc:chgData name="Barbara Jones" userId="ff1fa88a-97f4-4032-8074-003007af0de2" providerId="ADAL" clId="{B5C449D4-B9EE-437E-8D8E-0BDCD3DA156D}" dt="2024-01-16T15:00:36.323" v="1246" actId="790"/>
        <pc:sldMkLst>
          <pc:docMk/>
          <pc:sldMk cId="1048103644" sldId="262"/>
        </pc:sldMkLst>
        <pc:spChg chg="mod">
          <ac:chgData name="Barbara Jones" userId="ff1fa88a-97f4-4032-8074-003007af0de2" providerId="ADAL" clId="{B5C449D4-B9EE-437E-8D8E-0BDCD3DA156D}" dt="2024-01-16T15:00:36.323" v="1246" actId="790"/>
          <ac:spMkLst>
            <pc:docMk/>
            <pc:sldMk cId="1048103644" sldId="262"/>
            <ac:spMk id="2" creationId="{00000000-0000-0000-0000-000000000000}"/>
          </ac:spMkLst>
        </pc:spChg>
      </pc:sldChg>
      <pc:sldChg chg="modSp mod">
        <pc:chgData name="Barbara Jones" userId="ff1fa88a-97f4-4032-8074-003007af0de2" providerId="ADAL" clId="{B5C449D4-B9EE-437E-8D8E-0BDCD3DA156D}" dt="2024-01-16T10:54:50.845" v="2" actId="20577"/>
        <pc:sldMkLst>
          <pc:docMk/>
          <pc:sldMk cId="1143089093" sldId="265"/>
        </pc:sldMkLst>
        <pc:spChg chg="mod">
          <ac:chgData name="Barbara Jones" userId="ff1fa88a-97f4-4032-8074-003007af0de2" providerId="ADAL" clId="{B5C449D4-B9EE-437E-8D8E-0BDCD3DA156D}" dt="2024-01-16T10:54:50.845" v="2" actId="20577"/>
          <ac:spMkLst>
            <pc:docMk/>
            <pc:sldMk cId="1143089093" sldId="265"/>
            <ac:spMk id="3" creationId="{00000000-0000-0000-0000-000000000000}"/>
          </ac:spMkLst>
        </pc:spChg>
      </pc:sldChg>
      <pc:sldChg chg="modSp mod">
        <pc:chgData name="Barbara Jones" userId="ff1fa88a-97f4-4032-8074-003007af0de2" providerId="ADAL" clId="{B5C449D4-B9EE-437E-8D8E-0BDCD3DA156D}" dt="2024-01-16T14:04:25.622" v="954" actId="790"/>
        <pc:sldMkLst>
          <pc:docMk/>
          <pc:sldMk cId="2562723776" sldId="267"/>
        </pc:sldMkLst>
        <pc:spChg chg="mod">
          <ac:chgData name="Barbara Jones" userId="ff1fa88a-97f4-4032-8074-003007af0de2" providerId="ADAL" clId="{B5C449D4-B9EE-437E-8D8E-0BDCD3DA156D}" dt="2024-01-16T14:04:25.622" v="954" actId="790"/>
          <ac:spMkLst>
            <pc:docMk/>
            <pc:sldMk cId="2562723776" sldId="267"/>
            <ac:spMk id="2" creationId="{00000000-0000-0000-0000-000000000000}"/>
          </ac:spMkLst>
        </pc:spChg>
        <pc:spChg chg="mod">
          <ac:chgData name="Barbara Jones" userId="ff1fa88a-97f4-4032-8074-003007af0de2" providerId="ADAL" clId="{B5C449D4-B9EE-437E-8D8E-0BDCD3DA156D}" dt="2024-01-16T10:52:04.313" v="0" actId="790"/>
          <ac:spMkLst>
            <pc:docMk/>
            <pc:sldMk cId="2562723776" sldId="267"/>
            <ac:spMk id="3" creationId="{00000000-0000-0000-0000-000000000000}"/>
          </ac:spMkLst>
        </pc:spChg>
      </pc:sldChg>
      <pc:sldChg chg="modSp mod">
        <pc:chgData name="Barbara Jones" userId="ff1fa88a-97f4-4032-8074-003007af0de2" providerId="ADAL" clId="{B5C449D4-B9EE-437E-8D8E-0BDCD3DA156D}" dt="2024-01-16T11:35:46.020" v="218" actId="20577"/>
        <pc:sldMkLst>
          <pc:docMk/>
          <pc:sldMk cId="638013561" sldId="268"/>
        </pc:sldMkLst>
        <pc:spChg chg="mod">
          <ac:chgData name="Barbara Jones" userId="ff1fa88a-97f4-4032-8074-003007af0de2" providerId="ADAL" clId="{B5C449D4-B9EE-437E-8D8E-0BDCD3DA156D}" dt="2024-01-16T11:34:02.022" v="197" actId="20577"/>
          <ac:spMkLst>
            <pc:docMk/>
            <pc:sldMk cId="638013561" sldId="268"/>
            <ac:spMk id="2" creationId="{00000000-0000-0000-0000-000000000000}"/>
          </ac:spMkLst>
        </pc:spChg>
        <pc:spChg chg="mod">
          <ac:chgData name="Barbara Jones" userId="ff1fa88a-97f4-4032-8074-003007af0de2" providerId="ADAL" clId="{B5C449D4-B9EE-437E-8D8E-0BDCD3DA156D}" dt="2024-01-16T11:35:46.020" v="218" actId="20577"/>
          <ac:spMkLst>
            <pc:docMk/>
            <pc:sldMk cId="638013561" sldId="268"/>
            <ac:spMk id="3" creationId="{00000000-0000-0000-0000-000000000000}"/>
          </ac:spMkLst>
        </pc:spChg>
      </pc:sldChg>
      <pc:sldChg chg="modSp mod">
        <pc:chgData name="Barbara Jones" userId="ff1fa88a-97f4-4032-8074-003007af0de2" providerId="ADAL" clId="{B5C449D4-B9EE-437E-8D8E-0BDCD3DA156D}" dt="2024-01-16T14:35:12.865" v="1081" actId="20577"/>
        <pc:sldMkLst>
          <pc:docMk/>
          <pc:sldMk cId="4150189481" sldId="275"/>
        </pc:sldMkLst>
        <pc:spChg chg="mod">
          <ac:chgData name="Barbara Jones" userId="ff1fa88a-97f4-4032-8074-003007af0de2" providerId="ADAL" clId="{B5C449D4-B9EE-437E-8D8E-0BDCD3DA156D}" dt="2024-01-16T12:09:45.600" v="626" actId="27636"/>
          <ac:spMkLst>
            <pc:docMk/>
            <pc:sldMk cId="4150189481" sldId="275"/>
            <ac:spMk id="2" creationId="{00000000-0000-0000-0000-000000000000}"/>
          </ac:spMkLst>
        </pc:spChg>
        <pc:spChg chg="mod">
          <ac:chgData name="Barbara Jones" userId="ff1fa88a-97f4-4032-8074-003007af0de2" providerId="ADAL" clId="{B5C449D4-B9EE-437E-8D8E-0BDCD3DA156D}" dt="2024-01-16T14:35:12.865" v="1081" actId="20577"/>
          <ac:spMkLst>
            <pc:docMk/>
            <pc:sldMk cId="4150189481" sldId="275"/>
            <ac:spMk id="8" creationId="{A231E549-67C6-4006-BD90-B2DA376EDDF6}"/>
          </ac:spMkLst>
        </pc:spChg>
      </pc:sldChg>
      <pc:sldChg chg="modSp mod">
        <pc:chgData name="Barbara Jones" userId="ff1fa88a-97f4-4032-8074-003007af0de2" providerId="ADAL" clId="{B5C449D4-B9EE-437E-8D8E-0BDCD3DA156D}" dt="2024-01-16T14:03:18.466" v="948" actId="20577"/>
        <pc:sldMkLst>
          <pc:docMk/>
          <pc:sldMk cId="3678804422" sldId="279"/>
        </pc:sldMkLst>
        <pc:spChg chg="mod">
          <ac:chgData name="Barbara Jones" userId="ff1fa88a-97f4-4032-8074-003007af0de2" providerId="ADAL" clId="{B5C449D4-B9EE-437E-8D8E-0BDCD3DA156D}" dt="2024-01-16T12:22:07.839" v="928" actId="790"/>
          <ac:spMkLst>
            <pc:docMk/>
            <pc:sldMk cId="3678804422" sldId="279"/>
            <ac:spMk id="5" creationId="{00000000-0000-0000-0000-000000000000}"/>
          </ac:spMkLst>
        </pc:spChg>
        <pc:spChg chg="mod">
          <ac:chgData name="Barbara Jones" userId="ff1fa88a-97f4-4032-8074-003007af0de2" providerId="ADAL" clId="{B5C449D4-B9EE-437E-8D8E-0BDCD3DA156D}" dt="2024-01-16T14:03:18.466" v="948" actId="20577"/>
          <ac:spMkLst>
            <pc:docMk/>
            <pc:sldMk cId="3678804422" sldId="279"/>
            <ac:spMk id="6" creationId="{00000000-0000-0000-0000-000000000000}"/>
          </ac:spMkLst>
        </pc:spChg>
      </pc:sldChg>
      <pc:sldChg chg="modSp mod">
        <pc:chgData name="Barbara Jones" userId="ff1fa88a-97f4-4032-8074-003007af0de2" providerId="ADAL" clId="{B5C449D4-B9EE-437E-8D8E-0BDCD3DA156D}" dt="2024-01-17T09:18:18.260" v="1288" actId="20577"/>
        <pc:sldMkLst>
          <pc:docMk/>
          <pc:sldMk cId="1962734559" sldId="294"/>
        </pc:sldMkLst>
        <pc:spChg chg="mod">
          <ac:chgData name="Barbara Jones" userId="ff1fa88a-97f4-4032-8074-003007af0de2" providerId="ADAL" clId="{B5C449D4-B9EE-437E-8D8E-0BDCD3DA156D}" dt="2024-01-16T11:31:25.488" v="135" actId="20577"/>
          <ac:spMkLst>
            <pc:docMk/>
            <pc:sldMk cId="1962734559" sldId="294"/>
            <ac:spMk id="2" creationId="{6B2D2F74-1DA4-4269-AE75-99586076EA62}"/>
          </ac:spMkLst>
        </pc:spChg>
        <pc:spChg chg="mod">
          <ac:chgData name="Barbara Jones" userId="ff1fa88a-97f4-4032-8074-003007af0de2" providerId="ADAL" clId="{B5C449D4-B9EE-437E-8D8E-0BDCD3DA156D}" dt="2024-01-17T09:18:18.260" v="1288" actId="20577"/>
          <ac:spMkLst>
            <pc:docMk/>
            <pc:sldMk cId="1962734559" sldId="294"/>
            <ac:spMk id="5" creationId="{8F57FAAE-BECC-4375-8799-1F1914E9FB0F}"/>
          </ac:spMkLst>
        </pc:spChg>
      </pc:sldChg>
      <pc:sldChg chg="modSp mod">
        <pc:chgData name="Barbara Jones" userId="ff1fa88a-97f4-4032-8074-003007af0de2" providerId="ADAL" clId="{B5C449D4-B9EE-437E-8D8E-0BDCD3DA156D}" dt="2024-01-17T09:22:24.406" v="1407" actId="20577"/>
        <pc:sldMkLst>
          <pc:docMk/>
          <pc:sldMk cId="123806310" sldId="295"/>
        </pc:sldMkLst>
        <pc:spChg chg="mod">
          <ac:chgData name="Barbara Jones" userId="ff1fa88a-97f4-4032-8074-003007af0de2" providerId="ADAL" clId="{B5C449D4-B9EE-437E-8D8E-0BDCD3DA156D}" dt="2024-01-16T11:31:20.432" v="134" actId="790"/>
          <ac:spMkLst>
            <pc:docMk/>
            <pc:sldMk cId="123806310" sldId="295"/>
            <ac:spMk id="2" creationId="{6B2D2F74-1DA4-4269-AE75-99586076EA62}"/>
          </ac:spMkLst>
        </pc:spChg>
        <pc:spChg chg="mod">
          <ac:chgData name="Barbara Jones" userId="ff1fa88a-97f4-4032-8074-003007af0de2" providerId="ADAL" clId="{B5C449D4-B9EE-437E-8D8E-0BDCD3DA156D}" dt="2024-01-17T09:22:24.406" v="1407" actId="20577"/>
          <ac:spMkLst>
            <pc:docMk/>
            <pc:sldMk cId="123806310" sldId="295"/>
            <ac:spMk id="5" creationId="{8F57FAAE-BECC-4375-8799-1F1914E9FB0F}"/>
          </ac:spMkLst>
        </pc:spChg>
      </pc:sldChg>
      <pc:sldChg chg="modSp mod">
        <pc:chgData name="Barbara Jones" userId="ff1fa88a-97f4-4032-8074-003007af0de2" providerId="ADAL" clId="{B5C449D4-B9EE-437E-8D8E-0BDCD3DA156D}" dt="2024-01-17T09:25:11.339" v="1480" actId="113"/>
        <pc:sldMkLst>
          <pc:docMk/>
          <pc:sldMk cId="714610221" sldId="296"/>
        </pc:sldMkLst>
        <pc:spChg chg="mod">
          <ac:chgData name="Barbara Jones" userId="ff1fa88a-97f4-4032-8074-003007af0de2" providerId="ADAL" clId="{B5C449D4-B9EE-437E-8D8E-0BDCD3DA156D}" dt="2024-01-16T11:33:49.824" v="193" actId="790"/>
          <ac:spMkLst>
            <pc:docMk/>
            <pc:sldMk cId="714610221" sldId="296"/>
            <ac:spMk id="2" creationId="{6B2D2F74-1DA4-4269-AE75-99586076EA62}"/>
          </ac:spMkLst>
        </pc:spChg>
        <pc:spChg chg="mod">
          <ac:chgData name="Barbara Jones" userId="ff1fa88a-97f4-4032-8074-003007af0de2" providerId="ADAL" clId="{B5C449D4-B9EE-437E-8D8E-0BDCD3DA156D}" dt="2024-01-17T09:25:11.339" v="1480" actId="113"/>
          <ac:spMkLst>
            <pc:docMk/>
            <pc:sldMk cId="714610221" sldId="296"/>
            <ac:spMk id="5" creationId="{8F57FAAE-BECC-4375-8799-1F1914E9FB0F}"/>
          </ac:spMkLst>
        </pc:spChg>
      </pc:sldChg>
      <pc:sldChg chg="modSp mod">
        <pc:chgData name="Barbara Jones" userId="ff1fa88a-97f4-4032-8074-003007af0de2" providerId="ADAL" clId="{B5C449D4-B9EE-437E-8D8E-0BDCD3DA156D}" dt="2024-01-16T14:30:22.087" v="1033" actId="20577"/>
        <pc:sldMkLst>
          <pc:docMk/>
          <pc:sldMk cId="614616927" sldId="297"/>
        </pc:sldMkLst>
        <pc:spChg chg="mod">
          <ac:chgData name="Barbara Jones" userId="ff1fa88a-97f4-4032-8074-003007af0de2" providerId="ADAL" clId="{B5C449D4-B9EE-437E-8D8E-0BDCD3DA156D}" dt="2024-01-16T14:30:22.087" v="1033" actId="20577"/>
          <ac:spMkLst>
            <pc:docMk/>
            <pc:sldMk cId="614616927" sldId="297"/>
            <ac:spMk id="2" creationId="{00000000-0000-0000-0000-000000000000}"/>
          </ac:spMkLst>
        </pc:spChg>
        <pc:spChg chg="mod">
          <ac:chgData name="Barbara Jones" userId="ff1fa88a-97f4-4032-8074-003007af0de2" providerId="ADAL" clId="{B5C449D4-B9EE-437E-8D8E-0BDCD3DA156D}" dt="2024-01-16T12:03:43.048" v="509" actId="20577"/>
          <ac:spMkLst>
            <pc:docMk/>
            <pc:sldMk cId="614616927" sldId="297"/>
            <ac:spMk id="3" creationId="{00000000-0000-0000-0000-000000000000}"/>
          </ac:spMkLst>
        </pc:spChg>
      </pc:sldChg>
      <pc:sldChg chg="modSp mod">
        <pc:chgData name="Barbara Jones" userId="ff1fa88a-97f4-4032-8074-003007af0de2" providerId="ADAL" clId="{B5C449D4-B9EE-437E-8D8E-0BDCD3DA156D}" dt="2024-01-16T14:17:34.759" v="995" actId="6549"/>
        <pc:sldMkLst>
          <pc:docMk/>
          <pc:sldMk cId="586064430" sldId="301"/>
        </pc:sldMkLst>
        <pc:spChg chg="mod">
          <ac:chgData name="Barbara Jones" userId="ff1fa88a-97f4-4032-8074-003007af0de2" providerId="ADAL" clId="{B5C449D4-B9EE-437E-8D8E-0BDCD3DA156D}" dt="2024-01-16T14:17:03.572" v="984" actId="20577"/>
          <ac:spMkLst>
            <pc:docMk/>
            <pc:sldMk cId="586064430" sldId="301"/>
            <ac:spMk id="2" creationId="{3BB2539B-662C-4789-83D9-C89E487CDA94}"/>
          </ac:spMkLst>
        </pc:spChg>
        <pc:spChg chg="mod">
          <ac:chgData name="Barbara Jones" userId="ff1fa88a-97f4-4032-8074-003007af0de2" providerId="ADAL" clId="{B5C449D4-B9EE-437E-8D8E-0BDCD3DA156D}" dt="2024-01-16T14:17:34.759" v="995" actId="6549"/>
          <ac:spMkLst>
            <pc:docMk/>
            <pc:sldMk cId="586064430" sldId="301"/>
            <ac:spMk id="5" creationId="{F1F0586F-6494-40F6-9963-7070B22A77C4}"/>
          </ac:spMkLst>
        </pc:spChg>
      </pc:sldChg>
      <pc:sldChg chg="modSp mod">
        <pc:chgData name="Barbara Jones" userId="ff1fa88a-97f4-4032-8074-003007af0de2" providerId="ADAL" clId="{B5C449D4-B9EE-437E-8D8E-0BDCD3DA156D}" dt="2024-01-16T11:37:45.642" v="225" actId="20577"/>
        <pc:sldMkLst>
          <pc:docMk/>
          <pc:sldMk cId="339208240" sldId="303"/>
        </pc:sldMkLst>
        <pc:spChg chg="mod">
          <ac:chgData name="Barbara Jones" userId="ff1fa88a-97f4-4032-8074-003007af0de2" providerId="ADAL" clId="{B5C449D4-B9EE-437E-8D8E-0BDCD3DA156D}" dt="2024-01-16T11:37:45.642" v="225" actId="20577"/>
          <ac:spMkLst>
            <pc:docMk/>
            <pc:sldMk cId="339208240" sldId="303"/>
            <ac:spMk id="5" creationId="{F1F0586F-6494-40F6-9963-7070B22A77C4}"/>
          </ac:spMkLst>
        </pc:spChg>
      </pc:sldChg>
      <pc:sldChg chg="addSp modSp mod">
        <pc:chgData name="Barbara Jones" userId="ff1fa88a-97f4-4032-8074-003007af0de2" providerId="ADAL" clId="{B5C449D4-B9EE-437E-8D8E-0BDCD3DA156D}" dt="2024-01-16T12:15:33.769" v="786" actId="790"/>
        <pc:sldMkLst>
          <pc:docMk/>
          <pc:sldMk cId="1470645051" sldId="304"/>
        </pc:sldMkLst>
        <pc:spChg chg="add mod">
          <ac:chgData name="Barbara Jones" userId="ff1fa88a-97f4-4032-8074-003007af0de2" providerId="ADAL" clId="{B5C449D4-B9EE-437E-8D8E-0BDCD3DA156D}" dt="2024-01-16T12:15:33.769" v="786" actId="790"/>
          <ac:spMkLst>
            <pc:docMk/>
            <pc:sldMk cId="1470645051" sldId="304"/>
            <ac:spMk id="2" creationId="{278B1EA2-3A5E-0844-C5D2-B67A2472573E}"/>
          </ac:spMkLst>
        </pc:spChg>
        <pc:spChg chg="mod">
          <ac:chgData name="Barbara Jones" userId="ff1fa88a-97f4-4032-8074-003007af0de2" providerId="ADAL" clId="{B5C449D4-B9EE-437E-8D8E-0BDCD3DA156D}" dt="2024-01-16T12:13:35.675" v="687" actId="20577"/>
          <ac:spMkLst>
            <pc:docMk/>
            <pc:sldMk cId="1470645051" sldId="304"/>
            <ac:spMk id="7" creationId="{1632833A-FEB5-41C0-BE93-20647FE08437}"/>
          </ac:spMkLst>
        </pc:spChg>
      </pc:sldChg>
      <pc:sldChg chg="modSp mod">
        <pc:chgData name="Barbara Jones" userId="ff1fa88a-97f4-4032-8074-003007af0de2" providerId="ADAL" clId="{B5C449D4-B9EE-437E-8D8E-0BDCD3DA156D}" dt="2024-01-16T14:47:15.403" v="1245" actId="115"/>
        <pc:sldMkLst>
          <pc:docMk/>
          <pc:sldMk cId="2341436655" sldId="305"/>
        </pc:sldMkLst>
        <pc:spChg chg="mod">
          <ac:chgData name="Barbara Jones" userId="ff1fa88a-97f4-4032-8074-003007af0de2" providerId="ADAL" clId="{B5C449D4-B9EE-437E-8D8E-0BDCD3DA156D}" dt="2024-01-16T14:38:42.206" v="1088" actId="20577"/>
          <ac:spMkLst>
            <pc:docMk/>
            <pc:sldMk cId="2341436655" sldId="305"/>
            <ac:spMk id="2" creationId="{C54C6552-8A95-4309-9EFD-0083A965BD38}"/>
          </ac:spMkLst>
        </pc:spChg>
        <pc:spChg chg="mod">
          <ac:chgData name="Barbara Jones" userId="ff1fa88a-97f4-4032-8074-003007af0de2" providerId="ADAL" clId="{B5C449D4-B9EE-437E-8D8E-0BDCD3DA156D}" dt="2024-01-16T14:47:15.403" v="1245" actId="115"/>
          <ac:spMkLst>
            <pc:docMk/>
            <pc:sldMk cId="2341436655" sldId="305"/>
            <ac:spMk id="5" creationId="{C1F9F0BE-EECF-41FA-9B7C-146BD4097C6F}"/>
          </ac:spMkLst>
        </pc:spChg>
      </pc:sldChg>
      <pc:sldChg chg="modSp mod">
        <pc:chgData name="Barbara Jones" userId="ff1fa88a-97f4-4032-8074-003007af0de2" providerId="ADAL" clId="{B5C449D4-B9EE-437E-8D8E-0BDCD3DA156D}" dt="2024-01-16T11:51:44.718" v="316" actId="790"/>
        <pc:sldMkLst>
          <pc:docMk/>
          <pc:sldMk cId="2657876078" sldId="308"/>
        </pc:sldMkLst>
        <pc:spChg chg="mod">
          <ac:chgData name="Barbara Jones" userId="ff1fa88a-97f4-4032-8074-003007af0de2" providerId="ADAL" clId="{B5C449D4-B9EE-437E-8D8E-0BDCD3DA156D}" dt="2024-01-16T11:51:44.718" v="316" actId="790"/>
          <ac:spMkLst>
            <pc:docMk/>
            <pc:sldMk cId="2657876078" sldId="308"/>
            <ac:spMk id="2" creationId="{E3EBC72A-0E6B-4360-8532-66580F2240B6}"/>
          </ac:spMkLst>
        </pc:spChg>
      </pc:sldChg>
      <pc:sldChg chg="modSp mod">
        <pc:chgData name="Barbara Jones" userId="ff1fa88a-97f4-4032-8074-003007af0de2" providerId="ADAL" clId="{B5C449D4-B9EE-437E-8D8E-0BDCD3DA156D}" dt="2024-01-16T11:54:20.371" v="359" actId="790"/>
        <pc:sldMkLst>
          <pc:docMk/>
          <pc:sldMk cId="4205541649" sldId="309"/>
        </pc:sldMkLst>
        <pc:spChg chg="mod">
          <ac:chgData name="Barbara Jones" userId="ff1fa88a-97f4-4032-8074-003007af0de2" providerId="ADAL" clId="{B5C449D4-B9EE-437E-8D8E-0BDCD3DA156D}" dt="2024-01-16T11:52:16.804" v="323" actId="790"/>
          <ac:spMkLst>
            <pc:docMk/>
            <pc:sldMk cId="4205541649" sldId="309"/>
            <ac:spMk id="2" creationId="{2AE08213-3028-4C11-A790-CF30515A7510}"/>
          </ac:spMkLst>
        </pc:spChg>
        <pc:spChg chg="mod">
          <ac:chgData name="Barbara Jones" userId="ff1fa88a-97f4-4032-8074-003007af0de2" providerId="ADAL" clId="{B5C449D4-B9EE-437E-8D8E-0BDCD3DA156D}" dt="2024-01-16T11:54:20.371" v="359" actId="790"/>
          <ac:spMkLst>
            <pc:docMk/>
            <pc:sldMk cId="4205541649" sldId="309"/>
            <ac:spMk id="4" creationId="{7B5E7467-DDF4-4198-8702-223BCE178CD8}"/>
          </ac:spMkLst>
        </pc:spChg>
      </pc:sldChg>
      <pc:sldChg chg="modSp mod">
        <pc:chgData name="Barbara Jones" userId="ff1fa88a-97f4-4032-8074-003007af0de2" providerId="ADAL" clId="{B5C449D4-B9EE-437E-8D8E-0BDCD3DA156D}" dt="2024-01-16T12:04:12.391" v="510" actId="790"/>
        <pc:sldMkLst>
          <pc:docMk/>
          <pc:sldMk cId="1860991807" sldId="311"/>
        </pc:sldMkLst>
        <pc:spChg chg="mod">
          <ac:chgData name="Barbara Jones" userId="ff1fa88a-97f4-4032-8074-003007af0de2" providerId="ADAL" clId="{B5C449D4-B9EE-437E-8D8E-0BDCD3DA156D}" dt="2024-01-16T12:04:12.391" v="510" actId="790"/>
          <ac:spMkLst>
            <pc:docMk/>
            <pc:sldMk cId="1860991807" sldId="311"/>
            <ac:spMk id="2" creationId="{1DCD925B-0E05-4BFD-9DD2-37770BE989DC}"/>
          </ac:spMkLst>
        </pc:spChg>
      </pc:sldChg>
      <pc:sldChg chg="modSp mod">
        <pc:chgData name="Barbara Jones" userId="ff1fa88a-97f4-4032-8074-003007af0de2" providerId="ADAL" clId="{B5C449D4-B9EE-437E-8D8E-0BDCD3DA156D}" dt="2024-01-16T10:56:58.685" v="61" actId="790"/>
        <pc:sldMkLst>
          <pc:docMk/>
          <pc:sldMk cId="3860692208" sldId="312"/>
        </pc:sldMkLst>
        <pc:spChg chg="mod">
          <ac:chgData name="Barbara Jones" userId="ff1fa88a-97f4-4032-8074-003007af0de2" providerId="ADAL" clId="{B5C449D4-B9EE-437E-8D8E-0BDCD3DA156D}" dt="2024-01-16T10:55:39.781" v="20" actId="790"/>
          <ac:spMkLst>
            <pc:docMk/>
            <pc:sldMk cId="3860692208" sldId="312"/>
            <ac:spMk id="5" creationId="{CD143143-7FA0-35E7-B08B-64774C147C82}"/>
          </ac:spMkLst>
        </pc:spChg>
        <pc:spChg chg="mod">
          <ac:chgData name="Barbara Jones" userId="ff1fa88a-97f4-4032-8074-003007af0de2" providerId="ADAL" clId="{B5C449D4-B9EE-437E-8D8E-0BDCD3DA156D}" dt="2024-01-16T10:56:58.685" v="61" actId="790"/>
          <ac:spMkLst>
            <pc:docMk/>
            <pc:sldMk cId="3860692208" sldId="312"/>
            <ac:spMk id="6" creationId="{005DD4BD-C1D1-1AA0-4504-F4DCC6F97617}"/>
          </ac:spMkLst>
        </pc:spChg>
      </pc:sldChg>
      <pc:sldChg chg="modSp mod">
        <pc:chgData name="Barbara Jones" userId="ff1fa88a-97f4-4032-8074-003007af0de2" providerId="ADAL" clId="{B5C449D4-B9EE-437E-8D8E-0BDCD3DA156D}" dt="2024-01-16T14:29:21.978" v="1031" actId="20577"/>
        <pc:sldMkLst>
          <pc:docMk/>
          <pc:sldMk cId="1248187605" sldId="313"/>
        </pc:sldMkLst>
        <pc:spChg chg="mod">
          <ac:chgData name="Barbara Jones" userId="ff1fa88a-97f4-4032-8074-003007af0de2" providerId="ADAL" clId="{B5C449D4-B9EE-437E-8D8E-0BDCD3DA156D}" dt="2024-01-16T11:45:09.976" v="266" actId="790"/>
          <ac:spMkLst>
            <pc:docMk/>
            <pc:sldMk cId="1248187605" sldId="313"/>
            <ac:spMk id="5" creationId="{8F0D44F7-3DF1-3237-1A85-3F30181461F8}"/>
          </ac:spMkLst>
        </pc:spChg>
        <pc:spChg chg="mod">
          <ac:chgData name="Barbara Jones" userId="ff1fa88a-97f4-4032-8074-003007af0de2" providerId="ADAL" clId="{B5C449D4-B9EE-437E-8D8E-0BDCD3DA156D}" dt="2024-01-16T14:29:21.978" v="1031" actId="20577"/>
          <ac:spMkLst>
            <pc:docMk/>
            <pc:sldMk cId="1248187605" sldId="313"/>
            <ac:spMk id="7" creationId="{835549AF-11EC-3B32-5203-CA9B7CFD52D4}"/>
          </ac:spMkLst>
        </pc:spChg>
      </pc:sldChg>
      <pc:sldChg chg="modSp mod">
        <pc:chgData name="Barbara Jones" userId="ff1fa88a-97f4-4032-8074-003007af0de2" providerId="ADAL" clId="{B5C449D4-B9EE-437E-8D8E-0BDCD3DA156D}" dt="2024-01-16T11:43:04.229" v="242" actId="790"/>
        <pc:sldMkLst>
          <pc:docMk/>
          <pc:sldMk cId="3970823806" sldId="314"/>
        </pc:sldMkLst>
        <pc:spChg chg="mod">
          <ac:chgData name="Barbara Jones" userId="ff1fa88a-97f4-4032-8074-003007af0de2" providerId="ADAL" clId="{B5C449D4-B9EE-437E-8D8E-0BDCD3DA156D}" dt="2024-01-16T11:38:21.095" v="226" actId="790"/>
          <ac:spMkLst>
            <pc:docMk/>
            <pc:sldMk cId="3970823806" sldId="314"/>
            <ac:spMk id="2" creationId="{EF52D3E8-D80D-5BEA-C1B4-0AD1160C45CC}"/>
          </ac:spMkLst>
        </pc:spChg>
        <pc:spChg chg="mod">
          <ac:chgData name="Barbara Jones" userId="ff1fa88a-97f4-4032-8074-003007af0de2" providerId="ADAL" clId="{B5C449D4-B9EE-437E-8D8E-0BDCD3DA156D}" dt="2024-01-16T11:43:04.229" v="242" actId="790"/>
          <ac:spMkLst>
            <pc:docMk/>
            <pc:sldMk cId="3970823806" sldId="314"/>
            <ac:spMk id="3" creationId="{65094DF0-076A-7FF9-F5E3-CAE621A8D766}"/>
          </ac:spMkLst>
        </pc:spChg>
        <pc:spChg chg="mod">
          <ac:chgData name="Barbara Jones" userId="ff1fa88a-97f4-4032-8074-003007af0de2" providerId="ADAL" clId="{B5C449D4-B9EE-437E-8D8E-0BDCD3DA156D}" dt="2024-01-16T11:39:19.343" v="229" actId="20577"/>
          <ac:spMkLst>
            <pc:docMk/>
            <pc:sldMk cId="3970823806" sldId="314"/>
            <ac:spMk id="4" creationId="{339B2729-8945-743D-96C6-5DD9A946776E}"/>
          </ac:spMkLst>
        </pc:spChg>
      </pc:sldChg>
      <pc:sldChg chg="modSp mod">
        <pc:chgData name="Barbara Jones" userId="ff1fa88a-97f4-4032-8074-003007af0de2" providerId="ADAL" clId="{B5C449D4-B9EE-437E-8D8E-0BDCD3DA156D}" dt="2024-01-16T12:05:20.124" v="556" actId="790"/>
        <pc:sldMkLst>
          <pc:docMk/>
          <pc:sldMk cId="776974559" sldId="315"/>
        </pc:sldMkLst>
        <pc:spChg chg="mod">
          <ac:chgData name="Barbara Jones" userId="ff1fa88a-97f4-4032-8074-003007af0de2" providerId="ADAL" clId="{B5C449D4-B9EE-437E-8D8E-0BDCD3DA156D}" dt="2024-01-16T12:04:44.078" v="530" actId="790"/>
          <ac:spMkLst>
            <pc:docMk/>
            <pc:sldMk cId="776974559" sldId="315"/>
            <ac:spMk id="2" creationId="{F6E8212C-1F30-C0D9-64F8-E84B0F9EB0CA}"/>
          </ac:spMkLst>
        </pc:spChg>
        <pc:spChg chg="mod">
          <ac:chgData name="Barbara Jones" userId="ff1fa88a-97f4-4032-8074-003007af0de2" providerId="ADAL" clId="{B5C449D4-B9EE-437E-8D8E-0BDCD3DA156D}" dt="2024-01-16T12:05:20.124" v="556" actId="790"/>
          <ac:spMkLst>
            <pc:docMk/>
            <pc:sldMk cId="776974559" sldId="315"/>
            <ac:spMk id="3" creationId="{62737DA2-8619-3026-8CE5-0FD7572C6203}"/>
          </ac:spMkLst>
        </pc:spChg>
      </pc:sldChg>
      <pc:sldChg chg="modSp mod">
        <pc:chgData name="Barbara Jones" userId="ff1fa88a-97f4-4032-8074-003007af0de2" providerId="ADAL" clId="{B5C449D4-B9EE-437E-8D8E-0BDCD3DA156D}" dt="2024-01-16T12:00:59.535" v="474" actId="6549"/>
        <pc:sldMkLst>
          <pc:docMk/>
          <pc:sldMk cId="2794964286" sldId="316"/>
        </pc:sldMkLst>
        <pc:spChg chg="mod">
          <ac:chgData name="Barbara Jones" userId="ff1fa88a-97f4-4032-8074-003007af0de2" providerId="ADAL" clId="{B5C449D4-B9EE-437E-8D8E-0BDCD3DA156D}" dt="2024-01-16T12:00:59.535" v="474" actId="6549"/>
          <ac:spMkLst>
            <pc:docMk/>
            <pc:sldMk cId="2794964286" sldId="316"/>
            <ac:spMk id="2" creationId="{7C3E66E1-60C6-8B64-B7DB-69E65F020D50}"/>
          </ac:spMkLst>
        </pc:spChg>
      </pc:sldChg>
      <pc:sldChg chg="modSp mod">
        <pc:chgData name="Barbara Jones" userId="ff1fa88a-97f4-4032-8074-003007af0de2" providerId="ADAL" clId="{B5C449D4-B9EE-437E-8D8E-0BDCD3DA156D}" dt="2024-01-16T14:34:21.101" v="1065" actId="6549"/>
        <pc:sldMkLst>
          <pc:docMk/>
          <pc:sldMk cId="4031007021" sldId="317"/>
        </pc:sldMkLst>
        <pc:spChg chg="mod">
          <ac:chgData name="Barbara Jones" userId="ff1fa88a-97f4-4032-8074-003007af0de2" providerId="ADAL" clId="{B5C449D4-B9EE-437E-8D8E-0BDCD3DA156D}" dt="2024-01-16T14:34:21.101" v="1065" actId="6549"/>
          <ac:spMkLst>
            <pc:docMk/>
            <pc:sldMk cId="4031007021" sldId="317"/>
            <ac:spMk id="3" creationId="{DA4A9932-FF22-8A3F-7A0A-420724F9DD5E}"/>
          </ac:spMkLst>
        </pc:spChg>
        <pc:spChg chg="mod">
          <ac:chgData name="Barbara Jones" userId="ff1fa88a-97f4-4032-8074-003007af0de2" providerId="ADAL" clId="{B5C449D4-B9EE-437E-8D8E-0BDCD3DA156D}" dt="2024-01-16T12:03:23.407" v="492" actId="20577"/>
          <ac:spMkLst>
            <pc:docMk/>
            <pc:sldMk cId="4031007021" sldId="317"/>
            <ac:spMk id="4" creationId="{69AD5451-DD91-8214-3283-2ACA8D81D381}"/>
          </ac:spMkLst>
        </pc:spChg>
      </pc:sldChg>
      <pc:sldChg chg="modSp mod">
        <pc:chgData name="Barbara Jones" userId="ff1fa88a-97f4-4032-8074-003007af0de2" providerId="ADAL" clId="{B5C449D4-B9EE-437E-8D8E-0BDCD3DA156D}" dt="2024-01-16T12:15:55.336" v="791" actId="790"/>
        <pc:sldMkLst>
          <pc:docMk/>
          <pc:sldMk cId="3127861331" sldId="318"/>
        </pc:sldMkLst>
        <pc:spChg chg="mod">
          <ac:chgData name="Barbara Jones" userId="ff1fa88a-97f4-4032-8074-003007af0de2" providerId="ADAL" clId="{B5C449D4-B9EE-437E-8D8E-0BDCD3DA156D}" dt="2024-01-16T12:15:55.336" v="791" actId="790"/>
          <ac:spMkLst>
            <pc:docMk/>
            <pc:sldMk cId="3127861331" sldId="318"/>
            <ac:spMk id="5" creationId="{F3A2745F-753A-A829-4941-95267930F313}"/>
          </ac:spMkLst>
        </pc:spChg>
      </pc:sldChg>
      <pc:sldChg chg="modSp mod">
        <pc:chgData name="Barbara Jones" userId="ff1fa88a-97f4-4032-8074-003007af0de2" providerId="ADAL" clId="{B5C449D4-B9EE-437E-8D8E-0BDCD3DA156D}" dt="2024-01-16T12:12:53.400" v="672" actId="27636"/>
        <pc:sldMkLst>
          <pc:docMk/>
          <pc:sldMk cId="4184019256" sldId="319"/>
        </pc:sldMkLst>
        <pc:spChg chg="mod">
          <ac:chgData name="Barbara Jones" userId="ff1fa88a-97f4-4032-8074-003007af0de2" providerId="ADAL" clId="{B5C449D4-B9EE-437E-8D8E-0BDCD3DA156D}" dt="2024-01-16T12:11:00.008" v="657" actId="790"/>
          <ac:spMkLst>
            <pc:docMk/>
            <pc:sldMk cId="4184019256" sldId="319"/>
            <ac:spMk id="2" creationId="{1D6EF8CD-8228-D899-56F7-4E6F710E4842}"/>
          </ac:spMkLst>
        </pc:spChg>
        <pc:spChg chg="mod">
          <ac:chgData name="Barbara Jones" userId="ff1fa88a-97f4-4032-8074-003007af0de2" providerId="ADAL" clId="{B5C449D4-B9EE-437E-8D8E-0BDCD3DA156D}" dt="2024-01-16T12:12:53.400" v="672" actId="27636"/>
          <ac:spMkLst>
            <pc:docMk/>
            <pc:sldMk cId="4184019256" sldId="319"/>
            <ac:spMk id="3" creationId="{79609B37-34AB-17FC-F334-1DEA528CB0EC}"/>
          </ac:spMkLst>
        </pc:spChg>
        <pc:spChg chg="mod">
          <ac:chgData name="Barbara Jones" userId="ff1fa88a-97f4-4032-8074-003007af0de2" providerId="ADAL" clId="{B5C449D4-B9EE-437E-8D8E-0BDCD3DA156D}" dt="2024-01-16T12:12:53.400" v="671" actId="27636"/>
          <ac:spMkLst>
            <pc:docMk/>
            <pc:sldMk cId="4184019256" sldId="319"/>
            <ac:spMk id="4" creationId="{9B842736-8311-E011-4E45-92782253EE84}"/>
          </ac:spMkLst>
        </pc:spChg>
      </pc:sldChg>
      <pc:sldChg chg="add">
        <pc:chgData name="Barbara Jones" userId="ff1fa88a-97f4-4032-8074-003007af0de2" providerId="ADAL" clId="{B5C449D4-B9EE-437E-8D8E-0BDCD3DA156D}" dt="2024-01-16T11:44:16.775" v="243" actId="2890"/>
        <pc:sldMkLst>
          <pc:docMk/>
          <pc:sldMk cId="3435616474" sldId="320"/>
        </pc:sldMkLst>
      </pc:sldChg>
      <pc:sldChg chg="add">
        <pc:chgData name="Barbara Jones" userId="ff1fa88a-97f4-4032-8074-003007af0de2" providerId="ADAL" clId="{B5C449D4-B9EE-437E-8D8E-0BDCD3DA156D}" dt="2024-01-16T11:56:35.001" v="401" actId="2890"/>
        <pc:sldMkLst>
          <pc:docMk/>
          <pc:sldMk cId="2621470760" sldId="321"/>
        </pc:sldMkLst>
      </pc:sldChg>
    </pc:docChg>
  </pc:docChgLst>
  <pc:docChgLst>
    <pc:chgData name="Ross Phillips" userId="S::r.phillips@uwtsd.ac.uk::c604230b-847d-4cb1-9e23-f810d4c0fde1" providerId="AD" clId="Web-{8DBAFEFF-45B3-A318-1C5D-153999D357FB}"/>
    <pc:docChg chg="modSld">
      <pc:chgData name="Ross Phillips" userId="S::r.phillips@uwtsd.ac.uk::c604230b-847d-4cb1-9e23-f810d4c0fde1" providerId="AD" clId="Web-{8DBAFEFF-45B3-A318-1C5D-153999D357FB}" dt="2024-01-17T14:52:14.019" v="0" actId="1076"/>
      <pc:docMkLst>
        <pc:docMk/>
      </pc:docMkLst>
      <pc:sldChg chg="modSp">
        <pc:chgData name="Ross Phillips" userId="S::r.phillips@uwtsd.ac.uk::c604230b-847d-4cb1-9e23-f810d4c0fde1" providerId="AD" clId="Web-{8DBAFEFF-45B3-A318-1C5D-153999D357FB}" dt="2024-01-17T14:52:14.019" v="0" actId="1076"/>
        <pc:sldMkLst>
          <pc:docMk/>
          <pc:sldMk cId="1421518975" sldId="310"/>
        </pc:sldMkLst>
        <pc:spChg chg="mod">
          <ac:chgData name="Ross Phillips" userId="S::r.phillips@uwtsd.ac.uk::c604230b-847d-4cb1-9e23-f810d4c0fde1" providerId="AD" clId="Web-{8DBAFEFF-45B3-A318-1C5D-153999D357FB}" dt="2024-01-17T14:52:14.019" v="0" actId="1076"/>
          <ac:spMkLst>
            <pc:docMk/>
            <pc:sldMk cId="1421518975" sldId="310"/>
            <ac:spMk id="2" creationId="{3F975E01-7408-4EA2-BD2D-17F394CF810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3A5743-A052-4AE9-8560-9D08EA9D50FA}" type="datetimeFigureOut">
              <a:rPr lang="en-GB" smtClean="0"/>
              <a:t>03/01/2025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F6DBFF-99F8-4404-A66C-0BFF7F447419}" type="slidenum">
              <a:rPr lang="en-GB" smtClean="0"/>
              <a:t>‹#›</a:t>
            </a:fld>
            <a:endParaRPr lang="en-GB"/>
          </a:p>
        </p:txBody>
      </p:sp>
    </p:spTree>
    <p:extLst>
      <p:ext uri="{BB962C8B-B14F-4D97-AF65-F5344CB8AC3E}">
        <p14:creationId xmlns:p14="http://schemas.microsoft.com/office/powerpoint/2010/main" val="1514685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22222"/>
                </a:solidFill>
                <a:effectLst/>
                <a:latin typeface="Open Sans" panose="020B0606030504020204" pitchFamily="34" charset="0"/>
              </a:rPr>
              <a:t>Countdown to 5</a:t>
            </a:r>
          </a:p>
          <a:p>
            <a:pPr algn="l"/>
            <a:r>
              <a:rPr lang="en-GB" b="1" i="0" dirty="0">
                <a:solidFill>
                  <a:srgbClr val="54595F"/>
                </a:solidFill>
                <a:effectLst/>
                <a:latin typeface="Open Sans" panose="020B0606030504020204" pitchFamily="34" charset="0"/>
              </a:rPr>
              <a:t>Who:</a:t>
            </a:r>
            <a:r>
              <a:rPr lang="en-GB" b="0" i="0" dirty="0">
                <a:solidFill>
                  <a:srgbClr val="54595F"/>
                </a:solidFill>
                <a:effectLst/>
                <a:latin typeface="Open Sans" panose="020B0606030504020204" pitchFamily="34" charset="0"/>
              </a:rPr>
              <a:t> small or large groups</a:t>
            </a:r>
          </a:p>
          <a:p>
            <a:pPr algn="l"/>
            <a:r>
              <a:rPr lang="en-GB" b="1" i="0" dirty="0">
                <a:solidFill>
                  <a:srgbClr val="54595F"/>
                </a:solidFill>
                <a:effectLst/>
                <a:latin typeface="Open Sans" panose="020B0606030504020204" pitchFamily="34" charset="0"/>
              </a:rPr>
              <a:t>When:</a:t>
            </a:r>
            <a:r>
              <a:rPr lang="en-GB" b="0" i="0" dirty="0">
                <a:solidFill>
                  <a:srgbClr val="54595F"/>
                </a:solidFill>
                <a:effectLst/>
                <a:latin typeface="Open Sans" panose="020B0606030504020204" pitchFamily="34" charset="0"/>
              </a:rPr>
              <a:t> at the beginning of a session</a:t>
            </a:r>
          </a:p>
          <a:p>
            <a:pPr algn="l"/>
            <a:r>
              <a:rPr lang="en-GB" b="0" i="0" dirty="0">
                <a:solidFill>
                  <a:srgbClr val="54595F"/>
                </a:solidFill>
                <a:effectLst/>
                <a:latin typeface="Open Sans" panose="020B0606030504020204" pitchFamily="34" charset="0"/>
              </a:rPr>
              <a:t>This simple sensory countdown activity is a great way to regain focus, and put your mind in an aware and receptive state. Delegates can write down answers if they choose, or simply relax and count through the following:</a:t>
            </a:r>
          </a:p>
          <a:p>
            <a:pPr algn="l">
              <a:buFont typeface="Arial" panose="020B0604020202020204" pitchFamily="34" charset="0"/>
              <a:buChar char="•"/>
            </a:pPr>
            <a:r>
              <a:rPr lang="en-GB" b="0" i="0" dirty="0">
                <a:solidFill>
                  <a:srgbClr val="54595F"/>
                </a:solidFill>
                <a:effectLst/>
                <a:latin typeface="Open Sans" panose="020B0606030504020204" pitchFamily="34" charset="0"/>
              </a:rPr>
              <a:t>5 things you can see</a:t>
            </a:r>
          </a:p>
          <a:p>
            <a:pPr algn="l">
              <a:buFont typeface="Arial" panose="020B0604020202020204" pitchFamily="34" charset="0"/>
              <a:buChar char="•"/>
            </a:pPr>
            <a:r>
              <a:rPr lang="en-GB" b="0" i="0" dirty="0">
                <a:solidFill>
                  <a:srgbClr val="54595F"/>
                </a:solidFill>
                <a:effectLst/>
                <a:latin typeface="Open Sans" panose="020B0606030504020204" pitchFamily="34" charset="0"/>
              </a:rPr>
              <a:t>4 things you can touch</a:t>
            </a:r>
          </a:p>
          <a:p>
            <a:pPr algn="l">
              <a:buFont typeface="Arial" panose="020B0604020202020204" pitchFamily="34" charset="0"/>
              <a:buChar char="•"/>
            </a:pPr>
            <a:r>
              <a:rPr lang="en-GB" b="0" i="0" dirty="0">
                <a:solidFill>
                  <a:srgbClr val="54595F"/>
                </a:solidFill>
                <a:effectLst/>
                <a:latin typeface="Open Sans" panose="020B0606030504020204" pitchFamily="34" charset="0"/>
              </a:rPr>
              <a:t>3 things you can hear</a:t>
            </a:r>
          </a:p>
          <a:p>
            <a:pPr algn="l">
              <a:buFont typeface="Arial" panose="020B0604020202020204" pitchFamily="34" charset="0"/>
              <a:buChar char="•"/>
            </a:pPr>
            <a:r>
              <a:rPr lang="en-GB" b="0" i="0" dirty="0">
                <a:solidFill>
                  <a:srgbClr val="54595F"/>
                </a:solidFill>
                <a:effectLst/>
                <a:latin typeface="Open Sans" panose="020B0606030504020204" pitchFamily="34" charset="0"/>
              </a:rPr>
              <a:t>2 things you can smell</a:t>
            </a:r>
          </a:p>
          <a:p>
            <a:pPr algn="l">
              <a:buFont typeface="Arial" panose="020B0604020202020204" pitchFamily="34" charset="0"/>
              <a:buChar char="•"/>
            </a:pPr>
            <a:r>
              <a:rPr lang="en-GB" b="0" i="0" dirty="0">
                <a:solidFill>
                  <a:srgbClr val="54595F"/>
                </a:solidFill>
                <a:effectLst/>
                <a:latin typeface="Open Sans" panose="020B0606030504020204" pitchFamily="34" charset="0"/>
              </a:rPr>
              <a:t>1 thing you can taste</a:t>
            </a:r>
          </a:p>
          <a:p>
            <a:endParaRPr lang="en-GB" dirty="0"/>
          </a:p>
        </p:txBody>
      </p:sp>
      <p:sp>
        <p:nvSpPr>
          <p:cNvPr id="4" name="Slide Number Placeholder 3"/>
          <p:cNvSpPr>
            <a:spLocks noGrp="1"/>
          </p:cNvSpPr>
          <p:nvPr>
            <p:ph type="sldNum" sz="quarter" idx="5"/>
          </p:nvPr>
        </p:nvSpPr>
        <p:spPr/>
        <p:txBody>
          <a:bodyPr/>
          <a:lstStyle/>
          <a:p>
            <a:fld id="{C8F6DBFF-99F8-4404-A66C-0BFF7F447419}" type="slidenum">
              <a:rPr lang="en-GB" smtClean="0"/>
              <a:t>2</a:t>
            </a:fld>
            <a:endParaRPr lang="en-GB"/>
          </a:p>
        </p:txBody>
      </p:sp>
    </p:spTree>
    <p:extLst>
      <p:ext uri="{BB962C8B-B14F-4D97-AF65-F5344CB8AC3E}">
        <p14:creationId xmlns:p14="http://schemas.microsoft.com/office/powerpoint/2010/main" val="1797117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a:p>
        </p:txBody>
      </p:sp>
      <p:sp>
        <p:nvSpPr>
          <p:cNvPr id="4" name="Dalfan Rhif y Sleid 3"/>
          <p:cNvSpPr>
            <a:spLocks noGrp="1"/>
          </p:cNvSpPr>
          <p:nvPr>
            <p:ph type="sldNum" sz="quarter" idx="5"/>
          </p:nvPr>
        </p:nvSpPr>
        <p:spPr/>
        <p:txBody>
          <a:bodyPr/>
          <a:lstStyle/>
          <a:p>
            <a:fld id="{C8F6DBFF-99F8-4404-A66C-0BFF7F447419}" type="slidenum">
              <a:rPr lang="en-GB" smtClean="0"/>
              <a:t>8</a:t>
            </a:fld>
            <a:endParaRPr lang="en-GB"/>
          </a:p>
        </p:txBody>
      </p:sp>
    </p:spTree>
    <p:extLst>
      <p:ext uri="{BB962C8B-B14F-4D97-AF65-F5344CB8AC3E}">
        <p14:creationId xmlns:p14="http://schemas.microsoft.com/office/powerpoint/2010/main" val="1291875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a:t>Contextual nature </a:t>
            </a:r>
            <a:r>
              <a:rPr lang="en-GB" err="1"/>
              <a:t>eg</a:t>
            </a:r>
            <a:r>
              <a:rPr lang="en-GB"/>
              <a:t> </a:t>
            </a:r>
            <a:r>
              <a:rPr lang="en-GB" b="0" i="0">
                <a:solidFill>
                  <a:srgbClr val="2B3743"/>
                </a:solidFill>
                <a:effectLst/>
                <a:latin typeface="HK Nova R"/>
              </a:rPr>
              <a:t>£10 makes a much bigger difference to someone on minimum wage compared to someone already earning £35k a year. </a:t>
            </a:r>
          </a:p>
          <a:p>
            <a:pPr algn="l">
              <a:buFont typeface="Arial" panose="020B0604020202020204" pitchFamily="34" charset="0"/>
              <a:buChar char="•"/>
            </a:pPr>
            <a:r>
              <a:rPr lang="en-GB" b="0" i="0">
                <a:solidFill>
                  <a:srgbClr val="2B3743"/>
                </a:solidFill>
                <a:effectLst/>
                <a:latin typeface="HK Nova R"/>
              </a:rPr>
              <a:t>And having one more friend to rely on makes a bigger difference to those with no one than someone with many friends in their close network.</a:t>
            </a:r>
          </a:p>
          <a:p>
            <a:br>
              <a:rPr lang="en-GB"/>
            </a:br>
            <a:endParaRPr lang="en-GB"/>
          </a:p>
        </p:txBody>
      </p:sp>
      <p:sp>
        <p:nvSpPr>
          <p:cNvPr id="4" name="Slide Number Placeholder 3"/>
          <p:cNvSpPr>
            <a:spLocks noGrp="1"/>
          </p:cNvSpPr>
          <p:nvPr>
            <p:ph type="sldNum" sz="quarter" idx="5"/>
          </p:nvPr>
        </p:nvSpPr>
        <p:spPr/>
        <p:txBody>
          <a:bodyPr/>
          <a:lstStyle/>
          <a:p>
            <a:fld id="{C8F6DBFF-99F8-4404-A66C-0BFF7F447419}" type="slidenum">
              <a:rPr lang="en-GB" smtClean="0"/>
              <a:t>15</a:t>
            </a:fld>
            <a:endParaRPr lang="en-GB"/>
          </a:p>
        </p:txBody>
      </p:sp>
    </p:spTree>
    <p:extLst>
      <p:ext uri="{BB962C8B-B14F-4D97-AF65-F5344CB8AC3E}">
        <p14:creationId xmlns:p14="http://schemas.microsoft.com/office/powerpoint/2010/main" val="1233139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a:t>Contextual nature </a:t>
            </a:r>
            <a:r>
              <a:rPr lang="en-GB" err="1"/>
              <a:t>eg</a:t>
            </a:r>
            <a:r>
              <a:rPr lang="en-GB"/>
              <a:t> </a:t>
            </a:r>
            <a:r>
              <a:rPr lang="en-GB" b="0" i="0">
                <a:solidFill>
                  <a:srgbClr val="2B3743"/>
                </a:solidFill>
                <a:effectLst/>
                <a:latin typeface="HK Nova R"/>
              </a:rPr>
              <a:t>£10 makes a much bigger difference to someone on minimum wage compared to someone already earning £35k a year. </a:t>
            </a:r>
          </a:p>
          <a:p>
            <a:pPr algn="l">
              <a:buFont typeface="Arial" panose="020B0604020202020204" pitchFamily="34" charset="0"/>
              <a:buChar char="•"/>
            </a:pPr>
            <a:r>
              <a:rPr lang="en-GB" b="0" i="0">
                <a:solidFill>
                  <a:srgbClr val="2B3743"/>
                </a:solidFill>
                <a:effectLst/>
                <a:latin typeface="HK Nova R"/>
              </a:rPr>
              <a:t>And having one more friend to rely on makes a bigger difference to those with no one than someone with many friends in their close network.</a:t>
            </a:r>
          </a:p>
          <a:p>
            <a:br>
              <a:rPr lang="en-GB"/>
            </a:br>
            <a:endParaRPr lang="en-GB"/>
          </a:p>
        </p:txBody>
      </p:sp>
      <p:sp>
        <p:nvSpPr>
          <p:cNvPr id="4" name="Slide Number Placeholder 3"/>
          <p:cNvSpPr>
            <a:spLocks noGrp="1"/>
          </p:cNvSpPr>
          <p:nvPr>
            <p:ph type="sldNum" sz="quarter" idx="5"/>
          </p:nvPr>
        </p:nvSpPr>
        <p:spPr/>
        <p:txBody>
          <a:bodyPr/>
          <a:lstStyle/>
          <a:p>
            <a:fld id="{C8F6DBFF-99F8-4404-A66C-0BFF7F447419}" type="slidenum">
              <a:rPr lang="en-GB" smtClean="0"/>
              <a:t>16</a:t>
            </a:fld>
            <a:endParaRPr lang="en-GB"/>
          </a:p>
        </p:txBody>
      </p:sp>
    </p:spTree>
    <p:extLst>
      <p:ext uri="{BB962C8B-B14F-4D97-AF65-F5344CB8AC3E}">
        <p14:creationId xmlns:p14="http://schemas.microsoft.com/office/powerpoint/2010/main" val="3210025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Research definitions and find 1 argument for and against each perspective.</a:t>
            </a:r>
          </a:p>
        </p:txBody>
      </p:sp>
      <p:sp>
        <p:nvSpPr>
          <p:cNvPr id="4" name="Slide Number Placeholder 3"/>
          <p:cNvSpPr>
            <a:spLocks noGrp="1"/>
          </p:cNvSpPr>
          <p:nvPr>
            <p:ph type="sldNum" sz="quarter" idx="5"/>
          </p:nvPr>
        </p:nvSpPr>
        <p:spPr/>
        <p:txBody>
          <a:bodyPr/>
          <a:lstStyle/>
          <a:p>
            <a:fld id="{C8F6DBFF-99F8-4404-A66C-0BFF7F447419}" type="slidenum">
              <a:rPr lang="en-GB" smtClean="0"/>
              <a:t>17</a:t>
            </a:fld>
            <a:endParaRPr lang="en-GB"/>
          </a:p>
        </p:txBody>
      </p:sp>
    </p:spTree>
    <p:extLst>
      <p:ext uri="{BB962C8B-B14F-4D97-AF65-F5344CB8AC3E}">
        <p14:creationId xmlns:p14="http://schemas.microsoft.com/office/powerpoint/2010/main" val="3839626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https://utilitarianism.net/theories-of-wellbeing/#:~:text=What%20things%20are%20in%20themselves,theories%2C%20and%20objective%20list%20theories.</a:t>
            </a:r>
          </a:p>
        </p:txBody>
      </p:sp>
      <p:sp>
        <p:nvSpPr>
          <p:cNvPr id="4" name="Slide Number Placeholder 3"/>
          <p:cNvSpPr>
            <a:spLocks noGrp="1"/>
          </p:cNvSpPr>
          <p:nvPr>
            <p:ph type="sldNum" sz="quarter" idx="5"/>
          </p:nvPr>
        </p:nvSpPr>
        <p:spPr/>
        <p:txBody>
          <a:bodyPr/>
          <a:lstStyle/>
          <a:p>
            <a:fld id="{C8F6DBFF-99F8-4404-A66C-0BFF7F447419}" type="slidenum">
              <a:rPr lang="en-GB" smtClean="0"/>
              <a:t>18</a:t>
            </a:fld>
            <a:endParaRPr lang="en-GB"/>
          </a:p>
        </p:txBody>
      </p:sp>
    </p:spTree>
    <p:extLst>
      <p:ext uri="{BB962C8B-B14F-4D97-AF65-F5344CB8AC3E}">
        <p14:creationId xmlns:p14="http://schemas.microsoft.com/office/powerpoint/2010/main" val="2611988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https://utilitarianism.net/theories-of-wellbeing/#:~:text=What%20things%20are%20in%20themselves,theories%2C%20and%20objective%20list%20theories.</a:t>
            </a:r>
          </a:p>
        </p:txBody>
      </p:sp>
      <p:sp>
        <p:nvSpPr>
          <p:cNvPr id="4" name="Slide Number Placeholder 3"/>
          <p:cNvSpPr>
            <a:spLocks noGrp="1"/>
          </p:cNvSpPr>
          <p:nvPr>
            <p:ph type="sldNum" sz="quarter" idx="5"/>
          </p:nvPr>
        </p:nvSpPr>
        <p:spPr/>
        <p:txBody>
          <a:bodyPr/>
          <a:lstStyle/>
          <a:p>
            <a:fld id="{C8F6DBFF-99F8-4404-A66C-0BFF7F447419}" type="slidenum">
              <a:rPr lang="en-GB" smtClean="0"/>
              <a:t>19</a:t>
            </a:fld>
            <a:endParaRPr lang="en-GB"/>
          </a:p>
        </p:txBody>
      </p:sp>
    </p:spTree>
    <p:extLst>
      <p:ext uri="{BB962C8B-B14F-4D97-AF65-F5344CB8AC3E}">
        <p14:creationId xmlns:p14="http://schemas.microsoft.com/office/powerpoint/2010/main" val="2773753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F6DBFF-99F8-4404-A66C-0BFF7F447419}" type="slidenum">
              <a:rPr lang="en-GB" smtClean="0"/>
              <a:t>22</a:t>
            </a:fld>
            <a:endParaRPr lang="en-GB"/>
          </a:p>
        </p:txBody>
      </p:sp>
    </p:spTree>
    <p:extLst>
      <p:ext uri="{BB962C8B-B14F-4D97-AF65-F5344CB8AC3E}">
        <p14:creationId xmlns:p14="http://schemas.microsoft.com/office/powerpoint/2010/main" val="390123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https://usq.pressbooks.pub/wellbeingineducationalcontexts/chapter/theoretical-conceptualisations-of-wellbeing/</a:t>
            </a:r>
          </a:p>
        </p:txBody>
      </p:sp>
      <p:sp>
        <p:nvSpPr>
          <p:cNvPr id="4" name="Slide Number Placeholder 3"/>
          <p:cNvSpPr>
            <a:spLocks noGrp="1"/>
          </p:cNvSpPr>
          <p:nvPr>
            <p:ph type="sldNum" sz="quarter" idx="5"/>
          </p:nvPr>
        </p:nvSpPr>
        <p:spPr/>
        <p:txBody>
          <a:bodyPr/>
          <a:lstStyle/>
          <a:p>
            <a:fld id="{C8F6DBFF-99F8-4404-A66C-0BFF7F447419}" type="slidenum">
              <a:rPr lang="en-GB" smtClean="0"/>
              <a:t>23</a:t>
            </a:fld>
            <a:endParaRPr lang="en-GB"/>
          </a:p>
        </p:txBody>
      </p:sp>
    </p:spTree>
    <p:extLst>
      <p:ext uri="{BB962C8B-B14F-4D97-AF65-F5344CB8AC3E}">
        <p14:creationId xmlns:p14="http://schemas.microsoft.com/office/powerpoint/2010/main" val="3778538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https://usq.pressbooks.pub/wellbeingineducationalcontexts/chapter/theoretical-conceptualisations-of-wellbeing/</a:t>
            </a:r>
          </a:p>
        </p:txBody>
      </p:sp>
      <p:sp>
        <p:nvSpPr>
          <p:cNvPr id="4" name="Slide Number Placeholder 3"/>
          <p:cNvSpPr>
            <a:spLocks noGrp="1"/>
          </p:cNvSpPr>
          <p:nvPr>
            <p:ph type="sldNum" sz="quarter" idx="5"/>
          </p:nvPr>
        </p:nvSpPr>
        <p:spPr/>
        <p:txBody>
          <a:bodyPr/>
          <a:lstStyle/>
          <a:p>
            <a:fld id="{C8F6DBFF-99F8-4404-A66C-0BFF7F447419}" type="slidenum">
              <a:rPr lang="en-GB" smtClean="0"/>
              <a:t>24</a:t>
            </a:fld>
            <a:endParaRPr lang="en-GB"/>
          </a:p>
        </p:txBody>
      </p:sp>
    </p:spTree>
    <p:extLst>
      <p:ext uri="{BB962C8B-B14F-4D97-AF65-F5344CB8AC3E}">
        <p14:creationId xmlns:p14="http://schemas.microsoft.com/office/powerpoint/2010/main" val="32778065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buFont typeface="+mj-lt"/>
              <a:buAutoNum type="arabicPeriod"/>
            </a:pPr>
            <a:r>
              <a:rPr lang="en-GB" b="0" i="0">
                <a:solidFill>
                  <a:srgbClr val="222222"/>
                </a:solidFill>
                <a:effectLst/>
                <a:latin typeface="Lato" panose="020F0502020204030203" pitchFamily="34" charset="0"/>
              </a:rPr>
              <a:t>Positive relationships – building and sustaining healthy relationships.</a:t>
            </a:r>
          </a:p>
          <a:p>
            <a:pPr algn="l">
              <a:buFont typeface="+mj-lt"/>
              <a:buAutoNum type="arabicPeriod"/>
            </a:pPr>
            <a:r>
              <a:rPr lang="en-GB" b="0" i="0">
                <a:solidFill>
                  <a:srgbClr val="222222"/>
                </a:solidFill>
                <a:effectLst/>
                <a:latin typeface="Lato" panose="020F0502020204030203" pitchFamily="34" charset="0"/>
              </a:rPr>
              <a:t>Positive strengths – developing and nurturing individual and group strengths.</a:t>
            </a:r>
          </a:p>
          <a:p>
            <a:pPr algn="l">
              <a:buFont typeface="+mj-lt"/>
              <a:buAutoNum type="arabicPeriod"/>
            </a:pPr>
            <a:r>
              <a:rPr lang="en-GB" b="0" i="0">
                <a:solidFill>
                  <a:srgbClr val="222222"/>
                </a:solidFill>
                <a:effectLst/>
                <a:latin typeface="Lato" panose="020F0502020204030203" pitchFamily="34" charset="0"/>
              </a:rPr>
              <a:t>Positive communication – establishing effective and safe communication strategies.</a:t>
            </a:r>
          </a:p>
          <a:p>
            <a:pPr algn="l">
              <a:buFont typeface="+mj-lt"/>
              <a:buAutoNum type="arabicPeriod"/>
            </a:pPr>
            <a:r>
              <a:rPr lang="en-GB" b="0" i="0">
                <a:solidFill>
                  <a:srgbClr val="222222"/>
                </a:solidFill>
                <a:effectLst/>
                <a:latin typeface="Lato" panose="020F0502020204030203" pitchFamily="34" charset="0"/>
              </a:rPr>
              <a:t>Positive behaviour – behaving in a way that welcomes a sense of belonging and connections to others and positive, peaceful and caring action.</a:t>
            </a:r>
          </a:p>
          <a:p>
            <a:pPr algn="l">
              <a:buFont typeface="+mj-lt"/>
              <a:buAutoNum type="arabicPeriod"/>
            </a:pPr>
            <a:r>
              <a:rPr lang="en-GB" b="0" i="0">
                <a:solidFill>
                  <a:srgbClr val="222222"/>
                </a:solidFill>
                <a:effectLst/>
                <a:latin typeface="Lato" panose="020F0502020204030203" pitchFamily="34" charset="0"/>
              </a:rPr>
              <a:t>Positive emotion – nurturing emotional health.</a:t>
            </a:r>
          </a:p>
          <a:p>
            <a:pPr algn="just">
              <a:buFont typeface="+mj-lt"/>
              <a:buAutoNum type="arabicPeriod"/>
            </a:pPr>
            <a:r>
              <a:rPr lang="en-GB" b="0" i="0">
                <a:solidFill>
                  <a:srgbClr val="222222"/>
                </a:solidFill>
                <a:effectLst/>
                <a:latin typeface="Lato" panose="020F0502020204030203" pitchFamily="34" charset="0"/>
              </a:rPr>
              <a:t>Positive leadership – scaffolding wellbeing through growing leaders with a democratic leadership style.</a:t>
            </a:r>
          </a:p>
          <a:p>
            <a:pPr algn="r"/>
            <a:r>
              <a:rPr lang="en-GB" b="0">
                <a:effectLst/>
              </a:rPr>
              <a:t>(McCallum &amp; Price, 2016, p. 144).</a:t>
            </a:r>
          </a:p>
          <a:p>
            <a:endParaRPr lang="en-GB"/>
          </a:p>
        </p:txBody>
      </p:sp>
      <p:sp>
        <p:nvSpPr>
          <p:cNvPr id="4" name="Slide Number Placeholder 3"/>
          <p:cNvSpPr>
            <a:spLocks noGrp="1"/>
          </p:cNvSpPr>
          <p:nvPr>
            <p:ph type="sldNum" sz="quarter" idx="5"/>
          </p:nvPr>
        </p:nvSpPr>
        <p:spPr/>
        <p:txBody>
          <a:bodyPr/>
          <a:lstStyle/>
          <a:p>
            <a:fld id="{C8F6DBFF-99F8-4404-A66C-0BFF7F447419}" type="slidenum">
              <a:rPr lang="en-GB" smtClean="0"/>
              <a:t>25</a:t>
            </a:fld>
            <a:endParaRPr lang="en-GB"/>
          </a:p>
        </p:txBody>
      </p:sp>
    </p:spTree>
    <p:extLst>
      <p:ext uri="{BB962C8B-B14F-4D97-AF65-F5344CB8AC3E}">
        <p14:creationId xmlns:p14="http://schemas.microsoft.com/office/powerpoint/2010/main" val="1810862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Measuring subjective well-being  Four questions asking respondents to assess their own well-being (subjective well-being questions) were included on ONS’s largest household survey, the Integrated Household Survey (IHS) from April this year. This initiative was taken quickly because subjective well-being is not currently measured in large-scale UK-wide datasets, and there was recognition that the life satisfaction and happiness of individuals is an important component of national well-being. The four questions are: • overall, how satisfied are you with your life nowadays?  • overall, how happy did you feel yesterday? • overall, how anxious did you feel yesterday?  • overall, to what extent do you feel the things you do in your life are worthwhile?  </a:t>
            </a:r>
          </a:p>
          <a:p>
            <a:r>
              <a:rPr lang="en-GB"/>
              <a:t>Each is measured on a scale from 0 to 10. These questions will be asked of around 200,000 adults (aged 16 and over) each year. The first annual datasets for these questions will be published in July 2012; some information will be published on an interim basis before that. Statistics from these questions will be classed as ‘experimental’ to allow for further refinement and development. </a:t>
            </a:r>
          </a:p>
          <a:p>
            <a:r>
              <a:rPr lang="en-GB"/>
              <a:t>ONS is also undertaking further testing and development of subjective well-being questions, including further questions on the ONS monthly Opinions Survey and will publish the first set of results in November 2011. This work will investigate aspects of well-being that were identified as strong themes in the national debate, such as a sense of purpose and fulfilment, relationships with family and friends, leisure time, job satisfaction, and a sense of community. </a:t>
            </a:r>
          </a:p>
        </p:txBody>
      </p:sp>
      <p:sp>
        <p:nvSpPr>
          <p:cNvPr id="4" name="Slide Number Placeholder 3"/>
          <p:cNvSpPr>
            <a:spLocks noGrp="1"/>
          </p:cNvSpPr>
          <p:nvPr>
            <p:ph type="sldNum" sz="quarter" idx="10"/>
          </p:nvPr>
        </p:nvSpPr>
        <p:spPr/>
        <p:txBody>
          <a:bodyPr/>
          <a:lstStyle/>
          <a:p>
            <a:fld id="{C8F6DBFF-99F8-4404-A66C-0BFF7F447419}" type="slidenum">
              <a:rPr lang="en-GB" smtClean="0"/>
              <a:t>28</a:t>
            </a:fld>
            <a:endParaRPr lang="en-GB"/>
          </a:p>
        </p:txBody>
      </p:sp>
    </p:spTree>
    <p:extLst>
      <p:ext uri="{BB962C8B-B14F-4D97-AF65-F5344CB8AC3E}">
        <p14:creationId xmlns:p14="http://schemas.microsoft.com/office/powerpoint/2010/main" val="1853232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a:p>
        </p:txBody>
      </p:sp>
      <p:sp>
        <p:nvSpPr>
          <p:cNvPr id="4" name="Dalfan Rhif y Sleid 3"/>
          <p:cNvSpPr>
            <a:spLocks noGrp="1"/>
          </p:cNvSpPr>
          <p:nvPr>
            <p:ph type="sldNum" sz="quarter" idx="5"/>
          </p:nvPr>
        </p:nvSpPr>
        <p:spPr/>
        <p:txBody>
          <a:bodyPr/>
          <a:lstStyle/>
          <a:p>
            <a:fld id="{C8F6DBFF-99F8-4404-A66C-0BFF7F447419}" type="slidenum">
              <a:rPr lang="en-GB" smtClean="0"/>
              <a:t>29</a:t>
            </a:fld>
            <a:endParaRPr lang="en-GB"/>
          </a:p>
        </p:txBody>
      </p:sp>
    </p:spTree>
    <p:extLst>
      <p:ext uri="{BB962C8B-B14F-4D97-AF65-F5344CB8AC3E}">
        <p14:creationId xmlns:p14="http://schemas.microsoft.com/office/powerpoint/2010/main" val="399878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53565A"/>
                </a:solidFill>
                <a:effectLst/>
                <a:latin typeface="HK Nova"/>
              </a:rPr>
              <a:t>Wellbeing, put simply, is about ‘how we are doing’ as individuals, communities and as a nation and how sustainable this is for the future.</a:t>
            </a:r>
          </a:p>
          <a:p>
            <a:pPr algn="l"/>
            <a:r>
              <a:rPr lang="en-GB" b="0" i="0">
                <a:solidFill>
                  <a:srgbClr val="53565A"/>
                </a:solidFill>
                <a:effectLst/>
                <a:latin typeface="HK Nova"/>
              </a:rPr>
              <a:t>We define wellbeing as having 10 broad dimensions which have been shown to matter most to people in the UK as identified through a national debate. The dimensions are: the natural environment, personal well-being, our relationships, health, what we do, where we live, personal finance, the economy, education and skills and governance.</a:t>
            </a:r>
          </a:p>
          <a:p>
            <a:pPr algn="l"/>
            <a:r>
              <a:rPr lang="en-GB" b="0" i="0">
                <a:solidFill>
                  <a:srgbClr val="53565A"/>
                </a:solidFill>
                <a:effectLst/>
                <a:latin typeface="HK Nova"/>
              </a:rPr>
              <a:t>Personal wellbeing is a particularly important dimension which we define as how satisfied we are with our lives, our sense that what we do in life is worthwhile, our day to day emotional experiences (happiness and anxiety) and our wider mental wellbeing.</a:t>
            </a:r>
          </a:p>
          <a:p>
            <a:endParaRPr lang="en-GB"/>
          </a:p>
        </p:txBody>
      </p:sp>
      <p:sp>
        <p:nvSpPr>
          <p:cNvPr id="4" name="Slide Number Placeholder 3"/>
          <p:cNvSpPr>
            <a:spLocks noGrp="1"/>
          </p:cNvSpPr>
          <p:nvPr>
            <p:ph type="sldNum" sz="quarter" idx="5"/>
          </p:nvPr>
        </p:nvSpPr>
        <p:spPr/>
        <p:txBody>
          <a:bodyPr/>
          <a:lstStyle/>
          <a:p>
            <a:fld id="{C8F6DBFF-99F8-4404-A66C-0BFF7F447419}" type="slidenum">
              <a:rPr lang="en-GB" smtClean="0"/>
              <a:t>30</a:t>
            </a:fld>
            <a:endParaRPr lang="en-GB"/>
          </a:p>
        </p:txBody>
      </p:sp>
    </p:spTree>
    <p:extLst>
      <p:ext uri="{BB962C8B-B14F-4D97-AF65-F5344CB8AC3E}">
        <p14:creationId xmlns:p14="http://schemas.microsoft.com/office/powerpoint/2010/main" val="429044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https://www.mind.org.uk/workplace/mental-health-at-work/five-ways-to-wellbeing/</a:t>
            </a:r>
          </a:p>
          <a:p>
            <a:endParaRPr lang="en-GB"/>
          </a:p>
          <a:p>
            <a:r>
              <a:rPr lang="en-GB"/>
              <a:t>Discuss and consider how could these apply in an educational context for both staff and pupils/students.</a:t>
            </a:r>
          </a:p>
        </p:txBody>
      </p:sp>
      <p:sp>
        <p:nvSpPr>
          <p:cNvPr id="4" name="Slide Number Placeholder 3"/>
          <p:cNvSpPr>
            <a:spLocks noGrp="1"/>
          </p:cNvSpPr>
          <p:nvPr>
            <p:ph type="sldNum" sz="quarter" idx="5"/>
          </p:nvPr>
        </p:nvSpPr>
        <p:spPr/>
        <p:txBody>
          <a:bodyPr/>
          <a:lstStyle/>
          <a:p>
            <a:fld id="{C8F6DBFF-99F8-4404-A66C-0BFF7F447419}" type="slidenum">
              <a:rPr lang="en-GB" smtClean="0"/>
              <a:t>31</a:t>
            </a:fld>
            <a:endParaRPr lang="en-GB"/>
          </a:p>
        </p:txBody>
      </p:sp>
    </p:spTree>
    <p:extLst>
      <p:ext uri="{BB962C8B-B14F-4D97-AF65-F5344CB8AC3E}">
        <p14:creationId xmlns:p14="http://schemas.microsoft.com/office/powerpoint/2010/main" val="1801518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Advise to meet at Sail bridge / Allotments straight after lunch break.</a:t>
            </a:r>
          </a:p>
        </p:txBody>
      </p:sp>
      <p:sp>
        <p:nvSpPr>
          <p:cNvPr id="4" name="Slide Number Placeholder 3"/>
          <p:cNvSpPr>
            <a:spLocks noGrp="1"/>
          </p:cNvSpPr>
          <p:nvPr>
            <p:ph type="sldNum" sz="quarter" idx="5"/>
          </p:nvPr>
        </p:nvSpPr>
        <p:spPr/>
        <p:txBody>
          <a:bodyPr/>
          <a:lstStyle/>
          <a:p>
            <a:fld id="{C8F6DBFF-99F8-4404-A66C-0BFF7F447419}" type="slidenum">
              <a:rPr lang="en-GB" smtClean="0"/>
              <a:t>32</a:t>
            </a:fld>
            <a:endParaRPr lang="en-GB"/>
          </a:p>
        </p:txBody>
      </p:sp>
    </p:spTree>
    <p:extLst>
      <p:ext uri="{BB962C8B-B14F-4D97-AF65-F5344CB8AC3E}">
        <p14:creationId xmlns:p14="http://schemas.microsoft.com/office/powerpoint/2010/main" val="31085082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Needs updating!</a:t>
            </a:r>
          </a:p>
        </p:txBody>
      </p:sp>
      <p:sp>
        <p:nvSpPr>
          <p:cNvPr id="4" name="Slide Number Placeholder 3"/>
          <p:cNvSpPr>
            <a:spLocks noGrp="1"/>
          </p:cNvSpPr>
          <p:nvPr>
            <p:ph type="sldNum" sz="quarter" idx="10"/>
          </p:nvPr>
        </p:nvSpPr>
        <p:spPr/>
        <p:txBody>
          <a:bodyPr/>
          <a:lstStyle/>
          <a:p>
            <a:fld id="{C8F6DBFF-99F8-4404-A66C-0BFF7F447419}" type="slidenum">
              <a:rPr lang="en-GB" smtClean="0"/>
              <a:t>33</a:t>
            </a:fld>
            <a:endParaRPr lang="en-GB"/>
          </a:p>
        </p:txBody>
      </p:sp>
    </p:spTree>
    <p:extLst>
      <p:ext uri="{BB962C8B-B14F-4D97-AF65-F5344CB8AC3E}">
        <p14:creationId xmlns:p14="http://schemas.microsoft.com/office/powerpoint/2010/main" val="3769630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FF6F-16B0-4100-B71D-C2319F605E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800F3CD-1082-445D-9EE3-C87792CE5A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871712-01AD-41D6-8B9F-EDAA58EF0EB9}"/>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61FC46D0-A01D-4B69-88CE-3EE884C0526C}"/>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E7BDAB04-2217-4C32-B0DB-990F661E416F}"/>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07738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00FAB-BC82-4DF3-A647-531F7326C3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9A9F55-501F-4C44-9B0F-984FE78636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E5B3CE-6AE7-407B-B398-92FA07B0E213}"/>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55C8A2DF-94EF-45F8-8A01-85899C0C003E}"/>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B445E503-E75C-404F-B6E3-7DBDF51596C0}"/>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2162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7366F-ED06-4A63-B434-1C01FDC1BF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0E853E-7B6C-4A43-AB50-220AED56F4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22B080-A1E6-4BF3-B56F-1431A6DADF8F}"/>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B0A8399E-7CF1-40FA-8586-8CC156416880}"/>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A6886D19-1289-4AC7-A6EF-BFE350D8E9BD}"/>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45998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16B46-2F9E-48D4-A405-7218580AD6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41BF4D-1F16-4457-873C-4F8BE5FB11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6F6468-4D50-40EB-8452-34487AE813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9D9B32-0FB9-4BF8-A619-AD2626030D5C}"/>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6" name="Footer Placeholder 5">
            <a:extLst>
              <a:ext uri="{FF2B5EF4-FFF2-40B4-BE49-F238E27FC236}">
                <a16:creationId xmlns:a16="http://schemas.microsoft.com/office/drawing/2014/main" id="{6338B142-3B7E-4DFF-9342-30267977B960}"/>
              </a:ext>
            </a:extLst>
          </p:cNvPr>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a:extLst>
              <a:ext uri="{FF2B5EF4-FFF2-40B4-BE49-F238E27FC236}">
                <a16:creationId xmlns:a16="http://schemas.microsoft.com/office/drawing/2014/main" id="{6E346517-1B11-4E58-B5F9-28B86FB1ED87}"/>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66759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E0D0B-B8DF-4D0C-85CD-2A3E86D7A2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44F2BB-3936-4DDD-890D-DE4D20D7A0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E40519-8F65-4000-B244-CAB288080A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AA0EF0-E188-456B-A634-1376E4394B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20BD05-AF2F-47EB-BB3C-A5CEAB958C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348461-4019-4FC8-B602-17663C1B7E9D}"/>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8" name="Footer Placeholder 7">
            <a:extLst>
              <a:ext uri="{FF2B5EF4-FFF2-40B4-BE49-F238E27FC236}">
                <a16:creationId xmlns:a16="http://schemas.microsoft.com/office/drawing/2014/main" id="{7D8F7DAC-96DE-427C-8AC0-83479DB1E302}"/>
              </a:ext>
            </a:extLst>
          </p:cNvPr>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a:extLst>
              <a:ext uri="{FF2B5EF4-FFF2-40B4-BE49-F238E27FC236}">
                <a16:creationId xmlns:a16="http://schemas.microsoft.com/office/drawing/2014/main" id="{93B1A7F6-D83F-4EE4-8384-018519232EF8}"/>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32517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5F15F-F2F8-404E-B4DE-152BA4B85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A76189-8B3A-4692-8A9E-E91BCF5A6E0B}"/>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4" name="Footer Placeholder 3">
            <a:extLst>
              <a:ext uri="{FF2B5EF4-FFF2-40B4-BE49-F238E27FC236}">
                <a16:creationId xmlns:a16="http://schemas.microsoft.com/office/drawing/2014/main" id="{5450BDAC-98F6-4132-BF97-53FA3DC9BFD8}"/>
              </a:ext>
            </a:extLst>
          </p:cNvPr>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a:extLst>
              <a:ext uri="{FF2B5EF4-FFF2-40B4-BE49-F238E27FC236}">
                <a16:creationId xmlns:a16="http://schemas.microsoft.com/office/drawing/2014/main" id="{787DA976-1200-48CF-93A2-762C8ED643C0}"/>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182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BE5264-39F3-4A21-8082-556C2F2C401F}"/>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3" name="Footer Placeholder 2">
            <a:extLst>
              <a:ext uri="{FF2B5EF4-FFF2-40B4-BE49-F238E27FC236}">
                <a16:creationId xmlns:a16="http://schemas.microsoft.com/office/drawing/2014/main" id="{F84EAA38-60F4-40C3-9682-6EE4FD9A90D2}"/>
              </a:ext>
            </a:extLst>
          </p:cNvPr>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a:extLst>
              <a:ext uri="{FF2B5EF4-FFF2-40B4-BE49-F238E27FC236}">
                <a16:creationId xmlns:a16="http://schemas.microsoft.com/office/drawing/2014/main" id="{5683A3FC-A574-4D63-82FC-84A7AEC61604}"/>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516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D28C1-9C3C-4370-B9EF-C2C910F6BB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C74D8D0-E7BD-43A4-A023-7024B487FC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96D9ED-6440-4E4E-A59F-BC4ED2DF50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886F08-13F8-4721-B581-BE2156AE26AB}"/>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6" name="Footer Placeholder 5">
            <a:extLst>
              <a:ext uri="{FF2B5EF4-FFF2-40B4-BE49-F238E27FC236}">
                <a16:creationId xmlns:a16="http://schemas.microsoft.com/office/drawing/2014/main" id="{18D8423B-474F-4C7E-83B6-8873B61BA235}"/>
              </a:ext>
            </a:extLst>
          </p:cNvPr>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a:extLst>
              <a:ext uri="{FF2B5EF4-FFF2-40B4-BE49-F238E27FC236}">
                <a16:creationId xmlns:a16="http://schemas.microsoft.com/office/drawing/2014/main" id="{084E3DDE-DA51-4806-A1E7-542924DF41F2}"/>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69522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10F2A-0F5C-476C-990C-B95B43B3E4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A471BD-7BAC-4410-B60D-AD504AC422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7B149-FE72-404E-BD5E-C0478A381D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D78BF6-B97A-44E9-8AA8-463E710089FC}"/>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6" name="Footer Placeholder 5">
            <a:extLst>
              <a:ext uri="{FF2B5EF4-FFF2-40B4-BE49-F238E27FC236}">
                <a16:creationId xmlns:a16="http://schemas.microsoft.com/office/drawing/2014/main" id="{0B267404-9C2D-43A2-B5AF-C2021EC8F237}"/>
              </a:ext>
            </a:extLst>
          </p:cNvPr>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a:extLst>
              <a:ext uri="{FF2B5EF4-FFF2-40B4-BE49-F238E27FC236}">
                <a16:creationId xmlns:a16="http://schemas.microsoft.com/office/drawing/2014/main" id="{FED0537F-9F12-469D-AACA-7760CEA7CCDF}"/>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4957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4CB23-1D94-4BB6-8539-7ED70E7C3D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869954-FEE3-4BA1-8A3E-EE35DD20EB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DE4474-F1C9-4E6E-BCF0-70438BB473E6}"/>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A266751F-6046-40EA-B2A1-B9238E32B378}"/>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3734C257-8858-49E3-BFE7-06BF2BBA108A}"/>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60886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CE9614-F7D8-4840-9072-AD2651F795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B12100-D901-4D7A-83BB-3C8D6FEFA0F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FA1060-55DA-4264-9370-3802186E7E1B}"/>
              </a:ext>
            </a:extLst>
          </p:cNvPr>
          <p:cNvSpPr>
            <a:spLocks noGrp="1"/>
          </p:cNvSpPr>
          <p:nvPr>
            <p:ph type="dt" sz="half" idx="10"/>
          </p:nvPr>
        </p:nvSpPr>
        <p:spPr/>
        <p:txBody>
          <a:body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CA11BE88-B5B0-48FF-9922-AE5A12A09926}"/>
              </a:ext>
            </a:extLst>
          </p:cNvPr>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E1B231BD-5B6D-4456-871E-24A792873639}"/>
              </a:ext>
            </a:extLst>
          </p:cNvPr>
          <p:cNvSpPr>
            <a:spLocks noGrp="1"/>
          </p:cNvSpPr>
          <p:nvPr>
            <p:ph type="sldNum" sz="quarter" idx="12"/>
          </p:nvPr>
        </p:nvSpPr>
        <p:spPr/>
        <p:txBody>
          <a:body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89863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BCD">
            <a:alpha val="40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BACD96-E2D3-4A57-94AF-AF1E04E00B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CC6108-CBB5-455A-8A73-7B5B547046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7534DE-0BD9-4B7D-ABC2-4BDBD96740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94487B-2FB1-4121-BA67-2CA7817F12AC}" type="datetimeFigureOut">
              <a:rPr lang="en-GB" smtClean="0">
                <a:solidFill>
                  <a:prstClr val="black">
                    <a:tint val="75000"/>
                  </a:prstClr>
                </a:solidFill>
              </a:rPr>
              <a:pPr/>
              <a:t>03/01/2025</a:t>
            </a:fld>
            <a:endParaRPr lang="en-GB">
              <a:solidFill>
                <a:prstClr val="black">
                  <a:tint val="75000"/>
                </a:prstClr>
              </a:solidFill>
            </a:endParaRPr>
          </a:p>
        </p:txBody>
      </p:sp>
      <p:sp>
        <p:nvSpPr>
          <p:cNvPr id="5" name="Footer Placeholder 4">
            <a:extLst>
              <a:ext uri="{FF2B5EF4-FFF2-40B4-BE49-F238E27FC236}">
                <a16:creationId xmlns:a16="http://schemas.microsoft.com/office/drawing/2014/main" id="{ECA97ED4-1CD6-4C6E-A861-9871948955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a:extLst>
              <a:ext uri="{FF2B5EF4-FFF2-40B4-BE49-F238E27FC236}">
                <a16:creationId xmlns:a16="http://schemas.microsoft.com/office/drawing/2014/main" id="{27A5D8C4-1803-4B5C-AA0E-354455F9C6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E4A90-C0A3-4918-9F02-985F30B8724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6444797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ucl.ac.uk/news/2017/feb/provosts-view-wellbeing-ucl-and-removing-stigma-around-mental-ill-health"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www.amh.org.uk/services/menssana/healthy-me-2/" TargetMode="External"/><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ocw.tudelft.nl/courses/empirical-research-methods/"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clipart-library.com/student-reflection-cliparts.html" TargetMode="External"/><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ebstockreview.net/explore/evaluation-clipart-evaluator/" TargetMode="External"/><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s://pixabay.com/en/writing-write-writer-letter-41354/"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writing-write-writer-letter-41354/" TargetMode="Externa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pixabay.com/en/writing-write-writer-letter-41354/" TargetMode="Externa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owl.excelsior.edu/writing-process/prewriting-strategies/prewriting-strategies-asking-defining-questions/" TargetMode="External"/><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peoplematters.in/article/guest-article/achieving-effectiveness-through-gen-z-challenges-opportunities-23194"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commons.wikimedia.org/wiki/File:Nuvola_apps_important_old.svg"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4.xml"/><Relationship Id="rId1" Type="http://schemas.openxmlformats.org/officeDocument/2006/relationships/video" Target="https://www.youtube.com/embed/2NR4_5dt7JA?feature=oembed"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hyperlink" Target="http://80000hours.org/articles/job-satisfaction-research/"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hyperlink" Target="https://www.asapgerman.com/why-should-you-learn-foreign-language/" TargetMode="External"/><Relationship Id="rId5" Type="http://schemas.openxmlformats.org/officeDocument/2006/relationships/image" Target="../media/image22.jpeg"/><Relationship Id="rId4" Type="http://schemas.openxmlformats.org/officeDocument/2006/relationships/hyperlink" Target="http://etc.usf.edu/clipart/41600/41656/0-10xhalf_41656.htm"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32.xml.rels><?xml version="1.0" encoding="UTF-8" standalone="yes"?>
<Relationships xmlns="http://schemas.openxmlformats.org/package/2006/relationships"><Relationship Id="rId3" Type="http://schemas.openxmlformats.org/officeDocument/2006/relationships/hyperlink" Target="https://positivepsychology.com/self-awareness-matters-how-you-can-be-more-self-aware/"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hyperlink" Target="https://whatworkswellbeing.org/about-wellbeing/what-is-wellbein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oxford.universitypressscholarship.com/view/10.1093/acprof:oso/9780199934218.001.0001/acprof-9780199934218" TargetMode="External"/><Relationship Id="rId4" Type="http://schemas.openxmlformats.org/officeDocument/2006/relationships/hyperlink" Target="file:///C:\Users\helen.a.griffiths\AppData\Local\Packages\Microsoft.MicrosoftEdge_8wekyb3d8bbwe\TempState\Downloads\nsreporten_tcm77-230272%20(1).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0080" y="320040"/>
            <a:ext cx="6692827" cy="3892669"/>
          </a:xfrm>
        </p:spPr>
        <p:txBody>
          <a:bodyPr>
            <a:normAutofit/>
          </a:bodyPr>
          <a:lstStyle/>
          <a:p>
            <a:pPr algn="l"/>
            <a:r>
              <a:rPr lang="en-GB" sz="4600"/>
              <a:t>ECES6021/C</a:t>
            </a:r>
            <a:br>
              <a:rPr lang="en-US" sz="4600">
                <a:latin typeface="+mj-ea"/>
                <a:cs typeface="+mj-ea"/>
              </a:rPr>
            </a:br>
            <a:br>
              <a:rPr lang="en-US" sz="4600">
                <a:latin typeface="+mj-ea"/>
                <a:cs typeface="+mj-ea"/>
              </a:rPr>
            </a:br>
            <a:r>
              <a:rPr lang="cy-GB" sz="4600">
                <a:latin typeface="+mj-ea"/>
                <a:cs typeface="+mj-ea"/>
              </a:rPr>
              <a:t>Llesiant mewn Addysg</a:t>
            </a:r>
            <a:br>
              <a:rPr lang="en-US" sz="4600">
                <a:latin typeface="+mj-ea"/>
                <a:cs typeface="+mj-ea"/>
              </a:rPr>
            </a:br>
            <a:r>
              <a:rPr lang="en-GB" sz="4600">
                <a:latin typeface="+mj-ea"/>
                <a:cs typeface="+mj-ea"/>
              </a:rPr>
              <a:t>Well-being in Education</a:t>
            </a:r>
            <a:br>
              <a:rPr lang="en-US" sz="4600">
                <a:latin typeface="+mj-ea"/>
                <a:cs typeface="+mj-ea"/>
              </a:rPr>
            </a:br>
            <a:br>
              <a:rPr lang="en-GB" sz="4600"/>
            </a:br>
            <a:r>
              <a:rPr lang="cy-GB" sz="4600"/>
              <a:t>Sesiwn</a:t>
            </a:r>
            <a:r>
              <a:rPr lang="en-GB" sz="4600"/>
              <a:t> 1 / Session 1</a:t>
            </a:r>
          </a:p>
        </p:txBody>
      </p:sp>
      <p:sp>
        <p:nvSpPr>
          <p:cNvPr id="3" name="Subtitle 2"/>
          <p:cNvSpPr>
            <a:spLocks noGrp="1"/>
          </p:cNvSpPr>
          <p:nvPr>
            <p:ph type="subTitle" idx="1"/>
          </p:nvPr>
        </p:nvSpPr>
        <p:spPr>
          <a:xfrm>
            <a:off x="640080" y="4631161"/>
            <a:ext cx="6692827" cy="1569486"/>
          </a:xfrm>
        </p:spPr>
        <p:txBody>
          <a:bodyPr>
            <a:normAutofit/>
          </a:bodyPr>
          <a:lstStyle/>
          <a:p>
            <a:pPr algn="l"/>
            <a:endParaRPr lang="en-GB"/>
          </a:p>
          <a:p>
            <a:pPr algn="l"/>
            <a:r>
              <a:rPr lang="cy-GB"/>
              <a:t>Cyflwyniad</a:t>
            </a:r>
          </a:p>
          <a:p>
            <a:pPr algn="l"/>
            <a:r>
              <a:rPr lang="en-GB"/>
              <a:t>Introduction</a:t>
            </a:r>
          </a:p>
          <a:p>
            <a:pPr algn="l"/>
            <a:endParaRPr lang="en-GB"/>
          </a:p>
        </p:txBody>
      </p:sp>
      <p:sp>
        <p:nvSpPr>
          <p:cNvPr id="20"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10;&#10;Description automatically generated">
            <a:extLst>
              <a:ext uri="{FF2B5EF4-FFF2-40B4-BE49-F238E27FC236}">
                <a16:creationId xmlns:a16="http://schemas.microsoft.com/office/drawing/2014/main" id="{22C1ABDF-6697-4D58-8E2F-EA4E153420FB}"/>
              </a:ext>
            </a:extLst>
          </p:cNvPr>
          <p:cNvPicPr>
            <a:picLocks noChangeAspect="1"/>
          </p:cNvPicPr>
          <p:nvPr/>
        </p:nvPicPr>
        <p:blipFill rotWithShape="1">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2419"/>
          <a:stretch/>
        </p:blipFill>
        <p:spPr>
          <a:xfrm>
            <a:off x="7781544" y="883810"/>
            <a:ext cx="4087368" cy="4853906"/>
          </a:xfrm>
          <a:prstGeom prst="rect">
            <a:avLst/>
          </a:prstGeom>
        </p:spPr>
      </p:pic>
    </p:spTree>
    <p:extLst>
      <p:ext uri="{BB962C8B-B14F-4D97-AF65-F5344CB8AC3E}">
        <p14:creationId xmlns:p14="http://schemas.microsoft.com/office/powerpoint/2010/main" val="2562723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83CAA-3A06-87FC-9C8F-57322C5EC09B}"/>
              </a:ext>
            </a:extLst>
          </p:cNvPr>
          <p:cNvSpPr>
            <a:spLocks noGrp="1"/>
          </p:cNvSpPr>
          <p:nvPr>
            <p:ph type="title"/>
          </p:nvPr>
        </p:nvSpPr>
        <p:spPr/>
        <p:txBody>
          <a:bodyPr/>
          <a:lstStyle/>
          <a:p>
            <a:pPr algn="ctr"/>
            <a:r>
              <a:rPr lang="en-GB" dirty="0" err="1"/>
              <a:t>Eisteddwch</a:t>
            </a:r>
            <a:r>
              <a:rPr lang="en-GB" dirty="0"/>
              <a:t> </a:t>
            </a:r>
            <a:r>
              <a:rPr lang="en-GB" dirty="0" err="1"/>
              <a:t>nol</a:t>
            </a:r>
            <a:r>
              <a:rPr lang="en-GB" dirty="0"/>
              <a:t> a </a:t>
            </a:r>
            <a:r>
              <a:rPr lang="en-GB" dirty="0" err="1"/>
              <a:t>gorffwyswch</a:t>
            </a:r>
            <a:endParaRPr lang="en-GB" dirty="0"/>
          </a:p>
        </p:txBody>
      </p:sp>
      <p:sp>
        <p:nvSpPr>
          <p:cNvPr id="3" name="Title 1">
            <a:extLst>
              <a:ext uri="{FF2B5EF4-FFF2-40B4-BE49-F238E27FC236}">
                <a16:creationId xmlns:a16="http://schemas.microsoft.com/office/drawing/2014/main" id="{D4605CF3-42AD-81C6-83E1-1C58634E2AD1}"/>
              </a:ext>
            </a:extLst>
          </p:cNvPr>
          <p:cNvSpPr txBox="1">
            <a:spLocks/>
          </p:cNvSpPr>
          <p:nvPr/>
        </p:nvSpPr>
        <p:spPr>
          <a:xfrm>
            <a:off x="838200" y="45834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Sit back and relax</a:t>
            </a:r>
          </a:p>
        </p:txBody>
      </p:sp>
      <p:pic>
        <p:nvPicPr>
          <p:cNvPr id="5" name="Picture 4" descr="Owl standing on top of a numbered stepped wall">
            <a:extLst>
              <a:ext uri="{FF2B5EF4-FFF2-40B4-BE49-F238E27FC236}">
                <a16:creationId xmlns:a16="http://schemas.microsoft.com/office/drawing/2014/main" id="{677877C9-53C0-4ECA-CA4B-5662A02145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2335" y="1690688"/>
            <a:ext cx="4687330" cy="3123968"/>
          </a:xfrm>
          <a:prstGeom prst="rect">
            <a:avLst/>
          </a:prstGeom>
        </p:spPr>
      </p:pic>
    </p:spTree>
    <p:extLst>
      <p:ext uri="{BB962C8B-B14F-4D97-AF65-F5344CB8AC3E}">
        <p14:creationId xmlns:p14="http://schemas.microsoft.com/office/powerpoint/2010/main" val="3609739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Freeform: Shape 1042">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673770"/>
            <a:ext cx="3220329" cy="2027227"/>
          </a:xfrm>
        </p:spPr>
        <p:txBody>
          <a:bodyPr vert="horz" lIns="91440" tIns="45720" rIns="91440" bIns="45720" rtlCol="0" anchor="t">
            <a:normAutofit/>
          </a:bodyPr>
          <a:lstStyle/>
          <a:p>
            <a:r>
              <a:rPr lang="en-US" sz="4600" kern="1200">
                <a:solidFill>
                  <a:srgbClr val="FFFFFF"/>
                </a:solidFill>
                <a:latin typeface="+mj-lt"/>
                <a:ea typeface="+mj-ea"/>
                <a:cs typeface="+mj-cs"/>
              </a:rPr>
              <a:t>Nod y </a:t>
            </a:r>
            <a:r>
              <a:rPr lang="cy-GB" sz="4600" kern="1200">
                <a:solidFill>
                  <a:srgbClr val="FFFFFF"/>
                </a:solidFill>
                <a:latin typeface="+mj-lt"/>
                <a:ea typeface="+mj-ea"/>
                <a:cs typeface="+mj-cs"/>
              </a:rPr>
              <a:t>Modwl </a:t>
            </a:r>
            <a:r>
              <a:rPr lang="en-US" sz="4600" kern="1200">
                <a:solidFill>
                  <a:srgbClr val="FFFFFF"/>
                </a:solidFill>
                <a:latin typeface="+mj-lt"/>
                <a:ea typeface="+mj-ea"/>
                <a:cs typeface="+mj-cs"/>
              </a:rPr>
              <a:t>/  </a:t>
            </a:r>
            <a:r>
              <a:rPr lang="en-US" sz="4600" i="1" kern="1200">
                <a:solidFill>
                  <a:srgbClr val="FFFFFF"/>
                </a:solidFill>
                <a:latin typeface="+mj-lt"/>
                <a:ea typeface="+mj-ea"/>
                <a:cs typeface="+mj-cs"/>
              </a:rPr>
              <a:t>Module Aim</a:t>
            </a:r>
          </a:p>
        </p:txBody>
      </p:sp>
      <p:sp>
        <p:nvSpPr>
          <p:cNvPr id="3" name="Content Placeholder 2"/>
          <p:cNvSpPr>
            <a:spLocks/>
          </p:cNvSpPr>
          <p:nvPr/>
        </p:nvSpPr>
        <p:spPr>
          <a:xfrm>
            <a:off x="5542672" y="2937932"/>
            <a:ext cx="2753315" cy="3375319"/>
          </a:xfrm>
          <a:prstGeom prst="rect">
            <a:avLst/>
          </a:prstGeom>
        </p:spPr>
        <p:style>
          <a:lnRef idx="2">
            <a:schemeClr val="accent4"/>
          </a:lnRef>
          <a:fillRef idx="1">
            <a:schemeClr val="lt1"/>
          </a:fillRef>
          <a:effectRef idx="0">
            <a:schemeClr val="accent4"/>
          </a:effectRef>
          <a:fontRef idx="minor">
            <a:schemeClr val="dk1"/>
          </a:fontRef>
        </p:style>
        <p:txBody>
          <a:bodyPr>
            <a:normAutofit lnSpcReduction="10000"/>
          </a:bodyPr>
          <a:lstStyle/>
          <a:p>
            <a:pPr defTabSz="539496">
              <a:spcAft>
                <a:spcPts val="600"/>
              </a:spcAft>
            </a:pPr>
            <a:r>
              <a:rPr lang="cy-GB" sz="2400" kern="1200">
                <a:solidFill>
                  <a:srgbClr val="000000"/>
                </a:solidFill>
                <a:latin typeface="Arial" panose="020B0604020202020204" pitchFamily="34" charset="0"/>
                <a:ea typeface="+mn-ea"/>
                <a:cs typeface="+mn-cs"/>
              </a:rPr>
              <a:t>Datblygu dealltwriaeth feirniadol o rôl ac effaith llesiant mewn addysg a dadansoddi’n feirniadol yr arferion a’r dulliau sy’n cefnogi hyn. </a:t>
            </a:r>
            <a:r>
              <a:rPr lang="cy-GB" sz="2400" b="1" kern="1200">
                <a:solidFill>
                  <a:srgbClr val="000000"/>
                </a:solidFill>
                <a:latin typeface="Arial" panose="020B0604020202020204" pitchFamily="34" charset="0"/>
                <a:ea typeface="+mn-ea"/>
                <a:cs typeface="+mn-cs"/>
              </a:rPr>
              <a:t> </a:t>
            </a:r>
            <a:r>
              <a:rPr lang="cy-GB" sz="2400" kern="1200">
                <a:solidFill>
                  <a:srgbClr val="000000"/>
                </a:solidFill>
                <a:latin typeface="Arial" panose="020B0604020202020204" pitchFamily="34" charset="0"/>
                <a:ea typeface="+mn-ea"/>
                <a:cs typeface="+mn-cs"/>
              </a:rPr>
              <a:t> </a:t>
            </a:r>
          </a:p>
          <a:p>
            <a:pPr>
              <a:spcAft>
                <a:spcPts val="600"/>
              </a:spcAft>
            </a:pPr>
            <a:endParaRPr lang="en-GB" sz="3600"/>
          </a:p>
        </p:txBody>
      </p:sp>
      <p:sp>
        <p:nvSpPr>
          <p:cNvPr id="4" name="Content Placeholder 3"/>
          <p:cNvSpPr>
            <a:spLocks/>
          </p:cNvSpPr>
          <p:nvPr/>
        </p:nvSpPr>
        <p:spPr>
          <a:xfrm>
            <a:off x="8341749" y="2941285"/>
            <a:ext cx="3012051" cy="3371966"/>
          </a:xfrm>
          <a:prstGeom prst="rect">
            <a:avLst/>
          </a:prstGeom>
        </p:spPr>
        <p:style>
          <a:lnRef idx="2">
            <a:schemeClr val="accent3"/>
          </a:lnRef>
          <a:fillRef idx="1">
            <a:schemeClr val="lt1"/>
          </a:fillRef>
          <a:effectRef idx="0">
            <a:schemeClr val="accent3"/>
          </a:effectRef>
          <a:fontRef idx="minor">
            <a:schemeClr val="dk1"/>
          </a:fontRef>
        </p:style>
        <p:txBody>
          <a:bodyPr>
            <a:normAutofit lnSpcReduction="10000"/>
          </a:bodyPr>
          <a:lstStyle/>
          <a:p>
            <a:pPr defTabSz="539496">
              <a:spcAft>
                <a:spcPts val="600"/>
              </a:spcAft>
            </a:pPr>
            <a:r>
              <a:rPr lang="en-GB" sz="2400" kern="1200">
                <a:solidFill>
                  <a:srgbClr val="000000"/>
                </a:solidFill>
                <a:latin typeface="Arial" panose="020B0604020202020204" pitchFamily="34" charset="0"/>
                <a:ea typeface="+mn-ea"/>
                <a:cs typeface="+mn-cs"/>
              </a:rPr>
              <a:t>To develop a critical understanding of the role and impact of well-being in education and critically analyse the practices and approaches which support this.</a:t>
            </a:r>
            <a:r>
              <a:rPr lang="en-GB" sz="2400" b="1" kern="1200">
                <a:solidFill>
                  <a:srgbClr val="000000"/>
                </a:solidFill>
                <a:latin typeface="Arial" panose="020B0604020202020204" pitchFamily="34" charset="0"/>
                <a:ea typeface="+mn-ea"/>
                <a:cs typeface="+mn-cs"/>
              </a:rPr>
              <a:t> </a:t>
            </a:r>
            <a:r>
              <a:rPr lang="en-GB" sz="2400" kern="1200">
                <a:solidFill>
                  <a:srgbClr val="000000"/>
                </a:solidFill>
                <a:latin typeface="Arial" panose="020B0604020202020204" pitchFamily="34" charset="0"/>
                <a:ea typeface="+mn-ea"/>
                <a:cs typeface="+mn-cs"/>
              </a:rPr>
              <a:t> </a:t>
            </a:r>
            <a:endParaRPr lang="en-GB" sz="2400" kern="1200">
              <a:solidFill>
                <a:srgbClr val="000000"/>
              </a:solidFill>
              <a:latin typeface="verdana" panose="020B0604030504040204" pitchFamily="34" charset="0"/>
              <a:ea typeface="+mn-ea"/>
              <a:cs typeface="+mn-cs"/>
            </a:endParaRPr>
          </a:p>
          <a:p>
            <a:pPr>
              <a:spcAft>
                <a:spcPts val="600"/>
              </a:spcAft>
            </a:pPr>
            <a:endParaRPr lang="en-GB" sz="2400">
              <a:latin typeface="Arial" panose="020B0604020202020204" pitchFamily="34" charset="0"/>
              <a:cs typeface="Arial" panose="020B0604020202020204" pitchFamily="34" charset="0"/>
            </a:endParaRPr>
          </a:p>
        </p:txBody>
      </p:sp>
      <p:pic>
        <p:nvPicPr>
          <p:cNvPr id="1027" name="Picture 3" descr="A cartoon of a child and a child&#10;&#10;Description automatically generated"/>
          <p:cNvPicPr>
            <a:picLocks noChangeAspect="1" noChangeArrowheads="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7361602" y="1992502"/>
            <a:ext cx="1960294" cy="862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8103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Freeform: Shape 2056">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838200" y="673770"/>
            <a:ext cx="3220329" cy="2027227"/>
          </a:xfrm>
        </p:spPr>
        <p:txBody>
          <a:bodyPr vert="horz" lIns="91440" tIns="45720" rIns="91440" bIns="45720" rtlCol="0" anchor="t">
            <a:normAutofit/>
          </a:bodyPr>
          <a:lstStyle/>
          <a:p>
            <a:r>
              <a:rPr lang="en-US" sz="3400" kern="1200">
                <a:solidFill>
                  <a:srgbClr val="FFFFFF"/>
                </a:solidFill>
                <a:latin typeface="+mj-lt"/>
                <a:ea typeface="+mj-ea"/>
                <a:cs typeface="+mj-cs"/>
              </a:rPr>
              <a:t>Deilliannau Dysgu / </a:t>
            </a:r>
            <a:r>
              <a:rPr lang="en-US" sz="3400" i="1" kern="1200">
                <a:solidFill>
                  <a:srgbClr val="FFFFFF"/>
                </a:solidFill>
                <a:latin typeface="+mj-lt"/>
                <a:ea typeface="+mj-ea"/>
                <a:cs typeface="+mj-cs"/>
              </a:rPr>
              <a:t>Learning Outcomes</a:t>
            </a:r>
          </a:p>
        </p:txBody>
      </p:sp>
      <p:sp>
        <p:nvSpPr>
          <p:cNvPr id="3" name="Content Placeholder 2"/>
          <p:cNvSpPr>
            <a:spLocks/>
          </p:cNvSpPr>
          <p:nvPr/>
        </p:nvSpPr>
        <p:spPr>
          <a:xfrm>
            <a:off x="5542672" y="2616740"/>
            <a:ext cx="2851757" cy="3093395"/>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a:bodyPr>
          <a:lstStyle/>
          <a:p>
            <a:pPr defTabSz="640080" fontAlgn="base">
              <a:spcAft>
                <a:spcPts val="600"/>
              </a:spcAft>
            </a:pPr>
            <a:r>
              <a:rPr lang="cy-GB" sz="2400" kern="1200">
                <a:solidFill>
                  <a:srgbClr val="000000"/>
                </a:solidFill>
                <a:latin typeface="Arial" panose="020B0604020202020204" pitchFamily="34" charset="0"/>
                <a:ea typeface="+mn-ea"/>
                <a:cs typeface="+mn-cs"/>
              </a:rPr>
              <a:t>Archwilio’n feirniadol effaith deddfwriaeth a pholisi ar yr agenda llesiant yn y Deyrnas Unedig o ran addysg. </a:t>
            </a:r>
            <a:endParaRPr lang="cy-GB" sz="2400" kern="1200">
              <a:solidFill>
                <a:srgbClr val="000000"/>
              </a:solidFill>
              <a:latin typeface="verdana" panose="020B0604030504040204" pitchFamily="34" charset="0"/>
              <a:ea typeface="+mn-ea"/>
              <a:cs typeface="+mn-cs"/>
            </a:endParaRPr>
          </a:p>
          <a:p>
            <a:pPr defTabSz="640080">
              <a:spcAft>
                <a:spcPts val="600"/>
              </a:spcAft>
            </a:pPr>
            <a:endParaRPr lang="en-GB" sz="1260" kern="1200">
              <a:solidFill>
                <a:srgbClr val="B30000"/>
              </a:solidFill>
              <a:latin typeface="+mn-lt"/>
              <a:ea typeface="+mn-ea"/>
              <a:cs typeface="+mn-cs"/>
            </a:endParaRPr>
          </a:p>
          <a:p>
            <a:pPr>
              <a:spcAft>
                <a:spcPts val="600"/>
              </a:spcAft>
            </a:pPr>
            <a:endParaRPr lang="en-GB">
              <a:solidFill>
                <a:srgbClr val="FF0000"/>
              </a:solidFill>
            </a:endParaRPr>
          </a:p>
        </p:txBody>
      </p:sp>
      <p:sp>
        <p:nvSpPr>
          <p:cNvPr id="4" name="Content Placeholder 3"/>
          <p:cNvSpPr>
            <a:spLocks/>
          </p:cNvSpPr>
          <p:nvPr/>
        </p:nvSpPr>
        <p:spPr>
          <a:xfrm>
            <a:off x="8502043" y="2616741"/>
            <a:ext cx="2851757" cy="3093394"/>
          </a:xfrm>
          <a:prstGeom prst="rect">
            <a:avLst/>
          </a:prstGeom>
        </p:spPr>
        <p:style>
          <a:lnRef idx="2">
            <a:schemeClr val="accent3"/>
          </a:lnRef>
          <a:fillRef idx="1">
            <a:schemeClr val="lt1"/>
          </a:fillRef>
          <a:effectRef idx="0">
            <a:schemeClr val="accent3"/>
          </a:effectRef>
          <a:fontRef idx="minor">
            <a:schemeClr val="dk1"/>
          </a:fontRef>
        </p:style>
        <p:txBody>
          <a:bodyPr>
            <a:normAutofit/>
          </a:bodyPr>
          <a:lstStyle/>
          <a:p>
            <a:pPr defTabSz="640080" fontAlgn="base">
              <a:spcAft>
                <a:spcPts val="600"/>
              </a:spcAft>
            </a:pPr>
            <a:r>
              <a:rPr lang="en-GB" sz="2400" kern="1200">
                <a:solidFill>
                  <a:srgbClr val="000000"/>
                </a:solidFill>
                <a:latin typeface="Arial" panose="020B0604020202020204" pitchFamily="34" charset="0"/>
                <a:ea typeface="+mn-ea"/>
                <a:cs typeface="+mn-cs"/>
              </a:rPr>
              <a:t>Critically examine the impact of legislation and policy on the well-being agenda in the UK in relation to education. </a:t>
            </a:r>
            <a:endParaRPr lang="en-GB" sz="2400" kern="1200">
              <a:solidFill>
                <a:srgbClr val="000000"/>
              </a:solidFill>
              <a:latin typeface="verdana" panose="020B0604030504040204" pitchFamily="34" charset="0"/>
              <a:ea typeface="+mn-ea"/>
              <a:cs typeface="+mn-cs"/>
            </a:endParaRPr>
          </a:p>
          <a:p>
            <a:pPr marL="48006" defTabSz="640080">
              <a:spcAft>
                <a:spcPts val="600"/>
              </a:spcAft>
            </a:pPr>
            <a:endParaRPr lang="en-GB" sz="1260" kern="1200">
              <a:solidFill>
                <a:schemeClr val="dk1"/>
              </a:solidFill>
              <a:latin typeface="+mn-lt"/>
              <a:ea typeface="+mn-ea"/>
              <a:cs typeface="+mn-cs"/>
            </a:endParaRPr>
          </a:p>
          <a:p>
            <a:pPr defTabSz="640080">
              <a:spcAft>
                <a:spcPts val="600"/>
              </a:spcAft>
            </a:pPr>
            <a:endParaRPr lang="en-GB" sz="1260" i="1" kern="1200">
              <a:solidFill>
                <a:srgbClr val="B30000"/>
              </a:solidFill>
              <a:latin typeface="+mn-lt"/>
              <a:ea typeface="+mn-ea"/>
              <a:cs typeface="+mn-cs"/>
            </a:endParaRPr>
          </a:p>
          <a:p>
            <a:pPr defTabSz="640080">
              <a:spcAft>
                <a:spcPts val="600"/>
              </a:spcAft>
            </a:pPr>
            <a:endParaRPr lang="en-GB" sz="1260" kern="1200">
              <a:solidFill>
                <a:schemeClr val="dk1"/>
              </a:solidFill>
              <a:latin typeface="+mn-lt"/>
              <a:ea typeface="+mn-ea"/>
              <a:cs typeface="+mn-cs"/>
            </a:endParaRPr>
          </a:p>
          <a:p>
            <a:pPr>
              <a:spcAft>
                <a:spcPts val="600"/>
              </a:spcAft>
            </a:pPr>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7076051" y="522300"/>
            <a:ext cx="2851983" cy="1983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80808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itle 4"/>
          <p:cNvSpPr>
            <a:spLocks noGrp="1"/>
          </p:cNvSpPr>
          <p:nvPr>
            <p:ph type="title"/>
          </p:nvPr>
        </p:nvSpPr>
        <p:spPr>
          <a:xfrm>
            <a:off x="838200" y="673770"/>
            <a:ext cx="3220329" cy="2027227"/>
          </a:xfrm>
        </p:spPr>
        <p:txBody>
          <a:bodyPr vert="horz" lIns="91440" tIns="45720" rIns="91440" bIns="45720" rtlCol="0" anchor="t">
            <a:normAutofit/>
          </a:bodyPr>
          <a:lstStyle/>
          <a:p>
            <a:r>
              <a:rPr lang="en-US" sz="3400" kern="1200">
                <a:solidFill>
                  <a:srgbClr val="FFFFFF"/>
                </a:solidFill>
                <a:latin typeface="+mj-lt"/>
                <a:ea typeface="+mj-ea"/>
                <a:cs typeface="+mj-cs"/>
              </a:rPr>
              <a:t>Deilliannau Dysgu / </a:t>
            </a:r>
            <a:r>
              <a:rPr lang="en-US" sz="3400" i="1" kern="1200">
                <a:solidFill>
                  <a:srgbClr val="FFFFFF"/>
                </a:solidFill>
                <a:latin typeface="+mj-lt"/>
                <a:ea typeface="+mj-ea"/>
                <a:cs typeface="+mj-cs"/>
              </a:rPr>
              <a:t>Learning Outcomes</a:t>
            </a:r>
            <a:endParaRPr lang="en-US" sz="3400" kern="1200">
              <a:solidFill>
                <a:srgbClr val="FFFFFF"/>
              </a:solidFill>
              <a:latin typeface="+mj-lt"/>
              <a:ea typeface="+mj-ea"/>
              <a:cs typeface="+mj-cs"/>
            </a:endParaRPr>
          </a:p>
        </p:txBody>
      </p:sp>
      <p:sp>
        <p:nvSpPr>
          <p:cNvPr id="3" name="Content Placeholder 2"/>
          <p:cNvSpPr>
            <a:spLocks/>
          </p:cNvSpPr>
          <p:nvPr/>
        </p:nvSpPr>
        <p:spPr>
          <a:xfrm>
            <a:off x="5542672" y="2003897"/>
            <a:ext cx="2518252" cy="3735421"/>
          </a:xfrm>
          <a:prstGeom prst="rect">
            <a:avLst/>
          </a:prstGeom>
        </p:spPr>
        <p:style>
          <a:lnRef idx="2">
            <a:schemeClr val="accent3"/>
          </a:lnRef>
          <a:fillRef idx="1">
            <a:schemeClr val="lt1"/>
          </a:fillRef>
          <a:effectRef idx="0">
            <a:schemeClr val="accent3"/>
          </a:effectRef>
          <a:fontRef idx="minor">
            <a:schemeClr val="dk1"/>
          </a:fontRef>
        </p:style>
        <p:txBody>
          <a:bodyPr/>
          <a:lstStyle/>
          <a:p>
            <a:pPr defTabSz="457200" fontAlgn="base">
              <a:spcAft>
                <a:spcPts val="600"/>
              </a:spcAft>
            </a:pPr>
            <a:r>
              <a:rPr lang="cy-GB" sz="2400" kern="1200">
                <a:solidFill>
                  <a:srgbClr val="000000"/>
                </a:solidFill>
                <a:latin typeface="Arial" panose="020B0604020202020204" pitchFamily="34" charset="0"/>
                <a:ea typeface="+mn-ea"/>
                <a:cs typeface="+mn-cs"/>
              </a:rPr>
              <a:t>Adfyfyrio’n feirniadol ar rôl ac effaith hunanofal i staff, plant a phobl ifanc wrth gyflawni nodau llesiant ehangach. </a:t>
            </a:r>
            <a:endParaRPr lang="cy-GB" sz="2400" kern="1200">
              <a:solidFill>
                <a:srgbClr val="000000"/>
              </a:solidFill>
              <a:latin typeface="verdana" panose="020B0604030504040204" pitchFamily="34" charset="0"/>
              <a:ea typeface="+mn-ea"/>
              <a:cs typeface="+mn-cs"/>
            </a:endParaRPr>
          </a:p>
          <a:p>
            <a:pPr>
              <a:spcAft>
                <a:spcPts val="600"/>
              </a:spcAft>
            </a:pPr>
            <a:endParaRPr lang="en-GB"/>
          </a:p>
        </p:txBody>
      </p:sp>
      <p:sp>
        <p:nvSpPr>
          <p:cNvPr id="4" name="Content Placeholder 3"/>
          <p:cNvSpPr>
            <a:spLocks/>
          </p:cNvSpPr>
          <p:nvPr/>
        </p:nvSpPr>
        <p:spPr>
          <a:xfrm>
            <a:off x="8922058" y="2003897"/>
            <a:ext cx="2431742" cy="3735421"/>
          </a:xfrm>
          <a:prstGeom prst="rect">
            <a:avLst/>
          </a:prstGeom>
        </p:spPr>
        <p:style>
          <a:lnRef idx="2">
            <a:schemeClr val="accent4"/>
          </a:lnRef>
          <a:fillRef idx="1">
            <a:schemeClr val="lt1"/>
          </a:fillRef>
          <a:effectRef idx="0">
            <a:schemeClr val="accent4"/>
          </a:effectRef>
          <a:fontRef idx="minor">
            <a:schemeClr val="dk1"/>
          </a:fontRef>
        </p:style>
        <p:txBody>
          <a:bodyPr/>
          <a:lstStyle/>
          <a:p>
            <a:pPr defTabSz="457200" fontAlgn="base">
              <a:spcAft>
                <a:spcPts val="600"/>
              </a:spcAft>
            </a:pPr>
            <a:r>
              <a:rPr lang="en-GB" sz="2400" kern="1200">
                <a:solidFill>
                  <a:srgbClr val="000000"/>
                </a:solidFill>
                <a:latin typeface="Arial" panose="020B0604020202020204" pitchFamily="34" charset="0"/>
                <a:ea typeface="+mn-ea"/>
                <a:cs typeface="+mn-cs"/>
              </a:rPr>
              <a:t>Critically reflect on the role and impact of self-care for staff, children and young people in achieving wider well-being goals. </a:t>
            </a:r>
            <a:endParaRPr lang="en-GB" sz="2400" kern="1200">
              <a:solidFill>
                <a:srgbClr val="000000"/>
              </a:solidFill>
              <a:latin typeface="verdana" panose="020B0604030504040204" pitchFamily="34" charset="0"/>
              <a:ea typeface="+mn-ea"/>
              <a:cs typeface="+mn-cs"/>
            </a:endParaRPr>
          </a:p>
          <a:p>
            <a:pPr>
              <a:spcAft>
                <a:spcPts val="600"/>
              </a:spcAft>
            </a:pPr>
            <a:endParaRPr lang="en-GB"/>
          </a:p>
        </p:txBody>
      </p:sp>
      <p:pic>
        <p:nvPicPr>
          <p:cNvPr id="6" name="Picture 5" descr="A picture containing logo&#10;&#10;Description automatically generated">
            <a:extLst>
              <a:ext uri="{FF2B5EF4-FFF2-40B4-BE49-F238E27FC236}">
                <a16:creationId xmlns:a16="http://schemas.microsoft.com/office/drawing/2014/main" id="{754B28BF-E8DE-4860-A863-00CBBB03EAF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74071" y="673770"/>
            <a:ext cx="1212144" cy="1223457"/>
          </a:xfrm>
          <a:prstGeom prst="rect">
            <a:avLst/>
          </a:prstGeom>
        </p:spPr>
      </p:pic>
    </p:spTree>
    <p:extLst>
      <p:ext uri="{BB962C8B-B14F-4D97-AF65-F5344CB8AC3E}">
        <p14:creationId xmlns:p14="http://schemas.microsoft.com/office/powerpoint/2010/main" val="3449578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4" name="Rectangle 4103">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6" name="Freeform: Shape 4105">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itle 4"/>
          <p:cNvSpPr>
            <a:spLocks noGrp="1"/>
          </p:cNvSpPr>
          <p:nvPr>
            <p:ph type="title"/>
          </p:nvPr>
        </p:nvSpPr>
        <p:spPr>
          <a:xfrm>
            <a:off x="838200" y="673770"/>
            <a:ext cx="3220329" cy="2027227"/>
          </a:xfrm>
        </p:spPr>
        <p:txBody>
          <a:bodyPr vert="horz" lIns="91440" tIns="45720" rIns="91440" bIns="45720" rtlCol="0" anchor="t">
            <a:normAutofit/>
          </a:bodyPr>
          <a:lstStyle/>
          <a:p>
            <a:r>
              <a:rPr lang="en-US" sz="3400" kern="1200">
                <a:solidFill>
                  <a:srgbClr val="FFFFFF"/>
                </a:solidFill>
                <a:latin typeface="+mj-lt"/>
                <a:ea typeface="+mj-ea"/>
                <a:cs typeface="+mj-cs"/>
              </a:rPr>
              <a:t>Deilliannau Dysgu / </a:t>
            </a:r>
            <a:r>
              <a:rPr lang="en-US" sz="3400" i="1" kern="1200">
                <a:solidFill>
                  <a:srgbClr val="FFFFFF"/>
                </a:solidFill>
                <a:latin typeface="+mj-lt"/>
                <a:ea typeface="+mj-ea"/>
                <a:cs typeface="+mj-cs"/>
              </a:rPr>
              <a:t>Learning Outcomes</a:t>
            </a:r>
            <a:endParaRPr lang="en-US" sz="3400" kern="1200">
              <a:solidFill>
                <a:srgbClr val="FFFFFF"/>
              </a:solidFill>
              <a:latin typeface="+mj-lt"/>
              <a:ea typeface="+mj-ea"/>
              <a:cs typeface="+mj-cs"/>
            </a:endParaRPr>
          </a:p>
        </p:txBody>
      </p:sp>
      <p:sp>
        <p:nvSpPr>
          <p:cNvPr id="3" name="Content Placeholder 2"/>
          <p:cNvSpPr>
            <a:spLocks/>
          </p:cNvSpPr>
          <p:nvPr/>
        </p:nvSpPr>
        <p:spPr>
          <a:xfrm>
            <a:off x="5542672" y="2227634"/>
            <a:ext cx="2328273" cy="3268494"/>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chor="t">
            <a:normAutofit fontScale="92500" lnSpcReduction="10000"/>
          </a:bodyPr>
          <a:lstStyle/>
          <a:p>
            <a:pPr defTabSz="493776" fontAlgn="base">
              <a:spcAft>
                <a:spcPts val="600"/>
              </a:spcAft>
            </a:pPr>
            <a:r>
              <a:rPr lang="cy-GB" sz="2400" kern="1200">
                <a:solidFill>
                  <a:srgbClr val="000000"/>
                </a:solidFill>
                <a:latin typeface="Arial" panose="020B0604020202020204" pitchFamily="34" charset="0"/>
                <a:ea typeface="+mn-ea"/>
                <a:cs typeface="+mn-cs"/>
              </a:rPr>
              <a:t>Dadansoddi’n feirniadol ffyrdd o hyrwyddo llesiant cynaliadwy a gwerthuso deilliannau mewn amgylchedd sy’n seiliedig ar addysg</a:t>
            </a:r>
            <a:endParaRPr lang="cy-GB" sz="2400" kern="1200">
              <a:solidFill>
                <a:srgbClr val="000000"/>
              </a:solidFill>
              <a:latin typeface="verdana" panose="020B0604030504040204" pitchFamily="34" charset="0"/>
              <a:ea typeface="+mn-ea"/>
              <a:cs typeface="+mn-cs"/>
            </a:endParaRPr>
          </a:p>
          <a:p>
            <a:pPr marL="68580" indent="0">
              <a:spcAft>
                <a:spcPts val="600"/>
              </a:spcAft>
              <a:buNone/>
            </a:pPr>
            <a:endParaRPr lang="en-GB"/>
          </a:p>
        </p:txBody>
      </p:sp>
      <p:sp>
        <p:nvSpPr>
          <p:cNvPr id="4" name="Content Placeholder 3"/>
          <p:cNvSpPr>
            <a:spLocks/>
          </p:cNvSpPr>
          <p:nvPr/>
        </p:nvSpPr>
        <p:spPr>
          <a:xfrm>
            <a:off x="9156717" y="2227634"/>
            <a:ext cx="2197083" cy="3268494"/>
          </a:xfrm>
          <a:prstGeom prst="rect">
            <a:avLst/>
          </a:prstGeo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p>
            <a:pPr defTabSz="493776" fontAlgn="base">
              <a:spcAft>
                <a:spcPts val="600"/>
              </a:spcAft>
            </a:pPr>
            <a:r>
              <a:rPr lang="en-GB" sz="2400" kern="1200">
                <a:solidFill>
                  <a:srgbClr val="000000"/>
                </a:solidFill>
                <a:latin typeface="Arial" panose="020B0604020202020204" pitchFamily="34" charset="0"/>
                <a:ea typeface="+mn-ea"/>
                <a:cs typeface="+mn-cs"/>
              </a:rPr>
              <a:t>Critically analyse ways of promoting sustainable well-being and evaluating outcomes in an education-based environment</a:t>
            </a:r>
            <a:r>
              <a:rPr lang="en-GB" sz="972" kern="1200">
                <a:solidFill>
                  <a:srgbClr val="000000"/>
                </a:solidFill>
                <a:latin typeface="Arial" panose="020B0604020202020204" pitchFamily="34" charset="0"/>
                <a:ea typeface="+mn-ea"/>
                <a:cs typeface="+mn-cs"/>
              </a:rPr>
              <a:t>. </a:t>
            </a:r>
            <a:endParaRPr lang="en-GB" sz="972" kern="1200">
              <a:solidFill>
                <a:srgbClr val="000000"/>
              </a:solidFill>
              <a:latin typeface="verdana" panose="020B0604030504040204" pitchFamily="34" charset="0"/>
              <a:ea typeface="+mn-ea"/>
              <a:cs typeface="+mn-cs"/>
            </a:endParaRPr>
          </a:p>
          <a:p>
            <a:pPr>
              <a:spcAft>
                <a:spcPts val="600"/>
              </a:spcAft>
            </a:pPr>
            <a:endParaRPr lang="en-GB" i="1"/>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bwMode="auto">
          <a:xfrm>
            <a:off x="7870945" y="822867"/>
            <a:ext cx="1664085" cy="11745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43089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CD143143-7FA0-35E7-B08B-64774C147C82}"/>
              </a:ext>
            </a:extLst>
          </p:cNvPr>
          <p:cNvSpPr>
            <a:spLocks noGrp="1"/>
          </p:cNvSpPr>
          <p:nvPr>
            <p:ph type="title"/>
          </p:nvPr>
        </p:nvSpPr>
        <p:spPr>
          <a:xfrm>
            <a:off x="5297762" y="640080"/>
            <a:ext cx="6251110" cy="3566160"/>
          </a:xfrm>
        </p:spPr>
        <p:txBody>
          <a:bodyPr vert="horz" lIns="91440" tIns="45720" rIns="91440" bIns="45720" rtlCol="0" anchor="b">
            <a:normAutofit/>
          </a:bodyPr>
          <a:lstStyle/>
          <a:p>
            <a:r>
              <a:rPr lang="cy-GB" sz="5400"/>
              <a:t>Llawlyfr y Modwl </a:t>
            </a:r>
            <a:r>
              <a:rPr lang="en-US" sz="5400"/>
              <a:t>Module Handbook</a:t>
            </a:r>
          </a:p>
        </p:txBody>
      </p:sp>
      <p:sp>
        <p:nvSpPr>
          <p:cNvPr id="6" name="Text Placeholder 5">
            <a:extLst>
              <a:ext uri="{FF2B5EF4-FFF2-40B4-BE49-F238E27FC236}">
                <a16:creationId xmlns:a16="http://schemas.microsoft.com/office/drawing/2014/main" id="{005DD4BD-C1D1-1AA0-4504-F4DCC6F97617}"/>
              </a:ext>
            </a:extLst>
          </p:cNvPr>
          <p:cNvSpPr>
            <a:spLocks noGrp="1"/>
          </p:cNvSpPr>
          <p:nvPr>
            <p:ph type="body" idx="1"/>
          </p:nvPr>
        </p:nvSpPr>
        <p:spPr>
          <a:xfrm>
            <a:off x="5297760" y="4636008"/>
            <a:ext cx="6251111" cy="1572768"/>
          </a:xfrm>
        </p:spPr>
        <p:txBody>
          <a:bodyPr vert="horz" lIns="91440" tIns="45720" rIns="91440" bIns="45720" rtlCol="0">
            <a:normAutofit/>
          </a:bodyPr>
          <a:lstStyle/>
          <a:p>
            <a:r>
              <a:rPr lang="cy-GB" noProof="1">
                <a:solidFill>
                  <a:schemeClr val="tx1"/>
                </a:solidFill>
              </a:rPr>
              <a:t>Lawrlwythwch</a:t>
            </a:r>
            <a:r>
              <a:rPr lang="cy-GB">
                <a:solidFill>
                  <a:schemeClr val="tx1"/>
                </a:solidFill>
              </a:rPr>
              <a:t> y llawlyfr o </a:t>
            </a:r>
            <a:r>
              <a:rPr lang="cy-GB" noProof="1">
                <a:solidFill>
                  <a:schemeClr val="tx1"/>
                </a:solidFill>
              </a:rPr>
              <a:t>Moodle </a:t>
            </a:r>
          </a:p>
          <a:p>
            <a:r>
              <a:rPr lang="en-US">
                <a:solidFill>
                  <a:schemeClr val="tx1"/>
                </a:solidFill>
              </a:rPr>
              <a:t>Please download the handbook from Moodle</a:t>
            </a:r>
          </a:p>
        </p:txBody>
      </p:sp>
      <p:pic>
        <p:nvPicPr>
          <p:cNvPr id="8" name="Picture 7" descr="Open book">
            <a:extLst>
              <a:ext uri="{FF2B5EF4-FFF2-40B4-BE49-F238E27FC236}">
                <a16:creationId xmlns:a16="http://schemas.microsoft.com/office/drawing/2014/main" id="{440F678C-F823-3180-6D69-01B2C66E5ADB}"/>
              </a:ext>
            </a:extLst>
          </p:cNvPr>
          <p:cNvPicPr>
            <a:picLocks noChangeAspect="1"/>
          </p:cNvPicPr>
          <p:nvPr/>
        </p:nvPicPr>
        <p:blipFill rotWithShape="1">
          <a:blip r:embed="rId2"/>
          <a:srcRect l="26682" r="27987"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0692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c 14">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B2D2F74-1DA4-4269-AE75-99586076EA62}"/>
              </a:ext>
            </a:extLst>
          </p:cNvPr>
          <p:cNvSpPr>
            <a:spLocks noGrp="1"/>
          </p:cNvSpPr>
          <p:nvPr>
            <p:ph type="title"/>
          </p:nvPr>
        </p:nvSpPr>
        <p:spPr>
          <a:xfrm>
            <a:off x="838200" y="643467"/>
            <a:ext cx="2951205" cy="5571066"/>
          </a:xfrm>
        </p:spPr>
        <p:txBody>
          <a:bodyPr vert="horz" lIns="91440" tIns="45720" rIns="91440" bIns="45720" rtlCol="0" anchor="ctr">
            <a:normAutofit/>
          </a:bodyPr>
          <a:lstStyle/>
          <a:p>
            <a:r>
              <a:rPr lang="cy-GB" sz="4100" kern="1200">
                <a:solidFill>
                  <a:srgbClr val="FFFFFF"/>
                </a:solidFill>
                <a:latin typeface="+mj-lt"/>
                <a:ea typeface="+mj-ea"/>
                <a:cs typeface="+mj-cs"/>
              </a:rPr>
              <a:t>Asesiad / </a:t>
            </a:r>
            <a:r>
              <a:rPr lang="en-GB" sz="4100" kern="1200">
                <a:solidFill>
                  <a:srgbClr val="FFFFFF"/>
                </a:solidFill>
                <a:latin typeface="+mj-lt"/>
                <a:ea typeface="+mj-ea"/>
                <a:cs typeface="+mj-cs"/>
              </a:rPr>
              <a:t>Assessment</a:t>
            </a:r>
          </a:p>
        </p:txBody>
      </p:sp>
      <p:sp>
        <p:nvSpPr>
          <p:cNvPr id="5" name="Content Placeholder 2">
            <a:extLst>
              <a:ext uri="{FF2B5EF4-FFF2-40B4-BE49-F238E27FC236}">
                <a16:creationId xmlns:a16="http://schemas.microsoft.com/office/drawing/2014/main" id="{8F57FAAE-BECC-4375-8799-1F1914E9FB0F}"/>
              </a:ext>
            </a:extLst>
          </p:cNvPr>
          <p:cNvSpPr>
            <a:spLocks/>
          </p:cNvSpPr>
          <p:nvPr/>
        </p:nvSpPr>
        <p:spPr>
          <a:xfrm>
            <a:off x="5237018" y="2649785"/>
            <a:ext cx="3106185" cy="2608473"/>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fontScale="70000" lnSpcReduction="20000"/>
          </a:bodyPr>
          <a:lstStyle/>
          <a:p>
            <a:pPr defTabSz="539496">
              <a:lnSpc>
                <a:spcPct val="90000"/>
              </a:lnSpc>
              <a:spcAft>
                <a:spcPts val="600"/>
              </a:spcAft>
            </a:pPr>
            <a:endParaRPr lang="en-GB" sz="1500" kern="1200" dirty="0">
              <a:solidFill>
                <a:schemeClr val="dk1"/>
              </a:solidFill>
              <a:latin typeface="+mn-lt"/>
              <a:ea typeface="+mn-ea"/>
              <a:cs typeface="+mn-cs"/>
            </a:endParaRPr>
          </a:p>
          <a:p>
            <a:pPr defTabSz="539496">
              <a:lnSpc>
                <a:spcPct val="90000"/>
              </a:lnSpc>
              <a:spcAft>
                <a:spcPts val="600"/>
              </a:spcAft>
            </a:pPr>
            <a:r>
              <a:rPr lang="cy-GB" sz="1500" b="1" dirty="0"/>
              <a:t>Elfe</a:t>
            </a:r>
            <a:r>
              <a:rPr lang="cy-GB" sz="1500" b="1" kern="1200" dirty="0">
                <a:solidFill>
                  <a:schemeClr val="dk1"/>
                </a:solidFill>
                <a:latin typeface="+mn-lt"/>
                <a:ea typeface="+mn-ea"/>
                <a:cs typeface="+mn-cs"/>
              </a:rPr>
              <a:t>n Asesu 1 – 100% </a:t>
            </a:r>
          </a:p>
          <a:p>
            <a:pPr defTabSz="539496">
              <a:lnSpc>
                <a:spcPct val="90000"/>
              </a:lnSpc>
              <a:spcAft>
                <a:spcPts val="600"/>
              </a:spcAft>
            </a:pPr>
            <a:endParaRPr lang="cy-GB" sz="1500" kern="1200" dirty="0">
              <a:solidFill>
                <a:schemeClr val="dk1"/>
              </a:solidFill>
              <a:latin typeface="+mn-lt"/>
              <a:ea typeface="+mn-ea"/>
              <a:cs typeface="+mn-cs"/>
            </a:endParaRPr>
          </a:p>
          <a:p>
            <a:pPr defTabSz="539496">
              <a:lnSpc>
                <a:spcPct val="90000"/>
              </a:lnSpc>
              <a:spcAft>
                <a:spcPts val="600"/>
              </a:spcAft>
            </a:pPr>
            <a:r>
              <a:rPr lang="cy-GB" sz="1500" kern="1200" dirty="0">
                <a:solidFill>
                  <a:schemeClr val="dk1"/>
                </a:solidFill>
                <a:latin typeface="+mn-lt"/>
                <a:ea typeface="+mn-ea"/>
                <a:cs typeface="+mn-cs"/>
              </a:rPr>
              <a:t>Portffolio – (cyfwerth â 4000 gair) </a:t>
            </a:r>
          </a:p>
          <a:p>
            <a:pPr defTabSz="539496">
              <a:lnSpc>
                <a:spcPct val="90000"/>
              </a:lnSpc>
              <a:spcAft>
                <a:spcPts val="600"/>
              </a:spcAft>
            </a:pPr>
            <a:endParaRPr lang="cy-GB" sz="1500" kern="1200" dirty="0">
              <a:solidFill>
                <a:schemeClr val="dk1"/>
              </a:solidFill>
              <a:latin typeface="+mn-lt"/>
              <a:ea typeface="+mn-ea"/>
              <a:cs typeface="+mn-cs"/>
            </a:endParaRPr>
          </a:p>
          <a:p>
            <a:pPr defTabSz="539496">
              <a:lnSpc>
                <a:spcPct val="90000"/>
              </a:lnSpc>
              <a:spcAft>
                <a:spcPts val="600"/>
              </a:spcAft>
            </a:pPr>
            <a:r>
              <a:rPr lang="cy-GB" sz="1500" kern="1200" dirty="0">
                <a:solidFill>
                  <a:schemeClr val="dk1"/>
                </a:solidFill>
                <a:latin typeface="+mn-lt"/>
                <a:ea typeface="+mn-ea"/>
                <a:cs typeface="+mn-cs"/>
              </a:rPr>
              <a:t>Gwerthuswch yn feirniadol rôl ac effaith hyd at 4 arfer gwahanol sy'n hyrwyddo llesiant disgyblion a/neu staff mewn ysgolion cynradd. </a:t>
            </a:r>
          </a:p>
          <a:p>
            <a:pPr defTabSz="539496">
              <a:lnSpc>
                <a:spcPct val="90000"/>
              </a:lnSpc>
              <a:spcAft>
                <a:spcPts val="600"/>
              </a:spcAft>
            </a:pPr>
            <a:r>
              <a:rPr lang="cy-GB" sz="1500" kern="1200" dirty="0">
                <a:solidFill>
                  <a:schemeClr val="dk1"/>
                </a:solidFill>
                <a:latin typeface="+mn-lt"/>
                <a:ea typeface="+mn-ea"/>
                <a:cs typeface="+mn-cs"/>
              </a:rPr>
              <a:t>Cefnogwch eich dadleuon ag ystod amrywiol o ddeddfwriaeth, theori, polisi ac arfer perthnasol. </a:t>
            </a:r>
          </a:p>
          <a:p>
            <a:pPr algn="r" defTabSz="539496">
              <a:lnSpc>
                <a:spcPct val="90000"/>
              </a:lnSpc>
              <a:spcAft>
                <a:spcPts val="600"/>
              </a:spcAft>
            </a:pPr>
            <a:endParaRPr lang="cy-GB" sz="1500" kern="1200" dirty="0">
              <a:solidFill>
                <a:schemeClr val="dk1"/>
              </a:solidFill>
              <a:latin typeface="+mn-lt"/>
              <a:ea typeface="+mn-ea"/>
              <a:cs typeface="+mn-cs"/>
            </a:endParaRPr>
          </a:p>
          <a:p>
            <a:pPr algn="r" defTabSz="539496">
              <a:lnSpc>
                <a:spcPct val="90000"/>
              </a:lnSpc>
              <a:spcAft>
                <a:spcPts val="600"/>
              </a:spcAft>
            </a:pPr>
            <a:r>
              <a:rPr lang="cy-GB" sz="1500" kern="1200" dirty="0">
                <a:solidFill>
                  <a:srgbClr val="B30000"/>
                </a:solidFill>
                <a:latin typeface="+mn-lt"/>
                <a:ea typeface="+mn-ea"/>
                <a:cs typeface="+mn-cs"/>
              </a:rPr>
              <a:t>Cyflwynwch erbyn 23:59 ar </a:t>
            </a:r>
            <a:r>
              <a:rPr lang="cy-GB" sz="1500" dirty="0">
                <a:solidFill>
                  <a:srgbClr val="B30000"/>
                </a:solidFill>
              </a:rPr>
              <a:t>23/02 </a:t>
            </a:r>
            <a:endParaRPr lang="cy-GB" sz="1500" kern="1200" dirty="0">
              <a:solidFill>
                <a:srgbClr val="B30000"/>
              </a:solidFill>
              <a:latin typeface="+mn-lt"/>
              <a:ea typeface="Calibri"/>
              <a:cs typeface="Calibri"/>
            </a:endParaRPr>
          </a:p>
          <a:p>
            <a:pPr algn="r" defTabSz="539496">
              <a:lnSpc>
                <a:spcPct val="90000"/>
              </a:lnSpc>
              <a:spcAft>
                <a:spcPts val="600"/>
              </a:spcAft>
            </a:pPr>
            <a:r>
              <a:rPr lang="cy-GB" sz="1500" kern="1200" dirty="0">
                <a:solidFill>
                  <a:srgbClr val="B30000"/>
                </a:solidFill>
                <a:latin typeface="+mn-lt"/>
                <a:ea typeface="+mn-ea"/>
                <a:cs typeface="+mn-cs"/>
              </a:rPr>
              <a:t>Dyddiad postio adborth: </a:t>
            </a:r>
            <a:r>
              <a:rPr lang="cy-GB" sz="1500" dirty="0">
                <a:solidFill>
                  <a:srgbClr val="B30000"/>
                </a:solidFill>
              </a:rPr>
              <a:t>23/03 </a:t>
            </a:r>
            <a:r>
              <a:rPr lang="cy-GB" sz="1500" kern="1200" dirty="0">
                <a:solidFill>
                  <a:srgbClr val="B30000"/>
                </a:solidFill>
                <a:latin typeface="+mn-lt"/>
                <a:ea typeface="+mn-ea"/>
                <a:cs typeface="+mn-cs"/>
              </a:rPr>
              <a:t>am 15:00 </a:t>
            </a:r>
            <a:endParaRPr lang="cy-GB" sz="1500" kern="1200" dirty="0">
              <a:solidFill>
                <a:srgbClr val="B30000"/>
              </a:solidFill>
              <a:latin typeface="+mn-lt"/>
              <a:ea typeface="Calibri" panose="020F0502020204030204"/>
              <a:cs typeface="Calibri" panose="020F0502020204030204"/>
            </a:endParaRPr>
          </a:p>
          <a:p>
            <a:pPr algn="r" defTabSz="539496">
              <a:lnSpc>
                <a:spcPct val="90000"/>
              </a:lnSpc>
              <a:spcAft>
                <a:spcPts val="600"/>
              </a:spcAft>
            </a:pPr>
            <a:endParaRPr lang="cy-GB" sz="1500" kern="1200" dirty="0">
              <a:solidFill>
                <a:schemeClr val="dk1"/>
              </a:solidFill>
              <a:latin typeface="+mn-lt"/>
              <a:ea typeface="+mn-ea"/>
              <a:cs typeface="+mn-cs"/>
            </a:endParaRPr>
          </a:p>
          <a:p>
            <a:pPr marL="0" indent="0" algn="r">
              <a:lnSpc>
                <a:spcPct val="90000"/>
              </a:lnSpc>
              <a:spcAft>
                <a:spcPts val="600"/>
              </a:spcAft>
              <a:buNone/>
            </a:pPr>
            <a:endParaRPr lang="en-GB" sz="1500" dirty="0"/>
          </a:p>
        </p:txBody>
      </p:sp>
      <p:sp>
        <p:nvSpPr>
          <p:cNvPr id="6" name="Content Placeholder 2">
            <a:extLst>
              <a:ext uri="{FF2B5EF4-FFF2-40B4-BE49-F238E27FC236}">
                <a16:creationId xmlns:a16="http://schemas.microsoft.com/office/drawing/2014/main" id="{DBBBDB6E-9212-405A-B171-E21B935FD77E}"/>
              </a:ext>
            </a:extLst>
          </p:cNvPr>
          <p:cNvSpPr>
            <a:spLocks/>
          </p:cNvSpPr>
          <p:nvPr/>
        </p:nvSpPr>
        <p:spPr>
          <a:xfrm>
            <a:off x="8434562" y="2649785"/>
            <a:ext cx="3106185" cy="2608473"/>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539496">
              <a:lnSpc>
                <a:spcPct val="90000"/>
              </a:lnSpc>
              <a:spcAft>
                <a:spcPts val="600"/>
              </a:spcAft>
            </a:pPr>
            <a:endParaRPr lang="en-GB" sz="1062" kern="1200">
              <a:solidFill>
                <a:schemeClr val="dk1"/>
              </a:solidFill>
              <a:latin typeface="+mn-lt"/>
              <a:ea typeface="+mn-ea"/>
              <a:cs typeface="+mn-cs"/>
            </a:endParaRPr>
          </a:p>
          <a:p>
            <a:pPr algn="just" defTabSz="539496" fontAlgn="base">
              <a:lnSpc>
                <a:spcPct val="90000"/>
              </a:lnSpc>
              <a:spcAft>
                <a:spcPts val="600"/>
              </a:spcAft>
            </a:pPr>
            <a:r>
              <a:rPr lang="en-GB" sz="1050" b="1" kern="1200" dirty="0">
                <a:solidFill>
                  <a:srgbClr val="000000"/>
                </a:solidFill>
                <a:latin typeface="Arial"/>
                <a:cs typeface="Arial"/>
              </a:rPr>
              <a:t>Assessment Component 1  – 100%</a:t>
            </a:r>
            <a:r>
              <a:rPr lang="en-GB" sz="1050" kern="1200" dirty="0">
                <a:solidFill>
                  <a:srgbClr val="000000"/>
                </a:solidFill>
                <a:latin typeface="Arial"/>
                <a:cs typeface="Arial"/>
              </a:rPr>
              <a:t> </a:t>
            </a:r>
          </a:p>
          <a:p>
            <a:pPr algn="just" defTabSz="539496" fontAlgn="base">
              <a:lnSpc>
                <a:spcPct val="90000"/>
              </a:lnSpc>
              <a:spcAft>
                <a:spcPts val="600"/>
              </a:spcAft>
            </a:pPr>
            <a:endParaRPr lang="en-GB" sz="1062" kern="1200">
              <a:solidFill>
                <a:srgbClr val="000000"/>
              </a:solidFill>
              <a:latin typeface="&amp;quot"/>
              <a:ea typeface="+mn-ea"/>
              <a:cs typeface="+mn-cs"/>
            </a:endParaRPr>
          </a:p>
          <a:p>
            <a:pPr algn="just" defTabSz="539496" fontAlgn="base">
              <a:lnSpc>
                <a:spcPct val="90000"/>
              </a:lnSpc>
              <a:spcAft>
                <a:spcPts val="600"/>
              </a:spcAft>
            </a:pPr>
            <a:r>
              <a:rPr lang="en-GB" sz="1050" kern="1200" dirty="0">
                <a:solidFill>
                  <a:srgbClr val="000000"/>
                </a:solidFill>
                <a:latin typeface="Arial"/>
                <a:cs typeface="Arial"/>
              </a:rPr>
              <a:t>Portfolio – (4000 words equivalent) </a:t>
            </a:r>
          </a:p>
          <a:p>
            <a:pPr algn="just" defTabSz="539496" fontAlgn="base">
              <a:lnSpc>
                <a:spcPct val="90000"/>
              </a:lnSpc>
              <a:spcAft>
                <a:spcPts val="600"/>
              </a:spcAft>
            </a:pPr>
            <a:endParaRPr lang="en-GB" sz="1062" kern="1200">
              <a:solidFill>
                <a:srgbClr val="000000"/>
              </a:solidFill>
              <a:latin typeface="&amp;quot"/>
              <a:ea typeface="+mn-ea"/>
              <a:cs typeface="+mn-cs"/>
            </a:endParaRPr>
          </a:p>
          <a:p>
            <a:pPr defTabSz="539496" fontAlgn="base">
              <a:lnSpc>
                <a:spcPct val="90000"/>
              </a:lnSpc>
              <a:spcAft>
                <a:spcPts val="600"/>
              </a:spcAft>
            </a:pPr>
            <a:r>
              <a:rPr lang="en-GB" sz="1050" kern="1200" dirty="0">
                <a:solidFill>
                  <a:srgbClr val="000000"/>
                </a:solidFill>
                <a:latin typeface="Arial"/>
                <a:cs typeface="Arial"/>
              </a:rPr>
              <a:t>Critically evaluate the role and impact of up to 4 different practices which promote the well-being of pupils and/or staff within primary schools. </a:t>
            </a:r>
          </a:p>
          <a:p>
            <a:pPr defTabSz="539496" fontAlgn="base">
              <a:lnSpc>
                <a:spcPct val="90000"/>
              </a:lnSpc>
              <a:spcAft>
                <a:spcPts val="600"/>
              </a:spcAft>
            </a:pPr>
            <a:r>
              <a:rPr lang="en-GB" sz="1050" kern="1200" dirty="0">
                <a:solidFill>
                  <a:srgbClr val="000000"/>
                </a:solidFill>
                <a:latin typeface="Arial"/>
                <a:cs typeface="Arial"/>
              </a:rPr>
              <a:t>Support your arguments with a diverse range of relevant legislation, theory, policy and practice. </a:t>
            </a:r>
          </a:p>
          <a:p>
            <a:pPr algn="r" defTabSz="539496">
              <a:lnSpc>
                <a:spcPct val="90000"/>
              </a:lnSpc>
              <a:spcAft>
                <a:spcPts val="600"/>
              </a:spcAft>
            </a:pPr>
            <a:r>
              <a:rPr lang="en-GB" sz="1050" kern="1200" dirty="0">
                <a:solidFill>
                  <a:srgbClr val="B30000"/>
                </a:solidFill>
                <a:latin typeface="+mn-lt"/>
                <a:ea typeface="+mn-ea"/>
                <a:cs typeface="+mn-cs"/>
              </a:rPr>
              <a:t>Submit by 23:59 on </a:t>
            </a:r>
            <a:r>
              <a:rPr lang="en-GB" sz="1050" dirty="0">
                <a:solidFill>
                  <a:srgbClr val="B30000"/>
                </a:solidFill>
              </a:rPr>
              <a:t>23/02 </a:t>
            </a:r>
            <a:endParaRPr lang="en-GB" sz="1050" kern="1200" dirty="0">
              <a:solidFill>
                <a:srgbClr val="B30000"/>
              </a:solidFill>
              <a:latin typeface="+mn-lt"/>
              <a:ea typeface="Calibri"/>
              <a:cs typeface="Calibri"/>
            </a:endParaRPr>
          </a:p>
          <a:p>
            <a:pPr algn="r" defTabSz="539496">
              <a:lnSpc>
                <a:spcPct val="90000"/>
              </a:lnSpc>
              <a:spcAft>
                <a:spcPts val="600"/>
              </a:spcAft>
            </a:pPr>
            <a:r>
              <a:rPr lang="en-GB" sz="1050" kern="1200" dirty="0">
                <a:solidFill>
                  <a:srgbClr val="B30000"/>
                </a:solidFill>
                <a:latin typeface="+mn-lt"/>
                <a:ea typeface="+mn-ea"/>
                <a:cs typeface="+mn-cs"/>
              </a:rPr>
              <a:t>Post date: </a:t>
            </a:r>
            <a:r>
              <a:rPr lang="en-GB" sz="1050" dirty="0">
                <a:solidFill>
                  <a:srgbClr val="B30000"/>
                </a:solidFill>
              </a:rPr>
              <a:t>23/03 </a:t>
            </a:r>
            <a:r>
              <a:rPr lang="en-GB" sz="1050" kern="1200" dirty="0">
                <a:solidFill>
                  <a:srgbClr val="B30000"/>
                </a:solidFill>
                <a:latin typeface="+mn-lt"/>
                <a:ea typeface="+mn-ea"/>
                <a:cs typeface="+mn-cs"/>
              </a:rPr>
              <a:t>@ 15:00 </a:t>
            </a:r>
            <a:endParaRPr lang="en-GB" sz="1050" dirty="0">
              <a:solidFill>
                <a:srgbClr val="FF0000"/>
              </a:solidFill>
            </a:endParaRPr>
          </a:p>
        </p:txBody>
      </p:sp>
      <p:pic>
        <p:nvPicPr>
          <p:cNvPr id="4" name="Picture 3" descr="A picture containing text, vector graphics&#10;&#10;Description automatically generated">
            <a:extLst>
              <a:ext uri="{FF2B5EF4-FFF2-40B4-BE49-F238E27FC236}">
                <a16:creationId xmlns:a16="http://schemas.microsoft.com/office/drawing/2014/main" id="{FA0786D2-5275-408B-B711-7E3CBBAE1436}"/>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651801" y="1609967"/>
            <a:ext cx="735897" cy="1066088"/>
          </a:xfrm>
          <a:prstGeom prst="rect">
            <a:avLst/>
          </a:prstGeom>
        </p:spPr>
      </p:pic>
    </p:spTree>
    <p:extLst>
      <p:ext uri="{BB962C8B-B14F-4D97-AF65-F5344CB8AC3E}">
        <p14:creationId xmlns:p14="http://schemas.microsoft.com/office/powerpoint/2010/main" val="1962734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c 15">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B2D2F74-1DA4-4269-AE75-99586076EA62}"/>
              </a:ext>
            </a:extLst>
          </p:cNvPr>
          <p:cNvSpPr>
            <a:spLocks noGrp="1"/>
          </p:cNvSpPr>
          <p:nvPr>
            <p:ph type="title"/>
          </p:nvPr>
        </p:nvSpPr>
        <p:spPr>
          <a:xfrm>
            <a:off x="838200" y="643467"/>
            <a:ext cx="2951205" cy="5571066"/>
          </a:xfrm>
        </p:spPr>
        <p:txBody>
          <a:bodyPr vert="horz" lIns="91440" tIns="45720" rIns="91440" bIns="45720" rtlCol="0" anchor="ctr">
            <a:normAutofit/>
          </a:bodyPr>
          <a:lstStyle/>
          <a:p>
            <a:r>
              <a:rPr lang="cy-GB" sz="4100" kern="1200">
                <a:solidFill>
                  <a:srgbClr val="FFFFFF"/>
                </a:solidFill>
                <a:latin typeface="+mj-lt"/>
                <a:ea typeface="+mj-ea"/>
                <a:cs typeface="+mj-cs"/>
              </a:rPr>
              <a:t>Asesiad</a:t>
            </a:r>
            <a:r>
              <a:rPr lang="en-US" sz="4100" kern="1200">
                <a:solidFill>
                  <a:srgbClr val="FFFFFF"/>
                </a:solidFill>
                <a:latin typeface="+mj-lt"/>
                <a:ea typeface="+mj-ea"/>
                <a:cs typeface="+mj-cs"/>
              </a:rPr>
              <a:t> / </a:t>
            </a:r>
            <a:r>
              <a:rPr lang="en-GB" sz="4100" kern="1200">
                <a:solidFill>
                  <a:srgbClr val="FFFFFF"/>
                </a:solidFill>
                <a:latin typeface="+mj-lt"/>
                <a:ea typeface="+mj-ea"/>
                <a:cs typeface="+mj-cs"/>
              </a:rPr>
              <a:t>Assessment</a:t>
            </a:r>
          </a:p>
        </p:txBody>
      </p:sp>
      <p:sp>
        <p:nvSpPr>
          <p:cNvPr id="5" name="Content Placeholder 2">
            <a:extLst>
              <a:ext uri="{FF2B5EF4-FFF2-40B4-BE49-F238E27FC236}">
                <a16:creationId xmlns:a16="http://schemas.microsoft.com/office/drawing/2014/main" id="{8F57FAAE-BECC-4375-8799-1F1914E9FB0F}"/>
              </a:ext>
            </a:extLst>
          </p:cNvPr>
          <p:cNvSpPr>
            <a:spLocks/>
          </p:cNvSpPr>
          <p:nvPr/>
        </p:nvSpPr>
        <p:spPr>
          <a:xfrm>
            <a:off x="5237018" y="2649785"/>
            <a:ext cx="3106185" cy="2608473"/>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fontScale="70000" lnSpcReduction="20000"/>
          </a:bodyPr>
          <a:lstStyle/>
          <a:p>
            <a:pPr defTabSz="539496">
              <a:lnSpc>
                <a:spcPct val="90000"/>
              </a:lnSpc>
              <a:spcAft>
                <a:spcPts val="600"/>
              </a:spcAft>
            </a:pPr>
            <a:endParaRPr lang="en-GB" sz="1700" kern="1200" dirty="0">
              <a:solidFill>
                <a:schemeClr val="dk1"/>
              </a:solidFill>
              <a:latin typeface="+mn-lt"/>
              <a:ea typeface="+mn-ea"/>
              <a:cs typeface="+mn-cs"/>
            </a:endParaRPr>
          </a:p>
          <a:p>
            <a:pPr defTabSz="539496">
              <a:lnSpc>
                <a:spcPct val="90000"/>
              </a:lnSpc>
              <a:spcAft>
                <a:spcPts val="600"/>
              </a:spcAft>
            </a:pPr>
            <a:r>
              <a:rPr lang="cy-GB" sz="1700" kern="1200" dirty="0">
                <a:solidFill>
                  <a:schemeClr val="dk1"/>
                </a:solidFill>
                <a:latin typeface="+mn-lt"/>
                <a:ea typeface="+mn-ea"/>
                <a:cs typeface="+mn-cs"/>
              </a:rPr>
              <a:t>Ystyriwch drefn berthnasol ar gyfer eich portffolio. Gallwch ddefnyddio adrannau, is-benawdau, tablau, diagramau, pwyntiau bwled ac ati pan fo’n briodol ond nid yn rhy aml. </a:t>
            </a:r>
          </a:p>
          <a:p>
            <a:pPr defTabSz="539496">
              <a:lnSpc>
                <a:spcPct val="90000"/>
              </a:lnSpc>
              <a:spcAft>
                <a:spcPts val="600"/>
              </a:spcAft>
            </a:pPr>
            <a:r>
              <a:rPr lang="cy-GB" sz="1700" b="1" u="sng" kern="1200" dirty="0">
                <a:solidFill>
                  <a:schemeClr val="dk1"/>
                </a:solidFill>
                <a:latin typeface="+mn-lt"/>
                <a:ea typeface="+mn-ea"/>
                <a:cs typeface="+mn-cs"/>
              </a:rPr>
              <a:t>Strwythur a awgrymir </a:t>
            </a:r>
          </a:p>
          <a:p>
            <a:pPr defTabSz="539496">
              <a:lnSpc>
                <a:spcPct val="90000"/>
              </a:lnSpc>
              <a:spcAft>
                <a:spcPts val="600"/>
              </a:spcAft>
            </a:pPr>
            <a:r>
              <a:rPr lang="cy-GB" sz="1700" b="1" kern="1200" dirty="0">
                <a:solidFill>
                  <a:schemeClr val="dk1"/>
                </a:solidFill>
                <a:latin typeface="+mn-lt"/>
                <a:ea typeface="+mn-ea"/>
                <a:cs typeface="+mn-cs"/>
              </a:rPr>
              <a:t>1. Tudalen clawr blaen </a:t>
            </a:r>
          </a:p>
          <a:p>
            <a:pPr defTabSz="539496">
              <a:lnSpc>
                <a:spcPct val="90000"/>
              </a:lnSpc>
              <a:spcAft>
                <a:spcPts val="600"/>
              </a:spcAft>
            </a:pPr>
            <a:r>
              <a:rPr lang="cy-GB" sz="1700" b="1" kern="1200" dirty="0">
                <a:solidFill>
                  <a:schemeClr val="dk1"/>
                </a:solidFill>
                <a:latin typeface="+mn-lt"/>
                <a:ea typeface="+mn-ea"/>
                <a:cs typeface="+mn-cs"/>
              </a:rPr>
              <a:t>1. Tabl cynnwys </a:t>
            </a:r>
          </a:p>
          <a:p>
            <a:pPr defTabSz="539496">
              <a:lnSpc>
                <a:spcPct val="90000"/>
              </a:lnSpc>
              <a:spcAft>
                <a:spcPts val="600"/>
              </a:spcAft>
            </a:pPr>
            <a:r>
              <a:rPr lang="cy-GB" sz="1700" b="1" kern="1200" dirty="0">
                <a:solidFill>
                  <a:schemeClr val="dk1"/>
                </a:solidFill>
                <a:latin typeface="+mn-lt"/>
                <a:ea typeface="+mn-ea"/>
                <a:cs typeface="+mn-cs"/>
              </a:rPr>
              <a:t>3. Cyflwyniad a throsolwg </a:t>
            </a:r>
          </a:p>
          <a:p>
            <a:pPr defTabSz="539496">
              <a:lnSpc>
                <a:spcPct val="90000"/>
              </a:lnSpc>
              <a:spcAft>
                <a:spcPts val="600"/>
              </a:spcAft>
            </a:pPr>
            <a:r>
              <a:rPr lang="cy-GB" sz="1700" kern="1200" dirty="0">
                <a:solidFill>
                  <a:schemeClr val="dk1"/>
                </a:solidFill>
                <a:latin typeface="+mn-lt"/>
                <a:ea typeface="+mn-ea"/>
                <a:cs typeface="+mn-cs"/>
              </a:rPr>
              <a:t>Cyflwynwch y pwnc (gosod y cyd-destun). Trafodwch beth a gaiff ei gynnwys yn eich portffolio. Beth yw prif nod eich portffolio? Dylech gynnwys unrhyw wybodaeth gefndir berthnasol ynghylch y gweithgareddau y byddwch chi’n eu cynnwys.</a:t>
            </a:r>
            <a:endParaRPr lang="cy-GB" sz="1700" dirty="0"/>
          </a:p>
        </p:txBody>
      </p:sp>
      <p:sp>
        <p:nvSpPr>
          <p:cNvPr id="6" name="Content Placeholder 2">
            <a:extLst>
              <a:ext uri="{FF2B5EF4-FFF2-40B4-BE49-F238E27FC236}">
                <a16:creationId xmlns:a16="http://schemas.microsoft.com/office/drawing/2014/main" id="{DBBBDB6E-9212-405A-B171-E21B935FD77E}"/>
              </a:ext>
            </a:extLst>
          </p:cNvPr>
          <p:cNvSpPr>
            <a:spLocks/>
          </p:cNvSpPr>
          <p:nvPr/>
        </p:nvSpPr>
        <p:spPr>
          <a:xfrm>
            <a:off x="8434562" y="2649785"/>
            <a:ext cx="3106185" cy="2608473"/>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fontScale="70000" lnSpcReduction="20000"/>
          </a:bodyPr>
          <a:lstStyle/>
          <a:p>
            <a:pPr defTabSz="539496">
              <a:lnSpc>
                <a:spcPct val="90000"/>
              </a:lnSpc>
              <a:spcAft>
                <a:spcPts val="600"/>
              </a:spcAft>
            </a:pPr>
            <a:endParaRPr lang="en-GB" sz="1700" kern="1200">
              <a:solidFill>
                <a:schemeClr val="dk1"/>
              </a:solidFill>
              <a:latin typeface="+mn-lt"/>
              <a:ea typeface="+mn-ea"/>
              <a:cs typeface="+mn-cs"/>
            </a:endParaRPr>
          </a:p>
          <a:p>
            <a:pPr defTabSz="539496">
              <a:lnSpc>
                <a:spcPct val="90000"/>
              </a:lnSpc>
              <a:spcAft>
                <a:spcPts val="600"/>
              </a:spcAft>
            </a:pPr>
            <a:r>
              <a:rPr lang="en-GB" sz="1700" kern="1200">
                <a:solidFill>
                  <a:srgbClr val="000000"/>
                </a:solidFill>
                <a:latin typeface="Arial" panose="020B0604020202020204" pitchFamily="34" charset="0"/>
                <a:ea typeface="+mn-ea"/>
                <a:cs typeface="+mn-cs"/>
              </a:rPr>
              <a:t>Consider a relevant presentation for your portfolio. You can use sections, sub-headings, tables, diagrams, bullet points etc where suitable but not too often. </a:t>
            </a:r>
            <a:endParaRPr lang="en-GB" sz="1700" kern="1200">
              <a:solidFill>
                <a:srgbClr val="000000"/>
              </a:solidFill>
              <a:latin typeface="&amp;quot"/>
              <a:ea typeface="+mn-ea"/>
              <a:cs typeface="+mn-cs"/>
            </a:endParaRPr>
          </a:p>
          <a:p>
            <a:pPr defTabSz="539496" fontAlgn="base">
              <a:lnSpc>
                <a:spcPct val="90000"/>
              </a:lnSpc>
              <a:spcAft>
                <a:spcPts val="600"/>
              </a:spcAft>
            </a:pPr>
            <a:r>
              <a:rPr lang="en-GB" sz="1700" b="1" u="sng" kern="1200">
                <a:solidFill>
                  <a:srgbClr val="000000"/>
                </a:solidFill>
                <a:latin typeface="Arial" panose="020B0604020202020204" pitchFamily="34" charset="0"/>
                <a:ea typeface="+mn-ea"/>
                <a:cs typeface="+mn-cs"/>
              </a:rPr>
              <a:t>Suggested structure </a:t>
            </a:r>
            <a:endParaRPr lang="en-GB" sz="1700" b="1" u="sng" kern="1200">
              <a:solidFill>
                <a:srgbClr val="000000"/>
              </a:solidFill>
              <a:latin typeface="&amp;quot"/>
              <a:ea typeface="+mn-ea"/>
              <a:cs typeface="+mn-cs"/>
            </a:endParaRPr>
          </a:p>
          <a:p>
            <a:pPr defTabSz="539496" fontAlgn="base">
              <a:lnSpc>
                <a:spcPct val="90000"/>
              </a:lnSpc>
              <a:spcAft>
                <a:spcPts val="600"/>
              </a:spcAft>
              <a:buFont typeface="+mj-lt"/>
              <a:buAutoNum type="arabicPeriod"/>
            </a:pPr>
            <a:r>
              <a:rPr lang="en-GB" sz="1700" b="1" kern="1200">
                <a:solidFill>
                  <a:srgbClr val="000000"/>
                </a:solidFill>
                <a:latin typeface="Arial" panose="020B0604020202020204" pitchFamily="34" charset="0"/>
                <a:ea typeface="+mn-ea"/>
                <a:cs typeface="+mn-cs"/>
              </a:rPr>
              <a:t>Front cover page</a:t>
            </a:r>
            <a:r>
              <a:rPr lang="en-GB" sz="1700" kern="1200">
                <a:solidFill>
                  <a:srgbClr val="000000"/>
                </a:solidFill>
                <a:latin typeface="Arial" panose="020B0604020202020204" pitchFamily="34" charset="0"/>
                <a:ea typeface="+mn-ea"/>
                <a:cs typeface="+mn-cs"/>
              </a:rPr>
              <a:t> </a:t>
            </a:r>
          </a:p>
          <a:p>
            <a:pPr defTabSz="539496" fontAlgn="base">
              <a:lnSpc>
                <a:spcPct val="90000"/>
              </a:lnSpc>
              <a:spcAft>
                <a:spcPts val="600"/>
              </a:spcAft>
              <a:buFont typeface="+mj-lt"/>
              <a:buAutoNum type="arabicPeriod" startAt="2"/>
            </a:pPr>
            <a:r>
              <a:rPr lang="en-GB" sz="1700" b="1" kern="1200">
                <a:solidFill>
                  <a:srgbClr val="000000"/>
                </a:solidFill>
                <a:latin typeface="Arial" panose="020B0604020202020204" pitchFamily="34" charset="0"/>
                <a:ea typeface="+mn-ea"/>
                <a:cs typeface="+mn-cs"/>
              </a:rPr>
              <a:t>Table of contents</a:t>
            </a:r>
            <a:r>
              <a:rPr lang="en-GB" sz="1700" kern="1200">
                <a:solidFill>
                  <a:srgbClr val="000000"/>
                </a:solidFill>
                <a:latin typeface="Arial" panose="020B0604020202020204" pitchFamily="34" charset="0"/>
                <a:ea typeface="+mn-ea"/>
                <a:cs typeface="+mn-cs"/>
              </a:rPr>
              <a:t> </a:t>
            </a:r>
          </a:p>
          <a:p>
            <a:pPr defTabSz="539496" fontAlgn="base">
              <a:lnSpc>
                <a:spcPct val="90000"/>
              </a:lnSpc>
              <a:spcAft>
                <a:spcPts val="600"/>
              </a:spcAft>
              <a:buFont typeface="+mj-lt"/>
              <a:buAutoNum type="arabicPeriod" startAt="3"/>
            </a:pPr>
            <a:r>
              <a:rPr lang="en-GB" sz="1700" b="1" kern="1200">
                <a:solidFill>
                  <a:srgbClr val="000000"/>
                </a:solidFill>
                <a:latin typeface="Arial" panose="020B0604020202020204" pitchFamily="34" charset="0"/>
                <a:ea typeface="+mn-ea"/>
                <a:cs typeface="+mn-cs"/>
              </a:rPr>
              <a:t>Introduction and overview</a:t>
            </a:r>
            <a:r>
              <a:rPr lang="en-GB" sz="1700" kern="1200">
                <a:solidFill>
                  <a:srgbClr val="000000"/>
                </a:solidFill>
                <a:latin typeface="Arial" panose="020B0604020202020204" pitchFamily="34" charset="0"/>
                <a:ea typeface="+mn-ea"/>
                <a:cs typeface="+mn-cs"/>
              </a:rPr>
              <a:t> </a:t>
            </a:r>
          </a:p>
          <a:p>
            <a:pPr defTabSz="539496" fontAlgn="base">
              <a:lnSpc>
                <a:spcPct val="90000"/>
              </a:lnSpc>
              <a:spcAft>
                <a:spcPts val="600"/>
              </a:spcAft>
            </a:pPr>
            <a:r>
              <a:rPr lang="en-GB" sz="1700" kern="1200">
                <a:solidFill>
                  <a:srgbClr val="000000"/>
                </a:solidFill>
                <a:latin typeface="Arial" panose="020B0604020202020204" pitchFamily="34" charset="0"/>
                <a:ea typeface="+mn-ea"/>
                <a:cs typeface="+mn-cs"/>
              </a:rPr>
              <a:t>Introduce the topic (set the scene). Discuss what will be included in your portfolio. What is the main aim of your portfolio? Include any relevant background information relating to the activities that you will include. </a:t>
            </a:r>
            <a:endParaRPr lang="en-GB" sz="1700" kern="1200">
              <a:solidFill>
                <a:srgbClr val="000000"/>
              </a:solidFill>
              <a:latin typeface="&amp;quot"/>
              <a:ea typeface="+mn-ea"/>
              <a:cs typeface="+mn-cs"/>
            </a:endParaRPr>
          </a:p>
          <a:p>
            <a:pPr marL="0" indent="0" algn="r">
              <a:lnSpc>
                <a:spcPct val="90000"/>
              </a:lnSpc>
              <a:spcAft>
                <a:spcPts val="600"/>
              </a:spcAft>
              <a:buNone/>
            </a:pPr>
            <a:endParaRPr lang="en-GB" sz="1700"/>
          </a:p>
        </p:txBody>
      </p:sp>
      <p:pic>
        <p:nvPicPr>
          <p:cNvPr id="7" name="Picture 6" descr="A picture containing text, vector graphics&#10;&#10;Description automatically generated">
            <a:extLst>
              <a:ext uri="{FF2B5EF4-FFF2-40B4-BE49-F238E27FC236}">
                <a16:creationId xmlns:a16="http://schemas.microsoft.com/office/drawing/2014/main" id="{FB235DD2-9361-4FB5-8958-4356414C25B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51801" y="1609967"/>
            <a:ext cx="735897" cy="1066088"/>
          </a:xfrm>
          <a:prstGeom prst="rect">
            <a:avLst/>
          </a:prstGeom>
        </p:spPr>
      </p:pic>
    </p:spTree>
    <p:extLst>
      <p:ext uri="{BB962C8B-B14F-4D97-AF65-F5344CB8AC3E}">
        <p14:creationId xmlns:p14="http://schemas.microsoft.com/office/powerpoint/2010/main" val="123806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c 15">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B2D2F74-1DA4-4269-AE75-99586076EA62}"/>
              </a:ext>
            </a:extLst>
          </p:cNvPr>
          <p:cNvSpPr>
            <a:spLocks noGrp="1"/>
          </p:cNvSpPr>
          <p:nvPr>
            <p:ph type="title"/>
          </p:nvPr>
        </p:nvSpPr>
        <p:spPr>
          <a:xfrm>
            <a:off x="838200" y="643467"/>
            <a:ext cx="2951205" cy="5571066"/>
          </a:xfrm>
        </p:spPr>
        <p:txBody>
          <a:bodyPr vert="horz" lIns="91440" tIns="45720" rIns="91440" bIns="45720" rtlCol="0" anchor="ctr">
            <a:normAutofit/>
          </a:bodyPr>
          <a:lstStyle/>
          <a:p>
            <a:r>
              <a:rPr lang="cy-GB" sz="4100" kern="1200">
                <a:solidFill>
                  <a:srgbClr val="FFFFFF"/>
                </a:solidFill>
                <a:latin typeface="+mj-lt"/>
                <a:ea typeface="+mj-ea"/>
                <a:cs typeface="+mj-cs"/>
              </a:rPr>
              <a:t>Asesiad </a:t>
            </a:r>
            <a:r>
              <a:rPr lang="en-US" sz="4100" kern="1200">
                <a:solidFill>
                  <a:srgbClr val="FFFFFF"/>
                </a:solidFill>
                <a:latin typeface="+mj-lt"/>
                <a:ea typeface="+mj-ea"/>
                <a:cs typeface="+mj-cs"/>
              </a:rPr>
              <a:t>/ Assessment</a:t>
            </a:r>
          </a:p>
        </p:txBody>
      </p:sp>
      <p:sp>
        <p:nvSpPr>
          <p:cNvPr id="5" name="Content Placeholder 2">
            <a:extLst>
              <a:ext uri="{FF2B5EF4-FFF2-40B4-BE49-F238E27FC236}">
                <a16:creationId xmlns:a16="http://schemas.microsoft.com/office/drawing/2014/main" id="{8F57FAAE-BECC-4375-8799-1F1914E9FB0F}"/>
              </a:ext>
            </a:extLst>
          </p:cNvPr>
          <p:cNvSpPr>
            <a:spLocks/>
          </p:cNvSpPr>
          <p:nvPr/>
        </p:nvSpPr>
        <p:spPr>
          <a:xfrm>
            <a:off x="5237018" y="2662920"/>
            <a:ext cx="3106185" cy="2608473"/>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fontScale="25000" lnSpcReduction="20000"/>
          </a:bodyPr>
          <a:lstStyle/>
          <a:p>
            <a:pPr defTabSz="539496">
              <a:lnSpc>
                <a:spcPct val="90000"/>
              </a:lnSpc>
              <a:spcAft>
                <a:spcPts val="600"/>
              </a:spcAft>
            </a:pPr>
            <a:endParaRPr lang="en-GB" sz="1700" kern="1200" dirty="0">
              <a:solidFill>
                <a:schemeClr val="dk1"/>
              </a:solidFill>
              <a:latin typeface="+mn-lt"/>
              <a:ea typeface="+mn-ea"/>
              <a:cs typeface="+mn-cs"/>
            </a:endParaRPr>
          </a:p>
          <a:p>
            <a:pPr defTabSz="539496">
              <a:lnSpc>
                <a:spcPct val="90000"/>
              </a:lnSpc>
              <a:spcAft>
                <a:spcPts val="600"/>
              </a:spcAft>
            </a:pPr>
            <a:r>
              <a:rPr lang="cy-GB" sz="4400" b="1" kern="1200" dirty="0">
                <a:solidFill>
                  <a:schemeClr val="dk1"/>
                </a:solidFill>
                <a:latin typeface="Arial" panose="020B0604020202020204" pitchFamily="34" charset="0"/>
                <a:cs typeface="Arial" panose="020B0604020202020204" pitchFamily="34" charset="0"/>
              </a:rPr>
              <a:t>4. Dadansoddiad o derminoleg </a:t>
            </a:r>
            <a:r>
              <a:rPr lang="cy-GB" sz="4400" kern="1200" dirty="0">
                <a:solidFill>
                  <a:schemeClr val="dk1"/>
                </a:solidFill>
                <a:latin typeface="Arial" panose="020B0604020202020204" pitchFamily="34" charset="0"/>
                <a:cs typeface="Arial" panose="020B0604020202020204" pitchFamily="34" charset="0"/>
              </a:rPr>
              <a:t>e.e. llesiant, iechyd meddwl, hunanofal .... </a:t>
            </a:r>
          </a:p>
          <a:p>
            <a:pPr defTabSz="539496">
              <a:lnSpc>
                <a:spcPct val="90000"/>
              </a:lnSpc>
              <a:spcAft>
                <a:spcPts val="600"/>
              </a:spcAft>
            </a:pPr>
            <a:r>
              <a:rPr lang="cy-GB" sz="4400" kern="1200" dirty="0">
                <a:solidFill>
                  <a:schemeClr val="dk1"/>
                </a:solidFill>
                <a:latin typeface="Arial" panose="020B0604020202020204" pitchFamily="34" charset="0"/>
                <a:cs typeface="Arial" panose="020B0604020202020204" pitchFamily="34" charset="0"/>
              </a:rPr>
              <a:t>Ystyriwch ddiffiniadau gwahanol gan ddefnyddio ystod o destunau ysgolheigaidd a dogfennau polisi perthnasol i ategu eich dadl. </a:t>
            </a:r>
          </a:p>
          <a:p>
            <a:pPr defTabSz="539496">
              <a:lnSpc>
                <a:spcPct val="90000"/>
              </a:lnSpc>
              <a:spcAft>
                <a:spcPts val="600"/>
              </a:spcAft>
            </a:pPr>
            <a:r>
              <a:rPr lang="cy-GB" sz="4400" b="1" kern="1200" dirty="0">
                <a:solidFill>
                  <a:schemeClr val="dk1"/>
                </a:solidFill>
                <a:latin typeface="Arial" panose="020B0604020202020204" pitchFamily="34" charset="0"/>
                <a:cs typeface="Arial" panose="020B0604020202020204" pitchFamily="34" charset="0"/>
              </a:rPr>
              <a:t>5. Dadansoddiad beirniadol o hyd at 4 arfer gwahanol sy'n hyrwyddo llesiant disgyblion a staff mewn amrywiaeth o ysgolion cynradd sydd â chysylltiadau clir â deddfwriaeth, theori, polisi ac arfer perthnasol. </a:t>
            </a:r>
          </a:p>
          <a:p>
            <a:pPr defTabSz="539496">
              <a:lnSpc>
                <a:spcPct val="90000"/>
              </a:lnSpc>
              <a:spcAft>
                <a:spcPts val="600"/>
              </a:spcAft>
            </a:pPr>
            <a:r>
              <a:rPr lang="cy-GB" sz="4400" b="1" kern="1200" dirty="0">
                <a:solidFill>
                  <a:schemeClr val="dk1"/>
                </a:solidFill>
                <a:latin typeface="Arial" panose="020B0604020202020204" pitchFamily="34" charset="0"/>
                <a:cs typeface="Arial" panose="020B0604020202020204" pitchFamily="34" charset="0"/>
              </a:rPr>
              <a:t>6. Casgliadau</a:t>
            </a:r>
          </a:p>
          <a:p>
            <a:pPr defTabSz="539496">
              <a:lnSpc>
                <a:spcPct val="90000"/>
              </a:lnSpc>
              <a:spcAft>
                <a:spcPts val="600"/>
              </a:spcAft>
            </a:pPr>
            <a:r>
              <a:rPr lang="cy-GB" sz="4400" b="1" kern="1200" dirty="0">
                <a:solidFill>
                  <a:schemeClr val="dk1"/>
                </a:solidFill>
                <a:latin typeface="Arial" panose="020B0604020202020204" pitchFamily="34" charset="0"/>
                <a:cs typeface="Arial" panose="020B0604020202020204" pitchFamily="34" charset="0"/>
              </a:rPr>
              <a:t>7. Rhestr Gyfeiriadau </a:t>
            </a:r>
          </a:p>
          <a:p>
            <a:pPr defTabSz="539496">
              <a:lnSpc>
                <a:spcPct val="90000"/>
              </a:lnSpc>
              <a:spcAft>
                <a:spcPts val="600"/>
              </a:spcAft>
            </a:pPr>
            <a:r>
              <a:rPr lang="cy-GB" sz="4400" b="1" kern="1200" dirty="0">
                <a:solidFill>
                  <a:schemeClr val="dk1"/>
                </a:solidFill>
                <a:latin typeface="Arial" panose="020B0604020202020204" pitchFamily="34" charset="0"/>
                <a:cs typeface="Arial" panose="020B0604020202020204" pitchFamily="34" charset="0"/>
              </a:rPr>
              <a:t>8. </a:t>
            </a:r>
            <a:r>
              <a:rPr lang="cy-GB" sz="4400" kern="1200" dirty="0">
                <a:solidFill>
                  <a:schemeClr val="dk1"/>
                </a:solidFill>
                <a:latin typeface="Arial" panose="020B0604020202020204" pitchFamily="34" charset="0"/>
                <a:cs typeface="Arial" panose="020B0604020202020204" pitchFamily="34" charset="0"/>
              </a:rPr>
              <a:t>Gellir ychwanegu</a:t>
            </a:r>
            <a:r>
              <a:rPr lang="cy-GB" sz="4400" dirty="0">
                <a:latin typeface="Arial" panose="020B0604020202020204" pitchFamily="34" charset="0"/>
                <a:cs typeface="Arial" panose="020B0604020202020204" pitchFamily="34" charset="0"/>
              </a:rPr>
              <a:t> </a:t>
            </a:r>
            <a:r>
              <a:rPr lang="cy-GB" sz="4400" b="1" dirty="0">
                <a:latin typeface="Arial" panose="020B0604020202020204" pitchFamily="34" charset="0"/>
                <a:cs typeface="Arial" panose="020B0604020202020204" pitchFamily="34" charset="0"/>
              </a:rPr>
              <a:t>atodiadau</a:t>
            </a:r>
            <a:r>
              <a:rPr lang="cy-GB" sz="4400" dirty="0">
                <a:latin typeface="Arial" panose="020B0604020202020204" pitchFamily="34" charset="0"/>
                <a:cs typeface="Arial" panose="020B0604020202020204" pitchFamily="34" charset="0"/>
              </a:rPr>
              <a:t> </a:t>
            </a:r>
            <a:r>
              <a:rPr lang="cy-GB" sz="4400" kern="1200" dirty="0">
                <a:solidFill>
                  <a:schemeClr val="dk1"/>
                </a:solidFill>
                <a:latin typeface="Arial" panose="020B0604020202020204" pitchFamily="34" charset="0"/>
                <a:cs typeface="Arial" panose="020B0604020202020204" pitchFamily="34" charset="0"/>
              </a:rPr>
              <a:t>ar ddiwedd y portffolio os </a:t>
            </a:r>
            <a:r>
              <a:rPr lang="cy-GB" sz="4400" dirty="0">
                <a:latin typeface="Arial" panose="020B0604020202020204" pitchFamily="34" charset="0"/>
                <a:cs typeface="Arial" panose="020B0604020202020204" pitchFamily="34" charset="0"/>
              </a:rPr>
              <a:t>oes angen</a:t>
            </a:r>
            <a:r>
              <a:rPr lang="cy-GB" sz="4400" kern="1200" dirty="0">
                <a:solidFill>
                  <a:schemeClr val="dk1"/>
                </a:solidFill>
                <a:latin typeface="Arial" panose="020B0604020202020204" pitchFamily="34" charset="0"/>
                <a:cs typeface="Arial" panose="020B0604020202020204" pitchFamily="34" charset="0"/>
              </a:rPr>
              <a:t>. </a:t>
            </a:r>
          </a:p>
          <a:p>
            <a:pPr algn="r" defTabSz="539496">
              <a:lnSpc>
                <a:spcPct val="90000"/>
              </a:lnSpc>
              <a:spcAft>
                <a:spcPts val="600"/>
              </a:spcAft>
            </a:pPr>
            <a:endParaRPr lang="cy-GB" sz="1700" kern="1200" dirty="0">
              <a:solidFill>
                <a:schemeClr val="dk1"/>
              </a:solidFill>
              <a:latin typeface="+mn-lt"/>
              <a:ea typeface="+mn-ea"/>
              <a:cs typeface="+mn-cs"/>
            </a:endParaRPr>
          </a:p>
          <a:p>
            <a:pPr marL="0" indent="0" algn="r">
              <a:lnSpc>
                <a:spcPct val="90000"/>
              </a:lnSpc>
              <a:spcAft>
                <a:spcPts val="600"/>
              </a:spcAft>
              <a:buNone/>
            </a:pPr>
            <a:endParaRPr lang="en-GB" sz="1700" dirty="0"/>
          </a:p>
        </p:txBody>
      </p:sp>
      <p:sp>
        <p:nvSpPr>
          <p:cNvPr id="6" name="Content Placeholder 2">
            <a:extLst>
              <a:ext uri="{FF2B5EF4-FFF2-40B4-BE49-F238E27FC236}">
                <a16:creationId xmlns:a16="http://schemas.microsoft.com/office/drawing/2014/main" id="{DBBBDB6E-9212-405A-B171-E21B935FD77E}"/>
              </a:ext>
            </a:extLst>
          </p:cNvPr>
          <p:cNvSpPr>
            <a:spLocks/>
          </p:cNvSpPr>
          <p:nvPr/>
        </p:nvSpPr>
        <p:spPr>
          <a:xfrm>
            <a:off x="8434562" y="2662920"/>
            <a:ext cx="3106185" cy="2608473"/>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539496" fontAlgn="base">
              <a:lnSpc>
                <a:spcPct val="90000"/>
              </a:lnSpc>
              <a:spcAft>
                <a:spcPts val="600"/>
              </a:spcAft>
              <a:buFont typeface="+mj-lt"/>
              <a:buAutoNum type="arabicPeriod" startAt="4"/>
            </a:pPr>
            <a:r>
              <a:rPr lang="en-GB" sz="1062" b="1" kern="1200">
                <a:solidFill>
                  <a:srgbClr val="000000"/>
                </a:solidFill>
                <a:latin typeface="Arial" panose="020B0604020202020204" pitchFamily="34" charset="0"/>
                <a:ea typeface="+mn-ea"/>
                <a:cs typeface="+mn-cs"/>
              </a:rPr>
              <a:t>An analysis of terminology</a:t>
            </a:r>
            <a:r>
              <a:rPr lang="en-GB" sz="1062" kern="1200">
                <a:solidFill>
                  <a:srgbClr val="000000"/>
                </a:solidFill>
                <a:latin typeface="Arial" panose="020B0604020202020204" pitchFamily="34" charset="0"/>
                <a:ea typeface="+mn-ea"/>
                <a:cs typeface="+mn-cs"/>
              </a:rPr>
              <a:t> e.g. well-being, mental health, self-care …. </a:t>
            </a:r>
          </a:p>
          <a:p>
            <a:pPr defTabSz="539496" fontAlgn="base">
              <a:lnSpc>
                <a:spcPct val="90000"/>
              </a:lnSpc>
              <a:spcAft>
                <a:spcPts val="600"/>
              </a:spcAft>
            </a:pPr>
            <a:r>
              <a:rPr lang="en-GB" sz="1062" kern="1200">
                <a:solidFill>
                  <a:srgbClr val="000000"/>
                </a:solidFill>
                <a:latin typeface="Arial" panose="020B0604020202020204" pitchFamily="34" charset="0"/>
                <a:ea typeface="+mn-ea"/>
                <a:cs typeface="+mn-cs"/>
              </a:rPr>
              <a:t>Consider different definitions using a range of relevant scholarly texts and policy documents to support your argument. </a:t>
            </a:r>
          </a:p>
          <a:p>
            <a:pPr defTabSz="539496" fontAlgn="base">
              <a:lnSpc>
                <a:spcPct val="90000"/>
              </a:lnSpc>
              <a:spcAft>
                <a:spcPts val="600"/>
              </a:spcAft>
              <a:buFont typeface="+mj-lt"/>
              <a:buAutoNum type="arabicPeriod" startAt="5"/>
            </a:pPr>
            <a:r>
              <a:rPr lang="en-GB" sz="1062" b="1" kern="1200">
                <a:solidFill>
                  <a:srgbClr val="000000"/>
                </a:solidFill>
                <a:latin typeface="Arial" panose="020B0604020202020204" pitchFamily="34" charset="0"/>
                <a:ea typeface="+mn-ea"/>
                <a:cs typeface="+mn-cs"/>
              </a:rPr>
              <a:t>A critical analysis of up to 4 different practices that promote the well-being of pupils and staff in a variety of primary schools with clear links to relevant legislation, theory, policy and practice.</a:t>
            </a:r>
            <a:r>
              <a:rPr lang="en-GB" sz="1062" kern="1200">
                <a:solidFill>
                  <a:srgbClr val="000000"/>
                </a:solidFill>
                <a:latin typeface="Arial" panose="020B0604020202020204" pitchFamily="34" charset="0"/>
                <a:ea typeface="+mn-ea"/>
                <a:cs typeface="+mn-cs"/>
              </a:rPr>
              <a:t> </a:t>
            </a:r>
          </a:p>
          <a:p>
            <a:pPr defTabSz="539496" fontAlgn="base">
              <a:lnSpc>
                <a:spcPct val="90000"/>
              </a:lnSpc>
              <a:spcAft>
                <a:spcPts val="600"/>
              </a:spcAft>
              <a:buFont typeface="+mj-lt"/>
              <a:buAutoNum type="arabicPeriod" startAt="6"/>
            </a:pPr>
            <a:r>
              <a:rPr lang="en-GB" sz="1062" b="1" kern="1200">
                <a:solidFill>
                  <a:srgbClr val="000000"/>
                </a:solidFill>
                <a:latin typeface="Arial" panose="020B0604020202020204" pitchFamily="34" charset="0"/>
                <a:ea typeface="+mn-ea"/>
                <a:cs typeface="+mn-cs"/>
              </a:rPr>
              <a:t>Conclusion</a:t>
            </a:r>
            <a:r>
              <a:rPr lang="en-GB" sz="1062" kern="1200">
                <a:solidFill>
                  <a:srgbClr val="000000"/>
                </a:solidFill>
                <a:latin typeface="Arial" panose="020B0604020202020204" pitchFamily="34" charset="0"/>
                <a:ea typeface="+mn-ea"/>
                <a:cs typeface="+mn-cs"/>
              </a:rPr>
              <a:t> </a:t>
            </a:r>
          </a:p>
          <a:p>
            <a:pPr defTabSz="539496" fontAlgn="base">
              <a:lnSpc>
                <a:spcPct val="90000"/>
              </a:lnSpc>
              <a:spcAft>
                <a:spcPts val="600"/>
              </a:spcAft>
              <a:buFont typeface="+mj-lt"/>
              <a:buAutoNum type="arabicPeriod" startAt="7"/>
            </a:pPr>
            <a:r>
              <a:rPr lang="en-GB" sz="1062" b="1" kern="1200">
                <a:solidFill>
                  <a:srgbClr val="000000"/>
                </a:solidFill>
                <a:latin typeface="Arial" panose="020B0604020202020204" pitchFamily="34" charset="0"/>
                <a:ea typeface="+mn-ea"/>
                <a:cs typeface="+mn-cs"/>
              </a:rPr>
              <a:t>Reference List</a:t>
            </a:r>
            <a:r>
              <a:rPr lang="en-GB" sz="1062" kern="1200">
                <a:solidFill>
                  <a:srgbClr val="000000"/>
                </a:solidFill>
                <a:latin typeface="Arial" panose="020B0604020202020204" pitchFamily="34" charset="0"/>
                <a:ea typeface="+mn-ea"/>
                <a:cs typeface="+mn-cs"/>
              </a:rPr>
              <a:t> </a:t>
            </a:r>
          </a:p>
          <a:p>
            <a:pPr defTabSz="539496" fontAlgn="base">
              <a:lnSpc>
                <a:spcPct val="90000"/>
              </a:lnSpc>
              <a:spcAft>
                <a:spcPts val="600"/>
              </a:spcAft>
              <a:buFont typeface="+mj-lt"/>
              <a:buAutoNum type="arabicPeriod" startAt="8"/>
            </a:pPr>
            <a:r>
              <a:rPr lang="en-GB" sz="1062" b="1" kern="1200">
                <a:solidFill>
                  <a:srgbClr val="000000"/>
                </a:solidFill>
                <a:latin typeface="Arial" panose="020B0604020202020204" pitchFamily="34" charset="0"/>
                <a:ea typeface="+mn-ea"/>
                <a:cs typeface="+mn-cs"/>
              </a:rPr>
              <a:t>Appendices </a:t>
            </a:r>
            <a:r>
              <a:rPr lang="en-GB" sz="1062" kern="1200">
                <a:solidFill>
                  <a:srgbClr val="000000"/>
                </a:solidFill>
                <a:latin typeface="Arial" panose="020B0604020202020204" pitchFamily="34" charset="0"/>
                <a:ea typeface="+mn-ea"/>
                <a:cs typeface="+mn-cs"/>
              </a:rPr>
              <a:t>can be added at the end of the portfolio if needed. </a:t>
            </a:r>
            <a:endParaRPr lang="en-GB" b="0" i="0" u="none" strike="noStrike">
              <a:solidFill>
                <a:srgbClr val="000000"/>
              </a:solidFill>
              <a:effectLst/>
              <a:latin typeface="Arial" panose="020B0604020202020204" pitchFamily="34" charset="0"/>
            </a:endParaRPr>
          </a:p>
        </p:txBody>
      </p:sp>
      <p:pic>
        <p:nvPicPr>
          <p:cNvPr id="7" name="Picture 6" descr="A picture containing text, vector graphics&#10;&#10;Description automatically generated">
            <a:extLst>
              <a:ext uri="{FF2B5EF4-FFF2-40B4-BE49-F238E27FC236}">
                <a16:creationId xmlns:a16="http://schemas.microsoft.com/office/drawing/2014/main" id="{758A1C0E-2F02-45AE-B36C-49E32970172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704006" y="1596832"/>
            <a:ext cx="735897" cy="1066088"/>
          </a:xfrm>
          <a:prstGeom prst="rect">
            <a:avLst/>
          </a:prstGeom>
        </p:spPr>
      </p:pic>
    </p:spTree>
    <p:extLst>
      <p:ext uri="{BB962C8B-B14F-4D97-AF65-F5344CB8AC3E}">
        <p14:creationId xmlns:p14="http://schemas.microsoft.com/office/powerpoint/2010/main" val="714610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vert="horz" lIns="91440" tIns="45720" rIns="91440" bIns="45720" rtlCol="0" anchor="b">
            <a:normAutofit/>
          </a:bodyPr>
          <a:lstStyle/>
          <a:p>
            <a:pPr algn="r"/>
            <a:r>
              <a:rPr lang="en-US" sz="4000" b="1" i="1" kern="1200">
                <a:solidFill>
                  <a:srgbClr val="FFFFFF"/>
                </a:solidFill>
                <a:latin typeface="+mj-lt"/>
                <a:ea typeface="+mj-ea"/>
                <a:cs typeface="+mj-cs"/>
              </a:rPr>
              <a:t>LLESIANT? / WELL-BEING?</a:t>
            </a:r>
          </a:p>
        </p:txBody>
      </p:sp>
      <p:sp>
        <p:nvSpPr>
          <p:cNvPr id="3" name="Content Placeholder 2"/>
          <p:cNvSpPr>
            <a:spLocks/>
          </p:cNvSpPr>
          <p:nvPr/>
        </p:nvSpPr>
        <p:spPr>
          <a:xfrm>
            <a:off x="4905052" y="3619559"/>
            <a:ext cx="3212201" cy="2204192"/>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539496">
              <a:spcAft>
                <a:spcPts val="600"/>
              </a:spcAft>
            </a:pPr>
            <a:r>
              <a:rPr lang="cy-GB" sz="2000" kern="1200">
                <a:solidFill>
                  <a:schemeClr val="dk1"/>
                </a:solidFill>
                <a:latin typeface="+mn-lt"/>
                <a:ea typeface="+mn-ea"/>
                <a:cs typeface="+mn-cs"/>
              </a:rPr>
              <a:t>Mewn pâr, neu grwpiau bach, ystyriwch beth mae llesiant yn ei olygu i chi?</a:t>
            </a:r>
          </a:p>
          <a:p>
            <a:pPr defTabSz="539496">
              <a:spcAft>
                <a:spcPts val="600"/>
              </a:spcAft>
            </a:pPr>
            <a:r>
              <a:rPr lang="cy-GB" sz="2000" kern="1200">
                <a:solidFill>
                  <a:schemeClr val="dk1"/>
                </a:solidFill>
                <a:latin typeface="+mn-lt"/>
                <a:ea typeface="+mn-ea"/>
                <a:cs typeface="+mn-cs"/>
              </a:rPr>
              <a:t>Sut byddech chi’n diffinio ‘llesiant’?  </a:t>
            </a:r>
            <a:endParaRPr lang="cy-GB" sz="2000"/>
          </a:p>
        </p:txBody>
      </p:sp>
      <p:sp>
        <p:nvSpPr>
          <p:cNvPr id="4" name="Content Placeholder 3"/>
          <p:cNvSpPr>
            <a:spLocks/>
          </p:cNvSpPr>
          <p:nvPr/>
        </p:nvSpPr>
        <p:spPr>
          <a:xfrm>
            <a:off x="8238469" y="3619559"/>
            <a:ext cx="3333417" cy="2204192"/>
          </a:xfrm>
          <a:prstGeom prst="rect">
            <a:avLst/>
          </a:prstGeom>
        </p:spPr>
        <p:style>
          <a:lnRef idx="2">
            <a:schemeClr val="accent4"/>
          </a:lnRef>
          <a:fillRef idx="1">
            <a:schemeClr val="lt1"/>
          </a:fillRef>
          <a:effectRef idx="0">
            <a:schemeClr val="accent4"/>
          </a:effectRef>
          <a:fontRef idx="minor">
            <a:schemeClr val="dk1"/>
          </a:fontRef>
        </p:style>
        <p:txBody>
          <a:bodyPr>
            <a:normAutofit/>
          </a:bodyPr>
          <a:lstStyle/>
          <a:p>
            <a:pPr defTabSz="539496">
              <a:spcAft>
                <a:spcPts val="600"/>
              </a:spcAft>
            </a:pPr>
            <a:r>
              <a:rPr lang="en-GB" sz="2000" i="1" kern="1200">
                <a:solidFill>
                  <a:schemeClr val="dk1"/>
                </a:solidFill>
                <a:latin typeface="+mn-lt"/>
                <a:ea typeface="+mn-ea"/>
                <a:cs typeface="+mn-cs"/>
              </a:rPr>
              <a:t>In pairs or small groups, consider what well-being means to you?</a:t>
            </a:r>
          </a:p>
          <a:p>
            <a:pPr defTabSz="539496">
              <a:spcAft>
                <a:spcPts val="600"/>
              </a:spcAft>
            </a:pPr>
            <a:r>
              <a:rPr lang="en-GB" sz="2000" i="1" kern="1200">
                <a:solidFill>
                  <a:schemeClr val="dk1"/>
                </a:solidFill>
                <a:latin typeface="+mn-lt"/>
                <a:ea typeface="+mn-ea"/>
                <a:cs typeface="+mn-cs"/>
              </a:rPr>
              <a:t>How would you define ‘well-being’?</a:t>
            </a:r>
          </a:p>
          <a:p>
            <a:pPr defTabSz="539496">
              <a:spcAft>
                <a:spcPts val="600"/>
              </a:spcAft>
            </a:pPr>
            <a:endParaRPr lang="en-GB" sz="1062" kern="1200">
              <a:solidFill>
                <a:schemeClr val="dk1"/>
              </a:solidFill>
              <a:latin typeface="+mn-lt"/>
              <a:ea typeface="+mn-ea"/>
              <a:cs typeface="+mn-cs"/>
            </a:endParaRPr>
          </a:p>
          <a:p>
            <a:pPr>
              <a:spcAft>
                <a:spcPts val="600"/>
              </a:spcAft>
            </a:pP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7016487" y="2067215"/>
            <a:ext cx="1813025" cy="1208684"/>
          </a:xfrm>
          <a:prstGeom prst="rect">
            <a:avLst/>
          </a:prstGeom>
        </p:spPr>
      </p:pic>
    </p:spTree>
    <p:extLst>
      <p:ext uri="{BB962C8B-B14F-4D97-AF65-F5344CB8AC3E}">
        <p14:creationId xmlns:p14="http://schemas.microsoft.com/office/powerpoint/2010/main" val="638013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13788" y="365125"/>
            <a:ext cx="4840010" cy="1807305"/>
          </a:xfrm>
        </p:spPr>
        <p:txBody>
          <a:bodyPr vert="horz" lIns="91440" tIns="45720" rIns="91440" bIns="45720" rtlCol="0" anchor="ctr">
            <a:normAutofit/>
          </a:bodyPr>
          <a:lstStyle/>
          <a:p>
            <a:r>
              <a:rPr lang="en-US" sz="3700"/>
              <a:t>Diffiniadau/Definitions</a:t>
            </a:r>
          </a:p>
        </p:txBody>
      </p:sp>
      <p:pic>
        <p:nvPicPr>
          <p:cNvPr id="6" name="Picture 5" descr="A hand of two adults and a kid on top of each other">
            <a:extLst>
              <a:ext uri="{FF2B5EF4-FFF2-40B4-BE49-F238E27FC236}">
                <a16:creationId xmlns:a16="http://schemas.microsoft.com/office/drawing/2014/main" id="{6DD9D4F6-A1F2-2919-2D63-B42A58F73194}"/>
              </a:ext>
            </a:extLst>
          </p:cNvPr>
          <p:cNvPicPr>
            <a:picLocks noChangeAspect="1"/>
          </p:cNvPicPr>
          <p:nvPr/>
        </p:nvPicPr>
        <p:blipFill rotWithShape="1">
          <a:blip r:embed="rId2"/>
          <a:srcRect l="23835" r="16630"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4" name="Content Placeholder 3"/>
          <p:cNvSpPr>
            <a:spLocks noGrp="1"/>
          </p:cNvSpPr>
          <p:nvPr>
            <p:ph sz="half" idx="2"/>
          </p:nvPr>
        </p:nvSpPr>
        <p:spPr>
          <a:xfrm>
            <a:off x="6513788" y="2333297"/>
            <a:ext cx="4840010" cy="3843666"/>
          </a:xfrm>
        </p:spPr>
        <p:style>
          <a:lnRef idx="2">
            <a:schemeClr val="accent4"/>
          </a:lnRef>
          <a:fillRef idx="1">
            <a:schemeClr val="lt1"/>
          </a:fillRef>
          <a:effectRef idx="0">
            <a:schemeClr val="accent4"/>
          </a:effectRef>
          <a:fontRef idx="minor">
            <a:schemeClr val="dk1"/>
          </a:fontRef>
        </p:style>
        <p:txBody>
          <a:bodyPr vert="horz" lIns="91440" tIns="45720" rIns="91440" bIns="45720" rtlCol="0">
            <a:normAutofit/>
          </a:bodyPr>
          <a:lstStyle/>
          <a:p>
            <a:pPr marL="0"/>
            <a:endParaRPr lang="en-US" sz="1900">
              <a:solidFill>
                <a:schemeClr val="tx1"/>
              </a:solidFill>
            </a:endParaRPr>
          </a:p>
          <a:p>
            <a:pPr marL="0"/>
            <a:r>
              <a:rPr lang="en-US" sz="1900" b="0" i="0" u="none" strike="noStrike">
                <a:solidFill>
                  <a:schemeClr val="tx1"/>
                </a:solidFill>
                <a:effectLst/>
              </a:rPr>
              <a:t>There is a diversity of measures and definitions of </a:t>
            </a:r>
            <a:r>
              <a:rPr lang="en-US" sz="1900">
                <a:solidFill>
                  <a:schemeClr val="tx1"/>
                </a:solidFill>
              </a:rPr>
              <a:t>well-being</a:t>
            </a:r>
            <a:r>
              <a:rPr lang="en-US" sz="1900" b="0" i="0" u="none" strike="noStrike">
                <a:solidFill>
                  <a:schemeClr val="tx1"/>
                </a:solidFill>
                <a:effectLst/>
              </a:rPr>
              <a:t>, a diversity of steps the law has taken to protect children’s wellbeing, and a diversity of ways the law can affect children’s wellbeing for better or worse. The term “</a:t>
            </a:r>
            <a:r>
              <a:rPr lang="en-US" sz="1900">
                <a:solidFill>
                  <a:schemeClr val="tx1"/>
                </a:solidFill>
              </a:rPr>
              <a:t>well-being</a:t>
            </a:r>
            <a:r>
              <a:rPr lang="en-US" sz="1900" b="0" i="0" u="none" strike="noStrike">
                <a:solidFill>
                  <a:schemeClr val="tx1"/>
                </a:solidFill>
                <a:effectLst/>
              </a:rPr>
              <a:t>” is rather elusive; it is also quite inclusive. It generally refers to the state of one’s mental or physical health. </a:t>
            </a:r>
            <a:r>
              <a:rPr lang="en-US" sz="1900">
                <a:solidFill>
                  <a:schemeClr val="tx1"/>
                </a:solidFill>
              </a:rPr>
              <a:t>Well-being</a:t>
            </a:r>
            <a:r>
              <a:rPr lang="en-US" sz="1900" b="0" i="0" u="none" strike="noStrike">
                <a:solidFill>
                  <a:schemeClr val="tx1"/>
                </a:solidFill>
                <a:effectLst/>
              </a:rPr>
              <a:t> threats can range from minor inconveniences to devastating losses or injuries.</a:t>
            </a:r>
          </a:p>
          <a:p>
            <a:pPr marL="0"/>
            <a:r>
              <a:rPr lang="en-US" sz="1900">
                <a:solidFill>
                  <a:schemeClr val="tx1"/>
                </a:solidFill>
              </a:rPr>
              <a:t>(Miller, 2014)</a:t>
            </a:r>
          </a:p>
        </p:txBody>
      </p:sp>
    </p:spTree>
    <p:extLst>
      <p:ext uri="{BB962C8B-B14F-4D97-AF65-F5344CB8AC3E}">
        <p14:creationId xmlns:p14="http://schemas.microsoft.com/office/powerpoint/2010/main" val="400079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13788" y="365125"/>
            <a:ext cx="4840010" cy="1807305"/>
          </a:xfrm>
        </p:spPr>
        <p:txBody>
          <a:bodyPr vert="horz" lIns="91440" tIns="45720" rIns="91440" bIns="45720" rtlCol="0" anchor="ctr">
            <a:normAutofit/>
          </a:bodyPr>
          <a:lstStyle/>
          <a:p>
            <a:r>
              <a:rPr lang="en-US" sz="3700"/>
              <a:t>Diffiniadau/Definitions</a:t>
            </a:r>
          </a:p>
        </p:txBody>
      </p:sp>
      <p:pic>
        <p:nvPicPr>
          <p:cNvPr id="6" name="Picture 5" descr="A closeup photo of an open book">
            <a:extLst>
              <a:ext uri="{FF2B5EF4-FFF2-40B4-BE49-F238E27FC236}">
                <a16:creationId xmlns:a16="http://schemas.microsoft.com/office/drawing/2014/main" id="{7327128F-B0D7-BC76-5F9B-2D0A31415EC7}"/>
              </a:ext>
            </a:extLst>
          </p:cNvPr>
          <p:cNvPicPr>
            <a:picLocks noChangeAspect="1"/>
          </p:cNvPicPr>
          <p:nvPr/>
        </p:nvPicPr>
        <p:blipFill rotWithShape="1">
          <a:blip r:embed="rId2"/>
          <a:srcRect l="20840" r="2007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4" name="Content Placeholder 3"/>
          <p:cNvSpPr>
            <a:spLocks noGrp="1"/>
          </p:cNvSpPr>
          <p:nvPr>
            <p:ph sz="half" idx="2"/>
          </p:nvPr>
        </p:nvSpPr>
        <p:spPr>
          <a:xfrm>
            <a:off x="6513788" y="2333297"/>
            <a:ext cx="4840010" cy="3843666"/>
          </a:xfrm>
        </p:spPr>
        <p:style>
          <a:lnRef idx="2">
            <a:schemeClr val="accent4"/>
          </a:lnRef>
          <a:fillRef idx="1">
            <a:schemeClr val="lt1"/>
          </a:fillRef>
          <a:effectRef idx="0">
            <a:schemeClr val="accent4"/>
          </a:effectRef>
          <a:fontRef idx="minor">
            <a:schemeClr val="dk1"/>
          </a:fontRef>
        </p:style>
        <p:txBody>
          <a:bodyPr vert="horz" lIns="91440" tIns="45720" rIns="91440" bIns="45720" rtlCol="0">
            <a:normAutofit/>
          </a:bodyPr>
          <a:lstStyle/>
          <a:p>
            <a:pPr marL="0"/>
            <a:endParaRPr lang="en-US" sz="2000">
              <a:solidFill>
                <a:schemeClr val="tx1"/>
              </a:solidFill>
            </a:endParaRPr>
          </a:p>
          <a:p>
            <a:pPr marL="0"/>
            <a:r>
              <a:rPr lang="en-US" sz="2000">
                <a:solidFill>
                  <a:schemeClr val="tx1"/>
                </a:solidFill>
              </a:rPr>
              <a:t>Psychology has traditionally focussed on illness and dysfunctional behaviour…Positive psychology focuses more on what is going well in a person’s life and what makes life worth living in contrast to directing attention to illness and deficits.</a:t>
            </a:r>
          </a:p>
          <a:p>
            <a:pPr marL="0"/>
            <a:r>
              <a:rPr lang="en-US" sz="2000">
                <a:solidFill>
                  <a:schemeClr val="tx1"/>
                </a:solidFill>
              </a:rPr>
              <a:t>(Lovett &amp; Lovett, 2016)</a:t>
            </a:r>
          </a:p>
        </p:txBody>
      </p:sp>
    </p:spTree>
    <p:extLst>
      <p:ext uri="{BB962C8B-B14F-4D97-AF65-F5344CB8AC3E}">
        <p14:creationId xmlns:p14="http://schemas.microsoft.com/office/powerpoint/2010/main" val="2896578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lant growing in a concrete crack">
            <a:extLst>
              <a:ext uri="{FF2B5EF4-FFF2-40B4-BE49-F238E27FC236}">
                <a16:creationId xmlns:a16="http://schemas.microsoft.com/office/drawing/2014/main" id="{A700D663-7CD3-E7FB-DFFD-C7E5C4F649D2}"/>
              </a:ext>
            </a:extLst>
          </p:cNvPr>
          <p:cNvPicPr>
            <a:picLocks noChangeAspect="1"/>
          </p:cNvPicPr>
          <p:nvPr/>
        </p:nvPicPr>
        <p:blipFill rotWithShape="1">
          <a:blip r:embed="rId2"/>
          <a:srcRect l="11050" r="29684" b="-1"/>
          <a:stretch/>
        </p:blipFill>
        <p:spPr>
          <a:xfrm>
            <a:off x="6103027" y="10"/>
            <a:ext cx="6088971" cy="6857990"/>
          </a:xfrm>
          <a:prstGeom prst="rect">
            <a:avLst/>
          </a:prstGeom>
        </p:spPr>
      </p:pic>
      <p:sp useBgFill="1">
        <p:nvSpPr>
          <p:cNvPr id="12" name="Rectangle 11">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1" y="328512"/>
            <a:ext cx="4778387" cy="1628970"/>
          </a:xfrm>
        </p:spPr>
        <p:txBody>
          <a:bodyPr vert="horz" lIns="91440" tIns="45720" rIns="91440" bIns="45720" rtlCol="0" anchor="ctr">
            <a:normAutofit/>
          </a:bodyPr>
          <a:lstStyle/>
          <a:p>
            <a:r>
              <a:rPr lang="en-US" sz="3700"/>
              <a:t>Diffiniadau/Definitions</a:t>
            </a:r>
          </a:p>
        </p:txBody>
      </p:sp>
      <p:sp>
        <p:nvSpPr>
          <p:cNvPr id="4" name="Content Placeholder 3"/>
          <p:cNvSpPr>
            <a:spLocks noGrp="1"/>
          </p:cNvSpPr>
          <p:nvPr>
            <p:ph sz="half" idx="2"/>
          </p:nvPr>
        </p:nvSpPr>
        <p:spPr>
          <a:xfrm>
            <a:off x="761801" y="2884929"/>
            <a:ext cx="4659756" cy="3374137"/>
          </a:xfrm>
        </p:spPr>
        <p:style>
          <a:lnRef idx="2">
            <a:schemeClr val="accent4"/>
          </a:lnRef>
          <a:fillRef idx="1">
            <a:schemeClr val="lt1"/>
          </a:fillRef>
          <a:effectRef idx="0">
            <a:schemeClr val="accent4"/>
          </a:effectRef>
          <a:fontRef idx="minor">
            <a:schemeClr val="dk1"/>
          </a:fontRef>
        </p:style>
        <p:txBody>
          <a:bodyPr vert="horz" lIns="91440" tIns="45720" rIns="91440" bIns="45720" rtlCol="0" anchor="ctr">
            <a:normAutofit/>
          </a:bodyPr>
          <a:lstStyle/>
          <a:p>
            <a:pPr marL="0"/>
            <a:endParaRPr lang="en-US" sz="1700">
              <a:solidFill>
                <a:schemeClr val="tx1"/>
              </a:solidFill>
            </a:endParaRPr>
          </a:p>
          <a:p>
            <a:pPr marL="0"/>
            <a:r>
              <a:rPr lang="en-US" sz="1700">
                <a:solidFill>
                  <a:schemeClr val="tx1"/>
                </a:solidFill>
              </a:rPr>
              <a:t>Well-being </a:t>
            </a:r>
            <a:r>
              <a:rPr lang="en-US" sz="1700" b="0" i="0" u="none" strike="noStrike">
                <a:solidFill>
                  <a:schemeClr val="tx1"/>
                </a:solidFill>
                <a:effectLst/>
              </a:rPr>
              <a:t>encompasses the environmental factors that affect us, and the experiences we have throughout our lives. These can fall into traditional policy areas of economy, health, education and so on. But </a:t>
            </a:r>
            <a:r>
              <a:rPr lang="en-US" sz="1700">
                <a:solidFill>
                  <a:schemeClr val="tx1"/>
                </a:solidFill>
              </a:rPr>
              <a:t>well-being</a:t>
            </a:r>
            <a:r>
              <a:rPr lang="en-US" sz="1700" b="0" i="0" u="none" strike="noStrike">
                <a:solidFill>
                  <a:schemeClr val="tx1"/>
                </a:solidFill>
                <a:effectLst/>
              </a:rPr>
              <a:t> also crucially recognises the aspects of our lives that we determine ourselves: through our own capabilities as individuals; how we feel about ourselves; the quality of the relationships that we have with other people; and</a:t>
            </a:r>
            <a:r>
              <a:rPr lang="en-US" sz="1700">
                <a:solidFill>
                  <a:schemeClr val="tx1"/>
                </a:solidFill>
              </a:rPr>
              <a:t> </a:t>
            </a:r>
            <a:r>
              <a:rPr lang="en-US" sz="1700" b="0" i="0" u="none" strike="noStrike">
                <a:solidFill>
                  <a:schemeClr val="tx1"/>
                </a:solidFill>
                <a:effectLst/>
              </a:rPr>
              <a:t> our sense of purpose.</a:t>
            </a:r>
            <a:r>
              <a:rPr lang="en-US" sz="1700">
                <a:solidFill>
                  <a:schemeClr val="tx1"/>
                </a:solidFill>
              </a:rPr>
              <a:t> </a:t>
            </a:r>
            <a:endParaRPr lang="en-US" sz="1700" b="0" i="0" u="none" strike="noStrike">
              <a:solidFill>
                <a:schemeClr val="tx1"/>
              </a:solidFill>
              <a:effectLst/>
            </a:endParaRPr>
          </a:p>
          <a:p>
            <a:pPr marL="0"/>
            <a:r>
              <a:rPr lang="en-US" sz="1700">
                <a:solidFill>
                  <a:schemeClr val="tx1"/>
                </a:solidFill>
              </a:rPr>
              <a:t>(What Works Centre for Wellbeing, 2021)</a:t>
            </a:r>
          </a:p>
        </p:txBody>
      </p:sp>
    </p:spTree>
    <p:extLst>
      <p:ext uri="{BB962C8B-B14F-4D97-AF65-F5344CB8AC3E}">
        <p14:creationId xmlns:p14="http://schemas.microsoft.com/office/powerpoint/2010/main" val="3515036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BB2539B-662C-4789-83D9-C89E487CDA94}"/>
              </a:ext>
            </a:extLst>
          </p:cNvPr>
          <p:cNvSpPr>
            <a:spLocks noGrp="1"/>
          </p:cNvSpPr>
          <p:nvPr>
            <p:ph type="title"/>
          </p:nvPr>
        </p:nvSpPr>
        <p:spPr>
          <a:xfrm>
            <a:off x="838200" y="673770"/>
            <a:ext cx="3220329" cy="2027227"/>
          </a:xfrm>
        </p:spPr>
        <p:txBody>
          <a:bodyPr vert="horz" lIns="91440" tIns="45720" rIns="91440" bIns="45720" rtlCol="0" anchor="t">
            <a:normAutofit/>
          </a:bodyPr>
          <a:lstStyle/>
          <a:p>
            <a:r>
              <a:rPr lang="cy-GB" sz="4600" kern="1200">
                <a:solidFill>
                  <a:srgbClr val="FFFFFF"/>
                </a:solidFill>
                <a:latin typeface="+mj-lt"/>
                <a:ea typeface="+mj-ea"/>
                <a:cs typeface="+mj-cs"/>
              </a:rPr>
              <a:t>Yr heriau </a:t>
            </a:r>
            <a:r>
              <a:rPr lang="en-US" sz="4600" kern="1200">
                <a:solidFill>
                  <a:srgbClr val="FFFFFF"/>
                </a:solidFill>
                <a:latin typeface="+mj-lt"/>
                <a:ea typeface="+mj-ea"/>
                <a:cs typeface="+mj-cs"/>
              </a:rPr>
              <a:t>/ The challenges</a:t>
            </a:r>
          </a:p>
        </p:txBody>
      </p:sp>
      <p:sp>
        <p:nvSpPr>
          <p:cNvPr id="5" name="Content Placeholder 2">
            <a:extLst>
              <a:ext uri="{FF2B5EF4-FFF2-40B4-BE49-F238E27FC236}">
                <a16:creationId xmlns:a16="http://schemas.microsoft.com/office/drawing/2014/main" id="{F1F0586F-6494-40F6-9963-7070B22A77C4}"/>
              </a:ext>
            </a:extLst>
          </p:cNvPr>
          <p:cNvSpPr>
            <a:spLocks/>
          </p:cNvSpPr>
          <p:nvPr/>
        </p:nvSpPr>
        <p:spPr>
          <a:xfrm>
            <a:off x="5542672" y="2412460"/>
            <a:ext cx="2737611" cy="3647872"/>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475488">
              <a:spcAft>
                <a:spcPts val="600"/>
              </a:spcAft>
            </a:pPr>
            <a:r>
              <a:rPr lang="cy-GB" sz="2000" kern="1200">
                <a:solidFill>
                  <a:schemeClr val="dk1"/>
                </a:solidFill>
                <a:latin typeface="+mn-lt"/>
                <a:ea typeface="+mn-ea"/>
                <a:cs typeface="+mn-cs"/>
              </a:rPr>
              <a:t>Natur oddrychol y pwnc</a:t>
            </a:r>
          </a:p>
          <a:p>
            <a:pPr defTabSz="475488">
              <a:spcAft>
                <a:spcPts val="600"/>
              </a:spcAft>
            </a:pPr>
            <a:r>
              <a:rPr lang="cy-GB" sz="2000" kern="1200">
                <a:solidFill>
                  <a:schemeClr val="dk1"/>
                </a:solidFill>
                <a:latin typeface="+mn-lt"/>
                <a:ea typeface="+mn-ea"/>
                <a:cs typeface="+mn-cs"/>
              </a:rPr>
              <a:t>Natur gyd-destunol dehongli</a:t>
            </a:r>
          </a:p>
          <a:p>
            <a:pPr defTabSz="475488">
              <a:spcAft>
                <a:spcPts val="600"/>
              </a:spcAft>
            </a:pPr>
            <a:r>
              <a:rPr lang="cy-GB" sz="2000" kern="1200">
                <a:solidFill>
                  <a:schemeClr val="dk1"/>
                </a:solidFill>
                <a:latin typeface="+mn-lt"/>
                <a:ea typeface="+mn-ea"/>
                <a:cs typeface="+mn-cs"/>
              </a:rPr>
              <a:t>Dim diffiniad y cytunwyd </a:t>
            </a:r>
            <a:r>
              <a:rPr lang="cy-GB" sz="2000" kern="1200" noProof="1">
                <a:solidFill>
                  <a:schemeClr val="dk1"/>
                </a:solidFill>
                <a:latin typeface="+mn-lt"/>
                <a:ea typeface="+mn-ea"/>
                <a:cs typeface="+mn-cs"/>
              </a:rPr>
              <a:t>arno'n </a:t>
            </a:r>
            <a:r>
              <a:rPr lang="cy-GB" sz="2000" kern="1200">
                <a:solidFill>
                  <a:schemeClr val="dk1"/>
                </a:solidFill>
                <a:latin typeface="+mn-lt"/>
                <a:ea typeface="+mn-ea"/>
                <a:cs typeface="+mn-cs"/>
              </a:rPr>
              <a:t>unfrydol</a:t>
            </a:r>
          </a:p>
          <a:p>
            <a:pPr defTabSz="475488">
              <a:spcAft>
                <a:spcPts val="600"/>
              </a:spcAft>
            </a:pPr>
            <a:r>
              <a:rPr lang="cy-GB" sz="2000" kern="1200">
                <a:solidFill>
                  <a:schemeClr val="dk1"/>
                </a:solidFill>
                <a:latin typeface="+mn-lt"/>
                <a:ea typeface="+mn-ea"/>
                <a:cs typeface="+mn-cs"/>
              </a:rPr>
              <a:t>Dim dull y cytunwyd </a:t>
            </a:r>
            <a:r>
              <a:rPr lang="cy-GB" sz="2000" kern="1200" noProof="1">
                <a:solidFill>
                  <a:schemeClr val="dk1"/>
                </a:solidFill>
                <a:latin typeface="+mn-lt"/>
                <a:ea typeface="+mn-ea"/>
                <a:cs typeface="+mn-cs"/>
              </a:rPr>
              <a:t>arno'n</a:t>
            </a:r>
            <a:r>
              <a:rPr lang="cy-GB" sz="2000" kern="1200">
                <a:solidFill>
                  <a:schemeClr val="dk1"/>
                </a:solidFill>
                <a:latin typeface="+mn-lt"/>
                <a:ea typeface="+mn-ea"/>
                <a:cs typeface="+mn-cs"/>
              </a:rPr>
              <a:t> unfrydol o ran ymchwil</a:t>
            </a:r>
          </a:p>
          <a:p>
            <a:pPr>
              <a:spcAft>
                <a:spcPts val="600"/>
              </a:spcAft>
            </a:pPr>
            <a:endParaRPr lang="en-GB"/>
          </a:p>
        </p:txBody>
      </p:sp>
      <p:sp>
        <p:nvSpPr>
          <p:cNvPr id="6" name="Content Placeholder 2">
            <a:extLst>
              <a:ext uri="{FF2B5EF4-FFF2-40B4-BE49-F238E27FC236}">
                <a16:creationId xmlns:a16="http://schemas.microsoft.com/office/drawing/2014/main" id="{E100AA57-3E45-4EEB-B243-CC941EB0D2D3}"/>
              </a:ext>
            </a:extLst>
          </p:cNvPr>
          <p:cNvSpPr>
            <a:spLocks/>
          </p:cNvSpPr>
          <p:nvPr/>
        </p:nvSpPr>
        <p:spPr>
          <a:xfrm>
            <a:off x="8616189" y="2412460"/>
            <a:ext cx="2737611" cy="3647872"/>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475488">
              <a:spcAft>
                <a:spcPts val="600"/>
              </a:spcAft>
            </a:pPr>
            <a:r>
              <a:rPr lang="en-GB" sz="2000" kern="1200">
                <a:solidFill>
                  <a:schemeClr val="dk1"/>
                </a:solidFill>
                <a:latin typeface="+mn-lt"/>
                <a:ea typeface="+mn-ea"/>
                <a:cs typeface="+mn-cs"/>
              </a:rPr>
              <a:t>Subjective nature of topic</a:t>
            </a:r>
          </a:p>
          <a:p>
            <a:pPr defTabSz="475488">
              <a:spcAft>
                <a:spcPts val="600"/>
              </a:spcAft>
            </a:pPr>
            <a:r>
              <a:rPr lang="en-GB" sz="2000" kern="1200">
                <a:solidFill>
                  <a:schemeClr val="dk1"/>
                </a:solidFill>
                <a:latin typeface="+mn-lt"/>
                <a:ea typeface="+mn-ea"/>
                <a:cs typeface="+mn-cs"/>
              </a:rPr>
              <a:t>Contextual nature of interpretation</a:t>
            </a:r>
          </a:p>
          <a:p>
            <a:pPr defTabSz="475488">
              <a:spcAft>
                <a:spcPts val="600"/>
              </a:spcAft>
            </a:pPr>
            <a:r>
              <a:rPr lang="en-GB" sz="2000" kern="1200">
                <a:solidFill>
                  <a:schemeClr val="dk1"/>
                </a:solidFill>
                <a:latin typeface="+mn-lt"/>
                <a:ea typeface="+mn-ea"/>
                <a:cs typeface="+mn-cs"/>
              </a:rPr>
              <a:t>No unanimously agreed definition</a:t>
            </a:r>
          </a:p>
          <a:p>
            <a:pPr defTabSz="475488">
              <a:spcAft>
                <a:spcPts val="600"/>
              </a:spcAft>
            </a:pPr>
            <a:r>
              <a:rPr lang="en-GB" sz="2000" kern="1200">
                <a:solidFill>
                  <a:schemeClr val="dk1"/>
                </a:solidFill>
                <a:latin typeface="+mn-lt"/>
                <a:ea typeface="+mn-ea"/>
                <a:cs typeface="+mn-cs"/>
              </a:rPr>
              <a:t>No unanimously agreed approach to research</a:t>
            </a:r>
          </a:p>
          <a:p>
            <a:pPr>
              <a:spcAft>
                <a:spcPts val="600"/>
              </a:spcAft>
            </a:pPr>
            <a:endParaRPr lang="en-GB"/>
          </a:p>
        </p:txBody>
      </p:sp>
      <p:pic>
        <p:nvPicPr>
          <p:cNvPr id="4" name="Picture 3" descr="A picture containing text, table, worktable&#10;&#10;Description automatically generated">
            <a:extLst>
              <a:ext uri="{FF2B5EF4-FFF2-40B4-BE49-F238E27FC236}">
                <a16:creationId xmlns:a16="http://schemas.microsoft.com/office/drawing/2014/main" id="{A807A85C-204A-4102-8B8E-CFBCB63A2347}"/>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18713" y="673771"/>
            <a:ext cx="2762632" cy="1553978"/>
          </a:xfrm>
          <a:prstGeom prst="rect">
            <a:avLst/>
          </a:prstGeom>
        </p:spPr>
      </p:pic>
    </p:spTree>
    <p:extLst>
      <p:ext uri="{BB962C8B-B14F-4D97-AF65-F5344CB8AC3E}">
        <p14:creationId xmlns:p14="http://schemas.microsoft.com/office/powerpoint/2010/main" val="586064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BB2539B-662C-4789-83D9-C89E487CDA94}"/>
              </a:ext>
            </a:extLst>
          </p:cNvPr>
          <p:cNvSpPr>
            <a:spLocks noGrp="1"/>
          </p:cNvSpPr>
          <p:nvPr>
            <p:ph type="title"/>
          </p:nvPr>
        </p:nvSpPr>
        <p:spPr>
          <a:xfrm>
            <a:off x="838200" y="673770"/>
            <a:ext cx="3220329" cy="2027227"/>
          </a:xfrm>
        </p:spPr>
        <p:txBody>
          <a:bodyPr vert="horz" lIns="91440" tIns="45720" rIns="91440" bIns="45720" rtlCol="0" anchor="t">
            <a:normAutofit/>
          </a:bodyPr>
          <a:lstStyle/>
          <a:p>
            <a:r>
              <a:rPr lang="en-US" sz="4600" kern="1200">
                <a:solidFill>
                  <a:srgbClr val="FFFFFF"/>
                </a:solidFill>
                <a:latin typeface="+mj-lt"/>
                <a:ea typeface="+mj-ea"/>
                <a:cs typeface="+mj-cs"/>
              </a:rPr>
              <a:t>PWYSIG / IMPORTANT</a:t>
            </a:r>
          </a:p>
        </p:txBody>
      </p:sp>
      <p:sp>
        <p:nvSpPr>
          <p:cNvPr id="5" name="Content Placeholder 2">
            <a:extLst>
              <a:ext uri="{FF2B5EF4-FFF2-40B4-BE49-F238E27FC236}">
                <a16:creationId xmlns:a16="http://schemas.microsoft.com/office/drawing/2014/main" id="{F1F0586F-6494-40F6-9963-7070B22A77C4}"/>
              </a:ext>
            </a:extLst>
          </p:cNvPr>
          <p:cNvSpPr>
            <a:spLocks/>
          </p:cNvSpPr>
          <p:nvPr/>
        </p:nvSpPr>
        <p:spPr>
          <a:xfrm>
            <a:off x="5542672" y="2191495"/>
            <a:ext cx="2662447" cy="4026794"/>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466344">
              <a:spcAft>
                <a:spcPts val="600"/>
              </a:spcAft>
            </a:pPr>
            <a:r>
              <a:rPr lang="en-GB" kern="1200">
                <a:solidFill>
                  <a:schemeClr val="dk1"/>
                </a:solidFill>
                <a:latin typeface="+mn-lt"/>
                <a:ea typeface="+mn-ea"/>
                <a:cs typeface="+mn-cs"/>
              </a:rPr>
              <a:t>A GALL EIN LLESIANT NEWID DROS AMSER E.E. COLLI INCWM, PROFEDIGAETH....NEU GALLWN ADDASU I BETHAU E.E. DIWEDD PERTHYNAS OND NID ERAILL E.E. DIWEITHDRA HIRDYMOR</a:t>
            </a:r>
          </a:p>
          <a:p>
            <a:pPr defTabSz="466344">
              <a:spcAft>
                <a:spcPts val="600"/>
              </a:spcAft>
            </a:pPr>
            <a:r>
              <a:rPr lang="en-GB" kern="1200">
                <a:solidFill>
                  <a:schemeClr val="dk1"/>
                </a:solidFill>
                <a:latin typeface="+mn-lt"/>
                <a:ea typeface="+mn-ea"/>
                <a:cs typeface="+mn-cs"/>
              </a:rPr>
              <a:t>A HEFYD Y STWFF BACH!</a:t>
            </a:r>
          </a:p>
          <a:p>
            <a:pPr defTabSz="466344">
              <a:spcAft>
                <a:spcPts val="600"/>
              </a:spcAft>
            </a:pPr>
            <a:endParaRPr lang="en-GB" sz="918" kern="1200">
              <a:solidFill>
                <a:schemeClr val="dk1"/>
              </a:solidFill>
              <a:latin typeface="+mn-lt"/>
              <a:ea typeface="+mn-ea"/>
              <a:cs typeface="+mn-cs"/>
            </a:endParaRPr>
          </a:p>
          <a:p>
            <a:pPr>
              <a:spcAft>
                <a:spcPts val="600"/>
              </a:spcAft>
            </a:pPr>
            <a:endParaRPr lang="en-GB"/>
          </a:p>
        </p:txBody>
      </p:sp>
      <p:sp>
        <p:nvSpPr>
          <p:cNvPr id="6" name="Content Placeholder 2">
            <a:extLst>
              <a:ext uri="{FF2B5EF4-FFF2-40B4-BE49-F238E27FC236}">
                <a16:creationId xmlns:a16="http://schemas.microsoft.com/office/drawing/2014/main" id="{E100AA57-3E45-4EEB-B243-CC941EB0D2D3}"/>
              </a:ext>
            </a:extLst>
          </p:cNvPr>
          <p:cNvSpPr>
            <a:spLocks/>
          </p:cNvSpPr>
          <p:nvPr/>
        </p:nvSpPr>
        <p:spPr>
          <a:xfrm>
            <a:off x="8691353" y="2181634"/>
            <a:ext cx="2662447" cy="3994777"/>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466344">
              <a:spcAft>
                <a:spcPts val="600"/>
              </a:spcAft>
            </a:pPr>
            <a:r>
              <a:rPr lang="en-GB" kern="1200">
                <a:solidFill>
                  <a:schemeClr val="dk1"/>
                </a:solidFill>
                <a:latin typeface="+mn-lt"/>
                <a:ea typeface="+mn-ea"/>
                <a:cs typeface="+mn-cs"/>
              </a:rPr>
              <a:t>AND OUR WELL-BEING CAN CHANGE OVER TIME EG LOSS OF INCOME, BEREAVEMENT….OR WE CAN ADAPT TO THINGS EG RELATIONSHIP BREAKDOWN BUT NOT OTHERS EG LONG TERM UNEMPLOYMENT</a:t>
            </a:r>
          </a:p>
          <a:p>
            <a:pPr defTabSz="466344">
              <a:spcAft>
                <a:spcPts val="600"/>
              </a:spcAft>
            </a:pPr>
            <a:r>
              <a:rPr lang="en-GB" kern="1200">
                <a:solidFill>
                  <a:schemeClr val="dk1"/>
                </a:solidFill>
                <a:latin typeface="+mn-lt"/>
                <a:ea typeface="+mn-ea"/>
                <a:cs typeface="+mn-cs"/>
              </a:rPr>
              <a:t>AND ALSO THE SMALL STUFF!</a:t>
            </a:r>
          </a:p>
          <a:p>
            <a:pPr>
              <a:spcAft>
                <a:spcPts val="600"/>
              </a:spcAft>
            </a:pPr>
            <a:endParaRPr lang="en-GB"/>
          </a:p>
        </p:txBody>
      </p:sp>
      <p:pic>
        <p:nvPicPr>
          <p:cNvPr id="4" name="Picture 3" descr="Icon&#10;&#10;Description automatically generated">
            <a:extLst>
              <a:ext uri="{FF2B5EF4-FFF2-40B4-BE49-F238E27FC236}">
                <a16:creationId xmlns:a16="http://schemas.microsoft.com/office/drawing/2014/main" id="{A39AA9CF-1634-43D4-9A49-CCD17E63201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58356" y="5047322"/>
            <a:ext cx="1405160" cy="1170967"/>
          </a:xfrm>
          <a:prstGeom prst="rect">
            <a:avLst/>
          </a:prstGeom>
        </p:spPr>
      </p:pic>
    </p:spTree>
    <p:extLst>
      <p:ext uri="{BB962C8B-B14F-4D97-AF65-F5344CB8AC3E}">
        <p14:creationId xmlns:p14="http://schemas.microsoft.com/office/powerpoint/2010/main" val="339208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F52D3E8-D80D-5BEA-C1B4-0AD1160C45CC}"/>
              </a:ext>
            </a:extLst>
          </p:cNvPr>
          <p:cNvSpPr>
            <a:spLocks noGrp="1"/>
          </p:cNvSpPr>
          <p:nvPr>
            <p:ph type="title"/>
          </p:nvPr>
        </p:nvSpPr>
        <p:spPr>
          <a:xfrm>
            <a:off x="838200" y="643467"/>
            <a:ext cx="2951205" cy="5571066"/>
          </a:xfrm>
        </p:spPr>
        <p:txBody>
          <a:bodyPr vert="horz" lIns="91440" tIns="45720" rIns="91440" bIns="45720" rtlCol="0" anchor="ctr">
            <a:normAutofit/>
          </a:bodyPr>
          <a:lstStyle/>
          <a:p>
            <a:r>
              <a:rPr lang="cy-GB" sz="4400">
                <a:solidFill>
                  <a:schemeClr val="bg1"/>
                </a:solidFill>
                <a:ea typeface="+mj-lt"/>
                <a:cs typeface="+mj-lt"/>
              </a:rPr>
              <a:t>Termau Allweddol</a:t>
            </a:r>
            <a:r>
              <a:rPr lang="en-US" sz="4400">
                <a:solidFill>
                  <a:schemeClr val="bg1"/>
                </a:solidFill>
                <a:ea typeface="+mj-lt"/>
                <a:cs typeface="+mj-lt"/>
              </a:rPr>
              <a:t>/</a:t>
            </a:r>
            <a:br>
              <a:rPr lang="en-US" sz="4400">
                <a:solidFill>
                  <a:schemeClr val="bg1"/>
                </a:solidFill>
              </a:rPr>
            </a:br>
            <a:r>
              <a:rPr lang="en-US" sz="4400" kern="1200">
                <a:solidFill>
                  <a:srgbClr val="FFFFFF"/>
                </a:solidFill>
                <a:latin typeface="+mj-lt"/>
                <a:ea typeface="+mj-ea"/>
                <a:cs typeface="+mj-cs"/>
              </a:rPr>
              <a:t>Key Terms</a:t>
            </a:r>
            <a:endParaRPr lang="en-US">
              <a:ea typeface="+mj-ea"/>
              <a:cs typeface="+mj-cs"/>
            </a:endParaRPr>
          </a:p>
        </p:txBody>
      </p:sp>
      <p:sp>
        <p:nvSpPr>
          <p:cNvPr id="3" name="Text Placeholder 2">
            <a:extLst>
              <a:ext uri="{FF2B5EF4-FFF2-40B4-BE49-F238E27FC236}">
                <a16:creationId xmlns:a16="http://schemas.microsoft.com/office/drawing/2014/main" id="{65094DF0-076A-7FF9-F5E3-CAE621A8D766}"/>
              </a:ext>
            </a:extLst>
          </p:cNvPr>
          <p:cNvSpPr>
            <a:spLocks/>
          </p:cNvSpPr>
          <p:nvPr/>
        </p:nvSpPr>
        <p:spPr>
          <a:xfrm>
            <a:off x="8577674" y="2882339"/>
            <a:ext cx="2912197" cy="513479"/>
          </a:xfrm>
          <a:prstGeom prst="rect">
            <a:avLst/>
          </a:prstGeom>
        </p:spPr>
        <p:txBody>
          <a:bodyPr lIns="91440" tIns="45720" rIns="91440" bIns="45720" anchor="t"/>
          <a:lstStyle/>
          <a:p>
            <a:pPr defTabSz="740664">
              <a:spcAft>
                <a:spcPts val="600"/>
              </a:spcAft>
            </a:pPr>
            <a:r>
              <a:rPr lang="cy-GB" sz="4000" noProof="1">
                <a:ea typeface="+mn-lt"/>
                <a:cs typeface="+mn-lt"/>
              </a:rPr>
              <a:t>Ewdemonig</a:t>
            </a:r>
            <a:r>
              <a:rPr lang="cy-GB" sz="4000" noProof="1"/>
              <a:t>/</a:t>
            </a:r>
            <a:r>
              <a:rPr lang="en-GB" sz="4000" noProof="1"/>
              <a:t>Eudaimonic</a:t>
            </a:r>
            <a:endParaRPr lang="en-GB" sz="4000" kern="1200" noProof="1">
              <a:latin typeface="+mn-lt"/>
              <a:cs typeface="Calibri"/>
            </a:endParaRPr>
          </a:p>
          <a:p>
            <a:pPr defTabSz="740664">
              <a:spcAft>
                <a:spcPts val="600"/>
              </a:spcAft>
            </a:pPr>
            <a:endParaRPr lang="en-GB" sz="1458" kern="1200">
              <a:solidFill>
                <a:schemeClr val="tx1"/>
              </a:solidFill>
              <a:latin typeface="+mn-lt"/>
              <a:ea typeface="+mn-ea"/>
              <a:cs typeface="+mn-cs"/>
            </a:endParaRPr>
          </a:p>
          <a:p>
            <a:pPr>
              <a:spcAft>
                <a:spcPts val="600"/>
              </a:spcAft>
            </a:pPr>
            <a:endParaRPr lang="en-GB"/>
          </a:p>
        </p:txBody>
      </p:sp>
      <p:sp>
        <p:nvSpPr>
          <p:cNvPr id="4" name="TextBox 3">
            <a:extLst>
              <a:ext uri="{FF2B5EF4-FFF2-40B4-BE49-F238E27FC236}">
                <a16:creationId xmlns:a16="http://schemas.microsoft.com/office/drawing/2014/main" id="{339B2729-8945-743D-96C6-5DD9A946776E}"/>
              </a:ext>
            </a:extLst>
          </p:cNvPr>
          <p:cNvSpPr txBox="1"/>
          <p:nvPr/>
        </p:nvSpPr>
        <p:spPr>
          <a:xfrm>
            <a:off x="5318873" y="2879401"/>
            <a:ext cx="2350556" cy="1323439"/>
          </a:xfrm>
          <a:prstGeom prst="rect">
            <a:avLst/>
          </a:prstGeom>
          <a:noFill/>
        </p:spPr>
        <p:txBody>
          <a:bodyPr wrap="square" lIns="91440" tIns="45720" rIns="91440" bIns="45720" rtlCol="0" anchor="t">
            <a:spAutoFit/>
          </a:bodyPr>
          <a:lstStyle/>
          <a:p>
            <a:pPr defTabSz="740664">
              <a:spcAft>
                <a:spcPts val="600"/>
              </a:spcAft>
            </a:pPr>
            <a:r>
              <a:rPr lang="cy-GB" sz="4000">
                <a:ea typeface="+mn-lt"/>
                <a:cs typeface="+mn-lt"/>
              </a:rPr>
              <a:t>Hedonig/</a:t>
            </a:r>
            <a:r>
              <a:rPr lang="en-GB" sz="4000"/>
              <a:t>Hedonic</a:t>
            </a:r>
            <a:endParaRPr lang="en-GB">
              <a:cs typeface="Calibri"/>
            </a:endParaRPr>
          </a:p>
        </p:txBody>
      </p:sp>
    </p:spTree>
    <p:extLst>
      <p:ext uri="{BB962C8B-B14F-4D97-AF65-F5344CB8AC3E}">
        <p14:creationId xmlns:p14="http://schemas.microsoft.com/office/powerpoint/2010/main" val="3970823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33" name="Arc 103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8F0D44F7-3DF1-3237-1A85-3F30181461F8}"/>
              </a:ext>
            </a:extLst>
          </p:cNvPr>
          <p:cNvSpPr>
            <a:spLocks noGrp="1"/>
          </p:cNvSpPr>
          <p:nvPr>
            <p:ph type="title"/>
          </p:nvPr>
        </p:nvSpPr>
        <p:spPr>
          <a:xfrm>
            <a:off x="5894962" y="479493"/>
            <a:ext cx="5458838" cy="1325563"/>
          </a:xfrm>
        </p:spPr>
        <p:txBody>
          <a:bodyPr vert="horz" lIns="91440" tIns="45720" rIns="91440" bIns="45720" rtlCol="0" anchor="ctr">
            <a:normAutofit/>
          </a:bodyPr>
          <a:lstStyle/>
          <a:p>
            <a:r>
              <a:rPr lang="cy-GB" sz="4400"/>
              <a:t>Damcaniaethau </a:t>
            </a:r>
            <a:endParaRPr lang="cy-GB" sz="4400" kern="1200">
              <a:solidFill>
                <a:schemeClr val="tx1"/>
              </a:solidFill>
              <a:latin typeface="+mj-lt"/>
              <a:ea typeface="+mj-ea"/>
              <a:cs typeface="+mj-cs"/>
            </a:endParaRPr>
          </a:p>
        </p:txBody>
      </p:sp>
      <p:sp>
        <p:nvSpPr>
          <p:cNvPr id="1035" name="Freeform: Shape 103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Theories of well-being illustration - Hedonism, Desire Theories, Objective List Theories">
            <a:extLst>
              <a:ext uri="{FF2B5EF4-FFF2-40B4-BE49-F238E27FC236}">
                <a16:creationId xmlns:a16="http://schemas.microsoft.com/office/drawing/2014/main" id="{B0871C4A-6E4C-9853-FEEC-B8192A2235C7}"/>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769703" y="1985277"/>
            <a:ext cx="6064768" cy="341143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7" name="Text Placeholder 6">
            <a:extLst>
              <a:ext uri="{FF2B5EF4-FFF2-40B4-BE49-F238E27FC236}">
                <a16:creationId xmlns:a16="http://schemas.microsoft.com/office/drawing/2014/main" id="{835549AF-11EC-3B32-5203-CA9B7CFD52D4}"/>
              </a:ext>
            </a:extLst>
          </p:cNvPr>
          <p:cNvSpPr>
            <a:spLocks noGrp="1"/>
          </p:cNvSpPr>
          <p:nvPr>
            <p:ph type="body" sz="half" idx="2"/>
          </p:nvPr>
        </p:nvSpPr>
        <p:spPr>
          <a:xfrm>
            <a:off x="5894962" y="1984443"/>
            <a:ext cx="5458838" cy="4192520"/>
          </a:xfrm>
        </p:spPr>
        <p:txBody>
          <a:bodyPr vert="horz" lIns="91440" tIns="45720" rIns="91440" bIns="45720" rtlCol="0">
            <a:normAutofit/>
          </a:bodyPr>
          <a:lstStyle/>
          <a:p>
            <a:pPr algn="ctr"/>
            <a:endParaRPr lang="en-US" sz="3600"/>
          </a:p>
          <a:p>
            <a:pPr algn="ctr"/>
            <a:r>
              <a:rPr lang="cy-GB" sz="3600" noProof="1"/>
              <a:t>Monig</a:t>
            </a:r>
          </a:p>
          <a:p>
            <a:pPr algn="ctr"/>
            <a:r>
              <a:rPr lang="cy-GB" sz="3600" noProof="1"/>
              <a:t>yn erbyn</a:t>
            </a:r>
          </a:p>
          <a:p>
            <a:pPr algn="ctr"/>
            <a:r>
              <a:rPr lang="cy-GB" sz="3600" noProof="1"/>
              <a:t>Plwralaidd </a:t>
            </a:r>
          </a:p>
        </p:txBody>
      </p:sp>
    </p:spTree>
    <p:extLst>
      <p:ext uri="{BB962C8B-B14F-4D97-AF65-F5344CB8AC3E}">
        <p14:creationId xmlns:p14="http://schemas.microsoft.com/office/powerpoint/2010/main" val="1248187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33" name="Arc 103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8F0D44F7-3DF1-3237-1A85-3F30181461F8}"/>
              </a:ext>
            </a:extLst>
          </p:cNvPr>
          <p:cNvSpPr>
            <a:spLocks noGrp="1"/>
          </p:cNvSpPr>
          <p:nvPr>
            <p:ph type="title"/>
          </p:nvPr>
        </p:nvSpPr>
        <p:spPr>
          <a:xfrm>
            <a:off x="5894962" y="479493"/>
            <a:ext cx="5458838" cy="1325563"/>
          </a:xfrm>
        </p:spPr>
        <p:txBody>
          <a:bodyPr vert="horz" lIns="91440" tIns="45720" rIns="91440" bIns="45720" rtlCol="0" anchor="ctr">
            <a:normAutofit/>
          </a:bodyPr>
          <a:lstStyle/>
          <a:p>
            <a:r>
              <a:rPr lang="en-US" sz="4400" kern="1200">
                <a:solidFill>
                  <a:schemeClr val="tx1"/>
                </a:solidFill>
                <a:latin typeface="+mj-lt"/>
                <a:ea typeface="+mj-ea"/>
                <a:cs typeface="+mj-cs"/>
              </a:rPr>
              <a:t>Theories</a:t>
            </a:r>
          </a:p>
        </p:txBody>
      </p:sp>
      <p:sp>
        <p:nvSpPr>
          <p:cNvPr id="1035" name="Freeform: Shape 103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Theories of well-being illustration - Hedonism, Desire Theories, Objective List Theories">
            <a:extLst>
              <a:ext uri="{FF2B5EF4-FFF2-40B4-BE49-F238E27FC236}">
                <a16:creationId xmlns:a16="http://schemas.microsoft.com/office/drawing/2014/main" id="{B0871C4A-6E4C-9853-FEEC-B8192A2235C7}"/>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769703" y="1985277"/>
            <a:ext cx="6064768" cy="341143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7" name="Text Placeholder 6">
            <a:extLst>
              <a:ext uri="{FF2B5EF4-FFF2-40B4-BE49-F238E27FC236}">
                <a16:creationId xmlns:a16="http://schemas.microsoft.com/office/drawing/2014/main" id="{835549AF-11EC-3B32-5203-CA9B7CFD52D4}"/>
              </a:ext>
            </a:extLst>
          </p:cNvPr>
          <p:cNvSpPr>
            <a:spLocks noGrp="1"/>
          </p:cNvSpPr>
          <p:nvPr>
            <p:ph type="body" sz="half" idx="2"/>
          </p:nvPr>
        </p:nvSpPr>
        <p:spPr>
          <a:xfrm>
            <a:off x="5894962" y="1984443"/>
            <a:ext cx="5458838" cy="4192520"/>
          </a:xfrm>
        </p:spPr>
        <p:txBody>
          <a:bodyPr vert="horz" lIns="91440" tIns="45720" rIns="91440" bIns="45720" rtlCol="0">
            <a:normAutofit/>
          </a:bodyPr>
          <a:lstStyle/>
          <a:p>
            <a:pPr algn="ctr"/>
            <a:endParaRPr lang="en-US" sz="3600"/>
          </a:p>
          <a:p>
            <a:pPr algn="ctr"/>
            <a:r>
              <a:rPr lang="en-US" sz="3600"/>
              <a:t>Monist</a:t>
            </a:r>
          </a:p>
          <a:p>
            <a:pPr algn="ctr"/>
            <a:r>
              <a:rPr lang="en-US" sz="3600"/>
              <a:t>Vs</a:t>
            </a:r>
          </a:p>
          <a:p>
            <a:pPr algn="ctr"/>
            <a:r>
              <a:rPr lang="en-US" sz="3600"/>
              <a:t>Pluralist</a:t>
            </a:r>
          </a:p>
        </p:txBody>
      </p:sp>
    </p:spTree>
    <p:extLst>
      <p:ext uri="{BB962C8B-B14F-4D97-AF65-F5344CB8AC3E}">
        <p14:creationId xmlns:p14="http://schemas.microsoft.com/office/powerpoint/2010/main" val="3435616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EBC72A-0E6B-4360-8532-66580F2240B6}"/>
              </a:ext>
            </a:extLst>
          </p:cNvPr>
          <p:cNvSpPr>
            <a:spLocks noGrp="1"/>
          </p:cNvSpPr>
          <p:nvPr>
            <p:ph type="title"/>
          </p:nvPr>
        </p:nvSpPr>
        <p:spPr>
          <a:xfrm>
            <a:off x="965201" y="1036674"/>
            <a:ext cx="3689096" cy="3514364"/>
          </a:xfrm>
        </p:spPr>
        <p:txBody>
          <a:bodyPr vert="horz" lIns="91440" tIns="45720" rIns="91440" bIns="45720" rtlCol="0" anchor="b">
            <a:normAutofit/>
          </a:bodyPr>
          <a:lstStyle/>
          <a:p>
            <a:pPr algn="r"/>
            <a:r>
              <a:rPr lang="cy-GB" sz="7200" kern="1200">
                <a:solidFill>
                  <a:schemeClr val="tx1"/>
                </a:solidFill>
                <a:latin typeface="+mj-lt"/>
                <a:ea typeface="+mj-ea"/>
                <a:cs typeface="+mj-cs"/>
              </a:rPr>
              <a:t>Modelau</a:t>
            </a:r>
            <a:r>
              <a:rPr lang="en-US" sz="7200" kern="1200">
                <a:solidFill>
                  <a:schemeClr val="tx1"/>
                </a:solidFill>
                <a:latin typeface="+mj-lt"/>
                <a:ea typeface="+mj-ea"/>
                <a:cs typeface="+mj-cs"/>
              </a:rPr>
              <a:t> / Models </a:t>
            </a:r>
          </a:p>
        </p:txBody>
      </p:sp>
      <p:pic>
        <p:nvPicPr>
          <p:cNvPr id="7" name="Online Media 6" title="The Eight Dimensions of Wellness">
            <a:hlinkClick r:id="" action="ppaction://media"/>
            <a:extLst>
              <a:ext uri="{FF2B5EF4-FFF2-40B4-BE49-F238E27FC236}">
                <a16:creationId xmlns:a16="http://schemas.microsoft.com/office/drawing/2014/main" id="{DDFB2383-C08F-4E5D-9524-7B41F84B9E93}"/>
              </a:ext>
            </a:extLst>
          </p:cNvPr>
          <p:cNvPicPr>
            <a:picLocks noGrp="1" noRot="1" noChangeAspect="1"/>
          </p:cNvPicPr>
          <p:nvPr>
            <p:ph sz="half" idx="2"/>
            <a:videoFile r:link="rId1"/>
          </p:nvPr>
        </p:nvPicPr>
        <p:blipFill>
          <a:blip r:embed="rId3"/>
          <a:stretch>
            <a:fillRect/>
          </a:stretch>
        </p:blipFill>
        <p:spPr>
          <a:xfrm>
            <a:off x="5342862" y="1786177"/>
            <a:ext cx="4811872" cy="2718707"/>
          </a:xfrm>
          <a:prstGeom prst="rect">
            <a:avLst/>
          </a:prstGeom>
        </p:spPr>
      </p:pic>
      <p:sp>
        <p:nvSpPr>
          <p:cNvPr id="3" name="TextBox 2">
            <a:extLst>
              <a:ext uri="{FF2B5EF4-FFF2-40B4-BE49-F238E27FC236}">
                <a16:creationId xmlns:a16="http://schemas.microsoft.com/office/drawing/2014/main" id="{D44F8B92-F5C5-4DDF-B981-12DBBE1B2BBD}"/>
              </a:ext>
            </a:extLst>
          </p:cNvPr>
          <p:cNvSpPr txBox="1"/>
          <p:nvPr/>
        </p:nvSpPr>
        <p:spPr>
          <a:xfrm>
            <a:off x="9123872" y="63059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b="1">
              <a:cs typeface="Calibri"/>
            </a:endParaRPr>
          </a:p>
        </p:txBody>
      </p:sp>
    </p:spTree>
    <p:extLst>
      <p:ext uri="{BB962C8B-B14F-4D97-AF65-F5344CB8AC3E}">
        <p14:creationId xmlns:p14="http://schemas.microsoft.com/office/powerpoint/2010/main" val="265787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E08213-3028-4C11-A790-CF30515A7510}"/>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cy-GB" sz="3400" kern="1200">
                <a:solidFill>
                  <a:schemeClr val="tx1"/>
                </a:solidFill>
                <a:latin typeface="+mj-lt"/>
                <a:ea typeface="+mj-ea"/>
                <a:cs typeface="+mj-cs"/>
              </a:rPr>
              <a:t>8 dimensiwn llesiant </a:t>
            </a:r>
            <a:r>
              <a:rPr lang="en-US" sz="3400" kern="1200">
                <a:solidFill>
                  <a:schemeClr val="tx1"/>
                </a:solidFill>
                <a:latin typeface="+mj-lt"/>
                <a:ea typeface="+mj-ea"/>
                <a:cs typeface="+mj-cs"/>
              </a:rPr>
              <a:t>/</a:t>
            </a:r>
            <a:br>
              <a:rPr lang="en-US" sz="3400" kern="1200">
                <a:solidFill>
                  <a:schemeClr val="tx1"/>
                </a:solidFill>
                <a:latin typeface="+mj-lt"/>
                <a:ea typeface="+mj-ea"/>
                <a:cs typeface="+mj-cs"/>
              </a:rPr>
            </a:br>
            <a:r>
              <a:rPr lang="en-US" sz="3400" kern="1200">
                <a:solidFill>
                  <a:schemeClr val="tx1"/>
                </a:solidFill>
                <a:latin typeface="+mj-lt"/>
                <a:ea typeface="+mj-ea"/>
                <a:cs typeface="+mj-cs"/>
              </a:rPr>
              <a:t>8 dimensions of wellbeing</a:t>
            </a:r>
          </a:p>
        </p:txBody>
      </p:sp>
      <p:sp>
        <p:nvSpPr>
          <p:cNvPr id="1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7B5E7467-DDF4-4198-8702-223BCE178CD8}"/>
              </a:ext>
            </a:extLst>
          </p:cNvPr>
          <p:cNvSpPr>
            <a:spLocks noGrp="1"/>
          </p:cNvSpPr>
          <p:nvPr>
            <p:ph sz="half" idx="2"/>
          </p:nvPr>
        </p:nvSpPr>
        <p:spPr>
          <a:xfrm>
            <a:off x="630936" y="2660904"/>
            <a:ext cx="4818888" cy="3547872"/>
          </a:xfrm>
        </p:spPr>
        <p:txBody>
          <a:bodyPr vert="horz" lIns="91440" tIns="45720" rIns="91440" bIns="45720" rtlCol="0" anchor="t">
            <a:normAutofit/>
          </a:bodyPr>
          <a:lstStyle/>
          <a:p>
            <a:r>
              <a:rPr lang="cy-GB" sz="1900" b="1"/>
              <a:t>Emosiynol</a:t>
            </a:r>
            <a:r>
              <a:rPr lang="en-US" sz="1900" b="1"/>
              <a:t> / Emotional</a:t>
            </a:r>
          </a:p>
          <a:p>
            <a:r>
              <a:rPr lang="cy-GB" sz="1900"/>
              <a:t>Amgylcheddol</a:t>
            </a:r>
            <a:r>
              <a:rPr lang="en-US" sz="1900"/>
              <a:t> / Environmental</a:t>
            </a:r>
          </a:p>
          <a:p>
            <a:r>
              <a:rPr lang="cy-GB" sz="1900" b="1"/>
              <a:t>Ariannol /</a:t>
            </a:r>
            <a:r>
              <a:rPr lang="en-US" sz="1900" b="1"/>
              <a:t> Financial</a:t>
            </a:r>
          </a:p>
          <a:p>
            <a:r>
              <a:rPr lang="cy-GB" sz="1900"/>
              <a:t>Deallusol </a:t>
            </a:r>
            <a:r>
              <a:rPr lang="en-US" sz="1900"/>
              <a:t>/ Intellectual</a:t>
            </a:r>
          </a:p>
          <a:p>
            <a:r>
              <a:rPr lang="cy-GB" sz="1900" b="1"/>
              <a:t>Galwedigaethol </a:t>
            </a:r>
            <a:r>
              <a:rPr lang="en-US" sz="1900" b="1"/>
              <a:t>/ Occupational </a:t>
            </a:r>
          </a:p>
          <a:p>
            <a:r>
              <a:rPr lang="cy-GB" sz="1900"/>
              <a:t>Corfforol </a:t>
            </a:r>
            <a:r>
              <a:rPr lang="en-US" sz="1900"/>
              <a:t>/ Physical</a:t>
            </a:r>
          </a:p>
          <a:p>
            <a:r>
              <a:rPr lang="cy-GB" sz="1900" b="1"/>
              <a:t>Cymdeithasol</a:t>
            </a:r>
            <a:r>
              <a:rPr lang="en-US" sz="1900" b="1"/>
              <a:t> / Social</a:t>
            </a:r>
          </a:p>
          <a:p>
            <a:r>
              <a:rPr lang="cy-GB" sz="1900"/>
              <a:t>Ysbrydol</a:t>
            </a:r>
            <a:r>
              <a:rPr lang="en-US" sz="1900"/>
              <a:t> / Spiritual</a:t>
            </a:r>
          </a:p>
          <a:p>
            <a:pPr marL="0" indent="0" algn="r">
              <a:buNone/>
            </a:pPr>
            <a:r>
              <a:rPr lang="en-US" sz="1900"/>
              <a:t>(</a:t>
            </a:r>
            <a:r>
              <a:rPr lang="en-US" sz="1900" noProof="1"/>
              <a:t>Stoewen, </a:t>
            </a:r>
            <a:r>
              <a:rPr lang="en-US" sz="1900"/>
              <a:t>2017)</a:t>
            </a:r>
          </a:p>
        </p:txBody>
      </p:sp>
      <p:pic>
        <p:nvPicPr>
          <p:cNvPr id="6" name="Content Placeholder 5">
            <a:extLst>
              <a:ext uri="{FF2B5EF4-FFF2-40B4-BE49-F238E27FC236}">
                <a16:creationId xmlns:a16="http://schemas.microsoft.com/office/drawing/2014/main" id="{142C7FC6-7069-4922-9CA4-5302381FC030}"/>
              </a:ext>
            </a:extLst>
          </p:cNvPr>
          <p:cNvPicPr>
            <a:picLocks noGrp="1" noChangeAspect="1"/>
          </p:cNvPicPr>
          <p:nvPr>
            <p:ph sz="half" idx="1"/>
          </p:nvPr>
        </p:nvPicPr>
        <p:blipFill rotWithShape="1">
          <a:blip r:embed="rId2"/>
          <a:srcRect l="24495" t="15092" r="22732" b="37009"/>
          <a:stretch/>
        </p:blipFill>
        <p:spPr>
          <a:xfrm>
            <a:off x="6099048" y="1775340"/>
            <a:ext cx="5458968" cy="3307320"/>
          </a:xfrm>
          <a:prstGeom prst="rect">
            <a:avLst/>
          </a:prstGeom>
        </p:spPr>
      </p:pic>
    </p:spTree>
    <p:extLst>
      <p:ext uri="{BB962C8B-B14F-4D97-AF65-F5344CB8AC3E}">
        <p14:creationId xmlns:p14="http://schemas.microsoft.com/office/powerpoint/2010/main" val="4205541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314495" cy="4662856"/>
          </a:xfrm>
        </p:spPr>
        <p:txBody>
          <a:bodyPr vert="horz" lIns="91440" tIns="45720" rIns="91440" bIns="45720" rtlCol="0" anchor="b">
            <a:normAutofit/>
          </a:bodyPr>
          <a:lstStyle/>
          <a:p>
            <a:pPr algn="r"/>
            <a:r>
              <a:rPr lang="cy-GB" sz="4000" kern="1200">
                <a:solidFill>
                  <a:srgbClr val="FFFFFF"/>
                </a:solidFill>
                <a:latin typeface="+mj-lt"/>
                <a:ea typeface="+mj-ea"/>
                <a:cs typeface="+mj-cs"/>
              </a:rPr>
              <a:t>Damcaniaeth Llesiant </a:t>
            </a:r>
            <a:r>
              <a:rPr lang="en-US" sz="4000" kern="1200">
                <a:solidFill>
                  <a:srgbClr val="FFFFFF"/>
                </a:solidFill>
                <a:latin typeface="+mj-lt"/>
                <a:ea typeface="+mj-ea"/>
                <a:cs typeface="+mj-cs"/>
              </a:rPr>
              <a:t>Seligman / </a:t>
            </a:r>
            <a:br>
              <a:rPr lang="en-US" sz="4000" kern="1200">
                <a:solidFill>
                  <a:srgbClr val="FFFFFF"/>
                </a:solidFill>
                <a:latin typeface="+mj-lt"/>
                <a:ea typeface="+mj-ea"/>
                <a:cs typeface="+mj-cs"/>
              </a:rPr>
            </a:br>
            <a:br>
              <a:rPr lang="en-US" sz="4000" kern="1200">
                <a:solidFill>
                  <a:srgbClr val="FFFFFF"/>
                </a:solidFill>
                <a:latin typeface="+mj-lt"/>
                <a:ea typeface="+mj-ea"/>
                <a:cs typeface="+mj-cs"/>
              </a:rPr>
            </a:br>
            <a:r>
              <a:rPr lang="en-US" sz="4000" kern="1200">
                <a:solidFill>
                  <a:srgbClr val="FFFFFF"/>
                </a:solidFill>
                <a:latin typeface="+mj-lt"/>
                <a:ea typeface="+mj-ea"/>
                <a:cs typeface="+mj-cs"/>
              </a:rPr>
              <a:t>Seligman’s Theory of Wellbeing (2011)</a:t>
            </a:r>
          </a:p>
        </p:txBody>
      </p:sp>
      <p:sp>
        <p:nvSpPr>
          <p:cNvPr id="3" name="Content Placeholder 2"/>
          <p:cNvSpPr>
            <a:spLocks/>
          </p:cNvSpPr>
          <p:nvPr/>
        </p:nvSpPr>
        <p:spPr>
          <a:xfrm>
            <a:off x="4363150" y="2867488"/>
            <a:ext cx="3147360" cy="2710518"/>
          </a:xfrm>
          <a:prstGeom prst="rect">
            <a:avLst/>
          </a:prstGeom>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a:bodyPr>
          <a:lstStyle/>
          <a:p>
            <a:pPr defTabSz="630936">
              <a:spcAft>
                <a:spcPts val="600"/>
              </a:spcAft>
            </a:pPr>
            <a:endParaRPr lang="cy-GB" sz="2400" kern="1200">
              <a:solidFill>
                <a:schemeClr val="dk1"/>
              </a:solidFill>
              <a:latin typeface="+mn-lt"/>
              <a:ea typeface="+mn-ea"/>
              <a:cs typeface="+mn-cs"/>
            </a:endParaRPr>
          </a:p>
          <a:p>
            <a:pPr defTabSz="630936">
              <a:spcAft>
                <a:spcPts val="600"/>
              </a:spcAft>
            </a:pPr>
            <a:r>
              <a:rPr lang="cy-GB" sz="2400" kern="1200">
                <a:solidFill>
                  <a:schemeClr val="dk1"/>
                </a:solidFill>
                <a:latin typeface="+mn-lt"/>
                <a:ea typeface="+mn-ea"/>
                <a:cs typeface="+mn-cs"/>
              </a:rPr>
              <a:t>Emosiwn </a:t>
            </a:r>
            <a:r>
              <a:rPr lang="cy-GB" sz="2400"/>
              <a:t>cadarnhaol</a:t>
            </a:r>
            <a:endParaRPr lang="cy-GB" sz="2400" kern="1200">
              <a:solidFill>
                <a:schemeClr val="dk1"/>
              </a:solidFill>
              <a:latin typeface="+mn-lt"/>
              <a:ea typeface="+mn-ea"/>
              <a:cs typeface="+mn-cs"/>
            </a:endParaRPr>
          </a:p>
          <a:p>
            <a:pPr defTabSz="630936">
              <a:spcAft>
                <a:spcPts val="600"/>
              </a:spcAft>
            </a:pPr>
            <a:r>
              <a:rPr lang="cy-GB" sz="2400" kern="1200">
                <a:solidFill>
                  <a:schemeClr val="dk1"/>
                </a:solidFill>
                <a:latin typeface="+mn-lt"/>
                <a:ea typeface="+mn-ea"/>
                <a:cs typeface="+mn-cs"/>
              </a:rPr>
              <a:t>Ymgysylltiad</a:t>
            </a:r>
          </a:p>
          <a:p>
            <a:pPr defTabSz="630936">
              <a:spcAft>
                <a:spcPts val="600"/>
              </a:spcAft>
            </a:pPr>
            <a:r>
              <a:rPr lang="cy-GB" sz="2400" kern="1200">
                <a:solidFill>
                  <a:schemeClr val="dk1"/>
                </a:solidFill>
                <a:latin typeface="+mn-lt"/>
                <a:ea typeface="+mn-ea"/>
                <a:cs typeface="+mn-cs"/>
              </a:rPr>
              <a:t>Perthnasoedd</a:t>
            </a:r>
          </a:p>
          <a:p>
            <a:pPr defTabSz="630936">
              <a:spcAft>
                <a:spcPts val="600"/>
              </a:spcAft>
            </a:pPr>
            <a:r>
              <a:rPr lang="cy-GB" sz="2400" kern="1200">
                <a:solidFill>
                  <a:schemeClr val="dk1"/>
                </a:solidFill>
                <a:latin typeface="+mn-lt"/>
                <a:ea typeface="+mn-ea"/>
                <a:cs typeface="+mn-cs"/>
              </a:rPr>
              <a:t>Ystyr</a:t>
            </a:r>
          </a:p>
          <a:p>
            <a:pPr defTabSz="630936">
              <a:spcAft>
                <a:spcPts val="600"/>
              </a:spcAft>
            </a:pPr>
            <a:r>
              <a:rPr lang="cy-GB" sz="2400" kern="1200">
                <a:solidFill>
                  <a:schemeClr val="dk1"/>
                </a:solidFill>
                <a:latin typeface="+mn-lt"/>
                <a:ea typeface="+mn-ea"/>
                <a:cs typeface="+mn-cs"/>
              </a:rPr>
              <a:t>Cyflawniad</a:t>
            </a:r>
            <a:endParaRPr lang="cy-GB" sz="2400"/>
          </a:p>
        </p:txBody>
      </p:sp>
      <p:sp>
        <p:nvSpPr>
          <p:cNvPr id="4" name="Content Placeholder 3"/>
          <p:cNvSpPr>
            <a:spLocks/>
          </p:cNvSpPr>
          <p:nvPr/>
        </p:nvSpPr>
        <p:spPr>
          <a:xfrm>
            <a:off x="8984203" y="2867489"/>
            <a:ext cx="2978836" cy="2630422"/>
          </a:xfrm>
          <a:prstGeom prst="rect">
            <a:avLst/>
          </a:prstGeom>
        </p:spPr>
        <p:style>
          <a:lnRef idx="2">
            <a:schemeClr val="accent4"/>
          </a:lnRef>
          <a:fillRef idx="1">
            <a:schemeClr val="lt1"/>
          </a:fillRef>
          <a:effectRef idx="0">
            <a:schemeClr val="accent4"/>
          </a:effectRef>
          <a:fontRef idx="minor">
            <a:schemeClr val="dk1"/>
          </a:fontRef>
        </p:style>
        <p:txBody>
          <a:bodyPr>
            <a:noAutofit/>
          </a:bodyPr>
          <a:lstStyle/>
          <a:p>
            <a:pPr algn="r" defTabSz="630936">
              <a:spcAft>
                <a:spcPts val="600"/>
              </a:spcAft>
            </a:pPr>
            <a:r>
              <a:rPr lang="en-GB" sz="2400" b="1" i="1" kern="1200">
                <a:solidFill>
                  <a:schemeClr val="dk1"/>
                </a:solidFill>
                <a:latin typeface="+mn-lt"/>
                <a:ea typeface="+mn-ea"/>
                <a:cs typeface="+mn-cs"/>
              </a:rPr>
              <a:t>PERMA</a:t>
            </a:r>
            <a:r>
              <a:rPr lang="en-GB" sz="2400" kern="1200">
                <a:solidFill>
                  <a:schemeClr val="dk1"/>
                </a:solidFill>
                <a:latin typeface="+mn-lt"/>
                <a:ea typeface="+mn-ea"/>
                <a:cs typeface="+mn-cs"/>
              </a:rPr>
              <a:t>  </a:t>
            </a:r>
          </a:p>
          <a:p>
            <a:pPr algn="r" defTabSz="630936">
              <a:spcAft>
                <a:spcPts val="600"/>
              </a:spcAft>
            </a:pPr>
            <a:r>
              <a:rPr lang="en-GB" sz="2400" kern="1200">
                <a:solidFill>
                  <a:schemeClr val="dk1"/>
                </a:solidFill>
                <a:latin typeface="+mn-lt"/>
                <a:ea typeface="+mn-ea"/>
                <a:cs typeface="+mn-cs"/>
              </a:rPr>
              <a:t>Positive emotion</a:t>
            </a:r>
          </a:p>
          <a:p>
            <a:pPr algn="r" defTabSz="630936">
              <a:spcAft>
                <a:spcPts val="600"/>
              </a:spcAft>
            </a:pPr>
            <a:r>
              <a:rPr lang="en-GB" sz="2400" kern="1200">
                <a:solidFill>
                  <a:schemeClr val="dk1"/>
                </a:solidFill>
                <a:latin typeface="+mn-lt"/>
                <a:ea typeface="+mn-ea"/>
                <a:cs typeface="+mn-cs"/>
              </a:rPr>
              <a:t>Engagement</a:t>
            </a:r>
          </a:p>
          <a:p>
            <a:pPr algn="r" defTabSz="630936">
              <a:spcAft>
                <a:spcPts val="600"/>
              </a:spcAft>
            </a:pPr>
            <a:r>
              <a:rPr lang="en-GB" sz="2400" kern="1200">
                <a:solidFill>
                  <a:schemeClr val="dk1"/>
                </a:solidFill>
                <a:latin typeface="+mn-lt"/>
                <a:ea typeface="+mn-ea"/>
                <a:cs typeface="+mn-cs"/>
              </a:rPr>
              <a:t>Relationships</a:t>
            </a:r>
          </a:p>
          <a:p>
            <a:pPr algn="r" defTabSz="630936">
              <a:spcAft>
                <a:spcPts val="600"/>
              </a:spcAft>
            </a:pPr>
            <a:r>
              <a:rPr lang="en-GB" sz="2400" kern="1200">
                <a:solidFill>
                  <a:schemeClr val="dk1"/>
                </a:solidFill>
                <a:latin typeface="+mn-lt"/>
                <a:ea typeface="+mn-ea"/>
                <a:cs typeface="+mn-cs"/>
              </a:rPr>
              <a:t>Meaning</a:t>
            </a:r>
          </a:p>
          <a:p>
            <a:pPr algn="r" defTabSz="630936">
              <a:spcAft>
                <a:spcPts val="600"/>
              </a:spcAft>
            </a:pPr>
            <a:r>
              <a:rPr lang="en-GB" sz="2400" kern="1200">
                <a:solidFill>
                  <a:schemeClr val="dk1"/>
                </a:solidFill>
                <a:latin typeface="+mn-lt"/>
                <a:ea typeface="+mn-ea"/>
                <a:cs typeface="+mn-cs"/>
              </a:rPr>
              <a:t>Accomplishment</a:t>
            </a:r>
            <a:endParaRPr lang="en-GB" sz="2400"/>
          </a:p>
        </p:txBody>
      </p:sp>
      <p:pic>
        <p:nvPicPr>
          <p:cNvPr id="6" name="Picture 5" descr="Diagram&#10;&#10;Description automatically generated">
            <a:extLst>
              <a:ext uri="{FF2B5EF4-FFF2-40B4-BE49-F238E27FC236}">
                <a16:creationId xmlns:a16="http://schemas.microsoft.com/office/drawing/2014/main" id="{1A535713-ACE5-4BC2-8A32-71CE3EC36AD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22080" y="511388"/>
            <a:ext cx="3741322" cy="1614959"/>
          </a:xfrm>
          <a:prstGeom prst="rect">
            <a:avLst/>
          </a:prstGeom>
        </p:spPr>
      </p:pic>
    </p:spTree>
    <p:extLst>
      <p:ext uri="{BB962C8B-B14F-4D97-AF65-F5344CB8AC3E}">
        <p14:creationId xmlns:p14="http://schemas.microsoft.com/office/powerpoint/2010/main" val="614616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Freeform: Shape 2056">
            <a:extLst>
              <a:ext uri="{FF2B5EF4-FFF2-40B4-BE49-F238E27FC236}">
                <a16:creationId xmlns:a16="http://schemas.microsoft.com/office/drawing/2014/main" id="{86FD7672-78BE-4D6F-A711-2CDB79B52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9" name="Right Triangle 2058">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3E66E1-60C6-8B64-B7DB-69E65F020D50}"/>
              </a:ext>
            </a:extLst>
          </p:cNvPr>
          <p:cNvSpPr>
            <a:spLocks noGrp="1"/>
          </p:cNvSpPr>
          <p:nvPr>
            <p:ph type="title"/>
          </p:nvPr>
        </p:nvSpPr>
        <p:spPr>
          <a:xfrm>
            <a:off x="7701566" y="806364"/>
            <a:ext cx="3682363" cy="4409580"/>
          </a:xfrm>
        </p:spPr>
        <p:txBody>
          <a:bodyPr vert="horz" lIns="91440" tIns="45720" rIns="91440" bIns="45720" rtlCol="0" anchor="b">
            <a:normAutofit/>
          </a:bodyPr>
          <a:lstStyle/>
          <a:p>
            <a:r>
              <a:rPr lang="cy-GB" sz="4000" b="1" i="1" cap="all">
                <a:solidFill>
                  <a:srgbClr val="135169"/>
                </a:solidFill>
                <a:effectLst/>
                <a:latin typeface="Lato" panose="020F0502020204030203" pitchFamily="34" charset="0"/>
              </a:rPr>
              <a:t>MODEL teiran O lesiant goddrychol</a:t>
            </a:r>
            <a:br>
              <a:rPr lang="en-GB" sz="4000" b="1" i="1" cap="all">
                <a:solidFill>
                  <a:srgbClr val="135169"/>
                </a:solidFill>
                <a:effectLst/>
                <a:latin typeface="Lato" panose="020F0502020204030203" pitchFamily="34" charset="0"/>
              </a:rPr>
            </a:br>
            <a:br>
              <a:rPr lang="en-GB" sz="4000" b="1" i="1" cap="all">
                <a:solidFill>
                  <a:srgbClr val="135169"/>
                </a:solidFill>
                <a:effectLst/>
                <a:latin typeface="Lato" panose="020F0502020204030203" pitchFamily="34" charset="0"/>
              </a:rPr>
            </a:br>
            <a:r>
              <a:rPr lang="en-GB" sz="1600" b="1" i="1" cap="all">
                <a:solidFill>
                  <a:srgbClr val="135169"/>
                </a:solidFill>
                <a:effectLst/>
                <a:latin typeface="Lato" panose="020F0502020204030203" pitchFamily="34" charset="0"/>
              </a:rPr>
              <a:t>Diener a Ryan (2009)</a:t>
            </a:r>
            <a:endParaRPr lang="en-US" sz="1600" kern="1200">
              <a:solidFill>
                <a:schemeClr val="tx1"/>
              </a:solidFill>
              <a:latin typeface="+mj-lt"/>
              <a:ea typeface="+mj-ea"/>
              <a:cs typeface="+mj-cs"/>
            </a:endParaRPr>
          </a:p>
        </p:txBody>
      </p:sp>
      <p:pic>
        <p:nvPicPr>
          <p:cNvPr id="2050" name="Picture 2" descr="Diagram showing factors on subject wellbeing which includes contextual factors such as life events, cognitive factors and affective factors such as depression">
            <a:extLst>
              <a:ext uri="{FF2B5EF4-FFF2-40B4-BE49-F238E27FC236}">
                <a16:creationId xmlns:a16="http://schemas.microsoft.com/office/drawing/2014/main" id="{8AA69EF4-7AA2-A548-ADF0-4C8662E00D8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96558" y="1528676"/>
            <a:ext cx="5604636" cy="3783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9642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Freeform: Shape 2056">
            <a:extLst>
              <a:ext uri="{FF2B5EF4-FFF2-40B4-BE49-F238E27FC236}">
                <a16:creationId xmlns:a16="http://schemas.microsoft.com/office/drawing/2014/main" id="{86FD7672-78BE-4D6F-A711-2CDB79B52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9" name="Right Triangle 2058">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3E66E1-60C6-8B64-B7DB-69E65F020D50}"/>
              </a:ext>
            </a:extLst>
          </p:cNvPr>
          <p:cNvSpPr>
            <a:spLocks noGrp="1"/>
          </p:cNvSpPr>
          <p:nvPr>
            <p:ph type="title"/>
          </p:nvPr>
        </p:nvSpPr>
        <p:spPr>
          <a:xfrm>
            <a:off x="8029293" y="806364"/>
            <a:ext cx="3354636" cy="4351562"/>
          </a:xfrm>
        </p:spPr>
        <p:txBody>
          <a:bodyPr vert="horz" lIns="91440" tIns="45720" rIns="91440" bIns="45720" rtlCol="0" anchor="b">
            <a:normAutofit/>
          </a:bodyPr>
          <a:lstStyle/>
          <a:p>
            <a:r>
              <a:rPr lang="en-GB" sz="4000" b="1" i="1" cap="all">
                <a:solidFill>
                  <a:srgbClr val="135169"/>
                </a:solidFill>
                <a:effectLst/>
                <a:latin typeface="Lato" panose="020F0502020204030203" pitchFamily="34" charset="0"/>
              </a:rPr>
              <a:t>TRIPARTITE MODEL OF SUBJECTIVE WELLBEING</a:t>
            </a:r>
            <a:br>
              <a:rPr lang="en-GB" sz="4000" b="1" i="1" cap="all">
                <a:solidFill>
                  <a:srgbClr val="135169"/>
                </a:solidFill>
                <a:effectLst/>
                <a:latin typeface="Lato" panose="020F0502020204030203" pitchFamily="34" charset="0"/>
              </a:rPr>
            </a:br>
            <a:br>
              <a:rPr lang="en-GB" sz="4000" b="1" i="1" cap="all">
                <a:solidFill>
                  <a:srgbClr val="135169"/>
                </a:solidFill>
                <a:effectLst/>
                <a:latin typeface="Lato" panose="020F0502020204030203" pitchFamily="34" charset="0"/>
              </a:rPr>
            </a:br>
            <a:r>
              <a:rPr lang="en-GB" sz="1600" b="1" i="1" cap="all">
                <a:solidFill>
                  <a:srgbClr val="135169"/>
                </a:solidFill>
                <a:effectLst/>
                <a:latin typeface="Lato" panose="020F0502020204030203" pitchFamily="34" charset="0"/>
              </a:rPr>
              <a:t>Diener and Ryan (2009)</a:t>
            </a:r>
            <a:endParaRPr lang="en-US" sz="1600" kern="1200">
              <a:solidFill>
                <a:schemeClr val="tx1"/>
              </a:solidFill>
              <a:latin typeface="+mj-lt"/>
              <a:ea typeface="+mj-ea"/>
              <a:cs typeface="+mj-cs"/>
            </a:endParaRPr>
          </a:p>
        </p:txBody>
      </p:sp>
      <p:pic>
        <p:nvPicPr>
          <p:cNvPr id="2050" name="Picture 2" descr="Diagram showing factors on subject wellbeing which includes contextual factors such as life events, cognitive factors and affective factors such as depression">
            <a:extLst>
              <a:ext uri="{FF2B5EF4-FFF2-40B4-BE49-F238E27FC236}">
                <a16:creationId xmlns:a16="http://schemas.microsoft.com/office/drawing/2014/main" id="{8AA69EF4-7AA2-A548-ADF0-4C8662E00D8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96558" y="1528676"/>
            <a:ext cx="5604636" cy="3783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470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DA4A9932-FF22-8A3F-7A0A-420724F9DD5E}"/>
              </a:ext>
            </a:extLst>
          </p:cNvPr>
          <p:cNvSpPr>
            <a:spLocks noGrp="1"/>
          </p:cNvSpPr>
          <p:nvPr>
            <p:ph type="title"/>
          </p:nvPr>
        </p:nvSpPr>
        <p:spPr>
          <a:xfrm>
            <a:off x="838200" y="1412488"/>
            <a:ext cx="2899189" cy="4363844"/>
          </a:xfrm>
        </p:spPr>
        <p:txBody>
          <a:bodyPr anchor="t">
            <a:normAutofit fontScale="90000"/>
          </a:bodyPr>
          <a:lstStyle/>
          <a:p>
            <a:r>
              <a:rPr lang="cy-GB" sz="4000">
                <a:solidFill>
                  <a:srgbClr val="FFFFFF"/>
                </a:solidFill>
              </a:rPr>
              <a:t>Llesiant Cyfannol </a:t>
            </a:r>
            <a:br>
              <a:rPr lang="en-GB" sz="4000">
                <a:solidFill>
                  <a:srgbClr val="FFFFFF"/>
                </a:solidFill>
              </a:rPr>
            </a:br>
            <a:br>
              <a:rPr lang="en-GB" sz="4000">
                <a:solidFill>
                  <a:srgbClr val="FFFFFF"/>
                </a:solidFill>
              </a:rPr>
            </a:br>
            <a:r>
              <a:rPr lang="en-GB" sz="4000">
                <a:solidFill>
                  <a:srgbClr val="FFFFFF"/>
                </a:solidFill>
              </a:rPr>
              <a:t>McCallum &amp;</a:t>
            </a:r>
            <a:br>
              <a:rPr lang="en-GB" sz="4000">
                <a:solidFill>
                  <a:srgbClr val="FFFFFF"/>
                </a:solidFill>
              </a:rPr>
            </a:br>
            <a:r>
              <a:rPr lang="en-GB" sz="4000">
                <a:solidFill>
                  <a:srgbClr val="FFFFFF"/>
                </a:solidFill>
              </a:rPr>
              <a:t>Price </a:t>
            </a:r>
            <a:br>
              <a:rPr lang="en-GB" sz="4000">
                <a:solidFill>
                  <a:srgbClr val="FFFFFF"/>
                </a:solidFill>
              </a:rPr>
            </a:br>
            <a:br>
              <a:rPr lang="en-GB" sz="4000">
                <a:solidFill>
                  <a:srgbClr val="FFFFFF"/>
                </a:solidFill>
              </a:rPr>
            </a:br>
            <a:r>
              <a:rPr lang="en-GB" sz="4000">
                <a:solidFill>
                  <a:srgbClr val="FFFFFF"/>
                </a:solidFill>
              </a:rPr>
              <a:t>Holistic Wellbeing</a:t>
            </a:r>
          </a:p>
        </p:txBody>
      </p:sp>
      <p:sp>
        <p:nvSpPr>
          <p:cNvPr id="4" name="Content Placeholder 3">
            <a:extLst>
              <a:ext uri="{FF2B5EF4-FFF2-40B4-BE49-F238E27FC236}">
                <a16:creationId xmlns:a16="http://schemas.microsoft.com/office/drawing/2014/main" id="{69AD5451-DD91-8214-3283-2ACA8D81D381}"/>
              </a:ext>
            </a:extLst>
          </p:cNvPr>
          <p:cNvSpPr>
            <a:spLocks noGrp="1"/>
          </p:cNvSpPr>
          <p:nvPr>
            <p:ph sz="half" idx="1"/>
          </p:nvPr>
        </p:nvSpPr>
        <p:spPr>
          <a:xfrm>
            <a:off x="4380855" y="1412489"/>
            <a:ext cx="3427283" cy="4363844"/>
          </a:xfrm>
        </p:spPr>
        <p:txBody>
          <a:bodyPr vert="horz" lIns="91440" tIns="45720" rIns="91440" bIns="45720" rtlCol="0" anchor="t">
            <a:normAutofit/>
          </a:bodyPr>
          <a:lstStyle/>
          <a:p>
            <a:r>
              <a:rPr lang="cy-GB" sz="1900">
                <a:ea typeface="+mn-lt"/>
                <a:cs typeface="+mn-lt"/>
              </a:rPr>
              <a:t>Perthnasoedd cadarnhaol</a:t>
            </a:r>
            <a:endParaRPr lang="cy-GB" sz="1900">
              <a:cs typeface="Calibri" panose="020F0502020204030204"/>
            </a:endParaRPr>
          </a:p>
          <a:p>
            <a:r>
              <a:rPr lang="cy-GB" sz="1900">
                <a:ea typeface="+mn-lt"/>
                <a:cs typeface="+mn-lt"/>
              </a:rPr>
              <a:t>Cryfderau cadarnhaol</a:t>
            </a:r>
            <a:endParaRPr lang="cy-GB" sz="1900"/>
          </a:p>
          <a:p>
            <a:r>
              <a:rPr lang="cy-GB" sz="1900">
                <a:ea typeface="+mn-lt"/>
                <a:cs typeface="+mn-lt"/>
              </a:rPr>
              <a:t>Cyfathrebu cadarnhaol</a:t>
            </a:r>
            <a:endParaRPr lang="cy-GB" sz="1900"/>
          </a:p>
          <a:p>
            <a:r>
              <a:rPr lang="cy-GB" sz="1900">
                <a:ea typeface="+mn-lt"/>
                <a:cs typeface="+mn-lt"/>
              </a:rPr>
              <a:t>Ymddygiad cadarnhaol</a:t>
            </a:r>
            <a:endParaRPr lang="cy-GB" sz="1900"/>
          </a:p>
          <a:p>
            <a:r>
              <a:rPr lang="cy-GB" sz="1900">
                <a:ea typeface="+mn-lt"/>
                <a:cs typeface="+mn-lt"/>
              </a:rPr>
              <a:t>Emosiwn cadarnhaol</a:t>
            </a:r>
            <a:endParaRPr lang="cy-GB" sz="1900"/>
          </a:p>
          <a:p>
            <a:r>
              <a:rPr lang="cy-GB" sz="1900">
                <a:ea typeface="+mn-lt"/>
                <a:cs typeface="+mn-lt"/>
              </a:rPr>
              <a:t>Arweinyddiaeth gadarnhaol</a:t>
            </a:r>
            <a:endParaRPr lang="cy-GB" sz="1900"/>
          </a:p>
        </p:txBody>
      </p:sp>
      <p:cxnSp>
        <p:nvCxnSpPr>
          <p:cNvPr id="12" name="Straight Connector 11">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CB184EAF-2928-0CC9-7452-CC738F220574}"/>
              </a:ext>
            </a:extLst>
          </p:cNvPr>
          <p:cNvSpPr>
            <a:spLocks noGrp="1"/>
          </p:cNvSpPr>
          <p:nvPr>
            <p:ph sz="half" idx="2"/>
          </p:nvPr>
        </p:nvSpPr>
        <p:spPr>
          <a:xfrm>
            <a:off x="8451604" y="1412489"/>
            <a:ext cx="3197701" cy="4363844"/>
          </a:xfrm>
        </p:spPr>
        <p:txBody>
          <a:bodyPr>
            <a:normAutofit/>
          </a:bodyPr>
          <a:lstStyle/>
          <a:p>
            <a:r>
              <a:rPr lang="en-GB" sz="2000"/>
              <a:t>Positive relationships</a:t>
            </a:r>
          </a:p>
          <a:p>
            <a:r>
              <a:rPr lang="en-GB" sz="2000"/>
              <a:t>Positive strengths </a:t>
            </a:r>
          </a:p>
          <a:p>
            <a:r>
              <a:rPr lang="en-GB" sz="2000"/>
              <a:t>Positive communication </a:t>
            </a:r>
          </a:p>
          <a:p>
            <a:r>
              <a:rPr lang="en-GB" sz="2000"/>
              <a:t>Positive behaviour </a:t>
            </a:r>
          </a:p>
          <a:p>
            <a:r>
              <a:rPr lang="en-GB" sz="2000"/>
              <a:t>Positive emotion</a:t>
            </a:r>
          </a:p>
          <a:p>
            <a:r>
              <a:rPr lang="en-GB" sz="2000"/>
              <a:t>Positive leadership</a:t>
            </a:r>
          </a:p>
          <a:p>
            <a:endParaRPr lang="en-GB" sz="2000"/>
          </a:p>
          <a:p>
            <a:r>
              <a:rPr lang="en-GB" sz="2000"/>
              <a:t>(McCallum &amp; Price, 2016, p. 144).</a:t>
            </a:r>
          </a:p>
        </p:txBody>
      </p:sp>
    </p:spTree>
    <p:extLst>
      <p:ext uri="{BB962C8B-B14F-4D97-AF65-F5344CB8AC3E}">
        <p14:creationId xmlns:p14="http://schemas.microsoft.com/office/powerpoint/2010/main" val="40310070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CD925B-0E05-4BFD-9DD2-37770BE989DC}"/>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cy-GB" sz="5600" kern="1200">
                <a:solidFill>
                  <a:schemeClr val="tx1"/>
                </a:solidFill>
                <a:latin typeface="+mj-lt"/>
                <a:ea typeface="+mj-ea"/>
                <a:cs typeface="+mj-cs"/>
              </a:rPr>
              <a:t>Arall</a:t>
            </a:r>
            <a:r>
              <a:rPr lang="en-US" sz="5600" kern="1200">
                <a:solidFill>
                  <a:schemeClr val="tx1"/>
                </a:solidFill>
                <a:latin typeface="+mj-lt"/>
                <a:ea typeface="+mj-ea"/>
                <a:cs typeface="+mj-cs"/>
              </a:rPr>
              <a:t>?            Other?</a:t>
            </a: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Diagram&#10;&#10;Description automatically generated">
            <a:extLst>
              <a:ext uri="{FF2B5EF4-FFF2-40B4-BE49-F238E27FC236}">
                <a16:creationId xmlns:a16="http://schemas.microsoft.com/office/drawing/2014/main" id="{CF11A28E-F277-4189-959A-051756C5DFB1}"/>
              </a:ext>
            </a:extLst>
          </p:cNvPr>
          <p:cNvPicPr>
            <a:picLocks noGrp="1" noChangeAspect="1"/>
          </p:cNvPicPr>
          <p:nvPr>
            <p:ph sz="half" idx="1"/>
          </p:nvPr>
        </p:nvPicPr>
        <p:blipFill>
          <a:blip r:embed="rId2"/>
          <a:stretch>
            <a:fillRect/>
          </a:stretch>
        </p:blipFill>
        <p:spPr>
          <a:xfrm>
            <a:off x="4654296" y="727840"/>
            <a:ext cx="7214616" cy="5374888"/>
          </a:xfrm>
          <a:prstGeom prst="rect">
            <a:avLst/>
          </a:prstGeom>
        </p:spPr>
      </p:pic>
    </p:spTree>
    <p:extLst>
      <p:ext uri="{BB962C8B-B14F-4D97-AF65-F5344CB8AC3E}">
        <p14:creationId xmlns:p14="http://schemas.microsoft.com/office/powerpoint/2010/main" val="18609918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E8212C-1F30-C0D9-64F8-E84B0F9EB0CA}"/>
              </a:ext>
            </a:extLst>
          </p:cNvPr>
          <p:cNvSpPr>
            <a:spLocks noGrp="1"/>
          </p:cNvSpPr>
          <p:nvPr>
            <p:ph type="title"/>
          </p:nvPr>
        </p:nvSpPr>
        <p:spPr>
          <a:xfrm>
            <a:off x="1901162" y="3050434"/>
            <a:ext cx="3722933" cy="757130"/>
          </a:xfrm>
          <a:ln w="25400" cap="sq">
            <a:solidFill>
              <a:srgbClr val="FFFFFF"/>
            </a:solidFill>
            <a:miter lim="800000"/>
          </a:ln>
        </p:spPr>
        <p:txBody>
          <a:bodyPr wrap="square">
            <a:normAutofit/>
          </a:bodyPr>
          <a:lstStyle/>
          <a:p>
            <a:pPr algn="ctr"/>
            <a:r>
              <a:rPr lang="cy-GB" sz="2200">
                <a:solidFill>
                  <a:srgbClr val="FFFFFF"/>
                </a:solidFill>
              </a:rPr>
              <a:t>A oes modd mesur llesian</a:t>
            </a:r>
            <a:r>
              <a:rPr lang="en-GB" sz="2200">
                <a:solidFill>
                  <a:srgbClr val="FFFFFF"/>
                </a:solidFill>
              </a:rPr>
              <a:t>t?</a:t>
            </a:r>
            <a:br>
              <a:rPr lang="en-GB" sz="2200">
                <a:solidFill>
                  <a:srgbClr val="FFFFFF"/>
                </a:solidFill>
              </a:rPr>
            </a:br>
            <a:r>
              <a:rPr lang="en-GB" sz="2200">
                <a:solidFill>
                  <a:srgbClr val="FFFFFF"/>
                </a:solidFill>
              </a:rPr>
              <a:t>Can well-being be measured?</a:t>
            </a:r>
          </a:p>
        </p:txBody>
      </p:sp>
      <p:sp>
        <p:nvSpPr>
          <p:cNvPr id="8" name="Rectangle 7">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737DA2-8619-3026-8CE5-0FD7572C6203}"/>
              </a:ext>
            </a:extLst>
          </p:cNvPr>
          <p:cNvSpPr>
            <a:spLocks noGrp="1"/>
          </p:cNvSpPr>
          <p:nvPr>
            <p:ph sz="half" idx="1"/>
          </p:nvPr>
        </p:nvSpPr>
        <p:spPr>
          <a:xfrm>
            <a:off x="6574536" y="640080"/>
            <a:ext cx="5053066" cy="2546604"/>
          </a:xfrm>
        </p:spPr>
        <p:txBody>
          <a:bodyPr>
            <a:normAutofit/>
          </a:bodyPr>
          <a:lstStyle/>
          <a:p>
            <a:pPr marL="0" indent="0">
              <a:buFont typeface="Arial" panose="020B0604020202020204" pitchFamily="34" charset="0"/>
              <a:buNone/>
            </a:pPr>
            <a:r>
              <a:rPr lang="cy-GB" sz="2000"/>
              <a:t>Ystyriwch a yw lles yn rhywbeth y mae modd ei fesur?</a:t>
            </a:r>
          </a:p>
          <a:p>
            <a:pPr marL="0" indent="0">
              <a:buFont typeface="Arial" panose="020B0604020202020204" pitchFamily="34" charset="0"/>
              <a:buNone/>
            </a:pPr>
            <a:r>
              <a:rPr lang="cy-GB" sz="2000"/>
              <a:t>Os felly, sut?</a:t>
            </a:r>
          </a:p>
          <a:p>
            <a:endParaRPr lang="en-GB" sz="2000"/>
          </a:p>
        </p:txBody>
      </p:sp>
      <p:sp>
        <p:nvSpPr>
          <p:cNvPr id="4" name="Content Placeholder 3">
            <a:extLst>
              <a:ext uri="{FF2B5EF4-FFF2-40B4-BE49-F238E27FC236}">
                <a16:creationId xmlns:a16="http://schemas.microsoft.com/office/drawing/2014/main" id="{C6E8EE1C-6E3A-BBB4-36CD-200608A78BD3}"/>
              </a:ext>
            </a:extLst>
          </p:cNvPr>
          <p:cNvSpPr>
            <a:spLocks noGrp="1"/>
          </p:cNvSpPr>
          <p:nvPr>
            <p:ph sz="half" idx="2"/>
          </p:nvPr>
        </p:nvSpPr>
        <p:spPr>
          <a:xfrm>
            <a:off x="6570204" y="3671315"/>
            <a:ext cx="5057398" cy="2546605"/>
          </a:xfrm>
        </p:spPr>
        <p:txBody>
          <a:bodyPr>
            <a:normAutofit/>
          </a:bodyPr>
          <a:lstStyle/>
          <a:p>
            <a:pPr marL="0" indent="0">
              <a:buFont typeface="Arial" panose="020B0604020202020204" pitchFamily="34" charset="0"/>
              <a:buNone/>
            </a:pPr>
            <a:r>
              <a:rPr lang="en-GB" sz="2000"/>
              <a:t>Consider whether well-being is something that can be measured?</a:t>
            </a:r>
          </a:p>
          <a:p>
            <a:pPr marL="0" indent="0">
              <a:buFont typeface="Arial" panose="020B0604020202020204" pitchFamily="34" charset="0"/>
              <a:buNone/>
            </a:pPr>
            <a:r>
              <a:rPr lang="en-GB" sz="2000"/>
              <a:t>If so, how?</a:t>
            </a:r>
          </a:p>
          <a:p>
            <a:endParaRPr lang="en-GB" sz="2000"/>
          </a:p>
        </p:txBody>
      </p:sp>
    </p:spTree>
    <p:extLst>
      <p:ext uri="{BB962C8B-B14F-4D97-AF65-F5344CB8AC3E}">
        <p14:creationId xmlns:p14="http://schemas.microsoft.com/office/powerpoint/2010/main" val="7769745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c 21">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838200" y="365125"/>
            <a:ext cx="10515600" cy="1325563"/>
          </a:xfrm>
        </p:spPr>
        <p:txBody>
          <a:bodyPr vert="horz" lIns="91440" tIns="45720" rIns="91440" bIns="45720" rtlCol="0" anchor="ctr">
            <a:normAutofit/>
          </a:bodyPr>
          <a:lstStyle/>
          <a:p>
            <a:pPr algn="ctr"/>
            <a:r>
              <a:rPr lang="en-US" kern="1200">
                <a:solidFill>
                  <a:schemeClr val="tx1"/>
                </a:solidFill>
                <a:latin typeface="+mj-lt"/>
                <a:ea typeface="+mj-ea"/>
                <a:cs typeface="+mj-cs"/>
              </a:rPr>
              <a:t>PROSIECT SYG YNGHYLCH MESUR LLESIANT ONS PROJECT ON MEASURING WELL-BEING</a:t>
            </a:r>
          </a:p>
        </p:txBody>
      </p:sp>
      <p:sp>
        <p:nvSpPr>
          <p:cNvPr id="5" name="Content Placeholder 4">
            <a:extLst>
              <a:ext uri="{FF2B5EF4-FFF2-40B4-BE49-F238E27FC236}">
                <a16:creationId xmlns:a16="http://schemas.microsoft.com/office/drawing/2014/main" id="{A42CA751-E39F-4BE4-A6B4-7842F660E824}"/>
              </a:ext>
            </a:extLst>
          </p:cNvPr>
          <p:cNvSpPr>
            <a:spLocks/>
          </p:cNvSpPr>
          <p:nvPr/>
        </p:nvSpPr>
        <p:spPr>
          <a:xfrm>
            <a:off x="6172200" y="1825625"/>
            <a:ext cx="5181600" cy="4351338"/>
          </a:xfrm>
          <a:prstGeom prst="rect">
            <a:avLst/>
          </a:prstGeom>
        </p:spPr>
        <p:txBody>
          <a:bodyPr/>
          <a:lstStyle/>
          <a:p>
            <a:pPr marL="285750" indent="-285750">
              <a:lnSpc>
                <a:spcPct val="150000"/>
              </a:lnSpc>
              <a:buFont typeface="Arial" panose="020B0604020202020204" pitchFamily="34" charset="0"/>
              <a:buChar char="•"/>
            </a:pPr>
            <a:r>
              <a:rPr lang="en-GB"/>
              <a:t>Launched in 2011</a:t>
            </a:r>
          </a:p>
          <a:p>
            <a:pPr marL="285750" indent="-285750">
              <a:lnSpc>
                <a:spcPct val="150000"/>
              </a:lnSpc>
              <a:buFont typeface="Arial" panose="020B0604020202020204" pitchFamily="34" charset="0"/>
              <a:buChar char="•"/>
            </a:pPr>
            <a:endParaRPr lang="en-GB"/>
          </a:p>
          <a:p>
            <a:pPr marL="285750" indent="-285750">
              <a:lnSpc>
                <a:spcPct val="150000"/>
              </a:lnSpc>
              <a:buFont typeface="Arial" panose="020B0604020202020204" pitchFamily="34" charset="0"/>
              <a:buChar char="•"/>
            </a:pPr>
            <a:r>
              <a:rPr lang="en-GB"/>
              <a:t>Asked four key questions</a:t>
            </a:r>
          </a:p>
          <a:p>
            <a:pPr marL="742950" lvl="1" indent="-285750">
              <a:lnSpc>
                <a:spcPct val="150000"/>
              </a:lnSpc>
              <a:buFont typeface="Arial" panose="020B0604020202020204" pitchFamily="34" charset="0"/>
              <a:buChar char="•"/>
            </a:pPr>
            <a:r>
              <a:rPr lang="en-GB"/>
              <a:t>Overall, how satisfied are you with your life nowadays?</a:t>
            </a:r>
          </a:p>
          <a:p>
            <a:pPr marL="742950" lvl="1" indent="-285750">
              <a:lnSpc>
                <a:spcPct val="150000"/>
              </a:lnSpc>
              <a:buFont typeface="Arial" panose="020B0604020202020204" pitchFamily="34" charset="0"/>
              <a:buChar char="•"/>
            </a:pPr>
            <a:r>
              <a:rPr lang="en-GB"/>
              <a:t>Overall, how happy did you feel yesterday?</a:t>
            </a:r>
          </a:p>
          <a:p>
            <a:pPr marL="742950" lvl="1" indent="-285750">
              <a:lnSpc>
                <a:spcPct val="150000"/>
              </a:lnSpc>
              <a:buFont typeface="Arial" panose="020B0604020202020204" pitchFamily="34" charset="0"/>
              <a:buChar char="•"/>
            </a:pPr>
            <a:r>
              <a:rPr lang="en-GB"/>
              <a:t>Overall, how anxious did you feel yesterday</a:t>
            </a:r>
          </a:p>
          <a:p>
            <a:pPr marL="742950" lvl="1" indent="-285750">
              <a:lnSpc>
                <a:spcPct val="150000"/>
              </a:lnSpc>
              <a:buFont typeface="Arial" panose="020B0604020202020204" pitchFamily="34" charset="0"/>
              <a:buChar char="•"/>
            </a:pPr>
            <a:r>
              <a:rPr lang="en-GB"/>
              <a:t>Overall, to what extent do you feel the things you do in your life are worthwhile?</a:t>
            </a:r>
          </a:p>
          <a:p>
            <a:pPr marL="742950" lvl="1" indent="-285750">
              <a:buFont typeface="Arial" panose="020B0604020202020204" pitchFamily="34" charset="0"/>
              <a:buChar char="•"/>
            </a:pPr>
            <a:endParaRPr lang="en-GB"/>
          </a:p>
          <a:p>
            <a:pPr lvl="1" algn="r"/>
            <a:r>
              <a:rPr lang="en-GB" sz="1400"/>
              <a:t>(ONS, 2012)</a:t>
            </a:r>
          </a:p>
          <a:p>
            <a:endParaRPr lang="en-GB"/>
          </a:p>
        </p:txBody>
      </p:sp>
      <p:pic>
        <p:nvPicPr>
          <p:cNvPr id="7" name="Content Placeholder 6" descr="Diagram&#10;&#10;Description automatically generated">
            <a:extLst>
              <a:ext uri="{FF2B5EF4-FFF2-40B4-BE49-F238E27FC236}">
                <a16:creationId xmlns:a16="http://schemas.microsoft.com/office/drawing/2014/main" id="{3C6ACD34-FDB0-4436-8E3E-8E3BF058B78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28346" y="5985930"/>
            <a:ext cx="4945084" cy="651940"/>
          </a:xfrm>
          <a:prstGeom prst="rect">
            <a:avLst/>
          </a:prstGeom>
        </p:spPr>
        <p:style>
          <a:lnRef idx="2">
            <a:schemeClr val="accent3"/>
          </a:lnRef>
          <a:fillRef idx="1">
            <a:schemeClr val="lt1"/>
          </a:fillRef>
          <a:effectRef idx="0">
            <a:schemeClr val="accent3"/>
          </a:effectRef>
          <a:fontRef idx="minor">
            <a:schemeClr val="dk1"/>
          </a:fontRef>
        </p:style>
      </p:pic>
      <p:pic>
        <p:nvPicPr>
          <p:cNvPr id="6" name="Picture 5">
            <a:extLst>
              <a:ext uri="{FF2B5EF4-FFF2-40B4-BE49-F238E27FC236}">
                <a16:creationId xmlns:a16="http://schemas.microsoft.com/office/drawing/2014/main" id="{C0C07A02-6216-4733-B5F6-F97C2FEF07A3}"/>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001776" y="5678174"/>
            <a:ext cx="1667261" cy="997578"/>
          </a:xfrm>
          <a:prstGeom prst="rect">
            <a:avLst/>
          </a:prstGeom>
        </p:spPr>
      </p:pic>
      <p:sp>
        <p:nvSpPr>
          <p:cNvPr id="8" name="Content Placeholder 3">
            <a:extLst>
              <a:ext uri="{FF2B5EF4-FFF2-40B4-BE49-F238E27FC236}">
                <a16:creationId xmlns:a16="http://schemas.microsoft.com/office/drawing/2014/main" id="{A231E549-67C6-4006-BD90-B2DA376EDDF6}"/>
              </a:ext>
            </a:extLst>
          </p:cNvPr>
          <p:cNvSpPr txBox="1">
            <a:spLocks/>
          </p:cNvSpPr>
          <p:nvPr/>
        </p:nvSpPr>
        <p:spPr>
          <a:xfrm>
            <a:off x="905437" y="1946233"/>
            <a:ext cx="4945084" cy="4028439"/>
          </a:xfrm>
          <a:prstGeom prst="rect">
            <a:avLst/>
          </a:prstGeom>
        </p:spPr>
        <p:style>
          <a:lnRef idx="2">
            <a:schemeClr val="accent4"/>
          </a:lnRef>
          <a:fillRef idx="1">
            <a:schemeClr val="lt1"/>
          </a:fillRef>
          <a:effectRef idx="0">
            <a:schemeClr val="accent4"/>
          </a:effectRef>
          <a:fontRef idx="minor">
            <a:schemeClr val="dk1"/>
          </a:fontRef>
        </p:style>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defTabSz="832104">
              <a:spcBef>
                <a:spcPts val="910"/>
              </a:spcBef>
            </a:pPr>
            <a:r>
              <a:rPr lang="cy-GB" sz="1800"/>
              <a:t>Lansiwyd yn </a:t>
            </a:r>
            <a:r>
              <a:rPr lang="en-GB" sz="1800"/>
              <a:t>2011</a:t>
            </a:r>
          </a:p>
          <a:p>
            <a:pPr defTabSz="832104">
              <a:spcBef>
                <a:spcPts val="910"/>
              </a:spcBef>
            </a:pPr>
            <a:endParaRPr lang="en-GB" sz="1800"/>
          </a:p>
          <a:p>
            <a:pPr defTabSz="832104">
              <a:spcBef>
                <a:spcPts val="910"/>
              </a:spcBef>
            </a:pPr>
            <a:r>
              <a:rPr lang="cy-GB" sz="1800" kern="1200">
                <a:solidFill>
                  <a:schemeClr val="dk1"/>
                </a:solidFill>
                <a:latin typeface="+mn-lt"/>
                <a:ea typeface="+mn-ea"/>
                <a:cs typeface="+mn-cs"/>
              </a:rPr>
              <a:t>Y pedwar cwestiwn oedd: </a:t>
            </a:r>
          </a:p>
          <a:p>
            <a:pPr lvl="1" defTabSz="832104">
              <a:spcBef>
                <a:spcPts val="910"/>
              </a:spcBef>
            </a:pPr>
            <a:r>
              <a:rPr lang="cy-GB" sz="1800" kern="1200">
                <a:solidFill>
                  <a:schemeClr val="dk1"/>
                </a:solidFill>
                <a:latin typeface="+mn-lt"/>
                <a:ea typeface="+mn-ea"/>
                <a:cs typeface="+mn-cs"/>
              </a:rPr>
              <a:t>yn gyffredinol, pa mor fodlon ydych chi ar eich bywyd y dyddiau hyn?  </a:t>
            </a:r>
          </a:p>
          <a:p>
            <a:pPr lvl="1" defTabSz="832104">
              <a:spcBef>
                <a:spcPts val="910"/>
              </a:spcBef>
            </a:pPr>
            <a:r>
              <a:rPr lang="cy-GB" sz="1800" kern="1200">
                <a:solidFill>
                  <a:schemeClr val="dk1"/>
                </a:solidFill>
                <a:latin typeface="+mn-lt"/>
                <a:ea typeface="+mn-ea"/>
                <a:cs typeface="+mn-cs"/>
              </a:rPr>
              <a:t>yn gyffredinol, pa mor hapus oeddech chi'n teimlo ddoe? </a:t>
            </a:r>
          </a:p>
          <a:p>
            <a:pPr lvl="1" defTabSz="832104">
              <a:spcBef>
                <a:spcPts val="910"/>
              </a:spcBef>
            </a:pPr>
            <a:r>
              <a:rPr lang="cy-GB" sz="1800" kern="1200">
                <a:solidFill>
                  <a:schemeClr val="dk1"/>
                </a:solidFill>
                <a:latin typeface="+mn-lt"/>
                <a:ea typeface="+mn-ea"/>
                <a:cs typeface="+mn-cs"/>
              </a:rPr>
              <a:t>yn gyffredinol, pa mor bryderus oeddech chi'n teimlo ddoe?  </a:t>
            </a:r>
          </a:p>
          <a:p>
            <a:pPr lvl="1" defTabSz="832104">
              <a:spcBef>
                <a:spcPts val="910"/>
              </a:spcBef>
            </a:pPr>
            <a:r>
              <a:rPr lang="cy-GB" sz="1800" kern="1200">
                <a:solidFill>
                  <a:schemeClr val="dk1"/>
                </a:solidFill>
                <a:latin typeface="+mn-lt"/>
                <a:ea typeface="+mn-ea"/>
                <a:cs typeface="+mn-cs"/>
              </a:rPr>
              <a:t>yn gyffredinol, i ba raddau ydych chi'n teimlo bod y pethau rydych chi'n eu gwneud yn eich bywyd yn werth chweil?</a:t>
            </a:r>
          </a:p>
          <a:p>
            <a:pPr marL="0" indent="0" algn="r" defTabSz="832104">
              <a:spcBef>
                <a:spcPts val="910"/>
              </a:spcBef>
              <a:buNone/>
            </a:pPr>
            <a:r>
              <a:rPr lang="en-GB" sz="1500" kern="1200">
                <a:solidFill>
                  <a:schemeClr val="dk1"/>
                </a:solidFill>
                <a:latin typeface="+mn-lt"/>
                <a:ea typeface="+mn-ea"/>
                <a:cs typeface="+mn-cs"/>
              </a:rPr>
              <a:t>(SYG, 2012)</a:t>
            </a:r>
          </a:p>
          <a:p>
            <a:pPr marL="0" indent="0">
              <a:buFont typeface="Arial" panose="020B0604020202020204" pitchFamily="34" charset="0"/>
              <a:buNone/>
            </a:pPr>
            <a:endParaRPr lang="en-GB" sz="1100"/>
          </a:p>
        </p:txBody>
      </p:sp>
    </p:spTree>
    <p:extLst>
      <p:ext uri="{BB962C8B-B14F-4D97-AF65-F5344CB8AC3E}">
        <p14:creationId xmlns:p14="http://schemas.microsoft.com/office/powerpoint/2010/main" val="4150189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6EF8CD-8228-D899-56F7-4E6F710E4842}"/>
              </a:ext>
            </a:extLst>
          </p:cNvPr>
          <p:cNvSpPr>
            <a:spLocks noGrp="1"/>
          </p:cNvSpPr>
          <p:nvPr>
            <p:ph type="title"/>
          </p:nvPr>
        </p:nvSpPr>
        <p:spPr>
          <a:xfrm>
            <a:off x="1912815" y="2369713"/>
            <a:ext cx="3711280" cy="1437851"/>
          </a:xfrm>
          <a:ln w="25400" cap="sq">
            <a:solidFill>
              <a:srgbClr val="FFFFFF"/>
            </a:solidFill>
            <a:miter lim="800000"/>
          </a:ln>
        </p:spPr>
        <p:txBody>
          <a:bodyPr wrap="square">
            <a:normAutofit/>
          </a:bodyPr>
          <a:lstStyle/>
          <a:p>
            <a:pPr algn="ctr"/>
            <a:r>
              <a:rPr lang="cy-GB" sz="2800">
                <a:solidFill>
                  <a:srgbClr val="FFFFFF"/>
                </a:solidFill>
              </a:rPr>
              <a:t>Y sefyllfa heddiw </a:t>
            </a:r>
            <a:br>
              <a:rPr lang="en-GB" sz="2800">
                <a:solidFill>
                  <a:srgbClr val="FFFFFF"/>
                </a:solidFill>
              </a:rPr>
            </a:br>
            <a:r>
              <a:rPr lang="en-GB" sz="2800">
                <a:solidFill>
                  <a:srgbClr val="FFFFFF"/>
                </a:solidFill>
              </a:rPr>
              <a:t>The picture today</a:t>
            </a: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9609B37-34AB-17FC-F334-1DEA528CB0EC}"/>
              </a:ext>
            </a:extLst>
          </p:cNvPr>
          <p:cNvSpPr>
            <a:spLocks noGrp="1"/>
          </p:cNvSpPr>
          <p:nvPr>
            <p:ph sz="half" idx="1"/>
          </p:nvPr>
        </p:nvSpPr>
        <p:spPr>
          <a:xfrm>
            <a:off x="6574536" y="640080"/>
            <a:ext cx="5053066" cy="2546604"/>
          </a:xfrm>
        </p:spPr>
        <p:txBody>
          <a:bodyPr vert="horz" lIns="91440" tIns="45720" rIns="91440" bIns="45720" rtlCol="0" anchor="t">
            <a:normAutofit lnSpcReduction="10000"/>
          </a:bodyPr>
          <a:lstStyle/>
          <a:p>
            <a:r>
              <a:rPr lang="cy-GB" sz="2000">
                <a:ea typeface="+mn-lt"/>
                <a:cs typeface="+mn-lt"/>
              </a:rPr>
              <a:t>Darllenwch y dogfennau</a:t>
            </a:r>
            <a:endParaRPr lang="cy-GB" sz="2000">
              <a:cs typeface="Calibri" panose="020F0502020204030204"/>
            </a:endParaRPr>
          </a:p>
          <a:p>
            <a:pPr lvl="1"/>
            <a:r>
              <a:rPr lang="en-GB" sz="1600"/>
              <a:t>Personal Wellbeing in the UK April 2022 to March 2023</a:t>
            </a:r>
          </a:p>
          <a:p>
            <a:pPr lvl="1">
              <a:buFont typeface="Courier New" panose="020B0604020202020204" pitchFamily="34" charset="0"/>
              <a:buChar char="o"/>
            </a:pPr>
            <a:r>
              <a:rPr lang="en-GB" sz="1600"/>
              <a:t>Review of the UK Measures of National Wellbeing, October 2022 to March 2023</a:t>
            </a:r>
            <a:endParaRPr lang="cy-GB">
              <a:cs typeface="Calibri"/>
            </a:endParaRPr>
          </a:p>
          <a:p>
            <a:r>
              <a:rPr lang="cy-GB" sz="2000">
                <a:ea typeface="+mn-lt"/>
                <a:cs typeface="+mn-lt"/>
              </a:rPr>
              <a:t>Ystyriwch</a:t>
            </a:r>
            <a:endParaRPr lang="cy-GB"/>
          </a:p>
          <a:p>
            <a:pPr lvl="1">
              <a:buFont typeface="Courier New" panose="020B0604020202020204" pitchFamily="34" charset="0"/>
              <a:buChar char="o"/>
            </a:pPr>
            <a:r>
              <a:rPr lang="cy-GB" sz="1600">
                <a:ea typeface="+mn-lt"/>
                <a:cs typeface="+mn-lt"/>
              </a:rPr>
              <a:t>Beth yw’r pwyntiau allweddol?</a:t>
            </a:r>
            <a:endParaRPr lang="cy-GB">
              <a:cs typeface="Calibri"/>
            </a:endParaRPr>
          </a:p>
          <a:p>
            <a:pPr lvl="1">
              <a:buFont typeface="Courier New" panose="020B0604020202020204" pitchFamily="34" charset="0"/>
              <a:buChar char="o"/>
            </a:pPr>
            <a:r>
              <a:rPr lang="cy-GB" sz="1600">
                <a:ea typeface="+mn-lt"/>
                <a:cs typeface="+mn-lt"/>
              </a:rPr>
              <a:t>A oes unrhyw ystadegau sy'n sefyll allan neu'n ymddangos yn arwyddocaol? </a:t>
            </a:r>
            <a:endParaRPr lang="cy-GB">
              <a:cs typeface="Calibri"/>
            </a:endParaRPr>
          </a:p>
        </p:txBody>
      </p:sp>
      <p:sp>
        <p:nvSpPr>
          <p:cNvPr id="4" name="Content Placeholder 3">
            <a:extLst>
              <a:ext uri="{FF2B5EF4-FFF2-40B4-BE49-F238E27FC236}">
                <a16:creationId xmlns:a16="http://schemas.microsoft.com/office/drawing/2014/main" id="{9B842736-8311-E011-4E45-92782253EE84}"/>
              </a:ext>
            </a:extLst>
          </p:cNvPr>
          <p:cNvSpPr>
            <a:spLocks noGrp="1"/>
          </p:cNvSpPr>
          <p:nvPr>
            <p:ph sz="half" idx="2"/>
          </p:nvPr>
        </p:nvSpPr>
        <p:spPr>
          <a:xfrm>
            <a:off x="6570204" y="3671315"/>
            <a:ext cx="5057398" cy="2546605"/>
          </a:xfrm>
        </p:spPr>
        <p:txBody>
          <a:bodyPr>
            <a:normAutofit lnSpcReduction="10000"/>
          </a:bodyPr>
          <a:lstStyle/>
          <a:p>
            <a:r>
              <a:rPr lang="en-GB" sz="1600"/>
              <a:t>Read the documents</a:t>
            </a:r>
          </a:p>
          <a:p>
            <a:pPr lvl="1"/>
            <a:r>
              <a:rPr lang="en-GB" sz="1600"/>
              <a:t>Personal Wellbeing in the UK April 2022 to March 2023</a:t>
            </a:r>
          </a:p>
          <a:p>
            <a:pPr lvl="1"/>
            <a:r>
              <a:rPr lang="en-GB" sz="1600"/>
              <a:t>Review of the UK Measures of National Wellbeing, October 2022 to March 2023</a:t>
            </a:r>
          </a:p>
          <a:p>
            <a:r>
              <a:rPr lang="en-GB" sz="1600"/>
              <a:t>Consider</a:t>
            </a:r>
          </a:p>
          <a:p>
            <a:pPr lvl="1"/>
            <a:r>
              <a:rPr lang="en-GB" sz="1600"/>
              <a:t>What are the key points?</a:t>
            </a:r>
          </a:p>
          <a:p>
            <a:pPr lvl="1"/>
            <a:r>
              <a:rPr lang="en-GB" sz="1600"/>
              <a:t>Are there any statistics that stand out or seem significant?</a:t>
            </a:r>
          </a:p>
        </p:txBody>
      </p:sp>
    </p:spTree>
    <p:extLst>
      <p:ext uri="{BB962C8B-B14F-4D97-AF65-F5344CB8AC3E}">
        <p14:creationId xmlns:p14="http://schemas.microsoft.com/office/powerpoint/2010/main" val="41840192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1632833A-FEB5-41C0-BE93-20647FE08437}"/>
              </a:ext>
            </a:extLst>
          </p:cNvPr>
          <p:cNvSpPr txBox="1"/>
          <p:nvPr/>
        </p:nvSpPr>
        <p:spPr>
          <a:xfrm>
            <a:off x="838201" y="2623381"/>
            <a:ext cx="3888528" cy="3553581"/>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cy-GB" sz="2000">
                <a:ea typeface="+mn-lt"/>
                <a:cs typeface="+mn-lt"/>
              </a:rPr>
              <a:t>Beth sy'n bwysig ar gyfer llesiant</a:t>
            </a:r>
            <a:r>
              <a:rPr lang="en-US" sz="2000">
                <a:ea typeface="+mn-lt"/>
                <a:cs typeface="+mn-lt"/>
              </a:rPr>
              <a:t>?</a:t>
            </a:r>
            <a:endParaRPr lang="en-US" sz="2000"/>
          </a:p>
          <a:p>
            <a:pPr indent="-228600">
              <a:lnSpc>
                <a:spcPct val="90000"/>
              </a:lnSpc>
              <a:spcAft>
                <a:spcPts val="600"/>
              </a:spcAft>
              <a:buFont typeface="Arial" panose="020B0604020202020204" pitchFamily="34" charset="0"/>
              <a:buChar char="•"/>
            </a:pPr>
            <a:endParaRPr lang="en-US" sz="2000"/>
          </a:p>
          <a:p>
            <a:pPr indent="-228600">
              <a:lnSpc>
                <a:spcPct val="90000"/>
              </a:lnSpc>
              <a:spcAft>
                <a:spcPts val="600"/>
              </a:spcAft>
              <a:buFont typeface="Arial" panose="020B0604020202020204" pitchFamily="34" charset="0"/>
              <a:buChar char="•"/>
            </a:pPr>
            <a:r>
              <a:rPr lang="en-US" sz="2000"/>
              <a:t>What matters for well-being?</a:t>
            </a:r>
            <a:endParaRPr lang="en-US"/>
          </a:p>
        </p:txBody>
      </p:sp>
      <p:pic>
        <p:nvPicPr>
          <p:cNvPr id="5" name="Content Placeholder 4">
            <a:extLst>
              <a:ext uri="{FF2B5EF4-FFF2-40B4-BE49-F238E27FC236}">
                <a16:creationId xmlns:a16="http://schemas.microsoft.com/office/drawing/2014/main" id="{8FC99033-5907-4150-AC30-480137A61CBE}"/>
              </a:ext>
            </a:extLst>
          </p:cNvPr>
          <p:cNvPicPr>
            <a:picLocks noChangeAspect="1"/>
          </p:cNvPicPr>
          <p:nvPr/>
        </p:nvPicPr>
        <p:blipFill>
          <a:blip r:embed="rId3"/>
          <a:stretch>
            <a:fillRect/>
          </a:stretch>
        </p:blipFill>
        <p:spPr>
          <a:xfrm>
            <a:off x="4726729" y="681038"/>
            <a:ext cx="7211764" cy="5102322"/>
          </a:xfrm>
          <a:prstGeom prst="rect">
            <a:avLst/>
          </a:prstGeom>
        </p:spPr>
      </p:pic>
      <p:sp>
        <p:nvSpPr>
          <p:cNvPr id="6" name="TextBox 5">
            <a:extLst>
              <a:ext uri="{FF2B5EF4-FFF2-40B4-BE49-F238E27FC236}">
                <a16:creationId xmlns:a16="http://schemas.microsoft.com/office/drawing/2014/main" id="{CC5D8A9A-2E9D-46C7-BDE3-CFF19135C358}"/>
              </a:ext>
            </a:extLst>
          </p:cNvPr>
          <p:cNvSpPr txBox="1"/>
          <p:nvPr/>
        </p:nvSpPr>
        <p:spPr>
          <a:xfrm>
            <a:off x="9260732" y="6176962"/>
            <a:ext cx="2501810" cy="386003"/>
          </a:xfrm>
          <a:prstGeom prst="rect">
            <a:avLst/>
          </a:prstGeom>
          <a:noFill/>
        </p:spPr>
        <p:txBody>
          <a:bodyPr wrap="square" rtlCol="0">
            <a:spAutoFit/>
          </a:bodyPr>
          <a:lstStyle/>
          <a:p>
            <a:pPr defTabSz="484632">
              <a:spcAft>
                <a:spcPts val="600"/>
              </a:spcAft>
            </a:pPr>
            <a:r>
              <a:rPr lang="en-GB" sz="954" kern="1200">
                <a:solidFill>
                  <a:schemeClr val="tx1"/>
                </a:solidFill>
                <a:latin typeface="+mn-lt"/>
                <a:ea typeface="+mn-ea"/>
                <a:cs typeface="+mn-cs"/>
              </a:rPr>
              <a:t>ONS SURVEY – identified through national debate</a:t>
            </a:r>
            <a:endParaRPr lang="en-GB"/>
          </a:p>
        </p:txBody>
      </p:sp>
      <p:sp>
        <p:nvSpPr>
          <p:cNvPr id="2" name="Blwch Testun 1">
            <a:extLst>
              <a:ext uri="{FF2B5EF4-FFF2-40B4-BE49-F238E27FC236}">
                <a16:creationId xmlns:a16="http://schemas.microsoft.com/office/drawing/2014/main" id="{278B1EA2-3A5E-0844-C5D2-B67A2472573E}"/>
              </a:ext>
            </a:extLst>
          </p:cNvPr>
          <p:cNvSpPr txBox="1"/>
          <p:nvPr/>
        </p:nvSpPr>
        <p:spPr>
          <a:xfrm>
            <a:off x="6096000" y="6176962"/>
            <a:ext cx="2501810" cy="384721"/>
          </a:xfrm>
          <a:prstGeom prst="rect">
            <a:avLst/>
          </a:prstGeom>
          <a:noFill/>
        </p:spPr>
        <p:txBody>
          <a:bodyPr wrap="square" rtlCol="0">
            <a:spAutoFit/>
          </a:bodyPr>
          <a:lstStyle/>
          <a:p>
            <a:pPr defTabSz="484632">
              <a:spcAft>
                <a:spcPts val="600"/>
              </a:spcAft>
            </a:pPr>
            <a:r>
              <a:rPr lang="en-GB" sz="950" kern="1200">
                <a:solidFill>
                  <a:schemeClr val="tx1"/>
                </a:solidFill>
                <a:latin typeface="+mn-lt"/>
                <a:ea typeface="+mn-ea"/>
                <a:cs typeface="+mn-cs"/>
              </a:rPr>
              <a:t>AROLWG SYG – </a:t>
            </a:r>
            <a:r>
              <a:rPr lang="cy-GB" sz="950"/>
              <a:t>Dynodwyd drwy drafodaeth genedlaethol </a:t>
            </a:r>
          </a:p>
        </p:txBody>
      </p:sp>
    </p:spTree>
    <p:extLst>
      <p:ext uri="{BB962C8B-B14F-4D97-AF65-F5344CB8AC3E}">
        <p14:creationId xmlns:p14="http://schemas.microsoft.com/office/powerpoint/2010/main" val="14706450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3A2745F-753A-A829-4941-95267930F313}"/>
              </a:ext>
            </a:extLst>
          </p:cNvPr>
          <p:cNvSpPr>
            <a:spLocks noGrp="1"/>
          </p:cNvSpPr>
          <p:nvPr>
            <p:ph type="title"/>
          </p:nvPr>
        </p:nvSpPr>
        <p:spPr/>
        <p:txBody>
          <a:bodyPr/>
          <a:lstStyle/>
          <a:p>
            <a:r>
              <a:rPr lang="en-GB">
                <a:ea typeface="+mj-lt"/>
                <a:cs typeface="+mj-lt"/>
              </a:rPr>
              <a:t>5 </a:t>
            </a:r>
            <a:r>
              <a:rPr lang="cy-GB">
                <a:ea typeface="+mj-lt"/>
                <a:cs typeface="+mj-lt"/>
              </a:rPr>
              <a:t>Ffordd at Lesiant </a:t>
            </a:r>
            <a:r>
              <a:rPr lang="en-GB">
                <a:ea typeface="+mj-lt"/>
                <a:cs typeface="+mj-lt"/>
              </a:rPr>
              <a:t>/ </a:t>
            </a:r>
            <a:r>
              <a:rPr lang="en-GB"/>
              <a:t>5 Ways to Wellbeing.</a:t>
            </a:r>
            <a:endParaRPr lang="en-US"/>
          </a:p>
        </p:txBody>
      </p:sp>
      <p:pic>
        <p:nvPicPr>
          <p:cNvPr id="7" name="Picture 6" descr="Top shot of a representation of networks with stick figures.">
            <a:extLst>
              <a:ext uri="{FF2B5EF4-FFF2-40B4-BE49-F238E27FC236}">
                <a16:creationId xmlns:a16="http://schemas.microsoft.com/office/drawing/2014/main" id="{CA45468B-2038-8CA0-83AC-D92EA81020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915" y="1962875"/>
            <a:ext cx="2769140" cy="1842752"/>
          </a:xfrm>
          <a:prstGeom prst="rect">
            <a:avLst/>
          </a:prstGeom>
        </p:spPr>
      </p:pic>
      <p:pic>
        <p:nvPicPr>
          <p:cNvPr id="9" name="Picture 8" descr="Woman balancing on kettlebells">
            <a:extLst>
              <a:ext uri="{FF2B5EF4-FFF2-40B4-BE49-F238E27FC236}">
                <a16:creationId xmlns:a16="http://schemas.microsoft.com/office/drawing/2014/main" id="{E174AA37-BB0C-1575-BAF6-331D55867C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90350" y="1962875"/>
            <a:ext cx="3011300" cy="1842752"/>
          </a:xfrm>
          <a:prstGeom prst="rect">
            <a:avLst/>
          </a:prstGeom>
        </p:spPr>
      </p:pic>
      <p:pic>
        <p:nvPicPr>
          <p:cNvPr id="11" name="Picture 10" descr="Child with brown eyes">
            <a:extLst>
              <a:ext uri="{FF2B5EF4-FFF2-40B4-BE49-F238E27FC236}">
                <a16:creationId xmlns:a16="http://schemas.microsoft.com/office/drawing/2014/main" id="{B892D758-39CB-E635-997D-5F883654B7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56654" y="1962875"/>
            <a:ext cx="2763544" cy="1842752"/>
          </a:xfrm>
          <a:prstGeom prst="rect">
            <a:avLst/>
          </a:prstGeom>
        </p:spPr>
      </p:pic>
      <p:pic>
        <p:nvPicPr>
          <p:cNvPr id="13" name="Picture 12" descr="Young girl writing on a book">
            <a:extLst>
              <a:ext uri="{FF2B5EF4-FFF2-40B4-BE49-F238E27FC236}">
                <a16:creationId xmlns:a16="http://schemas.microsoft.com/office/drawing/2014/main" id="{E9EB949B-93C2-6CA7-A350-14FCF624D26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17260" y="4077814"/>
            <a:ext cx="2827506" cy="1885004"/>
          </a:xfrm>
          <a:prstGeom prst="rect">
            <a:avLst/>
          </a:prstGeom>
        </p:spPr>
      </p:pic>
      <p:pic>
        <p:nvPicPr>
          <p:cNvPr id="15" name="Picture 14" descr="Hands holding wrapped gift">
            <a:extLst>
              <a:ext uri="{FF2B5EF4-FFF2-40B4-BE49-F238E27FC236}">
                <a16:creationId xmlns:a16="http://schemas.microsoft.com/office/drawing/2014/main" id="{B0A46913-0638-BDA9-A779-65916F3240B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04500" y="4077814"/>
            <a:ext cx="2827507" cy="1885004"/>
          </a:xfrm>
          <a:prstGeom prst="rect">
            <a:avLst/>
          </a:prstGeom>
        </p:spPr>
      </p:pic>
      <p:sp>
        <p:nvSpPr>
          <p:cNvPr id="16" name="TextBox 15">
            <a:extLst>
              <a:ext uri="{FF2B5EF4-FFF2-40B4-BE49-F238E27FC236}">
                <a16:creationId xmlns:a16="http://schemas.microsoft.com/office/drawing/2014/main" id="{AC01CD79-83B2-06FF-7C7F-DC12B980D64A}"/>
              </a:ext>
            </a:extLst>
          </p:cNvPr>
          <p:cNvSpPr txBox="1"/>
          <p:nvPr/>
        </p:nvSpPr>
        <p:spPr>
          <a:xfrm>
            <a:off x="9377464" y="6274340"/>
            <a:ext cx="2217906" cy="369332"/>
          </a:xfrm>
          <a:prstGeom prst="rect">
            <a:avLst/>
          </a:prstGeom>
          <a:noFill/>
        </p:spPr>
        <p:txBody>
          <a:bodyPr wrap="square" rtlCol="0">
            <a:spAutoFit/>
          </a:bodyPr>
          <a:lstStyle/>
          <a:p>
            <a:r>
              <a:rPr lang="en-GB"/>
              <a:t>Mind (2023)</a:t>
            </a:r>
          </a:p>
        </p:txBody>
      </p:sp>
    </p:spTree>
    <p:extLst>
      <p:ext uri="{BB962C8B-B14F-4D97-AF65-F5344CB8AC3E}">
        <p14:creationId xmlns:p14="http://schemas.microsoft.com/office/powerpoint/2010/main" val="31278613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412A842-B9E7-4C3C-B662-F4D51B2DA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7C5032A8-28E7-4286-A04C-60ED3D7C1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7231" y="0"/>
            <a:ext cx="4454769" cy="6858000"/>
          </a:xfrm>
          <a:custGeom>
            <a:avLst/>
            <a:gdLst>
              <a:gd name="connsiteX0" fmla="*/ 5006297 w 5006297"/>
              <a:gd name="connsiteY0" fmla="*/ 0 h 6858000"/>
              <a:gd name="connsiteX1" fmla="*/ 1229608 w 5006297"/>
              <a:gd name="connsiteY1" fmla="*/ 0 h 6858000"/>
              <a:gd name="connsiteX2" fmla="*/ 1128285 w 5006297"/>
              <a:gd name="connsiteY2" fmla="*/ 156518 h 6858000"/>
              <a:gd name="connsiteX3" fmla="*/ 768782 w 5006297"/>
              <a:gd name="connsiteY3" fmla="*/ 825746 h 6858000"/>
              <a:gd name="connsiteX4" fmla="*/ 743290 w 5006297"/>
              <a:gd name="connsiteY4" fmla="*/ 860183 h 6858000"/>
              <a:gd name="connsiteX5" fmla="*/ 787138 w 5006297"/>
              <a:gd name="connsiteY5" fmla="*/ 756243 h 6858000"/>
              <a:gd name="connsiteX6" fmla="*/ 980544 w 5006297"/>
              <a:gd name="connsiteY6" fmla="*/ 339016 h 6858000"/>
              <a:gd name="connsiteX7" fmla="*/ 1161966 w 5006297"/>
              <a:gd name="connsiteY7" fmla="*/ 0 h 6858000"/>
              <a:gd name="connsiteX8" fmla="*/ 1104491 w 5006297"/>
              <a:gd name="connsiteY8" fmla="*/ 0 h 6858000"/>
              <a:gd name="connsiteX9" fmla="*/ 993044 w 5006297"/>
              <a:gd name="connsiteY9" fmla="*/ 204247 h 6858000"/>
              <a:gd name="connsiteX10" fmla="*/ 494731 w 5006297"/>
              <a:gd name="connsiteY10" fmla="*/ 1375322 h 6858000"/>
              <a:gd name="connsiteX11" fmla="*/ 46559 w 5006297"/>
              <a:gd name="connsiteY11" fmla="*/ 3329787 h 6858000"/>
              <a:gd name="connsiteX12" fmla="*/ 12272 w 5006297"/>
              <a:gd name="connsiteY12" fmla="*/ 4352595 h 6858000"/>
              <a:gd name="connsiteX13" fmla="*/ 171094 w 5006297"/>
              <a:gd name="connsiteY13" fmla="*/ 5544543 h 6858000"/>
              <a:gd name="connsiteX14" fmla="*/ 538125 w 5006297"/>
              <a:gd name="connsiteY14" fmla="*/ 6816123 h 6858000"/>
              <a:gd name="connsiteX15" fmla="*/ 555724 w 5006297"/>
              <a:gd name="connsiteY15" fmla="*/ 6858000 h 6858000"/>
              <a:gd name="connsiteX16" fmla="*/ 608303 w 5006297"/>
              <a:gd name="connsiteY16" fmla="*/ 6858000 h 6858000"/>
              <a:gd name="connsiteX17" fmla="*/ 596366 w 5006297"/>
              <a:gd name="connsiteY17" fmla="*/ 6829337 h 6858000"/>
              <a:gd name="connsiteX18" fmla="*/ 364843 w 5006297"/>
              <a:gd name="connsiteY18" fmla="*/ 6132604 h 6858000"/>
              <a:gd name="connsiteX19" fmla="*/ 213412 w 5006297"/>
              <a:gd name="connsiteY19" fmla="*/ 5505676 h 6858000"/>
              <a:gd name="connsiteX20" fmla="*/ 211628 w 5006297"/>
              <a:gd name="connsiteY20" fmla="*/ 5472254 h 6858000"/>
              <a:gd name="connsiteX21" fmla="*/ 311945 w 5006297"/>
              <a:gd name="connsiteY21" fmla="*/ 5821167 h 6858000"/>
              <a:gd name="connsiteX22" fmla="*/ 623960 w 5006297"/>
              <a:gd name="connsiteY22" fmla="*/ 6658826 h 6858000"/>
              <a:gd name="connsiteX23" fmla="*/ 717350 w 5006297"/>
              <a:gd name="connsiteY23" fmla="*/ 6858000 h 6858000"/>
              <a:gd name="connsiteX24" fmla="*/ 5006297 w 5006297"/>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006297" h="6858000">
                <a:moveTo>
                  <a:pt x="5006297" y="0"/>
                </a:moveTo>
                <a:lnTo>
                  <a:pt x="1229608" y="0"/>
                </a:lnTo>
                <a:lnTo>
                  <a:pt x="1128285" y="156518"/>
                </a:lnTo>
                <a:cubicBezTo>
                  <a:pt x="996915" y="372642"/>
                  <a:pt x="877575" y="596029"/>
                  <a:pt x="768782" y="825746"/>
                </a:cubicBezTo>
                <a:cubicBezTo>
                  <a:pt x="763429" y="839224"/>
                  <a:pt x="754646" y="851089"/>
                  <a:pt x="743290" y="860183"/>
                </a:cubicBezTo>
                <a:cubicBezTo>
                  <a:pt x="757948" y="825621"/>
                  <a:pt x="772224" y="790805"/>
                  <a:pt x="787138" y="756243"/>
                </a:cubicBezTo>
                <a:cubicBezTo>
                  <a:pt x="848067" y="615114"/>
                  <a:pt x="912406" y="475964"/>
                  <a:pt x="980544" y="339016"/>
                </a:cubicBezTo>
                <a:lnTo>
                  <a:pt x="1161966" y="0"/>
                </a:lnTo>
                <a:lnTo>
                  <a:pt x="1104491" y="0"/>
                </a:lnTo>
                <a:lnTo>
                  <a:pt x="993044" y="204247"/>
                </a:lnTo>
                <a:cubicBezTo>
                  <a:pt x="798291" y="579761"/>
                  <a:pt x="634561" y="971401"/>
                  <a:pt x="494731" y="1375322"/>
                </a:cubicBezTo>
                <a:cubicBezTo>
                  <a:pt x="277072" y="2009491"/>
                  <a:pt x="126862" y="2664550"/>
                  <a:pt x="46559" y="3329787"/>
                </a:cubicBezTo>
                <a:cubicBezTo>
                  <a:pt x="4496" y="3670216"/>
                  <a:pt x="-14242" y="4010141"/>
                  <a:pt x="12272" y="4352595"/>
                </a:cubicBezTo>
                <a:cubicBezTo>
                  <a:pt x="43627" y="4752907"/>
                  <a:pt x="90918" y="5150814"/>
                  <a:pt x="171094" y="5544543"/>
                </a:cubicBezTo>
                <a:cubicBezTo>
                  <a:pt x="259524" y="5979227"/>
                  <a:pt x="379573" y="6403657"/>
                  <a:pt x="538125" y="6816123"/>
                </a:cubicBezTo>
                <a:lnTo>
                  <a:pt x="555724" y="6858000"/>
                </a:lnTo>
                <a:lnTo>
                  <a:pt x="608303" y="6858000"/>
                </a:lnTo>
                <a:lnTo>
                  <a:pt x="596366" y="6829337"/>
                </a:lnTo>
                <a:cubicBezTo>
                  <a:pt x="508696" y="6602484"/>
                  <a:pt x="431985" y="6369981"/>
                  <a:pt x="364843" y="6132604"/>
                </a:cubicBezTo>
                <a:cubicBezTo>
                  <a:pt x="306463" y="5925865"/>
                  <a:pt x="263378" y="5714822"/>
                  <a:pt x="213412" y="5505676"/>
                </a:cubicBezTo>
                <a:cubicBezTo>
                  <a:pt x="212231" y="5494574"/>
                  <a:pt x="211637" y="5483421"/>
                  <a:pt x="211628" y="5472254"/>
                </a:cubicBezTo>
                <a:cubicBezTo>
                  <a:pt x="248210" y="5599108"/>
                  <a:pt x="277401" y="5710897"/>
                  <a:pt x="311945" y="5821167"/>
                </a:cubicBezTo>
                <a:cubicBezTo>
                  <a:pt x="401999" y="6108329"/>
                  <a:pt x="505868" y="6387643"/>
                  <a:pt x="623960" y="6658826"/>
                </a:cubicBezTo>
                <a:lnTo>
                  <a:pt x="717350" y="6858000"/>
                </a:lnTo>
                <a:lnTo>
                  <a:pt x="5006297"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C54C6552-8A95-4309-9EFD-0083A965BD38}"/>
              </a:ext>
            </a:extLst>
          </p:cNvPr>
          <p:cNvSpPr>
            <a:spLocks noGrp="1"/>
          </p:cNvSpPr>
          <p:nvPr>
            <p:ph type="title"/>
          </p:nvPr>
        </p:nvSpPr>
        <p:spPr>
          <a:xfrm>
            <a:off x="8453805" y="640823"/>
            <a:ext cx="3103194" cy="5583148"/>
          </a:xfrm>
        </p:spPr>
        <p:txBody>
          <a:bodyPr anchor="ctr">
            <a:normAutofit/>
          </a:bodyPr>
          <a:lstStyle/>
          <a:p>
            <a:r>
              <a:rPr lang="cy-GB" sz="5400">
                <a:solidFill>
                  <a:srgbClr val="FFFFFF"/>
                </a:solidFill>
              </a:rPr>
              <a:t>Taith gerdded llesiant </a:t>
            </a:r>
            <a:r>
              <a:rPr lang="en-GB" sz="5400">
                <a:solidFill>
                  <a:srgbClr val="FFFFFF"/>
                </a:solidFill>
              </a:rPr>
              <a:t>/ Well-being walk</a:t>
            </a:r>
            <a:endParaRPr lang="en-GB" sz="5400">
              <a:solidFill>
                <a:srgbClr val="FFFFFF"/>
              </a:solidFill>
              <a:cs typeface="Calibri Light"/>
            </a:endParaRPr>
          </a:p>
        </p:txBody>
      </p:sp>
      <p:sp>
        <p:nvSpPr>
          <p:cNvPr id="3" name="Content Placeholder 2">
            <a:extLst>
              <a:ext uri="{FF2B5EF4-FFF2-40B4-BE49-F238E27FC236}">
                <a16:creationId xmlns:a16="http://schemas.microsoft.com/office/drawing/2014/main" id="{FC83F8D1-FD4B-4EFD-BEB4-1ADC8B6DA791}"/>
              </a:ext>
            </a:extLst>
          </p:cNvPr>
          <p:cNvSpPr>
            <a:spLocks/>
          </p:cNvSpPr>
          <p:nvPr/>
        </p:nvSpPr>
        <p:spPr>
          <a:xfrm>
            <a:off x="4259405" y="2701523"/>
            <a:ext cx="3284577" cy="2720019"/>
          </a:xfrm>
          <a:prstGeom prst="rect">
            <a:avLst/>
          </a:prstGeom>
        </p:spPr>
        <p:txBody>
          <a:bodyPr vert="horz" lIns="91440" tIns="45720" rIns="91440" bIns="45720" rtlCol="0" anchor="t">
            <a:normAutofit/>
          </a:bodyPr>
          <a:lstStyle/>
          <a:p>
            <a:pPr defTabSz="566928">
              <a:lnSpc>
                <a:spcPct val="90000"/>
              </a:lnSpc>
              <a:spcAft>
                <a:spcPts val="600"/>
              </a:spcAft>
            </a:pPr>
            <a:endParaRPr lang="en-GB" sz="900" kern="1200">
              <a:solidFill>
                <a:srgbClr val="B30000"/>
              </a:solidFill>
              <a:latin typeface="+mn-lt"/>
              <a:ea typeface="+mn-ea"/>
              <a:cs typeface="Calibri"/>
            </a:endParaRPr>
          </a:p>
          <a:p>
            <a:pPr defTabSz="566928">
              <a:lnSpc>
                <a:spcPct val="90000"/>
              </a:lnSpc>
              <a:spcAft>
                <a:spcPts val="600"/>
              </a:spcAft>
            </a:pPr>
            <a:endParaRPr lang="en-GB" sz="900" b="1" kern="1200">
              <a:solidFill>
                <a:schemeClr val="tx1"/>
              </a:solidFill>
              <a:latin typeface="+mn-lt"/>
              <a:ea typeface="+mn-ea"/>
              <a:cs typeface="Calibri"/>
            </a:endParaRPr>
          </a:p>
          <a:p>
            <a:pPr defTabSz="566928">
              <a:lnSpc>
                <a:spcPct val="90000"/>
              </a:lnSpc>
              <a:spcAft>
                <a:spcPts val="600"/>
              </a:spcAft>
            </a:pPr>
            <a:r>
              <a:rPr lang="en-GB" sz="900" kern="1200">
                <a:solidFill>
                  <a:schemeClr val="tx1"/>
                </a:solidFill>
                <a:latin typeface="+mn-lt"/>
                <a:ea typeface="+mn-lt"/>
                <a:cs typeface="+mn-lt"/>
              </a:rPr>
              <a:t>The Safari exercise is a great way to help kids learn mindfulness. This activity turns an average, everyday walk into an exciting new adventure.</a:t>
            </a:r>
            <a:endParaRPr lang="en-GB" sz="900" kern="1200">
              <a:solidFill>
                <a:schemeClr val="tx1"/>
              </a:solidFill>
              <a:latin typeface="+mn-lt"/>
              <a:ea typeface="+mn-ea"/>
              <a:cs typeface="+mn-cs"/>
            </a:endParaRPr>
          </a:p>
          <a:p>
            <a:pPr defTabSz="566928">
              <a:lnSpc>
                <a:spcPct val="90000"/>
              </a:lnSpc>
              <a:spcAft>
                <a:spcPts val="600"/>
              </a:spcAft>
            </a:pPr>
            <a:r>
              <a:rPr lang="en-GB" sz="900" kern="1200">
                <a:solidFill>
                  <a:schemeClr val="tx1"/>
                </a:solidFill>
                <a:latin typeface="+mn-lt"/>
                <a:ea typeface="+mn-lt"/>
                <a:cs typeface="+mn-lt"/>
              </a:rPr>
              <a:t>Tell your kids that you will be going on a safari: their goal is to notice as many birds, bugs, creepy-crawlies, and any other animals as they can. Anything that walks, crawls, swims, or flies is of interest, and they’ll need to focus all of their senses to find them, especially the little ones (Karen Young, 2017).</a:t>
            </a:r>
            <a:endParaRPr lang="en-GB" sz="900" kern="1200">
              <a:solidFill>
                <a:schemeClr val="tx1"/>
              </a:solidFill>
              <a:latin typeface="+mn-lt"/>
              <a:ea typeface="+mn-ea"/>
              <a:cs typeface="+mn-cs"/>
            </a:endParaRPr>
          </a:p>
          <a:p>
            <a:pPr defTabSz="566928">
              <a:lnSpc>
                <a:spcPct val="90000"/>
              </a:lnSpc>
              <a:spcAft>
                <a:spcPts val="600"/>
              </a:spcAft>
            </a:pPr>
            <a:r>
              <a:rPr lang="en-GB" sz="900" kern="1200">
                <a:solidFill>
                  <a:schemeClr val="tx1"/>
                </a:solidFill>
                <a:latin typeface="+mn-lt"/>
                <a:ea typeface="+mn-lt"/>
                <a:cs typeface="+mn-lt"/>
              </a:rPr>
              <a:t>This exercise provokes the same response in children that a mindful walk elicits in adults: a state of </a:t>
            </a:r>
            <a:r>
              <a:rPr lang="en-GB" sz="900" b="1" kern="1200">
                <a:solidFill>
                  <a:schemeClr val="tx1"/>
                </a:solidFill>
                <a:latin typeface="+mn-lt"/>
                <a:ea typeface="+mn-lt"/>
                <a:cs typeface="+mn-lt"/>
                <a:hlinkClick r:id="rId3"/>
              </a:rPr>
              <a:t>awareness</a:t>
            </a:r>
            <a:r>
              <a:rPr lang="en-GB" sz="900" kern="1200">
                <a:solidFill>
                  <a:schemeClr val="tx1"/>
                </a:solidFill>
                <a:latin typeface="+mn-lt"/>
                <a:ea typeface="+mn-lt"/>
                <a:cs typeface="+mn-lt"/>
              </a:rPr>
              <a:t> and grounding in the present.</a:t>
            </a:r>
            <a:endParaRPr lang="en-GB" sz="900" kern="1200">
              <a:solidFill>
                <a:schemeClr val="tx1"/>
              </a:solidFill>
              <a:latin typeface="+mn-lt"/>
              <a:ea typeface="+mn-ea"/>
              <a:cs typeface="+mn-cs"/>
            </a:endParaRPr>
          </a:p>
          <a:p>
            <a:pPr marL="0" indent="0">
              <a:lnSpc>
                <a:spcPct val="90000"/>
              </a:lnSpc>
              <a:spcAft>
                <a:spcPts val="600"/>
              </a:spcAft>
              <a:buNone/>
            </a:pPr>
            <a:endParaRPr lang="en-GB" sz="900">
              <a:solidFill>
                <a:srgbClr val="FF0000"/>
              </a:solidFill>
              <a:cs typeface="Calibri"/>
            </a:endParaRPr>
          </a:p>
        </p:txBody>
      </p:sp>
      <p:sp>
        <p:nvSpPr>
          <p:cNvPr id="5" name="Content Placeholder 2">
            <a:extLst>
              <a:ext uri="{FF2B5EF4-FFF2-40B4-BE49-F238E27FC236}">
                <a16:creationId xmlns:a16="http://schemas.microsoft.com/office/drawing/2014/main" id="{C1F9F0BE-EECF-41FA-9B7C-146BD4097C6F}"/>
              </a:ext>
            </a:extLst>
          </p:cNvPr>
          <p:cNvSpPr txBox="1">
            <a:spLocks/>
          </p:cNvSpPr>
          <p:nvPr/>
        </p:nvSpPr>
        <p:spPr>
          <a:xfrm>
            <a:off x="643470" y="2655961"/>
            <a:ext cx="3284577" cy="272001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566928">
              <a:spcBef>
                <a:spcPts val="620"/>
              </a:spcBef>
              <a:buNone/>
            </a:pPr>
            <a:endParaRPr lang="en-GB" sz="900" kern="1200">
              <a:solidFill>
                <a:srgbClr val="B30000"/>
              </a:solidFill>
              <a:latin typeface="+mn-lt"/>
              <a:ea typeface="+mn-ea"/>
              <a:cs typeface="Calibri"/>
            </a:endParaRPr>
          </a:p>
          <a:p>
            <a:pPr marL="141732" indent="-141732" defTabSz="566928">
              <a:spcBef>
                <a:spcPts val="620"/>
              </a:spcBef>
              <a:buNone/>
            </a:pPr>
            <a:endParaRPr lang="en-GB" sz="900" b="1" kern="1200">
              <a:solidFill>
                <a:schemeClr val="tx1"/>
              </a:solidFill>
              <a:latin typeface="+mn-lt"/>
              <a:ea typeface="+mn-ea"/>
              <a:cs typeface="Calibri"/>
            </a:endParaRPr>
          </a:p>
          <a:p>
            <a:pPr marL="141732" indent="-141732" defTabSz="566928">
              <a:spcBef>
                <a:spcPts val="620"/>
              </a:spcBef>
              <a:buNone/>
            </a:pPr>
            <a:r>
              <a:rPr lang="cy-GB" sz="900" kern="1200">
                <a:solidFill>
                  <a:schemeClr val="tx1"/>
                </a:solidFill>
                <a:latin typeface="+mn-lt"/>
                <a:ea typeface="+mn-lt"/>
                <a:cs typeface="+mn-lt"/>
              </a:rPr>
              <a:t>Mae'r ymarfer Saffari yma yn ffordd dda i helpu plant i ddysgu am ymwybyddiaeth ofalgar. Mae'r gweithgaredd yn troi taith gerdded pob dydd yn antur newydd gyffrous. </a:t>
            </a:r>
            <a:endParaRPr lang="cy-GB" sz="900" kern="1200">
              <a:solidFill>
                <a:schemeClr val="tx1"/>
              </a:solidFill>
              <a:latin typeface="+mn-lt"/>
              <a:ea typeface="+mn-ea"/>
              <a:cs typeface="Calibri"/>
            </a:endParaRPr>
          </a:p>
          <a:p>
            <a:pPr marL="141732" indent="-141732" defTabSz="566928">
              <a:spcBef>
                <a:spcPts val="620"/>
              </a:spcBef>
              <a:buNone/>
            </a:pPr>
            <a:r>
              <a:rPr lang="cy-GB" sz="900" kern="1200">
                <a:solidFill>
                  <a:schemeClr val="tx1"/>
                </a:solidFill>
                <a:latin typeface="+mn-lt"/>
                <a:ea typeface="+mn-lt"/>
                <a:cs typeface="+mn-lt"/>
              </a:rPr>
              <a:t>Dywedwch wrth eich plant y byddwch yn mynd ar saffari: y nod yw sylwi ar gynifer o adar, trychfilod, pryfed ac unrhyw anifeiliaid eraill â phosibl. Mae unrhyw beth sy'n cerdded, cropian, nofio neu hedfan o ddiddordeb, a bydd angen iddyn nhw ddefnyddio eu holl synhwyrau i'w darganfod, yn enwedig y rhai bach. (Karen Young, 2017).</a:t>
            </a:r>
            <a:endParaRPr lang="cy-GB" sz="900" kern="1200">
              <a:solidFill>
                <a:schemeClr val="tx1"/>
              </a:solidFill>
              <a:latin typeface="+mn-lt"/>
              <a:ea typeface="+mn-ea"/>
              <a:cs typeface="Calibri" panose="020F0502020204030204"/>
            </a:endParaRPr>
          </a:p>
          <a:p>
            <a:pPr marL="141732" indent="-141732" defTabSz="566928">
              <a:spcBef>
                <a:spcPts val="620"/>
              </a:spcBef>
              <a:buNone/>
            </a:pPr>
            <a:r>
              <a:rPr lang="cy-GB" sz="900" kern="1200">
                <a:solidFill>
                  <a:schemeClr val="tx1"/>
                </a:solidFill>
                <a:latin typeface="+mn-lt"/>
                <a:ea typeface="+mn-lt"/>
                <a:cs typeface="+mn-lt"/>
              </a:rPr>
              <a:t>Mae’r ymarfer yma yn ennyn yr un ymateb mewn plant ag y mae mynd am dro </a:t>
            </a:r>
            <a:r>
              <a:rPr lang="cy-GB" sz="900" kern="1200" err="1">
                <a:solidFill>
                  <a:schemeClr val="tx1"/>
                </a:solidFill>
                <a:latin typeface="+mn-lt"/>
                <a:ea typeface="+mn-lt"/>
                <a:cs typeface="+mn-lt"/>
              </a:rPr>
              <a:t>meddwlgarwch</a:t>
            </a:r>
            <a:r>
              <a:rPr lang="cy-GB" sz="900" kern="1200">
                <a:solidFill>
                  <a:schemeClr val="tx1"/>
                </a:solidFill>
                <a:latin typeface="+mn-lt"/>
                <a:ea typeface="+mn-lt"/>
                <a:cs typeface="+mn-lt"/>
              </a:rPr>
              <a:t> yn ei ysgogi mewn oedolion, sef cyflwr o </a:t>
            </a:r>
            <a:r>
              <a:rPr lang="cy-GB" sz="900" u="sng" kern="1200">
                <a:solidFill>
                  <a:srgbClr val="0070C0"/>
                </a:solidFill>
                <a:latin typeface="+mn-lt"/>
                <a:ea typeface="+mn-lt"/>
                <a:cs typeface="+mn-lt"/>
              </a:rPr>
              <a:t>ymwybyddiaeth</a:t>
            </a:r>
            <a:r>
              <a:rPr lang="cy-GB" sz="900" kern="1200">
                <a:solidFill>
                  <a:schemeClr val="tx1"/>
                </a:solidFill>
                <a:latin typeface="+mn-lt"/>
                <a:ea typeface="+mn-lt"/>
                <a:cs typeface="+mn-lt"/>
              </a:rPr>
              <a:t> a sylfaen yn y presennol.</a:t>
            </a:r>
            <a:endParaRPr lang="cy-GB" sz="900" kern="1200">
              <a:solidFill>
                <a:schemeClr val="tx1"/>
              </a:solidFill>
              <a:latin typeface="+mn-lt"/>
              <a:ea typeface="+mn-ea"/>
              <a:cs typeface="Calibri"/>
            </a:endParaRPr>
          </a:p>
          <a:p>
            <a:pPr marL="0" indent="0">
              <a:buFont typeface="Arial" panose="020B0604020202020204" pitchFamily="34" charset="0"/>
              <a:buNone/>
            </a:pPr>
            <a:endParaRPr lang="en-GB" sz="900">
              <a:solidFill>
                <a:srgbClr val="FF0000"/>
              </a:solidFill>
              <a:cs typeface="Calibri"/>
            </a:endParaRPr>
          </a:p>
        </p:txBody>
      </p:sp>
      <p:pic>
        <p:nvPicPr>
          <p:cNvPr id="7" name="Picture 7" descr="Easter Egg Hunt Clipart | Free Images at Clker.com ...">
            <a:extLst>
              <a:ext uri="{FF2B5EF4-FFF2-40B4-BE49-F238E27FC236}">
                <a16:creationId xmlns:a16="http://schemas.microsoft.com/office/drawing/2014/main" id="{E0DD4731-FA38-467C-993D-D89BAFD230E0}"/>
              </a:ext>
            </a:extLst>
          </p:cNvPr>
          <p:cNvPicPr>
            <a:picLocks noChangeAspect="1"/>
          </p:cNvPicPr>
          <p:nvPr/>
        </p:nvPicPr>
        <p:blipFill>
          <a:blip r:embed="rId4"/>
          <a:stretch>
            <a:fillRect/>
          </a:stretch>
        </p:blipFill>
        <p:spPr>
          <a:xfrm>
            <a:off x="5429509" y="1396242"/>
            <a:ext cx="1445545" cy="1123424"/>
          </a:xfrm>
          <a:prstGeom prst="rect">
            <a:avLst/>
          </a:prstGeom>
        </p:spPr>
      </p:pic>
    </p:spTree>
    <p:extLst>
      <p:ext uri="{BB962C8B-B14F-4D97-AF65-F5344CB8AC3E}">
        <p14:creationId xmlns:p14="http://schemas.microsoft.com/office/powerpoint/2010/main" val="23414366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a:xfrm>
            <a:off x="838200" y="365125"/>
            <a:ext cx="10515600" cy="1325563"/>
          </a:xfrm>
        </p:spPr>
        <p:txBody>
          <a:bodyPr>
            <a:normAutofit/>
          </a:bodyPr>
          <a:lstStyle/>
          <a:p>
            <a:r>
              <a:rPr lang="cy-GB" sz="5400"/>
              <a:t>Rhestr Gyfeiriadau</a:t>
            </a:r>
            <a:r>
              <a:rPr lang="en-GB" sz="5400"/>
              <a:t>/Reference List </a:t>
            </a:r>
          </a:p>
        </p:txBody>
      </p:sp>
      <p:sp>
        <p:nvSpPr>
          <p:cNvPr id="1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p:cNvSpPr>
            <a:spLocks noGrp="1"/>
          </p:cNvSpPr>
          <p:nvPr>
            <p:ph idx="1"/>
          </p:nvPr>
        </p:nvSpPr>
        <p:spPr>
          <a:xfrm>
            <a:off x="838200" y="1929384"/>
            <a:ext cx="10515600" cy="4251960"/>
          </a:xfrm>
        </p:spPr>
        <p:txBody>
          <a:bodyPr vert="horz" lIns="91440" tIns="45720" rIns="91440" bIns="45720" rtlCol="0">
            <a:normAutofit/>
          </a:bodyPr>
          <a:lstStyle/>
          <a:p>
            <a:r>
              <a:rPr lang="en-GB" sz="2000">
                <a:hlinkClick r:id="rId3"/>
              </a:rPr>
              <a:t>https://whatworkswellbeing.org/about-wellbeing/what-is-wellbeing/</a:t>
            </a:r>
            <a:endParaRPr lang="en-GB" sz="2000"/>
          </a:p>
          <a:p>
            <a:r>
              <a:rPr lang="en-GB" sz="2000">
                <a:hlinkClick r:id="rId4" action="ppaction://hlinkfile"/>
              </a:rPr>
              <a:t>file:///C:/Users/helen.a.griffiths/AppData/Local/Packages/Microsoft.MicrosoftEdge_8wekyb3d8bbwe/TempState/Downloads/nsreporten_tcm77-230272%20(1).pdf</a:t>
            </a:r>
            <a:endParaRPr lang="en-GB" sz="2000"/>
          </a:p>
          <a:p>
            <a:r>
              <a:rPr lang="en-GB" sz="2000" b="0" i="0" u="none" strike="noStrike">
                <a:effectLst/>
                <a:latin typeface="Tahoma" panose="020B0604030504040204" pitchFamily="34" charset="0"/>
                <a:hlinkClick r:id="rId5"/>
              </a:rPr>
              <a:t>Psychology, Law, and the Wellbeing of Children</a:t>
            </a:r>
            <a:r>
              <a:rPr lang="en-GB" sz="2000" b="0" i="0" u="none" strike="noStrike">
                <a:effectLst/>
                <a:latin typeface="Tahoma" panose="020B0604030504040204" pitchFamily="34" charset="0"/>
              </a:rPr>
              <a:t> </a:t>
            </a:r>
          </a:p>
          <a:p>
            <a:r>
              <a:rPr lang="en-GB" sz="2000" b="0" i="0" u="none" strike="noStrike">
                <a:effectLst/>
                <a:latin typeface="Tahoma" panose="020B0604030504040204" pitchFamily="34" charset="0"/>
              </a:rPr>
              <a:t>Monica K. Miller, Jared Chamberlain, and Twila </a:t>
            </a:r>
            <a:r>
              <a:rPr lang="en-GB" sz="2000" b="0" i="0" u="none" strike="noStrike" err="1">
                <a:effectLst/>
                <a:latin typeface="Tahoma" panose="020B0604030504040204" pitchFamily="34" charset="0"/>
              </a:rPr>
              <a:t>Wingrove</a:t>
            </a:r>
            <a:r>
              <a:rPr lang="en-GB" sz="2000" b="0" i="0" u="none" strike="noStrike">
                <a:effectLst/>
                <a:latin typeface="Tahoma" panose="020B0604030504040204" pitchFamily="34" charset="0"/>
              </a:rPr>
              <a:t> </a:t>
            </a:r>
          </a:p>
          <a:p>
            <a:r>
              <a:rPr lang="en-GB" sz="2000" b="0" i="0" u="none" strike="noStrike">
                <a:effectLst/>
                <a:latin typeface="Tahoma" panose="020B0604030504040204" pitchFamily="34" charset="0"/>
              </a:rPr>
              <a:t>Print publication date: 2014</a:t>
            </a:r>
          </a:p>
          <a:p>
            <a:r>
              <a:rPr lang="en-GB" sz="2000" b="0" i="0" u="none" strike="noStrike">
                <a:effectLst/>
                <a:latin typeface="Tahoma" panose="020B0604030504040204" pitchFamily="34" charset="0"/>
              </a:rPr>
              <a:t>Print ISBN-13: 9780199934218</a:t>
            </a:r>
          </a:p>
          <a:p>
            <a:r>
              <a:rPr lang="en-GB" sz="2000" b="0" i="0" u="none" strike="noStrike">
                <a:effectLst/>
                <a:latin typeface="Tahoma" panose="020B0604030504040204" pitchFamily="34" charset="0"/>
              </a:rPr>
              <a:t>Published to Oxford Scholarship Online: April 2014</a:t>
            </a:r>
          </a:p>
          <a:p>
            <a:r>
              <a:rPr lang="en-GB" sz="2000" b="0" i="0" u="none" strike="noStrike">
                <a:effectLst/>
                <a:latin typeface="Tahoma" panose="020B0604030504040204" pitchFamily="34" charset="0"/>
              </a:rPr>
              <a:t>DOI: 10.1093/</a:t>
            </a:r>
            <a:r>
              <a:rPr lang="en-GB" sz="2000" b="0" i="0" u="none" strike="noStrike" err="1">
                <a:effectLst/>
                <a:latin typeface="Tahoma" panose="020B0604030504040204" pitchFamily="34" charset="0"/>
              </a:rPr>
              <a:t>acprof:oso</a:t>
            </a:r>
            <a:r>
              <a:rPr lang="en-GB" sz="2000" b="0" i="0" u="none" strike="noStrike">
                <a:effectLst/>
                <a:latin typeface="Tahoma" panose="020B0604030504040204" pitchFamily="34" charset="0"/>
              </a:rPr>
              <a:t>/9780199934218.001.0001</a:t>
            </a:r>
          </a:p>
          <a:p>
            <a:r>
              <a:rPr lang="en-GB" sz="2000">
                <a:latin typeface="Tahoma" panose="020B0604030504040204" pitchFamily="34" charset="0"/>
              </a:rPr>
              <a:t>Bradshaw, J. (ed). (2016) The well-being of children in the UK (4</a:t>
            </a:r>
            <a:r>
              <a:rPr lang="en-GB" sz="2000" baseline="30000">
                <a:latin typeface="Tahoma" panose="020B0604030504040204" pitchFamily="34" charset="0"/>
              </a:rPr>
              <a:t>th</a:t>
            </a:r>
            <a:r>
              <a:rPr lang="en-GB" sz="2000">
                <a:latin typeface="Tahoma" panose="020B0604030504040204" pitchFamily="34" charset="0"/>
              </a:rPr>
              <a:t> edition) . Bristol University Press</a:t>
            </a:r>
            <a:endParaRPr lang="en-GB" sz="2000" b="0" i="0" u="none" strike="noStrike">
              <a:effectLst/>
              <a:latin typeface="Tahoma" panose="020B0604030504040204" pitchFamily="34" charset="0"/>
            </a:endParaRPr>
          </a:p>
          <a:p>
            <a:endParaRPr lang="en-GB" sz="2000"/>
          </a:p>
          <a:p>
            <a:endParaRPr lang="en-GB" sz="2000"/>
          </a:p>
        </p:txBody>
      </p:sp>
    </p:spTree>
    <p:extLst>
      <p:ext uri="{BB962C8B-B14F-4D97-AF65-F5344CB8AC3E}">
        <p14:creationId xmlns:p14="http://schemas.microsoft.com/office/powerpoint/2010/main" val="36788044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TotalTime>
  <Words>2850</Words>
  <Application>Microsoft Office PowerPoint</Application>
  <PresentationFormat>Widescreen</PresentationFormat>
  <Paragraphs>277</Paragraphs>
  <Slides>33</Slides>
  <Notes>17</Notes>
  <HiddenSlides>0</HiddenSlides>
  <MMClips>1</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ECES6021/C  Llesiant mewn Addysg Well-being in Education  Sesiwn 1 / Session 1</vt:lpstr>
      <vt:lpstr>Eisteddwch nol a gorffwyswch</vt:lpstr>
      <vt:lpstr>Nod y Modwl /  Module Aim</vt:lpstr>
      <vt:lpstr>Deilliannau Dysgu / Learning Outcomes</vt:lpstr>
      <vt:lpstr>Deilliannau Dysgu / Learning Outcomes</vt:lpstr>
      <vt:lpstr>Deilliannau Dysgu / Learning Outcomes</vt:lpstr>
      <vt:lpstr>Llawlyfr y Modwl Module Handbook</vt:lpstr>
      <vt:lpstr>Asesiad / Assessment</vt:lpstr>
      <vt:lpstr>Asesiad / Assessment</vt:lpstr>
      <vt:lpstr>Asesiad / Assessment</vt:lpstr>
      <vt:lpstr>LLESIANT? / WELL-BEING?</vt:lpstr>
      <vt:lpstr>Diffiniadau/Definitions</vt:lpstr>
      <vt:lpstr>Diffiniadau/Definitions</vt:lpstr>
      <vt:lpstr>Diffiniadau/Definitions</vt:lpstr>
      <vt:lpstr>Yr heriau / The challenges</vt:lpstr>
      <vt:lpstr>PWYSIG / IMPORTANT</vt:lpstr>
      <vt:lpstr>Termau Allweddol/ Key Terms</vt:lpstr>
      <vt:lpstr>Damcaniaethau </vt:lpstr>
      <vt:lpstr>Theories</vt:lpstr>
      <vt:lpstr>Modelau / Models </vt:lpstr>
      <vt:lpstr>8 dimensiwn llesiant / 8 dimensions of wellbeing</vt:lpstr>
      <vt:lpstr>Damcaniaeth Llesiant Seligman /   Seligman’s Theory of Wellbeing (2011)</vt:lpstr>
      <vt:lpstr>MODEL teiran O lesiant goddrychol  Diener a Ryan (2009)</vt:lpstr>
      <vt:lpstr>TRIPARTITE MODEL OF SUBJECTIVE WELLBEING  Diener and Ryan (2009)</vt:lpstr>
      <vt:lpstr>Llesiant Cyfannol   McCallum &amp; Price   Holistic Wellbeing</vt:lpstr>
      <vt:lpstr>Arall?            Other?</vt:lpstr>
      <vt:lpstr>A oes modd mesur llesiant? Can well-being be measured?</vt:lpstr>
      <vt:lpstr>PROSIECT SYG YNGHYLCH MESUR LLESIANT ONS PROJECT ON MEASURING WELL-BEING</vt:lpstr>
      <vt:lpstr>Y sefyllfa heddiw  The picture today</vt:lpstr>
      <vt:lpstr>PowerPoint Presentation</vt:lpstr>
      <vt:lpstr>5 Ffordd at Lesiant / 5 Ways to Wellbeing.</vt:lpstr>
      <vt:lpstr>Taith gerdded llesiant / Well-being walk</vt:lpstr>
      <vt:lpstr>Rhestr Gyfeiriadau/Reference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SJEU5002/C  All Means All: Inclusive Education  Pawb yn golygu Pawb: Addysg Cynhwysol</dc:title>
  <dc:creator>Sarah Stewart</dc:creator>
  <cp:lastModifiedBy>Ross Phillips</cp:lastModifiedBy>
  <cp:revision>10</cp:revision>
  <dcterms:created xsi:type="dcterms:W3CDTF">2017-11-29T13:54:28Z</dcterms:created>
  <dcterms:modified xsi:type="dcterms:W3CDTF">2025-01-03T12:05:01Z</dcterms:modified>
</cp:coreProperties>
</file>